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tiff" ContentType="image/tiff"/>
  <Default Extension="wdp" ContentType="image/vnd.ms-photo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3.xml" ContentType="application/vnd.openxmlformats-officedocument.theme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theme/theme4.xml" ContentType="application/vnd.openxmlformats-officedocument.theme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media/image60.jpg" ContentType="image/jpg"/>
  <Override PartName="/ppt/media/image62.jpg" ContentType="image/jpg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theme/themeOverride1.xml" ContentType="application/vnd.openxmlformats-officedocument.themeOverr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0" r:id="rId1"/>
    <p:sldMasterId id="2147483685" r:id="rId2"/>
    <p:sldMasterId id="2147483697" r:id="rId3"/>
    <p:sldMasterId id="2147483709" r:id="rId4"/>
    <p:sldMasterId id="2147483722" r:id="rId5"/>
  </p:sldMasterIdLst>
  <p:notesMasterIdLst>
    <p:notesMasterId r:id="rId56"/>
  </p:notesMasterIdLst>
  <p:sldIdLst>
    <p:sldId id="4619" r:id="rId6"/>
    <p:sldId id="5341" r:id="rId7"/>
    <p:sldId id="5342" r:id="rId8"/>
    <p:sldId id="5343" r:id="rId9"/>
    <p:sldId id="5344" r:id="rId10"/>
    <p:sldId id="256" r:id="rId11"/>
    <p:sldId id="5346" r:id="rId12"/>
    <p:sldId id="5347" r:id="rId13"/>
    <p:sldId id="4809" r:id="rId14"/>
    <p:sldId id="5348" r:id="rId15"/>
    <p:sldId id="5349" r:id="rId16"/>
    <p:sldId id="5350" r:id="rId17"/>
    <p:sldId id="5351" r:id="rId18"/>
    <p:sldId id="4708" r:id="rId19"/>
    <p:sldId id="4714" r:id="rId20"/>
    <p:sldId id="4713" r:id="rId21"/>
    <p:sldId id="308" r:id="rId22"/>
    <p:sldId id="309" r:id="rId23"/>
    <p:sldId id="5352" r:id="rId24"/>
    <p:sldId id="5368" r:id="rId25"/>
    <p:sldId id="5353" r:id="rId26"/>
    <p:sldId id="5371" r:id="rId27"/>
    <p:sldId id="5372" r:id="rId28"/>
    <p:sldId id="5354" r:id="rId29"/>
    <p:sldId id="5355" r:id="rId30"/>
    <p:sldId id="5370" r:id="rId31"/>
    <p:sldId id="5369" r:id="rId32"/>
    <p:sldId id="5356" r:id="rId33"/>
    <p:sldId id="5373" r:id="rId34"/>
    <p:sldId id="4831" r:id="rId35"/>
    <p:sldId id="5357" r:id="rId36"/>
    <p:sldId id="5358" r:id="rId37"/>
    <p:sldId id="4790" r:id="rId38"/>
    <p:sldId id="4833" r:id="rId39"/>
    <p:sldId id="4686" r:id="rId40"/>
    <p:sldId id="4832" r:id="rId41"/>
    <p:sldId id="4723" r:id="rId42"/>
    <p:sldId id="4631" r:id="rId43"/>
    <p:sldId id="752" r:id="rId44"/>
    <p:sldId id="5359" r:id="rId45"/>
    <p:sldId id="5360" r:id="rId46"/>
    <p:sldId id="5361" r:id="rId47"/>
    <p:sldId id="5362" r:id="rId48"/>
    <p:sldId id="5363" r:id="rId49"/>
    <p:sldId id="277" r:id="rId50"/>
    <p:sldId id="5364" r:id="rId51"/>
    <p:sldId id="1326" r:id="rId52"/>
    <p:sldId id="5365" r:id="rId53"/>
    <p:sldId id="5366" r:id="rId54"/>
    <p:sldId id="5367" r:id="rId55"/>
  </p:sldIdLst>
  <p:sldSz cx="9144000" cy="5143500" type="screen16x9"/>
  <p:notesSz cx="6797675" cy="9872663"/>
  <p:defaultTextStyle>
    <a:defPPr>
      <a:defRPr lang="de-DE"/>
    </a:defPPr>
    <a:lvl1pPr marL="0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1pPr>
    <a:lvl2pPr marL="342863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2pPr>
    <a:lvl3pPr marL="685727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3pPr>
    <a:lvl4pPr marL="1028591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4pPr>
    <a:lvl5pPr marL="1371454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5pPr>
    <a:lvl6pPr marL="1714318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6pPr>
    <a:lvl7pPr marL="2057181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7pPr>
    <a:lvl8pPr marL="2400045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8pPr>
    <a:lvl9pPr marL="2742908" algn="l" defTabSz="685727" rtl="0" eaLnBrk="1" latinLnBrk="0" hangingPunct="1">
      <a:defRPr sz="135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general introduction" id="{3B035FEC-B7DB-45A1-9532-D96C8BE340EC}">
          <p14:sldIdLst>
            <p14:sldId id="4619"/>
            <p14:sldId id="5341"/>
            <p14:sldId id="5342"/>
            <p14:sldId id="5343"/>
            <p14:sldId id="5344"/>
            <p14:sldId id="256"/>
            <p14:sldId id="5346"/>
            <p14:sldId id="5347"/>
            <p14:sldId id="4809"/>
            <p14:sldId id="5348"/>
            <p14:sldId id="5349"/>
            <p14:sldId id="5350"/>
            <p14:sldId id="5351"/>
            <p14:sldId id="4708"/>
            <p14:sldId id="4714"/>
            <p14:sldId id="4713"/>
            <p14:sldId id="308"/>
            <p14:sldId id="309"/>
            <p14:sldId id="5352"/>
            <p14:sldId id="5368"/>
            <p14:sldId id="5353"/>
            <p14:sldId id="5371"/>
            <p14:sldId id="5372"/>
            <p14:sldId id="5354"/>
            <p14:sldId id="5355"/>
            <p14:sldId id="5370"/>
            <p14:sldId id="5369"/>
            <p14:sldId id="5356"/>
            <p14:sldId id="5373"/>
            <p14:sldId id="4831"/>
            <p14:sldId id="5357"/>
            <p14:sldId id="5358"/>
            <p14:sldId id="4790"/>
            <p14:sldId id="4833"/>
            <p14:sldId id="4686"/>
            <p14:sldId id="4832"/>
            <p14:sldId id="4723"/>
            <p14:sldId id="4631"/>
            <p14:sldId id="752"/>
            <p14:sldId id="5359"/>
            <p14:sldId id="5360"/>
            <p14:sldId id="5361"/>
            <p14:sldId id="5362"/>
            <p14:sldId id="5363"/>
            <p14:sldId id="277"/>
            <p14:sldId id="5364"/>
            <p14:sldId id="1326"/>
            <p14:sldId id="5365"/>
            <p14:sldId id="5366"/>
            <p14:sldId id="5367"/>
          </p14:sldIdLst>
        </p14:section>
        <p14:section name="Specific Topics for Discussion" id="{E4FF1C77-0B01-4FE8-8E8E-C329A93610EC}">
          <p14:sldIdLst/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browse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6600"/>
    <a:srgbClr val="FF0066"/>
    <a:srgbClr val="F6FDA3"/>
    <a:srgbClr val="0F124A"/>
    <a:srgbClr val="FF33CC"/>
    <a:srgbClr val="4B0F3B"/>
    <a:srgbClr val="DFDFDF"/>
    <a:srgbClr val="D4BEF7"/>
    <a:srgbClr val="B8BAFA"/>
    <a:srgbClr val="DBDBE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796" autoAdjust="0"/>
    <p:restoredTop sz="94725" autoAdjust="0"/>
  </p:normalViewPr>
  <p:slideViewPr>
    <p:cSldViewPr snapToGrid="0">
      <p:cViewPr varScale="1">
        <p:scale>
          <a:sx n="124" d="100"/>
          <a:sy n="124" d="100"/>
        </p:scale>
        <p:origin x="90" y="156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slide" Target="slides/slide21.xml"/><Relationship Id="rId39" Type="http://schemas.openxmlformats.org/officeDocument/2006/relationships/slide" Target="slides/slide34.xml"/><Relationship Id="rId21" Type="http://schemas.openxmlformats.org/officeDocument/2006/relationships/slide" Target="slides/slide16.xml"/><Relationship Id="rId34" Type="http://schemas.openxmlformats.org/officeDocument/2006/relationships/slide" Target="slides/slide29.xml"/><Relationship Id="rId42" Type="http://schemas.openxmlformats.org/officeDocument/2006/relationships/slide" Target="slides/slide37.xml"/><Relationship Id="rId47" Type="http://schemas.openxmlformats.org/officeDocument/2006/relationships/slide" Target="slides/slide42.xml"/><Relationship Id="rId50" Type="http://schemas.openxmlformats.org/officeDocument/2006/relationships/slide" Target="slides/slide45.xml"/><Relationship Id="rId55" Type="http://schemas.openxmlformats.org/officeDocument/2006/relationships/slide" Target="slides/slide50.xml"/><Relationship Id="rId7" Type="http://schemas.openxmlformats.org/officeDocument/2006/relationships/slide" Target="slides/slide2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9" Type="http://schemas.openxmlformats.org/officeDocument/2006/relationships/slide" Target="slides/slide24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slide" Target="slides/slide27.xml"/><Relationship Id="rId37" Type="http://schemas.openxmlformats.org/officeDocument/2006/relationships/slide" Target="slides/slide32.xml"/><Relationship Id="rId40" Type="http://schemas.openxmlformats.org/officeDocument/2006/relationships/slide" Target="slides/slide35.xml"/><Relationship Id="rId45" Type="http://schemas.openxmlformats.org/officeDocument/2006/relationships/slide" Target="slides/slide40.xml"/><Relationship Id="rId53" Type="http://schemas.openxmlformats.org/officeDocument/2006/relationships/slide" Target="slides/slide48.xml"/><Relationship Id="rId58" Type="http://schemas.openxmlformats.org/officeDocument/2006/relationships/viewProps" Target="viewProps.xml"/><Relationship Id="rId5" Type="http://schemas.openxmlformats.org/officeDocument/2006/relationships/slideMaster" Target="slideMasters/slideMaster5.xml"/><Relationship Id="rId19" Type="http://schemas.openxmlformats.org/officeDocument/2006/relationships/slide" Target="slides/slide14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slide" Target="slides/slide30.xml"/><Relationship Id="rId43" Type="http://schemas.openxmlformats.org/officeDocument/2006/relationships/slide" Target="slides/slide38.xml"/><Relationship Id="rId48" Type="http://schemas.openxmlformats.org/officeDocument/2006/relationships/slide" Target="slides/slide43.xml"/><Relationship Id="rId56" Type="http://schemas.openxmlformats.org/officeDocument/2006/relationships/notesMaster" Target="notesMasters/notesMaster1.xml"/><Relationship Id="rId8" Type="http://schemas.openxmlformats.org/officeDocument/2006/relationships/slide" Target="slides/slide3.xml"/><Relationship Id="rId51" Type="http://schemas.openxmlformats.org/officeDocument/2006/relationships/slide" Target="slides/slide46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slide" Target="slides/slide28.xml"/><Relationship Id="rId38" Type="http://schemas.openxmlformats.org/officeDocument/2006/relationships/slide" Target="slides/slide33.xml"/><Relationship Id="rId46" Type="http://schemas.openxmlformats.org/officeDocument/2006/relationships/slide" Target="slides/slide41.xml"/><Relationship Id="rId59" Type="http://schemas.openxmlformats.org/officeDocument/2006/relationships/theme" Target="theme/theme1.xml"/><Relationship Id="rId20" Type="http://schemas.openxmlformats.org/officeDocument/2006/relationships/slide" Target="slides/slide15.xml"/><Relationship Id="rId41" Type="http://schemas.openxmlformats.org/officeDocument/2006/relationships/slide" Target="slides/slide36.xml"/><Relationship Id="rId54" Type="http://schemas.openxmlformats.org/officeDocument/2006/relationships/slide" Target="slides/slide4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slide" Target="slides/slide31.xml"/><Relationship Id="rId49" Type="http://schemas.openxmlformats.org/officeDocument/2006/relationships/slide" Target="slides/slide44.xml"/><Relationship Id="rId57" Type="http://schemas.openxmlformats.org/officeDocument/2006/relationships/presProps" Target="presProps.xml"/><Relationship Id="rId10" Type="http://schemas.openxmlformats.org/officeDocument/2006/relationships/slide" Target="slides/slide5.xml"/><Relationship Id="rId31" Type="http://schemas.openxmlformats.org/officeDocument/2006/relationships/slide" Target="slides/slide26.xml"/><Relationship Id="rId44" Type="http://schemas.openxmlformats.org/officeDocument/2006/relationships/slide" Target="slides/slide39.xml"/><Relationship Id="rId52" Type="http://schemas.openxmlformats.org/officeDocument/2006/relationships/slide" Target="slides/slide47.xml"/><Relationship Id="rId60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.xml"/><Relationship Id="rId2" Type="http://schemas.microsoft.com/office/2011/relationships/chartColorStyle" Target="colors1.xml"/><Relationship Id="rId1" Type="http://schemas.microsoft.com/office/2011/relationships/chartStyle" Target="style1.xml"/><Relationship Id="rId4" Type="http://schemas.openxmlformats.org/officeDocument/2006/relationships/package" Target="../embeddings/Microsoft_Excel_Worksheet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2502669261979063"/>
          <c:y val="4.8476076863479392E-2"/>
          <c:w val="0.90286351706036749"/>
          <c:h val="0.8521640371161785"/>
        </c:manualLayout>
      </c:layout>
      <c:barChart>
        <c:barDir val="col"/>
        <c:grouping val="clustered"/>
        <c:varyColors val="0"/>
        <c:ser>
          <c:idx val="0"/>
          <c:order val="0"/>
          <c:spPr>
            <a:solidFill>
              <a:srgbClr val="00B050"/>
            </a:solidFill>
            <a:ln>
              <a:noFill/>
            </a:ln>
            <a:effectLst/>
          </c:spPr>
          <c:invertIfNegative val="0"/>
          <c:dPt>
            <c:idx val="4"/>
            <c:invertIfNegative val="0"/>
            <c:bubble3D val="0"/>
            <c:spPr>
              <a:solidFill>
                <a:srgbClr val="6600FF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1-C04A-48AB-9E56-5C99E94DC8CF}"/>
              </c:ext>
            </c:extLst>
          </c:dPt>
          <c:dPt>
            <c:idx val="5"/>
            <c:invertIfNegative val="0"/>
            <c:bubble3D val="0"/>
            <c:spPr>
              <a:solidFill>
                <a:srgbClr val="9900FF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3-C04A-48AB-9E56-5C99E94DC8CF}"/>
              </c:ext>
            </c:extLst>
          </c:dPt>
          <c:dPt>
            <c:idx val="6"/>
            <c:invertIfNegative val="0"/>
            <c:bubble3D val="0"/>
            <c:spPr>
              <a:solidFill>
                <a:srgbClr val="0000CC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5-C04A-48AB-9E56-5C99E94DC8CF}"/>
              </c:ext>
            </c:extLst>
          </c:dPt>
          <c:dPt>
            <c:idx val="7"/>
            <c:invertIfNegative val="0"/>
            <c:bubble3D val="0"/>
            <c:spPr>
              <a:solidFill>
                <a:srgbClr val="FF0000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7-C04A-48AB-9E56-5C99E94DC8CF}"/>
              </c:ext>
            </c:extLst>
          </c:dPt>
          <c:dPt>
            <c:idx val="8"/>
            <c:invertIfNegative val="0"/>
            <c:bubble3D val="0"/>
            <c:spPr>
              <a:solidFill>
                <a:srgbClr val="FF0000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9-C04A-48AB-9E56-5C99E94DC8CF}"/>
              </c:ext>
            </c:extLst>
          </c:dPt>
          <c:dPt>
            <c:idx val="9"/>
            <c:invertIfNegative val="0"/>
            <c:bubble3D val="0"/>
            <c:spPr>
              <a:solidFill>
                <a:srgbClr val="FF0000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B-C04A-48AB-9E56-5C99E94DC8CF}"/>
              </c:ext>
            </c:extLst>
          </c:dPt>
          <c:cat>
            <c:strRef>
              <c:f>Sheet1!$A$1:$A$10</c:f>
              <c:strCache>
                <c:ptCount val="10"/>
                <c:pt idx="0">
                  <c:v>FCC-ee Z</c:v>
                </c:pt>
                <c:pt idx="1">
                  <c:v>FCC-ee WW</c:v>
                </c:pt>
                <c:pt idx="2">
                  <c:v>FCC-ee ZH</c:v>
                </c:pt>
                <c:pt idx="3">
                  <c:v>FCC-ee tt</c:v>
                </c:pt>
                <c:pt idx="4">
                  <c:v>KEKB</c:v>
                </c:pt>
                <c:pt idx="5">
                  <c:v>SuperKEKB</c:v>
                </c:pt>
                <c:pt idx="6">
                  <c:v>SLC</c:v>
                </c:pt>
                <c:pt idx="7">
                  <c:v>CLIC</c:v>
                </c:pt>
                <c:pt idx="8">
                  <c:v>ILC</c:v>
                </c:pt>
                <c:pt idx="9">
                  <c:v>ILC at CERN</c:v>
                </c:pt>
              </c:strCache>
            </c:strRef>
          </c:cat>
          <c:val>
            <c:numRef>
              <c:f>Sheet1!$C$1:$C$10</c:f>
              <c:numCache>
                <c:formatCode>General</c:formatCode>
                <c:ptCount val="10"/>
                <c:pt idx="0">
                  <c:v>180</c:v>
                </c:pt>
                <c:pt idx="1">
                  <c:v>27</c:v>
                </c:pt>
                <c:pt idx="2">
                  <c:v>8.5</c:v>
                </c:pt>
                <c:pt idx="3">
                  <c:v>1.5</c:v>
                </c:pt>
                <c:pt idx="4">
                  <c:v>40</c:v>
                </c:pt>
                <c:pt idx="5">
                  <c:v>250</c:v>
                </c:pt>
                <c:pt idx="6">
                  <c:v>500</c:v>
                </c:pt>
                <c:pt idx="7">
                  <c:v>9152</c:v>
                </c:pt>
                <c:pt idx="8">
                  <c:v>13120</c:v>
                </c:pt>
                <c:pt idx="9">
                  <c:v>52500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C-C04A-48AB-9E56-5C99E94DC8C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578231776"/>
        <c:axId val="578229808"/>
      </c:barChart>
      <c:catAx>
        <c:axId val="57823177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1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78229808"/>
        <c:crosses val="autoZero"/>
        <c:auto val="1"/>
        <c:lblAlgn val="ctr"/>
        <c:lblOffset val="100"/>
        <c:noMultiLvlLbl val="0"/>
      </c:catAx>
      <c:valAx>
        <c:axId val="578229808"/>
        <c:scaling>
          <c:logBase val="10"/>
          <c:orientation val="minMax"/>
          <c:max val="100000"/>
          <c:min val="1"/>
        </c:scaling>
        <c:delete val="0"/>
        <c:axPos val="l"/>
        <c:majorGridlines>
          <c:spPr>
            <a:ln w="6350" cap="flat" cmpd="sng" algn="ctr">
              <a:solidFill>
                <a:schemeClr val="tx1"/>
              </a:solidFill>
              <a:round/>
            </a:ln>
            <a:effectLst/>
          </c:spPr>
        </c:majorGridlines>
        <c:numFmt formatCode="#,##0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78231776"/>
        <c:crosses val="autoZero"/>
        <c:crossBetween val="between"/>
      </c:valAx>
      <c:spPr>
        <a:noFill/>
        <a:ln>
          <a:solidFill>
            <a:schemeClr val="tx1"/>
          </a:solidFill>
        </a:ln>
        <a:effectLst/>
      </c:spPr>
    </c:plotArea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4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3">
  <dgm:title val=""/>
  <dgm:desc val=""/>
  <dgm:catLst>
    <dgm:cat type="accent1" pri="11300"/>
  </dgm:catLst>
  <dgm:styleLbl name="node0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1">
        <a:shade val="80000"/>
      </a:schemeClr>
      <a:schemeClr val="accent1">
        <a:tint val="70000"/>
      </a:schemeClr>
    </dgm:fillClrLst>
    <dgm:linClrLst>
      <a:schemeClr val="accent1">
        <a:shade val="80000"/>
      </a:schemeClr>
      <a:schemeClr val="accent1">
        <a:tint val="70000"/>
      </a:schemeClr>
    </dgm:linClrLst>
    <dgm:effectClrLst/>
    <dgm:txLinClrLst/>
    <dgm:txFillClrLst/>
    <dgm:txEffectClrLst/>
  </dgm:styleLbl>
  <dgm:styleLbl name="node1">
    <dgm:fillClrLst>
      <a:schemeClr val="accent1">
        <a:shade val="80000"/>
      </a:schemeClr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lnNode1">
    <dgm:fillClrLst>
      <a:schemeClr val="accent1">
        <a:shade val="80000"/>
      </a:schemeClr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1">
        <a:shade val="80000"/>
        <a:alpha val="50000"/>
      </a:schemeClr>
      <a:schemeClr val="accent1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1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1">
        <a:shade val="90000"/>
      </a:schemeClr>
      <a:schemeClr val="accent1">
        <a:tint val="70000"/>
      </a:schemeClr>
    </dgm:fillClrLst>
    <dgm:linClrLst>
      <a:schemeClr val="accent1">
        <a:shade val="90000"/>
      </a:schemeClr>
      <a:schemeClr val="accent1">
        <a:tint val="70000"/>
      </a:schemeClr>
    </dgm:linClrLst>
    <dgm:effectClrLst/>
    <dgm:txLinClrLst/>
    <dgm:txFillClrLst/>
    <dgm:txEffectClrLst/>
  </dgm:styleLbl>
  <dgm:styleLbl name="fgSibTrans2D1">
    <dgm:fillClrLst>
      <a:schemeClr val="accent1">
        <a:shade val="90000"/>
      </a:schemeClr>
      <a:schemeClr val="accent1">
        <a:tint val="70000"/>
      </a:schemeClr>
    </dgm:fillClrLst>
    <dgm:linClrLst>
      <a:schemeClr val="accent1">
        <a:shade val="90000"/>
      </a:schemeClr>
      <a:schemeClr val="accent1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1">
        <a:shade val="90000"/>
      </a:schemeClr>
      <a:schemeClr val="accent1">
        <a:tint val="70000"/>
      </a:schemeClr>
    </dgm:fillClrLst>
    <dgm:linClrLst>
      <a:schemeClr val="accent1">
        <a:shade val="90000"/>
      </a:schemeClr>
      <a:schemeClr val="accent1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1">
        <a:shade val="90000"/>
      </a:schemeClr>
      <a:schemeClr val="accent1">
        <a:tint val="70000"/>
      </a:schemeClr>
    </dgm:fillClrLst>
    <dgm:linClrLst>
      <a:schemeClr val="accent1">
        <a:shade val="90000"/>
      </a:schemeClr>
      <a:schemeClr val="accent1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1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>
        <a:tint val="90000"/>
      </a:schemeClr>
    </dgm:fillClrLst>
    <dgm:linClrLst meth="repeat">
      <a:schemeClr val="accent1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1">
        <a:tint val="70000"/>
      </a:schemeClr>
    </dgm:fillClrLst>
    <dgm:linClrLst meth="repeat">
      <a:schemeClr val="accent1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1">
        <a:tint val="5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>
        <a:shade val="8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>
        <a:tint val="99000"/>
      </a:schemeClr>
    </dgm:fillClrLst>
    <dgm:linClrLst meth="repeat">
      <a:schemeClr val="accent1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>
        <a:tint val="80000"/>
      </a:schemeClr>
    </dgm:fillClrLst>
    <dgm:linClrLst meth="repeat">
      <a:schemeClr val="accent1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>
        <a:tint val="70000"/>
      </a:schemeClr>
    </dgm:fillClrLst>
    <dgm:linClrLst meth="repeat">
      <a:schemeClr val="accent1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1">
        <a:shade val="80000"/>
      </a:schemeClr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1">
        <a:shade val="80000"/>
      </a:schemeClr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1">
        <a:shade val="80000"/>
      </a:schemeClr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1">
        <a:shade val="80000"/>
      </a:schemeClr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1">
        <a:shade val="80000"/>
      </a:schemeClr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018BB30-CD8A-4242-82B5-93C2B1DCD039}" type="doc">
      <dgm:prSet loTypeId="urn:microsoft.com/office/officeart/2005/8/layout/hChevron3" loCatId="list" qsTypeId="urn:microsoft.com/office/officeart/2005/8/quickstyle/simple1" qsCatId="simple" csTypeId="urn:microsoft.com/office/officeart/2005/8/colors/accent1_3" csCatId="accent1"/>
      <dgm:spPr/>
      <dgm:t>
        <a:bodyPr/>
        <a:lstStyle/>
        <a:p>
          <a:endParaRPr lang="en-GB"/>
        </a:p>
      </dgm:t>
    </dgm:pt>
    <dgm:pt modelId="{8D5E6289-4324-EC49-A2FA-180365DCA517}">
      <dgm:prSet custT="1"/>
      <dgm:spPr/>
      <dgm:t>
        <a:bodyPr/>
        <a:lstStyle/>
        <a:p>
          <a:r>
            <a:rPr lang="en-CH" sz="1200" b="1" dirty="0"/>
            <a:t>2024</a:t>
          </a:r>
        </a:p>
      </dgm:t>
    </dgm:pt>
    <dgm:pt modelId="{300A2316-C6DE-2248-BD72-F85BDB7722A3}" type="parTrans" cxnId="{A95177A9-D216-5342-A873-0A71D5D57AF4}">
      <dgm:prSet/>
      <dgm:spPr/>
      <dgm:t>
        <a:bodyPr/>
        <a:lstStyle/>
        <a:p>
          <a:endParaRPr lang="en-GB" sz="1200" b="1"/>
        </a:p>
      </dgm:t>
    </dgm:pt>
    <dgm:pt modelId="{4BB7B90C-AB9C-9144-9852-4D9126D95CAF}" type="sibTrans" cxnId="{A95177A9-D216-5342-A873-0A71D5D57AF4}">
      <dgm:prSet/>
      <dgm:spPr/>
      <dgm:t>
        <a:bodyPr/>
        <a:lstStyle/>
        <a:p>
          <a:endParaRPr lang="en-GB" sz="1200" b="1"/>
        </a:p>
      </dgm:t>
    </dgm:pt>
    <dgm:pt modelId="{DE27FECB-6C2C-8F49-B19D-32281C9623C6}">
      <dgm:prSet custT="1"/>
      <dgm:spPr/>
      <dgm:t>
        <a:bodyPr/>
        <a:lstStyle/>
        <a:p>
          <a:r>
            <a:rPr lang="en-CH" sz="1200" b="1" dirty="0"/>
            <a:t>2025</a:t>
          </a:r>
        </a:p>
      </dgm:t>
    </dgm:pt>
    <dgm:pt modelId="{A3DFA8D2-993C-E543-ADD2-818EB92FDACD}" type="parTrans" cxnId="{50B01448-B4B6-1E41-9B3E-169A1B6BBB32}">
      <dgm:prSet/>
      <dgm:spPr/>
      <dgm:t>
        <a:bodyPr/>
        <a:lstStyle/>
        <a:p>
          <a:endParaRPr lang="en-GB" sz="1200" b="1"/>
        </a:p>
      </dgm:t>
    </dgm:pt>
    <dgm:pt modelId="{A6A9B32A-ECE1-A745-A191-C9DCD873528E}" type="sibTrans" cxnId="{50B01448-B4B6-1E41-9B3E-169A1B6BBB32}">
      <dgm:prSet/>
      <dgm:spPr/>
      <dgm:t>
        <a:bodyPr/>
        <a:lstStyle/>
        <a:p>
          <a:endParaRPr lang="en-GB" sz="1200" b="1"/>
        </a:p>
      </dgm:t>
    </dgm:pt>
    <dgm:pt modelId="{F689A2D1-FD9B-1D44-A9C0-647A77B1E451}">
      <dgm:prSet custT="1"/>
      <dgm:spPr/>
      <dgm:t>
        <a:bodyPr/>
        <a:lstStyle/>
        <a:p>
          <a:r>
            <a:rPr lang="en-CH" sz="1200" b="1"/>
            <a:t>2026</a:t>
          </a:r>
        </a:p>
      </dgm:t>
    </dgm:pt>
    <dgm:pt modelId="{0ED39B33-F235-6340-93F4-FE2CDA3C7265}" type="parTrans" cxnId="{1BB345AF-6AE2-7346-83BC-8C31D9B5ADF0}">
      <dgm:prSet/>
      <dgm:spPr/>
      <dgm:t>
        <a:bodyPr/>
        <a:lstStyle/>
        <a:p>
          <a:endParaRPr lang="en-GB" sz="1200" b="1"/>
        </a:p>
      </dgm:t>
    </dgm:pt>
    <dgm:pt modelId="{332CDF6B-4564-734B-8CBD-6AA84CEB9643}" type="sibTrans" cxnId="{1BB345AF-6AE2-7346-83BC-8C31D9B5ADF0}">
      <dgm:prSet/>
      <dgm:spPr/>
      <dgm:t>
        <a:bodyPr/>
        <a:lstStyle/>
        <a:p>
          <a:endParaRPr lang="en-GB" sz="1200" b="1"/>
        </a:p>
      </dgm:t>
    </dgm:pt>
    <dgm:pt modelId="{ABC59E1D-7B49-5248-AC0E-A7FCA4686113}">
      <dgm:prSet custT="1"/>
      <dgm:spPr/>
      <dgm:t>
        <a:bodyPr/>
        <a:lstStyle/>
        <a:p>
          <a:r>
            <a:rPr lang="en-CH" sz="1200" b="1"/>
            <a:t>2027</a:t>
          </a:r>
        </a:p>
      </dgm:t>
    </dgm:pt>
    <dgm:pt modelId="{4D9465AC-956D-D546-8D3B-7B981C640AEC}" type="parTrans" cxnId="{657BAFD7-684D-BF44-92C4-C811FA6A9EDA}">
      <dgm:prSet/>
      <dgm:spPr/>
      <dgm:t>
        <a:bodyPr/>
        <a:lstStyle/>
        <a:p>
          <a:endParaRPr lang="en-GB" sz="1200" b="1"/>
        </a:p>
      </dgm:t>
    </dgm:pt>
    <dgm:pt modelId="{9A6FED18-4F2B-2349-8083-2479986D4874}" type="sibTrans" cxnId="{657BAFD7-684D-BF44-92C4-C811FA6A9EDA}">
      <dgm:prSet/>
      <dgm:spPr/>
      <dgm:t>
        <a:bodyPr/>
        <a:lstStyle/>
        <a:p>
          <a:endParaRPr lang="en-GB" sz="1200" b="1"/>
        </a:p>
      </dgm:t>
    </dgm:pt>
    <dgm:pt modelId="{F3C1057F-8FF3-DB45-9738-8F507E572350}">
      <dgm:prSet custT="1"/>
      <dgm:spPr/>
      <dgm:t>
        <a:bodyPr/>
        <a:lstStyle/>
        <a:p>
          <a:r>
            <a:rPr lang="en-CH" sz="1200" b="1"/>
            <a:t>2028</a:t>
          </a:r>
        </a:p>
      </dgm:t>
    </dgm:pt>
    <dgm:pt modelId="{44E54B3C-56DB-0541-81A5-93B700A2D7D9}" type="parTrans" cxnId="{FDB27BEF-0526-2E43-939F-4CCB6188D3B5}">
      <dgm:prSet/>
      <dgm:spPr/>
      <dgm:t>
        <a:bodyPr/>
        <a:lstStyle/>
        <a:p>
          <a:endParaRPr lang="en-GB" sz="1200" b="1"/>
        </a:p>
      </dgm:t>
    </dgm:pt>
    <dgm:pt modelId="{6861FEED-EED7-8847-AC29-F6BC23CEA45A}" type="sibTrans" cxnId="{FDB27BEF-0526-2E43-939F-4CCB6188D3B5}">
      <dgm:prSet/>
      <dgm:spPr/>
      <dgm:t>
        <a:bodyPr/>
        <a:lstStyle/>
        <a:p>
          <a:endParaRPr lang="en-GB" sz="1200" b="1"/>
        </a:p>
      </dgm:t>
    </dgm:pt>
    <dgm:pt modelId="{7DFC0EA8-4455-BD48-BD67-7EC930021CB1}">
      <dgm:prSet custT="1"/>
      <dgm:spPr/>
      <dgm:t>
        <a:bodyPr/>
        <a:lstStyle/>
        <a:p>
          <a:r>
            <a:rPr lang="en-CH" sz="1200" b="1"/>
            <a:t>2029</a:t>
          </a:r>
        </a:p>
      </dgm:t>
    </dgm:pt>
    <dgm:pt modelId="{7144DDC0-0A83-2043-ABA7-19268239823B}" type="parTrans" cxnId="{B73AB969-DC35-EF47-9C65-906ECD4769E4}">
      <dgm:prSet/>
      <dgm:spPr/>
      <dgm:t>
        <a:bodyPr/>
        <a:lstStyle/>
        <a:p>
          <a:endParaRPr lang="en-GB" sz="1200" b="1"/>
        </a:p>
      </dgm:t>
    </dgm:pt>
    <dgm:pt modelId="{203485AC-5C39-894B-9DA2-AEF94A7F46A7}" type="sibTrans" cxnId="{B73AB969-DC35-EF47-9C65-906ECD4769E4}">
      <dgm:prSet/>
      <dgm:spPr/>
      <dgm:t>
        <a:bodyPr/>
        <a:lstStyle/>
        <a:p>
          <a:endParaRPr lang="en-GB" sz="1200" b="1"/>
        </a:p>
      </dgm:t>
    </dgm:pt>
    <dgm:pt modelId="{1D927F8C-F3A6-4444-B03E-514427C394C8}">
      <dgm:prSet custT="1"/>
      <dgm:spPr/>
      <dgm:t>
        <a:bodyPr/>
        <a:lstStyle/>
        <a:p>
          <a:r>
            <a:rPr lang="en-CH" sz="1200" b="1"/>
            <a:t>2030</a:t>
          </a:r>
        </a:p>
      </dgm:t>
    </dgm:pt>
    <dgm:pt modelId="{A9C6B954-3BB6-8142-84B3-0EE859F9CF6A}" type="parTrans" cxnId="{01E9EE11-5FF1-9147-94CC-64BCAEDD6EB4}">
      <dgm:prSet/>
      <dgm:spPr/>
      <dgm:t>
        <a:bodyPr/>
        <a:lstStyle/>
        <a:p>
          <a:endParaRPr lang="en-GB" sz="1200" b="1"/>
        </a:p>
      </dgm:t>
    </dgm:pt>
    <dgm:pt modelId="{259D1928-5401-1E42-B468-6C81DB4DA00B}" type="sibTrans" cxnId="{01E9EE11-5FF1-9147-94CC-64BCAEDD6EB4}">
      <dgm:prSet/>
      <dgm:spPr/>
      <dgm:t>
        <a:bodyPr/>
        <a:lstStyle/>
        <a:p>
          <a:endParaRPr lang="en-GB" sz="1200" b="1"/>
        </a:p>
      </dgm:t>
    </dgm:pt>
    <dgm:pt modelId="{169BA43B-D717-4F46-A89E-4C970E9546C6}">
      <dgm:prSet custT="1"/>
      <dgm:spPr/>
      <dgm:t>
        <a:bodyPr/>
        <a:lstStyle/>
        <a:p>
          <a:r>
            <a:rPr lang="en-CH" sz="1200" b="1"/>
            <a:t>2031</a:t>
          </a:r>
        </a:p>
      </dgm:t>
    </dgm:pt>
    <dgm:pt modelId="{57B20768-DEFA-8842-9AF0-8749A0732FB8}" type="parTrans" cxnId="{DB672907-C2DE-924F-AA12-74629BA7BCD1}">
      <dgm:prSet/>
      <dgm:spPr/>
      <dgm:t>
        <a:bodyPr/>
        <a:lstStyle/>
        <a:p>
          <a:endParaRPr lang="en-GB" sz="1200" b="1"/>
        </a:p>
      </dgm:t>
    </dgm:pt>
    <dgm:pt modelId="{517AF927-0DDF-D845-BE6D-4E1DEDEE3250}" type="sibTrans" cxnId="{DB672907-C2DE-924F-AA12-74629BA7BCD1}">
      <dgm:prSet/>
      <dgm:spPr/>
      <dgm:t>
        <a:bodyPr/>
        <a:lstStyle/>
        <a:p>
          <a:endParaRPr lang="en-GB" sz="1200" b="1"/>
        </a:p>
      </dgm:t>
    </dgm:pt>
    <dgm:pt modelId="{4B7BF5F3-4F40-C64E-887F-9ED2A8D29DAF}">
      <dgm:prSet custT="1"/>
      <dgm:spPr/>
      <dgm:t>
        <a:bodyPr/>
        <a:lstStyle/>
        <a:p>
          <a:r>
            <a:rPr lang="en-CH" sz="1200" b="1"/>
            <a:t>2032</a:t>
          </a:r>
        </a:p>
      </dgm:t>
    </dgm:pt>
    <dgm:pt modelId="{9A9275C3-A45D-9D4C-90BC-2911D1FD810E}" type="parTrans" cxnId="{7319C78E-A99C-ED4E-A3A2-24D2C3E36641}">
      <dgm:prSet/>
      <dgm:spPr/>
      <dgm:t>
        <a:bodyPr/>
        <a:lstStyle/>
        <a:p>
          <a:endParaRPr lang="en-GB" sz="1200" b="1"/>
        </a:p>
      </dgm:t>
    </dgm:pt>
    <dgm:pt modelId="{A4B754E6-DA03-224D-8521-729B91835D58}" type="sibTrans" cxnId="{7319C78E-A99C-ED4E-A3A2-24D2C3E36641}">
      <dgm:prSet/>
      <dgm:spPr/>
      <dgm:t>
        <a:bodyPr/>
        <a:lstStyle/>
        <a:p>
          <a:endParaRPr lang="en-GB" sz="1200" b="1"/>
        </a:p>
      </dgm:t>
    </dgm:pt>
    <dgm:pt modelId="{EA3EDC4D-32D6-2C45-8A2D-4DBFBBF55050}">
      <dgm:prSet custT="1"/>
      <dgm:spPr/>
      <dgm:t>
        <a:bodyPr/>
        <a:lstStyle/>
        <a:p>
          <a:r>
            <a:rPr lang="en-CH" sz="1200" b="1"/>
            <a:t>2033</a:t>
          </a:r>
        </a:p>
      </dgm:t>
    </dgm:pt>
    <dgm:pt modelId="{D0FC368D-B6FA-DA49-84D0-C69100FFC4C1}" type="parTrans" cxnId="{43AE7381-7C23-BB43-828B-0F42A21EBF0B}">
      <dgm:prSet/>
      <dgm:spPr/>
      <dgm:t>
        <a:bodyPr/>
        <a:lstStyle/>
        <a:p>
          <a:endParaRPr lang="en-GB" sz="1200" b="1"/>
        </a:p>
      </dgm:t>
    </dgm:pt>
    <dgm:pt modelId="{182F451F-E301-394F-9F35-C2E62733F0DC}" type="sibTrans" cxnId="{43AE7381-7C23-BB43-828B-0F42A21EBF0B}">
      <dgm:prSet/>
      <dgm:spPr/>
      <dgm:t>
        <a:bodyPr/>
        <a:lstStyle/>
        <a:p>
          <a:endParaRPr lang="en-GB" sz="1200" b="1"/>
        </a:p>
      </dgm:t>
    </dgm:pt>
    <dgm:pt modelId="{E1695CA6-C350-7D4C-B652-3CF89C70600E}" type="pres">
      <dgm:prSet presAssocID="{D018BB30-CD8A-4242-82B5-93C2B1DCD039}" presName="Name0" presStyleCnt="0">
        <dgm:presLayoutVars>
          <dgm:dir/>
          <dgm:resizeHandles val="exact"/>
        </dgm:presLayoutVars>
      </dgm:prSet>
      <dgm:spPr/>
    </dgm:pt>
    <dgm:pt modelId="{71B02542-3988-434B-90EE-05019A8EEC3A}" type="pres">
      <dgm:prSet presAssocID="{8D5E6289-4324-EC49-A2FA-180365DCA517}" presName="parTxOnly" presStyleLbl="node1" presStyleIdx="0" presStyleCnt="10">
        <dgm:presLayoutVars>
          <dgm:bulletEnabled val="1"/>
        </dgm:presLayoutVars>
      </dgm:prSet>
      <dgm:spPr/>
    </dgm:pt>
    <dgm:pt modelId="{3B789319-BD86-6F49-A18C-523D8845002E}" type="pres">
      <dgm:prSet presAssocID="{4BB7B90C-AB9C-9144-9852-4D9126D95CAF}" presName="parSpace" presStyleCnt="0"/>
      <dgm:spPr/>
    </dgm:pt>
    <dgm:pt modelId="{EC69AEA0-2504-E643-ADC1-DF6D47ED16B9}" type="pres">
      <dgm:prSet presAssocID="{DE27FECB-6C2C-8F49-B19D-32281C9623C6}" presName="parTxOnly" presStyleLbl="node1" presStyleIdx="1" presStyleCnt="10">
        <dgm:presLayoutVars>
          <dgm:bulletEnabled val="1"/>
        </dgm:presLayoutVars>
      </dgm:prSet>
      <dgm:spPr/>
    </dgm:pt>
    <dgm:pt modelId="{A8E29E69-3499-A344-9354-4003DB9E61CE}" type="pres">
      <dgm:prSet presAssocID="{A6A9B32A-ECE1-A745-A191-C9DCD873528E}" presName="parSpace" presStyleCnt="0"/>
      <dgm:spPr/>
    </dgm:pt>
    <dgm:pt modelId="{E0C83FD6-BC8B-FF4E-9092-A2E6DE69B7F7}" type="pres">
      <dgm:prSet presAssocID="{F689A2D1-FD9B-1D44-A9C0-647A77B1E451}" presName="parTxOnly" presStyleLbl="node1" presStyleIdx="2" presStyleCnt="10">
        <dgm:presLayoutVars>
          <dgm:bulletEnabled val="1"/>
        </dgm:presLayoutVars>
      </dgm:prSet>
      <dgm:spPr/>
    </dgm:pt>
    <dgm:pt modelId="{EEA8B2D4-6EA6-634D-9E56-5909DFED60A6}" type="pres">
      <dgm:prSet presAssocID="{332CDF6B-4564-734B-8CBD-6AA84CEB9643}" presName="parSpace" presStyleCnt="0"/>
      <dgm:spPr/>
    </dgm:pt>
    <dgm:pt modelId="{6E8DF15B-471A-CA47-9622-307EA7CB64DC}" type="pres">
      <dgm:prSet presAssocID="{ABC59E1D-7B49-5248-AC0E-A7FCA4686113}" presName="parTxOnly" presStyleLbl="node1" presStyleIdx="3" presStyleCnt="10">
        <dgm:presLayoutVars>
          <dgm:bulletEnabled val="1"/>
        </dgm:presLayoutVars>
      </dgm:prSet>
      <dgm:spPr/>
    </dgm:pt>
    <dgm:pt modelId="{35E1FC7B-2850-FC48-BC04-17A076920EDB}" type="pres">
      <dgm:prSet presAssocID="{9A6FED18-4F2B-2349-8083-2479986D4874}" presName="parSpace" presStyleCnt="0"/>
      <dgm:spPr/>
    </dgm:pt>
    <dgm:pt modelId="{65E8A991-33F0-8444-ADAB-4151A6FA201E}" type="pres">
      <dgm:prSet presAssocID="{F3C1057F-8FF3-DB45-9738-8F507E572350}" presName="parTxOnly" presStyleLbl="node1" presStyleIdx="4" presStyleCnt="10">
        <dgm:presLayoutVars>
          <dgm:bulletEnabled val="1"/>
        </dgm:presLayoutVars>
      </dgm:prSet>
      <dgm:spPr/>
    </dgm:pt>
    <dgm:pt modelId="{EECFEA28-4C60-F54E-BF61-57DE441C0986}" type="pres">
      <dgm:prSet presAssocID="{6861FEED-EED7-8847-AC29-F6BC23CEA45A}" presName="parSpace" presStyleCnt="0"/>
      <dgm:spPr/>
    </dgm:pt>
    <dgm:pt modelId="{855DB4CB-48E6-9B42-B8AF-6CA1FA4BA618}" type="pres">
      <dgm:prSet presAssocID="{7DFC0EA8-4455-BD48-BD67-7EC930021CB1}" presName="parTxOnly" presStyleLbl="node1" presStyleIdx="5" presStyleCnt="10">
        <dgm:presLayoutVars>
          <dgm:bulletEnabled val="1"/>
        </dgm:presLayoutVars>
      </dgm:prSet>
      <dgm:spPr/>
    </dgm:pt>
    <dgm:pt modelId="{0CE8C5E8-B2BC-0D4A-A826-33E18F79443C}" type="pres">
      <dgm:prSet presAssocID="{203485AC-5C39-894B-9DA2-AEF94A7F46A7}" presName="parSpace" presStyleCnt="0"/>
      <dgm:spPr/>
    </dgm:pt>
    <dgm:pt modelId="{769A289E-96F1-2A40-8A8D-C3A9C9EEF1FD}" type="pres">
      <dgm:prSet presAssocID="{1D927F8C-F3A6-4444-B03E-514427C394C8}" presName="parTxOnly" presStyleLbl="node1" presStyleIdx="6" presStyleCnt="10">
        <dgm:presLayoutVars>
          <dgm:bulletEnabled val="1"/>
        </dgm:presLayoutVars>
      </dgm:prSet>
      <dgm:spPr/>
    </dgm:pt>
    <dgm:pt modelId="{6BD29911-F4DE-EB41-A2E8-8C713AA7C02F}" type="pres">
      <dgm:prSet presAssocID="{259D1928-5401-1E42-B468-6C81DB4DA00B}" presName="parSpace" presStyleCnt="0"/>
      <dgm:spPr/>
    </dgm:pt>
    <dgm:pt modelId="{68C7BE15-444A-6E42-A936-4775E57CB215}" type="pres">
      <dgm:prSet presAssocID="{169BA43B-D717-4F46-A89E-4C970E9546C6}" presName="parTxOnly" presStyleLbl="node1" presStyleIdx="7" presStyleCnt="10">
        <dgm:presLayoutVars>
          <dgm:bulletEnabled val="1"/>
        </dgm:presLayoutVars>
      </dgm:prSet>
      <dgm:spPr/>
    </dgm:pt>
    <dgm:pt modelId="{3C874F6E-B364-ED44-BA69-A77F6570759B}" type="pres">
      <dgm:prSet presAssocID="{517AF927-0DDF-D845-BE6D-4E1DEDEE3250}" presName="parSpace" presStyleCnt="0"/>
      <dgm:spPr/>
    </dgm:pt>
    <dgm:pt modelId="{CF7ABFD0-333B-1149-B1B7-77E6DA038E19}" type="pres">
      <dgm:prSet presAssocID="{4B7BF5F3-4F40-C64E-887F-9ED2A8D29DAF}" presName="parTxOnly" presStyleLbl="node1" presStyleIdx="8" presStyleCnt="10">
        <dgm:presLayoutVars>
          <dgm:bulletEnabled val="1"/>
        </dgm:presLayoutVars>
      </dgm:prSet>
      <dgm:spPr/>
    </dgm:pt>
    <dgm:pt modelId="{95EA852E-5119-7343-AD39-C205A2828CDF}" type="pres">
      <dgm:prSet presAssocID="{A4B754E6-DA03-224D-8521-729B91835D58}" presName="parSpace" presStyleCnt="0"/>
      <dgm:spPr/>
    </dgm:pt>
    <dgm:pt modelId="{589C4390-B9CE-AC4A-8A45-00F190A9A450}" type="pres">
      <dgm:prSet presAssocID="{EA3EDC4D-32D6-2C45-8A2D-4DBFBBF55050}" presName="parTxOnly" presStyleLbl="node1" presStyleIdx="9" presStyleCnt="10">
        <dgm:presLayoutVars>
          <dgm:bulletEnabled val="1"/>
        </dgm:presLayoutVars>
      </dgm:prSet>
      <dgm:spPr/>
    </dgm:pt>
  </dgm:ptLst>
  <dgm:cxnLst>
    <dgm:cxn modelId="{DB672907-C2DE-924F-AA12-74629BA7BCD1}" srcId="{D018BB30-CD8A-4242-82B5-93C2B1DCD039}" destId="{169BA43B-D717-4F46-A89E-4C970E9546C6}" srcOrd="7" destOrd="0" parTransId="{57B20768-DEFA-8842-9AF0-8749A0732FB8}" sibTransId="{517AF927-0DDF-D845-BE6D-4E1DEDEE3250}"/>
    <dgm:cxn modelId="{01E9EE11-5FF1-9147-94CC-64BCAEDD6EB4}" srcId="{D018BB30-CD8A-4242-82B5-93C2B1DCD039}" destId="{1D927F8C-F3A6-4444-B03E-514427C394C8}" srcOrd="6" destOrd="0" parTransId="{A9C6B954-3BB6-8142-84B3-0EE859F9CF6A}" sibTransId="{259D1928-5401-1E42-B468-6C81DB4DA00B}"/>
    <dgm:cxn modelId="{44E76A2E-E5AB-7B46-A8C2-C4F9458D5959}" type="presOf" srcId="{169BA43B-D717-4F46-A89E-4C970E9546C6}" destId="{68C7BE15-444A-6E42-A936-4775E57CB215}" srcOrd="0" destOrd="0" presId="urn:microsoft.com/office/officeart/2005/8/layout/hChevron3"/>
    <dgm:cxn modelId="{B20CA42F-032E-894E-9B4C-EDBCE83AFCBC}" type="presOf" srcId="{8D5E6289-4324-EC49-A2FA-180365DCA517}" destId="{71B02542-3988-434B-90EE-05019A8EEC3A}" srcOrd="0" destOrd="0" presId="urn:microsoft.com/office/officeart/2005/8/layout/hChevron3"/>
    <dgm:cxn modelId="{C5332430-F3CA-EC46-89C6-7A7360F6A450}" type="presOf" srcId="{1D927F8C-F3A6-4444-B03E-514427C394C8}" destId="{769A289E-96F1-2A40-8A8D-C3A9C9EEF1FD}" srcOrd="0" destOrd="0" presId="urn:microsoft.com/office/officeart/2005/8/layout/hChevron3"/>
    <dgm:cxn modelId="{33924864-1A85-9247-9225-B31D9435A993}" type="presOf" srcId="{F689A2D1-FD9B-1D44-A9C0-647A77B1E451}" destId="{E0C83FD6-BC8B-FF4E-9092-A2E6DE69B7F7}" srcOrd="0" destOrd="0" presId="urn:microsoft.com/office/officeart/2005/8/layout/hChevron3"/>
    <dgm:cxn modelId="{F27D6266-D495-1E43-9DA9-BBE12F21678C}" type="presOf" srcId="{EA3EDC4D-32D6-2C45-8A2D-4DBFBBF55050}" destId="{589C4390-B9CE-AC4A-8A45-00F190A9A450}" srcOrd="0" destOrd="0" presId="urn:microsoft.com/office/officeart/2005/8/layout/hChevron3"/>
    <dgm:cxn modelId="{50B01448-B4B6-1E41-9B3E-169A1B6BBB32}" srcId="{D018BB30-CD8A-4242-82B5-93C2B1DCD039}" destId="{DE27FECB-6C2C-8F49-B19D-32281C9623C6}" srcOrd="1" destOrd="0" parTransId="{A3DFA8D2-993C-E543-ADD2-818EB92FDACD}" sibTransId="{A6A9B32A-ECE1-A745-A191-C9DCD873528E}"/>
    <dgm:cxn modelId="{B73AB969-DC35-EF47-9C65-906ECD4769E4}" srcId="{D018BB30-CD8A-4242-82B5-93C2B1DCD039}" destId="{7DFC0EA8-4455-BD48-BD67-7EC930021CB1}" srcOrd="5" destOrd="0" parTransId="{7144DDC0-0A83-2043-ABA7-19268239823B}" sibTransId="{203485AC-5C39-894B-9DA2-AEF94A7F46A7}"/>
    <dgm:cxn modelId="{10F12078-C438-0C47-A079-0B62952E7E0A}" type="presOf" srcId="{4B7BF5F3-4F40-C64E-887F-9ED2A8D29DAF}" destId="{CF7ABFD0-333B-1149-B1B7-77E6DA038E19}" srcOrd="0" destOrd="0" presId="urn:microsoft.com/office/officeart/2005/8/layout/hChevron3"/>
    <dgm:cxn modelId="{FB7ECB58-EF4E-994F-B9D2-A8BE36E47221}" type="presOf" srcId="{D018BB30-CD8A-4242-82B5-93C2B1DCD039}" destId="{E1695CA6-C350-7D4C-B652-3CF89C70600E}" srcOrd="0" destOrd="0" presId="urn:microsoft.com/office/officeart/2005/8/layout/hChevron3"/>
    <dgm:cxn modelId="{43AE7381-7C23-BB43-828B-0F42A21EBF0B}" srcId="{D018BB30-CD8A-4242-82B5-93C2B1DCD039}" destId="{EA3EDC4D-32D6-2C45-8A2D-4DBFBBF55050}" srcOrd="9" destOrd="0" parTransId="{D0FC368D-B6FA-DA49-84D0-C69100FFC4C1}" sibTransId="{182F451F-E301-394F-9F35-C2E62733F0DC}"/>
    <dgm:cxn modelId="{7319C78E-A99C-ED4E-A3A2-24D2C3E36641}" srcId="{D018BB30-CD8A-4242-82B5-93C2B1DCD039}" destId="{4B7BF5F3-4F40-C64E-887F-9ED2A8D29DAF}" srcOrd="8" destOrd="0" parTransId="{9A9275C3-A45D-9D4C-90BC-2911D1FD810E}" sibTransId="{A4B754E6-DA03-224D-8521-729B91835D58}"/>
    <dgm:cxn modelId="{6B453B91-7892-884C-A936-399495512BA3}" type="presOf" srcId="{7DFC0EA8-4455-BD48-BD67-7EC930021CB1}" destId="{855DB4CB-48E6-9B42-B8AF-6CA1FA4BA618}" srcOrd="0" destOrd="0" presId="urn:microsoft.com/office/officeart/2005/8/layout/hChevron3"/>
    <dgm:cxn modelId="{A95177A9-D216-5342-A873-0A71D5D57AF4}" srcId="{D018BB30-CD8A-4242-82B5-93C2B1DCD039}" destId="{8D5E6289-4324-EC49-A2FA-180365DCA517}" srcOrd="0" destOrd="0" parTransId="{300A2316-C6DE-2248-BD72-F85BDB7722A3}" sibTransId="{4BB7B90C-AB9C-9144-9852-4D9126D95CAF}"/>
    <dgm:cxn modelId="{1BB345AF-6AE2-7346-83BC-8C31D9B5ADF0}" srcId="{D018BB30-CD8A-4242-82B5-93C2B1DCD039}" destId="{F689A2D1-FD9B-1D44-A9C0-647A77B1E451}" srcOrd="2" destOrd="0" parTransId="{0ED39B33-F235-6340-93F4-FE2CDA3C7265}" sibTransId="{332CDF6B-4564-734B-8CBD-6AA84CEB9643}"/>
    <dgm:cxn modelId="{55FFEAB8-DFFC-354E-9EB6-D8DD301A7C00}" type="presOf" srcId="{ABC59E1D-7B49-5248-AC0E-A7FCA4686113}" destId="{6E8DF15B-471A-CA47-9622-307EA7CB64DC}" srcOrd="0" destOrd="0" presId="urn:microsoft.com/office/officeart/2005/8/layout/hChevron3"/>
    <dgm:cxn modelId="{28C0FBCA-5BE5-0646-A6B9-1274963A2A74}" type="presOf" srcId="{DE27FECB-6C2C-8F49-B19D-32281C9623C6}" destId="{EC69AEA0-2504-E643-ADC1-DF6D47ED16B9}" srcOrd="0" destOrd="0" presId="urn:microsoft.com/office/officeart/2005/8/layout/hChevron3"/>
    <dgm:cxn modelId="{A664ECCC-C4E4-B946-BB27-7E9A3CECA163}" type="presOf" srcId="{F3C1057F-8FF3-DB45-9738-8F507E572350}" destId="{65E8A991-33F0-8444-ADAB-4151A6FA201E}" srcOrd="0" destOrd="0" presId="urn:microsoft.com/office/officeart/2005/8/layout/hChevron3"/>
    <dgm:cxn modelId="{657BAFD7-684D-BF44-92C4-C811FA6A9EDA}" srcId="{D018BB30-CD8A-4242-82B5-93C2B1DCD039}" destId="{ABC59E1D-7B49-5248-AC0E-A7FCA4686113}" srcOrd="3" destOrd="0" parTransId="{4D9465AC-956D-D546-8D3B-7B981C640AEC}" sibTransId="{9A6FED18-4F2B-2349-8083-2479986D4874}"/>
    <dgm:cxn modelId="{FDB27BEF-0526-2E43-939F-4CCB6188D3B5}" srcId="{D018BB30-CD8A-4242-82B5-93C2B1DCD039}" destId="{F3C1057F-8FF3-DB45-9738-8F507E572350}" srcOrd="4" destOrd="0" parTransId="{44E54B3C-56DB-0541-81A5-93B700A2D7D9}" sibTransId="{6861FEED-EED7-8847-AC29-F6BC23CEA45A}"/>
    <dgm:cxn modelId="{FECEDA91-EA0C-6848-A2B7-6E543F042B64}" type="presParOf" srcId="{E1695CA6-C350-7D4C-B652-3CF89C70600E}" destId="{71B02542-3988-434B-90EE-05019A8EEC3A}" srcOrd="0" destOrd="0" presId="urn:microsoft.com/office/officeart/2005/8/layout/hChevron3"/>
    <dgm:cxn modelId="{4DF21609-F5CB-4D4F-8492-1D48D381495B}" type="presParOf" srcId="{E1695CA6-C350-7D4C-B652-3CF89C70600E}" destId="{3B789319-BD86-6F49-A18C-523D8845002E}" srcOrd="1" destOrd="0" presId="urn:microsoft.com/office/officeart/2005/8/layout/hChevron3"/>
    <dgm:cxn modelId="{5E3C5D23-FDB8-574F-A359-4E17ADF82F1F}" type="presParOf" srcId="{E1695CA6-C350-7D4C-B652-3CF89C70600E}" destId="{EC69AEA0-2504-E643-ADC1-DF6D47ED16B9}" srcOrd="2" destOrd="0" presId="urn:microsoft.com/office/officeart/2005/8/layout/hChevron3"/>
    <dgm:cxn modelId="{06C64C55-13EF-BE43-BEEB-80FB42C5D29D}" type="presParOf" srcId="{E1695CA6-C350-7D4C-B652-3CF89C70600E}" destId="{A8E29E69-3499-A344-9354-4003DB9E61CE}" srcOrd="3" destOrd="0" presId="urn:microsoft.com/office/officeart/2005/8/layout/hChevron3"/>
    <dgm:cxn modelId="{1D27B320-260C-6541-A97B-4B32894C0192}" type="presParOf" srcId="{E1695CA6-C350-7D4C-B652-3CF89C70600E}" destId="{E0C83FD6-BC8B-FF4E-9092-A2E6DE69B7F7}" srcOrd="4" destOrd="0" presId="urn:microsoft.com/office/officeart/2005/8/layout/hChevron3"/>
    <dgm:cxn modelId="{F175DC4D-DB32-2E4D-AF49-82C6F12E4798}" type="presParOf" srcId="{E1695CA6-C350-7D4C-B652-3CF89C70600E}" destId="{EEA8B2D4-6EA6-634D-9E56-5909DFED60A6}" srcOrd="5" destOrd="0" presId="urn:microsoft.com/office/officeart/2005/8/layout/hChevron3"/>
    <dgm:cxn modelId="{2BBB1F9B-C202-9B4D-9B40-DE6DE6286C84}" type="presParOf" srcId="{E1695CA6-C350-7D4C-B652-3CF89C70600E}" destId="{6E8DF15B-471A-CA47-9622-307EA7CB64DC}" srcOrd="6" destOrd="0" presId="urn:microsoft.com/office/officeart/2005/8/layout/hChevron3"/>
    <dgm:cxn modelId="{F36C1D32-577E-C74F-9C34-26C1E7D9DD75}" type="presParOf" srcId="{E1695CA6-C350-7D4C-B652-3CF89C70600E}" destId="{35E1FC7B-2850-FC48-BC04-17A076920EDB}" srcOrd="7" destOrd="0" presId="urn:microsoft.com/office/officeart/2005/8/layout/hChevron3"/>
    <dgm:cxn modelId="{7D3C87D4-407C-8A4F-8E4C-8D2741226AFE}" type="presParOf" srcId="{E1695CA6-C350-7D4C-B652-3CF89C70600E}" destId="{65E8A991-33F0-8444-ADAB-4151A6FA201E}" srcOrd="8" destOrd="0" presId="urn:microsoft.com/office/officeart/2005/8/layout/hChevron3"/>
    <dgm:cxn modelId="{FF3339B0-6DAF-F148-ACB3-D11FCD59133A}" type="presParOf" srcId="{E1695CA6-C350-7D4C-B652-3CF89C70600E}" destId="{EECFEA28-4C60-F54E-BF61-57DE441C0986}" srcOrd="9" destOrd="0" presId="urn:microsoft.com/office/officeart/2005/8/layout/hChevron3"/>
    <dgm:cxn modelId="{1C7AC2C7-032D-4349-8031-D2B0B55BFE33}" type="presParOf" srcId="{E1695CA6-C350-7D4C-B652-3CF89C70600E}" destId="{855DB4CB-48E6-9B42-B8AF-6CA1FA4BA618}" srcOrd="10" destOrd="0" presId="urn:microsoft.com/office/officeart/2005/8/layout/hChevron3"/>
    <dgm:cxn modelId="{C94ECC4E-98E5-EF4B-8963-202004049559}" type="presParOf" srcId="{E1695CA6-C350-7D4C-B652-3CF89C70600E}" destId="{0CE8C5E8-B2BC-0D4A-A826-33E18F79443C}" srcOrd="11" destOrd="0" presId="urn:microsoft.com/office/officeart/2005/8/layout/hChevron3"/>
    <dgm:cxn modelId="{97463E15-4F3D-D34E-B3C3-07F1503CDFED}" type="presParOf" srcId="{E1695CA6-C350-7D4C-B652-3CF89C70600E}" destId="{769A289E-96F1-2A40-8A8D-C3A9C9EEF1FD}" srcOrd="12" destOrd="0" presId="urn:microsoft.com/office/officeart/2005/8/layout/hChevron3"/>
    <dgm:cxn modelId="{0776B438-54B8-504B-A9C9-560F6E86565F}" type="presParOf" srcId="{E1695CA6-C350-7D4C-B652-3CF89C70600E}" destId="{6BD29911-F4DE-EB41-A2E8-8C713AA7C02F}" srcOrd="13" destOrd="0" presId="urn:microsoft.com/office/officeart/2005/8/layout/hChevron3"/>
    <dgm:cxn modelId="{8E603558-534F-B044-B723-9A0178CB3FDE}" type="presParOf" srcId="{E1695CA6-C350-7D4C-B652-3CF89C70600E}" destId="{68C7BE15-444A-6E42-A936-4775E57CB215}" srcOrd="14" destOrd="0" presId="urn:microsoft.com/office/officeart/2005/8/layout/hChevron3"/>
    <dgm:cxn modelId="{6F4C0253-52C9-E34B-B1B7-D3C3598BEC29}" type="presParOf" srcId="{E1695CA6-C350-7D4C-B652-3CF89C70600E}" destId="{3C874F6E-B364-ED44-BA69-A77F6570759B}" srcOrd="15" destOrd="0" presId="urn:microsoft.com/office/officeart/2005/8/layout/hChevron3"/>
    <dgm:cxn modelId="{9511E3FD-9739-DE4F-9B67-F5D6AC7EF9A2}" type="presParOf" srcId="{E1695CA6-C350-7D4C-B652-3CF89C70600E}" destId="{CF7ABFD0-333B-1149-B1B7-77E6DA038E19}" srcOrd="16" destOrd="0" presId="urn:microsoft.com/office/officeart/2005/8/layout/hChevron3"/>
    <dgm:cxn modelId="{0C8425FA-575E-6D41-A67E-3A9940C3F835}" type="presParOf" srcId="{E1695CA6-C350-7D4C-B652-3CF89C70600E}" destId="{95EA852E-5119-7343-AD39-C205A2828CDF}" srcOrd="17" destOrd="0" presId="urn:microsoft.com/office/officeart/2005/8/layout/hChevron3"/>
    <dgm:cxn modelId="{FDCD897C-3A8B-374D-BE3E-51D8F4BC93CB}" type="presParOf" srcId="{E1695CA6-C350-7D4C-B652-3CF89C70600E}" destId="{589C4390-B9CE-AC4A-8A45-00F190A9A450}" srcOrd="18" destOrd="0" presId="urn:microsoft.com/office/officeart/2005/8/layout/hChevron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1B02542-3988-434B-90EE-05019A8EEC3A}">
      <dsp:nvSpPr>
        <dsp:cNvPr id="0" name=""/>
        <dsp:cNvSpPr/>
      </dsp:nvSpPr>
      <dsp:spPr>
        <a:xfrm>
          <a:off x="103" y="0"/>
          <a:ext cx="1036952" cy="222019"/>
        </a:xfrm>
        <a:prstGeom prst="homePlate">
          <a:avLst/>
        </a:prstGeom>
        <a:solidFill>
          <a:schemeClr val="accent1">
            <a:shade val="8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008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 dirty="0"/>
            <a:t>2024</a:t>
          </a:r>
        </a:p>
      </dsp:txBody>
      <dsp:txXfrm>
        <a:off x="103" y="0"/>
        <a:ext cx="981447" cy="222019"/>
      </dsp:txXfrm>
    </dsp:sp>
    <dsp:sp modelId="{EC69AEA0-2504-E643-ADC1-DF6D47ED16B9}">
      <dsp:nvSpPr>
        <dsp:cNvPr id="0" name=""/>
        <dsp:cNvSpPr/>
      </dsp:nvSpPr>
      <dsp:spPr>
        <a:xfrm>
          <a:off x="829665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3764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 dirty="0"/>
            <a:t>2025</a:t>
          </a:r>
        </a:p>
      </dsp:txBody>
      <dsp:txXfrm>
        <a:off x="940675" y="0"/>
        <a:ext cx="814933" cy="222019"/>
      </dsp:txXfrm>
    </dsp:sp>
    <dsp:sp modelId="{E0C83FD6-BC8B-FF4E-9092-A2E6DE69B7F7}">
      <dsp:nvSpPr>
        <dsp:cNvPr id="0" name=""/>
        <dsp:cNvSpPr/>
      </dsp:nvSpPr>
      <dsp:spPr>
        <a:xfrm>
          <a:off x="1659227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7528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2026</a:t>
          </a:r>
        </a:p>
      </dsp:txBody>
      <dsp:txXfrm>
        <a:off x="1770237" y="0"/>
        <a:ext cx="814933" cy="222019"/>
      </dsp:txXfrm>
    </dsp:sp>
    <dsp:sp modelId="{6E8DF15B-471A-CA47-9622-307EA7CB64DC}">
      <dsp:nvSpPr>
        <dsp:cNvPr id="0" name=""/>
        <dsp:cNvSpPr/>
      </dsp:nvSpPr>
      <dsp:spPr>
        <a:xfrm>
          <a:off x="2488790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11292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2027</a:t>
          </a:r>
        </a:p>
      </dsp:txBody>
      <dsp:txXfrm>
        <a:off x="2599800" y="0"/>
        <a:ext cx="814933" cy="222019"/>
      </dsp:txXfrm>
    </dsp:sp>
    <dsp:sp modelId="{65E8A991-33F0-8444-ADAB-4151A6FA201E}">
      <dsp:nvSpPr>
        <dsp:cNvPr id="0" name=""/>
        <dsp:cNvSpPr/>
      </dsp:nvSpPr>
      <dsp:spPr>
        <a:xfrm>
          <a:off x="3318352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15056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2028</a:t>
          </a:r>
        </a:p>
      </dsp:txBody>
      <dsp:txXfrm>
        <a:off x="3429362" y="0"/>
        <a:ext cx="814933" cy="222019"/>
      </dsp:txXfrm>
    </dsp:sp>
    <dsp:sp modelId="{855DB4CB-48E6-9B42-B8AF-6CA1FA4BA618}">
      <dsp:nvSpPr>
        <dsp:cNvPr id="0" name=""/>
        <dsp:cNvSpPr/>
      </dsp:nvSpPr>
      <dsp:spPr>
        <a:xfrm>
          <a:off x="4147914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18819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2029</a:t>
          </a:r>
        </a:p>
      </dsp:txBody>
      <dsp:txXfrm>
        <a:off x="4258924" y="0"/>
        <a:ext cx="814933" cy="222019"/>
      </dsp:txXfrm>
    </dsp:sp>
    <dsp:sp modelId="{769A289E-96F1-2A40-8A8D-C3A9C9EEF1FD}">
      <dsp:nvSpPr>
        <dsp:cNvPr id="0" name=""/>
        <dsp:cNvSpPr/>
      </dsp:nvSpPr>
      <dsp:spPr>
        <a:xfrm>
          <a:off x="4977476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22583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2030</a:t>
          </a:r>
        </a:p>
      </dsp:txBody>
      <dsp:txXfrm>
        <a:off x="5088486" y="0"/>
        <a:ext cx="814933" cy="222019"/>
      </dsp:txXfrm>
    </dsp:sp>
    <dsp:sp modelId="{68C7BE15-444A-6E42-A936-4775E57CB215}">
      <dsp:nvSpPr>
        <dsp:cNvPr id="0" name=""/>
        <dsp:cNvSpPr/>
      </dsp:nvSpPr>
      <dsp:spPr>
        <a:xfrm>
          <a:off x="5807038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26347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2031</a:t>
          </a:r>
        </a:p>
      </dsp:txBody>
      <dsp:txXfrm>
        <a:off x="5918048" y="0"/>
        <a:ext cx="814933" cy="222019"/>
      </dsp:txXfrm>
    </dsp:sp>
    <dsp:sp modelId="{CF7ABFD0-333B-1149-B1B7-77E6DA038E19}">
      <dsp:nvSpPr>
        <dsp:cNvPr id="0" name=""/>
        <dsp:cNvSpPr/>
      </dsp:nvSpPr>
      <dsp:spPr>
        <a:xfrm>
          <a:off x="6636600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30111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2032</a:t>
          </a:r>
        </a:p>
      </dsp:txBody>
      <dsp:txXfrm>
        <a:off x="6747610" y="0"/>
        <a:ext cx="814933" cy="222019"/>
      </dsp:txXfrm>
    </dsp:sp>
    <dsp:sp modelId="{589C4390-B9CE-AC4A-8A45-00F190A9A450}">
      <dsp:nvSpPr>
        <dsp:cNvPr id="0" name=""/>
        <dsp:cNvSpPr/>
      </dsp:nvSpPr>
      <dsp:spPr>
        <a:xfrm>
          <a:off x="7466162" y="0"/>
          <a:ext cx="1036952" cy="222019"/>
        </a:xfrm>
        <a:prstGeom prst="chevron">
          <a:avLst/>
        </a:prstGeom>
        <a:solidFill>
          <a:schemeClr val="accent1">
            <a:shade val="80000"/>
            <a:hueOff val="0"/>
            <a:satOff val="0"/>
            <a:lumOff val="33875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H" sz="1200" b="1" kern="1200"/>
            <a:t>2033</a:t>
          </a:r>
        </a:p>
      </dsp:txBody>
      <dsp:txXfrm>
        <a:off x="7577172" y="0"/>
        <a:ext cx="814933" cy="222019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Chevron3">
  <dgm:title val=""/>
  <dgm:desc val=""/>
  <dgm:catLst>
    <dgm:cat type="process" pri="10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root des" func="maxDepth" op="gte" val="2">
        <dgm:constrLst>
          <dgm:constr type="w" for="ch" forName="parAndChTx" refType="w"/>
          <dgm:constr type="primFontSz" for="ch" ptType="node" op="equ"/>
          <dgm:constr type="w" for="ch" forName="parAndChSpace" refType="w" refFor="ch" refForName="parAndChTx" fact="-0.2"/>
          <dgm:constr type="w" for="ch" ptType="sibTrans" op="equ"/>
        </dgm:constrLst>
        <dgm:ruleLst/>
        <dgm:forEach name="Name6" axis="ch" ptType="node">
          <dgm:layoutNode name="parAndChTx">
            <dgm:varLst>
              <dgm:bulletEnabled val="1"/>
            </dgm:varLst>
            <dgm:alg type="tx"/>
            <dgm:choose name="Name7">
              <dgm:if name="Name8" func="var" arg="dir" op="equ" val="norm">
                <dgm:choose name="Name9">
                  <dgm:if name="Name10" axis="self" ptType="node" func="pos" op="equ" val="1">
                    <dgm:shape xmlns:r="http://schemas.openxmlformats.org/officeDocument/2006/relationships" type="homePlate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4"/>
                    </dgm:constrLst>
                  </dgm:if>
                  <dgm:else name="Name11">
                    <dgm:shape xmlns:r="http://schemas.openxmlformats.org/officeDocument/2006/relationships" type="chevron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1"/>
                    </dgm:constrLst>
                  </dgm:else>
                </dgm:choose>
              </dgm:if>
              <dgm:else name="Name12">
                <dgm:choose name="Name13">
                  <dgm:if name="Name14" axis="self" ptType="node" func="pos" op="equ" val="1">
                    <dgm:shape xmlns:r="http://schemas.openxmlformats.org/officeDocument/2006/relationships" rot="180" type="homePlate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4"/>
                      <dgm:constr type="rMarg" refType="w" fact="0.1"/>
                    </dgm:constrLst>
                  </dgm:if>
                  <dgm:else name="Name15">
                    <dgm:shape xmlns:r="http://schemas.openxmlformats.org/officeDocument/2006/relationships" rot="180" type="chevron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1"/>
                    </dgm:constrLst>
                  </dgm:else>
                </dgm:choose>
              </dgm:else>
            </dgm:choose>
            <dgm:ruleLst>
              <dgm:rule type="primFontSz" val="5" fact="NaN" max="NaN"/>
            </dgm:ruleLst>
          </dgm:layoutNode>
          <dgm:forEach name="Name16" axis="followSib" ptType="sibTrans" cnt="1">
            <dgm:layoutNode name="parAndCh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17">
        <dgm:constrLst>
          <dgm:constr type="w" for="ch" forName="parTxOnly" refType="w"/>
          <dgm:constr type="primFontSz" for="ch" ptType="node" op="equ"/>
          <dgm:constr type="w" for="ch" forName="parSpace" refType="w" refFor="ch" refForName="parTxOnly" fact="-0.2"/>
          <dgm:constr type="w" for="ch" ptType="sibTrans" op="equ"/>
        </dgm:constrLst>
        <dgm:ruleLst/>
        <dgm:forEach name="Name18" axis="ch" ptType="node">
          <dgm:layoutNode name="parTxOnly">
            <dgm:varLst>
              <dgm:bulletEnabled val="1"/>
            </dgm:varLst>
            <dgm:alg type="tx"/>
            <dgm:presOf axis="desOrSelf" ptType="node"/>
            <dgm:choose name="Name19">
              <dgm:if name="Name20" func="var" arg="dir" op="equ" val="norm">
                <dgm:choose name="Name21">
                  <dgm:if name="Name22" axis="self" ptType="node" func="pos" op="equ" val="1">
                    <dgm:shape xmlns:r="http://schemas.openxmlformats.org/officeDocument/2006/relationships" type="homePlate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42"/>
                      <dgm:constr type="rMarg" refType="primFontSz" fact="0.105"/>
                    </dgm:constrLst>
                  </dgm:if>
                  <dgm:else name="Name23">
                    <dgm:shape xmlns:r="http://schemas.openxmlformats.org/officeDocument/2006/relationships" type="chevron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315"/>
                      <dgm:constr type="rMarg" refType="primFontSz" fact="0.105"/>
                    </dgm:constrLst>
                  </dgm:else>
                </dgm:choose>
              </dgm:if>
              <dgm:else name="Name24">
                <dgm:choose name="Name25">
                  <dgm:if name="Name26" axis="self" ptType="node" func="pos" op="equ" val="1">
                    <dgm:shape xmlns:r="http://schemas.openxmlformats.org/officeDocument/2006/relationships" rot="180" type="homePlate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105"/>
                      <dgm:constr type="rMarg" refType="primFontSz" fact="0.42"/>
                    </dgm:constrLst>
                  </dgm:if>
                  <dgm:else name="Name27">
                    <dgm:shape xmlns:r="http://schemas.openxmlformats.org/officeDocument/2006/relationships" rot="180" type="chevron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105"/>
                      <dgm:constr type="rMarg" refType="primFontSz" fact="0.315"/>
                    </dgm:constrLst>
                  </dgm:else>
                </dgm:choose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53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AT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53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F05DC35-68C2-4BDA-9BF4-910782E0ECF3}" type="datetimeFigureOut">
              <a:rPr lang="de-AT" smtClean="0"/>
              <a:t>15.05.2025</a:t>
            </a:fld>
            <a:endParaRPr lang="de-AT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436563" y="1233488"/>
            <a:ext cx="5924550" cy="333216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AT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79768" y="4751220"/>
            <a:ext cx="5438140" cy="388736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de-AT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9377318"/>
            <a:ext cx="2945659" cy="4953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AT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50443" y="9377318"/>
            <a:ext cx="2945659" cy="4953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D7EBA44-2749-4505-B776-1307762B45EE}" type="slidenum">
              <a:rPr lang="de-AT" smtClean="0"/>
              <a:t>‹#›</a:t>
            </a:fld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161843706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1pPr>
    <a:lvl2pPr marL="17145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2pPr>
    <a:lvl3pPr marL="34290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3pPr>
    <a:lvl4pPr marL="51435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4pPr>
    <a:lvl5pPr marL="68580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5pPr>
    <a:lvl6pPr marL="85725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6pPr>
    <a:lvl7pPr marL="102870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7pPr>
    <a:lvl8pPr marL="120015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8pPr>
    <a:lvl9pPr marL="1371600" algn="l" defTabSz="342900" rtl="0" eaLnBrk="1" latinLnBrk="0" hangingPunct="1">
      <a:defRPr sz="45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7EBA44-2749-4505-B776-1307762B45EE}" type="slidenum">
              <a:rPr lang="de-AT" smtClean="0"/>
              <a:t>13</a:t>
            </a:fld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199424972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H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D7EBA44-2749-4505-B776-1307762B45EE}" type="slidenum">
              <a:rPr kumimoji="0" lang="de-AT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de-AT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9872953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4E6CDA2-358E-D1EE-637F-CCE064F9E28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331AB24-6018-1EAE-ABAB-909430E4816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05661C0-8B8A-8FD5-A5F6-58D3C8A32DD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E820172-174F-0D10-4BB6-FB2A2E8E550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D7EBA44-2749-4505-B776-1307762B45EE}" type="slidenum">
              <a:rPr kumimoji="0" lang="de-AT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22</a:t>
            </a:fld>
            <a:endParaRPr kumimoji="0" lang="de-AT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7228017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7EBA44-2749-4505-B776-1307762B45EE}" type="slidenum">
              <a:rPr lang="de-AT" smtClean="0"/>
              <a:t>24</a:t>
            </a:fld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192653461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BD35530-C988-AB7B-8107-E54E96296C7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6DA56D2-44B7-A00B-0F43-91909C08CE3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9B40119-286D-0552-1140-4F353CCD1590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1AFB76F-4B93-15DC-E361-D1DA432D382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502365D-B78D-4CFD-BDF4-443389389036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29</a:t>
            </a:fld>
            <a:endParaRPr kumimoji="0" lang="en-GB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316174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7EBA44-2749-4505-B776-1307762B45EE}" type="slidenum">
              <a:rPr lang="de-AT" smtClean="0"/>
              <a:t>31</a:t>
            </a:fld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380628193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22F0211-4B45-E1EF-7B9B-95489C3CB91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3F55A6AC-6AA1-236C-91C2-61169E47D2A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B1C0862-271D-B76A-5BE1-2B48E8983B3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71DB225-9FC6-1802-4991-86BA894577B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502365D-B78D-4CFD-BDF4-443389389036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44</a:t>
            </a:fld>
            <a:endParaRPr kumimoji="0" lang="en-GB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279528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D7EBA44-2749-4505-B776-1307762B45EE}" type="slidenum">
              <a:rPr lang="de-AT" smtClean="0"/>
              <a:t>50</a:t>
            </a:fld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2393201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>
                <a:solidFill>
                  <a:srgbClr val="0F124A"/>
                </a:solidFill>
              </a:defRPr>
            </a:lvl1pPr>
          </a:lstStyle>
          <a:p>
            <a:fld id="{88A1DFE4-5FC5-43BD-BB7E-75EAD82B965F}" type="slidenum">
              <a:rPr lang="en-GB" noProof="0" smtClean="0"/>
              <a:pPr/>
              <a:t>‹#›</a:t>
            </a:fld>
            <a:endParaRPr lang="en-GB" noProof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6348C0BB-C58B-4EED-9C60-A6CDED1B595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4023000" cy="212558"/>
          </a:xfrm>
        </p:spPr>
        <p:txBody>
          <a:bodyPr>
            <a:noAutofit/>
          </a:bodyPr>
          <a:lstStyle>
            <a:lvl1pPr>
              <a:defRPr sz="140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GB" noProof="0"/>
              <a:t>Add Subtitle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D20A4B97-3F05-4D38-BDB5-617887401233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8263350" cy="2747250"/>
          </a:xfrm>
        </p:spPr>
        <p:txBody>
          <a:bodyPr/>
          <a:lstStyle>
            <a:lvl1pPr>
              <a:lnSpc>
                <a:spcPts val="1950"/>
              </a:lnSpc>
              <a:defRPr sz="1600"/>
            </a:lvl1pPr>
            <a:lvl2pPr marL="340200" indent="-340200">
              <a:lnSpc>
                <a:spcPts val="1950"/>
              </a:lnSpc>
              <a:defRPr sz="1600"/>
            </a:lvl2pPr>
            <a:lvl3pPr marL="680400" indent="-340200">
              <a:lnSpc>
                <a:spcPts val="1950"/>
              </a:lnSpc>
              <a:defRPr sz="1600"/>
            </a:lvl3pPr>
            <a:lvl4pPr marL="1020600" indent="-340200">
              <a:lnSpc>
                <a:spcPts val="1950"/>
              </a:lnSpc>
              <a:defRPr sz="1600"/>
            </a:lvl4pPr>
            <a:lvl5pPr marL="1360800" indent="-340200">
              <a:lnSpc>
                <a:spcPts val="1950"/>
              </a:lnSpc>
              <a:defRPr sz="1600"/>
            </a:lvl5pPr>
          </a:lstStyle>
          <a:p>
            <a:pPr lvl="0"/>
            <a:r>
              <a:rPr lang="en-GB" noProof="0"/>
              <a:t>First Level (Running Text)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  <a:p>
            <a:pPr lvl="4"/>
            <a:r>
              <a:rPr lang="en-GB" noProof="0"/>
              <a:t>Fifth Level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04946405-6429-4EE3-9329-FF6E5526F37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en-GB" noProof="0"/>
              <a:t>Add Title</a:t>
            </a:r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6EE0778A-932A-4793-BF0E-632C848BAD25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3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75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en-GB" noProof="0"/>
              <a:t>Footnote</a:t>
            </a:r>
          </a:p>
        </p:txBody>
      </p:sp>
    </p:spTree>
    <p:extLst>
      <p:ext uri="{BB962C8B-B14F-4D97-AF65-F5344CB8AC3E}">
        <p14:creationId xmlns:p14="http://schemas.microsoft.com/office/powerpoint/2010/main" val="17570573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E621380A-5FB6-4DFB-922D-CC92A722568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8003512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+ 2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7" name="Bildplatzhalter 7">
            <a:extLst>
              <a:ext uri="{FF2B5EF4-FFF2-40B4-BE49-F238E27FC236}">
                <a16:creationId xmlns:a16="http://schemas.microsoft.com/office/drawing/2014/main" id="{9B27A2E0-7828-42CC-94F2-52AC0B1B20E9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67320" y="1428299"/>
            <a:ext cx="3954150" cy="3257550"/>
          </a:xfrm>
        </p:spPr>
        <p:txBody>
          <a:bodyPr/>
          <a:lstStyle/>
          <a:p>
            <a:r>
              <a:rPr lang="en-US" noProof="0" dirty="0"/>
              <a:t>Add Image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715550" y="1428299"/>
            <a:ext cx="3954150" cy="32575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5" name="Titel 4">
            <a:extLst>
              <a:ext uri="{FF2B5EF4-FFF2-40B4-BE49-F238E27FC236}">
                <a16:creationId xmlns:a16="http://schemas.microsoft.com/office/drawing/2014/main" id="{FBDA83D7-ED1C-407C-95EF-259295D2189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19698282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hapter Open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9" name="Titel 1">
            <a:extLst>
              <a:ext uri="{FF2B5EF4-FFF2-40B4-BE49-F238E27FC236}">
                <a16:creationId xmlns:a16="http://schemas.microsoft.com/office/drawing/2014/main" id="{0B952560-8B22-4EC2-A520-BB0D9A9A2134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42800" y="1046081"/>
            <a:ext cx="8263350" cy="1790700"/>
          </a:xfrm>
          <a:prstGeom prst="rect">
            <a:avLst/>
          </a:prstGeom>
        </p:spPr>
        <p:txBody>
          <a:bodyPr anchor="b"/>
          <a:lstStyle>
            <a:lvl1pPr algn="ctr">
              <a:lnSpc>
                <a:spcPts val="3563"/>
              </a:lnSpc>
              <a:defRPr sz="3375" cap="all" baseline="0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Chapter</a:t>
            </a:r>
            <a:r>
              <a:rPr lang="de-AT" dirty="0"/>
              <a:t> Title</a:t>
            </a:r>
          </a:p>
        </p:txBody>
      </p:sp>
      <p:sp>
        <p:nvSpPr>
          <p:cNvPr id="10" name="Untertitel 2">
            <a:extLst>
              <a:ext uri="{FF2B5EF4-FFF2-40B4-BE49-F238E27FC236}">
                <a16:creationId xmlns:a16="http://schemas.microsoft.com/office/drawing/2014/main" id="{3ADE6088-5D10-4D28-890C-D6F29F2A1C2A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442800" y="2882284"/>
            <a:ext cx="8263350" cy="1241822"/>
          </a:xfrm>
        </p:spPr>
        <p:txBody>
          <a:bodyPr>
            <a:noAutofit/>
          </a:bodyPr>
          <a:lstStyle>
            <a:lvl1pPr marL="0" indent="0" algn="ctr">
              <a:buNone/>
              <a:defRPr sz="1125">
                <a:solidFill>
                  <a:schemeClr val="bg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noProof="0" dirty="0"/>
              <a:t>Chapter</a:t>
            </a:r>
            <a:r>
              <a:rPr lang="de-AT" dirty="0"/>
              <a:t> </a:t>
            </a:r>
            <a:r>
              <a:rPr lang="en-US" noProof="0" dirty="0"/>
              <a:t>Subtitle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323999"/>
            <a:ext cx="9144000" cy="4819500"/>
          </a:xfrm>
          <a:solidFill>
            <a:schemeClr val="bg1">
              <a:lumMod val="50000"/>
              <a:alpha val="50000"/>
            </a:schemeClr>
          </a:solidFill>
        </p:spPr>
        <p:txBody>
          <a:bodyPr anchor="t" anchorCtr="0"/>
          <a:lstStyle>
            <a:lvl1pPr algn="ctr">
              <a:lnSpc>
                <a:spcPct val="150000"/>
              </a:lnSpc>
              <a:spcBef>
                <a:spcPts val="0"/>
              </a:spcBef>
              <a:defRPr sz="3000">
                <a:solidFill>
                  <a:schemeClr val="bg1"/>
                </a:solidFill>
              </a:defRPr>
            </a:lvl1pPr>
          </a:lstStyle>
          <a:p>
            <a:r>
              <a:rPr lang="de-AT" dirty="0"/>
              <a:t>Insert </a:t>
            </a:r>
            <a:r>
              <a:rPr lang="en-US" noProof="0" dirty="0"/>
              <a:t>Background</a:t>
            </a:r>
            <a:r>
              <a:rPr lang="de-AT" dirty="0"/>
              <a:t> Image  </a:t>
            </a:r>
          </a:p>
        </p:txBody>
      </p:sp>
    </p:spTree>
    <p:extLst>
      <p:ext uri="{BB962C8B-B14F-4D97-AF65-F5344CB8AC3E}">
        <p14:creationId xmlns:p14="http://schemas.microsoft.com/office/powerpoint/2010/main" val="174611981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1114" b="1" i="0">
                <a:solidFill>
                  <a:schemeClr val="tx1"/>
                </a:solidFill>
                <a:latin typeface="Gotham HTF"/>
                <a:cs typeface="Gotham HTF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ctr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>
                  <a:tint val="75000"/>
                </a:srgbClr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350" b="0" i="0" u="none" strike="noStrike" kern="1200" cap="none" spc="0" normalizeH="0" baseline="0" noProof="0">
                <a:ln>
                  <a:noFill/>
                </a:ln>
                <a:solidFill>
                  <a:srgbClr val="0F124A">
                    <a:tint val="75000"/>
                  </a:srgbClr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5/15/2025</a:t>
            </a:fld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srgbClr val="0F124A">
                  <a:tint val="75000"/>
                </a:srgbClr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sz="800" b="0" i="0" u="none" strike="noStrike" kern="1200" cap="none" spc="0" normalizeH="0" baseline="0" noProof="0">
                <a:ln>
                  <a:noFill/>
                </a:ln>
                <a:solidFill>
                  <a:srgbClr val="0F124A">
                    <a:tint val="75000"/>
                  </a:srgbClr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sz="800" b="0" i="0" u="none" strike="noStrike" kern="1200" cap="none" spc="0" normalizeH="0" baseline="0" noProof="0">
              <a:ln>
                <a:noFill/>
              </a:ln>
              <a:solidFill>
                <a:srgbClr val="0F124A">
                  <a:tint val="75000"/>
                </a:srgbClr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673107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841772"/>
            <a:ext cx="7772400" cy="17907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GB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F09941-60DC-254C-8A60-72D55310F082}" type="datetime1">
              <a:rPr lang="de-CH" smtClean="0"/>
              <a:t>15.05.2025</a:t>
            </a:fld>
            <a:endParaRPr lang="en-CH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H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92BDD0-59DB-5E4D-91D4-300E8852D1DB}" type="slidenum">
              <a:rPr lang="en-CH" smtClean="0"/>
              <a:t>‹#›</a:t>
            </a:fld>
            <a:endParaRPr lang="en-CH"/>
          </a:p>
        </p:txBody>
      </p:sp>
    </p:spTree>
    <p:extLst>
      <p:ext uri="{BB962C8B-B14F-4D97-AF65-F5344CB8AC3E}">
        <p14:creationId xmlns:p14="http://schemas.microsoft.com/office/powerpoint/2010/main" val="36175380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 of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D20A4B97-3F05-4D38-BDB5-617887401233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404000"/>
            <a:ext cx="4023000" cy="3088800"/>
          </a:xfrm>
        </p:spPr>
        <p:txBody>
          <a:bodyPr/>
          <a:lstStyle>
            <a:lvl1pPr>
              <a:spcBef>
                <a:spcPts val="1388"/>
              </a:spcBef>
              <a:defRPr sz="1400" b="1"/>
            </a:lvl1pPr>
            <a:lvl2pPr marL="472488" indent="0">
              <a:buNone/>
              <a:tabLst>
                <a:tab pos="3955401" algn="r"/>
              </a:tabLst>
              <a:defRPr/>
            </a:lvl2pPr>
            <a:lvl3pPr marL="1120472" indent="0">
              <a:buFont typeface="Arial" panose="020B0604020202020204" pitchFamily="34" charset="0"/>
              <a:buNone/>
              <a:tabLst>
                <a:tab pos="3955401" algn="r"/>
              </a:tabLst>
              <a:defRPr/>
            </a:lvl3pPr>
            <a:lvl4pPr marL="1120472" indent="0">
              <a:buFont typeface="Arial" panose="020B0604020202020204" pitchFamily="34" charset="0"/>
              <a:buNone/>
              <a:tabLst>
                <a:tab pos="3955401" algn="r"/>
              </a:tabLst>
              <a:defRPr/>
            </a:lvl4pPr>
            <a:lvl5pPr marL="1120472" indent="0">
              <a:buFont typeface="Arial" panose="020B0604020202020204" pitchFamily="34" charset="0"/>
              <a:buNone/>
              <a:tabLst>
                <a:tab pos="3955401" algn="r"/>
              </a:tabLst>
              <a:defRPr/>
            </a:lvl5pPr>
          </a:lstStyle>
          <a:p>
            <a:pPr lvl="0"/>
            <a:r>
              <a:rPr lang="en-US" noProof="0" dirty="0"/>
              <a:t>Chapter Title</a:t>
            </a:r>
          </a:p>
          <a:p>
            <a:pPr lvl="1"/>
            <a:r>
              <a:rPr lang="en-US" noProof="0" dirty="0"/>
              <a:t>Subchapter Level 1	1</a:t>
            </a:r>
          </a:p>
          <a:p>
            <a:pPr lvl="2"/>
            <a:r>
              <a:rPr lang="en-US" noProof="0" dirty="0"/>
              <a:t>Subchapter Level 2	1</a:t>
            </a:r>
          </a:p>
          <a:p>
            <a:pPr lvl="3"/>
            <a:r>
              <a:rPr lang="en-US" noProof="0" dirty="0"/>
              <a:t>Subchapter Level 2	1</a:t>
            </a:r>
          </a:p>
          <a:p>
            <a:pPr lvl="4"/>
            <a:r>
              <a:rPr lang="en-US" noProof="0" dirty="0"/>
              <a:t>Subchapter Level 2	1</a:t>
            </a:r>
          </a:p>
        </p:txBody>
      </p:sp>
      <p:sp>
        <p:nvSpPr>
          <p:cNvPr id="12" name="Textplatzhalter 8">
            <a:extLst>
              <a:ext uri="{FF2B5EF4-FFF2-40B4-BE49-F238E27FC236}">
                <a16:creationId xmlns:a16="http://schemas.microsoft.com/office/drawing/2014/main" id="{E69F34A5-EA9B-4A0A-A8FB-63CF2456D5B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687200" y="1404000"/>
            <a:ext cx="4023000" cy="3088800"/>
          </a:xfrm>
        </p:spPr>
        <p:txBody>
          <a:bodyPr/>
          <a:lstStyle>
            <a:lvl1pPr>
              <a:spcBef>
                <a:spcPts val="1388"/>
              </a:spcBef>
              <a:defRPr sz="1400" b="1"/>
            </a:lvl1pPr>
            <a:lvl2pPr marL="472488" indent="0">
              <a:buNone/>
              <a:tabLst>
                <a:tab pos="3955401" algn="r"/>
              </a:tabLst>
              <a:defRPr/>
            </a:lvl2pPr>
            <a:lvl3pPr marL="1120472" indent="0">
              <a:buFont typeface="Arial" panose="020B0604020202020204" pitchFamily="34" charset="0"/>
              <a:buNone/>
              <a:tabLst>
                <a:tab pos="3955401" algn="r"/>
              </a:tabLst>
              <a:defRPr/>
            </a:lvl3pPr>
            <a:lvl4pPr marL="1120472" indent="0">
              <a:buFont typeface="Arial" panose="020B0604020202020204" pitchFamily="34" charset="0"/>
              <a:buNone/>
              <a:tabLst>
                <a:tab pos="3955401" algn="r"/>
              </a:tabLst>
              <a:defRPr/>
            </a:lvl4pPr>
            <a:lvl5pPr marL="1120472" indent="0">
              <a:buFont typeface="Arial" panose="020B0604020202020204" pitchFamily="34" charset="0"/>
              <a:buNone/>
              <a:tabLst>
                <a:tab pos="3955401" algn="r"/>
              </a:tabLst>
              <a:defRPr/>
            </a:lvl5pPr>
          </a:lstStyle>
          <a:p>
            <a:pPr lvl="0"/>
            <a:r>
              <a:rPr lang="en-US" noProof="0" dirty="0"/>
              <a:t>Chapter Title</a:t>
            </a:r>
          </a:p>
          <a:p>
            <a:pPr lvl="1"/>
            <a:r>
              <a:rPr lang="en-US" noProof="0" dirty="0"/>
              <a:t>Subchapter Level 1	1</a:t>
            </a:r>
          </a:p>
          <a:p>
            <a:pPr lvl="2"/>
            <a:r>
              <a:rPr lang="en-US" noProof="0" dirty="0"/>
              <a:t>Subchapter Level 2	1</a:t>
            </a:r>
          </a:p>
          <a:p>
            <a:pPr lvl="3"/>
            <a:r>
              <a:rPr lang="en-US" noProof="0" dirty="0"/>
              <a:t>Subchapter Level 2	1</a:t>
            </a:r>
          </a:p>
          <a:p>
            <a:pPr lvl="4"/>
            <a:r>
              <a:rPr lang="en-US" noProof="0" dirty="0"/>
              <a:t>Subchapter Level 2	1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24C33D56-EDA7-4D6B-80CE-52842ECCEC5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 noProof="0" dirty="0"/>
              <a:t>Add Title</a:t>
            </a:r>
          </a:p>
        </p:txBody>
      </p:sp>
    </p:spTree>
    <p:extLst>
      <p:ext uri="{BB962C8B-B14F-4D97-AF65-F5344CB8AC3E}">
        <p14:creationId xmlns:p14="http://schemas.microsoft.com/office/powerpoint/2010/main" val="11895427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Open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339504"/>
            <a:ext cx="9144000" cy="4803998"/>
          </a:xfrm>
          <a:solidFill>
            <a:schemeClr val="bg1">
              <a:lumMod val="50000"/>
              <a:alpha val="50000"/>
            </a:schemeClr>
          </a:solidFill>
        </p:spPr>
        <p:txBody>
          <a:bodyPr anchor="t" anchorCtr="0"/>
          <a:lstStyle>
            <a:lvl1pPr algn="ctr">
              <a:lnSpc>
                <a:spcPct val="150000"/>
              </a:lnSpc>
              <a:spcBef>
                <a:spcPts val="0"/>
              </a:spcBef>
              <a:defRPr sz="3000">
                <a:solidFill>
                  <a:schemeClr val="bg1"/>
                </a:solidFill>
              </a:defRPr>
            </a:lvl1pPr>
          </a:lstStyle>
          <a:p>
            <a:r>
              <a:rPr lang="de-AT" dirty="0"/>
              <a:t>Insert </a:t>
            </a:r>
            <a:r>
              <a:rPr lang="en-US" noProof="0" dirty="0"/>
              <a:t>Background</a:t>
            </a:r>
            <a:r>
              <a:rPr lang="de-AT" dirty="0"/>
              <a:t> Image  </a:t>
            </a:r>
          </a:p>
        </p:txBody>
      </p:sp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9" name="Titel 1">
            <a:extLst>
              <a:ext uri="{FF2B5EF4-FFF2-40B4-BE49-F238E27FC236}">
                <a16:creationId xmlns:a16="http://schemas.microsoft.com/office/drawing/2014/main" id="{0B952560-8B22-4EC2-A520-BB0D9A9A2134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42800" y="1046081"/>
            <a:ext cx="8263350" cy="1790700"/>
          </a:xfrm>
          <a:prstGeom prst="rect">
            <a:avLst/>
          </a:prstGeom>
        </p:spPr>
        <p:txBody>
          <a:bodyPr anchor="b"/>
          <a:lstStyle>
            <a:lvl1pPr algn="ctr">
              <a:lnSpc>
                <a:spcPts val="3563"/>
              </a:lnSpc>
              <a:defRPr sz="3375" cap="all" baseline="0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Chapter</a:t>
            </a:r>
            <a:r>
              <a:rPr lang="de-AT" dirty="0"/>
              <a:t> Title</a:t>
            </a:r>
          </a:p>
        </p:txBody>
      </p:sp>
      <p:sp>
        <p:nvSpPr>
          <p:cNvPr id="10" name="Untertitel 2">
            <a:extLst>
              <a:ext uri="{FF2B5EF4-FFF2-40B4-BE49-F238E27FC236}">
                <a16:creationId xmlns:a16="http://schemas.microsoft.com/office/drawing/2014/main" id="{3ADE6088-5D10-4D28-890C-D6F29F2A1C2A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442800" y="2882284"/>
            <a:ext cx="8263350" cy="1241822"/>
          </a:xfrm>
        </p:spPr>
        <p:txBody>
          <a:bodyPr>
            <a:noAutofit/>
          </a:bodyPr>
          <a:lstStyle>
            <a:lvl1pPr marL="0" indent="0" algn="ctr">
              <a:buNone/>
              <a:defRPr sz="1125">
                <a:solidFill>
                  <a:schemeClr val="bg1"/>
                </a:solidFill>
              </a:defRPr>
            </a:lvl1pPr>
            <a:lvl2pPr marL="342892" indent="0" algn="ctr">
              <a:buNone/>
              <a:defRPr sz="1500"/>
            </a:lvl2pPr>
            <a:lvl3pPr marL="685783" indent="0" algn="ctr">
              <a:buNone/>
              <a:defRPr sz="1350"/>
            </a:lvl3pPr>
            <a:lvl4pPr marL="1028675" indent="0" algn="ctr">
              <a:buNone/>
              <a:defRPr sz="1200"/>
            </a:lvl4pPr>
            <a:lvl5pPr marL="1371566" indent="0" algn="ctr">
              <a:buNone/>
              <a:defRPr sz="1200"/>
            </a:lvl5pPr>
            <a:lvl6pPr marL="1714457" indent="0" algn="ctr">
              <a:buNone/>
              <a:defRPr sz="1200"/>
            </a:lvl6pPr>
            <a:lvl7pPr marL="2057348" indent="0" algn="ctr">
              <a:buNone/>
              <a:defRPr sz="1200"/>
            </a:lvl7pPr>
            <a:lvl8pPr marL="2400240" indent="0" algn="ctr">
              <a:buNone/>
              <a:defRPr sz="1200"/>
            </a:lvl8pPr>
            <a:lvl9pPr marL="2743132" indent="0" algn="ctr">
              <a:buNone/>
              <a:defRPr sz="1200"/>
            </a:lvl9pPr>
          </a:lstStyle>
          <a:p>
            <a:r>
              <a:rPr lang="en-US" noProof="0" dirty="0"/>
              <a:t>Chapter</a:t>
            </a:r>
            <a:r>
              <a:rPr lang="de-AT" dirty="0"/>
              <a:t> </a:t>
            </a:r>
            <a:r>
              <a:rPr lang="en-US" noProof="0" dirty="0"/>
              <a:t>Subtitle</a:t>
            </a:r>
          </a:p>
        </p:txBody>
      </p:sp>
    </p:spTree>
    <p:extLst>
      <p:ext uri="{BB962C8B-B14F-4D97-AF65-F5344CB8AC3E}">
        <p14:creationId xmlns:p14="http://schemas.microsoft.com/office/powerpoint/2010/main" val="33928702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6348C0BB-C58B-4EED-9C60-A6CDED1B595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4023000" cy="212558"/>
          </a:xfrm>
        </p:spPr>
        <p:txBody>
          <a:bodyPr>
            <a:noAutofit/>
          </a:bodyPr>
          <a:lstStyle>
            <a:lvl1pPr>
              <a:defRPr sz="140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D20A4B97-3F05-4D38-BDB5-617887401233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8263350" cy="2747250"/>
          </a:xfrm>
        </p:spPr>
        <p:txBody>
          <a:bodyPr/>
          <a:lstStyle>
            <a:lvl1pPr>
              <a:lnSpc>
                <a:spcPts val="1950"/>
              </a:lnSpc>
              <a:defRPr sz="1600"/>
            </a:lvl1pPr>
            <a:lvl2pPr marL="340192" indent="-340192">
              <a:lnSpc>
                <a:spcPts val="1950"/>
              </a:lnSpc>
              <a:defRPr sz="1600"/>
            </a:lvl2pPr>
            <a:lvl3pPr marL="680383" indent="-340192">
              <a:lnSpc>
                <a:spcPts val="1950"/>
              </a:lnSpc>
              <a:defRPr sz="1600"/>
            </a:lvl3pPr>
            <a:lvl4pPr marL="1020575" indent="-340192">
              <a:lnSpc>
                <a:spcPts val="1950"/>
              </a:lnSpc>
              <a:defRPr sz="1600"/>
            </a:lvl4pPr>
            <a:lvl5pPr marL="1360766" indent="-340192">
              <a:lnSpc>
                <a:spcPts val="1950"/>
              </a:lnSpc>
              <a:defRPr sz="1600"/>
            </a:lvl5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04946405-6429-4EE3-9329-FF6E5526F37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6EE0778A-932A-4793-BF0E-632C848BAD25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4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100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22754950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6348C0BB-C58B-4EED-9C60-A6CDED1B595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4023000" cy="212558"/>
          </a:xfrm>
        </p:spPr>
        <p:txBody>
          <a:bodyPr>
            <a:noAutofit/>
          </a:bodyPr>
          <a:lstStyle>
            <a:lvl1pPr>
              <a:defRPr sz="140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D20A4B97-3F05-4D38-BDB5-617887401233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4023000" cy="2747250"/>
          </a:xfrm>
        </p:spPr>
        <p:txBody>
          <a:bodyPr/>
          <a:lstStyle>
            <a:lvl1pPr>
              <a:defRPr/>
            </a:lvl1pPr>
            <a:lvl2pPr>
              <a:defRPr/>
            </a:lvl2pPr>
            <a:lvl5pPr>
              <a:defRPr/>
            </a:lvl5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10" name="Textplatzhalter 8">
            <a:extLst>
              <a:ext uri="{FF2B5EF4-FFF2-40B4-BE49-F238E27FC236}">
                <a16:creationId xmlns:a16="http://schemas.microsoft.com/office/drawing/2014/main" id="{B620B50C-303A-44DC-8838-2B1CB946657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687200" y="1745496"/>
            <a:ext cx="4023000" cy="2747250"/>
          </a:xfrm>
        </p:spPr>
        <p:txBody>
          <a:bodyPr/>
          <a:lstStyle>
            <a:lvl1pPr>
              <a:defRPr/>
            </a:lvl1pPr>
            <a:lvl3pPr>
              <a:defRPr/>
            </a:lvl3pPr>
            <a:lvl5pPr>
              <a:defRPr/>
            </a:lvl5pPr>
          </a:lstStyle>
          <a:p>
            <a:pPr marL="0" marR="0" lvl="0" indent="0" algn="l" defTabSz="685783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04946405-6429-4EE3-9329-FF6E5526F37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6EE0778A-932A-4793-BF0E-632C848BAD25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4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100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17257399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6348C0BB-C58B-4EED-9C60-A6CDED1B595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4677985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E3F97B2E-B3AF-412F-8A5D-31126158717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67321" y="832950"/>
            <a:ext cx="2538413" cy="1734750"/>
          </a:xfrm>
        </p:spPr>
        <p:txBody>
          <a:bodyPr/>
          <a:lstStyle>
            <a:lvl1pPr>
              <a:defRPr/>
            </a:lvl1pPr>
          </a:lstStyle>
          <a:p>
            <a:r>
              <a:rPr lang="en-US" noProof="0" dirty="0"/>
              <a:t>Add Image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B3619771-C104-4967-8CE8-D32A6A767A6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3302795" y="8329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2" name="Bildplatzhalter 7">
            <a:extLst>
              <a:ext uri="{FF2B5EF4-FFF2-40B4-BE49-F238E27FC236}">
                <a16:creationId xmlns:a16="http://schemas.microsoft.com/office/drawing/2014/main" id="{EAAF7A8C-E9CD-42FC-9131-B1B15A78852D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138268" y="8329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3" name="Bildplatzhalter 7">
            <a:extLst>
              <a:ext uri="{FF2B5EF4-FFF2-40B4-BE49-F238E27FC236}">
                <a16:creationId xmlns:a16="http://schemas.microsoft.com/office/drawing/2014/main" id="{8EA1D059-7D13-4EEF-9BA9-6012929D6894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67321" y="28957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4" name="Bildplatzhalter 7">
            <a:extLst>
              <a:ext uri="{FF2B5EF4-FFF2-40B4-BE49-F238E27FC236}">
                <a16:creationId xmlns:a16="http://schemas.microsoft.com/office/drawing/2014/main" id="{3F531061-ABBF-4531-8358-93F39A4E83CD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3302795" y="28957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5" name="Bildplatzhalter 7">
            <a:extLst>
              <a:ext uri="{FF2B5EF4-FFF2-40B4-BE49-F238E27FC236}">
                <a16:creationId xmlns:a16="http://schemas.microsoft.com/office/drawing/2014/main" id="{1E2387E5-F9E6-4485-8261-961CB0903140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6138268" y="28957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6" name="Textplatzhalter 4">
            <a:extLst>
              <a:ext uri="{FF2B5EF4-FFF2-40B4-BE49-F238E27FC236}">
                <a16:creationId xmlns:a16="http://schemas.microsoft.com/office/drawing/2014/main" id="{4F13C95D-47FB-4B84-9C64-194B515968F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42800" y="2625756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17" name="Textplatzhalter 4">
            <a:extLst>
              <a:ext uri="{FF2B5EF4-FFF2-40B4-BE49-F238E27FC236}">
                <a16:creationId xmlns:a16="http://schemas.microsoft.com/office/drawing/2014/main" id="{22B4C4DC-2824-4AA7-A434-E1CB7029143D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3269250" y="2625756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18" name="Textplatzhalter 4">
            <a:extLst>
              <a:ext uri="{FF2B5EF4-FFF2-40B4-BE49-F238E27FC236}">
                <a16:creationId xmlns:a16="http://schemas.microsoft.com/office/drawing/2014/main" id="{431A6461-DB7D-4C02-BD54-EC13C6C61981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095700" y="2625756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/>
              <a:t>Caption</a:t>
            </a:r>
          </a:p>
        </p:txBody>
      </p:sp>
      <p:sp>
        <p:nvSpPr>
          <p:cNvPr id="19" name="Textplatzhalter 4">
            <a:extLst>
              <a:ext uri="{FF2B5EF4-FFF2-40B4-BE49-F238E27FC236}">
                <a16:creationId xmlns:a16="http://schemas.microsoft.com/office/drawing/2014/main" id="{9E186AF5-D057-4662-99A5-C5B72C102263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3269250" y="4677985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/>
              <a:t>Caption</a:t>
            </a:r>
          </a:p>
        </p:txBody>
      </p:sp>
      <p:sp>
        <p:nvSpPr>
          <p:cNvPr id="20" name="Textplatzhalter 4">
            <a:extLst>
              <a:ext uri="{FF2B5EF4-FFF2-40B4-BE49-F238E27FC236}">
                <a16:creationId xmlns:a16="http://schemas.microsoft.com/office/drawing/2014/main" id="{FE28F596-0477-4144-9033-0F83600D5173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6095700" y="4677985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/>
              <a:t>Caption</a:t>
            </a:r>
          </a:p>
        </p:txBody>
      </p:sp>
    </p:spTree>
    <p:extLst>
      <p:ext uri="{BB962C8B-B14F-4D97-AF65-F5344CB8AC3E}">
        <p14:creationId xmlns:p14="http://schemas.microsoft.com/office/powerpoint/2010/main" val="27150646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2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7" name="Bildplatzhalter 7">
            <a:extLst>
              <a:ext uri="{FF2B5EF4-FFF2-40B4-BE49-F238E27FC236}">
                <a16:creationId xmlns:a16="http://schemas.microsoft.com/office/drawing/2014/main" id="{9B27A2E0-7828-42CC-94F2-52AC0B1B20E9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67320" y="1428299"/>
            <a:ext cx="3954150" cy="3257550"/>
          </a:xfrm>
        </p:spPr>
        <p:txBody>
          <a:bodyPr/>
          <a:lstStyle/>
          <a:p>
            <a:r>
              <a:rPr lang="en-US" noProof="0" dirty="0"/>
              <a:t>Add Image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715550" y="1428299"/>
            <a:ext cx="3954150" cy="32575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5" name="Titel 4">
            <a:extLst>
              <a:ext uri="{FF2B5EF4-FFF2-40B4-BE49-F238E27FC236}">
                <a16:creationId xmlns:a16="http://schemas.microsoft.com/office/drawing/2014/main" id="{FBDA83D7-ED1C-407C-95EF-259295D2189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32108474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715550" y="1428300"/>
            <a:ext cx="3954150" cy="2858141"/>
          </a:xfrm>
        </p:spPr>
        <p:txBody>
          <a:bodyPr/>
          <a:lstStyle>
            <a:lvl1pPr>
              <a:defRPr/>
            </a:lvl1pPr>
          </a:lstStyle>
          <a:p>
            <a:r>
              <a:rPr lang="en-US" noProof="0" dirty="0"/>
              <a:t>Add Image</a:t>
            </a:r>
          </a:p>
        </p:txBody>
      </p:sp>
      <p:sp>
        <p:nvSpPr>
          <p:cNvPr id="6" name="Textplatzhalter 4">
            <a:extLst>
              <a:ext uri="{FF2B5EF4-FFF2-40B4-BE49-F238E27FC236}">
                <a16:creationId xmlns:a16="http://schemas.microsoft.com/office/drawing/2014/main" id="{0374397B-2532-4487-8D82-80CE5B605516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4023000" cy="212558"/>
          </a:xfrm>
        </p:spPr>
        <p:txBody>
          <a:bodyPr>
            <a:noAutofit/>
          </a:bodyPr>
          <a:lstStyle>
            <a:lvl1pPr>
              <a:defRPr sz="140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</a:t>
            </a:r>
            <a:r>
              <a:rPr lang="de-DE" dirty="0" err="1"/>
              <a:t>Subtitle</a:t>
            </a:r>
            <a:endParaRPr lang="de-DE" dirty="0"/>
          </a:p>
        </p:txBody>
      </p:sp>
      <p:sp>
        <p:nvSpPr>
          <p:cNvPr id="8" name="Textplatzhalter 8">
            <a:extLst>
              <a:ext uri="{FF2B5EF4-FFF2-40B4-BE49-F238E27FC236}">
                <a16:creationId xmlns:a16="http://schemas.microsoft.com/office/drawing/2014/main" id="{49D831AE-EA9C-43ED-94DA-503FA68F90A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4023000" cy="274725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9" name="Textplatzhalter 4">
            <a:extLst>
              <a:ext uri="{FF2B5EF4-FFF2-40B4-BE49-F238E27FC236}">
                <a16:creationId xmlns:a16="http://schemas.microsoft.com/office/drawing/2014/main" id="{4359674F-CF32-4FA5-9124-DD44149261BE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680012" y="4367450"/>
            <a:ext cx="40230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25D6EFE5-C676-44A1-95E3-7BF41C1B22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10" name="Textplatzhalter 5">
            <a:extLst>
              <a:ext uri="{FF2B5EF4-FFF2-40B4-BE49-F238E27FC236}">
                <a16:creationId xmlns:a16="http://schemas.microsoft.com/office/drawing/2014/main" id="{798E3C2C-C457-4971-B195-C7CE1F91188A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4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100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22463999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Image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67100" y="1428300"/>
            <a:ext cx="3954150" cy="2858141"/>
          </a:xfrm>
        </p:spPr>
        <p:txBody>
          <a:bodyPr/>
          <a:lstStyle/>
          <a:p>
            <a:r>
              <a:rPr lang="en-US" noProof="0" dirty="0"/>
              <a:t>Add Image</a:t>
            </a:r>
          </a:p>
        </p:txBody>
      </p:sp>
      <p:sp>
        <p:nvSpPr>
          <p:cNvPr id="6" name="Textplatzhalter 4">
            <a:extLst>
              <a:ext uri="{FF2B5EF4-FFF2-40B4-BE49-F238E27FC236}">
                <a16:creationId xmlns:a16="http://schemas.microsoft.com/office/drawing/2014/main" id="{0374397B-2532-4487-8D82-80CE5B605516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687200" y="1404598"/>
            <a:ext cx="4023000" cy="212558"/>
          </a:xfrm>
        </p:spPr>
        <p:txBody>
          <a:bodyPr>
            <a:noAutofit/>
          </a:bodyPr>
          <a:lstStyle>
            <a:lvl1pPr>
              <a:defRPr sz="140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8" name="Textplatzhalter 8">
            <a:extLst>
              <a:ext uri="{FF2B5EF4-FFF2-40B4-BE49-F238E27FC236}">
                <a16:creationId xmlns:a16="http://schemas.microsoft.com/office/drawing/2014/main" id="{49D831AE-EA9C-43ED-94DA-503FA68F90A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687200" y="1745550"/>
            <a:ext cx="4023000" cy="274725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3BB9C48B-306B-4B7C-AF00-BA6C2F3CB51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10" name="Textplatzhalter 5">
            <a:extLst>
              <a:ext uri="{FF2B5EF4-FFF2-40B4-BE49-F238E27FC236}">
                <a16:creationId xmlns:a16="http://schemas.microsoft.com/office/drawing/2014/main" id="{E54D6B9B-188A-4CB1-80C1-74394219DCF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4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100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23609573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 + 2 Images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3303451" y="1428300"/>
            <a:ext cx="2538413" cy="1506600"/>
          </a:xfrm>
        </p:spPr>
        <p:txBody>
          <a:bodyPr/>
          <a:lstStyle>
            <a:lvl1pPr>
              <a:defRPr/>
            </a:lvl1pPr>
          </a:lstStyle>
          <a:p>
            <a:r>
              <a:rPr lang="de-AT" dirty="0"/>
              <a:t>Add Image</a:t>
            </a:r>
          </a:p>
        </p:txBody>
      </p:sp>
      <p:sp>
        <p:nvSpPr>
          <p:cNvPr id="6" name="Textplatzhalter 4">
            <a:extLst>
              <a:ext uri="{FF2B5EF4-FFF2-40B4-BE49-F238E27FC236}">
                <a16:creationId xmlns:a16="http://schemas.microsoft.com/office/drawing/2014/main" id="{0374397B-2532-4487-8D82-80CE5B605516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2605500" cy="212558"/>
          </a:xfrm>
        </p:spPr>
        <p:txBody>
          <a:bodyPr>
            <a:noAutofit/>
          </a:bodyPr>
          <a:lstStyle>
            <a:lvl1pPr>
              <a:defRPr sz="140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8" name="Textplatzhalter 8">
            <a:extLst>
              <a:ext uri="{FF2B5EF4-FFF2-40B4-BE49-F238E27FC236}">
                <a16:creationId xmlns:a16="http://schemas.microsoft.com/office/drawing/2014/main" id="{49D831AE-EA9C-43ED-94DA-503FA68F90A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2605500" cy="2747250"/>
          </a:xfrm>
        </p:spPr>
        <p:txBody>
          <a:bodyPr/>
          <a:lstStyle>
            <a:lvl1pPr>
              <a:defRPr/>
            </a:lvl1pPr>
            <a:lvl2pPr>
              <a:defRPr/>
            </a:lvl2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13" name="Textplatzhalter 8">
            <a:extLst>
              <a:ext uri="{FF2B5EF4-FFF2-40B4-BE49-F238E27FC236}">
                <a16:creationId xmlns:a16="http://schemas.microsoft.com/office/drawing/2014/main" id="{304CC4E7-09DC-4998-BCFA-AD280A0B1D9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5250" y="1745550"/>
            <a:ext cx="2605500" cy="274725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14" name="Bildplatzhalter 7">
            <a:extLst>
              <a:ext uri="{FF2B5EF4-FFF2-40B4-BE49-F238E27FC236}">
                <a16:creationId xmlns:a16="http://schemas.microsoft.com/office/drawing/2014/main" id="{12AEE0D9-326B-43F0-8F21-F85ED918A673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3303451" y="3123900"/>
            <a:ext cx="2538413" cy="1506600"/>
          </a:xfrm>
        </p:spPr>
        <p:txBody>
          <a:bodyPr/>
          <a:lstStyle>
            <a:lvl1pPr>
              <a:defRPr/>
            </a:lvl1pPr>
          </a:lstStyle>
          <a:p>
            <a:r>
              <a:rPr lang="de-AT" dirty="0"/>
              <a:t>Add Image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FA554AB9-2B77-4A5E-8DE0-C5B9338233C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9" name="Textplatzhalter 5">
            <a:extLst>
              <a:ext uri="{FF2B5EF4-FFF2-40B4-BE49-F238E27FC236}">
                <a16:creationId xmlns:a16="http://schemas.microsoft.com/office/drawing/2014/main" id="{3135ED04-BF59-4DF8-B4BE-86B8797144E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4" y="4623750"/>
            <a:ext cx="2605387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100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42484382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Imag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339502"/>
            <a:ext cx="9144000" cy="4803998"/>
          </a:xfrm>
          <a:solidFill>
            <a:schemeClr val="bg1">
              <a:lumMod val="50000"/>
              <a:alpha val="50000"/>
            </a:schemeClr>
          </a:solidFill>
        </p:spPr>
        <p:txBody>
          <a:bodyPr anchor="t" anchorCtr="0"/>
          <a:lstStyle>
            <a:lvl1pPr algn="ctr">
              <a:lnSpc>
                <a:spcPct val="150000"/>
              </a:lnSpc>
              <a:spcBef>
                <a:spcPts val="0"/>
              </a:spcBef>
              <a:defRPr sz="3000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Insert Background Image </a:t>
            </a: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D79F90D-3491-43D5-A790-90072FE11986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0" y="3843450"/>
            <a:ext cx="9144000" cy="1300050"/>
          </a:xfrm>
          <a:blipFill>
            <a:blip r:embed="rId2"/>
            <a:stretch>
              <a:fillRect/>
            </a:stretch>
          </a:blipFill>
        </p:spPr>
        <p:txBody>
          <a:bodyPr/>
          <a:lstStyle>
            <a:lvl1pPr>
              <a:lnSpc>
                <a:spcPts val="0"/>
              </a:lnSpc>
              <a:defRPr/>
            </a:lvl1pPr>
          </a:lstStyle>
          <a:p>
            <a:pPr lvl="0"/>
            <a:r>
              <a:rPr lang="de-AT" dirty="0"/>
              <a:t> </a:t>
            </a:r>
          </a:p>
        </p:txBody>
      </p:sp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8" name="Textplatzhalter 4">
            <a:extLst>
              <a:ext uri="{FF2B5EF4-FFF2-40B4-BE49-F238E27FC236}">
                <a16:creationId xmlns:a16="http://schemas.microsoft.com/office/drawing/2014/main" id="{660E39D6-6B5D-455A-A188-1048C3C9BC32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42800" y="4569972"/>
            <a:ext cx="2598750" cy="283756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1000" b="1">
                <a:solidFill>
                  <a:schemeClr val="bg1"/>
                </a:solidFill>
              </a:defRPr>
            </a:lvl1pPr>
            <a:lvl2pPr marL="0" indent="0">
              <a:lnSpc>
                <a:spcPts val="1013"/>
              </a:lnSpc>
              <a:buFontTx/>
              <a:buNone/>
              <a:defRPr sz="1000" b="0">
                <a:solidFill>
                  <a:schemeClr val="bg1"/>
                </a:solidFill>
              </a:defRPr>
            </a:lvl2pPr>
            <a:lvl3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3pPr>
            <a:lvl4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4pPr>
            <a:lvl5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5pPr>
            <a:lvl6pPr marL="1714457" indent="0">
              <a:buNone/>
              <a:defRPr/>
            </a:lvl6pPr>
          </a:lstStyle>
          <a:p>
            <a:pPr lvl="0"/>
            <a:r>
              <a:rPr lang="en-US" noProof="0" dirty="0"/>
              <a:t>First Level (Strong)</a:t>
            </a:r>
          </a:p>
          <a:p>
            <a:pPr lvl="1"/>
            <a:r>
              <a:rPr lang="en-US" noProof="0" dirty="0"/>
              <a:t>Second Level (Text)</a:t>
            </a:r>
          </a:p>
        </p:txBody>
      </p:sp>
    </p:spTree>
    <p:extLst>
      <p:ext uri="{BB962C8B-B14F-4D97-AF65-F5344CB8AC3E}">
        <p14:creationId xmlns:p14="http://schemas.microsoft.com/office/powerpoint/2010/main" val="38474666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E621380A-5FB6-4DFB-922D-CC92A722568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565885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 of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D20A4B97-3F05-4D38-BDB5-617887401233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404000"/>
            <a:ext cx="4023000" cy="3088800"/>
          </a:xfrm>
        </p:spPr>
        <p:txBody>
          <a:bodyPr/>
          <a:lstStyle>
            <a:lvl1pPr>
              <a:spcBef>
                <a:spcPts val="1388"/>
              </a:spcBef>
              <a:defRPr sz="1350" b="1"/>
            </a:lvl1pPr>
            <a:lvl2pPr marL="472500" indent="0">
              <a:buNone/>
              <a:tabLst>
                <a:tab pos="3955500" algn="r"/>
              </a:tabLst>
              <a:defRPr/>
            </a:lvl2pPr>
            <a:lvl3pPr marL="1120500" indent="0">
              <a:buFont typeface="Arial" panose="020B0604020202020204" pitchFamily="34" charset="0"/>
              <a:buNone/>
              <a:tabLst>
                <a:tab pos="3955500" algn="r"/>
              </a:tabLst>
              <a:defRPr/>
            </a:lvl3pPr>
            <a:lvl4pPr marL="1120500" indent="0">
              <a:buFont typeface="Arial" panose="020B0604020202020204" pitchFamily="34" charset="0"/>
              <a:buNone/>
              <a:tabLst>
                <a:tab pos="3955500" algn="r"/>
              </a:tabLst>
              <a:defRPr/>
            </a:lvl4pPr>
            <a:lvl5pPr marL="1120500" indent="0">
              <a:buFont typeface="Arial" panose="020B0604020202020204" pitchFamily="34" charset="0"/>
              <a:buNone/>
              <a:tabLst>
                <a:tab pos="3955500" algn="r"/>
              </a:tabLst>
              <a:defRPr/>
            </a:lvl5pPr>
          </a:lstStyle>
          <a:p>
            <a:pPr lvl="0"/>
            <a:r>
              <a:rPr lang="en-US" noProof="0" dirty="0"/>
              <a:t>Chapter Title</a:t>
            </a:r>
          </a:p>
          <a:p>
            <a:pPr lvl="1"/>
            <a:r>
              <a:rPr lang="en-US" noProof="0" dirty="0"/>
              <a:t>Subchapter Level 1	1</a:t>
            </a:r>
          </a:p>
          <a:p>
            <a:pPr lvl="2"/>
            <a:r>
              <a:rPr lang="en-US" noProof="0" dirty="0"/>
              <a:t>Subchapter Level 2	1</a:t>
            </a:r>
          </a:p>
          <a:p>
            <a:pPr lvl="3"/>
            <a:r>
              <a:rPr lang="en-US" noProof="0" dirty="0"/>
              <a:t>Subchapter Level 2	1</a:t>
            </a:r>
          </a:p>
          <a:p>
            <a:pPr lvl="4"/>
            <a:r>
              <a:rPr lang="en-US" noProof="0" dirty="0"/>
              <a:t>Subchapter Level 2	1</a:t>
            </a:r>
          </a:p>
        </p:txBody>
      </p:sp>
      <p:sp>
        <p:nvSpPr>
          <p:cNvPr id="12" name="Textplatzhalter 8">
            <a:extLst>
              <a:ext uri="{FF2B5EF4-FFF2-40B4-BE49-F238E27FC236}">
                <a16:creationId xmlns:a16="http://schemas.microsoft.com/office/drawing/2014/main" id="{E69F34A5-EA9B-4A0A-A8FB-63CF2456D5B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687200" y="1404000"/>
            <a:ext cx="4023000" cy="3088800"/>
          </a:xfrm>
        </p:spPr>
        <p:txBody>
          <a:bodyPr/>
          <a:lstStyle>
            <a:lvl1pPr>
              <a:spcBef>
                <a:spcPts val="1388"/>
              </a:spcBef>
              <a:defRPr sz="1350" b="1"/>
            </a:lvl1pPr>
            <a:lvl2pPr marL="472500" indent="0">
              <a:buNone/>
              <a:tabLst>
                <a:tab pos="3955500" algn="r"/>
              </a:tabLst>
              <a:defRPr/>
            </a:lvl2pPr>
            <a:lvl3pPr marL="1120500" indent="0">
              <a:buFont typeface="Arial" panose="020B0604020202020204" pitchFamily="34" charset="0"/>
              <a:buNone/>
              <a:tabLst>
                <a:tab pos="3955500" algn="r"/>
              </a:tabLst>
              <a:defRPr/>
            </a:lvl3pPr>
            <a:lvl4pPr marL="1120500" indent="0">
              <a:buFont typeface="Arial" panose="020B0604020202020204" pitchFamily="34" charset="0"/>
              <a:buNone/>
              <a:tabLst>
                <a:tab pos="3955500" algn="r"/>
              </a:tabLst>
              <a:defRPr/>
            </a:lvl4pPr>
            <a:lvl5pPr marL="1120500" indent="0">
              <a:buFont typeface="Arial" panose="020B0604020202020204" pitchFamily="34" charset="0"/>
              <a:buNone/>
              <a:tabLst>
                <a:tab pos="3955500" algn="r"/>
              </a:tabLst>
              <a:defRPr/>
            </a:lvl5pPr>
          </a:lstStyle>
          <a:p>
            <a:pPr lvl="0"/>
            <a:r>
              <a:rPr lang="en-US" noProof="0" dirty="0"/>
              <a:t>Chapter Title</a:t>
            </a:r>
          </a:p>
          <a:p>
            <a:pPr lvl="1"/>
            <a:r>
              <a:rPr lang="en-US" noProof="0" dirty="0"/>
              <a:t>Subchapter Level 1	1</a:t>
            </a:r>
          </a:p>
          <a:p>
            <a:pPr lvl="2"/>
            <a:r>
              <a:rPr lang="en-US" noProof="0" dirty="0"/>
              <a:t>Subchapter Level 2	1</a:t>
            </a:r>
          </a:p>
          <a:p>
            <a:pPr lvl="3"/>
            <a:r>
              <a:rPr lang="en-US" noProof="0" dirty="0"/>
              <a:t>Subchapter Level 2	1</a:t>
            </a:r>
          </a:p>
          <a:p>
            <a:pPr lvl="4"/>
            <a:r>
              <a:rPr lang="en-US" noProof="0" dirty="0"/>
              <a:t>Subchapter Level 2	1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24C33D56-EDA7-4D6B-80CE-52842ECCEC5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7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 noProof="0" dirty="0"/>
              <a:t>Add Title</a:t>
            </a:r>
          </a:p>
        </p:txBody>
      </p:sp>
    </p:spTree>
    <p:extLst>
      <p:ext uri="{BB962C8B-B14F-4D97-AF65-F5344CB8AC3E}">
        <p14:creationId xmlns:p14="http://schemas.microsoft.com/office/powerpoint/2010/main" val="17483880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Open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9" name="Titel 1">
            <a:extLst>
              <a:ext uri="{FF2B5EF4-FFF2-40B4-BE49-F238E27FC236}">
                <a16:creationId xmlns:a16="http://schemas.microsoft.com/office/drawing/2014/main" id="{0B952560-8B22-4EC2-A520-BB0D9A9A2134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42800" y="1046081"/>
            <a:ext cx="8263350" cy="1790700"/>
          </a:xfrm>
          <a:prstGeom prst="rect">
            <a:avLst/>
          </a:prstGeom>
        </p:spPr>
        <p:txBody>
          <a:bodyPr anchor="b"/>
          <a:lstStyle>
            <a:lvl1pPr algn="ctr">
              <a:lnSpc>
                <a:spcPts val="3563"/>
              </a:lnSpc>
              <a:defRPr sz="3375" cap="all" baseline="0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Chapter</a:t>
            </a:r>
            <a:r>
              <a:rPr lang="de-AT" dirty="0"/>
              <a:t> Title</a:t>
            </a:r>
          </a:p>
        </p:txBody>
      </p:sp>
      <p:sp>
        <p:nvSpPr>
          <p:cNvPr id="10" name="Untertitel 2">
            <a:extLst>
              <a:ext uri="{FF2B5EF4-FFF2-40B4-BE49-F238E27FC236}">
                <a16:creationId xmlns:a16="http://schemas.microsoft.com/office/drawing/2014/main" id="{3ADE6088-5D10-4D28-890C-D6F29F2A1C2A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442800" y="2882284"/>
            <a:ext cx="8263350" cy="1241822"/>
          </a:xfrm>
        </p:spPr>
        <p:txBody>
          <a:bodyPr>
            <a:noAutofit/>
          </a:bodyPr>
          <a:lstStyle>
            <a:lvl1pPr marL="0" indent="0" algn="ctr">
              <a:buNone/>
              <a:defRPr sz="1125">
                <a:solidFill>
                  <a:schemeClr val="bg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noProof="0" dirty="0"/>
              <a:t>Chapter</a:t>
            </a:r>
            <a:r>
              <a:rPr lang="de-AT" dirty="0"/>
              <a:t> </a:t>
            </a:r>
            <a:r>
              <a:rPr lang="en-US" noProof="0" dirty="0"/>
              <a:t>Subtitle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323999"/>
            <a:ext cx="9144000" cy="4819500"/>
          </a:xfrm>
          <a:solidFill>
            <a:schemeClr val="bg1">
              <a:lumMod val="50000"/>
              <a:alpha val="50000"/>
            </a:schemeClr>
          </a:solidFill>
        </p:spPr>
        <p:txBody>
          <a:bodyPr anchor="t" anchorCtr="0"/>
          <a:lstStyle>
            <a:lvl1pPr algn="ctr">
              <a:lnSpc>
                <a:spcPct val="150000"/>
              </a:lnSpc>
              <a:spcBef>
                <a:spcPts val="0"/>
              </a:spcBef>
              <a:defRPr sz="3000">
                <a:solidFill>
                  <a:schemeClr val="bg1"/>
                </a:solidFill>
              </a:defRPr>
            </a:lvl1pPr>
          </a:lstStyle>
          <a:p>
            <a:r>
              <a:rPr lang="de-AT" dirty="0"/>
              <a:t>Insert </a:t>
            </a:r>
            <a:r>
              <a:rPr lang="en-US" noProof="0" dirty="0"/>
              <a:t>Background</a:t>
            </a:r>
            <a:r>
              <a:rPr lang="de-AT" dirty="0"/>
              <a:t> Image  </a:t>
            </a:r>
          </a:p>
        </p:txBody>
      </p:sp>
    </p:spTree>
    <p:extLst>
      <p:ext uri="{BB962C8B-B14F-4D97-AF65-F5344CB8AC3E}">
        <p14:creationId xmlns:p14="http://schemas.microsoft.com/office/powerpoint/2010/main" val="393162695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6348C0BB-C58B-4EED-9C60-A6CDED1B595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4023000" cy="212558"/>
          </a:xfrm>
        </p:spPr>
        <p:txBody>
          <a:bodyPr>
            <a:noAutofit/>
          </a:bodyPr>
          <a:lstStyle>
            <a:lvl1pPr>
              <a:defRPr sz="135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D20A4B97-3F05-4D38-BDB5-617887401233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4023000" cy="2747250"/>
          </a:xfrm>
        </p:spPr>
        <p:txBody>
          <a:bodyPr/>
          <a:lstStyle>
            <a:lvl1pPr>
              <a:defRPr/>
            </a:lvl1pPr>
            <a:lvl2pPr>
              <a:defRPr/>
            </a:lvl2pPr>
            <a:lvl5pPr>
              <a:defRPr/>
            </a:lvl5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10" name="Textplatzhalter 8">
            <a:extLst>
              <a:ext uri="{FF2B5EF4-FFF2-40B4-BE49-F238E27FC236}">
                <a16:creationId xmlns:a16="http://schemas.microsoft.com/office/drawing/2014/main" id="{B620B50C-303A-44DC-8838-2B1CB946657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687200" y="1745496"/>
            <a:ext cx="4023000" cy="2747250"/>
          </a:xfrm>
        </p:spPr>
        <p:txBody>
          <a:bodyPr/>
          <a:lstStyle>
            <a:lvl1pPr>
              <a:defRPr/>
            </a:lvl1pPr>
            <a:lvl3pPr>
              <a:defRPr/>
            </a:lvl3pPr>
            <a:lvl5pPr>
              <a:defRPr/>
            </a:lvl5pPr>
          </a:lstStyle>
          <a:p>
            <a:pPr marL="0" marR="0" lvl="0" indent="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04946405-6429-4EE3-9329-FF6E5526F37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7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6EE0778A-932A-4793-BF0E-632C848BAD25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3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75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308596920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6348C0BB-C58B-4EED-9C60-A6CDED1B595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4677984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8" name="Bildplatzhalter 7">
            <a:extLst>
              <a:ext uri="{FF2B5EF4-FFF2-40B4-BE49-F238E27FC236}">
                <a16:creationId xmlns:a16="http://schemas.microsoft.com/office/drawing/2014/main" id="{E3F97B2E-B3AF-412F-8A5D-31126158717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67320" y="832950"/>
            <a:ext cx="2538413" cy="1734750"/>
          </a:xfrm>
        </p:spPr>
        <p:txBody>
          <a:bodyPr/>
          <a:lstStyle>
            <a:lvl1pPr>
              <a:defRPr/>
            </a:lvl1pPr>
          </a:lstStyle>
          <a:p>
            <a:r>
              <a:rPr lang="en-US" noProof="0"/>
              <a:t>Add Image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B3619771-C104-4967-8CE8-D32A6A767A6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3302794" y="8329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2" name="Bildplatzhalter 7">
            <a:extLst>
              <a:ext uri="{FF2B5EF4-FFF2-40B4-BE49-F238E27FC236}">
                <a16:creationId xmlns:a16="http://schemas.microsoft.com/office/drawing/2014/main" id="{EAAF7A8C-E9CD-42FC-9131-B1B15A78852D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138268" y="8329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3" name="Bildplatzhalter 7">
            <a:extLst>
              <a:ext uri="{FF2B5EF4-FFF2-40B4-BE49-F238E27FC236}">
                <a16:creationId xmlns:a16="http://schemas.microsoft.com/office/drawing/2014/main" id="{8EA1D059-7D13-4EEF-9BA9-6012929D6894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67320" y="28957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4" name="Bildplatzhalter 7">
            <a:extLst>
              <a:ext uri="{FF2B5EF4-FFF2-40B4-BE49-F238E27FC236}">
                <a16:creationId xmlns:a16="http://schemas.microsoft.com/office/drawing/2014/main" id="{3F531061-ABBF-4531-8358-93F39A4E83CD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3302794" y="28957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5" name="Bildplatzhalter 7">
            <a:extLst>
              <a:ext uri="{FF2B5EF4-FFF2-40B4-BE49-F238E27FC236}">
                <a16:creationId xmlns:a16="http://schemas.microsoft.com/office/drawing/2014/main" id="{1E2387E5-F9E6-4485-8261-961CB0903140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6138268" y="2895750"/>
            <a:ext cx="2538413" cy="17347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6" name="Textplatzhalter 4">
            <a:extLst>
              <a:ext uri="{FF2B5EF4-FFF2-40B4-BE49-F238E27FC236}">
                <a16:creationId xmlns:a16="http://schemas.microsoft.com/office/drawing/2014/main" id="{4F13C95D-47FB-4B84-9C64-194B515968F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42800" y="2625756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17" name="Textplatzhalter 4">
            <a:extLst>
              <a:ext uri="{FF2B5EF4-FFF2-40B4-BE49-F238E27FC236}">
                <a16:creationId xmlns:a16="http://schemas.microsoft.com/office/drawing/2014/main" id="{22B4C4DC-2824-4AA7-A434-E1CB7029143D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3269250" y="2625756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18" name="Textplatzhalter 4">
            <a:extLst>
              <a:ext uri="{FF2B5EF4-FFF2-40B4-BE49-F238E27FC236}">
                <a16:creationId xmlns:a16="http://schemas.microsoft.com/office/drawing/2014/main" id="{431A6461-DB7D-4C02-BD54-EC13C6C61981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095700" y="2625756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/>
              <a:t>Caption</a:t>
            </a:r>
          </a:p>
        </p:txBody>
      </p:sp>
      <p:sp>
        <p:nvSpPr>
          <p:cNvPr id="19" name="Textplatzhalter 4">
            <a:extLst>
              <a:ext uri="{FF2B5EF4-FFF2-40B4-BE49-F238E27FC236}">
                <a16:creationId xmlns:a16="http://schemas.microsoft.com/office/drawing/2014/main" id="{9E186AF5-D057-4662-99A5-C5B72C102263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3269250" y="4677984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/>
              <a:t>Caption</a:t>
            </a:r>
          </a:p>
        </p:txBody>
      </p:sp>
      <p:sp>
        <p:nvSpPr>
          <p:cNvPr id="20" name="Textplatzhalter 4">
            <a:extLst>
              <a:ext uri="{FF2B5EF4-FFF2-40B4-BE49-F238E27FC236}">
                <a16:creationId xmlns:a16="http://schemas.microsoft.com/office/drawing/2014/main" id="{FE28F596-0477-4144-9033-0F83600D5173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6095700" y="4677984"/>
            <a:ext cx="26055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/>
              <a:t>Caption</a:t>
            </a:r>
          </a:p>
        </p:txBody>
      </p:sp>
    </p:spTree>
    <p:extLst>
      <p:ext uri="{BB962C8B-B14F-4D97-AF65-F5344CB8AC3E}">
        <p14:creationId xmlns:p14="http://schemas.microsoft.com/office/powerpoint/2010/main" val="349292845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2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7" name="Bildplatzhalter 7">
            <a:extLst>
              <a:ext uri="{FF2B5EF4-FFF2-40B4-BE49-F238E27FC236}">
                <a16:creationId xmlns:a16="http://schemas.microsoft.com/office/drawing/2014/main" id="{9B27A2E0-7828-42CC-94F2-52AC0B1B20E9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467321" y="1428299"/>
            <a:ext cx="3954150" cy="32575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715550" y="1428299"/>
            <a:ext cx="3954150" cy="3257550"/>
          </a:xfrm>
        </p:spPr>
        <p:txBody>
          <a:bodyPr/>
          <a:lstStyle/>
          <a:p>
            <a:r>
              <a:rPr lang="en-US" noProof="0"/>
              <a:t>Add Image</a:t>
            </a:r>
          </a:p>
        </p:txBody>
      </p:sp>
      <p:sp>
        <p:nvSpPr>
          <p:cNvPr id="5" name="Titel 4">
            <a:extLst>
              <a:ext uri="{FF2B5EF4-FFF2-40B4-BE49-F238E27FC236}">
                <a16:creationId xmlns:a16="http://schemas.microsoft.com/office/drawing/2014/main" id="{FBDA83D7-ED1C-407C-95EF-259295D2189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7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21855820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715550" y="1428300"/>
            <a:ext cx="3954150" cy="2858141"/>
          </a:xfrm>
        </p:spPr>
        <p:txBody>
          <a:bodyPr/>
          <a:lstStyle>
            <a:lvl1pPr>
              <a:defRPr/>
            </a:lvl1pPr>
          </a:lstStyle>
          <a:p>
            <a:r>
              <a:rPr lang="en-US" noProof="0" dirty="0"/>
              <a:t>Add Image</a:t>
            </a:r>
          </a:p>
        </p:txBody>
      </p:sp>
      <p:sp>
        <p:nvSpPr>
          <p:cNvPr id="6" name="Textplatzhalter 4">
            <a:extLst>
              <a:ext uri="{FF2B5EF4-FFF2-40B4-BE49-F238E27FC236}">
                <a16:creationId xmlns:a16="http://schemas.microsoft.com/office/drawing/2014/main" id="{0374397B-2532-4487-8D82-80CE5B605516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4023000" cy="212558"/>
          </a:xfrm>
        </p:spPr>
        <p:txBody>
          <a:bodyPr>
            <a:noAutofit/>
          </a:bodyPr>
          <a:lstStyle>
            <a:lvl1pPr>
              <a:defRPr sz="135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</a:t>
            </a:r>
            <a:r>
              <a:rPr lang="de-DE" dirty="0" err="1"/>
              <a:t>Subtitle</a:t>
            </a:r>
            <a:endParaRPr lang="de-DE" dirty="0"/>
          </a:p>
        </p:txBody>
      </p:sp>
      <p:sp>
        <p:nvSpPr>
          <p:cNvPr id="8" name="Textplatzhalter 8">
            <a:extLst>
              <a:ext uri="{FF2B5EF4-FFF2-40B4-BE49-F238E27FC236}">
                <a16:creationId xmlns:a16="http://schemas.microsoft.com/office/drawing/2014/main" id="{49D831AE-EA9C-43ED-94DA-503FA68F90A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4023000" cy="274725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9" name="Textplatzhalter 4">
            <a:extLst>
              <a:ext uri="{FF2B5EF4-FFF2-40B4-BE49-F238E27FC236}">
                <a16:creationId xmlns:a16="http://schemas.microsoft.com/office/drawing/2014/main" id="{4359674F-CF32-4FA5-9124-DD44149261BE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680012" y="4367449"/>
            <a:ext cx="4023000" cy="208547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0"/>
            </a:lvl1pPr>
            <a:lvl2pPr marL="0" indent="0">
              <a:lnSpc>
                <a:spcPts val="1013"/>
              </a:lnSpc>
              <a:buFontTx/>
              <a:buNone/>
              <a:defRPr sz="750" b="0"/>
            </a:lvl2pPr>
            <a:lvl3pPr marL="0" indent="0">
              <a:lnSpc>
                <a:spcPts val="1013"/>
              </a:lnSpc>
              <a:buFontTx/>
              <a:buNone/>
              <a:defRPr sz="750" b="0"/>
            </a:lvl3pPr>
            <a:lvl4pPr marL="0" indent="0">
              <a:lnSpc>
                <a:spcPts val="1013"/>
              </a:lnSpc>
              <a:buFontTx/>
              <a:buNone/>
              <a:defRPr sz="750" b="0"/>
            </a:lvl4pPr>
            <a:lvl5pPr marL="0" indent="0">
              <a:lnSpc>
                <a:spcPts val="1013"/>
              </a:lnSpc>
              <a:buFontTx/>
              <a:buNone/>
              <a:defRPr sz="750" b="0"/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 dirty="0"/>
              <a:t>Caption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25D6EFE5-C676-44A1-95E3-7BF41C1B22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10" name="Textplatzhalter 5">
            <a:extLst>
              <a:ext uri="{FF2B5EF4-FFF2-40B4-BE49-F238E27FC236}">
                <a16:creationId xmlns:a16="http://schemas.microsoft.com/office/drawing/2014/main" id="{798E3C2C-C457-4971-B195-C7CE1F91188A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3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75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129747982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Image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67100" y="1428300"/>
            <a:ext cx="3954150" cy="2858141"/>
          </a:xfrm>
        </p:spPr>
        <p:txBody>
          <a:bodyPr/>
          <a:lstStyle/>
          <a:p>
            <a:r>
              <a:rPr lang="en-US" noProof="0" dirty="0"/>
              <a:t>Add Image</a:t>
            </a:r>
          </a:p>
        </p:txBody>
      </p:sp>
      <p:sp>
        <p:nvSpPr>
          <p:cNvPr id="6" name="Textplatzhalter 4">
            <a:extLst>
              <a:ext uri="{FF2B5EF4-FFF2-40B4-BE49-F238E27FC236}">
                <a16:creationId xmlns:a16="http://schemas.microsoft.com/office/drawing/2014/main" id="{0374397B-2532-4487-8D82-80CE5B605516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687200" y="1404598"/>
            <a:ext cx="4023000" cy="212558"/>
          </a:xfrm>
        </p:spPr>
        <p:txBody>
          <a:bodyPr>
            <a:noAutofit/>
          </a:bodyPr>
          <a:lstStyle>
            <a:lvl1pPr>
              <a:defRPr sz="135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8" name="Textplatzhalter 8">
            <a:extLst>
              <a:ext uri="{FF2B5EF4-FFF2-40B4-BE49-F238E27FC236}">
                <a16:creationId xmlns:a16="http://schemas.microsoft.com/office/drawing/2014/main" id="{49D831AE-EA9C-43ED-94DA-503FA68F90A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687200" y="1745550"/>
            <a:ext cx="4023000" cy="274725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 err="1"/>
              <a:t>Zweite</a:t>
            </a:r>
            <a:r>
              <a:rPr lang="en-US" noProof="0" dirty="0"/>
              <a:t> Ebene</a:t>
            </a:r>
          </a:p>
          <a:p>
            <a:pPr lvl="3"/>
            <a:r>
              <a:rPr lang="en-US" noProof="0" dirty="0" err="1"/>
              <a:t>Dritte</a:t>
            </a:r>
            <a:r>
              <a:rPr lang="en-US" noProof="0" dirty="0"/>
              <a:t> Ebene</a:t>
            </a:r>
          </a:p>
          <a:p>
            <a:pPr lvl="4"/>
            <a:r>
              <a:rPr lang="en-US" noProof="0" dirty="0" err="1"/>
              <a:t>Vierte</a:t>
            </a:r>
            <a:r>
              <a:rPr lang="en-US" noProof="0" dirty="0"/>
              <a:t> Ebene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3BB9C48B-306B-4B7C-AF00-BA6C2F3CB51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7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10" name="Textplatzhalter 5">
            <a:extLst>
              <a:ext uri="{FF2B5EF4-FFF2-40B4-BE49-F238E27FC236}">
                <a16:creationId xmlns:a16="http://schemas.microsoft.com/office/drawing/2014/main" id="{E54D6B9B-188A-4CB1-80C1-74394219DCF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3" y="4623750"/>
            <a:ext cx="4023122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75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408613889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Text + 2 Images +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3303450" y="1428300"/>
            <a:ext cx="2538413" cy="1506600"/>
          </a:xfrm>
        </p:spPr>
        <p:txBody>
          <a:bodyPr/>
          <a:lstStyle>
            <a:lvl1pPr>
              <a:defRPr/>
            </a:lvl1pPr>
          </a:lstStyle>
          <a:p>
            <a:r>
              <a:rPr lang="de-AT" dirty="0"/>
              <a:t>Add Image</a:t>
            </a:r>
          </a:p>
        </p:txBody>
      </p:sp>
      <p:sp>
        <p:nvSpPr>
          <p:cNvPr id="6" name="Textplatzhalter 4">
            <a:extLst>
              <a:ext uri="{FF2B5EF4-FFF2-40B4-BE49-F238E27FC236}">
                <a16:creationId xmlns:a16="http://schemas.microsoft.com/office/drawing/2014/main" id="{0374397B-2532-4487-8D82-80CE5B605516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42800" y="1404598"/>
            <a:ext cx="2605500" cy="212558"/>
          </a:xfrm>
        </p:spPr>
        <p:txBody>
          <a:bodyPr>
            <a:noAutofit/>
          </a:bodyPr>
          <a:lstStyle>
            <a:lvl1pPr>
              <a:defRPr sz="1350" b="1"/>
            </a:lvl1pPr>
            <a:lvl2pPr marL="0" indent="0">
              <a:buFontTx/>
              <a:buNone/>
              <a:defRPr sz="1350" b="1"/>
            </a:lvl2pPr>
            <a:lvl3pPr marL="0" indent="0">
              <a:buFontTx/>
              <a:buNone/>
              <a:defRPr sz="1350" b="1"/>
            </a:lvl3pPr>
            <a:lvl4pPr marL="0" indent="0">
              <a:buFontTx/>
              <a:buNone/>
              <a:defRPr sz="1350" b="1"/>
            </a:lvl4pPr>
            <a:lvl5pPr marL="0" indent="0">
              <a:buFontTx/>
              <a:buNone/>
              <a:defRPr sz="1350" b="1"/>
            </a:lvl5pPr>
          </a:lstStyle>
          <a:p>
            <a:pPr lvl="0"/>
            <a:r>
              <a:rPr lang="en-US" noProof="0" dirty="0"/>
              <a:t>Add Subtitle</a:t>
            </a:r>
          </a:p>
        </p:txBody>
      </p:sp>
      <p:sp>
        <p:nvSpPr>
          <p:cNvPr id="8" name="Textplatzhalter 8">
            <a:extLst>
              <a:ext uri="{FF2B5EF4-FFF2-40B4-BE49-F238E27FC236}">
                <a16:creationId xmlns:a16="http://schemas.microsoft.com/office/drawing/2014/main" id="{49D831AE-EA9C-43ED-94DA-503FA68F90A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42800" y="1745550"/>
            <a:ext cx="2605500" cy="2747250"/>
          </a:xfrm>
        </p:spPr>
        <p:txBody>
          <a:bodyPr/>
          <a:lstStyle>
            <a:lvl1pPr>
              <a:defRPr/>
            </a:lvl1pPr>
            <a:lvl2pPr>
              <a:defRPr/>
            </a:lvl2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13" name="Textplatzhalter 8">
            <a:extLst>
              <a:ext uri="{FF2B5EF4-FFF2-40B4-BE49-F238E27FC236}">
                <a16:creationId xmlns:a16="http://schemas.microsoft.com/office/drawing/2014/main" id="{304CC4E7-09DC-4998-BCFA-AD280A0B1D9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5250" y="1745550"/>
            <a:ext cx="2605500" cy="274725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14" name="Bildplatzhalter 7">
            <a:extLst>
              <a:ext uri="{FF2B5EF4-FFF2-40B4-BE49-F238E27FC236}">
                <a16:creationId xmlns:a16="http://schemas.microsoft.com/office/drawing/2014/main" id="{12AEE0D9-326B-43F0-8F21-F85ED918A673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3303450" y="3123900"/>
            <a:ext cx="2538413" cy="1506600"/>
          </a:xfrm>
        </p:spPr>
        <p:txBody>
          <a:bodyPr/>
          <a:lstStyle>
            <a:lvl1pPr>
              <a:defRPr/>
            </a:lvl1pPr>
          </a:lstStyle>
          <a:p>
            <a:r>
              <a:rPr lang="de-AT" dirty="0"/>
              <a:t>Add Image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FA554AB9-2B77-4A5E-8DE0-C5B9338233C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2800" y="577800"/>
            <a:ext cx="8263350" cy="804067"/>
          </a:xfrm>
          <a:prstGeom prst="rect">
            <a:avLst/>
          </a:prstGeom>
        </p:spPr>
        <p:txBody>
          <a:bodyPr/>
          <a:lstStyle/>
          <a:p>
            <a:r>
              <a:rPr lang="de-DE" dirty="0"/>
              <a:t>Add Title</a:t>
            </a:r>
            <a:endParaRPr lang="de-AT" dirty="0"/>
          </a:p>
        </p:txBody>
      </p:sp>
      <p:sp>
        <p:nvSpPr>
          <p:cNvPr id="9" name="Textplatzhalter 5">
            <a:extLst>
              <a:ext uri="{FF2B5EF4-FFF2-40B4-BE49-F238E27FC236}">
                <a16:creationId xmlns:a16="http://schemas.microsoft.com/office/drawing/2014/main" id="{3135ED04-BF59-4DF8-B4BE-86B8797144E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42912" y="4623750"/>
            <a:ext cx="2605388" cy="341550"/>
          </a:xfrm>
        </p:spPr>
        <p:txBody>
          <a:bodyPr>
            <a:noAutofit/>
          </a:bodyPr>
          <a:lstStyle>
            <a:lvl1pPr>
              <a:lnSpc>
                <a:spcPts val="1013"/>
              </a:lnSpc>
              <a:defRPr sz="750"/>
            </a:lvl1pPr>
            <a:lvl2pPr marL="0" indent="0">
              <a:lnSpc>
                <a:spcPts val="1013"/>
              </a:lnSpc>
              <a:buNone/>
              <a:defRPr sz="750"/>
            </a:lvl2pPr>
            <a:lvl3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3pPr>
            <a:lvl4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4pPr>
            <a:lvl5pPr marL="0" indent="0">
              <a:lnSpc>
                <a:spcPts val="1013"/>
              </a:lnSpc>
              <a:buFont typeface="Arial" panose="020B0604020202020204" pitchFamily="34" charset="0"/>
              <a:buNone/>
              <a:defRPr sz="750"/>
            </a:lvl5pPr>
          </a:lstStyle>
          <a:p>
            <a:pPr lvl="0"/>
            <a:r>
              <a:rPr lang="de-DE" dirty="0" err="1"/>
              <a:t>Footnote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84501636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Imag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Bildplatzhalter 7">
            <a:extLst>
              <a:ext uri="{FF2B5EF4-FFF2-40B4-BE49-F238E27FC236}">
                <a16:creationId xmlns:a16="http://schemas.microsoft.com/office/drawing/2014/main" id="{7B513B95-6E82-47E2-A6D3-36A6144EE181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323999"/>
            <a:ext cx="9144000" cy="4819500"/>
          </a:xfrm>
          <a:solidFill>
            <a:schemeClr val="bg1">
              <a:lumMod val="50000"/>
              <a:alpha val="50000"/>
            </a:schemeClr>
          </a:solidFill>
        </p:spPr>
        <p:txBody>
          <a:bodyPr anchor="t" anchorCtr="0"/>
          <a:lstStyle>
            <a:lvl1pPr algn="ctr">
              <a:lnSpc>
                <a:spcPct val="150000"/>
              </a:lnSpc>
              <a:spcBef>
                <a:spcPts val="0"/>
              </a:spcBef>
              <a:defRPr sz="3000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Insert Background Image </a:t>
            </a: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D79F90D-3491-43D5-A790-90072FE11986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0" y="3843450"/>
            <a:ext cx="9144000" cy="1300050"/>
          </a:xfrm>
          <a:blipFill>
            <a:blip r:embed="rId2"/>
            <a:stretch>
              <a:fillRect/>
            </a:stretch>
          </a:blipFill>
        </p:spPr>
        <p:txBody>
          <a:bodyPr/>
          <a:lstStyle>
            <a:lvl1pPr>
              <a:lnSpc>
                <a:spcPts val="0"/>
              </a:lnSpc>
              <a:defRPr/>
            </a:lvl1pPr>
          </a:lstStyle>
          <a:p>
            <a:pPr lvl="0"/>
            <a:r>
              <a:rPr lang="de-AT" dirty="0"/>
              <a:t> </a:t>
            </a:r>
          </a:p>
        </p:txBody>
      </p:sp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2461B2ED-64C5-4FE7-BA91-2546FE3DABB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8" name="Textplatzhalter 4">
            <a:extLst>
              <a:ext uri="{FF2B5EF4-FFF2-40B4-BE49-F238E27FC236}">
                <a16:creationId xmlns:a16="http://schemas.microsoft.com/office/drawing/2014/main" id="{660E39D6-6B5D-455A-A188-1048C3C9BC32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42800" y="4569972"/>
            <a:ext cx="2598750" cy="283756"/>
          </a:xfrm>
        </p:spPr>
        <p:txBody>
          <a:bodyPr wrap="none">
            <a:noAutofit/>
          </a:bodyPr>
          <a:lstStyle>
            <a:lvl1pPr>
              <a:lnSpc>
                <a:spcPts val="1013"/>
              </a:lnSpc>
              <a:defRPr sz="750" b="1">
                <a:solidFill>
                  <a:schemeClr val="bg1"/>
                </a:solidFill>
              </a:defRPr>
            </a:lvl1pPr>
            <a:lvl2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2pPr>
            <a:lvl3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3pPr>
            <a:lvl4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4pPr>
            <a:lvl5pPr marL="0" indent="0">
              <a:lnSpc>
                <a:spcPts val="1013"/>
              </a:lnSpc>
              <a:buFontTx/>
              <a:buNone/>
              <a:defRPr sz="750" b="0">
                <a:solidFill>
                  <a:schemeClr val="bg1"/>
                </a:solidFill>
              </a:defRPr>
            </a:lvl5pPr>
            <a:lvl6pPr marL="1714500" indent="0">
              <a:buNone/>
              <a:defRPr/>
            </a:lvl6pPr>
          </a:lstStyle>
          <a:p>
            <a:pPr lvl="0"/>
            <a:r>
              <a:rPr lang="en-US" noProof="0" dirty="0"/>
              <a:t>First Level (Strong)</a:t>
            </a:r>
          </a:p>
          <a:p>
            <a:pPr lvl="1"/>
            <a:r>
              <a:rPr lang="en-US" noProof="0" dirty="0"/>
              <a:t>Second Level (Text)</a:t>
            </a:r>
          </a:p>
        </p:txBody>
      </p:sp>
    </p:spTree>
    <p:extLst>
      <p:ext uri="{BB962C8B-B14F-4D97-AF65-F5344CB8AC3E}">
        <p14:creationId xmlns:p14="http://schemas.microsoft.com/office/powerpoint/2010/main" val="1585858510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liennummernplatzhalter 2">
            <a:extLst>
              <a:ext uri="{FF2B5EF4-FFF2-40B4-BE49-F238E27FC236}">
                <a16:creationId xmlns:a16="http://schemas.microsoft.com/office/drawing/2014/main" id="{E621380A-5FB6-4DFB-922D-CC92A722568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944472032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42900" y="1065212"/>
            <a:ext cx="3886200" cy="73501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1943100"/>
            <a:ext cx="3200400" cy="8763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228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143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600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0305263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6707697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61157" y="2203450"/>
            <a:ext cx="3886200" cy="681038"/>
          </a:xfrm>
        </p:spPr>
        <p:txBody>
          <a:bodyPr anchor="t"/>
          <a:lstStyle>
            <a:lvl1pPr algn="l">
              <a:defRPr sz="2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61157" y="1453357"/>
            <a:ext cx="3886200" cy="750094"/>
          </a:xfrm>
        </p:spPr>
        <p:txBody>
          <a:bodyPr anchor="b"/>
          <a:lstStyle>
            <a:lvl1pPr marL="0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1pPr>
            <a:lvl2pPr marL="228600" indent="0">
              <a:buNone/>
              <a:defRPr sz="900">
                <a:solidFill>
                  <a:schemeClr val="tx1">
                    <a:tint val="75000"/>
                  </a:schemeClr>
                </a:solidFill>
              </a:defRPr>
            </a:lvl2pPr>
            <a:lvl3pPr marL="457200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3pPr>
            <a:lvl4pPr marL="685800" indent="0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4pPr>
            <a:lvl5pPr marL="914400" indent="0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5pPr>
            <a:lvl6pPr marL="1143000" indent="0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6pPr>
            <a:lvl7pPr marL="1371600" indent="0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7pPr>
            <a:lvl8pPr marL="1600200" indent="0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8pPr>
            <a:lvl9pPr marL="1828800" indent="0">
              <a:buNone/>
              <a:defRPr sz="7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6562970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800100"/>
            <a:ext cx="2019300" cy="2262982"/>
          </a:xfrm>
        </p:spPr>
        <p:txBody>
          <a:bodyPr/>
          <a:lstStyle>
            <a:lvl1pPr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324100" y="800100"/>
            <a:ext cx="2019300" cy="2262982"/>
          </a:xfrm>
        </p:spPr>
        <p:txBody>
          <a:bodyPr/>
          <a:lstStyle>
            <a:lvl1pPr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5661668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767556"/>
            <a:ext cx="2020094" cy="319881"/>
          </a:xfrm>
        </p:spPr>
        <p:txBody>
          <a:bodyPr anchor="b"/>
          <a:lstStyle>
            <a:lvl1pPr marL="0" indent="0">
              <a:buNone/>
              <a:defRPr sz="1200" b="1"/>
            </a:lvl1pPr>
            <a:lvl2pPr marL="228600" indent="0">
              <a:buNone/>
              <a:defRPr sz="1000" b="1"/>
            </a:lvl2pPr>
            <a:lvl3pPr marL="457200" indent="0">
              <a:buNone/>
              <a:defRPr sz="900" b="1"/>
            </a:lvl3pPr>
            <a:lvl4pPr marL="685800" indent="0">
              <a:buNone/>
              <a:defRPr sz="800" b="1"/>
            </a:lvl4pPr>
            <a:lvl5pPr marL="914400" indent="0">
              <a:buNone/>
              <a:defRPr sz="800" b="1"/>
            </a:lvl5pPr>
            <a:lvl6pPr marL="1143000" indent="0">
              <a:buNone/>
              <a:defRPr sz="800" b="1"/>
            </a:lvl6pPr>
            <a:lvl7pPr marL="1371600" indent="0">
              <a:buNone/>
              <a:defRPr sz="800" b="1"/>
            </a:lvl7pPr>
            <a:lvl8pPr marL="1600200" indent="0">
              <a:buNone/>
              <a:defRPr sz="800" b="1"/>
            </a:lvl8pPr>
            <a:lvl9pPr marL="1828800" indent="0">
              <a:buNone/>
              <a:defRPr sz="8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1087438"/>
            <a:ext cx="2020094" cy="1975644"/>
          </a:xfrm>
        </p:spPr>
        <p:txBody>
          <a:bodyPr/>
          <a:lstStyle>
            <a:lvl1pPr>
              <a:defRPr sz="1200"/>
            </a:lvl1pPr>
            <a:lvl2pPr>
              <a:defRPr sz="1000"/>
            </a:lvl2pPr>
            <a:lvl3pPr>
              <a:defRPr sz="900"/>
            </a:lvl3pPr>
            <a:lvl4pPr>
              <a:defRPr sz="800"/>
            </a:lvl4pPr>
            <a:lvl5pPr>
              <a:defRPr sz="800"/>
            </a:lvl5pPr>
            <a:lvl6pPr>
              <a:defRPr sz="800"/>
            </a:lvl6pPr>
            <a:lvl7pPr>
              <a:defRPr sz="800"/>
            </a:lvl7pPr>
            <a:lvl8pPr>
              <a:defRPr sz="800"/>
            </a:lvl8pPr>
            <a:lvl9pPr>
              <a:defRPr sz="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322513" y="767556"/>
            <a:ext cx="2020888" cy="319881"/>
          </a:xfrm>
        </p:spPr>
        <p:txBody>
          <a:bodyPr anchor="b"/>
          <a:lstStyle>
            <a:lvl1pPr marL="0" indent="0">
              <a:buNone/>
              <a:defRPr sz="1200" b="1"/>
            </a:lvl1pPr>
            <a:lvl2pPr marL="228600" indent="0">
              <a:buNone/>
              <a:defRPr sz="1000" b="1"/>
            </a:lvl2pPr>
            <a:lvl3pPr marL="457200" indent="0">
              <a:buNone/>
              <a:defRPr sz="900" b="1"/>
            </a:lvl3pPr>
            <a:lvl4pPr marL="685800" indent="0">
              <a:buNone/>
              <a:defRPr sz="800" b="1"/>
            </a:lvl4pPr>
            <a:lvl5pPr marL="914400" indent="0">
              <a:buNone/>
              <a:defRPr sz="800" b="1"/>
            </a:lvl5pPr>
            <a:lvl6pPr marL="1143000" indent="0">
              <a:buNone/>
              <a:defRPr sz="800" b="1"/>
            </a:lvl6pPr>
            <a:lvl7pPr marL="1371600" indent="0">
              <a:buNone/>
              <a:defRPr sz="800" b="1"/>
            </a:lvl7pPr>
            <a:lvl8pPr marL="1600200" indent="0">
              <a:buNone/>
              <a:defRPr sz="800" b="1"/>
            </a:lvl8pPr>
            <a:lvl9pPr marL="1828800" indent="0">
              <a:buNone/>
              <a:defRPr sz="8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322513" y="1087438"/>
            <a:ext cx="2020888" cy="1975644"/>
          </a:xfrm>
        </p:spPr>
        <p:txBody>
          <a:bodyPr/>
          <a:lstStyle>
            <a:lvl1pPr>
              <a:defRPr sz="1200"/>
            </a:lvl1pPr>
            <a:lvl2pPr>
              <a:defRPr sz="1000"/>
            </a:lvl2pPr>
            <a:lvl3pPr>
              <a:defRPr sz="900"/>
            </a:lvl3pPr>
            <a:lvl4pPr>
              <a:defRPr sz="800"/>
            </a:lvl4pPr>
            <a:lvl5pPr>
              <a:defRPr sz="800"/>
            </a:lvl5pPr>
            <a:lvl6pPr>
              <a:defRPr sz="800"/>
            </a:lvl6pPr>
            <a:lvl7pPr>
              <a:defRPr sz="800"/>
            </a:lvl7pPr>
            <a:lvl8pPr>
              <a:defRPr sz="800"/>
            </a:lvl8pPr>
            <a:lvl9pPr>
              <a:defRPr sz="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0433013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8566962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4178287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136525"/>
            <a:ext cx="1504157" cy="581025"/>
          </a:xfrm>
        </p:spPr>
        <p:txBody>
          <a:bodyPr anchor="b"/>
          <a:lstStyle>
            <a:lvl1pPr algn="l">
              <a:defRPr sz="1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87525" y="136525"/>
            <a:ext cx="2555875" cy="2926557"/>
          </a:xfrm>
        </p:spPr>
        <p:txBody>
          <a:bodyPr/>
          <a:lstStyle>
            <a:lvl1pPr>
              <a:defRPr sz="1600"/>
            </a:lvl1pPr>
            <a:lvl2pPr>
              <a:defRPr sz="1400"/>
            </a:lvl2pPr>
            <a:lvl3pPr>
              <a:defRPr sz="1200"/>
            </a:lvl3pPr>
            <a:lvl4pPr>
              <a:defRPr sz="1000"/>
            </a:lvl4pPr>
            <a:lvl5pPr>
              <a:defRPr sz="1000"/>
            </a:lvl5pPr>
            <a:lvl6pPr>
              <a:defRPr sz="1000"/>
            </a:lvl6pPr>
            <a:lvl7pPr>
              <a:defRPr sz="1000"/>
            </a:lvl7pPr>
            <a:lvl8pPr>
              <a:defRPr sz="1000"/>
            </a:lvl8pPr>
            <a:lvl9pPr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717550"/>
            <a:ext cx="1504157" cy="2345532"/>
          </a:xfrm>
        </p:spPr>
        <p:txBody>
          <a:bodyPr/>
          <a:lstStyle>
            <a:lvl1pPr marL="0" indent="0">
              <a:buNone/>
              <a:defRPr sz="700"/>
            </a:lvl1pPr>
            <a:lvl2pPr marL="228600" indent="0">
              <a:buNone/>
              <a:defRPr sz="600"/>
            </a:lvl2pPr>
            <a:lvl3pPr marL="457200" indent="0">
              <a:buNone/>
              <a:defRPr sz="500"/>
            </a:lvl3pPr>
            <a:lvl4pPr marL="685800" indent="0">
              <a:buNone/>
              <a:defRPr sz="450"/>
            </a:lvl4pPr>
            <a:lvl5pPr marL="914400" indent="0">
              <a:buNone/>
              <a:defRPr sz="450"/>
            </a:lvl5pPr>
            <a:lvl6pPr marL="1143000" indent="0">
              <a:buNone/>
              <a:defRPr sz="450"/>
            </a:lvl6pPr>
            <a:lvl7pPr marL="1371600" indent="0">
              <a:buNone/>
              <a:defRPr sz="450"/>
            </a:lvl7pPr>
            <a:lvl8pPr marL="1600200" indent="0">
              <a:buNone/>
              <a:defRPr sz="450"/>
            </a:lvl8pPr>
            <a:lvl9pPr marL="1828800" indent="0">
              <a:buNone/>
              <a:defRPr sz="4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0788697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96144" y="2400300"/>
            <a:ext cx="2743200" cy="283369"/>
          </a:xfrm>
        </p:spPr>
        <p:txBody>
          <a:bodyPr anchor="b"/>
          <a:lstStyle>
            <a:lvl1pPr algn="l">
              <a:defRPr sz="1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96144" y="306388"/>
            <a:ext cx="2743200" cy="2057400"/>
          </a:xfrm>
        </p:spPr>
        <p:txBody>
          <a:bodyPr/>
          <a:lstStyle>
            <a:lvl1pPr marL="0" indent="0">
              <a:buNone/>
              <a:defRPr sz="1600"/>
            </a:lvl1pPr>
            <a:lvl2pPr marL="228600" indent="0">
              <a:buNone/>
              <a:defRPr sz="1400"/>
            </a:lvl2pPr>
            <a:lvl3pPr marL="457200" indent="0">
              <a:buNone/>
              <a:defRPr sz="1200"/>
            </a:lvl3pPr>
            <a:lvl4pPr marL="685800" indent="0">
              <a:buNone/>
              <a:defRPr sz="1000"/>
            </a:lvl4pPr>
            <a:lvl5pPr marL="914400" indent="0">
              <a:buNone/>
              <a:defRPr sz="1000"/>
            </a:lvl5pPr>
            <a:lvl6pPr marL="1143000" indent="0">
              <a:buNone/>
              <a:defRPr sz="1000"/>
            </a:lvl6pPr>
            <a:lvl7pPr marL="1371600" indent="0">
              <a:buNone/>
              <a:defRPr sz="1000"/>
            </a:lvl7pPr>
            <a:lvl8pPr marL="1600200" indent="0">
              <a:buNone/>
              <a:defRPr sz="1000"/>
            </a:lvl8pPr>
            <a:lvl9pPr marL="1828800" indent="0">
              <a:buNone/>
              <a:defRPr sz="1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96144" y="2683669"/>
            <a:ext cx="2743200" cy="402431"/>
          </a:xfrm>
        </p:spPr>
        <p:txBody>
          <a:bodyPr/>
          <a:lstStyle>
            <a:lvl1pPr marL="0" indent="0">
              <a:buNone/>
              <a:defRPr sz="700"/>
            </a:lvl1pPr>
            <a:lvl2pPr marL="228600" indent="0">
              <a:buNone/>
              <a:defRPr sz="600"/>
            </a:lvl2pPr>
            <a:lvl3pPr marL="457200" indent="0">
              <a:buNone/>
              <a:defRPr sz="500"/>
            </a:lvl3pPr>
            <a:lvl4pPr marL="685800" indent="0">
              <a:buNone/>
              <a:defRPr sz="450"/>
            </a:lvl4pPr>
            <a:lvl5pPr marL="914400" indent="0">
              <a:buNone/>
              <a:defRPr sz="450"/>
            </a:lvl5pPr>
            <a:lvl6pPr marL="1143000" indent="0">
              <a:buNone/>
              <a:defRPr sz="450"/>
            </a:lvl6pPr>
            <a:lvl7pPr marL="1371600" indent="0">
              <a:buNone/>
              <a:defRPr sz="450"/>
            </a:lvl7pPr>
            <a:lvl8pPr marL="1600200" indent="0">
              <a:buNone/>
              <a:defRPr sz="450"/>
            </a:lvl8pPr>
            <a:lvl9pPr marL="1828800" indent="0">
              <a:buNone/>
              <a:defRPr sz="4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7539712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3257068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314700" y="137319"/>
            <a:ext cx="1028700" cy="292576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8600" y="137319"/>
            <a:ext cx="3009900" cy="292576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7853841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597821"/>
            <a:ext cx="7772400" cy="1102519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2" y="2914650"/>
            <a:ext cx="6400800" cy="131445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6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389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08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779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474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16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19863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5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C542E28-4944-4174-8658-B31C7AE78AF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9724391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B4BAE3-E7A4-40F8-A96A-61A1EF93CFE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3181450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18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1966">
                <a:solidFill>
                  <a:schemeClr val="tx1">
                    <a:tint val="75000"/>
                  </a:schemeClr>
                </a:solidFill>
              </a:defRPr>
            </a:lvl1pPr>
            <a:lvl2pPr marL="456947" indent="0">
              <a:buNone/>
              <a:defRPr sz="1795">
                <a:solidFill>
                  <a:schemeClr val="tx1">
                    <a:tint val="75000"/>
                  </a:schemeClr>
                </a:solidFill>
              </a:defRPr>
            </a:lvl2pPr>
            <a:lvl3pPr marL="913896" indent="0">
              <a:buNone/>
              <a:defRPr sz="1624">
                <a:solidFill>
                  <a:schemeClr val="tx1">
                    <a:tint val="75000"/>
                  </a:schemeClr>
                </a:solidFill>
              </a:defRPr>
            </a:lvl3pPr>
            <a:lvl4pPr marL="1370845" indent="0">
              <a:buNone/>
              <a:defRPr sz="1368">
                <a:solidFill>
                  <a:schemeClr val="tx1">
                    <a:tint val="75000"/>
                  </a:schemeClr>
                </a:solidFill>
              </a:defRPr>
            </a:lvl4pPr>
            <a:lvl5pPr marL="1827792" indent="0">
              <a:buNone/>
              <a:defRPr sz="1368">
                <a:solidFill>
                  <a:schemeClr val="tx1">
                    <a:tint val="75000"/>
                  </a:schemeClr>
                </a:solidFill>
              </a:defRPr>
            </a:lvl5pPr>
            <a:lvl6pPr marL="2284740" indent="0">
              <a:buNone/>
              <a:defRPr sz="1368">
                <a:solidFill>
                  <a:schemeClr val="tx1">
                    <a:tint val="75000"/>
                  </a:schemeClr>
                </a:solidFill>
              </a:defRPr>
            </a:lvl6pPr>
            <a:lvl7pPr marL="2741688" indent="0">
              <a:buNone/>
              <a:defRPr sz="1368">
                <a:solidFill>
                  <a:schemeClr val="tx1">
                    <a:tint val="75000"/>
                  </a:schemeClr>
                </a:solidFill>
              </a:defRPr>
            </a:lvl7pPr>
            <a:lvl8pPr marL="3198637" indent="0">
              <a:buNone/>
              <a:defRPr sz="1368">
                <a:solidFill>
                  <a:schemeClr val="tx1">
                    <a:tint val="75000"/>
                  </a:schemeClr>
                </a:solidFill>
              </a:defRPr>
            </a:lvl8pPr>
            <a:lvl9pPr marL="3655585" indent="0">
              <a:buNone/>
              <a:defRPr sz="1368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5330E46-5F80-43ED-933E-4B0D73B4708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2059961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21"/>
            </a:lvl1pPr>
            <a:lvl2pPr>
              <a:defRPr sz="2394"/>
            </a:lvl2pPr>
            <a:lvl3pPr>
              <a:defRPr sz="1966"/>
            </a:lvl3pPr>
            <a:lvl4pPr>
              <a:defRPr sz="1795"/>
            </a:lvl4pPr>
            <a:lvl5pPr>
              <a:defRPr sz="1795"/>
            </a:lvl5pPr>
            <a:lvl6pPr>
              <a:defRPr sz="1795"/>
            </a:lvl6pPr>
            <a:lvl7pPr>
              <a:defRPr sz="1795"/>
            </a:lvl7pPr>
            <a:lvl8pPr>
              <a:defRPr sz="1795"/>
            </a:lvl8pPr>
            <a:lvl9pPr>
              <a:defRPr sz="1795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21"/>
            </a:lvl1pPr>
            <a:lvl2pPr>
              <a:defRPr sz="2394"/>
            </a:lvl2pPr>
            <a:lvl3pPr>
              <a:defRPr sz="1966"/>
            </a:lvl3pPr>
            <a:lvl4pPr>
              <a:defRPr sz="1795"/>
            </a:lvl4pPr>
            <a:lvl5pPr>
              <a:defRPr sz="1795"/>
            </a:lvl5pPr>
            <a:lvl6pPr>
              <a:defRPr sz="1795"/>
            </a:lvl6pPr>
            <a:lvl7pPr>
              <a:defRPr sz="1795"/>
            </a:lvl7pPr>
            <a:lvl8pPr>
              <a:defRPr sz="1795"/>
            </a:lvl8pPr>
            <a:lvl9pPr>
              <a:defRPr sz="1795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BEC0D5-32D3-4FDC-A467-C048AEDAEF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5215442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51336"/>
            <a:ext cx="4040188" cy="479822"/>
          </a:xfrm>
        </p:spPr>
        <p:txBody>
          <a:bodyPr anchor="b"/>
          <a:lstStyle>
            <a:lvl1pPr marL="0" indent="0">
              <a:buNone/>
              <a:defRPr sz="2394" b="1"/>
            </a:lvl1pPr>
            <a:lvl2pPr marL="456947" indent="0">
              <a:buNone/>
              <a:defRPr sz="1966" b="1"/>
            </a:lvl2pPr>
            <a:lvl3pPr marL="913896" indent="0">
              <a:buNone/>
              <a:defRPr sz="1795" b="1"/>
            </a:lvl3pPr>
            <a:lvl4pPr marL="1370845" indent="0">
              <a:buNone/>
              <a:defRPr sz="1624" b="1"/>
            </a:lvl4pPr>
            <a:lvl5pPr marL="1827792" indent="0">
              <a:buNone/>
              <a:defRPr sz="1624" b="1"/>
            </a:lvl5pPr>
            <a:lvl6pPr marL="2284740" indent="0">
              <a:buNone/>
              <a:defRPr sz="1624" b="1"/>
            </a:lvl6pPr>
            <a:lvl7pPr marL="2741688" indent="0">
              <a:buNone/>
              <a:defRPr sz="1624" b="1"/>
            </a:lvl7pPr>
            <a:lvl8pPr marL="3198637" indent="0">
              <a:buNone/>
              <a:defRPr sz="1624" b="1"/>
            </a:lvl8pPr>
            <a:lvl9pPr marL="3655585" indent="0">
              <a:buNone/>
              <a:defRPr sz="1624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1631156"/>
            <a:ext cx="4040188" cy="2963466"/>
          </a:xfrm>
        </p:spPr>
        <p:txBody>
          <a:bodyPr/>
          <a:lstStyle>
            <a:lvl1pPr>
              <a:defRPr sz="2394"/>
            </a:lvl1pPr>
            <a:lvl2pPr>
              <a:defRPr sz="1966"/>
            </a:lvl2pPr>
            <a:lvl3pPr>
              <a:defRPr sz="1795"/>
            </a:lvl3pPr>
            <a:lvl4pPr>
              <a:defRPr sz="1624"/>
            </a:lvl4pPr>
            <a:lvl5pPr>
              <a:defRPr sz="1624"/>
            </a:lvl5pPr>
            <a:lvl6pPr>
              <a:defRPr sz="1624"/>
            </a:lvl6pPr>
            <a:lvl7pPr>
              <a:defRPr sz="1624"/>
            </a:lvl7pPr>
            <a:lvl8pPr>
              <a:defRPr sz="1624"/>
            </a:lvl8pPr>
            <a:lvl9pPr>
              <a:defRPr sz="1624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8" y="1151336"/>
            <a:ext cx="4041775" cy="479822"/>
          </a:xfrm>
        </p:spPr>
        <p:txBody>
          <a:bodyPr anchor="b"/>
          <a:lstStyle>
            <a:lvl1pPr marL="0" indent="0">
              <a:buNone/>
              <a:defRPr sz="2394" b="1"/>
            </a:lvl1pPr>
            <a:lvl2pPr marL="456947" indent="0">
              <a:buNone/>
              <a:defRPr sz="1966" b="1"/>
            </a:lvl2pPr>
            <a:lvl3pPr marL="913896" indent="0">
              <a:buNone/>
              <a:defRPr sz="1795" b="1"/>
            </a:lvl3pPr>
            <a:lvl4pPr marL="1370845" indent="0">
              <a:buNone/>
              <a:defRPr sz="1624" b="1"/>
            </a:lvl4pPr>
            <a:lvl5pPr marL="1827792" indent="0">
              <a:buNone/>
              <a:defRPr sz="1624" b="1"/>
            </a:lvl5pPr>
            <a:lvl6pPr marL="2284740" indent="0">
              <a:buNone/>
              <a:defRPr sz="1624" b="1"/>
            </a:lvl6pPr>
            <a:lvl7pPr marL="2741688" indent="0">
              <a:buNone/>
              <a:defRPr sz="1624" b="1"/>
            </a:lvl7pPr>
            <a:lvl8pPr marL="3198637" indent="0">
              <a:buNone/>
              <a:defRPr sz="1624" b="1"/>
            </a:lvl8pPr>
            <a:lvl9pPr marL="3655585" indent="0">
              <a:buNone/>
              <a:defRPr sz="1624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8" y="1631156"/>
            <a:ext cx="4041775" cy="2963466"/>
          </a:xfrm>
        </p:spPr>
        <p:txBody>
          <a:bodyPr/>
          <a:lstStyle>
            <a:lvl1pPr>
              <a:defRPr sz="2394"/>
            </a:lvl1pPr>
            <a:lvl2pPr>
              <a:defRPr sz="1966"/>
            </a:lvl2pPr>
            <a:lvl3pPr>
              <a:defRPr sz="1795"/>
            </a:lvl3pPr>
            <a:lvl4pPr>
              <a:defRPr sz="1624"/>
            </a:lvl4pPr>
            <a:lvl5pPr>
              <a:defRPr sz="1624"/>
            </a:lvl5pPr>
            <a:lvl6pPr>
              <a:defRPr sz="1624"/>
            </a:lvl6pPr>
            <a:lvl7pPr>
              <a:defRPr sz="1624"/>
            </a:lvl7pPr>
            <a:lvl8pPr>
              <a:defRPr sz="1624"/>
            </a:lvl8pPr>
            <a:lvl9pPr>
              <a:defRPr sz="1624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CA5194B-0B1E-4425-BD4E-B47A6E31B4A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6893856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C99217-547C-48C4-BBA2-0AD26965BCE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3995622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F19282-61B7-4575-B1E9-BE84A679125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3949551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3" y="204787"/>
            <a:ext cx="3008313" cy="871538"/>
          </a:xfrm>
        </p:spPr>
        <p:txBody>
          <a:bodyPr anchor="b"/>
          <a:lstStyle>
            <a:lvl1pPr algn="l">
              <a:defRPr sz="1966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04790"/>
            <a:ext cx="5111750" cy="4389835"/>
          </a:xfrm>
        </p:spPr>
        <p:txBody>
          <a:bodyPr/>
          <a:lstStyle>
            <a:lvl1pPr>
              <a:defRPr sz="3163"/>
            </a:lvl1pPr>
            <a:lvl2pPr>
              <a:defRPr sz="2821"/>
            </a:lvl2pPr>
            <a:lvl3pPr>
              <a:defRPr sz="2394"/>
            </a:lvl3pPr>
            <a:lvl4pPr>
              <a:defRPr sz="1966"/>
            </a:lvl4pPr>
            <a:lvl5pPr>
              <a:defRPr sz="1966"/>
            </a:lvl5pPr>
            <a:lvl6pPr>
              <a:defRPr sz="1966"/>
            </a:lvl6pPr>
            <a:lvl7pPr>
              <a:defRPr sz="1966"/>
            </a:lvl7pPr>
            <a:lvl8pPr>
              <a:defRPr sz="1966"/>
            </a:lvl8pPr>
            <a:lvl9pPr>
              <a:defRPr sz="1966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3" y="1076328"/>
            <a:ext cx="3008313" cy="3518297"/>
          </a:xfrm>
        </p:spPr>
        <p:txBody>
          <a:bodyPr/>
          <a:lstStyle>
            <a:lvl1pPr marL="0" indent="0">
              <a:buNone/>
              <a:defRPr sz="1368"/>
            </a:lvl1pPr>
            <a:lvl2pPr marL="456947" indent="0">
              <a:buNone/>
              <a:defRPr sz="1197"/>
            </a:lvl2pPr>
            <a:lvl3pPr marL="913896" indent="0">
              <a:buNone/>
              <a:defRPr sz="1026"/>
            </a:lvl3pPr>
            <a:lvl4pPr marL="1370845" indent="0">
              <a:buNone/>
              <a:defRPr sz="940"/>
            </a:lvl4pPr>
            <a:lvl5pPr marL="1827792" indent="0">
              <a:buNone/>
              <a:defRPr sz="940"/>
            </a:lvl5pPr>
            <a:lvl6pPr marL="2284740" indent="0">
              <a:buNone/>
              <a:defRPr sz="940"/>
            </a:lvl6pPr>
            <a:lvl7pPr marL="2741688" indent="0">
              <a:buNone/>
              <a:defRPr sz="940"/>
            </a:lvl7pPr>
            <a:lvl8pPr marL="3198637" indent="0">
              <a:buNone/>
              <a:defRPr sz="940"/>
            </a:lvl8pPr>
            <a:lvl9pPr marL="3655585" indent="0">
              <a:buNone/>
              <a:defRPr sz="94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A6546DA-D9A6-41B9-910D-8E4398FAB76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0149106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9" y="3600450"/>
            <a:ext cx="5486400" cy="425054"/>
          </a:xfrm>
        </p:spPr>
        <p:txBody>
          <a:bodyPr anchor="b"/>
          <a:lstStyle>
            <a:lvl1pPr algn="l">
              <a:defRPr sz="1966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9" y="459581"/>
            <a:ext cx="5486400" cy="3086100"/>
          </a:xfrm>
        </p:spPr>
        <p:txBody>
          <a:bodyPr rtlCol="0">
            <a:normAutofit/>
          </a:bodyPr>
          <a:lstStyle>
            <a:lvl1pPr marL="0" indent="0">
              <a:buNone/>
              <a:defRPr sz="3163"/>
            </a:lvl1pPr>
            <a:lvl2pPr marL="456947" indent="0">
              <a:buNone/>
              <a:defRPr sz="2821"/>
            </a:lvl2pPr>
            <a:lvl3pPr marL="913896" indent="0">
              <a:buNone/>
              <a:defRPr sz="2394"/>
            </a:lvl3pPr>
            <a:lvl4pPr marL="1370845" indent="0">
              <a:buNone/>
              <a:defRPr sz="1966"/>
            </a:lvl4pPr>
            <a:lvl5pPr marL="1827792" indent="0">
              <a:buNone/>
              <a:defRPr sz="1966"/>
            </a:lvl5pPr>
            <a:lvl6pPr marL="2284740" indent="0">
              <a:buNone/>
              <a:defRPr sz="1966"/>
            </a:lvl6pPr>
            <a:lvl7pPr marL="2741688" indent="0">
              <a:buNone/>
              <a:defRPr sz="1966"/>
            </a:lvl7pPr>
            <a:lvl8pPr marL="3198637" indent="0">
              <a:buNone/>
              <a:defRPr sz="1966"/>
            </a:lvl8pPr>
            <a:lvl9pPr marL="3655585" indent="0">
              <a:buNone/>
              <a:defRPr sz="1966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9" y="4025503"/>
            <a:ext cx="5486400" cy="603647"/>
          </a:xfrm>
        </p:spPr>
        <p:txBody>
          <a:bodyPr/>
          <a:lstStyle>
            <a:lvl1pPr marL="0" indent="0">
              <a:buNone/>
              <a:defRPr sz="1368"/>
            </a:lvl1pPr>
            <a:lvl2pPr marL="456947" indent="0">
              <a:buNone/>
              <a:defRPr sz="1197"/>
            </a:lvl2pPr>
            <a:lvl3pPr marL="913896" indent="0">
              <a:buNone/>
              <a:defRPr sz="1026"/>
            </a:lvl3pPr>
            <a:lvl4pPr marL="1370845" indent="0">
              <a:buNone/>
              <a:defRPr sz="940"/>
            </a:lvl4pPr>
            <a:lvl5pPr marL="1827792" indent="0">
              <a:buNone/>
              <a:defRPr sz="940"/>
            </a:lvl5pPr>
            <a:lvl6pPr marL="2284740" indent="0">
              <a:buNone/>
              <a:defRPr sz="940"/>
            </a:lvl6pPr>
            <a:lvl7pPr marL="2741688" indent="0">
              <a:buNone/>
              <a:defRPr sz="940"/>
            </a:lvl7pPr>
            <a:lvl8pPr marL="3198637" indent="0">
              <a:buNone/>
              <a:defRPr sz="940"/>
            </a:lvl8pPr>
            <a:lvl9pPr marL="3655585" indent="0">
              <a:buNone/>
              <a:defRPr sz="94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41E8F01-185D-4CC0-813D-17E8E427476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7765226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60296EE-E859-4D61-BFD7-B9A60B6227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9387507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05979"/>
            <a:ext cx="2057400" cy="43886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2" y="205979"/>
            <a:ext cx="6019800" cy="43886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3E00F92-7421-4D98-B9DC-6F6B9626168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725005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4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9.xml"/><Relationship Id="rId7" Type="http://schemas.openxmlformats.org/officeDocument/2006/relationships/slideLayout" Target="../slideLayouts/slideLayout13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8.xml"/><Relationship Id="rId1" Type="http://schemas.openxmlformats.org/officeDocument/2006/relationships/slideLayout" Target="../slideLayouts/slideLayout7.xml"/><Relationship Id="rId6" Type="http://schemas.openxmlformats.org/officeDocument/2006/relationships/slideLayout" Target="../slideLayouts/slideLayout12.xml"/><Relationship Id="rId11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0.xml"/><Relationship Id="rId9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4.xml"/><Relationship Id="rId12" Type="http://schemas.openxmlformats.org/officeDocument/2006/relationships/image" Target="../media/image4.png"/><Relationship Id="rId2" Type="http://schemas.openxmlformats.org/officeDocument/2006/relationships/slideLayout" Target="../slideLayouts/slideLayout19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11" Type="http://schemas.openxmlformats.org/officeDocument/2006/relationships/theme" Target="../theme/theme3.xml"/><Relationship Id="rId5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27.xml"/><Relationship Id="rId4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6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5.xml"/><Relationship Id="rId3" Type="http://schemas.openxmlformats.org/officeDocument/2006/relationships/slideLayout" Target="../slideLayouts/slideLayout30.xml"/><Relationship Id="rId7" Type="http://schemas.openxmlformats.org/officeDocument/2006/relationships/slideLayout" Target="../slideLayouts/slideLayout34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29.xml"/><Relationship Id="rId1" Type="http://schemas.openxmlformats.org/officeDocument/2006/relationships/slideLayout" Target="../slideLayouts/slideLayout28.xml"/><Relationship Id="rId6" Type="http://schemas.openxmlformats.org/officeDocument/2006/relationships/slideLayout" Target="../slideLayouts/slideLayout33.xml"/><Relationship Id="rId11" Type="http://schemas.openxmlformats.org/officeDocument/2006/relationships/slideLayout" Target="../slideLayouts/slideLayout38.xml"/><Relationship Id="rId5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37.xml"/><Relationship Id="rId4" Type="http://schemas.openxmlformats.org/officeDocument/2006/relationships/slideLayout" Target="../slideLayouts/slideLayout31.xml"/><Relationship Id="rId9" Type="http://schemas.openxmlformats.org/officeDocument/2006/relationships/slideLayout" Target="../slideLayouts/slideLayout36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6.xml"/><Relationship Id="rId3" Type="http://schemas.openxmlformats.org/officeDocument/2006/relationships/slideLayout" Target="../slideLayouts/slideLayout41.xml"/><Relationship Id="rId7" Type="http://schemas.openxmlformats.org/officeDocument/2006/relationships/slideLayout" Target="../slideLayouts/slideLayout45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0.xml"/><Relationship Id="rId1" Type="http://schemas.openxmlformats.org/officeDocument/2006/relationships/slideLayout" Target="../slideLayouts/slideLayout39.xml"/><Relationship Id="rId6" Type="http://schemas.openxmlformats.org/officeDocument/2006/relationships/slideLayout" Target="../slideLayouts/slideLayout44.xml"/><Relationship Id="rId11" Type="http://schemas.openxmlformats.org/officeDocument/2006/relationships/slideLayout" Target="../slideLayouts/slideLayout49.xml"/><Relationship Id="rId5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48.xml"/><Relationship Id="rId4" Type="http://schemas.openxmlformats.org/officeDocument/2006/relationships/slideLayout" Target="../slideLayouts/slideLayout42.xml"/><Relationship Id="rId9" Type="http://schemas.openxmlformats.org/officeDocument/2006/relationships/slideLayout" Target="../slideLayouts/slideLayout4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E5FA7415-5972-43C8-8CE9-FFE3FD310C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noProof="0" dirty="0"/>
              <a:t>Add Title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14555103-0B7D-47E0-BAB5-A777A34733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42800" y="1745437"/>
            <a:ext cx="8263350" cy="274725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4" name="Rechteck 3">
            <a:extLst>
              <a:ext uri="{FF2B5EF4-FFF2-40B4-BE49-F238E27FC236}">
                <a16:creationId xmlns:a16="http://schemas.microsoft.com/office/drawing/2014/main" id="{9180CF0C-837C-4BFD-ADEC-CF0F22B3929F}"/>
              </a:ext>
            </a:extLst>
          </p:cNvPr>
          <p:cNvSpPr/>
          <p:nvPr userDrawn="1"/>
        </p:nvSpPr>
        <p:spPr>
          <a:xfrm>
            <a:off x="0" y="-46646"/>
            <a:ext cx="9144000" cy="360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AT" sz="506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92A45E14-11AD-4136-88E8-CBEC7C0819E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06150" y="4771222"/>
            <a:ext cx="289479" cy="170071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lnSpc>
                <a:spcPts val="1238"/>
              </a:lnSpc>
              <a:defRPr sz="800">
                <a:solidFill>
                  <a:schemeClr val="bg1"/>
                </a:solidFill>
              </a:defRPr>
            </a:lvl1pPr>
          </a:lstStyle>
          <a:p>
            <a:fld id="{88A1DFE4-5FC5-43BD-BB7E-75EAD82B965F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7" name="Grafik 16">
            <a:extLst>
              <a:ext uri="{FF2B5EF4-FFF2-40B4-BE49-F238E27FC236}">
                <a16:creationId xmlns:a16="http://schemas.microsoft.com/office/drawing/2014/main" id="{15072D71-1E30-4F23-8B4C-14B3F8F78932}"/>
              </a:ext>
            </a:extLst>
          </p:cNvPr>
          <p:cNvPicPr>
            <a:picLocks noChangeAspect="1"/>
          </p:cNvPicPr>
          <p:nvPr userDrawn="1"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221" y="90000"/>
            <a:ext cx="447815" cy="1800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3D20882-0ADA-6CCA-3CF4-2B2B2E8B2CBE}"/>
              </a:ext>
            </a:extLst>
          </p:cNvPr>
          <p:cNvSpPr txBox="1"/>
          <p:nvPr userDrawn="1"/>
        </p:nvSpPr>
        <p:spPr>
          <a:xfrm>
            <a:off x="666257" y="67133"/>
            <a:ext cx="6771236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1000" b="0" noProof="0" dirty="0">
                <a:solidFill>
                  <a:schemeClr val="bg1"/>
                </a:solidFill>
              </a:rPr>
              <a:t>16 May 2025</a:t>
            </a:r>
          </a:p>
        </p:txBody>
      </p:sp>
    </p:spTree>
    <p:extLst>
      <p:ext uri="{BB962C8B-B14F-4D97-AF65-F5344CB8AC3E}">
        <p14:creationId xmlns:p14="http://schemas.microsoft.com/office/powerpoint/2010/main" val="36842606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78" r:id="rId2"/>
    <p:sldLayoutId id="2147483684" r:id="rId3"/>
    <p:sldLayoutId id="2147483708" r:id="rId4"/>
    <p:sldLayoutId id="2147483721" r:id="rId5"/>
    <p:sldLayoutId id="2147483734" r:id="rId6"/>
  </p:sldLayoutIdLst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  <p:hf hdr="0" ftr="0" dt="0"/>
  <p:txStyles>
    <p:titleStyle>
      <a:lvl1pPr algn="l" defTabSz="685800" rtl="0" eaLnBrk="1" latinLnBrk="0" hangingPunct="1">
        <a:lnSpc>
          <a:spcPts val="3000"/>
        </a:lnSpc>
        <a:spcBef>
          <a:spcPct val="0"/>
        </a:spcBef>
        <a:buNone/>
        <a:defRPr sz="3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685800" rtl="0" eaLnBrk="1" latinLnBrk="0" hangingPunct="1">
        <a:lnSpc>
          <a:spcPts val="1388"/>
        </a:lnSpc>
        <a:spcBef>
          <a:spcPts val="0"/>
        </a:spcBef>
        <a:buFont typeface="Arial" panose="020B0604020202020204" pitchFamily="34" charset="0"/>
        <a:buNone/>
        <a:defRPr sz="1200" kern="1200">
          <a:solidFill>
            <a:schemeClr val="tx1"/>
          </a:solidFill>
          <a:latin typeface="+mn-lt"/>
          <a:ea typeface="+mn-ea"/>
          <a:cs typeface="+mn-cs"/>
        </a:defRPr>
      </a:lvl1pPr>
      <a:lvl2pPr marL="243000" indent="-243000" algn="l" defTabSz="685800" rtl="0" eaLnBrk="1" latinLnBrk="0" hangingPunct="1">
        <a:lnSpc>
          <a:spcPts val="1388"/>
        </a:lnSpc>
        <a:spcBef>
          <a:spcPts val="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2pPr>
      <a:lvl3pPr marL="486000" indent="-243000" algn="l" defTabSz="685800" rtl="0" eaLnBrk="1" latinLnBrk="0" hangingPunct="1">
        <a:lnSpc>
          <a:spcPts val="1388"/>
        </a:lnSpc>
        <a:spcBef>
          <a:spcPts val="0"/>
        </a:spcBef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729000" indent="-243000" algn="l" defTabSz="685800" rtl="0" eaLnBrk="1" latinLnBrk="0" hangingPunct="1">
        <a:lnSpc>
          <a:spcPts val="1388"/>
        </a:lnSpc>
        <a:spcBef>
          <a:spcPts val="0"/>
        </a:spcBef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4pPr>
      <a:lvl5pPr marL="972000" indent="-243000" algn="l" defTabSz="685800" rtl="0" eaLnBrk="1" latinLnBrk="0" hangingPunct="1">
        <a:lnSpc>
          <a:spcPts val="1388"/>
        </a:lnSpc>
        <a:spcBef>
          <a:spcPts val="0"/>
        </a:spcBef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2" orient="horz" pos="3117" userDrawn="1">
          <p15:clr>
            <a:srgbClr val="F26B43"/>
          </p15:clr>
        </p15:guide>
        <p15:guide id="3" pos="90" userDrawn="1">
          <p15:clr>
            <a:srgbClr val="F26B43"/>
          </p15:clr>
        </p15:guide>
        <p15:guide id="4" pos="294" userDrawn="1">
          <p15:clr>
            <a:srgbClr val="F26B43"/>
          </p15:clr>
        </p15:guide>
        <p15:guide id="5" pos="1009" userDrawn="1">
          <p15:clr>
            <a:srgbClr val="F26B43"/>
          </p15:clr>
        </p15:guide>
        <p15:guide id="6" pos="1196" userDrawn="1">
          <p15:clr>
            <a:srgbClr val="F26B43"/>
          </p15:clr>
        </p15:guide>
        <p15:guide id="7" pos="5670" userDrawn="1">
          <p15:clr>
            <a:srgbClr val="F26B43"/>
          </p15:clr>
        </p15:guide>
        <p15:guide id="8" pos="5466" userDrawn="1">
          <p15:clr>
            <a:srgbClr val="F26B43"/>
          </p15:clr>
        </p15:guide>
        <p15:guide id="9" pos="2081" userDrawn="1">
          <p15:clr>
            <a:srgbClr val="F26B43"/>
          </p15:clr>
        </p15:guide>
        <p15:guide id="10" pos="1893" userDrawn="1">
          <p15:clr>
            <a:srgbClr val="F26B43"/>
          </p15:clr>
        </p15:guide>
        <p15:guide id="12" pos="2973" userDrawn="1">
          <p15:clr>
            <a:srgbClr val="F26B43"/>
          </p15:clr>
        </p15:guide>
        <p15:guide id="13" pos="2787" userDrawn="1">
          <p15:clr>
            <a:srgbClr val="F26B43"/>
          </p15:clr>
        </p15:guide>
        <p15:guide id="14" pos="4751" userDrawn="1">
          <p15:clr>
            <a:srgbClr val="F26B43"/>
          </p15:clr>
        </p15:guide>
        <p15:guide id="15" pos="4564" userDrawn="1">
          <p15:clr>
            <a:srgbClr val="F26B43"/>
          </p15:clr>
        </p15:guide>
        <p15:guide id="16" pos="3867" userDrawn="1">
          <p15:clr>
            <a:srgbClr val="F26B43"/>
          </p15:clr>
        </p15:guide>
        <p15:guide id="17" pos="3680" userDrawn="1">
          <p15:clr>
            <a:srgbClr val="F26B43"/>
          </p15:clr>
        </p15:guide>
        <p15:guide id="19" orient="horz" pos="123" userDrawn="1">
          <p15:clr>
            <a:srgbClr val="F26B43"/>
          </p15:clr>
        </p15:guide>
        <p15:guide id="21" orient="horz" pos="200" userDrawn="1">
          <p15:clr>
            <a:srgbClr val="F26B43"/>
          </p15:clr>
        </p15:guide>
        <p15:guide id="23" orient="horz" pos="387" userDrawn="1">
          <p15:clr>
            <a:srgbClr val="F26B43"/>
          </p15:clr>
        </p15:guide>
        <p15:guide id="24" orient="horz" pos="2819" userDrawn="1">
          <p15:clr>
            <a:srgbClr val="F26B43"/>
          </p15:clr>
        </p15:guide>
        <p15:guide id="25" orient="horz" pos="2938" userDrawn="1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E5FA7415-5972-43C8-8CE9-FFE3FD310C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2800" y="577800"/>
            <a:ext cx="8263350" cy="804066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noProof="0" dirty="0"/>
              <a:t>Add Title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14555103-0B7D-47E0-BAB5-A777A34733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42800" y="1745437"/>
            <a:ext cx="8263350" cy="274725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92A45E14-11AD-4136-88E8-CBEC7C0819E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45299" y="94966"/>
            <a:ext cx="324000" cy="170071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lnSpc>
                <a:spcPts val="1238"/>
              </a:lnSpc>
              <a:defRPr sz="800">
                <a:solidFill>
                  <a:schemeClr val="bg1"/>
                </a:solidFill>
              </a:defRPr>
            </a:lvl1pPr>
          </a:lstStyle>
          <a:p>
            <a:pPr defTabSz="685800">
              <a:defRPr/>
            </a:pPr>
            <a:fld id="{88A1DFE4-5FC5-43BD-BB7E-75EAD82B965F}" type="slidenum">
              <a:rPr lang="en-US" smtClean="0">
                <a:solidFill>
                  <a:srgbClr val="FFFFFF"/>
                </a:solidFill>
              </a:rPr>
              <a:pPr defTabSz="685800">
                <a:defRPr/>
              </a:pPr>
              <a:t>‹#›</a:t>
            </a:fld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17" name="Grafik 16">
            <a:extLst>
              <a:ext uri="{FF2B5EF4-FFF2-40B4-BE49-F238E27FC236}">
                <a16:creationId xmlns:a16="http://schemas.microsoft.com/office/drawing/2014/main" id="{15072D71-1E30-4F23-8B4C-14B3F8F78932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30451" y="4873500"/>
            <a:ext cx="447815" cy="180000"/>
          </a:xfrm>
          <a:prstGeom prst="rect">
            <a:avLst/>
          </a:prstGeom>
        </p:spPr>
      </p:pic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0FBBF62-B1FF-50E0-1044-0A445B239A6E}"/>
              </a:ext>
            </a:extLst>
          </p:cNvPr>
          <p:cNvCxnSpPr/>
          <p:nvPr userDrawn="1"/>
        </p:nvCxnSpPr>
        <p:spPr>
          <a:xfrm>
            <a:off x="0" y="577800"/>
            <a:ext cx="9144000" cy="0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603738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  <p:sldLayoutId id="2147483687" r:id="rId2"/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</p:sldLayoutIdLst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  <p:hf hdr="0" ftr="0" dt="0"/>
  <p:txStyles>
    <p:titleStyle>
      <a:lvl1pPr algn="l" defTabSz="685783" rtl="0" eaLnBrk="1" latinLnBrk="0" hangingPunct="1">
        <a:lnSpc>
          <a:spcPts val="3000"/>
        </a:lnSpc>
        <a:spcBef>
          <a:spcPct val="0"/>
        </a:spcBef>
        <a:buNone/>
        <a:defRPr sz="3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685783" rtl="0" eaLnBrk="1" latinLnBrk="0" hangingPunct="1">
        <a:lnSpc>
          <a:spcPts val="1388"/>
        </a:lnSpc>
        <a:spcBef>
          <a:spcPts val="0"/>
        </a:spcBef>
        <a:buFont typeface="Arial" panose="020B0604020202020204" pitchFamily="34" charset="0"/>
        <a:buNone/>
        <a:defRPr sz="1200" kern="1200">
          <a:solidFill>
            <a:schemeClr val="tx1"/>
          </a:solidFill>
          <a:latin typeface="+mn-lt"/>
          <a:ea typeface="+mn-ea"/>
          <a:cs typeface="+mn-cs"/>
        </a:defRPr>
      </a:lvl1pPr>
      <a:lvl2pPr marL="242994" indent="-242994" algn="l" defTabSz="685783" rtl="0" eaLnBrk="1" latinLnBrk="0" hangingPunct="1">
        <a:lnSpc>
          <a:spcPts val="1388"/>
        </a:lnSpc>
        <a:spcBef>
          <a:spcPts val="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2pPr>
      <a:lvl3pPr marL="485988" indent="-242994" algn="l" defTabSz="685783" rtl="0" eaLnBrk="1" latinLnBrk="0" hangingPunct="1">
        <a:lnSpc>
          <a:spcPts val="1388"/>
        </a:lnSpc>
        <a:spcBef>
          <a:spcPts val="0"/>
        </a:spcBef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728982" indent="-242994" algn="l" defTabSz="685783" rtl="0" eaLnBrk="1" latinLnBrk="0" hangingPunct="1">
        <a:lnSpc>
          <a:spcPts val="1388"/>
        </a:lnSpc>
        <a:spcBef>
          <a:spcPts val="0"/>
        </a:spcBef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4pPr>
      <a:lvl5pPr marL="971976" indent="-242994" algn="l" defTabSz="685783" rtl="0" eaLnBrk="1" latinLnBrk="0" hangingPunct="1">
        <a:lnSpc>
          <a:spcPts val="1388"/>
        </a:lnSpc>
        <a:spcBef>
          <a:spcPts val="0"/>
        </a:spcBef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03" indent="-171446" algn="l" defTabSz="685783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795" indent="-171446" algn="l" defTabSz="685783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686" indent="-171446" algn="l" defTabSz="685783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577" indent="-171446" algn="l" defTabSz="685783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892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783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675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566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457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348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240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132" algn="l" defTabSz="685783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2" orient="horz" pos="3117">
          <p15:clr>
            <a:srgbClr val="F26B43"/>
          </p15:clr>
        </p15:guide>
        <p15:guide id="3" pos="90">
          <p15:clr>
            <a:srgbClr val="F26B43"/>
          </p15:clr>
        </p15:guide>
        <p15:guide id="4" pos="294">
          <p15:clr>
            <a:srgbClr val="F26B43"/>
          </p15:clr>
        </p15:guide>
        <p15:guide id="5" pos="1009">
          <p15:clr>
            <a:srgbClr val="F26B43"/>
          </p15:clr>
        </p15:guide>
        <p15:guide id="6" pos="1196">
          <p15:clr>
            <a:srgbClr val="F26B43"/>
          </p15:clr>
        </p15:guide>
        <p15:guide id="7" pos="5670">
          <p15:clr>
            <a:srgbClr val="F26B43"/>
          </p15:clr>
        </p15:guide>
        <p15:guide id="8" pos="5466">
          <p15:clr>
            <a:srgbClr val="F26B43"/>
          </p15:clr>
        </p15:guide>
        <p15:guide id="9" pos="2081">
          <p15:clr>
            <a:srgbClr val="F26B43"/>
          </p15:clr>
        </p15:guide>
        <p15:guide id="10" pos="1893">
          <p15:clr>
            <a:srgbClr val="F26B43"/>
          </p15:clr>
        </p15:guide>
        <p15:guide id="12" pos="2973">
          <p15:clr>
            <a:srgbClr val="F26B43"/>
          </p15:clr>
        </p15:guide>
        <p15:guide id="13" pos="2787">
          <p15:clr>
            <a:srgbClr val="F26B43"/>
          </p15:clr>
        </p15:guide>
        <p15:guide id="14" pos="4751">
          <p15:clr>
            <a:srgbClr val="F26B43"/>
          </p15:clr>
        </p15:guide>
        <p15:guide id="15" pos="4564">
          <p15:clr>
            <a:srgbClr val="F26B43"/>
          </p15:clr>
        </p15:guide>
        <p15:guide id="16" pos="3867">
          <p15:clr>
            <a:srgbClr val="F26B43"/>
          </p15:clr>
        </p15:guide>
        <p15:guide id="17" pos="3680">
          <p15:clr>
            <a:srgbClr val="F26B43"/>
          </p15:clr>
        </p15:guide>
        <p15:guide id="19" orient="horz" pos="123">
          <p15:clr>
            <a:srgbClr val="F26B43"/>
          </p15:clr>
        </p15:guide>
        <p15:guide id="21" orient="horz" pos="200">
          <p15:clr>
            <a:srgbClr val="F26B43"/>
          </p15:clr>
        </p15:guide>
        <p15:guide id="23" orient="horz" pos="387">
          <p15:clr>
            <a:srgbClr val="F26B43"/>
          </p15:clr>
        </p15:guide>
        <p15:guide id="24" orient="horz" pos="2819">
          <p15:clr>
            <a:srgbClr val="F26B43"/>
          </p15:clr>
        </p15:guide>
        <p15:guide id="25" orient="horz" pos="2938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E5FA7415-5972-43C8-8CE9-FFE3FD310C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2800" y="577800"/>
            <a:ext cx="8263350" cy="804067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noProof="0" dirty="0"/>
              <a:t>Add Title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14555103-0B7D-47E0-BAB5-A777A34733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42800" y="1745437"/>
            <a:ext cx="8263350" cy="274725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 noProof="0" dirty="0"/>
              <a:t>First Level (Running Text)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4" name="Rechteck 3">
            <a:extLst>
              <a:ext uri="{FF2B5EF4-FFF2-40B4-BE49-F238E27FC236}">
                <a16:creationId xmlns:a16="http://schemas.microsoft.com/office/drawing/2014/main" id="{9180CF0C-837C-4BFD-ADEC-CF0F22B3929F}"/>
              </a:ext>
            </a:extLst>
          </p:cNvPr>
          <p:cNvSpPr/>
          <p:nvPr userDrawn="1"/>
        </p:nvSpPr>
        <p:spPr>
          <a:xfrm>
            <a:off x="0" y="0"/>
            <a:ext cx="9143550" cy="324000"/>
          </a:xfrm>
          <a:prstGeom prst="rect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AT" sz="675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92A45E14-11AD-4136-88E8-CBEC7C0819E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45300" y="52419"/>
            <a:ext cx="289479" cy="170071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lnSpc>
                <a:spcPts val="1238"/>
              </a:lnSpc>
              <a:defRPr sz="563">
                <a:solidFill>
                  <a:schemeClr val="bg1"/>
                </a:solidFill>
              </a:defRPr>
            </a:lvl1pPr>
          </a:lstStyle>
          <a:p>
            <a:fld id="{88A1DFE4-5FC5-43BD-BB7E-75EAD82B965F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pic>
        <p:nvPicPr>
          <p:cNvPr id="8" name="Picture 7" descr="A picture containing icon&#10;&#10;Description automatically generated">
            <a:extLst>
              <a:ext uri="{FF2B5EF4-FFF2-40B4-BE49-F238E27FC236}">
                <a16:creationId xmlns:a16="http://schemas.microsoft.com/office/drawing/2014/main" id="{4B373741-07FC-4471-877C-C8CBE6CCEBA1}"/>
              </a:ext>
            </a:extLst>
          </p:cNvPr>
          <p:cNvPicPr>
            <a:picLocks noChangeAspect="1"/>
          </p:cNvPicPr>
          <p:nvPr userDrawn="1"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16" y="68175"/>
            <a:ext cx="559066" cy="18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754738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8" r:id="rId1"/>
    <p:sldLayoutId id="2147483699" r:id="rId2"/>
    <p:sldLayoutId id="2147483700" r:id="rId3"/>
    <p:sldLayoutId id="2147483701" r:id="rId4"/>
    <p:sldLayoutId id="2147483702" r:id="rId5"/>
    <p:sldLayoutId id="2147483703" r:id="rId6"/>
    <p:sldLayoutId id="2147483704" r:id="rId7"/>
    <p:sldLayoutId id="2147483705" r:id="rId8"/>
    <p:sldLayoutId id="2147483706" r:id="rId9"/>
    <p:sldLayoutId id="2147483707" r:id="rId10"/>
  </p:sldLayoutIdLst>
  <p:hf hdr="0" ftr="0" dt="0"/>
  <p:txStyles>
    <p:titleStyle>
      <a:lvl1pPr algn="l" defTabSz="685800" rtl="0" eaLnBrk="1" latinLnBrk="0" hangingPunct="1">
        <a:lnSpc>
          <a:spcPts val="3000"/>
        </a:lnSpc>
        <a:spcBef>
          <a:spcPct val="0"/>
        </a:spcBef>
        <a:buNone/>
        <a:defRPr sz="3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685800" rtl="0" eaLnBrk="1" latinLnBrk="0" hangingPunct="1">
        <a:lnSpc>
          <a:spcPts val="1388"/>
        </a:lnSpc>
        <a:spcBef>
          <a:spcPts val="0"/>
        </a:spcBef>
        <a:buFont typeface="Arial" panose="020B0604020202020204" pitchFamily="34" charset="0"/>
        <a:buNone/>
        <a:defRPr sz="1125" kern="1200">
          <a:solidFill>
            <a:schemeClr val="tx1"/>
          </a:solidFill>
          <a:latin typeface="+mn-lt"/>
          <a:ea typeface="+mn-ea"/>
          <a:cs typeface="+mn-cs"/>
        </a:defRPr>
      </a:lvl1pPr>
      <a:lvl2pPr marL="243000" indent="-243000" algn="l" defTabSz="685800" rtl="0" eaLnBrk="1" latinLnBrk="0" hangingPunct="1">
        <a:lnSpc>
          <a:spcPts val="1388"/>
        </a:lnSpc>
        <a:spcBef>
          <a:spcPts val="0"/>
        </a:spcBef>
        <a:buFont typeface="Arial" panose="020B0604020202020204" pitchFamily="34" charset="0"/>
        <a:buChar char="•"/>
        <a:defRPr sz="1125" kern="1200">
          <a:solidFill>
            <a:schemeClr val="tx1"/>
          </a:solidFill>
          <a:latin typeface="+mn-lt"/>
          <a:ea typeface="+mn-ea"/>
          <a:cs typeface="+mn-cs"/>
        </a:defRPr>
      </a:lvl2pPr>
      <a:lvl3pPr marL="243000" indent="-243000" algn="l" defTabSz="685800" rtl="0" eaLnBrk="1" latinLnBrk="0" hangingPunct="1">
        <a:lnSpc>
          <a:spcPts val="1388"/>
        </a:lnSpc>
        <a:spcBef>
          <a:spcPts val="0"/>
        </a:spcBef>
        <a:buSzPct val="120000"/>
        <a:buFontTx/>
        <a:buBlip>
          <a:blip r:embed="rId13"/>
        </a:buBlip>
        <a:defRPr sz="1125" kern="1200">
          <a:solidFill>
            <a:schemeClr val="tx1"/>
          </a:solidFill>
          <a:latin typeface="+mn-lt"/>
          <a:ea typeface="+mn-ea"/>
          <a:cs typeface="+mn-cs"/>
        </a:defRPr>
      </a:lvl3pPr>
      <a:lvl4pPr marL="243000" indent="-243000" algn="l" defTabSz="685800" rtl="0" eaLnBrk="1" latinLnBrk="0" hangingPunct="1">
        <a:lnSpc>
          <a:spcPts val="1388"/>
        </a:lnSpc>
        <a:spcBef>
          <a:spcPts val="0"/>
        </a:spcBef>
        <a:buSzPct val="120000"/>
        <a:buFontTx/>
        <a:buBlip>
          <a:blip r:embed="rId13"/>
        </a:buBlip>
        <a:defRPr sz="1125" kern="1200">
          <a:solidFill>
            <a:schemeClr val="tx1"/>
          </a:solidFill>
          <a:latin typeface="+mn-lt"/>
          <a:ea typeface="+mn-ea"/>
          <a:cs typeface="+mn-cs"/>
        </a:defRPr>
      </a:lvl4pPr>
      <a:lvl5pPr marL="243000" indent="-243000" algn="l" defTabSz="685800" rtl="0" eaLnBrk="1" latinLnBrk="0" hangingPunct="1">
        <a:lnSpc>
          <a:spcPts val="1388"/>
        </a:lnSpc>
        <a:spcBef>
          <a:spcPts val="0"/>
        </a:spcBef>
        <a:buSzPct val="120000"/>
        <a:buFontTx/>
        <a:buBlip>
          <a:blip r:embed="rId13"/>
        </a:buBlip>
        <a:defRPr sz="1125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2" orient="horz" pos="8312">
          <p15:clr>
            <a:srgbClr val="F26B43"/>
          </p15:clr>
        </p15:guide>
        <p15:guide id="3" pos="241">
          <p15:clr>
            <a:srgbClr val="F26B43"/>
          </p15:clr>
        </p15:guide>
        <p15:guide id="4" pos="785">
          <p15:clr>
            <a:srgbClr val="F26B43"/>
          </p15:clr>
        </p15:guide>
        <p15:guide id="5" pos="2690">
          <p15:clr>
            <a:srgbClr val="F26B43"/>
          </p15:clr>
        </p15:guide>
        <p15:guide id="6" pos="3189">
          <p15:clr>
            <a:srgbClr val="F26B43"/>
          </p15:clr>
        </p15:guide>
        <p15:guide id="7" pos="15119">
          <p15:clr>
            <a:srgbClr val="F26B43"/>
          </p15:clr>
        </p15:guide>
        <p15:guide id="8" pos="14575">
          <p15:clr>
            <a:srgbClr val="F26B43"/>
          </p15:clr>
        </p15:guide>
        <p15:guide id="9" pos="5548">
          <p15:clr>
            <a:srgbClr val="F26B43"/>
          </p15:clr>
        </p15:guide>
        <p15:guide id="10" pos="5049">
          <p15:clr>
            <a:srgbClr val="F26B43"/>
          </p15:clr>
        </p15:guide>
        <p15:guide id="12" pos="7929">
          <p15:clr>
            <a:srgbClr val="F26B43"/>
          </p15:clr>
        </p15:guide>
        <p15:guide id="13" pos="7431">
          <p15:clr>
            <a:srgbClr val="F26B43"/>
          </p15:clr>
        </p15:guide>
        <p15:guide id="14" pos="12670">
          <p15:clr>
            <a:srgbClr val="F26B43"/>
          </p15:clr>
        </p15:guide>
        <p15:guide id="15" pos="12171">
          <p15:clr>
            <a:srgbClr val="F26B43"/>
          </p15:clr>
        </p15:guide>
        <p15:guide id="16" pos="10311">
          <p15:clr>
            <a:srgbClr val="F26B43"/>
          </p15:clr>
        </p15:guide>
        <p15:guide id="17" pos="9812">
          <p15:clr>
            <a:srgbClr val="F26B43"/>
          </p15:clr>
        </p15:guide>
        <p15:guide id="19" orient="horz" pos="328">
          <p15:clr>
            <a:srgbClr val="F26B43"/>
          </p15:clr>
        </p15:guide>
        <p15:guide id="21" orient="horz" pos="532">
          <p15:clr>
            <a:srgbClr val="F26B43"/>
          </p15:clr>
        </p15:guide>
        <p15:guide id="23" orient="horz" pos="1031">
          <p15:clr>
            <a:srgbClr val="F26B43"/>
          </p15:clr>
        </p15:guide>
        <p15:guide id="24" orient="horz" pos="7518">
          <p15:clr>
            <a:srgbClr val="F26B43"/>
          </p15:clr>
        </p15:guide>
        <p15:guide id="25" orient="horz" pos="7835">
          <p15:clr>
            <a:srgbClr val="F26B43"/>
          </p15:clr>
        </p15:guide>
        <p15:guide id="26" pos="7680">
          <p15:clr>
            <a:srgbClr val="F26B43"/>
          </p15:clr>
        </p15:guide>
      </p15:sldGuideLst>
    </p:ext>
  </p:extLst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28600" y="137319"/>
            <a:ext cx="4114800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800100"/>
            <a:ext cx="4114800" cy="226298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3178175"/>
            <a:ext cx="1066800" cy="1825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5/15/2025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62100" y="3178175"/>
            <a:ext cx="1447800" cy="1825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276600" y="3178175"/>
            <a:ext cx="1066800" cy="1825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34013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0" r:id="rId1"/>
    <p:sldLayoutId id="2147483711" r:id="rId2"/>
    <p:sldLayoutId id="2147483712" r:id="rId3"/>
    <p:sldLayoutId id="2147483713" r:id="rId4"/>
    <p:sldLayoutId id="2147483714" r:id="rId5"/>
    <p:sldLayoutId id="2147483715" r:id="rId6"/>
    <p:sldLayoutId id="2147483716" r:id="rId7"/>
    <p:sldLayoutId id="2147483717" r:id="rId8"/>
    <p:sldLayoutId id="2147483718" r:id="rId9"/>
    <p:sldLayoutId id="2147483719" r:id="rId10"/>
    <p:sldLayoutId id="2147483720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22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4572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1pPr>
      <a:lvl2pPr marL="371475" indent="-142875" algn="l" defTabSz="457200" rtl="0" eaLnBrk="1" latinLnBrk="0" hangingPunct="1">
        <a:spcBef>
          <a:spcPct val="20000"/>
        </a:spcBef>
        <a:buFont typeface="Arial" pitchFamily="34" charset="0"/>
        <a:buChar char="–"/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571500" indent="-114300" algn="l" defTabSz="457200" rtl="0" eaLnBrk="1" latinLnBrk="0" hangingPunct="1">
        <a:spcBef>
          <a:spcPct val="20000"/>
        </a:spcBef>
        <a:buFont typeface="Arial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800100" indent="-114300" algn="l" defTabSz="457200" rtl="0" eaLnBrk="1" latinLnBrk="0" hangingPunct="1">
        <a:spcBef>
          <a:spcPct val="20000"/>
        </a:spcBef>
        <a:buFont typeface="Arial" pitchFamily="34" charset="0"/>
        <a:buChar char="–"/>
        <a:defRPr sz="1000" kern="1200">
          <a:solidFill>
            <a:schemeClr val="tx1"/>
          </a:solidFill>
          <a:latin typeface="+mn-lt"/>
          <a:ea typeface="+mn-ea"/>
          <a:cs typeface="+mn-cs"/>
        </a:defRPr>
      </a:lvl4pPr>
      <a:lvl5pPr marL="1028700" indent="-114300" algn="l" defTabSz="457200" rtl="0" eaLnBrk="1" latinLnBrk="0" hangingPunct="1">
        <a:spcBef>
          <a:spcPct val="20000"/>
        </a:spcBef>
        <a:buFont typeface="Arial" pitchFamily="34" charset="0"/>
        <a:buChar char="»"/>
        <a:defRPr sz="1000" kern="1200">
          <a:solidFill>
            <a:schemeClr val="tx1"/>
          </a:solidFill>
          <a:latin typeface="+mn-lt"/>
          <a:ea typeface="+mn-ea"/>
          <a:cs typeface="+mn-cs"/>
        </a:defRPr>
      </a:lvl5pPr>
      <a:lvl6pPr marL="1257300" indent="-114300" algn="l" defTabSz="457200" rtl="0" eaLnBrk="1" latinLnBrk="0" hangingPunct="1">
        <a:spcBef>
          <a:spcPct val="20000"/>
        </a:spcBef>
        <a:buFont typeface="Arial" pitchFamily="34" charset="0"/>
        <a:buChar char="•"/>
        <a:defRPr sz="1000" kern="1200">
          <a:solidFill>
            <a:schemeClr val="tx1"/>
          </a:solidFill>
          <a:latin typeface="+mn-lt"/>
          <a:ea typeface="+mn-ea"/>
          <a:cs typeface="+mn-cs"/>
        </a:defRPr>
      </a:lvl6pPr>
      <a:lvl7pPr marL="1485900" indent="-114300" algn="l" defTabSz="457200" rtl="0" eaLnBrk="1" latinLnBrk="0" hangingPunct="1">
        <a:spcBef>
          <a:spcPct val="20000"/>
        </a:spcBef>
        <a:buFont typeface="Arial" pitchFamily="34" charset="0"/>
        <a:buChar char="•"/>
        <a:defRPr sz="1000" kern="1200">
          <a:solidFill>
            <a:schemeClr val="tx1"/>
          </a:solidFill>
          <a:latin typeface="+mn-lt"/>
          <a:ea typeface="+mn-ea"/>
          <a:cs typeface="+mn-cs"/>
        </a:defRPr>
      </a:lvl7pPr>
      <a:lvl8pPr marL="1714500" indent="-114300" algn="l" defTabSz="457200" rtl="0" eaLnBrk="1" latinLnBrk="0" hangingPunct="1">
        <a:spcBef>
          <a:spcPct val="20000"/>
        </a:spcBef>
        <a:buFont typeface="Arial" pitchFamily="34" charset="0"/>
        <a:buChar char="•"/>
        <a:defRPr sz="1000" kern="1200">
          <a:solidFill>
            <a:schemeClr val="tx1"/>
          </a:solidFill>
          <a:latin typeface="+mn-lt"/>
          <a:ea typeface="+mn-ea"/>
          <a:cs typeface="+mn-cs"/>
        </a:defRPr>
      </a:lvl8pPr>
      <a:lvl9pPr marL="1943100" indent="-114300" algn="l" defTabSz="457200" rtl="0" eaLnBrk="1" latinLnBrk="0" hangingPunct="1">
        <a:spcBef>
          <a:spcPct val="20000"/>
        </a:spcBef>
        <a:buFont typeface="Arial" pitchFamily="34" charset="0"/>
        <a:buChar char="•"/>
        <a:defRPr sz="1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1pPr>
      <a:lvl2pPr marL="2286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2pPr>
      <a:lvl3pPr marL="4572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3pPr>
      <a:lvl4pPr marL="6858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4pPr>
      <a:lvl5pPr marL="9144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5pPr>
      <a:lvl6pPr marL="11430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6pPr>
      <a:lvl7pPr marL="13716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7pPr>
      <a:lvl8pPr marL="16002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8pPr>
      <a:lvl9pPr marL="1828800" algn="l" defTabSz="457200" rtl="0" eaLnBrk="1" latinLnBrk="0" hangingPunct="1">
        <a:defRPr sz="9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05979"/>
            <a:ext cx="8229600" cy="857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6901" tIns="53451" rIns="106901" bIns="5345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200151"/>
            <a:ext cx="8229600" cy="33944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6901" tIns="53451" rIns="106901" bIns="5345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2" y="4767263"/>
            <a:ext cx="2895600" cy="273844"/>
          </a:xfrm>
          <a:prstGeom prst="rect">
            <a:avLst/>
          </a:prstGeom>
        </p:spPr>
        <p:txBody>
          <a:bodyPr vert="horz" lIns="106901" tIns="53451" rIns="106901" bIns="53451" rtlCol="0" anchor="ctr"/>
          <a:lstStyle>
            <a:lvl1pPr algn="ctr">
              <a:defRPr sz="1197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r>
              <a:rPr lang="en-US"/>
              <a:t>FCC Physics and Experiments General meeting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4767263"/>
            <a:ext cx="2133600" cy="273844"/>
          </a:xfrm>
          <a:prstGeom prst="rect">
            <a:avLst/>
          </a:prstGeom>
        </p:spPr>
        <p:txBody>
          <a:bodyPr vert="horz" lIns="106901" tIns="53451" rIns="106901" bIns="53451" rtlCol="0" anchor="ctr"/>
          <a:lstStyle>
            <a:lvl1pPr algn="r">
              <a:defRPr sz="1197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89859654-63A5-4139-9191-C0AD9E6D355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4767263"/>
            <a:ext cx="2133600" cy="273844"/>
          </a:xfrm>
          <a:prstGeom prst="rect">
            <a:avLst/>
          </a:prstGeom>
        </p:spPr>
        <p:txBody>
          <a:bodyPr vert="horz" lIns="106901" tIns="53451" rIns="106901" bIns="53451" rtlCol="0" anchor="ctr"/>
          <a:lstStyle>
            <a:lvl1pPr algn="l">
              <a:defRPr sz="1197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r>
              <a:rPr lang="fr-FR"/>
              <a:t>28 Sep 2020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97822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3" r:id="rId1"/>
    <p:sldLayoutId id="2147483724" r:id="rId2"/>
    <p:sldLayoutId id="2147483725" r:id="rId3"/>
    <p:sldLayoutId id="2147483726" r:id="rId4"/>
    <p:sldLayoutId id="2147483727" r:id="rId5"/>
    <p:sldLayoutId id="2147483728" r:id="rId6"/>
    <p:sldLayoutId id="2147483729" r:id="rId7"/>
    <p:sldLayoutId id="2147483730" r:id="rId8"/>
    <p:sldLayoutId id="2147483731" r:id="rId9"/>
    <p:sldLayoutId id="2147483732" r:id="rId10"/>
    <p:sldLayoutId id="2147483733" r:id="rId11"/>
  </p:sldLayoutIdLst>
  <p:hf hdr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36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5pPr>
      <a:lvl6pPr marL="456947" algn="ctr" rtl="0" fontAlgn="base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6pPr>
      <a:lvl7pPr marL="913896" algn="ctr" rtl="0" fontAlgn="base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7pPr>
      <a:lvl8pPr marL="1370845" algn="ctr" rtl="0" fontAlgn="base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8pPr>
      <a:lvl9pPr marL="1827792" algn="ctr" rtl="0" fontAlgn="base">
        <a:spcBef>
          <a:spcPct val="0"/>
        </a:spcBef>
        <a:spcAft>
          <a:spcPct val="0"/>
        </a:spcAft>
        <a:defRPr sz="4360">
          <a:solidFill>
            <a:schemeClr val="tx1"/>
          </a:solidFill>
          <a:latin typeface="Calibri" pitchFamily="34" charset="0"/>
        </a:defRPr>
      </a:lvl9pPr>
    </p:titleStyle>
    <p:bodyStyle>
      <a:lvl1pPr marL="342711" indent="-342711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163" kern="1200">
          <a:solidFill>
            <a:schemeClr val="tx1"/>
          </a:solidFill>
          <a:latin typeface="+mn-lt"/>
          <a:ea typeface="+mn-ea"/>
          <a:cs typeface="+mn-cs"/>
        </a:defRPr>
      </a:lvl1pPr>
      <a:lvl2pPr marL="742540" indent="-285592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21" kern="1200">
          <a:solidFill>
            <a:schemeClr val="tx1"/>
          </a:solidFill>
          <a:latin typeface="+mn-lt"/>
          <a:ea typeface="+mn-ea"/>
          <a:cs typeface="+mn-cs"/>
        </a:defRPr>
      </a:lvl2pPr>
      <a:lvl3pPr marL="1142370" indent="-228474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394" kern="1200">
          <a:solidFill>
            <a:schemeClr val="tx1"/>
          </a:solidFill>
          <a:latin typeface="+mn-lt"/>
          <a:ea typeface="+mn-ea"/>
          <a:cs typeface="+mn-cs"/>
        </a:defRPr>
      </a:lvl3pPr>
      <a:lvl4pPr marL="1599319" indent="-228474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1966" kern="1200">
          <a:solidFill>
            <a:schemeClr val="tx1"/>
          </a:solidFill>
          <a:latin typeface="+mn-lt"/>
          <a:ea typeface="+mn-ea"/>
          <a:cs typeface="+mn-cs"/>
        </a:defRPr>
      </a:lvl4pPr>
      <a:lvl5pPr marL="2056266" indent="-228474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1966" kern="1200">
          <a:solidFill>
            <a:schemeClr val="tx1"/>
          </a:solidFill>
          <a:latin typeface="+mn-lt"/>
          <a:ea typeface="+mn-ea"/>
          <a:cs typeface="+mn-cs"/>
        </a:defRPr>
      </a:lvl5pPr>
      <a:lvl6pPr marL="2513215" indent="-228474" algn="l" defTabSz="913896" rtl="0" eaLnBrk="1" latinLnBrk="0" hangingPunct="1">
        <a:spcBef>
          <a:spcPct val="20000"/>
        </a:spcBef>
        <a:buFont typeface="Arial" pitchFamily="34" charset="0"/>
        <a:buChar char="•"/>
        <a:defRPr sz="1966" kern="1200">
          <a:solidFill>
            <a:schemeClr val="tx1"/>
          </a:solidFill>
          <a:latin typeface="+mn-lt"/>
          <a:ea typeface="+mn-ea"/>
          <a:cs typeface="+mn-cs"/>
        </a:defRPr>
      </a:lvl6pPr>
      <a:lvl7pPr marL="2970163" indent="-228474" algn="l" defTabSz="913896" rtl="0" eaLnBrk="1" latinLnBrk="0" hangingPunct="1">
        <a:spcBef>
          <a:spcPct val="20000"/>
        </a:spcBef>
        <a:buFont typeface="Arial" pitchFamily="34" charset="0"/>
        <a:buChar char="•"/>
        <a:defRPr sz="1966" kern="1200">
          <a:solidFill>
            <a:schemeClr val="tx1"/>
          </a:solidFill>
          <a:latin typeface="+mn-lt"/>
          <a:ea typeface="+mn-ea"/>
          <a:cs typeface="+mn-cs"/>
        </a:defRPr>
      </a:lvl7pPr>
      <a:lvl8pPr marL="3427111" indent="-228474" algn="l" defTabSz="913896" rtl="0" eaLnBrk="1" latinLnBrk="0" hangingPunct="1">
        <a:spcBef>
          <a:spcPct val="20000"/>
        </a:spcBef>
        <a:buFont typeface="Arial" pitchFamily="34" charset="0"/>
        <a:buChar char="•"/>
        <a:defRPr sz="1966" kern="1200">
          <a:solidFill>
            <a:schemeClr val="tx1"/>
          </a:solidFill>
          <a:latin typeface="+mn-lt"/>
          <a:ea typeface="+mn-ea"/>
          <a:cs typeface="+mn-cs"/>
        </a:defRPr>
      </a:lvl8pPr>
      <a:lvl9pPr marL="3884059" indent="-228474" algn="l" defTabSz="913896" rtl="0" eaLnBrk="1" latinLnBrk="0" hangingPunct="1">
        <a:spcBef>
          <a:spcPct val="20000"/>
        </a:spcBef>
        <a:buFont typeface="Arial" pitchFamily="34" charset="0"/>
        <a:buChar char="•"/>
        <a:defRPr sz="1966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1pPr>
      <a:lvl2pPr marL="456947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2pPr>
      <a:lvl3pPr marL="913896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3pPr>
      <a:lvl4pPr marL="1370845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4pPr>
      <a:lvl5pPr marL="1827792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5pPr>
      <a:lvl6pPr marL="2284740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6pPr>
      <a:lvl7pPr marL="2741688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7pPr>
      <a:lvl8pPr marL="3198637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8pPr>
      <a:lvl9pPr marL="3655585" algn="l" defTabSz="913896" rtl="0" eaLnBrk="1" latinLnBrk="0" hangingPunct="1">
        <a:defRPr sz="179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7.png"/><Relationship Id="rId7" Type="http://schemas.openxmlformats.org/officeDocument/2006/relationships/image" Target="../media/image11.png"/><Relationship Id="rId12" Type="http://schemas.openxmlformats.org/officeDocument/2006/relationships/image" Target="../media/image15.pn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11" Type="http://schemas.openxmlformats.org/officeDocument/2006/relationships/image" Target="../media/image14.png"/><Relationship Id="rId5" Type="http://schemas.openxmlformats.org/officeDocument/2006/relationships/image" Target="../media/image9.png"/><Relationship Id="rId10" Type="http://schemas.openxmlformats.org/officeDocument/2006/relationships/image" Target="../media/image13.png"/><Relationship Id="rId4" Type="http://schemas.openxmlformats.org/officeDocument/2006/relationships/image" Target="../media/image8.jpeg"/><Relationship Id="rId9" Type="http://schemas.openxmlformats.org/officeDocument/2006/relationships/hyperlink" Target="http://cern.ch/fcc" TargetMode="Externa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70.png"/><Relationship Id="rId4" Type="http://schemas.openxmlformats.org/officeDocument/2006/relationships/image" Target="../media/image18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hyperlink" Target="https://indico.cern.ch/event/1534205/" TargetMode="Externa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2.png"/><Relationship Id="rId5" Type="http://schemas.openxmlformats.org/officeDocument/2006/relationships/image" Target="../media/image21.png"/><Relationship Id="rId4" Type="http://schemas.openxmlformats.org/officeDocument/2006/relationships/image" Target="../media/image20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repository.cern/records/azb81-6ee21" TargetMode="External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34.xml"/><Relationship Id="rId4" Type="http://schemas.openxmlformats.org/officeDocument/2006/relationships/image" Target="../media/image2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1.png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7" Type="http://schemas.openxmlformats.org/officeDocument/2006/relationships/image" Target="../media/image4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2.emf"/><Relationship Id="rId5" Type="http://schemas.openxmlformats.org/officeDocument/2006/relationships/image" Target="../media/image41.jpg"/><Relationship Id="rId4" Type="http://schemas.openxmlformats.org/officeDocument/2006/relationships/image" Target="../media/image40.jpe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png"/><Relationship Id="rId13" Type="http://schemas.openxmlformats.org/officeDocument/2006/relationships/image" Target="../media/image55.jpeg"/><Relationship Id="rId3" Type="http://schemas.openxmlformats.org/officeDocument/2006/relationships/image" Target="../media/image45.png"/><Relationship Id="rId7" Type="http://schemas.openxmlformats.org/officeDocument/2006/relationships/image" Target="../media/image49.png"/><Relationship Id="rId12" Type="http://schemas.openxmlformats.org/officeDocument/2006/relationships/image" Target="../media/image54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8.png"/><Relationship Id="rId11" Type="http://schemas.openxmlformats.org/officeDocument/2006/relationships/image" Target="../media/image53.png"/><Relationship Id="rId5" Type="http://schemas.openxmlformats.org/officeDocument/2006/relationships/image" Target="../media/image47.png"/><Relationship Id="rId15" Type="http://schemas.openxmlformats.org/officeDocument/2006/relationships/image" Target="../media/image57.jpeg"/><Relationship Id="rId10" Type="http://schemas.openxmlformats.org/officeDocument/2006/relationships/image" Target="../media/image52.png"/><Relationship Id="rId4" Type="http://schemas.openxmlformats.org/officeDocument/2006/relationships/image" Target="../media/image46.png"/><Relationship Id="rId9" Type="http://schemas.openxmlformats.org/officeDocument/2006/relationships/image" Target="../media/image51.png"/><Relationship Id="rId14" Type="http://schemas.openxmlformats.org/officeDocument/2006/relationships/image" Target="../media/image56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9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3.png"/><Relationship Id="rId4" Type="http://schemas.openxmlformats.org/officeDocument/2006/relationships/image" Target="../media/image62.jp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image" Target="../media/image98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8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7" Type="http://schemas.openxmlformats.org/officeDocument/2006/relationships/image" Target="../media/image74.png"/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3.png"/><Relationship Id="rId5" Type="http://schemas.openxmlformats.org/officeDocument/2006/relationships/image" Target="../media/image72.png"/><Relationship Id="rId4" Type="http://schemas.openxmlformats.org/officeDocument/2006/relationships/image" Target="../media/image71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tif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7.emf"/><Relationship Id="rId5" Type="http://schemas.openxmlformats.org/officeDocument/2006/relationships/image" Target="../media/image74.png"/><Relationship Id="rId4" Type="http://schemas.openxmlformats.org/officeDocument/2006/relationships/image" Target="../media/image76.jp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2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4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7" Type="http://schemas.openxmlformats.org/officeDocument/2006/relationships/image" Target="../media/image90.jpeg"/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9.png"/><Relationship Id="rId5" Type="http://schemas.openxmlformats.org/officeDocument/2006/relationships/image" Target="../media/image88.png"/><Relationship Id="rId4" Type="http://schemas.openxmlformats.org/officeDocument/2006/relationships/image" Target="../media/image87.tif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93.png"/><Relationship Id="rId4" Type="http://schemas.openxmlformats.org/officeDocument/2006/relationships/image" Target="../media/image9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png"/><Relationship Id="rId2" Type="http://schemas.openxmlformats.org/officeDocument/2006/relationships/image" Target="../media/image9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7.png"/><Relationship Id="rId4" Type="http://schemas.openxmlformats.org/officeDocument/2006/relationships/image" Target="../media/image96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0.png"/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3.png"/><Relationship Id="rId5" Type="http://schemas.openxmlformats.org/officeDocument/2006/relationships/image" Target="../media/image102.png"/><Relationship Id="rId4" Type="http://schemas.openxmlformats.org/officeDocument/2006/relationships/image" Target="../media/image101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jpeg"/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9.png"/><Relationship Id="rId4" Type="http://schemas.openxmlformats.org/officeDocument/2006/relationships/image" Target="../media/image108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3.jpeg"/><Relationship Id="rId3" Type="http://schemas.openxmlformats.org/officeDocument/2006/relationships/image" Target="../media/image111.png"/><Relationship Id="rId7" Type="http://schemas.openxmlformats.org/officeDocument/2006/relationships/image" Target="../media/image112.jpeg"/><Relationship Id="rId2" Type="http://schemas.openxmlformats.org/officeDocument/2006/relationships/image" Target="../media/image110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77.emf"/><Relationship Id="rId10" Type="http://schemas.openxmlformats.org/officeDocument/2006/relationships/image" Target="../media/image115.png"/><Relationship Id="rId4" Type="http://schemas.openxmlformats.org/officeDocument/2006/relationships/image" Target="../media/image74.png"/><Relationship Id="rId9" Type="http://schemas.openxmlformats.org/officeDocument/2006/relationships/image" Target="../media/image114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7.png"/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7.emf"/><Relationship Id="rId5" Type="http://schemas.openxmlformats.org/officeDocument/2006/relationships/image" Target="../media/image74.png"/><Relationship Id="rId4" Type="http://schemas.openxmlformats.org/officeDocument/2006/relationships/image" Target="../media/image118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2.png"/><Relationship Id="rId4" Type="http://schemas.openxmlformats.org/officeDocument/2006/relationships/image" Target="../media/image121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png"/><Relationship Id="rId2" Type="http://schemas.openxmlformats.org/officeDocument/2006/relationships/image" Target="../media/image123.png"/><Relationship Id="rId1" Type="http://schemas.openxmlformats.org/officeDocument/2006/relationships/slideLayout" Target="../slideLayouts/slideLayout6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hyperlink" Target="http://dx.doi.org/10.17181/CERN.BSP4.H8ED" TargetMode="External"/><Relationship Id="rId2" Type="http://schemas.openxmlformats.org/officeDocument/2006/relationships/image" Target="../media/image125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7.png"/><Relationship Id="rId2" Type="http://schemas.openxmlformats.org/officeDocument/2006/relationships/image" Target="../media/image126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8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4.svg"/><Relationship Id="rId3" Type="http://schemas.openxmlformats.org/officeDocument/2006/relationships/image" Target="../media/image129.png"/><Relationship Id="rId7" Type="http://schemas.openxmlformats.org/officeDocument/2006/relationships/image" Target="../media/image13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2.png"/><Relationship Id="rId11" Type="http://schemas.microsoft.com/office/2007/relationships/hdphoto" Target="../media/hdphoto1.wdp"/><Relationship Id="rId5" Type="http://schemas.openxmlformats.org/officeDocument/2006/relationships/image" Target="../media/image131.png"/><Relationship Id="rId10" Type="http://schemas.openxmlformats.org/officeDocument/2006/relationships/image" Target="../media/image136.png"/><Relationship Id="rId4" Type="http://schemas.openxmlformats.org/officeDocument/2006/relationships/image" Target="../media/image130.jpeg"/><Relationship Id="rId9" Type="http://schemas.openxmlformats.org/officeDocument/2006/relationships/image" Target="../media/image135.jpeg"/></Relationships>
</file>

<file path=ppt/slides/_rels/slide4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2.jpeg"/><Relationship Id="rId13" Type="http://schemas.openxmlformats.org/officeDocument/2006/relationships/image" Target="../media/image146.png"/><Relationship Id="rId18" Type="http://schemas.openxmlformats.org/officeDocument/2006/relationships/image" Target="../media/image149.png"/><Relationship Id="rId3" Type="http://schemas.openxmlformats.org/officeDocument/2006/relationships/image" Target="../media/image138.jpeg"/><Relationship Id="rId7" Type="http://schemas.microsoft.com/office/2007/relationships/hdphoto" Target="../media/hdphoto2.wdp"/><Relationship Id="rId12" Type="http://schemas.openxmlformats.org/officeDocument/2006/relationships/image" Target="../media/image130.jpeg"/><Relationship Id="rId17" Type="http://schemas.openxmlformats.org/officeDocument/2006/relationships/image" Target="../media/image148.png"/><Relationship Id="rId2" Type="http://schemas.openxmlformats.org/officeDocument/2006/relationships/image" Target="../media/image137.jpeg"/><Relationship Id="rId16" Type="http://schemas.openxmlformats.org/officeDocument/2006/relationships/image" Target="../media/image134.sv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41.png"/><Relationship Id="rId11" Type="http://schemas.openxmlformats.org/officeDocument/2006/relationships/image" Target="../media/image145.jpeg"/><Relationship Id="rId5" Type="http://schemas.openxmlformats.org/officeDocument/2006/relationships/image" Target="../media/image140.jpeg"/><Relationship Id="rId15" Type="http://schemas.openxmlformats.org/officeDocument/2006/relationships/image" Target="../media/image133.png"/><Relationship Id="rId10" Type="http://schemas.openxmlformats.org/officeDocument/2006/relationships/image" Target="../media/image144.jpeg"/><Relationship Id="rId19" Type="http://schemas.openxmlformats.org/officeDocument/2006/relationships/image" Target="../media/image150.png"/><Relationship Id="rId4" Type="http://schemas.openxmlformats.org/officeDocument/2006/relationships/image" Target="../media/image139.jpeg"/><Relationship Id="rId9" Type="http://schemas.openxmlformats.org/officeDocument/2006/relationships/image" Target="../media/image143.png"/><Relationship Id="rId14" Type="http://schemas.openxmlformats.org/officeDocument/2006/relationships/image" Target="../media/image147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2.svg"/><Relationship Id="rId13" Type="http://schemas.openxmlformats.org/officeDocument/2006/relationships/image" Target="../media/image156.png"/><Relationship Id="rId3" Type="http://schemas.openxmlformats.org/officeDocument/2006/relationships/diagramLayout" Target="../diagrams/layout1.xml"/><Relationship Id="rId7" Type="http://schemas.openxmlformats.org/officeDocument/2006/relationships/image" Target="../media/image151.png"/><Relationship Id="rId12" Type="http://schemas.microsoft.com/office/2007/relationships/hdphoto" Target="../media/hdphoto3.wdp"/><Relationship Id="rId17" Type="http://schemas.openxmlformats.org/officeDocument/2006/relationships/image" Target="../media/image159.emf"/><Relationship Id="rId2" Type="http://schemas.openxmlformats.org/officeDocument/2006/relationships/diagramData" Target="../diagrams/data1.xml"/><Relationship Id="rId16" Type="http://schemas.openxmlformats.org/officeDocument/2006/relationships/image" Target="../media/image158.png"/><Relationship Id="rId1" Type="http://schemas.openxmlformats.org/officeDocument/2006/relationships/slideLayout" Target="../slideLayouts/slideLayout3.xml"/><Relationship Id="rId6" Type="http://schemas.microsoft.com/office/2007/relationships/diagramDrawing" Target="../diagrams/drawing1.xml"/><Relationship Id="rId11" Type="http://schemas.openxmlformats.org/officeDocument/2006/relationships/image" Target="../media/image155.png"/><Relationship Id="rId5" Type="http://schemas.openxmlformats.org/officeDocument/2006/relationships/diagramColors" Target="../diagrams/colors1.xml"/><Relationship Id="rId15" Type="http://schemas.microsoft.com/office/2007/relationships/hdphoto" Target="../media/hdphoto4.wdp"/><Relationship Id="rId10" Type="http://schemas.openxmlformats.org/officeDocument/2006/relationships/image" Target="../media/image154.svg"/><Relationship Id="rId4" Type="http://schemas.openxmlformats.org/officeDocument/2006/relationships/diagramQuickStyle" Target="../diagrams/quickStyle1.xml"/><Relationship Id="rId9" Type="http://schemas.openxmlformats.org/officeDocument/2006/relationships/image" Target="../media/image153.png"/><Relationship Id="rId14" Type="http://schemas.openxmlformats.org/officeDocument/2006/relationships/image" Target="../media/image157.png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5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1.jpg"/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62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3.jpg"/><Relationship Id="rId2" Type="http://schemas.openxmlformats.org/officeDocument/2006/relationships/hyperlink" Target="https://commission.europa.eu/topics/strengthening-european-competitiveness/eu-competitiveness-looking-ahead_en" TargetMode="External"/><Relationship Id="rId1" Type="http://schemas.openxmlformats.org/officeDocument/2006/relationships/slideLayout" Target="../slideLayouts/slideLayout4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4" name="Picture 6" descr="Picture 6"/>
          <p:cNvPicPr>
            <a:picLocks noChangeAspect="1"/>
          </p:cNvPicPr>
          <p:nvPr/>
        </p:nvPicPr>
        <p:blipFill>
          <a:blip r:embed="rId2"/>
          <a:srcRect b="19348"/>
          <a:stretch>
            <a:fillRect/>
          </a:stretch>
        </p:blipFill>
        <p:spPr>
          <a:xfrm>
            <a:off x="0" y="-48128"/>
            <a:ext cx="9206116" cy="5191628"/>
          </a:xfrm>
          <a:prstGeom prst="rect">
            <a:avLst/>
          </a:prstGeom>
          <a:ln w="12700">
            <a:miter lim="400000"/>
          </a:ln>
        </p:spPr>
      </p:pic>
      <p:sp>
        <p:nvSpPr>
          <p:cNvPr id="98" name="TextBox 2"/>
          <p:cNvSpPr txBox="1"/>
          <p:nvPr/>
        </p:nvSpPr>
        <p:spPr>
          <a:xfrm>
            <a:off x="6712524" y="4948014"/>
            <a:ext cx="1176923" cy="25391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none" lIns="34289" rIns="34289">
            <a:spAutoFit/>
          </a:bodyPr>
          <a:lstStyle>
            <a:lvl1pPr defTabSz="457200">
              <a:defRPr sz="1400"/>
            </a:lvl1pPr>
          </a:lstStyle>
          <a:p>
            <a:pPr defTabSz="342900">
              <a:defRPr/>
            </a:pPr>
            <a:r>
              <a:rPr sz="1050">
                <a:solidFill>
                  <a:prstClr val="black"/>
                </a:solidFill>
                <a:latin typeface="Calibri" panose="020F0502020204030204"/>
              </a:rPr>
              <a:t>photo: J. Wenninger</a:t>
            </a:r>
          </a:p>
        </p:txBody>
      </p:sp>
      <p:sp>
        <p:nvSpPr>
          <p:cNvPr id="99" name="Rectangle 43"/>
          <p:cNvSpPr txBox="1"/>
          <p:nvPr/>
        </p:nvSpPr>
        <p:spPr>
          <a:xfrm>
            <a:off x="286572" y="4694714"/>
            <a:ext cx="6537138" cy="5078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lIns="34289" rIns="34289">
            <a:spAutoFit/>
          </a:bodyPr>
          <a:lstStyle/>
          <a:p>
            <a:pPr defTabSz="685800">
              <a:defRPr sz="1200" i="1">
                <a:solidFill>
                  <a:srgbClr val="FFE699"/>
                </a:solidFill>
              </a:defRPr>
            </a:pP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Work supported by the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European Commission 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under the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HORIZON 2020 projects EuroCirCol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, grant agreement 654305;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EASITrain, 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grant agreement no. 764879;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iFAST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, grant agreement 101004730,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FCCIS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, grant agreement 951754;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E-JADE,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 contract no. 645479;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EAJADE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,  contract number 101086276; and by the Swiss </a:t>
            </a:r>
            <a:r>
              <a:rPr sz="900" b="1" i="1">
                <a:solidFill>
                  <a:srgbClr val="FFE699"/>
                </a:solidFill>
                <a:latin typeface="Calibri" panose="020F0502020204030204"/>
              </a:rPr>
              <a:t>CHART </a:t>
            </a:r>
            <a:r>
              <a:rPr sz="900" i="1">
                <a:solidFill>
                  <a:srgbClr val="FFE699"/>
                </a:solidFill>
                <a:latin typeface="Calibri" panose="020F0502020204030204"/>
              </a:rPr>
              <a:t>program</a:t>
            </a:r>
          </a:p>
        </p:txBody>
      </p:sp>
      <p:grpSp>
        <p:nvGrpSpPr>
          <p:cNvPr id="102" name="Picture 44"/>
          <p:cNvGrpSpPr/>
          <p:nvPr/>
        </p:nvGrpSpPr>
        <p:grpSpPr>
          <a:xfrm>
            <a:off x="7033476" y="4734006"/>
            <a:ext cx="2110525" cy="329425"/>
            <a:chOff x="0" y="0"/>
            <a:chExt cx="2814031" cy="439232"/>
          </a:xfrm>
        </p:grpSpPr>
        <p:sp>
          <p:nvSpPr>
            <p:cNvPr id="100" name="Rectangle"/>
            <p:cNvSpPr/>
            <p:nvPr/>
          </p:nvSpPr>
          <p:spPr>
            <a:xfrm>
              <a:off x="0" y="0"/>
              <a:ext cx="2814032" cy="439233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34289" tIns="34289" rIns="34289" bIns="34289" numCol="1" anchor="ctr">
              <a:noAutofit/>
            </a:bodyPr>
            <a:lstStyle/>
            <a:p>
              <a:pPr defTabSz="685800">
                <a:defRPr/>
              </a:pPr>
              <a:endParaRPr>
                <a:solidFill>
                  <a:prstClr val="black"/>
                </a:solidFill>
                <a:latin typeface="Calibri" panose="020F0502020204030204"/>
              </a:endParaRPr>
            </a:p>
          </p:txBody>
        </p:sp>
        <p:pic>
          <p:nvPicPr>
            <p:cNvPr id="101" name="image2.png" descr="image2.png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0" y="0"/>
              <a:ext cx="2814032" cy="439233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103" name="TextBox 11"/>
          <p:cNvSpPr/>
          <p:nvPr/>
        </p:nvSpPr>
        <p:spPr>
          <a:xfrm>
            <a:off x="130899" y="4137498"/>
            <a:ext cx="9013102" cy="544663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34289" rIns="34289"/>
          <a:lstStyle/>
          <a:p>
            <a:pPr defTabSz="685800">
              <a:defRPr/>
            </a:pPr>
            <a:endParaRPr>
              <a:solidFill>
                <a:prstClr val="black"/>
              </a:solidFill>
              <a:latin typeface="Calibri" panose="020F0502020204030204"/>
            </a:endParaRPr>
          </a:p>
        </p:txBody>
      </p:sp>
      <p:pic>
        <p:nvPicPr>
          <p:cNvPr id="104" name="Picture 47" descr="Picture 4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52323" y="4150436"/>
            <a:ext cx="976645" cy="470237"/>
          </a:xfrm>
          <a:prstGeom prst="rect">
            <a:avLst/>
          </a:prstGeom>
          <a:ln w="12700">
            <a:miter lim="400000"/>
          </a:ln>
        </p:spPr>
      </p:pic>
      <p:pic>
        <p:nvPicPr>
          <p:cNvPr id="105" name="Picture 48" descr="Picture 4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100904" y="4145524"/>
            <a:ext cx="737696" cy="480061"/>
          </a:xfrm>
          <a:prstGeom prst="rect">
            <a:avLst/>
          </a:prstGeom>
          <a:ln w="12700">
            <a:miter lim="400000"/>
          </a:ln>
        </p:spPr>
      </p:pic>
      <p:pic>
        <p:nvPicPr>
          <p:cNvPr id="106" name="Picture 50" descr="Picture 50"/>
          <p:cNvPicPr>
            <a:picLocks noChangeAspect="1"/>
          </p:cNvPicPr>
          <p:nvPr/>
        </p:nvPicPr>
        <p:blipFill>
          <a:blip r:embed="rId6"/>
          <a:srcRect l="23997" t="16876" r="24262" b="24372"/>
          <a:stretch>
            <a:fillRect/>
          </a:stretch>
        </p:blipFill>
        <p:spPr>
          <a:xfrm>
            <a:off x="4946673" y="4145495"/>
            <a:ext cx="318407" cy="480061"/>
          </a:xfrm>
          <a:prstGeom prst="rect">
            <a:avLst/>
          </a:prstGeom>
          <a:ln w="12700">
            <a:miter lim="400000"/>
          </a:ln>
        </p:spPr>
      </p:pic>
      <p:pic>
        <p:nvPicPr>
          <p:cNvPr id="107" name="Picture 51" descr="Picture 51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80544" y="4189213"/>
            <a:ext cx="1214455" cy="429971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110" name="Picture 52"/>
          <p:cNvGrpSpPr/>
          <p:nvPr/>
        </p:nvGrpSpPr>
        <p:grpSpPr>
          <a:xfrm>
            <a:off x="8603772" y="4202286"/>
            <a:ext cx="450769" cy="480061"/>
            <a:chOff x="0" y="0"/>
            <a:chExt cx="601024" cy="640080"/>
          </a:xfrm>
        </p:grpSpPr>
        <p:sp>
          <p:nvSpPr>
            <p:cNvPr id="108" name="Rectangle"/>
            <p:cNvSpPr/>
            <p:nvPr/>
          </p:nvSpPr>
          <p:spPr>
            <a:xfrm>
              <a:off x="0" y="0"/>
              <a:ext cx="601025" cy="640081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34289" tIns="34289" rIns="34289" bIns="34289" numCol="1" anchor="ctr">
              <a:noAutofit/>
            </a:bodyPr>
            <a:lstStyle/>
            <a:p>
              <a:pPr defTabSz="685800">
                <a:defRPr/>
              </a:pPr>
              <a:endParaRPr>
                <a:solidFill>
                  <a:prstClr val="black"/>
                </a:solidFill>
                <a:latin typeface="Calibri" panose="020F0502020204030204"/>
              </a:endParaRPr>
            </a:p>
          </p:txBody>
        </p:sp>
        <p:pic>
          <p:nvPicPr>
            <p:cNvPr id="109" name="image8.png" descr="image8.png"/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0" y="0"/>
              <a:ext cx="601025" cy="640081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111" name="Rectangle 53"/>
          <p:cNvSpPr/>
          <p:nvPr/>
        </p:nvSpPr>
        <p:spPr>
          <a:xfrm>
            <a:off x="7126338" y="4316699"/>
            <a:ext cx="1326258" cy="300082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none" lIns="34289" rIns="34289">
            <a:spAutoFit/>
          </a:bodyPr>
          <a:lstStyle>
            <a:lvl1pPr>
              <a:defRPr u="sng">
                <a:solidFill>
                  <a:srgbClr val="0563C1"/>
                </a:solidFill>
                <a:uFill>
                  <a:solidFill>
                    <a:srgbClr val="0563C1"/>
                  </a:solidFill>
                </a:uFill>
                <a:hlinkClick r:id="" action="ppaction://noaction"/>
              </a:defRPr>
            </a:lvl1pPr>
          </a:lstStyle>
          <a:p>
            <a:pPr defTabSz="685800">
              <a:defRPr>
                <a:solidFill>
                  <a:srgbClr val="FFFFFF"/>
                </a:solidFill>
                <a:uFillTx/>
              </a:defRPr>
            </a:pPr>
            <a:r>
              <a:rPr>
                <a:latin typeface="Calibri" panose="020F0502020204030204"/>
                <a:hlinkClick r:id="rId9"/>
              </a:rPr>
              <a:t>http://cern.ch/fcc</a:t>
            </a:r>
          </a:p>
        </p:txBody>
      </p:sp>
      <p:pic>
        <p:nvPicPr>
          <p:cNvPr id="112" name="Picture 4" descr="Picture 4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3952632" y="4134639"/>
            <a:ext cx="814702" cy="501832"/>
          </a:xfrm>
          <a:prstGeom prst="rect">
            <a:avLst/>
          </a:prstGeom>
          <a:ln w="12700">
            <a:miter lim="400000"/>
          </a:ln>
        </p:spPr>
      </p:pic>
      <p:pic>
        <p:nvPicPr>
          <p:cNvPr id="113" name="Picture 1" descr="Picture 1"/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5803111" y="4169321"/>
            <a:ext cx="1309455" cy="450453"/>
          </a:xfrm>
          <a:prstGeom prst="rect">
            <a:avLst/>
          </a:prstGeom>
          <a:ln w="12700">
            <a:miter lim="400000"/>
          </a:ln>
        </p:spPr>
      </p:pic>
      <p:pic>
        <p:nvPicPr>
          <p:cNvPr id="114" name="Picture 2" descr="Picture 2"/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5335418" y="4189102"/>
            <a:ext cx="340289" cy="441455"/>
          </a:xfrm>
          <a:prstGeom prst="rect">
            <a:avLst/>
          </a:prstGeom>
          <a:ln w="12700">
            <a:miter lim="400000"/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683977F-F17A-BC0F-1444-8446885E6F00}"/>
              </a:ext>
            </a:extLst>
          </p:cNvPr>
          <p:cNvSpPr txBox="1"/>
          <p:nvPr/>
        </p:nvSpPr>
        <p:spPr>
          <a:xfrm>
            <a:off x="165437" y="30791"/>
            <a:ext cx="8944025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685800">
              <a:defRPr/>
            </a:pPr>
            <a:r>
              <a:rPr lang="en-GB" sz="2800" b="1" dirty="0">
                <a:solidFill>
                  <a:srgbClr val="FFFF00"/>
                </a:solidFill>
                <a:latin typeface="Calibri" panose="020F0502020204030204"/>
              </a:rPr>
              <a:t>Highlights from Future Circular Collider Feasibility Study and Path to Construction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5B420A8-985E-900A-09FA-54AA729BC032}"/>
              </a:ext>
            </a:extLst>
          </p:cNvPr>
          <p:cNvSpPr txBox="1"/>
          <p:nvPr/>
        </p:nvSpPr>
        <p:spPr>
          <a:xfrm>
            <a:off x="2806863" y="1435271"/>
            <a:ext cx="587338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685800">
              <a:defRPr/>
            </a:pPr>
            <a:r>
              <a:rPr lang="fr-CH" sz="2000" b="1" dirty="0">
                <a:solidFill>
                  <a:prstClr val="white"/>
                </a:solidFill>
                <a:latin typeface="Calibri" panose="020F0502020204030204"/>
              </a:rPr>
              <a:t>NIKHEF, 16 May</a:t>
            </a:r>
            <a:r>
              <a:rPr lang="en-US" sz="2000" b="1" dirty="0">
                <a:solidFill>
                  <a:prstClr val="white"/>
                </a:solidFill>
                <a:latin typeface="Calibri" panose="020F0502020204030204"/>
              </a:rPr>
              <a:t> 2025</a:t>
            </a:r>
          </a:p>
          <a:p>
            <a:pPr algn="ctr" defTabSz="685800">
              <a:defRPr/>
            </a:pPr>
            <a:r>
              <a:rPr lang="en-US" sz="2000" b="1" i="1" dirty="0">
                <a:solidFill>
                  <a:prstClr val="white"/>
                </a:solidFill>
                <a:latin typeface="Calibri" panose="020F0502020204030204"/>
              </a:rPr>
              <a:t>Frank Zimmermann </a:t>
            </a:r>
          </a:p>
          <a:p>
            <a:pPr algn="ctr" defTabSz="685800">
              <a:defRPr/>
            </a:pPr>
            <a:r>
              <a:rPr lang="en-US" sz="2000" b="1" i="1" dirty="0">
                <a:solidFill>
                  <a:prstClr val="white"/>
                </a:solidFill>
                <a:latin typeface="Calibri" panose="020F0502020204030204"/>
              </a:rPr>
              <a:t>on behalf of the FCC collaboration</a:t>
            </a:r>
            <a:endParaRPr lang="en-GB" sz="2000" i="1" dirty="0">
              <a:solidFill>
                <a:prstClr val="white">
                  <a:lumMod val="85000"/>
                </a:prstClr>
              </a:solidFill>
              <a:latin typeface="Calibri" panose="020F0502020204030204" pitchFamily="34" charset="0"/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15FB8A36-ED1F-460B-94CD-D3A5978400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84095" y="298009"/>
            <a:ext cx="4372759" cy="402033"/>
          </a:xfrm>
        </p:spPr>
        <p:txBody>
          <a:bodyPr/>
          <a:lstStyle/>
          <a:p>
            <a:pPr defTabSz="685800">
              <a:defRPr/>
            </a:pPr>
            <a:r>
              <a:rPr lang="en-US" sz="3200" kern="0" dirty="0">
                <a:latin typeface="Calibri" panose="020F0502020204030204" pitchFamily="34" charset="0"/>
                <a:cs typeface="Calibri" panose="020F0502020204030204" pitchFamily="34" charset="0"/>
              </a:rPr>
              <a:t> FCC integrated program</a:t>
            </a:r>
          </a:p>
        </p:txBody>
      </p:sp>
      <p:pic>
        <p:nvPicPr>
          <p:cNvPr id="4" name="Picture 2">
            <a:extLst>
              <a:ext uri="{FF2B5EF4-FFF2-40B4-BE49-F238E27FC236}">
                <a16:creationId xmlns:a16="http://schemas.microsoft.com/office/drawing/2014/main" id="{B39016E9-41EC-A9D2-5196-91C92444B5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96410" y="2296909"/>
            <a:ext cx="2786345" cy="23966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Diagram&#10;&#10;Description automatically generated">
            <a:extLst>
              <a:ext uri="{FF2B5EF4-FFF2-40B4-BE49-F238E27FC236}">
                <a16:creationId xmlns:a16="http://schemas.microsoft.com/office/drawing/2014/main" id="{319294C2-EA4A-A8B6-7782-2C9AC1A4978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390" y="2252869"/>
            <a:ext cx="2228847" cy="2482870"/>
          </a:xfrm>
          <a:prstGeom prst="rect">
            <a:avLst/>
          </a:prstGeom>
        </p:spPr>
      </p:pic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EFDEECD8-F008-F265-0B6D-5C2552DADCA9}"/>
              </a:ext>
            </a:extLst>
          </p:cNvPr>
          <p:cNvSpPr txBox="1">
            <a:spLocks/>
          </p:cNvSpPr>
          <p:nvPr/>
        </p:nvSpPr>
        <p:spPr>
          <a:xfrm>
            <a:off x="3986015" y="2913655"/>
            <a:ext cx="1134126" cy="563678"/>
          </a:xfrm>
          <a:prstGeom prst="rect">
            <a:avLst/>
          </a:prstGeom>
        </p:spPr>
        <p:txBody>
          <a:bodyPr>
            <a:noAutofit/>
          </a:bodyPr>
          <a:lstStyle>
            <a:lvl1pPr marL="493776" indent="-457200" algn="l" rtl="0" eaLnBrk="1" latinLnBrk="0" hangingPunct="1">
              <a:spcBef>
                <a:spcPct val="20000"/>
              </a:spcBef>
              <a:buClr>
                <a:schemeClr val="accent1"/>
              </a:buClr>
              <a:buSzPct val="80000"/>
              <a:buFont typeface="Arial"/>
              <a:buChar char="•"/>
              <a:defRPr kumimoji="0"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905256" indent="-457200" algn="l" rtl="0" eaLnBrk="1" latinLnBrk="0" hangingPunct="1">
              <a:spcBef>
                <a:spcPct val="20000"/>
              </a:spcBef>
              <a:buClr>
                <a:schemeClr val="accent1"/>
              </a:buClr>
              <a:buSzPct val="90000"/>
              <a:buFont typeface="Arial"/>
              <a:buChar char="•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092708" indent="-342900" algn="l" rtl="0" eaLnBrk="1" latinLnBrk="0" hangingPunct="1">
              <a:spcBef>
                <a:spcPct val="20000"/>
              </a:spcBef>
              <a:buClr>
                <a:schemeClr val="accent2"/>
              </a:buClr>
              <a:buSzPct val="85000"/>
              <a:buFont typeface="Arial"/>
              <a:buChar char="•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85316" indent="-342900" algn="l" rtl="0" eaLnBrk="1" latinLnBrk="0" hangingPunct="1">
              <a:spcBef>
                <a:spcPct val="20000"/>
              </a:spcBef>
              <a:buClr>
                <a:schemeClr val="accent3"/>
              </a:buClr>
              <a:buSzPct val="90000"/>
              <a:buFont typeface="Arial"/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650492" indent="-342900" algn="l" rtl="0" eaLnBrk="1" latinLnBrk="0" hangingPunct="1">
              <a:spcBef>
                <a:spcPct val="20000"/>
              </a:spcBef>
              <a:buClr>
                <a:schemeClr val="accent4"/>
              </a:buClr>
              <a:buSzPct val="100000"/>
              <a:buFont typeface="Arial"/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700784" indent="-182880" algn="l" rtl="0" eaLnBrk="1" latinLnBrk="0" hangingPunct="1">
              <a:spcBef>
                <a:spcPct val="20000"/>
              </a:spcBef>
              <a:buClr>
                <a:schemeClr val="accent5"/>
              </a:buClr>
              <a:buFont typeface="Arial"/>
              <a:buChar char="-"/>
              <a:defRPr kumimoji="0"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920240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SzPct val="100000"/>
              <a:buFont typeface="Arial"/>
              <a:buChar char="•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139696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▪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331720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7431" indent="0" defTabSz="685783">
              <a:spcBef>
                <a:spcPts val="750"/>
              </a:spcBef>
              <a:buClr>
                <a:srgbClr val="0C377B"/>
              </a:buClr>
              <a:buNone/>
              <a:defRPr/>
            </a:pPr>
            <a:r>
              <a:rPr lang="fr" sz="1500" b="1" dirty="0">
                <a:solidFill>
                  <a:srgbClr val="FF0000"/>
                </a:solidFill>
                <a:latin typeface="Arial"/>
              </a:rPr>
              <a:t>FCC-ee</a:t>
            </a:r>
            <a:endParaRPr lang="fr" sz="1500" dirty="0">
              <a:solidFill>
                <a:srgbClr val="FF0000"/>
              </a:solidFill>
              <a:latin typeface="Arial"/>
            </a:endParaRPr>
          </a:p>
        </p:txBody>
      </p:sp>
      <p:pic>
        <p:nvPicPr>
          <p:cNvPr id="8" name="Picture 7" descr="Diagram, radar chart&#10;&#10;Description automatically generated">
            <a:extLst>
              <a:ext uri="{FF2B5EF4-FFF2-40B4-BE49-F238E27FC236}">
                <a16:creationId xmlns:a16="http://schemas.microsoft.com/office/drawing/2014/main" id="{D13E406F-8673-A4BE-D37E-38A8CCEEF50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70858" y="2362483"/>
            <a:ext cx="2875043" cy="2331117"/>
          </a:xfrm>
          <a:prstGeom prst="rect">
            <a:avLst/>
          </a:prstGeom>
        </p:spPr>
      </p:pic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2AE08D69-87CD-8F4C-0A88-9630B07B2ECD}"/>
              </a:ext>
            </a:extLst>
          </p:cNvPr>
          <p:cNvSpPr txBox="1">
            <a:spLocks/>
          </p:cNvSpPr>
          <p:nvPr/>
        </p:nvSpPr>
        <p:spPr>
          <a:xfrm>
            <a:off x="6947126" y="2967225"/>
            <a:ext cx="1134126" cy="546110"/>
          </a:xfrm>
          <a:prstGeom prst="rect">
            <a:avLst/>
          </a:prstGeom>
        </p:spPr>
        <p:txBody>
          <a:bodyPr>
            <a:noAutofit/>
          </a:bodyPr>
          <a:lstStyle>
            <a:lvl1pPr marL="493776" indent="-457200" algn="l" rtl="0" eaLnBrk="1" latinLnBrk="0" hangingPunct="1">
              <a:spcBef>
                <a:spcPct val="20000"/>
              </a:spcBef>
              <a:buClr>
                <a:schemeClr val="accent1"/>
              </a:buClr>
              <a:buSzPct val="80000"/>
              <a:buFont typeface="Arial"/>
              <a:buChar char="•"/>
              <a:defRPr kumimoji="0"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905256" indent="-457200" algn="l" rtl="0" eaLnBrk="1" latinLnBrk="0" hangingPunct="1">
              <a:spcBef>
                <a:spcPct val="20000"/>
              </a:spcBef>
              <a:buClr>
                <a:schemeClr val="accent1"/>
              </a:buClr>
              <a:buSzPct val="90000"/>
              <a:buFont typeface="Arial"/>
              <a:buChar char="•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092708" indent="-342900" algn="l" rtl="0" eaLnBrk="1" latinLnBrk="0" hangingPunct="1">
              <a:spcBef>
                <a:spcPct val="20000"/>
              </a:spcBef>
              <a:buClr>
                <a:schemeClr val="accent2"/>
              </a:buClr>
              <a:buSzPct val="85000"/>
              <a:buFont typeface="Arial"/>
              <a:buChar char="•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85316" indent="-342900" algn="l" rtl="0" eaLnBrk="1" latinLnBrk="0" hangingPunct="1">
              <a:spcBef>
                <a:spcPct val="20000"/>
              </a:spcBef>
              <a:buClr>
                <a:schemeClr val="accent3"/>
              </a:buClr>
              <a:buSzPct val="90000"/>
              <a:buFont typeface="Arial"/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650492" indent="-342900" algn="l" rtl="0" eaLnBrk="1" latinLnBrk="0" hangingPunct="1">
              <a:spcBef>
                <a:spcPct val="20000"/>
              </a:spcBef>
              <a:buClr>
                <a:schemeClr val="accent4"/>
              </a:buClr>
              <a:buSzPct val="100000"/>
              <a:buFont typeface="Arial"/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700784" indent="-182880" algn="l" rtl="0" eaLnBrk="1" latinLnBrk="0" hangingPunct="1">
              <a:spcBef>
                <a:spcPct val="20000"/>
              </a:spcBef>
              <a:buClr>
                <a:schemeClr val="accent5"/>
              </a:buClr>
              <a:buFont typeface="Arial"/>
              <a:buChar char="-"/>
              <a:defRPr kumimoji="0"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920240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SzPct val="100000"/>
              <a:buFont typeface="Arial"/>
              <a:buChar char="•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139696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▪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331720" indent="-182880" algn="l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7431" indent="0" defTabSz="685783">
              <a:spcBef>
                <a:spcPts val="750"/>
              </a:spcBef>
              <a:buClr>
                <a:srgbClr val="0C377B"/>
              </a:buClr>
              <a:buNone/>
              <a:defRPr/>
            </a:pPr>
            <a:r>
              <a:rPr lang="fr" sz="1500" b="1" dirty="0">
                <a:solidFill>
                  <a:srgbClr val="FF0000"/>
                </a:solidFill>
                <a:latin typeface="Arial"/>
              </a:rPr>
              <a:t>FCC-hh</a:t>
            </a:r>
            <a:endParaRPr lang="fr" sz="1500" dirty="0">
              <a:solidFill>
                <a:srgbClr val="FF0000"/>
              </a:solidFill>
              <a:latin typeface="Arial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3B9E0FA-1164-7437-B744-7E6EEC4EEAEB}"/>
                  </a:ext>
                </a:extLst>
              </p:cNvPr>
              <p:cNvSpPr txBox="1"/>
              <p:nvPr/>
            </p:nvSpPr>
            <p:spPr>
              <a:xfrm>
                <a:off x="123753" y="849067"/>
                <a:ext cx="8923994" cy="128496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14313" indent="-214313" defTabSz="685800">
                  <a:spcBef>
                    <a:spcPts val="300"/>
                  </a:spcBef>
                  <a:buFont typeface="Arial" panose="020B0604020202020204" pitchFamily="34" charset="0"/>
                  <a:buChar char="•"/>
                  <a:defRPr/>
                </a:pPr>
                <a:r>
                  <a:rPr lang="en-GB" b="1" dirty="0">
                    <a:solidFill>
                      <a:srgbClr val="3333FF"/>
                    </a:solidFill>
                    <a:latin typeface="Arial"/>
                  </a:rPr>
                  <a:t>stage 1: FCC-ee (Z, W, H, </a:t>
                </a:r>
                <a14:m>
                  <m:oMath xmlns:m="http://schemas.openxmlformats.org/officeDocument/2006/math">
                    <m:r>
                      <m:rPr>
                        <m:nor/>
                      </m:rPr>
                      <a:rPr lang="en-US" b="1" dirty="0">
                        <a:solidFill>
                          <a:srgbClr val="3333FF"/>
                        </a:solidFill>
                        <a:latin typeface="Cambria Math" panose="02040503050406030204" pitchFamily="18" charset="0"/>
                      </a:rPr>
                      <m:t>t</m:t>
                    </m:r>
                    <m:acc>
                      <m:accPr>
                        <m:chr m:val="̅"/>
                        <m:ctrlPr>
                          <a:rPr lang="en-US" b="1" i="1" dirty="0">
                            <a:solidFill>
                              <a:srgbClr val="3333FF"/>
                            </a:solidFill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m:rPr>
                            <m:nor/>
                          </m:rPr>
                          <a:rPr lang="en-US" b="1" dirty="0">
                            <a:solidFill>
                              <a:srgbClr val="3333FF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</m:e>
                    </m:acc>
                  </m:oMath>
                </a14:m>
                <a:r>
                  <a:rPr lang="en-GB" b="1" dirty="0">
                    <a:solidFill>
                      <a:srgbClr val="3333FF"/>
                    </a:solidFill>
                    <a:latin typeface="Arial"/>
                  </a:rPr>
                  <a:t>) as Higgs factory, electroweak &amp; top factory at highest luminosities</a:t>
                </a:r>
              </a:p>
              <a:p>
                <a:pPr marL="214313" indent="-214313" defTabSz="685800">
                  <a:spcBef>
                    <a:spcPts val="300"/>
                  </a:spcBef>
                  <a:buFont typeface="Arial" panose="020B0604020202020204" pitchFamily="34" charset="0"/>
                  <a:buChar char="•"/>
                  <a:defRPr/>
                </a:pPr>
                <a:r>
                  <a:rPr lang="en-GB" b="1" dirty="0">
                    <a:solidFill>
                      <a:srgbClr val="3333FF"/>
                    </a:solidFill>
                    <a:latin typeface="Arial"/>
                  </a:rPr>
                  <a:t>stage 2: FCC-hh (~100 </a:t>
                </a:r>
                <a:r>
                  <a:rPr lang="en-GB" b="1" dirty="0" err="1">
                    <a:solidFill>
                      <a:srgbClr val="3333FF"/>
                    </a:solidFill>
                    <a:latin typeface="Arial"/>
                  </a:rPr>
                  <a:t>TeV</a:t>
                </a:r>
                <a:r>
                  <a:rPr lang="en-GB" b="1" dirty="0">
                    <a:solidFill>
                      <a:srgbClr val="3333FF"/>
                    </a:solidFill>
                    <a:latin typeface="Arial"/>
                  </a:rPr>
                  <a:t>) as natural continuation at energy frontier, pp &amp; AA collisions; e-</a:t>
                </a:r>
                <a:r>
                  <a:rPr lang="en-GB" sz="1013" b="1" dirty="0">
                    <a:solidFill>
                      <a:srgbClr val="3333FF"/>
                    </a:solidFill>
                    <a:latin typeface="Arial"/>
                  </a:rPr>
                  <a:t>h </a:t>
                </a:r>
                <a:r>
                  <a:rPr lang="en-GB" b="1" dirty="0">
                    <a:solidFill>
                      <a:srgbClr val="3333FF"/>
                    </a:solidFill>
                    <a:latin typeface="Arial"/>
                  </a:rPr>
                  <a:t>option</a:t>
                </a:r>
              </a:p>
              <a:p>
                <a:pPr marL="214313" indent="-214313" defTabSz="685800">
                  <a:spcBef>
                    <a:spcPts val="300"/>
                  </a:spcBef>
                  <a:buFont typeface="Arial" panose="020B0604020202020204" pitchFamily="34" charset="0"/>
                  <a:buChar char="•"/>
                  <a:defRPr/>
                </a:pPr>
                <a:r>
                  <a:rPr lang="en-GB" dirty="0">
                    <a:solidFill>
                      <a:srgbClr val="0C377B"/>
                    </a:solidFill>
                    <a:latin typeface="Arial"/>
                  </a:rPr>
                  <a:t>highly synergetic and complementary programme maximising the physics opportunities</a:t>
                </a:r>
              </a:p>
              <a:p>
                <a:pPr marL="214313" indent="-214313" defTabSz="685800">
                  <a:spcBef>
                    <a:spcPts val="300"/>
                  </a:spcBef>
                  <a:buFont typeface="Arial" panose="020B0604020202020204" pitchFamily="34" charset="0"/>
                  <a:buChar char="•"/>
                  <a:defRPr/>
                </a:pPr>
                <a:r>
                  <a:rPr lang="en-GB" dirty="0">
                    <a:solidFill>
                      <a:srgbClr val="0C377B"/>
                    </a:solidFill>
                    <a:latin typeface="Arial"/>
                  </a:rPr>
                  <a:t>common civil engineering and technical infrastructures, </a:t>
                </a:r>
                <a:r>
                  <a:rPr lang="en-US" dirty="0">
                    <a:solidFill>
                      <a:srgbClr val="0C377B"/>
                    </a:solidFill>
                    <a:latin typeface="Arial"/>
                  </a:rPr>
                  <a:t>building on and reusing CERN’s existing infrastructure</a:t>
                </a:r>
              </a:p>
              <a:p>
                <a:pPr marL="214313" indent="-214313" defTabSz="685800">
                  <a:spcBef>
                    <a:spcPts val="300"/>
                  </a:spcBef>
                  <a:buFont typeface="Arial" panose="020B0604020202020204" pitchFamily="34" charset="0"/>
                  <a:buChar char="•"/>
                  <a:defRPr/>
                </a:pPr>
                <a:r>
                  <a:rPr lang="en-US" kern="0" dirty="0">
                    <a:solidFill>
                      <a:srgbClr val="0C377B"/>
                    </a:solidFill>
                    <a:latin typeface="Arial"/>
                  </a:rPr>
                  <a:t>FCC integrated project </a:t>
                </a:r>
                <a:r>
                  <a:rPr lang="en-GB" kern="0" dirty="0">
                    <a:solidFill>
                      <a:srgbClr val="0C377B"/>
                    </a:solidFill>
                    <a:latin typeface="Arial"/>
                  </a:rPr>
                  <a:t>allows the start of a new, major facility at CERN within a few years of the end of HL-LHC</a:t>
                </a:r>
                <a:endParaRPr lang="en-GB" dirty="0">
                  <a:solidFill>
                    <a:srgbClr val="0C377B"/>
                  </a:solidFill>
                  <a:latin typeface="Arial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13B9E0FA-1164-7437-B744-7E6EEC4EEAE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3753" y="849067"/>
                <a:ext cx="8923994" cy="1284967"/>
              </a:xfrm>
              <a:prstGeom prst="rect">
                <a:avLst/>
              </a:prstGeom>
              <a:blipFill>
                <a:blip r:embed="rId5"/>
                <a:stretch>
                  <a:fillRect l="-68" t="-474" b="-3791"/>
                </a:stretch>
              </a:blipFill>
            </p:spPr>
            <p:txBody>
              <a:bodyPr/>
              <a:lstStyle/>
              <a:p>
                <a:r>
                  <a:rPr lang="fr-CH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Rectangle 10">
            <a:extLst>
              <a:ext uri="{FF2B5EF4-FFF2-40B4-BE49-F238E27FC236}">
                <a16:creationId xmlns:a16="http://schemas.microsoft.com/office/drawing/2014/main" id="{297FDEFC-6F21-65BD-1C25-7AB23DF36BF2}"/>
              </a:ext>
            </a:extLst>
          </p:cNvPr>
          <p:cNvSpPr/>
          <p:nvPr/>
        </p:nvSpPr>
        <p:spPr>
          <a:xfrm>
            <a:off x="215801" y="4869996"/>
            <a:ext cx="2786345" cy="216024"/>
          </a:xfrm>
          <a:prstGeom prst="rect">
            <a:avLst/>
          </a:prstGeom>
          <a:gradFill flip="none" rotWithShape="1">
            <a:gsLst>
              <a:gs pos="0">
                <a:srgbClr val="0000FF">
                  <a:lumMod val="5000"/>
                  <a:lumOff val="95000"/>
                </a:srgbClr>
              </a:gs>
              <a:gs pos="50000">
                <a:srgbClr val="0000FF">
                  <a:lumMod val="45000"/>
                  <a:lumOff val="55000"/>
                </a:srgbClr>
              </a:gs>
              <a:gs pos="93000">
                <a:srgbClr val="0000FF">
                  <a:lumMod val="45000"/>
                  <a:lumOff val="55000"/>
                </a:srgbClr>
              </a:gs>
              <a:gs pos="100000">
                <a:srgbClr val="FFFFFF"/>
              </a:gs>
            </a:gsLst>
            <a:lin ang="0" scaled="1"/>
            <a:tileRect/>
          </a:gra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algn="ctr" defTabSz="685710">
              <a:defRPr/>
            </a:pPr>
            <a:endParaRPr lang="en-GB" kern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52900C12-5F94-AA59-EE1B-247D3379198E}"/>
              </a:ext>
            </a:extLst>
          </p:cNvPr>
          <p:cNvSpPr/>
          <p:nvPr/>
        </p:nvSpPr>
        <p:spPr>
          <a:xfrm>
            <a:off x="3121006" y="4869996"/>
            <a:ext cx="2722667" cy="216024"/>
          </a:xfrm>
          <a:prstGeom prst="rect">
            <a:avLst/>
          </a:prstGeom>
          <a:gradFill flip="none" rotWithShape="1">
            <a:gsLst>
              <a:gs pos="0">
                <a:srgbClr val="FFFFFF"/>
              </a:gs>
              <a:gs pos="27000">
                <a:srgbClr val="FF9900"/>
              </a:gs>
              <a:gs pos="85000">
                <a:srgbClr val="FF9900"/>
              </a:gs>
              <a:gs pos="100000">
                <a:srgbClr val="FFFFFF"/>
              </a:gs>
            </a:gsLst>
            <a:lin ang="0" scaled="1"/>
            <a:tileRect/>
          </a:gra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algn="ctr" defTabSz="685710">
              <a:defRPr/>
            </a:pPr>
            <a:endParaRPr lang="en-GB" kern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BD5812B1-EDC6-D58E-EC48-2CB971C95392}"/>
              </a:ext>
            </a:extLst>
          </p:cNvPr>
          <p:cNvSpPr/>
          <p:nvPr/>
        </p:nvSpPr>
        <p:spPr>
          <a:xfrm>
            <a:off x="5970857" y="4861309"/>
            <a:ext cx="3057701" cy="216024"/>
          </a:xfrm>
          <a:prstGeom prst="rect">
            <a:avLst/>
          </a:prstGeom>
          <a:gradFill flip="none" rotWithShape="1">
            <a:gsLst>
              <a:gs pos="6000">
                <a:srgbClr val="0000FF">
                  <a:lumMod val="5000"/>
                  <a:lumOff val="95000"/>
                </a:srgbClr>
              </a:gs>
              <a:gs pos="37000">
                <a:srgbClr val="40C245">
                  <a:lumMod val="75000"/>
                </a:srgbClr>
              </a:gs>
              <a:gs pos="86000">
                <a:srgbClr val="40C245">
                  <a:lumMod val="75000"/>
                </a:srgbClr>
              </a:gs>
              <a:gs pos="100000">
                <a:srgbClr val="40C245">
                  <a:lumMod val="40000"/>
                  <a:lumOff val="60000"/>
                </a:srgbClr>
              </a:gs>
            </a:gsLst>
            <a:lin ang="0" scaled="1"/>
            <a:tileRect/>
          </a:gra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algn="ctr" defTabSz="685710">
              <a:defRPr/>
            </a:pPr>
            <a:endParaRPr lang="en-GB" kern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6EAC5FC-FAB0-98A6-7E4F-A602D6FA8A5A}"/>
              </a:ext>
            </a:extLst>
          </p:cNvPr>
          <p:cNvSpPr txBox="1"/>
          <p:nvPr/>
        </p:nvSpPr>
        <p:spPr>
          <a:xfrm>
            <a:off x="1058586" y="4810558"/>
            <a:ext cx="169121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10">
              <a:defRPr/>
            </a:pPr>
            <a:r>
              <a:rPr lang="en-US" sz="1400" b="1" kern="0" dirty="0">
                <a:solidFill>
                  <a:srgbClr val="FFFFFF"/>
                </a:solidFill>
                <a:latin typeface="Arial"/>
              </a:rPr>
              <a:t>2020 - 2045</a:t>
            </a:r>
            <a:endParaRPr lang="en-GB" sz="1400" b="1" kern="0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168F67AB-36E9-7A69-C375-51E910B7D81E}"/>
              </a:ext>
            </a:extLst>
          </p:cNvPr>
          <p:cNvSpPr txBox="1"/>
          <p:nvPr/>
        </p:nvSpPr>
        <p:spPr>
          <a:xfrm>
            <a:off x="3893568" y="4818723"/>
            <a:ext cx="22602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10">
              <a:defRPr/>
            </a:pPr>
            <a:r>
              <a:rPr lang="en-US" sz="1400" b="1" kern="0" dirty="0">
                <a:solidFill>
                  <a:srgbClr val="FFFFFF"/>
                </a:solidFill>
                <a:latin typeface="Arial"/>
              </a:rPr>
              <a:t>2045 - 2065</a:t>
            </a:r>
            <a:endParaRPr lang="en-GB" sz="1400" b="1" kern="0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8D943FA-3D7A-3978-FD5A-FA03EE18FB00}"/>
              </a:ext>
            </a:extLst>
          </p:cNvPr>
          <p:cNvSpPr txBox="1"/>
          <p:nvPr/>
        </p:nvSpPr>
        <p:spPr>
          <a:xfrm>
            <a:off x="6589485" y="4808731"/>
            <a:ext cx="169121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10">
              <a:defRPr/>
            </a:pPr>
            <a:r>
              <a:rPr lang="en-US" sz="1400" b="1" kern="0" dirty="0">
                <a:solidFill>
                  <a:srgbClr val="FFFFFF"/>
                </a:solidFill>
                <a:latin typeface="Arial"/>
              </a:rPr>
              <a:t>      2070 - </a:t>
            </a:r>
            <a:endParaRPr lang="en-GB" sz="1400" b="1" kern="0" dirty="0">
              <a:solidFill>
                <a:srgbClr val="FFFFFF"/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41700644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F7AA572-1220-2791-81BA-B608F7C05A2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EECE98C4-BC79-90E0-8E96-5BA67A9B136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3228" y="384484"/>
            <a:ext cx="8907897" cy="402033"/>
          </a:xfrm>
        </p:spPr>
        <p:txBody>
          <a:bodyPr/>
          <a:lstStyle/>
          <a:p>
            <a:pPr defTabSz="685800">
              <a:defRPr/>
            </a:pPr>
            <a:r>
              <a:rPr lang="en-GB" sz="3200" kern="0" dirty="0">
                <a:latin typeface="Calibri" panose="020F0502020204030204" pitchFamily="34" charset="0"/>
                <a:cs typeface="Calibri" panose="020F0502020204030204" pitchFamily="34" charset="0"/>
              </a:rPr>
              <a:t>Feasibility Study Report published on 31 March 2025 </a:t>
            </a:r>
            <a:endParaRPr lang="en-US" sz="3200" kern="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9" name="Google Shape;102;p1">
            <a:extLst>
              <a:ext uri="{FF2B5EF4-FFF2-40B4-BE49-F238E27FC236}">
                <a16:creationId xmlns:a16="http://schemas.microsoft.com/office/drawing/2014/main" id="{D861E3CB-8F00-BD58-8684-40EFF06E7DB7}"/>
              </a:ext>
            </a:extLst>
          </p:cNvPr>
          <p:cNvSpPr txBox="1"/>
          <p:nvPr/>
        </p:nvSpPr>
        <p:spPr>
          <a:xfrm>
            <a:off x="214571" y="886515"/>
            <a:ext cx="8790525" cy="424728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105988">
              <a:buClr>
                <a:srgbClr val="0F124A"/>
              </a:buClr>
              <a:buSzPts val="1100"/>
            </a:pPr>
            <a:r>
              <a:rPr lang="en-US" sz="1800" b="1" u="sng" dirty="0" err="1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Structure:</a:t>
            </a:r>
            <a:r>
              <a:rPr lang="en-US" sz="1800" b="1" u="sng" dirty="0" err="1">
                <a:solidFill>
                  <a:srgbClr val="0F124A"/>
                </a:solidFill>
              </a:rPr>
              <a:t>Three</a:t>
            </a:r>
            <a:r>
              <a:rPr lang="en-US" sz="1800" b="1" u="sng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Volumes</a:t>
            </a:r>
            <a:endParaRPr sz="1013" dirty="0"/>
          </a:p>
          <a:p>
            <a:pPr marL="329183">
              <a:buClr>
                <a:srgbClr val="0F124A"/>
              </a:buClr>
              <a:buSzPts val="1300"/>
            </a:pPr>
            <a:endParaRPr sz="105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534923" indent="-205739">
              <a:spcBef>
                <a:spcPts val="600"/>
              </a:spcBef>
              <a:buClr>
                <a:srgbClr val="0F124A"/>
              </a:buClr>
              <a:buSzPts val="1300"/>
              <a:buFont typeface="Arial"/>
              <a:buChar char="-"/>
            </a:pPr>
            <a:r>
              <a:rPr lang="en-US" sz="1800" b="1" i="1" dirty="0">
                <a:solidFill>
                  <a:srgbClr val="FF0000"/>
                </a:solidFill>
                <a:latin typeface="Arial"/>
                <a:ea typeface="Arial"/>
                <a:cs typeface="Arial"/>
                <a:sym typeface="Arial"/>
              </a:rPr>
              <a:t>Vol. 1: </a:t>
            </a:r>
            <a:r>
              <a:rPr lang="en-US" sz="1800" i="1" dirty="0">
                <a:solidFill>
                  <a:srgbClr val="FF0000"/>
                </a:solidFill>
                <a:latin typeface="Arial"/>
                <a:ea typeface="Arial"/>
                <a:cs typeface="Arial"/>
                <a:sym typeface="Arial"/>
              </a:rPr>
              <a:t>Physics, Experiments and </a:t>
            </a:r>
            <a:r>
              <a:rPr lang="en-US" sz="1800" i="1" dirty="0">
                <a:solidFill>
                  <a:srgbClr val="FF0000"/>
                </a:solidFill>
                <a:latin typeface="Arial" panose="020B0604020202020204" pitchFamily="34" charset="0"/>
                <a:ea typeface="Arial"/>
                <a:cs typeface="Arial" panose="020B0604020202020204" pitchFamily="34" charset="0"/>
                <a:sym typeface="Arial"/>
              </a:rPr>
              <a:t>Detectors </a:t>
            </a:r>
          </a:p>
          <a:p>
            <a:pPr marL="534923" indent="-205739">
              <a:spcBef>
                <a:spcPts val="600"/>
              </a:spcBef>
              <a:buClr>
                <a:srgbClr val="0F124A"/>
              </a:buClr>
              <a:buSzPts val="1300"/>
              <a:buFont typeface="Arial"/>
              <a:buChar char="-"/>
            </a:pPr>
            <a:r>
              <a:rPr lang="en-US" sz="1800" b="1" i="1" dirty="0">
                <a:solidFill>
                  <a:srgbClr val="00B050"/>
                </a:solidFill>
                <a:latin typeface="Arial" panose="020B0604020202020204" pitchFamily="34" charset="0"/>
                <a:ea typeface="Arial"/>
                <a:cs typeface="Arial" panose="020B0604020202020204" pitchFamily="34" charset="0"/>
                <a:sym typeface="Arial"/>
              </a:rPr>
              <a:t>Vol. 2: </a:t>
            </a:r>
            <a:r>
              <a:rPr lang="en-US" sz="1800" i="1" dirty="0">
                <a:solidFill>
                  <a:srgbClr val="00B050"/>
                </a:solidFill>
                <a:latin typeface="Arial" panose="020B0604020202020204" pitchFamily="34" charset="0"/>
                <a:ea typeface="Arial"/>
                <a:cs typeface="Arial" panose="020B0604020202020204" pitchFamily="34" charset="0"/>
                <a:sym typeface="Arial"/>
              </a:rPr>
              <a:t>Accelerators, Technical Infrastructures, Safety Concepts </a:t>
            </a:r>
          </a:p>
          <a:p>
            <a:pPr marL="534923" indent="-205739">
              <a:spcBef>
                <a:spcPts val="600"/>
              </a:spcBef>
              <a:buClr>
                <a:srgbClr val="0F124A"/>
              </a:buClr>
              <a:buSzPts val="1300"/>
              <a:buFont typeface="Arial"/>
              <a:buChar char="-"/>
            </a:pPr>
            <a:r>
              <a:rPr lang="en-US" sz="1800" b="1" i="1" dirty="0">
                <a:solidFill>
                  <a:srgbClr val="0000CC"/>
                </a:solidFill>
                <a:latin typeface="Arial" panose="020B0604020202020204" pitchFamily="34" charset="0"/>
                <a:ea typeface="Arial"/>
                <a:cs typeface="Arial" panose="020B0604020202020204" pitchFamily="34" charset="0"/>
                <a:sym typeface="Arial"/>
              </a:rPr>
              <a:t>Vol. 3: </a:t>
            </a:r>
            <a:r>
              <a:rPr lang="en-US" sz="1800" i="1" dirty="0">
                <a:solidFill>
                  <a:srgbClr val="0000CC"/>
                </a:solidFill>
                <a:latin typeface="Arial" panose="020B0604020202020204" pitchFamily="34" charset="0"/>
                <a:ea typeface="Arial"/>
                <a:cs typeface="Arial" panose="020B0604020202020204" pitchFamily="34" charset="0"/>
                <a:sym typeface="Arial"/>
              </a:rPr>
              <a:t>Civil Engineering, Implementation &amp; Sustainability</a:t>
            </a:r>
            <a:endParaRPr lang="en-US" sz="1100" dirty="0">
              <a:latin typeface="Arial" panose="020B0604020202020204" pitchFamily="34" charset="0"/>
              <a:ea typeface="Arial"/>
              <a:cs typeface="Arial" panose="020B0604020202020204" pitchFamily="34" charset="0"/>
              <a:sym typeface="Arial"/>
            </a:endParaRPr>
          </a:p>
          <a:p>
            <a:pPr marL="534923" indent="-143827">
              <a:buClr>
                <a:srgbClr val="0F124A"/>
              </a:buClr>
              <a:buSzPts val="1300"/>
            </a:pPr>
            <a:endParaRPr lang="fr-CH" sz="9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534923" indent="-143827">
              <a:buClr>
                <a:srgbClr val="0F124A"/>
              </a:buClr>
              <a:buSzPts val="1300"/>
            </a:pPr>
            <a:r>
              <a:rPr lang="fr-CH" sz="900" i="1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</a:p>
          <a:p>
            <a:pPr marL="534923" indent="-143827">
              <a:buClr>
                <a:srgbClr val="0F124A"/>
              </a:buClr>
              <a:buSzPts val="1300"/>
            </a:pPr>
            <a:r>
              <a:rPr lang="fr-CH" sz="1800" dirty="0" err="1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Three</a:t>
            </a:r>
            <a:r>
              <a:rPr lang="fr-CH" sz="1800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FSR volumes &amp; </a:t>
            </a:r>
            <a:r>
              <a:rPr lang="fr-CH" sz="1800" dirty="0" err="1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other</a:t>
            </a:r>
            <a:r>
              <a:rPr lang="fr-CH" sz="1800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FCC-</a:t>
            </a:r>
            <a:r>
              <a:rPr lang="fr-CH" sz="1800" dirty="0" err="1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related</a:t>
            </a:r>
            <a:r>
              <a:rPr lang="fr-CH" sz="1800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input to 2025/26 European </a:t>
            </a:r>
            <a:r>
              <a:rPr lang="fr-CH" sz="1800" dirty="0" err="1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Strategy</a:t>
            </a:r>
            <a:r>
              <a:rPr lang="fr-CH" sz="1800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Update </a:t>
            </a:r>
            <a:r>
              <a:rPr lang="fr-CH" sz="1800" dirty="0" err="1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posted</a:t>
            </a:r>
            <a:r>
              <a:rPr lang="fr-CH" sz="1800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 at </a:t>
            </a:r>
            <a:r>
              <a:rPr lang="fr-CH" sz="1800" dirty="0">
                <a:solidFill>
                  <a:schemeClr val="accent6">
                    <a:lumMod val="75000"/>
                    <a:lumOff val="25000"/>
                  </a:schemeClr>
                </a:solidFill>
                <a:latin typeface="Arial"/>
                <a:ea typeface="Arial"/>
                <a:cs typeface="Arial"/>
                <a:sym typeface="Arial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https://indico.cern.ch/event/1534205/</a:t>
            </a:r>
            <a:r>
              <a:rPr lang="fr-CH" sz="1800" dirty="0">
                <a:solidFill>
                  <a:schemeClr val="accent6">
                    <a:lumMod val="75000"/>
                    <a:lumOff val="25000"/>
                  </a:schemeClr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</a:p>
          <a:p>
            <a:pPr marL="534923" indent="-143827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i="1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  <a:p>
            <a:pPr marL="329183">
              <a:buClr>
                <a:srgbClr val="0F124A"/>
              </a:buClr>
              <a:buSzPts val="1300"/>
            </a:pPr>
            <a:endParaRPr sz="1500" b="1" dirty="0">
              <a:solidFill>
                <a:srgbClr val="0F124A"/>
              </a:solidFill>
            </a:endParaRPr>
          </a:p>
        </p:txBody>
      </p:sp>
      <p:sp>
        <p:nvSpPr>
          <p:cNvPr id="21" name="Google Shape;106;p1">
            <a:extLst>
              <a:ext uri="{FF2B5EF4-FFF2-40B4-BE49-F238E27FC236}">
                <a16:creationId xmlns:a16="http://schemas.microsoft.com/office/drawing/2014/main" id="{75580FA0-3B40-8FF7-4BB2-5CDD0A0F04CF}"/>
              </a:ext>
            </a:extLst>
          </p:cNvPr>
          <p:cNvSpPr txBox="1"/>
          <p:nvPr/>
        </p:nvSpPr>
        <p:spPr>
          <a:xfrm>
            <a:off x="497498" y="3985543"/>
            <a:ext cx="8224673" cy="49625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>
              <a:lnSpc>
                <a:spcPct val="185000"/>
              </a:lnSpc>
              <a:buClr>
                <a:srgbClr val="0F124A"/>
              </a:buClr>
              <a:buSzPts val="2000"/>
            </a:pPr>
            <a:r>
              <a:rPr lang="en-US" sz="1500" dirty="0">
                <a:solidFill>
                  <a:srgbClr val="0F124A"/>
                </a:solidFill>
                <a:latin typeface="Arial"/>
                <a:ea typeface="Arial"/>
                <a:cs typeface="Arial"/>
                <a:sym typeface="Arial"/>
              </a:rPr>
              <a:t>to be prepared with Overleaf &amp; published by EPJ (Springer-Nature) – FCCIS members</a:t>
            </a:r>
            <a:endParaRPr sz="1500" dirty="0">
              <a:solidFill>
                <a:srgbClr val="0F124A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" name="Google Shape;107;p1">
            <a:extLst>
              <a:ext uri="{FF2B5EF4-FFF2-40B4-BE49-F238E27FC236}">
                <a16:creationId xmlns:a16="http://schemas.microsoft.com/office/drawing/2014/main" id="{C0FE8637-BE36-895D-2022-88B5B7867A38}"/>
              </a:ext>
            </a:extLst>
          </p:cNvPr>
          <p:cNvSpPr txBox="1"/>
          <p:nvPr/>
        </p:nvSpPr>
        <p:spPr>
          <a:xfrm>
            <a:off x="492930" y="3633626"/>
            <a:ext cx="8325158" cy="495811"/>
          </a:xfrm>
          <a:prstGeom prst="rect">
            <a:avLst/>
          </a:prstGeom>
          <a:solidFill>
            <a:srgbClr val="2026A1"/>
          </a:solidFill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>
              <a:lnSpc>
                <a:spcPct val="132142"/>
              </a:lnSpc>
              <a:buClr>
                <a:srgbClr val="FFFF00"/>
              </a:buClr>
              <a:buSzPts val="2800"/>
            </a:pPr>
            <a:r>
              <a:rPr lang="en-US" sz="2100" b="1" dirty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Input for Update of European Strategy for Particle Physics</a:t>
            </a:r>
            <a:endParaRPr sz="2100" b="1" dirty="0">
              <a:solidFill>
                <a:srgbClr val="FFFF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23" name="Google Shape;108;p1">
            <a:extLst>
              <a:ext uri="{FF2B5EF4-FFF2-40B4-BE49-F238E27FC236}">
                <a16:creationId xmlns:a16="http://schemas.microsoft.com/office/drawing/2014/main" id="{034FAD5D-19A8-E474-E164-217FCD5C4F4C}"/>
              </a:ext>
            </a:extLst>
          </p:cNvPr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26816" y="4481542"/>
            <a:ext cx="1922240" cy="578025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109;p1" descr="Publish agreement with Springer Nature ...">
            <a:extLst>
              <a:ext uri="{FF2B5EF4-FFF2-40B4-BE49-F238E27FC236}">
                <a16:creationId xmlns:a16="http://schemas.microsoft.com/office/drawing/2014/main" id="{2DD71CB5-FFA0-FC6B-160A-C6C8FF112886}"/>
              </a:ext>
            </a:extLst>
          </p:cNvPr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954095" y="4491238"/>
            <a:ext cx="1422609" cy="642563"/>
          </a:xfrm>
          <a:prstGeom prst="rect">
            <a:avLst/>
          </a:prstGeom>
          <a:noFill/>
          <a:ln>
            <a:noFill/>
          </a:ln>
        </p:spPr>
      </p:pic>
      <p:pic>
        <p:nvPicPr>
          <p:cNvPr id="25" name="Google Shape;110;p1" descr="European Physical Journal - Wikipedia">
            <a:extLst>
              <a:ext uri="{FF2B5EF4-FFF2-40B4-BE49-F238E27FC236}">
                <a16:creationId xmlns:a16="http://schemas.microsoft.com/office/drawing/2014/main" id="{897B2D14-3C78-D94E-FC5A-99FC6CFF9E03}"/>
              </a:ext>
            </a:extLst>
          </p:cNvPr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5126387" y="4500937"/>
            <a:ext cx="1163264" cy="642563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111;p1" descr="A black background with a black square&#10;&#10;Description automatically generated with medium confidence">
            <a:extLst>
              <a:ext uri="{FF2B5EF4-FFF2-40B4-BE49-F238E27FC236}">
                <a16:creationId xmlns:a16="http://schemas.microsoft.com/office/drawing/2014/main" id="{F45CF25C-8C96-D501-8545-398F2D30F5EA}"/>
              </a:ext>
            </a:extLst>
          </p:cNvPr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3052629" y="4491239"/>
            <a:ext cx="1735666" cy="55863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729649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9998B36-F0D1-450E-46A6-71129E69400A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US" noProof="0" smtClean="0"/>
              <a:pPr/>
              <a:t>4</a:t>
            </a:fld>
            <a:endParaRPr lang="en-US" noProof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8AE69EB-D297-4BAD-01E4-BB2B15210B17}"/>
              </a:ext>
            </a:extLst>
          </p:cNvPr>
          <p:cNvSpPr txBox="1"/>
          <p:nvPr/>
        </p:nvSpPr>
        <p:spPr>
          <a:xfrm>
            <a:off x="240731" y="317500"/>
            <a:ext cx="8465419" cy="156966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400" dirty="0"/>
              <a:t>Expressions of Interest for the Development of Detector Concepts and Sub-detector Systems for the Future Circular Collider FCC</a:t>
            </a:r>
          </a:p>
          <a:p>
            <a:endParaRPr lang="en-GB" sz="2400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965A68D-1B95-F64F-AC75-9936ECA68DA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5734" y="1531343"/>
            <a:ext cx="4419600" cy="340995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9E33D1C-9A98-AB4D-A638-F451F4ECD957}"/>
              </a:ext>
            </a:extLst>
          </p:cNvPr>
          <p:cNvSpPr txBox="1"/>
          <p:nvPr/>
        </p:nvSpPr>
        <p:spPr>
          <a:xfrm>
            <a:off x="3385736" y="1228005"/>
            <a:ext cx="583526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chemeClr val="accent6">
                    <a:lumMod val="75000"/>
                    <a:lumOff val="25000"/>
                  </a:schemeClr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https://repository.cern/records/azb81-6ee21</a:t>
            </a:r>
            <a:r>
              <a:rPr lang="en-GB" sz="1800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 </a:t>
            </a:r>
          </a:p>
          <a:p>
            <a:endParaRPr lang="en-GB" sz="18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4AB7978-777A-7DCC-9B5A-1A36B48CE48E}"/>
              </a:ext>
            </a:extLst>
          </p:cNvPr>
          <p:cNvSpPr txBox="1"/>
          <p:nvPr/>
        </p:nvSpPr>
        <p:spPr>
          <a:xfrm>
            <a:off x="5114439" y="1896874"/>
            <a:ext cx="3376855" cy="280076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600" dirty="0"/>
              <a:t>FCC-ee baseline layout with four collision points allows for </a:t>
            </a:r>
          </a:p>
          <a:p>
            <a:r>
              <a:rPr lang="en-GB" sz="1600" b="1" dirty="0">
                <a:solidFill>
                  <a:srgbClr val="0070C0"/>
                </a:solidFill>
              </a:rPr>
              <a:t>four multi-purpose detectors, with different scientific and cost optimisations</a:t>
            </a:r>
            <a:r>
              <a:rPr lang="en-GB" sz="1600" dirty="0"/>
              <a:t>, </a:t>
            </a:r>
          </a:p>
          <a:p>
            <a:r>
              <a:rPr lang="en-GB" sz="1600" dirty="0"/>
              <a:t>e.g., for </a:t>
            </a:r>
          </a:p>
          <a:p>
            <a:r>
              <a:rPr lang="en-GB" sz="1600" b="1" dirty="0">
                <a:solidFill>
                  <a:srgbClr val="0070C0"/>
                </a:solidFill>
              </a:rPr>
              <a:t>Higgs physics, ultraprecise electroweak and QCD measurements, heavy flavour physics, and searches for feebly coupled particles</a:t>
            </a:r>
            <a:r>
              <a:rPr lang="en-GB" sz="1600" dirty="0"/>
              <a:t>, respectively. </a:t>
            </a:r>
          </a:p>
        </p:txBody>
      </p:sp>
    </p:spTree>
    <p:extLst>
      <p:ext uri="{BB962C8B-B14F-4D97-AF65-F5344CB8AC3E}">
        <p14:creationId xmlns:p14="http://schemas.microsoft.com/office/powerpoint/2010/main" val="31592416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5">
            <a:extLst>
              <a:ext uri="{FF2B5EF4-FFF2-40B4-BE49-F238E27FC236}">
                <a16:creationId xmlns:a16="http://schemas.microsoft.com/office/drawing/2014/main" id="{A1FC383D-5722-E255-58F8-A41189AE31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270" y="340893"/>
            <a:ext cx="9461489" cy="491389"/>
          </a:xfrm>
        </p:spPr>
        <p:txBody>
          <a:bodyPr/>
          <a:lstStyle/>
          <a:p>
            <a:r>
              <a:rPr lang="fr-CH" dirty="0"/>
              <a:t>Reference </a:t>
            </a:r>
            <a:r>
              <a:rPr lang="fr-CH" dirty="0" err="1"/>
              <a:t>layout</a:t>
            </a:r>
            <a:r>
              <a:rPr lang="fr-CH" dirty="0"/>
              <a:t> and </a:t>
            </a:r>
            <a:r>
              <a:rPr lang="fr-CH" dirty="0" err="1"/>
              <a:t>implementation</a:t>
            </a:r>
            <a:r>
              <a:rPr lang="fr-CH" dirty="0"/>
              <a:t>:</a:t>
            </a:r>
            <a:r>
              <a:rPr lang="en-US" dirty="0">
                <a:latin typeface="Calibri" panose="020F0502020204030204"/>
              </a:rPr>
              <a:t>PA31 - 90.7 km</a:t>
            </a:r>
            <a:endParaRPr lang="en-CH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8CA3F21A-D8E3-BBEE-C819-A934587AAD62}"/>
              </a:ext>
            </a:extLst>
          </p:cNvPr>
          <p:cNvSpPr txBox="1"/>
          <p:nvPr/>
        </p:nvSpPr>
        <p:spPr>
          <a:xfrm>
            <a:off x="240477" y="853670"/>
            <a:ext cx="4538537" cy="2492990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defTabSz="3429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1800" dirty="0">
                <a:solidFill>
                  <a:srgbClr val="2F2F2F"/>
                </a:solidFill>
                <a:latin typeface="Arial"/>
              </a:rPr>
              <a:t>Layout chosen out of 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~ </a:t>
            </a:r>
            <a:r>
              <a:rPr lang="en-US" altLang="root" sz="1800" dirty="0">
                <a:solidFill>
                  <a:prstClr val="black"/>
                </a:solidFill>
                <a:latin typeface="Arial"/>
              </a:rPr>
              <a:t>10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0 initial variants, based on 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geology 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and 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surface constraints</a:t>
            </a:r>
            <a:r>
              <a:rPr lang="en-US" altLang="root" sz="1800" b="1" dirty="0">
                <a:solidFill>
                  <a:prstClr val="black"/>
                </a:solidFill>
                <a:latin typeface="Arial"/>
              </a:rPr>
              <a:t> 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(land availability, access to roads, etc.), </a:t>
            </a:r>
            <a:r>
              <a:rPr lang="en-GB" altLang="root" sz="1800" b="1" dirty="0">
                <a:solidFill>
                  <a:prstClr val="black"/>
                </a:solidFill>
                <a:latin typeface="Arial"/>
              </a:rPr>
              <a:t>e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nvironment</a:t>
            </a:r>
            <a:r>
              <a:rPr lang="en-US" altLang="root" sz="1800" b="1" dirty="0">
                <a:solidFill>
                  <a:prstClr val="black"/>
                </a:solidFill>
                <a:latin typeface="Arial"/>
              </a:rPr>
              <a:t>, 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(protected zones), 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infrastructure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 (water, electricity, transport), </a:t>
            </a:r>
            <a:r>
              <a:rPr lang="en-US" altLang="root" sz="1800" b="1" dirty="0">
                <a:solidFill>
                  <a:prstClr val="black"/>
                </a:solidFill>
                <a:latin typeface="Arial"/>
              </a:rPr>
              <a:t>machine performance 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etc.</a:t>
            </a:r>
            <a:endParaRPr lang="en-US" altLang="root" sz="1800" dirty="0">
              <a:solidFill>
                <a:prstClr val="black"/>
              </a:solidFill>
              <a:latin typeface="Arial"/>
            </a:endParaRPr>
          </a:p>
          <a:p>
            <a:pPr defTabSz="3429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 </a:t>
            </a:r>
          </a:p>
          <a:p>
            <a:pPr defTabSz="3429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GB" altLang="root" sz="1800" b="1" dirty="0">
                <a:solidFill>
                  <a:prstClr val="black"/>
                </a:solidFill>
                <a:latin typeface="Arial"/>
              </a:rPr>
              <a:t>“</a:t>
            </a:r>
            <a:r>
              <a:rPr lang="en-US" altLang="root" sz="1800" b="1" dirty="0">
                <a:solidFill>
                  <a:prstClr val="black"/>
                </a:solidFill>
                <a:latin typeface="Arial"/>
              </a:rPr>
              <a:t>Avoid-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red</a:t>
            </a:r>
            <a:r>
              <a:rPr lang="en-US" altLang="root" sz="1800" b="1" dirty="0" err="1">
                <a:solidFill>
                  <a:prstClr val="black"/>
                </a:solidFill>
                <a:latin typeface="Arial"/>
              </a:rPr>
              <a:t>uce</a:t>
            </a:r>
            <a:r>
              <a:rPr lang="en-US" altLang="root" sz="1800" b="1" dirty="0">
                <a:solidFill>
                  <a:prstClr val="black"/>
                </a:solidFill>
                <a:latin typeface="Arial"/>
              </a:rPr>
              <a:t>-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compens</a:t>
            </a:r>
            <a:r>
              <a:rPr lang="en-US" altLang="root" sz="1800" b="1" dirty="0">
                <a:solidFill>
                  <a:prstClr val="black"/>
                </a:solidFill>
                <a:latin typeface="Arial"/>
              </a:rPr>
              <a:t>ate</a:t>
            </a:r>
            <a:r>
              <a:rPr lang="root" altLang="root" sz="1800" b="1" dirty="0">
                <a:solidFill>
                  <a:prstClr val="black"/>
                </a:solidFill>
                <a:latin typeface="Arial"/>
              </a:rPr>
              <a:t>” </a:t>
            </a:r>
            <a:r>
              <a:rPr lang="root" altLang="root" sz="1800" dirty="0">
                <a:solidFill>
                  <a:prstClr val="black"/>
                </a:solidFill>
                <a:latin typeface="Arial"/>
              </a:rPr>
              <a:t>principle of EU and French regulations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B04BFBA4-8072-26D0-E0F8-0543B3918F9F}"/>
              </a:ext>
            </a:extLst>
          </p:cNvPr>
          <p:cNvSpPr txBox="1"/>
          <p:nvPr/>
        </p:nvSpPr>
        <p:spPr>
          <a:xfrm>
            <a:off x="240477" y="3475667"/>
            <a:ext cx="4401822" cy="1538883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txBody>
          <a:bodyPr wrap="square" lIns="0" tIns="0" rIns="0" bIns="0" rtlCol="0" anchor="b">
            <a:spAutoFit/>
          </a:bodyPr>
          <a:lstStyle/>
          <a:p>
            <a:pPr algn="ctr" defTabSz="685800">
              <a:defRPr/>
            </a:pPr>
            <a:r>
              <a:rPr lang="en-US" sz="2000" b="1" dirty="0">
                <a:solidFill>
                  <a:srgbClr val="008F00"/>
                </a:solidFill>
                <a:latin typeface="Arial"/>
              </a:rPr>
              <a:t>Overall lowest-risk baseline: </a:t>
            </a:r>
          </a:p>
          <a:p>
            <a:pPr algn="ctr" defTabSz="685800">
              <a:defRPr/>
            </a:pPr>
            <a:r>
              <a:rPr lang="en-US" sz="2000" b="1" dirty="0">
                <a:solidFill>
                  <a:srgbClr val="008F00"/>
                </a:solidFill>
                <a:latin typeface="Arial"/>
              </a:rPr>
              <a:t>90.7 km ring, 8 surface points, </a:t>
            </a:r>
          </a:p>
          <a:p>
            <a:pPr algn="ctr" defTabSz="685800">
              <a:defRPr/>
            </a:pPr>
            <a:r>
              <a:rPr lang="en-US" sz="2000" b="1" dirty="0">
                <a:solidFill>
                  <a:srgbClr val="008F00"/>
                </a:solidFill>
                <a:latin typeface="Arial"/>
              </a:rPr>
              <a:t>4-fold </a:t>
            </a:r>
            <a:r>
              <a:rPr lang="en-US" sz="2000" b="1" dirty="0" err="1">
                <a:solidFill>
                  <a:srgbClr val="008F00"/>
                </a:solidFill>
                <a:latin typeface="Arial"/>
              </a:rPr>
              <a:t>superperiodicity</a:t>
            </a:r>
            <a:r>
              <a:rPr lang="en-US" sz="2000" b="1" dirty="0">
                <a:solidFill>
                  <a:srgbClr val="008F00"/>
                </a:solidFill>
                <a:latin typeface="Arial"/>
              </a:rPr>
              <a:t> </a:t>
            </a:r>
          </a:p>
          <a:p>
            <a:pPr algn="ctr" defTabSz="685800">
              <a:defRPr/>
            </a:pPr>
            <a:r>
              <a:rPr lang="en-US" sz="2000" dirty="0">
                <a:solidFill>
                  <a:srgbClr val="0C377B"/>
                </a:solidFill>
                <a:latin typeface="Arial"/>
              </a:rPr>
              <a:t>(Reduction from the 97.8 km and the 12 surface sites in 2019)</a:t>
            </a:r>
            <a:endParaRPr lang="en-US" sz="1800" dirty="0">
              <a:solidFill>
                <a:srgbClr val="2F2F2F"/>
              </a:solidFill>
              <a:latin typeface="Arial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A10A6E23-AD83-8568-3220-FBE81CBEBC7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20910" y="832282"/>
            <a:ext cx="4274820" cy="42748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5960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4151103" y="205742"/>
            <a:ext cx="1820155" cy="361077"/>
            <a:chOff x="0" y="0"/>
            <a:chExt cx="958765" cy="190197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958765" cy="190197"/>
            </a:xfrm>
            <a:custGeom>
              <a:avLst/>
              <a:gdLst/>
              <a:ahLst/>
              <a:cxnLst/>
              <a:rect l="l" t="t" r="r" b="b"/>
              <a:pathLst>
                <a:path w="958765" h="190197">
                  <a:moveTo>
                    <a:pt x="53168" y="0"/>
                  </a:moveTo>
                  <a:lnTo>
                    <a:pt x="905597" y="0"/>
                  </a:lnTo>
                  <a:cubicBezTo>
                    <a:pt x="934960" y="0"/>
                    <a:pt x="958765" y="23804"/>
                    <a:pt x="958765" y="53168"/>
                  </a:cubicBezTo>
                  <a:lnTo>
                    <a:pt x="958765" y="137029"/>
                  </a:lnTo>
                  <a:cubicBezTo>
                    <a:pt x="958765" y="166392"/>
                    <a:pt x="934960" y="190197"/>
                    <a:pt x="905597" y="190197"/>
                  </a:cubicBezTo>
                  <a:lnTo>
                    <a:pt x="53168" y="190197"/>
                  </a:lnTo>
                  <a:cubicBezTo>
                    <a:pt x="23804" y="190197"/>
                    <a:pt x="0" y="166392"/>
                    <a:pt x="0" y="137029"/>
                  </a:cubicBezTo>
                  <a:lnTo>
                    <a:pt x="0" y="53168"/>
                  </a:lnTo>
                  <a:cubicBezTo>
                    <a:pt x="0" y="23804"/>
                    <a:pt x="23804" y="0"/>
                    <a:pt x="53168" y="0"/>
                  </a:cubicBezTo>
                  <a:close/>
                </a:path>
              </a:pathLst>
            </a:custGeom>
            <a:solidFill>
              <a:srgbClr val="161750"/>
            </a:solidFill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19050"/>
              <a:ext cx="958765" cy="171147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sp>
        <p:nvSpPr>
          <p:cNvPr id="5" name="Freeform 5"/>
          <p:cNvSpPr>
            <a:spLocks noGrp="1" noRot="1" noMove="1" noResize="1" noEditPoints="1" noAdjustHandles="1" noChangeArrowheads="1" noChangeShapeType="1"/>
          </p:cNvSpPr>
          <p:nvPr/>
        </p:nvSpPr>
        <p:spPr>
          <a:xfrm rot="9327932">
            <a:off x="-3392141" y="-3823951"/>
            <a:ext cx="10528065" cy="10282258"/>
          </a:xfrm>
          <a:custGeom>
            <a:avLst/>
            <a:gdLst/>
            <a:ahLst/>
            <a:cxnLst/>
            <a:rect l="l" t="t" r="r" b="b"/>
            <a:pathLst>
              <a:path w="21056129" h="20564516">
                <a:moveTo>
                  <a:pt x="0" y="0"/>
                </a:moveTo>
                <a:lnTo>
                  <a:pt x="21056128" y="0"/>
                </a:lnTo>
                <a:lnTo>
                  <a:pt x="21056128" y="20564516"/>
                </a:lnTo>
                <a:lnTo>
                  <a:pt x="0" y="20564516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b="-2390"/>
            </a:stretch>
          </a:blipFill>
        </p:spPr>
        <p:txBody>
          <a:bodyPr/>
          <a:lstStyle/>
          <a:p>
            <a:pPr defTabSz="457200"/>
            <a:endParaRPr lang="fr-CH" sz="900">
              <a:solidFill>
                <a:prstClr val="black"/>
              </a:solidFill>
              <a:latin typeface="Calibri"/>
            </a:endParaRPr>
          </a:p>
        </p:txBody>
      </p:sp>
      <p:grpSp>
        <p:nvGrpSpPr>
          <p:cNvPr id="6" name="Group 6"/>
          <p:cNvGrpSpPr/>
          <p:nvPr/>
        </p:nvGrpSpPr>
        <p:grpSpPr>
          <a:xfrm>
            <a:off x="6422628" y="198843"/>
            <a:ext cx="1692640" cy="361077"/>
            <a:chOff x="0" y="0"/>
            <a:chExt cx="891596" cy="190197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891596" cy="190197"/>
            </a:xfrm>
            <a:custGeom>
              <a:avLst/>
              <a:gdLst/>
              <a:ahLst/>
              <a:cxnLst/>
              <a:rect l="l" t="t" r="r" b="b"/>
              <a:pathLst>
                <a:path w="891596" h="190197">
                  <a:moveTo>
                    <a:pt x="57173" y="0"/>
                  </a:moveTo>
                  <a:lnTo>
                    <a:pt x="834423" y="0"/>
                  </a:lnTo>
                  <a:cubicBezTo>
                    <a:pt x="865999" y="0"/>
                    <a:pt x="891596" y="25597"/>
                    <a:pt x="891596" y="57173"/>
                  </a:cubicBezTo>
                  <a:lnTo>
                    <a:pt x="891596" y="133023"/>
                  </a:lnTo>
                  <a:cubicBezTo>
                    <a:pt x="891596" y="164599"/>
                    <a:pt x="865999" y="190197"/>
                    <a:pt x="834423" y="190197"/>
                  </a:cubicBezTo>
                  <a:lnTo>
                    <a:pt x="57173" y="190197"/>
                  </a:lnTo>
                  <a:cubicBezTo>
                    <a:pt x="25597" y="190197"/>
                    <a:pt x="0" y="164599"/>
                    <a:pt x="0" y="133023"/>
                  </a:cubicBezTo>
                  <a:lnTo>
                    <a:pt x="0" y="57173"/>
                  </a:lnTo>
                  <a:cubicBezTo>
                    <a:pt x="0" y="25597"/>
                    <a:pt x="25597" y="0"/>
                    <a:pt x="57173" y="0"/>
                  </a:cubicBezTo>
                  <a:close/>
                </a:path>
              </a:pathLst>
            </a:custGeom>
            <a:solidFill>
              <a:srgbClr val="161750"/>
            </a:solidFill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8" name="TextBox 8"/>
            <p:cNvSpPr txBox="1"/>
            <p:nvPr/>
          </p:nvSpPr>
          <p:spPr>
            <a:xfrm>
              <a:off x="0" y="19050"/>
              <a:ext cx="891596" cy="171147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9" name="Group 9"/>
          <p:cNvGrpSpPr/>
          <p:nvPr/>
        </p:nvGrpSpPr>
        <p:grpSpPr>
          <a:xfrm>
            <a:off x="5919104" y="566819"/>
            <a:ext cx="659680" cy="659680"/>
            <a:chOff x="0" y="0"/>
            <a:chExt cx="812800" cy="812800"/>
          </a:xfrm>
        </p:grpSpPr>
        <p:sp>
          <p:nvSpPr>
            <p:cNvPr id="10" name="Freeform 10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0E1149"/>
            </a:solidFill>
            <a:ln w="142875" cap="sq">
              <a:solidFill>
                <a:srgbClr val="FFFFFF"/>
              </a:solidFill>
              <a:prstDash val="solid"/>
              <a:miter/>
            </a:ln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1" name="TextBox 11"/>
            <p:cNvSpPr txBox="1"/>
            <p:nvPr/>
          </p:nvSpPr>
          <p:spPr>
            <a:xfrm>
              <a:off x="76200" y="95250"/>
              <a:ext cx="660400" cy="641350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12" name="Group 12"/>
          <p:cNvGrpSpPr/>
          <p:nvPr/>
        </p:nvGrpSpPr>
        <p:grpSpPr>
          <a:xfrm>
            <a:off x="5913452" y="1332958"/>
            <a:ext cx="643635" cy="643635"/>
            <a:chOff x="0" y="0"/>
            <a:chExt cx="812800" cy="812800"/>
          </a:xfrm>
        </p:grpSpPr>
        <p:sp>
          <p:nvSpPr>
            <p:cNvPr id="13" name="Freeform 13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0E1149"/>
            </a:solidFill>
            <a:ln w="142875" cap="sq">
              <a:solidFill>
                <a:srgbClr val="FFFFFF"/>
              </a:solidFill>
              <a:prstDash val="solid"/>
              <a:miter/>
            </a:ln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4" name="TextBox 14"/>
            <p:cNvSpPr txBox="1"/>
            <p:nvPr/>
          </p:nvSpPr>
          <p:spPr>
            <a:xfrm>
              <a:off x="76200" y="95250"/>
              <a:ext cx="660400" cy="641350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15" name="Group 15"/>
          <p:cNvGrpSpPr/>
          <p:nvPr/>
        </p:nvGrpSpPr>
        <p:grpSpPr>
          <a:xfrm>
            <a:off x="5752797" y="2081368"/>
            <a:ext cx="646312" cy="646312"/>
            <a:chOff x="0" y="0"/>
            <a:chExt cx="812800" cy="812800"/>
          </a:xfrm>
        </p:grpSpPr>
        <p:sp>
          <p:nvSpPr>
            <p:cNvPr id="16" name="Freeform 16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0E1149"/>
            </a:solidFill>
            <a:ln w="142875" cap="sq">
              <a:solidFill>
                <a:srgbClr val="FFFFFF"/>
              </a:solidFill>
              <a:prstDash val="solid"/>
              <a:miter/>
            </a:ln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7" name="TextBox 17"/>
            <p:cNvSpPr txBox="1"/>
            <p:nvPr/>
          </p:nvSpPr>
          <p:spPr>
            <a:xfrm>
              <a:off x="76200" y="95250"/>
              <a:ext cx="660400" cy="641350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18" name="Group 18"/>
          <p:cNvGrpSpPr/>
          <p:nvPr/>
        </p:nvGrpSpPr>
        <p:grpSpPr>
          <a:xfrm>
            <a:off x="5460873" y="2816523"/>
            <a:ext cx="710489" cy="708282"/>
            <a:chOff x="0" y="0"/>
            <a:chExt cx="1894636" cy="1888752"/>
          </a:xfrm>
        </p:grpSpPr>
        <p:grpSp>
          <p:nvGrpSpPr>
            <p:cNvPr id="19" name="Group 19"/>
            <p:cNvGrpSpPr/>
            <p:nvPr/>
          </p:nvGrpSpPr>
          <p:grpSpPr>
            <a:xfrm>
              <a:off x="0" y="0"/>
              <a:ext cx="1894636" cy="1888752"/>
              <a:chOff x="0" y="0"/>
              <a:chExt cx="812800" cy="810276"/>
            </a:xfrm>
          </p:grpSpPr>
          <p:sp>
            <p:nvSpPr>
              <p:cNvPr id="20" name="Freeform 20"/>
              <p:cNvSpPr/>
              <p:nvPr/>
            </p:nvSpPr>
            <p:spPr>
              <a:xfrm>
                <a:off x="0" y="0"/>
                <a:ext cx="812800" cy="810276"/>
              </a:xfrm>
              <a:custGeom>
                <a:avLst/>
                <a:gdLst/>
                <a:ahLst/>
                <a:cxnLst/>
                <a:rect l="l" t="t" r="r" b="b"/>
                <a:pathLst>
                  <a:path w="812800" h="810276">
                    <a:moveTo>
                      <a:pt x="406400" y="0"/>
                    </a:moveTo>
                    <a:cubicBezTo>
                      <a:pt x="181951" y="0"/>
                      <a:pt x="0" y="181386"/>
                      <a:pt x="0" y="405138"/>
                    </a:cubicBezTo>
                    <a:cubicBezTo>
                      <a:pt x="0" y="628889"/>
                      <a:pt x="181951" y="810276"/>
                      <a:pt x="406400" y="810276"/>
                    </a:cubicBezTo>
                    <a:cubicBezTo>
                      <a:pt x="630849" y="810276"/>
                      <a:pt x="812800" y="628889"/>
                      <a:pt x="812800" y="405138"/>
                    </a:cubicBezTo>
                    <a:cubicBezTo>
                      <a:pt x="812800" y="181386"/>
                      <a:pt x="630849" y="0"/>
                      <a:pt x="406400" y="0"/>
                    </a:cubicBezTo>
                    <a:close/>
                  </a:path>
                </a:pathLst>
              </a:custGeom>
              <a:solidFill>
                <a:srgbClr val="0E1149"/>
              </a:solidFill>
              <a:ln w="142875" cap="sq">
                <a:solidFill>
                  <a:srgbClr val="FFFFFF"/>
                </a:solidFill>
                <a:prstDash val="solid"/>
                <a:miter/>
              </a:ln>
            </p:spPr>
            <p:txBody>
              <a:bodyPr/>
              <a:lstStyle/>
              <a:p>
                <a:pPr defTabSz="457200"/>
                <a:endParaRPr lang="fr-CH" sz="900">
                  <a:solidFill>
                    <a:prstClr val="black"/>
                  </a:solidFill>
                  <a:latin typeface="Calibri"/>
                </a:endParaRPr>
              </a:p>
            </p:txBody>
          </p:sp>
          <p:sp>
            <p:nvSpPr>
              <p:cNvPr id="21" name="TextBox 21"/>
              <p:cNvSpPr txBox="1"/>
              <p:nvPr/>
            </p:nvSpPr>
            <p:spPr>
              <a:xfrm>
                <a:off x="76200" y="95013"/>
                <a:ext cx="660400" cy="639299"/>
              </a:xfrm>
              <a:prstGeom prst="rect">
                <a:avLst/>
              </a:prstGeom>
            </p:spPr>
            <p:txBody>
              <a:bodyPr lIns="25400" tIns="25400" rIns="25400" bIns="25400" rtlCol="0" anchor="ctr"/>
              <a:lstStyle/>
              <a:p>
                <a:pPr algn="ctr" defTabSz="457200">
                  <a:lnSpc>
                    <a:spcPts val="1248"/>
                  </a:lnSpc>
                </a:pPr>
                <a:endParaRPr sz="900">
                  <a:solidFill>
                    <a:prstClr val="black"/>
                  </a:solidFill>
                  <a:latin typeface="Calibri"/>
                </a:endParaRPr>
              </a:p>
            </p:txBody>
          </p:sp>
        </p:grpSp>
        <p:sp>
          <p:nvSpPr>
            <p:cNvPr id="22" name="TextBox 22"/>
            <p:cNvSpPr txBox="1"/>
            <p:nvPr/>
          </p:nvSpPr>
          <p:spPr>
            <a:xfrm>
              <a:off x="0" y="591251"/>
              <a:ext cx="1879945" cy="59520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 defTabSz="457200">
                <a:lnSpc>
                  <a:spcPts val="1940"/>
                </a:lnSpc>
              </a:pPr>
              <a:r>
                <a:rPr lang="en-US" sz="1386" b="1">
                  <a:solidFill>
                    <a:srgbClr val="FFFFFF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-9%</a:t>
              </a:r>
            </a:p>
          </p:txBody>
        </p:sp>
      </p:grpSp>
      <p:grpSp>
        <p:nvGrpSpPr>
          <p:cNvPr id="23" name="Group 23"/>
          <p:cNvGrpSpPr/>
          <p:nvPr/>
        </p:nvGrpSpPr>
        <p:grpSpPr>
          <a:xfrm>
            <a:off x="196416" y="1054838"/>
            <a:ext cx="1358810" cy="88273"/>
            <a:chOff x="0" y="0"/>
            <a:chExt cx="715752" cy="46498"/>
          </a:xfrm>
        </p:grpSpPr>
        <p:sp>
          <p:nvSpPr>
            <p:cNvPr id="24" name="Freeform 24"/>
            <p:cNvSpPr/>
            <p:nvPr/>
          </p:nvSpPr>
          <p:spPr>
            <a:xfrm>
              <a:off x="0" y="0"/>
              <a:ext cx="715752" cy="46498"/>
            </a:xfrm>
            <a:custGeom>
              <a:avLst/>
              <a:gdLst/>
              <a:ahLst/>
              <a:cxnLst/>
              <a:rect l="l" t="t" r="r" b="b"/>
              <a:pathLst>
                <a:path w="715752" h="46498">
                  <a:moveTo>
                    <a:pt x="0" y="0"/>
                  </a:moveTo>
                  <a:lnTo>
                    <a:pt x="715752" y="0"/>
                  </a:lnTo>
                  <a:lnTo>
                    <a:pt x="715752" y="46498"/>
                  </a:lnTo>
                  <a:lnTo>
                    <a:pt x="0" y="46498"/>
                  </a:lnTo>
                  <a:close/>
                </a:path>
              </a:pathLst>
            </a:custGeom>
            <a:solidFill>
              <a:srgbClr val="161750"/>
            </a:solidFill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5" name="TextBox 25"/>
            <p:cNvSpPr txBox="1"/>
            <p:nvPr/>
          </p:nvSpPr>
          <p:spPr>
            <a:xfrm>
              <a:off x="0" y="19050"/>
              <a:ext cx="715752" cy="27448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26" name="Group 26"/>
          <p:cNvGrpSpPr/>
          <p:nvPr/>
        </p:nvGrpSpPr>
        <p:grpSpPr>
          <a:xfrm>
            <a:off x="36808" y="2225868"/>
            <a:ext cx="1678025" cy="372296"/>
            <a:chOff x="0" y="0"/>
            <a:chExt cx="4474734" cy="992789"/>
          </a:xfrm>
        </p:grpSpPr>
        <p:sp>
          <p:nvSpPr>
            <p:cNvPr id="27" name="Freeform 27"/>
            <p:cNvSpPr/>
            <p:nvPr/>
          </p:nvSpPr>
          <p:spPr>
            <a:xfrm>
              <a:off x="0" y="0"/>
              <a:ext cx="1764958" cy="992789"/>
            </a:xfrm>
            <a:custGeom>
              <a:avLst/>
              <a:gdLst/>
              <a:ahLst/>
              <a:cxnLst/>
              <a:rect l="l" t="t" r="r" b="b"/>
              <a:pathLst>
                <a:path w="1764958" h="992789">
                  <a:moveTo>
                    <a:pt x="0" y="0"/>
                  </a:moveTo>
                  <a:lnTo>
                    <a:pt x="1764958" y="0"/>
                  </a:lnTo>
                  <a:lnTo>
                    <a:pt x="1764958" y="992789"/>
                  </a:lnTo>
                  <a:lnTo>
                    <a:pt x="0" y="992789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3"/>
              <a:stretch>
                <a:fillRect/>
              </a:stretch>
            </a:blipFill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8" name="Freeform 28"/>
            <p:cNvSpPr/>
            <p:nvPr/>
          </p:nvSpPr>
          <p:spPr>
            <a:xfrm>
              <a:off x="1536764" y="0"/>
              <a:ext cx="2937970" cy="992789"/>
            </a:xfrm>
            <a:custGeom>
              <a:avLst/>
              <a:gdLst/>
              <a:ahLst/>
              <a:cxnLst/>
              <a:rect l="l" t="t" r="r" b="b"/>
              <a:pathLst>
                <a:path w="2937970" h="992789">
                  <a:moveTo>
                    <a:pt x="0" y="0"/>
                  </a:moveTo>
                  <a:lnTo>
                    <a:pt x="2937970" y="0"/>
                  </a:lnTo>
                  <a:lnTo>
                    <a:pt x="2937970" y="992789"/>
                  </a:lnTo>
                  <a:lnTo>
                    <a:pt x="0" y="992789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4"/>
              <a:stretch>
                <a:fillRect/>
              </a:stretch>
            </a:blipFill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</p:grpSp>
      <p:sp>
        <p:nvSpPr>
          <p:cNvPr id="29" name="TextBox 29"/>
          <p:cNvSpPr txBox="1"/>
          <p:nvPr/>
        </p:nvSpPr>
        <p:spPr>
          <a:xfrm>
            <a:off x="5991778" y="765876"/>
            <a:ext cx="514331" cy="21063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457200">
              <a:lnSpc>
                <a:spcPts val="1801"/>
              </a:lnSpc>
            </a:pPr>
            <a:r>
              <a:rPr lang="en-US" sz="1286" b="1">
                <a:solidFill>
                  <a:srgbClr val="FFFFFF"/>
                </a:solidFill>
                <a:latin typeface="Poppins Bold"/>
                <a:ea typeface="Poppins Bold"/>
                <a:cs typeface="Poppins Bold"/>
                <a:sym typeface="Poppins Bold"/>
              </a:rPr>
              <a:t>-7%</a:t>
            </a:r>
          </a:p>
        </p:txBody>
      </p:sp>
      <p:sp>
        <p:nvSpPr>
          <p:cNvPr id="30" name="TextBox 30"/>
          <p:cNvSpPr txBox="1"/>
          <p:nvPr/>
        </p:nvSpPr>
        <p:spPr>
          <a:xfrm>
            <a:off x="5984358" y="1515593"/>
            <a:ext cx="501822" cy="20973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457200">
              <a:lnSpc>
                <a:spcPts val="1757"/>
              </a:lnSpc>
            </a:pPr>
            <a:r>
              <a:rPr lang="en-US" sz="1255" b="1">
                <a:solidFill>
                  <a:srgbClr val="FFFFFF"/>
                </a:solidFill>
                <a:latin typeface="Poppins Bold"/>
                <a:ea typeface="Poppins Bold"/>
                <a:cs typeface="Poppins Bold"/>
                <a:sym typeface="Poppins Bold"/>
              </a:rPr>
              <a:t>-60%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5752797" y="2296390"/>
            <a:ext cx="641300" cy="17492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457200">
              <a:lnSpc>
                <a:spcPts val="1470"/>
              </a:lnSpc>
            </a:pPr>
            <a:r>
              <a:rPr lang="en-US" sz="1050" b="1">
                <a:solidFill>
                  <a:srgbClr val="FFFFFF"/>
                </a:solidFill>
                <a:latin typeface="Poppins Bold"/>
                <a:ea typeface="Poppins Bold"/>
                <a:cs typeface="Poppins Bold"/>
                <a:sym typeface="Poppins Bold"/>
              </a:rPr>
              <a:t>-180M</a:t>
            </a:r>
          </a:p>
        </p:txBody>
      </p:sp>
      <p:sp>
        <p:nvSpPr>
          <p:cNvPr id="32" name="TextBox 32"/>
          <p:cNvSpPr txBox="1"/>
          <p:nvPr/>
        </p:nvSpPr>
        <p:spPr>
          <a:xfrm>
            <a:off x="6767729" y="745401"/>
            <a:ext cx="1002438" cy="30777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1164"/>
              </a:lnSpc>
            </a:pP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TUNNEL DE</a:t>
            </a:r>
          </a:p>
          <a:p>
            <a:pPr defTabSz="457200">
              <a:lnSpc>
                <a:spcPts val="1164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90.7 km</a:t>
            </a:r>
          </a:p>
        </p:txBody>
      </p:sp>
      <p:sp>
        <p:nvSpPr>
          <p:cNvPr id="33" name="TextBox 33"/>
          <p:cNvSpPr txBox="1"/>
          <p:nvPr/>
        </p:nvSpPr>
        <p:spPr>
          <a:xfrm>
            <a:off x="6768740" y="1435669"/>
            <a:ext cx="1435820" cy="30777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8 </a:t>
            </a: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SITES DE SURFACE</a:t>
            </a:r>
          </a:p>
          <a:p>
            <a:pPr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40 ha</a:t>
            </a:r>
          </a:p>
        </p:txBody>
      </p:sp>
      <p:sp>
        <p:nvSpPr>
          <p:cNvPr id="34" name="TextBox 34"/>
          <p:cNvSpPr txBox="1"/>
          <p:nvPr/>
        </p:nvSpPr>
        <p:spPr>
          <a:xfrm>
            <a:off x="6731249" y="2244694"/>
            <a:ext cx="1878474" cy="30777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PROFONDEUR </a:t>
            </a: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DES PUITS</a:t>
            </a:r>
          </a:p>
          <a:p>
            <a:pPr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150 À 400 m</a:t>
            </a:r>
          </a:p>
        </p:txBody>
      </p:sp>
      <p:sp>
        <p:nvSpPr>
          <p:cNvPr id="35" name="TextBox 35"/>
          <p:cNvSpPr txBox="1"/>
          <p:nvPr/>
        </p:nvSpPr>
        <p:spPr>
          <a:xfrm>
            <a:off x="6506109" y="3010835"/>
            <a:ext cx="1878474" cy="31239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just"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16.4 Mt</a:t>
            </a:r>
          </a:p>
          <a:p>
            <a:pPr algn="just" defTabSz="457200">
              <a:lnSpc>
                <a:spcPts val="1248"/>
              </a:lnSpc>
            </a:pP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DE MATÉRIAUX EXCAVÉS</a:t>
            </a:r>
          </a:p>
        </p:txBody>
      </p:sp>
      <p:sp>
        <p:nvSpPr>
          <p:cNvPr id="36" name="TextBox 36"/>
          <p:cNvSpPr txBox="1"/>
          <p:nvPr/>
        </p:nvSpPr>
        <p:spPr>
          <a:xfrm>
            <a:off x="4592710" y="749040"/>
            <a:ext cx="1064456" cy="30777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r" defTabSz="457200">
              <a:lnSpc>
                <a:spcPts val="1236"/>
              </a:lnSpc>
            </a:pP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TUNNEL DE</a:t>
            </a:r>
          </a:p>
          <a:p>
            <a:pPr algn="r" defTabSz="457200">
              <a:lnSpc>
                <a:spcPts val="1236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97.8 km</a:t>
            </a:r>
          </a:p>
        </p:txBody>
      </p:sp>
      <p:sp>
        <p:nvSpPr>
          <p:cNvPr id="37" name="TextBox 37"/>
          <p:cNvSpPr txBox="1"/>
          <p:nvPr/>
        </p:nvSpPr>
        <p:spPr>
          <a:xfrm>
            <a:off x="4151103" y="1440111"/>
            <a:ext cx="1481361" cy="46166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r"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12 </a:t>
            </a: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SITES DE SURFACE</a:t>
            </a:r>
          </a:p>
          <a:p>
            <a:pPr algn="r"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110 ha</a:t>
            </a:r>
          </a:p>
        </p:txBody>
      </p:sp>
      <p:sp>
        <p:nvSpPr>
          <p:cNvPr id="38" name="TextBox 38"/>
          <p:cNvSpPr txBox="1"/>
          <p:nvPr/>
        </p:nvSpPr>
        <p:spPr>
          <a:xfrm>
            <a:off x="3518115" y="2244694"/>
            <a:ext cx="1901307" cy="30777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r"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PROFONDEUR </a:t>
            </a:r>
            <a:r>
              <a:rPr lang="en-US" sz="1200" dirty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DES PUITS</a:t>
            </a:r>
          </a:p>
          <a:p>
            <a:pPr algn="r" defTabSz="457200">
              <a:lnSpc>
                <a:spcPts val="1248"/>
              </a:lnSpc>
            </a:pPr>
            <a:r>
              <a:rPr lang="en-US" sz="1200" b="1" dirty="0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150 À 580 m</a:t>
            </a:r>
          </a:p>
        </p:txBody>
      </p:sp>
      <p:sp>
        <p:nvSpPr>
          <p:cNvPr id="39" name="TextBox 39"/>
          <p:cNvSpPr txBox="1"/>
          <p:nvPr/>
        </p:nvSpPr>
        <p:spPr>
          <a:xfrm>
            <a:off x="3301835" y="3000860"/>
            <a:ext cx="1756172" cy="46628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r" defTabSz="457200">
              <a:lnSpc>
                <a:spcPts val="1248"/>
              </a:lnSpc>
            </a:pPr>
            <a:r>
              <a:rPr lang="en-US" sz="1200" b="1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18 Mt</a:t>
            </a:r>
          </a:p>
          <a:p>
            <a:pPr algn="r" defTabSz="457200">
              <a:lnSpc>
                <a:spcPts val="1248"/>
              </a:lnSpc>
            </a:pPr>
            <a:r>
              <a:rPr lang="en-US" sz="120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DE MATÉRIAUX EXCAVÉS</a:t>
            </a:r>
          </a:p>
        </p:txBody>
      </p:sp>
      <p:grpSp>
        <p:nvGrpSpPr>
          <p:cNvPr id="40" name="Group 40"/>
          <p:cNvGrpSpPr/>
          <p:nvPr/>
        </p:nvGrpSpPr>
        <p:grpSpPr>
          <a:xfrm>
            <a:off x="1622148" y="3543856"/>
            <a:ext cx="7485475" cy="651658"/>
            <a:chOff x="0" y="0"/>
            <a:chExt cx="19961267" cy="1737753"/>
          </a:xfrm>
        </p:grpSpPr>
        <p:grpSp>
          <p:nvGrpSpPr>
            <p:cNvPr id="41" name="Group 41"/>
            <p:cNvGrpSpPr/>
            <p:nvPr/>
          </p:nvGrpSpPr>
          <p:grpSpPr>
            <a:xfrm>
              <a:off x="9152989" y="0"/>
              <a:ext cx="1737753" cy="1737753"/>
              <a:chOff x="0" y="0"/>
              <a:chExt cx="812800" cy="812800"/>
            </a:xfrm>
          </p:grpSpPr>
          <p:sp>
            <p:nvSpPr>
              <p:cNvPr id="42" name="Freeform 42"/>
              <p:cNvSpPr/>
              <p:nvPr/>
            </p:nvSpPr>
            <p:spPr>
              <a:xfrm>
                <a:off x="0" y="0"/>
                <a:ext cx="812800" cy="812800"/>
              </a:xfrm>
              <a:custGeom>
                <a:avLst/>
                <a:gdLst/>
                <a:ahLst/>
                <a:cxnLst/>
                <a:rect l="l" t="t" r="r" b="b"/>
                <a:pathLst>
                  <a:path w="812800" h="812800">
                    <a:moveTo>
                      <a:pt x="406400" y="0"/>
                    </a:moveTo>
                    <a:cubicBezTo>
                      <a:pt x="181951" y="0"/>
                      <a:pt x="0" y="181951"/>
                      <a:pt x="0" y="406400"/>
                    </a:cubicBezTo>
                    <a:cubicBezTo>
                      <a:pt x="0" y="630849"/>
                      <a:pt x="181951" y="812800"/>
                      <a:pt x="406400" y="812800"/>
                    </a:cubicBezTo>
                    <a:cubicBezTo>
                      <a:pt x="630849" y="812800"/>
                      <a:pt x="812800" y="630849"/>
                      <a:pt x="812800" y="406400"/>
                    </a:cubicBezTo>
                    <a:cubicBezTo>
                      <a:pt x="812800" y="181951"/>
                      <a:pt x="630849" y="0"/>
                      <a:pt x="406400" y="0"/>
                    </a:cubicBezTo>
                    <a:close/>
                  </a:path>
                </a:pathLst>
              </a:custGeom>
              <a:solidFill>
                <a:srgbClr val="0E1149"/>
              </a:solidFill>
              <a:ln w="142875" cap="sq">
                <a:solidFill>
                  <a:srgbClr val="FFFFFF"/>
                </a:solidFill>
                <a:prstDash val="solid"/>
                <a:miter/>
              </a:ln>
            </p:spPr>
            <p:txBody>
              <a:bodyPr/>
              <a:lstStyle/>
              <a:p>
                <a:pPr defTabSz="457200"/>
                <a:endParaRPr lang="fr-CH" sz="900">
                  <a:solidFill>
                    <a:prstClr val="black"/>
                  </a:solidFill>
                  <a:latin typeface="Calibri"/>
                </a:endParaRPr>
              </a:p>
            </p:txBody>
          </p:sp>
          <p:sp>
            <p:nvSpPr>
              <p:cNvPr id="43" name="TextBox 43"/>
              <p:cNvSpPr txBox="1"/>
              <p:nvPr/>
            </p:nvSpPr>
            <p:spPr>
              <a:xfrm>
                <a:off x="76200" y="95250"/>
                <a:ext cx="660400" cy="641350"/>
              </a:xfrm>
              <a:prstGeom prst="rect">
                <a:avLst/>
              </a:prstGeom>
            </p:spPr>
            <p:txBody>
              <a:bodyPr lIns="25400" tIns="25400" rIns="25400" bIns="25400" rtlCol="0" anchor="ctr"/>
              <a:lstStyle/>
              <a:p>
                <a:pPr algn="ctr" defTabSz="457200">
                  <a:lnSpc>
                    <a:spcPts val="1248"/>
                  </a:lnSpc>
                </a:pPr>
                <a:endParaRPr sz="900">
                  <a:solidFill>
                    <a:prstClr val="black"/>
                  </a:solidFill>
                  <a:latin typeface="Calibri"/>
                </a:endParaRPr>
              </a:p>
            </p:txBody>
          </p:sp>
        </p:grpSp>
        <p:sp>
          <p:nvSpPr>
            <p:cNvPr id="44" name="TextBox 44"/>
            <p:cNvSpPr txBox="1"/>
            <p:nvPr/>
          </p:nvSpPr>
          <p:spPr>
            <a:xfrm>
              <a:off x="9152989" y="535983"/>
              <a:ext cx="1724277" cy="560666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 defTabSz="457200">
                <a:lnSpc>
                  <a:spcPts val="1779"/>
                </a:lnSpc>
              </a:pPr>
              <a:r>
                <a:rPr lang="en-US" sz="1271" b="1">
                  <a:solidFill>
                    <a:srgbClr val="FFFFFF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-60%</a:t>
              </a:r>
            </a:p>
          </p:txBody>
        </p:sp>
        <p:sp>
          <p:nvSpPr>
            <p:cNvPr id="45" name="TextBox 45"/>
            <p:cNvSpPr txBox="1"/>
            <p:nvPr/>
          </p:nvSpPr>
          <p:spPr>
            <a:xfrm>
              <a:off x="12539312" y="282560"/>
              <a:ext cx="7421955" cy="833047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just" defTabSz="457200">
                <a:lnSpc>
                  <a:spcPts val="1248"/>
                </a:lnSpc>
              </a:pPr>
              <a:r>
                <a:rPr lang="en-US" sz="1200" b="1" dirty="0">
                  <a:solidFill>
                    <a:srgbClr val="000000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1.9 MILLION m</a:t>
              </a:r>
              <a:r>
                <a:rPr lang="en-US" sz="1200" b="1" baseline="30000" dirty="0">
                  <a:solidFill>
                    <a:srgbClr val="000000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3 </a:t>
              </a:r>
              <a:r>
                <a:rPr lang="en-US" sz="1200" b="1" dirty="0">
                  <a:solidFill>
                    <a:srgbClr val="000000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/AN</a:t>
              </a:r>
            </a:p>
            <a:p>
              <a:pPr algn="just" defTabSz="457200">
                <a:lnSpc>
                  <a:spcPts val="1248"/>
                </a:lnSpc>
              </a:pPr>
              <a:r>
                <a:rPr lang="en-US" sz="1200" dirty="0">
                  <a:solidFill>
                    <a:srgbClr val="000000"/>
                  </a:solidFill>
                  <a:latin typeface="Poppins"/>
                  <a:ea typeface="Poppins"/>
                  <a:cs typeface="Poppins"/>
                  <a:sym typeface="Poppins"/>
                </a:rPr>
                <a:t>DE CONSOMMATION MOYENNE D’EAU</a:t>
              </a:r>
            </a:p>
          </p:txBody>
        </p:sp>
        <p:sp>
          <p:nvSpPr>
            <p:cNvPr id="46" name="TextBox 46"/>
            <p:cNvSpPr txBox="1"/>
            <p:nvPr/>
          </p:nvSpPr>
          <p:spPr>
            <a:xfrm>
              <a:off x="0" y="282560"/>
              <a:ext cx="7718357" cy="833047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r" defTabSz="457200">
                <a:lnSpc>
                  <a:spcPts val="1248"/>
                </a:lnSpc>
              </a:pPr>
              <a:r>
                <a:rPr lang="en-US" sz="1200" b="1" dirty="0">
                  <a:solidFill>
                    <a:srgbClr val="000000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4.9 MILLION m</a:t>
              </a:r>
              <a:r>
                <a:rPr lang="en-US" sz="1200" b="1" baseline="30000" dirty="0">
                  <a:solidFill>
                    <a:srgbClr val="000000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3</a:t>
              </a:r>
              <a:r>
                <a:rPr lang="en-US" sz="1200" b="1" dirty="0">
                  <a:solidFill>
                    <a:srgbClr val="000000"/>
                  </a:solidFill>
                  <a:latin typeface="Poppins Bold"/>
                  <a:ea typeface="Poppins Bold"/>
                  <a:cs typeface="Poppins Bold"/>
                  <a:sym typeface="Poppins Bold"/>
                </a:rPr>
                <a:t>/AN</a:t>
              </a:r>
            </a:p>
            <a:p>
              <a:pPr algn="r" defTabSz="457200">
                <a:lnSpc>
                  <a:spcPts val="1248"/>
                </a:lnSpc>
              </a:pPr>
              <a:r>
                <a:rPr lang="en-US" sz="1200" dirty="0">
                  <a:solidFill>
                    <a:srgbClr val="000000"/>
                  </a:solidFill>
                  <a:latin typeface="Poppins"/>
                  <a:ea typeface="Poppins"/>
                  <a:cs typeface="Poppins"/>
                  <a:sym typeface="Poppins"/>
                </a:rPr>
                <a:t>DE CONSOMMATION MOYENNE D’EAU</a:t>
              </a:r>
            </a:p>
          </p:txBody>
        </p:sp>
      </p:grpSp>
      <p:sp>
        <p:nvSpPr>
          <p:cNvPr id="47" name="TextBox 47"/>
          <p:cNvSpPr txBox="1"/>
          <p:nvPr/>
        </p:nvSpPr>
        <p:spPr>
          <a:xfrm>
            <a:off x="196416" y="185946"/>
            <a:ext cx="3265332" cy="74379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2912"/>
              </a:lnSpc>
            </a:pPr>
            <a:r>
              <a:rPr lang="en-US" sz="2800">
                <a:solidFill>
                  <a:srgbClr val="0E1149"/>
                </a:solidFill>
                <a:latin typeface="Poppins"/>
                <a:ea typeface="Poppins"/>
                <a:cs typeface="Poppins"/>
                <a:sym typeface="Poppins"/>
              </a:rPr>
              <a:t>ÉVOLUTION </a:t>
            </a:r>
            <a:r>
              <a:rPr lang="en-US" sz="2800" b="1">
                <a:solidFill>
                  <a:srgbClr val="0E1149"/>
                </a:solidFill>
                <a:latin typeface="Poppins Bold"/>
                <a:ea typeface="Poppins Bold"/>
                <a:cs typeface="Poppins Bold"/>
                <a:sym typeface="Poppins Bold"/>
              </a:rPr>
              <a:t>DES CHIFFRES CLÉS</a:t>
            </a:r>
          </a:p>
        </p:txBody>
      </p:sp>
      <p:sp>
        <p:nvSpPr>
          <p:cNvPr id="48" name="TextBox 48"/>
          <p:cNvSpPr txBox="1"/>
          <p:nvPr/>
        </p:nvSpPr>
        <p:spPr>
          <a:xfrm>
            <a:off x="196416" y="1223044"/>
            <a:ext cx="714450" cy="21800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1750"/>
              </a:lnSpc>
            </a:pPr>
            <a:r>
              <a:rPr lang="en-US" sz="1250">
                <a:solidFill>
                  <a:srgbClr val="0E1149"/>
                </a:solidFill>
                <a:latin typeface="Poppins"/>
                <a:ea typeface="Poppins"/>
                <a:cs typeface="Poppins"/>
                <a:sym typeface="Poppins"/>
              </a:rPr>
              <a:t>ÉVITER</a:t>
            </a:r>
          </a:p>
        </p:txBody>
      </p:sp>
      <p:sp>
        <p:nvSpPr>
          <p:cNvPr id="49" name="TextBox 49"/>
          <p:cNvSpPr txBox="1"/>
          <p:nvPr/>
        </p:nvSpPr>
        <p:spPr>
          <a:xfrm>
            <a:off x="196416" y="1429351"/>
            <a:ext cx="894755" cy="21800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1750"/>
              </a:lnSpc>
            </a:pPr>
            <a:r>
              <a:rPr lang="en-US" sz="1250">
                <a:solidFill>
                  <a:srgbClr val="0E1149"/>
                </a:solidFill>
                <a:latin typeface="Poppins"/>
                <a:ea typeface="Poppins"/>
                <a:cs typeface="Poppins"/>
                <a:sym typeface="Poppins"/>
              </a:rPr>
              <a:t>RÉDUIRE</a:t>
            </a:r>
          </a:p>
        </p:txBody>
      </p:sp>
      <p:sp>
        <p:nvSpPr>
          <p:cNvPr id="50" name="TextBox 50"/>
          <p:cNvSpPr txBox="1"/>
          <p:nvPr/>
        </p:nvSpPr>
        <p:spPr>
          <a:xfrm>
            <a:off x="196416" y="1616675"/>
            <a:ext cx="1643129" cy="21800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1750"/>
              </a:lnSpc>
            </a:pPr>
            <a:r>
              <a:rPr lang="en-US" sz="1250">
                <a:solidFill>
                  <a:srgbClr val="0E1149"/>
                </a:solidFill>
                <a:latin typeface="Poppins"/>
                <a:ea typeface="Poppins"/>
                <a:cs typeface="Poppins"/>
                <a:sym typeface="Poppins"/>
              </a:rPr>
              <a:t>COMPENSER</a:t>
            </a:r>
          </a:p>
        </p:txBody>
      </p:sp>
      <p:sp>
        <p:nvSpPr>
          <p:cNvPr id="51" name="TextBox 51"/>
          <p:cNvSpPr txBox="1"/>
          <p:nvPr/>
        </p:nvSpPr>
        <p:spPr>
          <a:xfrm>
            <a:off x="196416" y="1839780"/>
            <a:ext cx="2118611" cy="10554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910"/>
              </a:lnSpc>
            </a:pPr>
            <a:r>
              <a:rPr lang="en-US" sz="650" i="1">
                <a:solidFill>
                  <a:srgbClr val="0E1149"/>
                </a:solidFill>
                <a:latin typeface="Poppins Italics"/>
                <a:ea typeface="Poppins Italics"/>
                <a:cs typeface="Poppins Italics"/>
                <a:sym typeface="Poppins Italics"/>
              </a:rPr>
              <a:t>APPLICATION DU MODÈLE D’OPTIMISATION </a:t>
            </a:r>
            <a:r>
              <a:rPr lang="en-US" sz="650" b="1" i="1">
                <a:solidFill>
                  <a:srgbClr val="0E1149"/>
                </a:solidFill>
                <a:latin typeface="Poppins Bold Italics"/>
                <a:ea typeface="Poppins Bold Italics"/>
                <a:cs typeface="Poppins Bold Italics"/>
                <a:sym typeface="Poppins Bold Italics"/>
              </a:rPr>
              <a:t>E.R.C</a:t>
            </a:r>
          </a:p>
        </p:txBody>
      </p:sp>
      <p:sp>
        <p:nvSpPr>
          <p:cNvPr id="52" name="TextBox 52"/>
          <p:cNvSpPr txBox="1"/>
          <p:nvPr/>
        </p:nvSpPr>
        <p:spPr>
          <a:xfrm>
            <a:off x="3170847" y="253937"/>
            <a:ext cx="2486319" cy="24468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r" defTabSz="457200">
              <a:lnSpc>
                <a:spcPts val="1872"/>
              </a:lnSpc>
            </a:pPr>
            <a:r>
              <a:rPr lang="en-US" sz="1800" dirty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AVANT </a:t>
            </a:r>
            <a:r>
              <a:rPr lang="en-US" sz="1800" b="1" dirty="0">
                <a:solidFill>
                  <a:srgbClr val="FFFFFF"/>
                </a:solidFill>
                <a:latin typeface="Poppins Bold"/>
                <a:ea typeface="Poppins Bold"/>
                <a:cs typeface="Poppins Bold"/>
                <a:sym typeface="Poppins Bold"/>
              </a:rPr>
              <a:t>2020</a:t>
            </a:r>
          </a:p>
        </p:txBody>
      </p:sp>
      <p:sp>
        <p:nvSpPr>
          <p:cNvPr id="53" name="TextBox 53"/>
          <p:cNvSpPr txBox="1"/>
          <p:nvPr/>
        </p:nvSpPr>
        <p:spPr>
          <a:xfrm>
            <a:off x="6735011" y="253937"/>
            <a:ext cx="2486319" cy="24468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just" defTabSz="457200">
              <a:lnSpc>
                <a:spcPts val="1872"/>
              </a:lnSpc>
            </a:pPr>
            <a:r>
              <a:rPr lang="en-US" sz="180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EN </a:t>
            </a:r>
            <a:r>
              <a:rPr lang="en-US" sz="1800" b="1">
                <a:solidFill>
                  <a:srgbClr val="FFFFFF"/>
                </a:solidFill>
                <a:latin typeface="Poppins Bold"/>
                <a:ea typeface="Poppins Bold"/>
                <a:cs typeface="Poppins Bold"/>
                <a:sym typeface="Poppins Bold"/>
              </a:rPr>
              <a:t>2025</a:t>
            </a:r>
          </a:p>
        </p:txBody>
      </p:sp>
      <p:grpSp>
        <p:nvGrpSpPr>
          <p:cNvPr id="54" name="Group 54"/>
          <p:cNvGrpSpPr/>
          <p:nvPr/>
        </p:nvGrpSpPr>
        <p:grpSpPr>
          <a:xfrm>
            <a:off x="196416" y="2047107"/>
            <a:ext cx="1358810" cy="88273"/>
            <a:chOff x="0" y="0"/>
            <a:chExt cx="715752" cy="46498"/>
          </a:xfrm>
        </p:grpSpPr>
        <p:sp>
          <p:nvSpPr>
            <p:cNvPr id="55" name="Freeform 55"/>
            <p:cNvSpPr/>
            <p:nvPr/>
          </p:nvSpPr>
          <p:spPr>
            <a:xfrm>
              <a:off x="0" y="0"/>
              <a:ext cx="715752" cy="46498"/>
            </a:xfrm>
            <a:custGeom>
              <a:avLst/>
              <a:gdLst/>
              <a:ahLst/>
              <a:cxnLst/>
              <a:rect l="l" t="t" r="r" b="b"/>
              <a:pathLst>
                <a:path w="715752" h="46498">
                  <a:moveTo>
                    <a:pt x="0" y="0"/>
                  </a:moveTo>
                  <a:lnTo>
                    <a:pt x="715752" y="0"/>
                  </a:lnTo>
                  <a:lnTo>
                    <a:pt x="715752" y="46498"/>
                  </a:lnTo>
                  <a:lnTo>
                    <a:pt x="0" y="46498"/>
                  </a:lnTo>
                  <a:close/>
                </a:path>
              </a:pathLst>
            </a:custGeom>
            <a:solidFill>
              <a:srgbClr val="161750"/>
            </a:solidFill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56" name="TextBox 56"/>
            <p:cNvSpPr txBox="1"/>
            <p:nvPr/>
          </p:nvSpPr>
          <p:spPr>
            <a:xfrm>
              <a:off x="0" y="19050"/>
              <a:ext cx="715752" cy="27448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57" name="Group 57"/>
          <p:cNvGrpSpPr/>
          <p:nvPr/>
        </p:nvGrpSpPr>
        <p:grpSpPr>
          <a:xfrm>
            <a:off x="4523541" y="4115356"/>
            <a:ext cx="651658" cy="651658"/>
            <a:chOff x="0" y="0"/>
            <a:chExt cx="812800" cy="812800"/>
          </a:xfrm>
        </p:grpSpPr>
        <p:sp>
          <p:nvSpPr>
            <p:cNvPr id="58" name="Freeform 58"/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0E1149"/>
            </a:solidFill>
            <a:ln w="142875" cap="sq">
              <a:solidFill>
                <a:srgbClr val="FFFFFF"/>
              </a:solidFill>
              <a:prstDash val="solid"/>
              <a:miter/>
            </a:ln>
          </p:spPr>
          <p:txBody>
            <a:bodyPr/>
            <a:lstStyle/>
            <a:p>
              <a:pPr defTabSz="457200"/>
              <a:endParaRPr lang="fr-CH" sz="90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59" name="TextBox 59"/>
            <p:cNvSpPr txBox="1"/>
            <p:nvPr/>
          </p:nvSpPr>
          <p:spPr>
            <a:xfrm>
              <a:off x="76200" y="95250"/>
              <a:ext cx="660400" cy="641350"/>
            </a:xfrm>
            <a:prstGeom prst="rect">
              <a:avLst/>
            </a:prstGeom>
          </p:spPr>
          <p:txBody>
            <a:bodyPr lIns="25400" tIns="25400" rIns="25400" bIns="25400" rtlCol="0" anchor="ctr"/>
            <a:lstStyle/>
            <a:p>
              <a:pPr algn="ctr" defTabSz="457200">
                <a:lnSpc>
                  <a:spcPts val="1248"/>
                </a:lnSpc>
              </a:pPr>
              <a:endParaRPr sz="900">
                <a:solidFill>
                  <a:prstClr val="black"/>
                </a:solidFill>
                <a:latin typeface="Calibri"/>
              </a:endParaRPr>
            </a:p>
          </p:txBody>
        </p:sp>
      </p:grpSp>
      <p:sp>
        <p:nvSpPr>
          <p:cNvPr id="60" name="TextBox 60"/>
          <p:cNvSpPr txBox="1"/>
          <p:nvPr/>
        </p:nvSpPr>
        <p:spPr>
          <a:xfrm>
            <a:off x="4523541" y="4306824"/>
            <a:ext cx="646605" cy="21025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457200">
              <a:lnSpc>
                <a:spcPts val="1779"/>
              </a:lnSpc>
            </a:pPr>
            <a:r>
              <a:rPr lang="en-US" sz="1271" b="1">
                <a:solidFill>
                  <a:srgbClr val="FFFFFF"/>
                </a:solidFill>
                <a:latin typeface="Poppins Bold"/>
                <a:ea typeface="Poppins Bold"/>
                <a:cs typeface="Poppins Bold"/>
                <a:sym typeface="Poppins Bold"/>
              </a:rPr>
              <a:t>-18%</a:t>
            </a:r>
          </a:p>
        </p:txBody>
      </p:sp>
      <p:sp>
        <p:nvSpPr>
          <p:cNvPr id="61" name="TextBox 61"/>
          <p:cNvSpPr txBox="1"/>
          <p:nvPr/>
        </p:nvSpPr>
        <p:spPr>
          <a:xfrm>
            <a:off x="5793412" y="4223697"/>
            <a:ext cx="2783233" cy="46628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defTabSz="457200">
              <a:lnSpc>
                <a:spcPts val="1248"/>
              </a:lnSpc>
            </a:pPr>
            <a:r>
              <a:rPr lang="en-US" sz="1200" b="1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1.3 TWh</a:t>
            </a:r>
          </a:p>
          <a:p>
            <a:pPr defTabSz="457200">
              <a:lnSpc>
                <a:spcPts val="1248"/>
              </a:lnSpc>
            </a:pPr>
            <a:r>
              <a:rPr lang="en-US" sz="120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DE CONSOMMATION MOYENNE D’ÉLECTRICITÉ</a:t>
            </a:r>
          </a:p>
        </p:txBody>
      </p:sp>
      <p:sp>
        <p:nvSpPr>
          <p:cNvPr id="62" name="TextBox 62"/>
          <p:cNvSpPr txBox="1"/>
          <p:nvPr/>
        </p:nvSpPr>
        <p:spPr>
          <a:xfrm>
            <a:off x="910865" y="4145116"/>
            <a:ext cx="2894384" cy="46628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r" defTabSz="457200">
              <a:lnSpc>
                <a:spcPts val="1248"/>
              </a:lnSpc>
            </a:pPr>
            <a:r>
              <a:rPr lang="en-US" sz="1200" b="1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1.6 TWh</a:t>
            </a:r>
          </a:p>
          <a:p>
            <a:pPr algn="r" defTabSz="457200">
              <a:lnSpc>
                <a:spcPts val="1248"/>
              </a:lnSpc>
            </a:pPr>
            <a:r>
              <a:rPr lang="en-US" sz="120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DE CONSOMMATION MOYENNE D’ÉLECTRICITÉ</a:t>
            </a:r>
          </a:p>
        </p:txBody>
      </p:sp>
      <p:sp>
        <p:nvSpPr>
          <p:cNvPr id="63" name="ZoneTexte 62">
            <a:extLst>
              <a:ext uri="{FF2B5EF4-FFF2-40B4-BE49-F238E27FC236}">
                <a16:creationId xmlns:a16="http://schemas.microsoft.com/office/drawing/2014/main" id="{4617D873-2EF0-FDC4-D2FF-E1FD635703FB}"/>
              </a:ext>
            </a:extLst>
          </p:cNvPr>
          <p:cNvSpPr txBox="1"/>
          <p:nvPr/>
        </p:nvSpPr>
        <p:spPr>
          <a:xfrm>
            <a:off x="11795760" y="-2066544"/>
            <a:ext cx="184731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457200"/>
            <a:endParaRPr lang="fr-FR" sz="900" dirty="0">
              <a:solidFill>
                <a:prstClr val="black"/>
              </a:solidFill>
              <a:latin typeface="Calibri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1B1893A-E753-9D50-F985-5E4992AA07A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054337F5-5356-C31F-C0D8-E488D07EEBF2}"/>
              </a:ext>
            </a:extLst>
          </p:cNvPr>
          <p:cNvSpPr txBox="1">
            <a:spLocks/>
          </p:cNvSpPr>
          <p:nvPr/>
        </p:nvSpPr>
        <p:spPr>
          <a:xfrm>
            <a:off x="4387604" y="3062640"/>
            <a:ext cx="2680243" cy="2534520"/>
          </a:xfrm>
          <a:prstGeom prst="rect">
            <a:avLst/>
          </a:prstGeom>
          <a:noFill/>
        </p:spPr>
        <p:txBody>
          <a:bodyPr vert="horz" lIns="91440" tIns="45720" rIns="91440" bIns="45720" rtlCol="0" anchor="t" anchorCtr="0">
            <a:noAutofit/>
          </a:bodyPr>
          <a:lstStyle>
            <a:defPPr>
              <a:defRPr lang="fr-FR"/>
            </a:defPPr>
            <a:lvl1pPr marL="0" algn="r" defTabSz="914400" rtl="0" eaLnBrk="1" latinLnBrk="0" hangingPunct="1">
              <a:defRPr sz="9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1" i="0" u="none" strike="noStrike" kern="1200" cap="none" spc="0" normalizeH="0" baseline="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Road access</a:t>
            </a: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Road accesses developed for all 8 surface sites</a:t>
            </a: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Four possible highway connections defined</a:t>
            </a: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Less than 4 km of new roads required</a:t>
            </a:r>
            <a:endParaRPr kumimoji="0" lang="en-US" sz="15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5" name="Titel 4">
            <a:extLst>
              <a:ext uri="{FF2B5EF4-FFF2-40B4-BE49-F238E27FC236}">
                <a16:creationId xmlns:a16="http://schemas.microsoft.com/office/drawing/2014/main" id="{2123F161-1877-58E8-A6F0-14F133EB8C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6103" y="384894"/>
            <a:ext cx="8907897" cy="402033"/>
          </a:xfrm>
        </p:spPr>
        <p:txBody>
          <a:bodyPr/>
          <a:lstStyle/>
          <a:p>
            <a:pPr defTabSz="685800">
              <a:defRPr/>
            </a:pPr>
            <a:r>
              <a:rPr lang="en-GB" sz="2800" kern="0" dirty="0">
                <a:latin typeface="Calibri" panose="020F0502020204030204" pitchFamily="34" charset="0"/>
                <a:cs typeface="Calibri" panose="020F0502020204030204" pitchFamily="34" charset="0"/>
              </a:rPr>
              <a:t>Resource needs &amp; connections to regional infrastructure</a:t>
            </a:r>
            <a:endParaRPr lang="en-US" sz="2800" kern="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Text Placeholder 3">
            <a:extLst>
              <a:ext uri="{FF2B5EF4-FFF2-40B4-BE49-F238E27FC236}">
                <a16:creationId xmlns:a16="http://schemas.microsoft.com/office/drawing/2014/main" id="{7AD85E9C-4741-E19C-055D-BC78EED7B53D}"/>
              </a:ext>
            </a:extLst>
          </p:cNvPr>
          <p:cNvSpPr txBox="1">
            <a:spLocks/>
          </p:cNvSpPr>
          <p:nvPr/>
        </p:nvSpPr>
        <p:spPr>
          <a:xfrm>
            <a:off x="251519" y="909650"/>
            <a:ext cx="6993831" cy="1142210"/>
          </a:xfrm>
          <a:prstGeom prst="rect">
            <a:avLst/>
          </a:prstGeom>
          <a:noFill/>
        </p:spPr>
        <p:txBody>
          <a:bodyPr vert="horz" lIns="91440" tIns="45720" rIns="91440" bIns="45720" rtlCol="0" anchor="t" anchorCtr="0">
            <a:noAutofit/>
          </a:bodyPr>
          <a:lstStyle>
            <a:defPPr>
              <a:defRPr lang="fr-FR"/>
            </a:defPPr>
            <a:lvl1pPr marL="0" algn="r" defTabSz="914400" rtl="0" eaLnBrk="1" latinLnBrk="0" hangingPunct="1">
              <a:defRPr sz="9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1" i="0" u="none" strike="noStrike" kern="1200" cap="none" spc="0" normalizeH="0" baseline="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Electricity 1.1 – 1.8 TWh/year</a:t>
            </a:r>
            <a:endParaRPr kumimoji="0" lang="en-US" sz="15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(Current CERN consumption: 1.3 TWh/year</a:t>
            </a:r>
            <a:r>
              <a:rPr kumimoji="0" lang="en-US" sz="1500" b="0" i="0" u="none" strike="noStrike" kern="1200" cap="none" spc="0" normalizeH="0" baseline="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Arial"/>
              </a:rPr>
              <a:t>)</a:t>
            </a:r>
            <a:endParaRPr kumimoji="0" lang="en-CH" sz="1600" b="1" i="0" u="none" strike="noStrike" kern="1200" cap="none" spc="0" normalizeH="0" baseline="0" noProof="0" dirty="0">
              <a:ln>
                <a:noFill/>
              </a:ln>
              <a:solidFill>
                <a:srgbClr val="2027A2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Feasibility of </a:t>
            </a:r>
            <a:r>
              <a:rPr kumimoji="0" lang="fr-FR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electrical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</a:t>
            </a:r>
            <a:r>
              <a:rPr kumimoji="0" lang="fr-FR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grid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connections </a:t>
            </a:r>
            <a:r>
              <a:rPr kumimoji="0" lang="fr-FR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confirmed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</a:t>
            </a:r>
            <a:r>
              <a:rPr kumimoji="0" lang="fr-FR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with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RTE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500" b="0" i="0" u="none" strike="noStrike" kern="1200" cap="none" spc="0" normalizeH="0" baseline="0" noProof="0" dirty="0">
              <a:ln>
                <a:noFill/>
              </a:ln>
              <a:solidFill>
                <a:srgbClr val="2027A3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500" b="0" i="0" u="none" strike="noStrike" kern="1200" cap="none" spc="0" normalizeH="0" baseline="0" noProof="0" dirty="0">
              <a:ln>
                <a:noFill/>
              </a:ln>
              <a:solidFill>
                <a:srgbClr val="2027A3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3" name="Text Placeholder 3">
            <a:extLst>
              <a:ext uri="{FF2B5EF4-FFF2-40B4-BE49-F238E27FC236}">
                <a16:creationId xmlns:a16="http://schemas.microsoft.com/office/drawing/2014/main" id="{AA32AE92-90B9-DBCA-EF21-C804706F19BF}"/>
              </a:ext>
            </a:extLst>
          </p:cNvPr>
          <p:cNvSpPr txBox="1">
            <a:spLocks/>
          </p:cNvSpPr>
          <p:nvPr/>
        </p:nvSpPr>
        <p:spPr>
          <a:xfrm>
            <a:off x="972814" y="1685119"/>
            <a:ext cx="5292436" cy="886631"/>
          </a:xfrm>
          <a:prstGeom prst="rect">
            <a:avLst/>
          </a:prstGeom>
        </p:spPr>
        <p:txBody>
          <a:bodyPr vert="horz" lIns="182880" tIns="91440" rIns="182880" bIns="91440" rtlCol="0">
            <a:noAutofit/>
          </a:bodyPr>
          <a:lstStyle>
            <a:lvl1pPr marL="0" indent="0" algn="l" defTabSz="1828800" rtl="0" eaLnBrk="1" latinLnBrk="0" hangingPunct="1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None/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SzPct val="120000"/>
              <a:buFontTx/>
              <a:buBlip>
                <a:blip r:embed="rId2"/>
              </a:buBlip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SzPct val="120000"/>
              <a:buFontTx/>
              <a:buBlip>
                <a:blip r:embed="rId2"/>
              </a:buBlip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SzPct val="120000"/>
              <a:buFontTx/>
              <a:buBlip>
                <a:blip r:embed="rId2"/>
              </a:buBlip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50292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59436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68580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77724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The loads could be distributed on three main sub-stations </a:t>
            </a:r>
            <a:r>
              <a:rPr kumimoji="0" lang="en-US" sz="1050" b="0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:</a:t>
            </a:r>
          </a:p>
          <a:p>
            <a:pPr marL="171450" marR="0" lvl="0" indent="-17145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050" b="1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Point D with a new sub-station </a:t>
            </a:r>
            <a:r>
              <a:rPr kumimoji="0" lang="en-US" sz="1050" b="0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covering PB – PD – PF – PG</a:t>
            </a:r>
          </a:p>
          <a:p>
            <a:pPr marL="171450" marR="0" lvl="0" indent="-17145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050" b="1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Point H with a new dedicated sub-station </a:t>
            </a:r>
            <a:r>
              <a:rPr kumimoji="0" lang="en-US" sz="1050" b="0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for collider RF</a:t>
            </a:r>
          </a:p>
          <a:p>
            <a:pPr marL="171450" marR="0" lvl="0" indent="-17145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050" b="1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Point A with existing CERN station </a:t>
            </a:r>
            <a:r>
              <a:rPr kumimoji="0" lang="en-US" sz="1050" b="0" i="0" u="none" strike="noStrike" kern="1200" cap="none" spc="0" normalizeH="0" baseline="0" noProof="0" dirty="0">
                <a:ln>
                  <a:noFill/>
                </a:ln>
                <a:solidFill>
                  <a:srgbClr val="0C377B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covering PB – PL – PJ</a:t>
            </a:r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0C377B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356E877-8062-1BDA-6770-1595ECD49BD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2589" b="2676"/>
          <a:stretch/>
        </p:blipFill>
        <p:spPr>
          <a:xfrm>
            <a:off x="5304286" y="1382633"/>
            <a:ext cx="1576497" cy="143456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2E6D5C4E-33C0-2961-5D27-38290181255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7300" t="9025" r="6272" b="2459"/>
          <a:stretch/>
        </p:blipFill>
        <p:spPr>
          <a:xfrm>
            <a:off x="6889048" y="931628"/>
            <a:ext cx="2208508" cy="1261340"/>
          </a:xfrm>
          <a:prstGeom prst="rect">
            <a:avLst/>
          </a:prstGeom>
        </p:spPr>
      </p:pic>
      <p:sp>
        <p:nvSpPr>
          <p:cNvPr id="7" name="Text Placeholder 3">
            <a:extLst>
              <a:ext uri="{FF2B5EF4-FFF2-40B4-BE49-F238E27FC236}">
                <a16:creationId xmlns:a16="http://schemas.microsoft.com/office/drawing/2014/main" id="{5C172B16-8881-9047-6648-EE90DB56AEBD}"/>
              </a:ext>
            </a:extLst>
          </p:cNvPr>
          <p:cNvSpPr txBox="1">
            <a:spLocks/>
          </p:cNvSpPr>
          <p:nvPr/>
        </p:nvSpPr>
        <p:spPr>
          <a:xfrm>
            <a:off x="162445" y="2793191"/>
            <a:ext cx="3303129" cy="2534520"/>
          </a:xfrm>
          <a:prstGeom prst="rect">
            <a:avLst/>
          </a:prstGeom>
          <a:noFill/>
        </p:spPr>
        <p:txBody>
          <a:bodyPr vert="horz" lIns="91440" tIns="45720" rIns="91440" bIns="45720" rtlCol="0" anchor="t" anchorCtr="0">
            <a:noAutofit/>
          </a:bodyPr>
          <a:lstStyle>
            <a:defPPr>
              <a:defRPr lang="fr-FR"/>
            </a:defPPr>
            <a:lvl1pPr marL="0" algn="r" defTabSz="914400" rtl="0" eaLnBrk="1" latinLnBrk="0" hangingPunct="1">
              <a:defRPr sz="9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1" i="0" u="none" strike="noStrike" kern="1200" cap="none" spc="0" normalizeH="0" baseline="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Raw water 1 – 3 million m</a:t>
            </a:r>
            <a:r>
              <a:rPr kumimoji="0" lang="en-US" sz="1500" b="1" i="0" u="none" strike="noStrike" kern="1200" cap="none" spc="0" normalizeH="0" baseline="3000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3</a:t>
            </a:r>
            <a:r>
              <a:rPr kumimoji="0" lang="en-US" sz="1500" b="1" i="0" u="none" strike="noStrike" kern="1200" cap="none" spc="0" normalizeH="0" baseline="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/year</a:t>
            </a:r>
            <a:endParaRPr kumimoji="0" lang="en-US" sz="15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CERN 2022: 3.2 million m</a:t>
            </a:r>
            <a:r>
              <a:rPr kumimoji="0" lang="en-US" sz="1500" b="0" i="0" u="none" strike="noStrike" kern="1200" cap="none" spc="0" normalizeH="0" baseline="3000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3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No new intake required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9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9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1" i="0" u="none" strike="noStrike" kern="1200" cap="none" spc="0" normalizeH="0" baseline="0" noProof="0" dirty="0">
                <a:ln>
                  <a:noFill/>
                </a:ln>
                <a:solidFill>
                  <a:srgbClr val="2027A3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Waste heat recovery &amp; supply</a:t>
            </a:r>
            <a:endParaRPr kumimoji="0" lang="en-US" sz="15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Demand for &gt;300 GWh/year identified</a:t>
            </a:r>
            <a:endParaRPr kumimoji="0" lang="en-US" sz="1500" b="0" i="0" u="none" strike="noStrike" kern="1200" cap="none" spc="0" normalizeH="0" baseline="3000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Requires development with stakeholders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3BF3CBF9-182A-9FAB-CE12-0EB7AC791B6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014565" y="2798779"/>
            <a:ext cx="2050362" cy="2238901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D15E9AA8-15F3-78DD-1741-1897A0A6BC9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991225" y="2720827"/>
            <a:ext cx="1396379" cy="15455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84714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450CBC-CC23-C402-A65B-9B0243FEFE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25716403-7D14-774D-47A0-BBA5941E95EB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b="4099"/>
          <a:stretch/>
        </p:blipFill>
        <p:spPr>
          <a:xfrm>
            <a:off x="25852" y="543770"/>
            <a:ext cx="6515723" cy="4565526"/>
          </a:xfrm>
          <a:prstGeom prst="rect">
            <a:avLst/>
          </a:prstGeom>
        </p:spPr>
      </p:pic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B578921E-3F35-5D21-1BAC-08A4EB740E06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698530" y="4946482"/>
            <a:ext cx="289479" cy="170071"/>
          </a:xfrm>
        </p:spPr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GB" sz="800" b="0" i="0" u="none" strike="noStrike" kern="1200" cap="none" spc="0" normalizeH="0" baseline="0" noProof="0" smtClean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GB" sz="80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1" name="Title 5">
            <a:extLst>
              <a:ext uri="{FF2B5EF4-FFF2-40B4-BE49-F238E27FC236}">
                <a16:creationId xmlns:a16="http://schemas.microsoft.com/office/drawing/2014/main" id="{D0658297-740B-5092-093D-DD649FDEF0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271" y="305333"/>
            <a:ext cx="8263350" cy="491389"/>
          </a:xfrm>
        </p:spPr>
        <p:txBody>
          <a:bodyPr/>
          <a:lstStyle/>
          <a:p>
            <a:r>
              <a:rPr lang="en-CH" dirty="0"/>
              <a:t>Environmental initial state analysis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13366BB-7E8C-E09B-6BD8-C836F6142453}"/>
              </a:ext>
            </a:extLst>
          </p:cNvPr>
          <p:cNvSpPr txBox="1"/>
          <p:nvPr/>
        </p:nvSpPr>
        <p:spPr>
          <a:xfrm>
            <a:off x="3246120" y="3475103"/>
            <a:ext cx="5889905" cy="179023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just" defTabSz="914378">
              <a:spcBef>
                <a:spcPts val="450"/>
              </a:spcBef>
              <a:defRPr/>
            </a:pPr>
            <a:r>
              <a:rPr lang="en-GB" sz="1400" b="1" dirty="0">
                <a:solidFill>
                  <a:srgbClr val="0C377B"/>
                </a:solidFill>
                <a:latin typeface="Arial"/>
              </a:rPr>
              <a:t>The environmental initial state analysis at the eight surface site locations (~600 ha covered) did not reveal principal showstoppers for the project.</a:t>
            </a:r>
          </a:p>
          <a:p>
            <a:pPr marL="0" lvl="1" algn="just" defTabSz="914378">
              <a:spcBef>
                <a:spcPts val="450"/>
              </a:spcBef>
              <a:defRPr/>
            </a:pPr>
            <a:r>
              <a:rPr lang="en-CH" sz="1400" b="1" dirty="0">
                <a:solidFill>
                  <a:srgbClr val="0C377B"/>
                </a:solidFill>
                <a:latin typeface="Arial"/>
              </a:rPr>
              <a:t>Documentation </a:t>
            </a:r>
            <a:r>
              <a:rPr lang="fr-CH" sz="1400" b="1" dirty="0" err="1">
                <a:solidFill>
                  <a:srgbClr val="0C377B"/>
                </a:solidFill>
                <a:latin typeface="Arial"/>
              </a:rPr>
              <a:t>provides</a:t>
            </a:r>
            <a:r>
              <a:rPr lang="fr-CH" sz="1400" b="1" dirty="0">
                <a:solidFill>
                  <a:srgbClr val="0C377B"/>
                </a:solidFill>
                <a:latin typeface="Arial"/>
              </a:rPr>
              <a:t> </a:t>
            </a:r>
            <a:r>
              <a:rPr lang="en-CH" sz="1400" b="1" dirty="0">
                <a:solidFill>
                  <a:srgbClr val="0C377B"/>
                </a:solidFill>
                <a:latin typeface="Arial"/>
              </a:rPr>
              <a:t>basis for the</a:t>
            </a:r>
            <a:r>
              <a:rPr lang="fr-CH" sz="1400" b="1" dirty="0">
                <a:solidFill>
                  <a:srgbClr val="0C377B"/>
                </a:solidFill>
                <a:latin typeface="Arial"/>
              </a:rPr>
              <a:t> </a:t>
            </a:r>
            <a:r>
              <a:rPr lang="en-CH" sz="1400" b="1" dirty="0">
                <a:solidFill>
                  <a:srgbClr val="0C377B"/>
                </a:solidFill>
                <a:latin typeface="Arial"/>
              </a:rPr>
              <a:t>environmental impact assessment.</a:t>
            </a:r>
          </a:p>
          <a:p>
            <a:pPr marL="0" lvl="1" algn="just" defTabSz="914378">
              <a:spcBef>
                <a:spcPts val="450"/>
              </a:spcBef>
              <a:defRPr/>
            </a:pPr>
            <a:r>
              <a:rPr lang="en-US" sz="1400" b="1" dirty="0">
                <a:solidFill>
                  <a:srgbClr val="0C377B"/>
                </a:solidFill>
                <a:latin typeface="Arial"/>
              </a:rPr>
              <a:t>All data will be made publicly available in particular for host states administrative and technical services.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4D81511-2338-690A-B2F5-91154E98B8A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12010" y="788801"/>
            <a:ext cx="2263776" cy="2596596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47FDF74A-CABF-CD53-4253-806C6D3067DA}"/>
              </a:ext>
            </a:extLst>
          </p:cNvPr>
          <p:cNvSpPr txBox="1"/>
          <p:nvPr/>
        </p:nvSpPr>
        <p:spPr>
          <a:xfrm>
            <a:off x="6682334" y="543937"/>
            <a:ext cx="2549105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85800">
              <a:defRPr/>
            </a:pPr>
            <a:r>
              <a:rPr lang="en-US" sz="1200" dirty="0">
                <a:solidFill>
                  <a:srgbClr val="0C377B"/>
                </a:solidFill>
                <a:latin typeface="Calibri" panose="020F0502020204030204"/>
              </a:rPr>
              <a:t>Environmental information system </a:t>
            </a:r>
            <a:endParaRPr lang="fr-CH" sz="1200" dirty="0">
              <a:solidFill>
                <a:srgbClr val="0C377B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40152896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12A1ACC-62A1-ED13-8B80-37B5A21DE03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5A211DF-B74A-EBB1-2A1E-AC25CA809C87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GB" sz="800" b="0" i="0" u="none" strike="noStrike" kern="1200" cap="none" spc="0" normalizeH="0" baseline="0" noProof="0" smtClean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GB" sz="80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1" name="Title 5">
            <a:extLst>
              <a:ext uri="{FF2B5EF4-FFF2-40B4-BE49-F238E27FC236}">
                <a16:creationId xmlns:a16="http://schemas.microsoft.com/office/drawing/2014/main" id="{97863B8C-74E7-21CE-4A3E-4D3830CA4D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271" y="442493"/>
            <a:ext cx="8263350" cy="491389"/>
          </a:xfrm>
        </p:spPr>
        <p:txBody>
          <a:bodyPr/>
          <a:lstStyle/>
          <a:p>
            <a:r>
              <a:rPr lang="en-CH" dirty="0"/>
              <a:t>Environmental analysis coverage</a:t>
            </a:r>
          </a:p>
        </p:txBody>
      </p:sp>
      <p:sp>
        <p:nvSpPr>
          <p:cNvPr id="3" name="Text Placeholder 6">
            <a:extLst>
              <a:ext uri="{FF2B5EF4-FFF2-40B4-BE49-F238E27FC236}">
                <a16:creationId xmlns:a16="http://schemas.microsoft.com/office/drawing/2014/main" id="{3E766834-5181-B446-83B7-DA871AC345CC}"/>
              </a:ext>
            </a:extLst>
          </p:cNvPr>
          <p:cNvSpPr txBox="1">
            <a:spLocks/>
          </p:cNvSpPr>
          <p:nvPr/>
        </p:nvSpPr>
        <p:spPr>
          <a:xfrm>
            <a:off x="192922" y="933882"/>
            <a:ext cx="3385195" cy="348758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685800" rtl="0" eaLnBrk="1" latinLnBrk="0" hangingPunct="1">
              <a:lnSpc>
                <a:spcPts val="1950"/>
              </a:lnSpc>
              <a:spcBef>
                <a:spcPts val="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40200" indent="-340200" algn="l" defTabSz="685800" rtl="0" eaLnBrk="1" latinLnBrk="0" hangingPunct="1">
              <a:lnSpc>
                <a:spcPts val="195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80400" indent="-340200" algn="l" defTabSz="685800" rtl="0" eaLnBrk="1" latinLnBrk="0" hangingPunct="1">
              <a:lnSpc>
                <a:spcPts val="1950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020600" indent="-340200" algn="l" defTabSz="685800" rtl="0" eaLnBrk="1" latinLnBrk="0" hangingPunct="1">
              <a:lnSpc>
                <a:spcPts val="1950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360800" indent="-340200" algn="l" defTabSz="685800" rtl="0" eaLnBrk="1" latinLnBrk="0" hangingPunct="1">
              <a:lnSpc>
                <a:spcPts val="1950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Soil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Landscape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Forest and agriculture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Background noise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Air quality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Traffic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Topography and relief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Wetlands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Biodiversity, habitats, fauna and flora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Aerial imaging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Technical risks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Urbanisation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Economy and social topics</a:t>
            </a:r>
          </a:p>
          <a:p>
            <a:pPr marL="285750" marR="0" lvl="0" indent="-28575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CH" sz="16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F20162F-460D-0A06-6A2D-8D28C0D832B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54090" y="933882"/>
            <a:ext cx="5052060" cy="39547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47651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oliennummernplatzhalter 1">
            <a:extLst>
              <a:ext uri="{FF2B5EF4-FFF2-40B4-BE49-F238E27FC236}">
                <a16:creationId xmlns:a16="http://schemas.microsoft.com/office/drawing/2014/main" id="{6B6305EF-5871-AD4C-A84D-1DC5B4D85B12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45300" y="97423"/>
            <a:ext cx="289479" cy="170071"/>
          </a:xfr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10</a:t>
            </a:fld>
            <a:endParaRPr lang="en-US" noProof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B7F471F7-5E91-8955-A55D-CD8206ACB19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0159" y="384442"/>
            <a:ext cx="9286240" cy="698828"/>
          </a:xfrm>
        </p:spPr>
        <p:txBody>
          <a:bodyPr/>
          <a:lstStyle/>
          <a:p>
            <a:r>
              <a:rPr lang="en-US" sz="2800" dirty="0"/>
              <a:t>simplified longitudinal profile of FCC tunnel and geology</a:t>
            </a:r>
            <a:endParaRPr lang="en-GB" sz="2800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0746134-5EF0-8F0E-6A55-AA7D3BA68A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3146" y="894358"/>
            <a:ext cx="9144000" cy="2003136"/>
          </a:xfrm>
          <a:prstGeom prst="rect">
            <a:avLst/>
          </a:prstGeom>
        </p:spPr>
      </p:pic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7211B2A6-A6C0-C795-890C-895D82F1D4FC}"/>
              </a:ext>
            </a:extLst>
          </p:cNvPr>
          <p:cNvCxnSpPr>
            <a:cxnSpLocks/>
          </p:cNvCxnSpPr>
          <p:nvPr/>
        </p:nvCxnSpPr>
        <p:spPr>
          <a:xfrm flipH="1" flipV="1">
            <a:off x="1043608" y="2330866"/>
            <a:ext cx="144016" cy="455830"/>
          </a:xfrm>
          <a:prstGeom prst="straightConnector1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4C02BD40-346D-1E56-7559-4904E7CEDBC0}"/>
              </a:ext>
            </a:extLst>
          </p:cNvPr>
          <p:cNvSpPr txBox="1"/>
          <p:nvPr/>
        </p:nvSpPr>
        <p:spPr>
          <a:xfrm>
            <a:off x="1167662" y="2786696"/>
            <a:ext cx="15841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83">
              <a:defRPr/>
            </a:pPr>
            <a:r>
              <a:rPr lang="en-GB" sz="1200" dirty="0">
                <a:solidFill>
                  <a:prstClr val="black"/>
                </a:solidFill>
                <a:latin typeface="Calibri" panose="020F0502020204030204"/>
              </a:rPr>
              <a:t>FCC passes below Lake Geneva moraines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A91787C6-BF4D-CBCD-CB85-CC7CF3269863}"/>
              </a:ext>
            </a:extLst>
          </p:cNvPr>
          <p:cNvCxnSpPr>
            <a:cxnSpLocks/>
          </p:cNvCxnSpPr>
          <p:nvPr/>
        </p:nvCxnSpPr>
        <p:spPr>
          <a:xfrm flipV="1">
            <a:off x="7103613" y="2294977"/>
            <a:ext cx="636738" cy="636213"/>
          </a:xfrm>
          <a:prstGeom prst="straightConnector1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15372572-9525-30BE-05B9-798F6DD6196C}"/>
              </a:ext>
            </a:extLst>
          </p:cNvPr>
          <p:cNvSpPr txBox="1"/>
          <p:nvPr/>
        </p:nvSpPr>
        <p:spPr>
          <a:xfrm>
            <a:off x="5519438" y="2675235"/>
            <a:ext cx="158417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defTabSz="685783">
              <a:defRPr/>
            </a:pPr>
            <a:r>
              <a:rPr lang="en-GB" sz="1200" dirty="0">
                <a:solidFill>
                  <a:prstClr val="black"/>
                </a:solidFill>
                <a:latin typeface="Calibri" panose="020F0502020204030204"/>
              </a:rPr>
              <a:t>FCC above limestone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05A366D5-B828-0C8F-2450-F96D03F6974C}"/>
              </a:ext>
            </a:extLst>
          </p:cNvPr>
          <p:cNvCxnSpPr>
            <a:cxnSpLocks/>
            <a:stCxn id="25" idx="1"/>
          </p:cNvCxnSpPr>
          <p:nvPr/>
        </p:nvCxnSpPr>
        <p:spPr>
          <a:xfrm flipH="1">
            <a:off x="3563888" y="1239471"/>
            <a:ext cx="216024" cy="922371"/>
          </a:xfrm>
          <a:prstGeom prst="straightConnector1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id="{E77EF98C-FD59-D4DF-8AA1-508279B7EE74}"/>
              </a:ext>
            </a:extLst>
          </p:cNvPr>
          <p:cNvSpPr txBox="1"/>
          <p:nvPr/>
        </p:nvSpPr>
        <p:spPr>
          <a:xfrm>
            <a:off x="3779912" y="916305"/>
            <a:ext cx="158417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83">
              <a:defRPr/>
            </a:pPr>
            <a:r>
              <a:rPr lang="en-GB" sz="1200" dirty="0">
                <a:solidFill>
                  <a:prstClr val="black"/>
                </a:solidFill>
                <a:latin typeface="Calibri" panose="020F0502020204030204"/>
              </a:rPr>
              <a:t>FCC inclined at 0.5% gradient to minimise depth of point F</a:t>
            </a:r>
          </a:p>
        </p:txBody>
      </p: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13F1560A-C201-BBC4-F1D9-6A1D3808C3BE}"/>
              </a:ext>
            </a:extLst>
          </p:cNvPr>
          <p:cNvCxnSpPr>
            <a:cxnSpLocks/>
            <a:stCxn id="27" idx="1"/>
          </p:cNvCxnSpPr>
          <p:nvPr/>
        </p:nvCxnSpPr>
        <p:spPr>
          <a:xfrm flipH="1">
            <a:off x="5170932" y="1144628"/>
            <a:ext cx="409179" cy="864395"/>
          </a:xfrm>
          <a:prstGeom prst="straightConnector1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44D63D89-C282-719E-A82F-7B7DD3870F36}"/>
              </a:ext>
            </a:extLst>
          </p:cNvPr>
          <p:cNvSpPr txBox="1"/>
          <p:nvPr/>
        </p:nvSpPr>
        <p:spPr>
          <a:xfrm>
            <a:off x="5580111" y="913795"/>
            <a:ext cx="167158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83">
              <a:defRPr/>
            </a:pPr>
            <a:r>
              <a:rPr lang="en-GB" sz="1200" dirty="0">
                <a:solidFill>
                  <a:prstClr val="black"/>
                </a:solidFill>
                <a:latin typeface="Calibri" panose="020F0502020204030204"/>
              </a:rPr>
              <a:t>Limestone unavoidable between G-H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0D65E4C3-5855-00A7-5352-348A241894F7}"/>
              </a:ext>
            </a:extLst>
          </p:cNvPr>
          <p:cNvSpPr txBox="1"/>
          <p:nvPr/>
        </p:nvSpPr>
        <p:spPr>
          <a:xfrm>
            <a:off x="23680" y="3292912"/>
            <a:ext cx="9107743" cy="1833387"/>
          </a:xfrm>
          <a:prstGeom prst="rect">
            <a:avLst/>
          </a:prstGeom>
          <a:noFill/>
        </p:spPr>
        <p:txBody>
          <a:bodyPr wrap="square" lIns="0">
            <a:spAutoFit/>
          </a:bodyPr>
          <a:lstStyle/>
          <a:p>
            <a:pPr marL="342900" lvl="1" defTabSz="685800">
              <a:defRPr/>
            </a:pPr>
            <a:r>
              <a:rPr lang="en-US" sz="1500" b="1" dirty="0">
                <a:solidFill>
                  <a:srgbClr val="0C377B"/>
                </a:solidFill>
                <a:latin typeface="Arial"/>
              </a:rPr>
              <a:t>Tunneling mainly in moraine layer (soft rock), well suited for fast, low-risk TBM construction.</a:t>
            </a:r>
          </a:p>
          <a:p>
            <a:pPr marL="342900" lvl="1" defTabSz="685800">
              <a:defRPr/>
            </a:pPr>
            <a:endParaRPr lang="en-US" sz="788" b="1" dirty="0">
              <a:solidFill>
                <a:srgbClr val="0C377B"/>
              </a:solidFill>
              <a:latin typeface="Arial"/>
            </a:endParaRPr>
          </a:p>
          <a:p>
            <a:pPr marL="342900" lvl="1" defTabSz="685800">
              <a:defRPr/>
            </a:pPr>
            <a:r>
              <a:rPr lang="en-US" sz="1500" b="1" dirty="0">
                <a:solidFill>
                  <a:srgbClr val="0C377B"/>
                </a:solidFill>
                <a:latin typeface="Arial"/>
              </a:rPr>
              <a:t>6 million m</a:t>
            </a:r>
            <a:r>
              <a:rPr lang="en-US" sz="1500" b="1" baseline="30000" dirty="0">
                <a:solidFill>
                  <a:srgbClr val="0C377B"/>
                </a:solidFill>
                <a:latin typeface="Arial"/>
              </a:rPr>
              <a:t>3</a:t>
            </a:r>
            <a:r>
              <a:rPr lang="en-US" sz="1500" b="1" dirty="0">
                <a:solidFill>
                  <a:srgbClr val="0C377B"/>
                </a:solidFill>
                <a:latin typeface="Arial"/>
              </a:rPr>
              <a:t> excavated volume </a:t>
            </a:r>
            <a:r>
              <a:rPr lang="en-US" sz="1500" b="1" dirty="0">
                <a:solidFill>
                  <a:srgbClr val="0C377B"/>
                </a:solidFill>
                <a:latin typeface="Arial"/>
                <a:sym typeface="Wingdings" panose="05000000000000000000" pitchFamily="2" charset="2"/>
              </a:rPr>
              <a:t> 8.5</a:t>
            </a:r>
            <a:r>
              <a:rPr lang="en-US" sz="1500" b="1" dirty="0">
                <a:solidFill>
                  <a:srgbClr val="0C377B"/>
                </a:solidFill>
                <a:latin typeface="Arial"/>
              </a:rPr>
              <a:t> million m</a:t>
            </a:r>
            <a:r>
              <a:rPr lang="en-US" sz="1500" b="1" baseline="30000" dirty="0">
                <a:solidFill>
                  <a:srgbClr val="0C377B"/>
                </a:solidFill>
                <a:latin typeface="Arial"/>
              </a:rPr>
              <a:t>3</a:t>
            </a:r>
            <a:r>
              <a:rPr lang="en-US" sz="1500" b="1" dirty="0">
                <a:solidFill>
                  <a:srgbClr val="0C377B"/>
                </a:solidFill>
                <a:latin typeface="Arial"/>
              </a:rPr>
              <a:t> excavation material on surface</a:t>
            </a:r>
          </a:p>
          <a:p>
            <a:pPr marL="342900" lvl="1" defTabSz="685800">
              <a:defRPr/>
            </a:pPr>
            <a:endParaRPr lang="en-US" sz="788" b="1" dirty="0">
              <a:solidFill>
                <a:srgbClr val="0C377B"/>
              </a:solidFill>
              <a:latin typeface="Arial"/>
            </a:endParaRPr>
          </a:p>
          <a:p>
            <a:pPr marL="342900" lvl="1" defTabSz="685800">
              <a:defRPr/>
            </a:pPr>
            <a:r>
              <a:rPr lang="en-US" sz="1500" b="1" dirty="0">
                <a:solidFill>
                  <a:srgbClr val="0C377B"/>
                </a:solidFill>
                <a:latin typeface="Arial"/>
              </a:rPr>
              <a:t>CE Designs of all underground structures developed</a:t>
            </a:r>
          </a:p>
          <a:p>
            <a:pPr marL="342900" lvl="1" defTabSz="685800">
              <a:defRPr/>
            </a:pPr>
            <a:endParaRPr lang="en-US" sz="800" b="1" dirty="0">
              <a:solidFill>
                <a:srgbClr val="0C377B"/>
              </a:solidFill>
              <a:latin typeface="Arial"/>
            </a:endParaRPr>
          </a:p>
          <a:p>
            <a:pPr marL="342900" lvl="1" defTabSz="685800">
              <a:defRPr/>
            </a:pPr>
            <a:r>
              <a:rPr lang="en-US" sz="1500" b="1" dirty="0">
                <a:solidFill>
                  <a:srgbClr val="0C377B"/>
                </a:solidFill>
                <a:latin typeface="Arial"/>
              </a:rPr>
              <a:t>Average shaft depths ~240 m</a:t>
            </a:r>
          </a:p>
          <a:p>
            <a:pPr marL="342900" lvl="1" defTabSz="685800">
              <a:defRPr/>
            </a:pPr>
            <a:endParaRPr lang="en-US" sz="788" b="1" dirty="0">
              <a:solidFill>
                <a:srgbClr val="0C377B"/>
              </a:solidFill>
              <a:latin typeface="Arial"/>
            </a:endParaRPr>
          </a:p>
          <a:p>
            <a:pPr marL="342900" lvl="1" defTabSz="685800">
              <a:defRPr/>
            </a:pPr>
            <a:r>
              <a:rPr lang="en-US" sz="1500" b="1" dirty="0">
                <a:solidFill>
                  <a:srgbClr val="0C377B"/>
                </a:solidFill>
                <a:latin typeface="Arial"/>
              </a:rPr>
              <a:t>To fix the vertical position of the tunnel, interfaces between geological layers have to be known</a:t>
            </a:r>
          </a:p>
          <a:p>
            <a:pPr marL="342900" lvl="1" defTabSz="685800">
              <a:defRPr/>
            </a:pPr>
            <a:endParaRPr lang="en-US" sz="750" b="1" dirty="0">
              <a:solidFill>
                <a:srgbClr val="0C377B"/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9207568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15FB8A36-ED1F-460B-94CD-D3A5978400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1689" y="332588"/>
            <a:ext cx="6843377" cy="402033"/>
          </a:xfrm>
        </p:spPr>
        <p:txBody>
          <a:bodyPr>
            <a:normAutofit fontScale="90000"/>
          </a:bodyPr>
          <a:lstStyle/>
          <a:p>
            <a:r>
              <a:rPr lang="en-US" dirty="0"/>
              <a:t>FCC – Initial Sub-Surface Investigations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162FD893-BBBB-2372-47A9-A92C0EB1F039}"/>
              </a:ext>
            </a:extLst>
          </p:cNvPr>
          <p:cNvGrpSpPr>
            <a:grpSpLocks noChangeAspect="1"/>
          </p:cNvGrpSpPr>
          <p:nvPr/>
        </p:nvGrpSpPr>
        <p:grpSpPr>
          <a:xfrm>
            <a:off x="4947921" y="1192969"/>
            <a:ext cx="4198466" cy="3779483"/>
            <a:chOff x="6864086" y="1700808"/>
            <a:chExt cx="5039881" cy="4512502"/>
          </a:xfrm>
        </p:grpSpPr>
        <p:pic>
          <p:nvPicPr>
            <p:cNvPr id="4" name="Image 5">
              <a:extLst>
                <a:ext uri="{FF2B5EF4-FFF2-40B4-BE49-F238E27FC236}">
                  <a16:creationId xmlns:a16="http://schemas.microsoft.com/office/drawing/2014/main" id="{6D83CB62-B0A1-E9A1-F119-9658C07FA7A1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6864086" y="1700808"/>
              <a:ext cx="5039881" cy="4512501"/>
            </a:xfrm>
            <a:prstGeom prst="rect">
              <a:avLst/>
            </a:prstGeom>
          </p:spPr>
        </p:pic>
        <p:sp>
          <p:nvSpPr>
            <p:cNvPr id="6" name="Ellipse 15">
              <a:extLst>
                <a:ext uri="{FF2B5EF4-FFF2-40B4-BE49-F238E27FC236}">
                  <a16:creationId xmlns:a16="http://schemas.microsoft.com/office/drawing/2014/main" id="{571C01D4-70D0-2811-379A-7C80CA6213E5}"/>
                </a:ext>
              </a:extLst>
            </p:cNvPr>
            <p:cNvSpPr/>
            <p:nvPr/>
          </p:nvSpPr>
          <p:spPr>
            <a:xfrm>
              <a:off x="11212427" y="3957059"/>
              <a:ext cx="108023" cy="108380"/>
            </a:xfrm>
            <a:prstGeom prst="ellipse">
              <a:avLst/>
            </a:prstGeom>
            <a:solidFill>
              <a:srgbClr val="00B0F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7" name="Ellipse 18">
              <a:extLst>
                <a:ext uri="{FF2B5EF4-FFF2-40B4-BE49-F238E27FC236}">
                  <a16:creationId xmlns:a16="http://schemas.microsoft.com/office/drawing/2014/main" id="{3A876795-A901-7323-AD95-20DF726D2240}"/>
                </a:ext>
              </a:extLst>
            </p:cNvPr>
            <p:cNvSpPr/>
            <p:nvPr/>
          </p:nvSpPr>
          <p:spPr>
            <a:xfrm>
              <a:off x="11238977" y="4458671"/>
              <a:ext cx="108023" cy="108380"/>
            </a:xfrm>
            <a:prstGeom prst="ellipse">
              <a:avLst/>
            </a:prstGeom>
            <a:solidFill>
              <a:srgbClr val="00B0F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8" name="Ellipse 21">
              <a:extLst>
                <a:ext uri="{FF2B5EF4-FFF2-40B4-BE49-F238E27FC236}">
                  <a16:creationId xmlns:a16="http://schemas.microsoft.com/office/drawing/2014/main" id="{2055F543-80C5-298A-BDB3-BE3AF825193F}"/>
                </a:ext>
              </a:extLst>
            </p:cNvPr>
            <p:cNvSpPr/>
            <p:nvPr/>
          </p:nvSpPr>
          <p:spPr>
            <a:xfrm>
              <a:off x="10845434" y="5372093"/>
              <a:ext cx="108023" cy="108380"/>
            </a:xfrm>
            <a:prstGeom prst="ellipse">
              <a:avLst/>
            </a:prstGeom>
            <a:solidFill>
              <a:srgbClr val="92D05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9" name="Ellipse 24">
              <a:extLst>
                <a:ext uri="{FF2B5EF4-FFF2-40B4-BE49-F238E27FC236}">
                  <a16:creationId xmlns:a16="http://schemas.microsoft.com/office/drawing/2014/main" id="{9F884735-1A4E-0F3B-29E1-74D9E5FF9C6B}"/>
                </a:ext>
              </a:extLst>
            </p:cNvPr>
            <p:cNvSpPr/>
            <p:nvPr/>
          </p:nvSpPr>
          <p:spPr>
            <a:xfrm>
              <a:off x="9165947" y="5982117"/>
              <a:ext cx="108023" cy="108380"/>
            </a:xfrm>
            <a:prstGeom prst="ellipse">
              <a:avLst/>
            </a:prstGeom>
            <a:solidFill>
              <a:srgbClr val="92D05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10" name="Ellipse 25">
              <a:extLst>
                <a:ext uri="{FF2B5EF4-FFF2-40B4-BE49-F238E27FC236}">
                  <a16:creationId xmlns:a16="http://schemas.microsoft.com/office/drawing/2014/main" id="{BD52018B-16E4-6466-1E17-468C59A410C0}"/>
                </a:ext>
              </a:extLst>
            </p:cNvPr>
            <p:cNvSpPr/>
            <p:nvPr/>
          </p:nvSpPr>
          <p:spPr>
            <a:xfrm>
              <a:off x="9042442" y="5944817"/>
              <a:ext cx="108023" cy="108380"/>
            </a:xfrm>
            <a:prstGeom prst="ellipse">
              <a:avLst/>
            </a:prstGeom>
            <a:solidFill>
              <a:srgbClr val="92D05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11" name="Ellipse 27">
              <a:extLst>
                <a:ext uri="{FF2B5EF4-FFF2-40B4-BE49-F238E27FC236}">
                  <a16:creationId xmlns:a16="http://schemas.microsoft.com/office/drawing/2014/main" id="{17DB9004-A2F1-BFB3-81A5-35F960911EDB}"/>
                </a:ext>
              </a:extLst>
            </p:cNvPr>
            <p:cNvSpPr/>
            <p:nvPr/>
          </p:nvSpPr>
          <p:spPr>
            <a:xfrm>
              <a:off x="8402893" y="5568746"/>
              <a:ext cx="108023" cy="108380"/>
            </a:xfrm>
            <a:prstGeom prst="ellipse">
              <a:avLst/>
            </a:prstGeom>
            <a:solidFill>
              <a:srgbClr val="92D05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 dirty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12" name="Ellipse 29">
              <a:extLst>
                <a:ext uri="{FF2B5EF4-FFF2-40B4-BE49-F238E27FC236}">
                  <a16:creationId xmlns:a16="http://schemas.microsoft.com/office/drawing/2014/main" id="{087043BD-1CDC-56CE-B0B1-C8155D909A8C}"/>
                </a:ext>
              </a:extLst>
            </p:cNvPr>
            <p:cNvSpPr/>
            <p:nvPr/>
          </p:nvSpPr>
          <p:spPr>
            <a:xfrm>
              <a:off x="8105907" y="5223891"/>
              <a:ext cx="108023" cy="108380"/>
            </a:xfrm>
            <a:prstGeom prst="ellipse">
              <a:avLst/>
            </a:prstGeom>
            <a:solidFill>
              <a:srgbClr val="92D05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13" name="Ellipse 30">
              <a:extLst>
                <a:ext uri="{FF2B5EF4-FFF2-40B4-BE49-F238E27FC236}">
                  <a16:creationId xmlns:a16="http://schemas.microsoft.com/office/drawing/2014/main" id="{72B746B8-BF28-E59D-D7F9-A07B1E3CFCFB}"/>
                </a:ext>
              </a:extLst>
            </p:cNvPr>
            <p:cNvSpPr/>
            <p:nvPr/>
          </p:nvSpPr>
          <p:spPr>
            <a:xfrm>
              <a:off x="8051897" y="5115511"/>
              <a:ext cx="108023" cy="108380"/>
            </a:xfrm>
            <a:prstGeom prst="ellipse">
              <a:avLst/>
            </a:prstGeom>
            <a:solidFill>
              <a:srgbClr val="00B0F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 dirty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14" name="Ellipse 32">
              <a:extLst>
                <a:ext uri="{FF2B5EF4-FFF2-40B4-BE49-F238E27FC236}">
                  <a16:creationId xmlns:a16="http://schemas.microsoft.com/office/drawing/2014/main" id="{15D891B7-2B0B-8DAF-0C74-CA7F4E67985D}"/>
                </a:ext>
              </a:extLst>
            </p:cNvPr>
            <p:cNvSpPr/>
            <p:nvPr/>
          </p:nvSpPr>
          <p:spPr>
            <a:xfrm>
              <a:off x="7943874" y="4889258"/>
              <a:ext cx="108023" cy="108380"/>
            </a:xfrm>
            <a:prstGeom prst="ellipse">
              <a:avLst/>
            </a:prstGeom>
            <a:solidFill>
              <a:srgbClr val="92D05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15" name="ZoneTexte 69">
              <a:extLst>
                <a:ext uri="{FF2B5EF4-FFF2-40B4-BE49-F238E27FC236}">
                  <a16:creationId xmlns:a16="http://schemas.microsoft.com/office/drawing/2014/main" id="{F7635B45-F24D-2570-65E6-9E73A35DA49F}"/>
                </a:ext>
              </a:extLst>
            </p:cNvPr>
            <p:cNvSpPr txBox="1"/>
            <p:nvPr/>
          </p:nvSpPr>
          <p:spPr>
            <a:xfrm>
              <a:off x="10512492" y="4225101"/>
              <a:ext cx="699938" cy="293975"/>
            </a:xfrm>
            <a:prstGeom prst="rect">
              <a:avLst/>
            </a:prstGeom>
            <a:solidFill>
              <a:srgbClr val="FFFFFF">
                <a:alpha val="60000"/>
              </a:srgb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ARVE</a:t>
              </a:r>
            </a:p>
          </p:txBody>
        </p:sp>
        <p:sp>
          <p:nvSpPr>
            <p:cNvPr id="16" name="ZoneTexte 70">
              <a:extLst>
                <a:ext uri="{FF2B5EF4-FFF2-40B4-BE49-F238E27FC236}">
                  <a16:creationId xmlns:a16="http://schemas.microsoft.com/office/drawing/2014/main" id="{EF708492-33A8-6079-06C6-47F23A5418E3}"/>
                </a:ext>
              </a:extLst>
            </p:cNvPr>
            <p:cNvSpPr txBox="1"/>
            <p:nvPr/>
          </p:nvSpPr>
          <p:spPr>
            <a:xfrm>
              <a:off x="10328067" y="5111613"/>
              <a:ext cx="989011" cy="293975"/>
            </a:xfrm>
            <a:prstGeom prst="rect">
              <a:avLst/>
            </a:prstGeom>
            <a:solidFill>
              <a:srgbClr val="FFFFFF">
                <a:alpha val="60000"/>
              </a:srgb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BORNES</a:t>
              </a:r>
            </a:p>
          </p:txBody>
        </p:sp>
        <p:sp>
          <p:nvSpPr>
            <p:cNvPr id="17" name="ZoneTexte 74">
              <a:extLst>
                <a:ext uri="{FF2B5EF4-FFF2-40B4-BE49-F238E27FC236}">
                  <a16:creationId xmlns:a16="http://schemas.microsoft.com/office/drawing/2014/main" id="{6848FBC4-7FC2-4BB0-16FB-0723303E8CF9}"/>
                </a:ext>
              </a:extLst>
            </p:cNvPr>
            <p:cNvSpPr txBox="1"/>
            <p:nvPr/>
          </p:nvSpPr>
          <p:spPr>
            <a:xfrm>
              <a:off x="8997240" y="5740439"/>
              <a:ext cx="1203876" cy="293975"/>
            </a:xfrm>
            <a:prstGeom prst="rect">
              <a:avLst/>
            </a:prstGeom>
            <a:solidFill>
              <a:srgbClr val="FFFFFF">
                <a:alpha val="60000"/>
              </a:srgb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MANDALLAZ</a:t>
              </a:r>
            </a:p>
          </p:txBody>
        </p:sp>
        <p:sp>
          <p:nvSpPr>
            <p:cNvPr id="18" name="ZoneTexte 75">
              <a:extLst>
                <a:ext uri="{FF2B5EF4-FFF2-40B4-BE49-F238E27FC236}">
                  <a16:creationId xmlns:a16="http://schemas.microsoft.com/office/drawing/2014/main" id="{595E67F7-0CD6-B12E-94B0-9BEF088409DC}"/>
                </a:ext>
              </a:extLst>
            </p:cNvPr>
            <p:cNvSpPr txBox="1"/>
            <p:nvPr/>
          </p:nvSpPr>
          <p:spPr>
            <a:xfrm>
              <a:off x="8437037" y="5367534"/>
              <a:ext cx="851279" cy="293975"/>
            </a:xfrm>
            <a:prstGeom prst="rect">
              <a:avLst/>
            </a:prstGeom>
            <a:solidFill>
              <a:srgbClr val="FFFFFF">
                <a:alpha val="60000"/>
              </a:srgb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USSES</a:t>
              </a:r>
            </a:p>
          </p:txBody>
        </p:sp>
        <p:sp>
          <p:nvSpPr>
            <p:cNvPr id="19" name="ZoneTexte 76">
              <a:extLst>
                <a:ext uri="{FF2B5EF4-FFF2-40B4-BE49-F238E27FC236}">
                  <a16:creationId xmlns:a16="http://schemas.microsoft.com/office/drawing/2014/main" id="{F35E0032-869D-BA7F-2801-CA6D1C19DB38}"/>
                </a:ext>
              </a:extLst>
            </p:cNvPr>
            <p:cNvSpPr txBox="1"/>
            <p:nvPr/>
          </p:nvSpPr>
          <p:spPr>
            <a:xfrm>
              <a:off x="8142673" y="4936059"/>
              <a:ext cx="989011" cy="293975"/>
            </a:xfrm>
            <a:prstGeom prst="rect">
              <a:avLst/>
            </a:prstGeom>
            <a:solidFill>
              <a:srgbClr val="FFFFFF">
                <a:alpha val="60000"/>
              </a:srgb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VUACHE</a:t>
              </a:r>
            </a:p>
          </p:txBody>
        </p:sp>
        <p:sp>
          <p:nvSpPr>
            <p:cNvPr id="20" name="Ellipse 45">
              <a:extLst>
                <a:ext uri="{FF2B5EF4-FFF2-40B4-BE49-F238E27FC236}">
                  <a16:creationId xmlns:a16="http://schemas.microsoft.com/office/drawing/2014/main" id="{F28A7048-DE36-25FB-188B-4D1BC0276EF9}"/>
                </a:ext>
              </a:extLst>
            </p:cNvPr>
            <p:cNvSpPr/>
            <p:nvPr/>
          </p:nvSpPr>
          <p:spPr>
            <a:xfrm>
              <a:off x="8188102" y="3317287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1" name="Ellipse 10">
              <a:extLst>
                <a:ext uri="{FF2B5EF4-FFF2-40B4-BE49-F238E27FC236}">
                  <a16:creationId xmlns:a16="http://schemas.microsoft.com/office/drawing/2014/main" id="{88970CD8-E9C3-EC42-BA4B-5578B26D8BDA}"/>
                </a:ext>
              </a:extLst>
            </p:cNvPr>
            <p:cNvSpPr/>
            <p:nvPr/>
          </p:nvSpPr>
          <p:spPr>
            <a:xfrm>
              <a:off x="9821971" y="2632899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2" name="Ellipse 11">
              <a:extLst>
                <a:ext uri="{FF2B5EF4-FFF2-40B4-BE49-F238E27FC236}">
                  <a16:creationId xmlns:a16="http://schemas.microsoft.com/office/drawing/2014/main" id="{9CD0B202-397A-86E9-E914-CCAB0CD96DBB}"/>
                </a:ext>
              </a:extLst>
            </p:cNvPr>
            <p:cNvSpPr/>
            <p:nvPr/>
          </p:nvSpPr>
          <p:spPr>
            <a:xfrm>
              <a:off x="9916629" y="2655795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3" name="Ellipse 12">
              <a:extLst>
                <a:ext uri="{FF2B5EF4-FFF2-40B4-BE49-F238E27FC236}">
                  <a16:creationId xmlns:a16="http://schemas.microsoft.com/office/drawing/2014/main" id="{39FB3F26-5B95-8D93-C8FB-C2C9D7DFE9C0}"/>
                </a:ext>
              </a:extLst>
            </p:cNvPr>
            <p:cNvSpPr/>
            <p:nvPr/>
          </p:nvSpPr>
          <p:spPr>
            <a:xfrm>
              <a:off x="10008959" y="2672638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4" name="Ellipse 13">
              <a:extLst>
                <a:ext uri="{FF2B5EF4-FFF2-40B4-BE49-F238E27FC236}">
                  <a16:creationId xmlns:a16="http://schemas.microsoft.com/office/drawing/2014/main" id="{BDA6AD4E-9CE0-F268-A301-6AA354F37948}"/>
                </a:ext>
              </a:extLst>
            </p:cNvPr>
            <p:cNvSpPr/>
            <p:nvPr/>
          </p:nvSpPr>
          <p:spPr>
            <a:xfrm>
              <a:off x="10105945" y="2710407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5" name="Ellipse 37">
              <a:extLst>
                <a:ext uri="{FF2B5EF4-FFF2-40B4-BE49-F238E27FC236}">
                  <a16:creationId xmlns:a16="http://schemas.microsoft.com/office/drawing/2014/main" id="{C1F75A30-D56C-6CE9-969E-E08F2F53A1BB}"/>
                </a:ext>
              </a:extLst>
            </p:cNvPr>
            <p:cNvSpPr/>
            <p:nvPr/>
          </p:nvSpPr>
          <p:spPr>
            <a:xfrm>
              <a:off x="7815411" y="4323706"/>
              <a:ext cx="110284" cy="109223"/>
            </a:xfrm>
            <a:prstGeom prst="ellipse">
              <a:avLst/>
            </a:prstGeom>
            <a:solidFill>
              <a:srgbClr val="00B0F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6" name="Ellipse 40">
              <a:extLst>
                <a:ext uri="{FF2B5EF4-FFF2-40B4-BE49-F238E27FC236}">
                  <a16:creationId xmlns:a16="http://schemas.microsoft.com/office/drawing/2014/main" id="{33A4E723-4CF1-FC7F-402D-41633C3FE02B}"/>
                </a:ext>
              </a:extLst>
            </p:cNvPr>
            <p:cNvSpPr/>
            <p:nvPr/>
          </p:nvSpPr>
          <p:spPr>
            <a:xfrm>
              <a:off x="7835113" y="4024458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0000"/>
                </a:solidFill>
                <a:latin typeface="Arial"/>
              </a:endParaRPr>
            </a:p>
          </p:txBody>
        </p:sp>
        <p:sp>
          <p:nvSpPr>
            <p:cNvPr id="27" name="Ellipse 47">
              <a:extLst>
                <a:ext uri="{FF2B5EF4-FFF2-40B4-BE49-F238E27FC236}">
                  <a16:creationId xmlns:a16="http://schemas.microsoft.com/office/drawing/2014/main" id="{DC2E1A6E-F034-CDB1-5251-EB7260A0A127}"/>
                </a:ext>
              </a:extLst>
            </p:cNvPr>
            <p:cNvSpPr/>
            <p:nvPr/>
          </p:nvSpPr>
          <p:spPr>
            <a:xfrm>
              <a:off x="8224658" y="3264182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8" name="Ellipse 48">
              <a:extLst>
                <a:ext uri="{FF2B5EF4-FFF2-40B4-BE49-F238E27FC236}">
                  <a16:creationId xmlns:a16="http://schemas.microsoft.com/office/drawing/2014/main" id="{C5CEA56A-86D3-F6D4-DFA8-8950F462C9F2}"/>
                </a:ext>
              </a:extLst>
            </p:cNvPr>
            <p:cNvSpPr/>
            <p:nvPr/>
          </p:nvSpPr>
          <p:spPr>
            <a:xfrm>
              <a:off x="8277107" y="3201213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9" name="Ellipse 49">
              <a:extLst>
                <a:ext uri="{FF2B5EF4-FFF2-40B4-BE49-F238E27FC236}">
                  <a16:creationId xmlns:a16="http://schemas.microsoft.com/office/drawing/2014/main" id="{A790EBC6-D5BA-3E67-FEBF-18010B8DEF67}"/>
                </a:ext>
              </a:extLst>
            </p:cNvPr>
            <p:cNvSpPr/>
            <p:nvPr/>
          </p:nvSpPr>
          <p:spPr>
            <a:xfrm>
              <a:off x="8328038" y="3151629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0" name="Ellipse 50">
              <a:extLst>
                <a:ext uri="{FF2B5EF4-FFF2-40B4-BE49-F238E27FC236}">
                  <a16:creationId xmlns:a16="http://schemas.microsoft.com/office/drawing/2014/main" id="{7FD84C0C-2766-D75E-B1E8-491B5D0E67AE}"/>
                </a:ext>
              </a:extLst>
            </p:cNvPr>
            <p:cNvSpPr/>
            <p:nvPr/>
          </p:nvSpPr>
          <p:spPr>
            <a:xfrm>
              <a:off x="8423277" y="3047079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1" name="Ellipse 51">
              <a:extLst>
                <a:ext uri="{FF2B5EF4-FFF2-40B4-BE49-F238E27FC236}">
                  <a16:creationId xmlns:a16="http://schemas.microsoft.com/office/drawing/2014/main" id="{E830D435-EBAB-46D0-1BD0-04BE4A00DED9}"/>
                </a:ext>
              </a:extLst>
            </p:cNvPr>
            <p:cNvSpPr/>
            <p:nvPr/>
          </p:nvSpPr>
          <p:spPr>
            <a:xfrm>
              <a:off x="8475178" y="3002022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 dirty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2" name="Ellipse 52">
              <a:extLst>
                <a:ext uri="{FF2B5EF4-FFF2-40B4-BE49-F238E27FC236}">
                  <a16:creationId xmlns:a16="http://schemas.microsoft.com/office/drawing/2014/main" id="{E17CC998-6A1E-49B1-FF5A-80651B6A0E4C}"/>
                </a:ext>
              </a:extLst>
            </p:cNvPr>
            <p:cNvSpPr/>
            <p:nvPr/>
          </p:nvSpPr>
          <p:spPr>
            <a:xfrm>
              <a:off x="8530319" y="2956358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3" name="Ellipse 53">
              <a:extLst>
                <a:ext uri="{FF2B5EF4-FFF2-40B4-BE49-F238E27FC236}">
                  <a16:creationId xmlns:a16="http://schemas.microsoft.com/office/drawing/2014/main" id="{EC587F00-2D42-E8E2-C2F4-6BE0B68BFDAB}"/>
                </a:ext>
              </a:extLst>
            </p:cNvPr>
            <p:cNvSpPr/>
            <p:nvPr/>
          </p:nvSpPr>
          <p:spPr>
            <a:xfrm>
              <a:off x="8591631" y="2914543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4" name="Ellipse 54">
              <a:extLst>
                <a:ext uri="{FF2B5EF4-FFF2-40B4-BE49-F238E27FC236}">
                  <a16:creationId xmlns:a16="http://schemas.microsoft.com/office/drawing/2014/main" id="{C0005994-7A1E-0D17-F3EA-107BEBB4293B}"/>
                </a:ext>
              </a:extLst>
            </p:cNvPr>
            <p:cNvSpPr/>
            <p:nvPr/>
          </p:nvSpPr>
          <p:spPr>
            <a:xfrm>
              <a:off x="8652943" y="2877943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0000"/>
                </a:solidFill>
                <a:latin typeface="Arial"/>
              </a:endParaRPr>
            </a:p>
          </p:txBody>
        </p:sp>
        <p:sp>
          <p:nvSpPr>
            <p:cNvPr id="35" name="Ellipse 44">
              <a:extLst>
                <a:ext uri="{FF2B5EF4-FFF2-40B4-BE49-F238E27FC236}">
                  <a16:creationId xmlns:a16="http://schemas.microsoft.com/office/drawing/2014/main" id="{73660FCD-AFDE-8ACC-E43B-BA6390C31966}"/>
                </a:ext>
              </a:extLst>
            </p:cNvPr>
            <p:cNvSpPr/>
            <p:nvPr/>
          </p:nvSpPr>
          <p:spPr>
            <a:xfrm>
              <a:off x="8087569" y="3435818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0000"/>
                </a:solidFill>
                <a:latin typeface="Arial"/>
              </a:endParaRPr>
            </a:p>
          </p:txBody>
        </p:sp>
        <p:sp>
          <p:nvSpPr>
            <p:cNvPr id="36" name="Ellipse 56">
              <a:extLst>
                <a:ext uri="{FF2B5EF4-FFF2-40B4-BE49-F238E27FC236}">
                  <a16:creationId xmlns:a16="http://schemas.microsoft.com/office/drawing/2014/main" id="{0A8F05E4-F0B7-A04F-8768-B0477272DE9A}"/>
                </a:ext>
              </a:extLst>
            </p:cNvPr>
            <p:cNvSpPr/>
            <p:nvPr/>
          </p:nvSpPr>
          <p:spPr>
            <a:xfrm>
              <a:off x="9157535" y="2672638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7" name="Ellipse 57">
              <a:extLst>
                <a:ext uri="{FF2B5EF4-FFF2-40B4-BE49-F238E27FC236}">
                  <a16:creationId xmlns:a16="http://schemas.microsoft.com/office/drawing/2014/main" id="{A66AADA3-74A1-7456-BA12-053125111FAB}"/>
                </a:ext>
              </a:extLst>
            </p:cNvPr>
            <p:cNvSpPr/>
            <p:nvPr/>
          </p:nvSpPr>
          <p:spPr>
            <a:xfrm>
              <a:off x="9271237" y="2655795"/>
              <a:ext cx="110284" cy="109223"/>
            </a:xfrm>
            <a:prstGeom prst="ellipse">
              <a:avLst/>
            </a:prstGeom>
            <a:solidFill>
              <a:srgbClr val="FF0000"/>
            </a:solidFill>
            <a:ln w="285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38" name="ZoneTexte 65">
              <a:extLst>
                <a:ext uri="{FF2B5EF4-FFF2-40B4-BE49-F238E27FC236}">
                  <a16:creationId xmlns:a16="http://schemas.microsoft.com/office/drawing/2014/main" id="{6543A79E-6E32-CC4B-2F7D-34E3F7DBFAFA}"/>
                </a:ext>
              </a:extLst>
            </p:cNvPr>
            <p:cNvSpPr txBox="1"/>
            <p:nvPr/>
          </p:nvSpPr>
          <p:spPr>
            <a:xfrm>
              <a:off x="8384186" y="3301515"/>
              <a:ext cx="698737" cy="477710"/>
            </a:xfrm>
            <a:prstGeom prst="rect">
              <a:avLst/>
            </a:prstGeom>
            <a:solidFill>
              <a:schemeClr val="accent5">
                <a:lumMod val="20000"/>
                <a:lumOff val="80000"/>
                <a:alpha val="6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JURA1</a:t>
              </a:r>
            </a:p>
          </p:txBody>
        </p:sp>
        <p:sp>
          <p:nvSpPr>
            <p:cNvPr id="39" name="ZoneTexte 66">
              <a:extLst>
                <a:ext uri="{FF2B5EF4-FFF2-40B4-BE49-F238E27FC236}">
                  <a16:creationId xmlns:a16="http://schemas.microsoft.com/office/drawing/2014/main" id="{5EE105F1-B37F-9A39-C135-DA1E48B5848E}"/>
                </a:ext>
              </a:extLst>
            </p:cNvPr>
            <p:cNvSpPr txBox="1"/>
            <p:nvPr/>
          </p:nvSpPr>
          <p:spPr>
            <a:xfrm>
              <a:off x="9051781" y="2826680"/>
              <a:ext cx="776012" cy="293975"/>
            </a:xfrm>
            <a:prstGeom prst="rect">
              <a:avLst/>
            </a:prstGeom>
            <a:solidFill>
              <a:schemeClr val="accent5">
                <a:lumMod val="20000"/>
                <a:lumOff val="80000"/>
                <a:alpha val="6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JURA2</a:t>
              </a:r>
            </a:p>
          </p:txBody>
        </p:sp>
        <p:sp>
          <p:nvSpPr>
            <p:cNvPr id="40" name="ZoneTexte 67">
              <a:extLst>
                <a:ext uri="{FF2B5EF4-FFF2-40B4-BE49-F238E27FC236}">
                  <a16:creationId xmlns:a16="http://schemas.microsoft.com/office/drawing/2014/main" id="{BC956967-FB63-C8B1-7D91-0671B25170C2}"/>
                </a:ext>
              </a:extLst>
            </p:cNvPr>
            <p:cNvSpPr txBox="1"/>
            <p:nvPr/>
          </p:nvSpPr>
          <p:spPr>
            <a:xfrm>
              <a:off x="9776862" y="2827471"/>
              <a:ext cx="798224" cy="293975"/>
            </a:xfrm>
            <a:prstGeom prst="rect">
              <a:avLst/>
            </a:prstGeom>
            <a:solidFill>
              <a:schemeClr val="accent5">
                <a:lumMod val="20000"/>
                <a:lumOff val="80000"/>
                <a:alpha val="6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LAKE</a:t>
              </a:r>
            </a:p>
          </p:txBody>
        </p:sp>
        <p:sp>
          <p:nvSpPr>
            <p:cNvPr id="41" name="ZoneTexte 77">
              <a:extLst>
                <a:ext uri="{FF2B5EF4-FFF2-40B4-BE49-F238E27FC236}">
                  <a16:creationId xmlns:a16="http://schemas.microsoft.com/office/drawing/2014/main" id="{08C5DEF5-D9C3-4476-4A2B-49D8F394DE89}"/>
                </a:ext>
              </a:extLst>
            </p:cNvPr>
            <p:cNvSpPr txBox="1"/>
            <p:nvPr/>
          </p:nvSpPr>
          <p:spPr>
            <a:xfrm>
              <a:off x="7967432" y="4142017"/>
              <a:ext cx="816867" cy="293975"/>
            </a:xfrm>
            <a:prstGeom prst="rect">
              <a:avLst/>
            </a:prstGeom>
            <a:solidFill>
              <a:schemeClr val="accent5">
                <a:lumMod val="20000"/>
                <a:lumOff val="80000"/>
                <a:alpha val="60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 defTabSz="914258">
                <a:defRPr/>
              </a:pPr>
              <a:r>
                <a:rPr lang="en-GB" sz="1000" kern="0" dirty="0">
                  <a:solidFill>
                    <a:srgbClr val="0F124A"/>
                  </a:solidFill>
                  <a:latin typeface="Arial"/>
                </a:rPr>
                <a:t>RHONE</a:t>
              </a:r>
            </a:p>
          </p:txBody>
        </p:sp>
        <p:sp>
          <p:nvSpPr>
            <p:cNvPr id="42" name="Rectangle 41">
              <a:extLst>
                <a:ext uri="{FF2B5EF4-FFF2-40B4-BE49-F238E27FC236}">
                  <a16:creationId xmlns:a16="http://schemas.microsoft.com/office/drawing/2014/main" id="{3D97B22F-58E0-0268-D9E2-8486BE27C4EA}"/>
                </a:ext>
              </a:extLst>
            </p:cNvPr>
            <p:cNvSpPr/>
            <p:nvPr/>
          </p:nvSpPr>
          <p:spPr>
            <a:xfrm>
              <a:off x="6864086" y="5424373"/>
              <a:ext cx="1349844" cy="788937"/>
            </a:xfrm>
            <a:prstGeom prst="rect">
              <a:avLst/>
            </a:prstGeom>
            <a:solidFill>
              <a:srgbClr val="FFFFFF">
                <a:alpha val="60000"/>
              </a:srgbClr>
            </a:solidFill>
            <a:ln w="12700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defTabSz="914258">
                <a:defRPr/>
              </a:pPr>
              <a:endParaRPr lang="en-GB" sz="1000" kern="0" dirty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43" name="Ellipse 59">
              <a:extLst>
                <a:ext uri="{FF2B5EF4-FFF2-40B4-BE49-F238E27FC236}">
                  <a16:creationId xmlns:a16="http://schemas.microsoft.com/office/drawing/2014/main" id="{019C8556-C22F-C0E3-3154-239D1D898CD4}"/>
                </a:ext>
              </a:extLst>
            </p:cNvPr>
            <p:cNvSpPr/>
            <p:nvPr/>
          </p:nvSpPr>
          <p:spPr>
            <a:xfrm>
              <a:off x="6965209" y="5518305"/>
              <a:ext cx="108023" cy="108380"/>
            </a:xfrm>
            <a:prstGeom prst="ellipse">
              <a:avLst/>
            </a:prstGeom>
            <a:solidFill>
              <a:srgbClr val="92D050"/>
            </a:solidFill>
            <a:ln w="31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44" name="ZoneTexte 60">
              <a:extLst>
                <a:ext uri="{FF2B5EF4-FFF2-40B4-BE49-F238E27FC236}">
                  <a16:creationId xmlns:a16="http://schemas.microsoft.com/office/drawing/2014/main" id="{BDFAAE33-B8E3-D26B-D11F-E4AD2E1A7666}"/>
                </a:ext>
              </a:extLst>
            </p:cNvPr>
            <p:cNvSpPr txBox="1"/>
            <p:nvPr/>
          </p:nvSpPr>
          <p:spPr>
            <a:xfrm>
              <a:off x="7077704" y="5462781"/>
              <a:ext cx="1055056" cy="2939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14258">
                <a:defRPr/>
              </a:pPr>
              <a:r>
                <a:rPr lang="en-GB" sz="1000" dirty="0">
                  <a:solidFill>
                    <a:srgbClr val="0F124A"/>
                  </a:solidFill>
                  <a:latin typeface="Arial"/>
                </a:rPr>
                <a:t>Complete</a:t>
              </a:r>
            </a:p>
          </p:txBody>
        </p:sp>
        <p:sp>
          <p:nvSpPr>
            <p:cNvPr id="45" name="ZoneTexte 61">
              <a:extLst>
                <a:ext uri="{FF2B5EF4-FFF2-40B4-BE49-F238E27FC236}">
                  <a16:creationId xmlns:a16="http://schemas.microsoft.com/office/drawing/2014/main" id="{2929737B-A2B4-6001-615E-FBBB30AB91A7}"/>
                </a:ext>
              </a:extLst>
            </p:cNvPr>
            <p:cNvSpPr txBox="1"/>
            <p:nvPr/>
          </p:nvSpPr>
          <p:spPr>
            <a:xfrm>
              <a:off x="7077704" y="5669058"/>
              <a:ext cx="1055056" cy="2939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14258">
                <a:defRPr/>
              </a:pPr>
              <a:r>
                <a:rPr lang="en-GB" sz="1000" dirty="0">
                  <a:solidFill>
                    <a:srgbClr val="0F124A"/>
                  </a:solidFill>
                  <a:latin typeface="Arial"/>
                </a:rPr>
                <a:t>Ongoing</a:t>
              </a:r>
            </a:p>
          </p:txBody>
        </p:sp>
        <p:sp>
          <p:nvSpPr>
            <p:cNvPr id="46" name="Ellipse 62">
              <a:extLst>
                <a:ext uri="{FF2B5EF4-FFF2-40B4-BE49-F238E27FC236}">
                  <a16:creationId xmlns:a16="http://schemas.microsoft.com/office/drawing/2014/main" id="{D4FC70D3-3C5A-A457-92C1-49A04AB068D7}"/>
                </a:ext>
              </a:extLst>
            </p:cNvPr>
            <p:cNvSpPr/>
            <p:nvPr/>
          </p:nvSpPr>
          <p:spPr>
            <a:xfrm>
              <a:off x="6965209" y="5718786"/>
              <a:ext cx="108023" cy="108380"/>
            </a:xfrm>
            <a:prstGeom prst="ellipse">
              <a:avLst/>
            </a:prstGeom>
            <a:solidFill>
              <a:srgbClr val="00B0F0"/>
            </a:solidFill>
            <a:ln w="31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47" name="Ellipse 21">
              <a:extLst>
                <a:ext uri="{FF2B5EF4-FFF2-40B4-BE49-F238E27FC236}">
                  <a16:creationId xmlns:a16="http://schemas.microsoft.com/office/drawing/2014/main" id="{7749B5A2-A9C0-AA98-E96B-1D5F957A3B88}"/>
                </a:ext>
              </a:extLst>
            </p:cNvPr>
            <p:cNvSpPr/>
            <p:nvPr/>
          </p:nvSpPr>
          <p:spPr>
            <a:xfrm>
              <a:off x="6969682" y="5944817"/>
              <a:ext cx="108023" cy="108380"/>
            </a:xfrm>
            <a:prstGeom prst="ellipse">
              <a:avLst/>
            </a:prstGeom>
            <a:solidFill>
              <a:srgbClr val="FF0000"/>
            </a:solidFill>
            <a:ln w="3175" cap="flat" cmpd="sng" algn="ctr">
              <a:solidFill>
                <a:srgbClr val="0F124A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algn="ctr" defTabSz="914258">
                <a:defRPr/>
              </a:pPr>
              <a:endParaRPr lang="en-GB" sz="1000" kern="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48" name="ZoneTexte 61">
              <a:extLst>
                <a:ext uri="{FF2B5EF4-FFF2-40B4-BE49-F238E27FC236}">
                  <a16:creationId xmlns:a16="http://schemas.microsoft.com/office/drawing/2014/main" id="{9B1C9135-23DE-8545-B503-B69394363818}"/>
                </a:ext>
              </a:extLst>
            </p:cNvPr>
            <p:cNvSpPr txBox="1"/>
            <p:nvPr/>
          </p:nvSpPr>
          <p:spPr>
            <a:xfrm>
              <a:off x="7073231" y="5880859"/>
              <a:ext cx="1254807" cy="2939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14258">
                <a:defRPr/>
              </a:pPr>
              <a:r>
                <a:rPr lang="en-GB" sz="1000" dirty="0">
                  <a:solidFill>
                    <a:srgbClr val="0F124A"/>
                  </a:solidFill>
                  <a:latin typeface="Arial"/>
                </a:rPr>
                <a:t>Starting shortly</a:t>
              </a:r>
            </a:p>
          </p:txBody>
        </p:sp>
      </p:grpSp>
      <p:sp>
        <p:nvSpPr>
          <p:cNvPr id="49" name="Textplatzhalter 5">
            <a:extLst>
              <a:ext uri="{FF2B5EF4-FFF2-40B4-BE49-F238E27FC236}">
                <a16:creationId xmlns:a16="http://schemas.microsoft.com/office/drawing/2014/main" id="{25E46F26-AD10-8B5B-D863-14031F7D4D01}"/>
              </a:ext>
            </a:extLst>
          </p:cNvPr>
          <p:cNvSpPr txBox="1">
            <a:spLocks/>
          </p:cNvSpPr>
          <p:nvPr/>
        </p:nvSpPr>
        <p:spPr>
          <a:xfrm>
            <a:off x="33076" y="1140038"/>
            <a:ext cx="4936974" cy="364354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914377" rtl="0" eaLnBrk="1" latinLnBrk="0" hangingPunct="1">
              <a:lnSpc>
                <a:spcPts val="1851"/>
              </a:lnSpc>
              <a:spcBef>
                <a:spcPts val="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23992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47984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71976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295968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1" indent="0" defTabSz="1219139">
              <a:lnSpc>
                <a:spcPct val="100000"/>
              </a:lnSpc>
              <a:spcBef>
                <a:spcPts val="600"/>
              </a:spcBef>
              <a:buNone/>
              <a:defRPr/>
            </a:pPr>
            <a:r>
              <a:rPr lang="en-US" sz="1400" b="1" dirty="0">
                <a:solidFill>
                  <a:srgbClr val="0C377B"/>
                </a:solidFill>
              </a:rPr>
              <a:t>Site investigation results provide:</a:t>
            </a:r>
          </a:p>
          <a:p>
            <a:pPr marL="176209" lvl="1" indent="-176209" defTabSz="1219139">
              <a:lnSpc>
                <a:spcPct val="100000"/>
              </a:lnSpc>
              <a:spcBef>
                <a:spcPts val="600"/>
              </a:spcBef>
              <a:defRPr/>
            </a:pPr>
            <a:r>
              <a:rPr lang="en-US" sz="1400" dirty="0">
                <a:solidFill>
                  <a:srgbClr val="0C377B"/>
                </a:solidFill>
              </a:rPr>
              <a:t>Locations of geologic interfaces, </a:t>
            </a:r>
            <a:r>
              <a:rPr lang="en-US" sz="1400" b="1" dirty="0">
                <a:solidFill>
                  <a:srgbClr val="0C377B"/>
                </a:solidFill>
              </a:rPr>
              <a:t>permitting to fix vertical position and inclination of tunnel</a:t>
            </a:r>
          </a:p>
          <a:p>
            <a:pPr marL="176209" lvl="1" indent="-176209" defTabSz="1219139">
              <a:lnSpc>
                <a:spcPct val="100000"/>
              </a:lnSpc>
              <a:spcBef>
                <a:spcPts val="600"/>
              </a:spcBef>
              <a:defRPr/>
            </a:pPr>
            <a:r>
              <a:rPr lang="en-US" sz="1400" dirty="0">
                <a:solidFill>
                  <a:srgbClr val="0C377B"/>
                </a:solidFill>
              </a:rPr>
              <a:t>All data will be made publicly available in particular for host states administrative and technical services.</a:t>
            </a:r>
          </a:p>
          <a:p>
            <a:pPr marL="176209" lvl="1" indent="-176209" defTabSz="914354">
              <a:spcAft>
                <a:spcPts val="600"/>
              </a:spcAft>
              <a:buNone/>
              <a:defRPr/>
            </a:pPr>
            <a:endParaRPr lang="en-US" sz="1400" b="1" dirty="0">
              <a:solidFill>
                <a:srgbClr val="0C377B"/>
              </a:solidFill>
              <a:latin typeface="Arial"/>
            </a:endParaRPr>
          </a:p>
          <a:p>
            <a:pPr marL="176209" lvl="1" indent="-176209" defTabSz="914354">
              <a:spcAft>
                <a:spcPts val="600"/>
              </a:spcAft>
              <a:buNone/>
              <a:defRPr/>
            </a:pPr>
            <a:r>
              <a:rPr lang="en-US" sz="1400" b="1" dirty="0">
                <a:solidFill>
                  <a:srgbClr val="0C377B"/>
                </a:solidFill>
                <a:latin typeface="Arial"/>
              </a:rPr>
              <a:t>Southern work package status end March 2025 </a:t>
            </a:r>
          </a:p>
          <a:p>
            <a:pPr marL="176209" lvl="1" indent="-176209" defTabSz="914354">
              <a:spcAft>
                <a:spcPts val="600"/>
              </a:spcAft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All geophysics acquisition and interpretation in sections </a:t>
            </a:r>
            <a:r>
              <a:rPr lang="en-US" sz="1400" dirty="0" err="1">
                <a:solidFill>
                  <a:srgbClr val="0C377B"/>
                </a:solidFill>
                <a:latin typeface="Arial"/>
              </a:rPr>
              <a:t>Arve</a:t>
            </a:r>
            <a:r>
              <a:rPr lang="en-US" sz="1400" dirty="0">
                <a:solidFill>
                  <a:srgbClr val="0C377B"/>
                </a:solidFill>
                <a:latin typeface="Arial"/>
              </a:rPr>
              <a:t>, </a:t>
            </a:r>
            <a:r>
              <a:rPr lang="en-US" sz="1400" dirty="0" err="1">
                <a:solidFill>
                  <a:srgbClr val="0C377B"/>
                </a:solidFill>
                <a:latin typeface="Arial"/>
              </a:rPr>
              <a:t>Mandallaz</a:t>
            </a:r>
            <a:r>
              <a:rPr lang="en-US" sz="1400" dirty="0">
                <a:solidFill>
                  <a:srgbClr val="0C377B"/>
                </a:solidFill>
                <a:latin typeface="Arial"/>
              </a:rPr>
              <a:t>, Usses, </a:t>
            </a:r>
            <a:r>
              <a:rPr lang="en-US" sz="1400" dirty="0" err="1">
                <a:solidFill>
                  <a:srgbClr val="0C377B"/>
                </a:solidFill>
                <a:latin typeface="Arial"/>
              </a:rPr>
              <a:t>Vuache</a:t>
            </a:r>
            <a:r>
              <a:rPr lang="en-US" sz="1400" dirty="0">
                <a:solidFill>
                  <a:srgbClr val="0C377B"/>
                </a:solidFill>
                <a:latin typeface="Arial"/>
              </a:rPr>
              <a:t> is completed (40 km)</a:t>
            </a:r>
          </a:p>
          <a:p>
            <a:pPr marL="176209" lvl="1" indent="-176209" defTabSz="914354">
              <a:spcAft>
                <a:spcPts val="600"/>
              </a:spcAft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6 boreholes completed (including logging and testing),            4 remaining bore holes complete in May 2025.</a:t>
            </a:r>
          </a:p>
          <a:p>
            <a:pPr marL="176209" lvl="1" indent="-176209" defTabSz="914354">
              <a:spcAft>
                <a:spcPts val="600"/>
              </a:spcAft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Preliminary results positive, confirming 3D geol. model</a:t>
            </a:r>
          </a:p>
          <a:p>
            <a:pPr marL="176209" lvl="1" indent="-176209" defTabSz="914354">
              <a:spcAft>
                <a:spcPts val="600"/>
              </a:spcAft>
              <a:buNone/>
              <a:defRPr/>
            </a:pPr>
            <a:r>
              <a:rPr lang="en-US" sz="1400" b="1" dirty="0">
                <a:solidFill>
                  <a:srgbClr val="0C377B"/>
                </a:solidFill>
                <a:latin typeface="Arial"/>
              </a:rPr>
              <a:t>Northern work package completed by end 2025</a:t>
            </a:r>
          </a:p>
          <a:p>
            <a:pPr marL="176209" lvl="1" indent="-176209" defTabSz="914354">
              <a:spcAft>
                <a:spcPts val="600"/>
              </a:spcAft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1</a:t>
            </a:r>
            <a:r>
              <a:rPr lang="en-US" sz="1400" baseline="30000" dirty="0">
                <a:solidFill>
                  <a:srgbClr val="0C377B"/>
                </a:solidFill>
                <a:latin typeface="Arial"/>
              </a:rPr>
              <a:t>st</a:t>
            </a:r>
            <a:r>
              <a:rPr lang="en-US" sz="1400" dirty="0">
                <a:solidFill>
                  <a:srgbClr val="0C377B"/>
                </a:solidFill>
                <a:latin typeface="Arial"/>
              </a:rPr>
              <a:t> drilling ongoing, further from April 25 (pending permits)</a:t>
            </a:r>
          </a:p>
        </p:txBody>
      </p:sp>
      <p:sp>
        <p:nvSpPr>
          <p:cNvPr id="50" name="Textplatzhalter 5">
            <a:extLst>
              <a:ext uri="{FF2B5EF4-FFF2-40B4-BE49-F238E27FC236}">
                <a16:creationId xmlns:a16="http://schemas.microsoft.com/office/drawing/2014/main" id="{616EF183-1579-38E0-A225-764C4AD3B524}"/>
              </a:ext>
            </a:extLst>
          </p:cNvPr>
          <p:cNvSpPr txBox="1">
            <a:spLocks/>
          </p:cNvSpPr>
          <p:nvPr/>
        </p:nvSpPr>
        <p:spPr>
          <a:xfrm>
            <a:off x="87028" y="813314"/>
            <a:ext cx="8856159" cy="194000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914377" rtl="0" eaLnBrk="1" latinLnBrk="0" hangingPunct="1">
              <a:lnSpc>
                <a:spcPts val="1851"/>
              </a:lnSpc>
              <a:spcBef>
                <a:spcPts val="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23992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47984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71976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295968" indent="-323992" algn="l" defTabSz="914377" rtl="0" eaLnBrk="1" latinLnBrk="0" hangingPunct="1">
              <a:lnSpc>
                <a:spcPts val="1851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1" indent="0" defTabSz="914354">
              <a:buNone/>
              <a:defRPr/>
            </a:pPr>
            <a:r>
              <a:rPr lang="en-US" b="1" dirty="0">
                <a:solidFill>
                  <a:srgbClr val="0C377B"/>
                </a:solidFill>
                <a:latin typeface="Arial"/>
              </a:rPr>
              <a:t>28 boreholes and 80 km of geophysics in total between October 2024 and December 2025</a:t>
            </a:r>
          </a:p>
        </p:txBody>
      </p:sp>
      <p:sp>
        <p:nvSpPr>
          <p:cNvPr id="3" name="Ellipse 29">
            <a:extLst>
              <a:ext uri="{FF2B5EF4-FFF2-40B4-BE49-F238E27FC236}">
                <a16:creationId xmlns:a16="http://schemas.microsoft.com/office/drawing/2014/main" id="{6AE2D2DB-93CF-4497-E875-6C06E3C8C26C}"/>
              </a:ext>
            </a:extLst>
          </p:cNvPr>
          <p:cNvSpPr/>
          <p:nvPr/>
        </p:nvSpPr>
        <p:spPr>
          <a:xfrm>
            <a:off x="6035047" y="4227990"/>
            <a:ext cx="89989" cy="90775"/>
          </a:xfrm>
          <a:prstGeom prst="ellipse">
            <a:avLst/>
          </a:prstGeom>
          <a:solidFill>
            <a:srgbClr val="00B0F0"/>
          </a:solidFill>
          <a:ln w="28575" cap="flat" cmpd="sng" algn="ctr">
            <a:solidFill>
              <a:srgbClr val="0F124A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 defTabSz="914258">
              <a:defRPr/>
            </a:pPr>
            <a:endParaRPr lang="en-GB" sz="1000" kern="0">
              <a:solidFill>
                <a:srgbClr val="FFFFFF"/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1644978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897F4D5B-0A21-F436-674C-02E29CD93A3E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 smtClean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US" sz="8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1" name="Title 10">
            <a:extLst>
              <a:ext uri="{FF2B5EF4-FFF2-40B4-BE49-F238E27FC236}">
                <a16:creationId xmlns:a16="http://schemas.microsoft.com/office/drawing/2014/main" id="{55231EF2-9D22-B409-5996-22E689A5DD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r-CH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0592B80C-5ADB-5189-5DEB-43F047B235EB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664" b="6172"/>
          <a:stretch/>
        </p:blipFill>
        <p:spPr>
          <a:xfrm>
            <a:off x="3390" y="317500"/>
            <a:ext cx="9140610" cy="4826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59D29032-660D-BD1C-F6BC-8CE04A339FE0}"/>
              </a:ext>
            </a:extLst>
          </p:cNvPr>
          <p:cNvSpPr txBox="1"/>
          <p:nvPr/>
        </p:nvSpPr>
        <p:spPr>
          <a:xfrm>
            <a:off x="5960567" y="367646"/>
            <a:ext cx="3183433" cy="1546577"/>
          </a:xfrm>
          <a:prstGeom prst="rect">
            <a:avLst/>
          </a:prstGeom>
          <a:solidFill>
            <a:srgbClr val="336600">
              <a:alpha val="70000"/>
            </a:srgbClr>
          </a:solidFill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>
                <a:solidFill>
                  <a:schemeClr val="bg1"/>
                </a:solidFill>
              </a:rPr>
              <a:t>Transformation of Molasse (FCC ~8 Mm</a:t>
            </a:r>
            <a:r>
              <a:rPr lang="en-GB" baseline="30000" dirty="0">
                <a:solidFill>
                  <a:schemeClr val="bg1"/>
                </a:solidFill>
              </a:rPr>
              <a:t>3</a:t>
            </a:r>
            <a:r>
              <a:rPr lang="en-GB" dirty="0">
                <a:solidFill>
                  <a:schemeClr val="bg1"/>
                </a:solidFill>
              </a:rPr>
              <a:t> volume) into fertile soil for agricultural and other uses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>
                <a:solidFill>
                  <a:schemeClr val="bg1"/>
                </a:solidFill>
              </a:rPr>
              <a:t>Materials: Molasse from HL-LHC construction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>
                <a:solidFill>
                  <a:schemeClr val="bg1"/>
                </a:solidFill>
              </a:rPr>
              <a:t>Duration: 4+ years (2024 - 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dirty="0">
                <a:solidFill>
                  <a:schemeClr val="bg1"/>
                </a:solidFill>
              </a:rPr>
              <a:t>Trials with 5 000 t molasse 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F46F46B6-EB1B-C376-BB24-67FB019BC6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06329" y="4650462"/>
            <a:ext cx="7036067" cy="34464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47C30FEA-F5A1-F12F-4992-385D8DF18CA0}"/>
              </a:ext>
            </a:extLst>
          </p:cNvPr>
          <p:cNvSpPr txBox="1"/>
          <p:nvPr/>
        </p:nvSpPr>
        <p:spPr>
          <a:xfrm>
            <a:off x="147638" y="870431"/>
            <a:ext cx="2942072" cy="1351460"/>
          </a:xfrm>
          <a:prstGeom prst="rect">
            <a:avLst/>
          </a:prstGeom>
          <a:solidFill>
            <a:schemeClr val="accent4">
              <a:lumMod val="75000"/>
              <a:alpha val="7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GB" sz="1400" b="0" i="0" u="sng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Estimate of reuse quantities: </a:t>
            </a:r>
            <a:r>
              <a:rPr kumimoji="0" lang="en-GB" sz="1400" b="0" i="0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</a:t>
            </a:r>
            <a:endParaRPr lang="en-GB" sz="1400" dirty="0">
              <a:solidFill>
                <a:schemeClr val="bg1"/>
              </a:solidFill>
              <a:latin typeface="Arial"/>
            </a:endParaRPr>
          </a:p>
          <a:p>
            <a:pPr marL="0" marR="0" lvl="0" indent="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40% refill of quarries (∼ 7.5 Mt)	</a:t>
            </a:r>
          </a:p>
          <a:p>
            <a:pPr marL="0" marR="0" lvl="0" indent="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GB" sz="1400" b="1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25% reconstituted soil (∼ 4 Mt)	</a:t>
            </a:r>
            <a:endParaRPr kumimoji="0" lang="en-GB" sz="14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30% deposit (∼ 5 Mt)		</a:t>
            </a:r>
            <a:endParaRPr lang="en-GB" sz="1400" dirty="0">
              <a:solidFill>
                <a:schemeClr val="bg1"/>
              </a:solidFill>
              <a:latin typeface="Arial"/>
            </a:endParaRPr>
          </a:p>
          <a:p>
            <a:pPr marL="0" marR="0" lvl="0" indent="0" algn="l" defTabSz="685800" rtl="0" eaLnBrk="1" fontAlgn="auto" latinLnBrk="0" hangingPunct="1">
              <a:lnSpc>
                <a:spcPts val="195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5% other reuse</a:t>
            </a:r>
          </a:p>
        </p:txBody>
      </p:sp>
    </p:spTree>
    <p:extLst>
      <p:ext uri="{BB962C8B-B14F-4D97-AF65-F5344CB8AC3E}">
        <p14:creationId xmlns:p14="http://schemas.microsoft.com/office/powerpoint/2010/main" val="25972078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9E999B3-2919-64C6-083D-915B9931C8E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E595A7AE-75FF-B058-087A-D8353EE555D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1672" y="374982"/>
            <a:ext cx="3729387" cy="402033"/>
          </a:xfrm>
        </p:spPr>
        <p:txBody>
          <a:bodyPr>
            <a:normAutofit fontScale="90000"/>
          </a:bodyPr>
          <a:lstStyle/>
          <a:p>
            <a:r>
              <a:rPr lang="en-US" dirty="0"/>
              <a:t>territorial dialogue and public participation</a:t>
            </a:r>
          </a:p>
        </p:txBody>
      </p:sp>
      <p:pic>
        <p:nvPicPr>
          <p:cNvPr id="56" name="Picture 55">
            <a:extLst>
              <a:ext uri="{FF2B5EF4-FFF2-40B4-BE49-F238E27FC236}">
                <a16:creationId xmlns:a16="http://schemas.microsoft.com/office/drawing/2014/main" id="{C1AA3687-32A9-12B2-F793-70397ACFCEB5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14476"/>
          <a:stretch/>
        </p:blipFill>
        <p:spPr>
          <a:xfrm>
            <a:off x="3558079" y="317500"/>
            <a:ext cx="5575362" cy="2742138"/>
          </a:xfrm>
          <a:prstGeom prst="rect">
            <a:avLst/>
          </a:prstGeom>
        </p:spPr>
      </p:pic>
      <p:sp>
        <p:nvSpPr>
          <p:cNvPr id="58" name="TextBox 57">
            <a:extLst>
              <a:ext uri="{FF2B5EF4-FFF2-40B4-BE49-F238E27FC236}">
                <a16:creationId xmlns:a16="http://schemas.microsoft.com/office/drawing/2014/main" id="{17ADE35F-EC25-3646-C0C6-9A518F41DDC7}"/>
              </a:ext>
            </a:extLst>
          </p:cNvPr>
          <p:cNvSpPr txBox="1"/>
          <p:nvPr/>
        </p:nvSpPr>
        <p:spPr>
          <a:xfrm>
            <a:off x="195406" y="2558945"/>
            <a:ext cx="2594198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200" b="1" dirty="0"/>
              <a:t>So far, 11 sessions </a:t>
            </a:r>
            <a:r>
              <a:rPr lang="fr-FR" sz="1200" dirty="0"/>
              <a:t>incl. public meeting at CERN on April 24, 2024. </a:t>
            </a:r>
            <a:r>
              <a:rPr lang="fr-FR" sz="1200" dirty="0" err="1"/>
              <a:t>brought</a:t>
            </a:r>
            <a:r>
              <a:rPr lang="fr-FR" sz="1200" dirty="0"/>
              <a:t> </a:t>
            </a:r>
            <a:r>
              <a:rPr lang="fr-FR" sz="1200" dirty="0" err="1"/>
              <a:t>together</a:t>
            </a:r>
            <a:r>
              <a:rPr lang="fr-FR" sz="1200" dirty="0"/>
              <a:t> </a:t>
            </a:r>
            <a:r>
              <a:rPr lang="fr-FR" sz="1200" b="1" dirty="0">
                <a:solidFill>
                  <a:srgbClr val="1F27A4"/>
                </a:solidFill>
              </a:rPr>
              <a:t>over 1,500 people</a:t>
            </a:r>
            <a:r>
              <a:rPr lang="fr-FR" sz="1200" dirty="0"/>
              <a:t> in France &amp; Switzerland 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669F7F63-B15F-DEA9-BA2F-425C34D91FAC}"/>
              </a:ext>
            </a:extLst>
          </p:cNvPr>
          <p:cNvSpPr txBox="1"/>
          <p:nvPr/>
        </p:nvSpPr>
        <p:spPr>
          <a:xfrm>
            <a:off x="207317" y="1220117"/>
            <a:ext cx="3096271" cy="13388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dirty="0"/>
              <a:t>In France, dialogue and public participation is mandatory for significant projects to hold a public debate before a decision is made to proceed with the project. Similarly, in Switzerland, it is customary. </a:t>
            </a:r>
          </a:p>
        </p:txBody>
      </p:sp>
      <p:pic>
        <p:nvPicPr>
          <p:cNvPr id="63" name="Picture 62" descr="A group of people in a room&#10;&#10;AI-generated content may be incorrect.">
            <a:extLst>
              <a:ext uri="{FF2B5EF4-FFF2-40B4-BE49-F238E27FC236}">
                <a16:creationId xmlns:a16="http://schemas.microsoft.com/office/drawing/2014/main" id="{14F43AB4-1914-67B2-CD09-528595ADC6C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76035" y="3839453"/>
            <a:ext cx="1466952" cy="1100214"/>
          </a:xfrm>
          <a:prstGeom prst="rect">
            <a:avLst/>
          </a:prstGeom>
        </p:spPr>
      </p:pic>
      <p:pic>
        <p:nvPicPr>
          <p:cNvPr id="62" name="Picture 61" descr="A group of people in a room&#10;&#10;AI-generated content may be incorrect.">
            <a:extLst>
              <a:ext uri="{FF2B5EF4-FFF2-40B4-BE49-F238E27FC236}">
                <a16:creationId xmlns:a16="http://schemas.microsoft.com/office/drawing/2014/main" id="{68738D7E-6821-78B3-BE9B-1FB60DFFEDE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1718" y="3839453"/>
            <a:ext cx="1936829" cy="1089467"/>
          </a:xfrm>
          <a:prstGeom prst="rect">
            <a:avLst/>
          </a:prstGeom>
        </p:spPr>
      </p:pic>
      <p:pic>
        <p:nvPicPr>
          <p:cNvPr id="65" name="Image 6">
            <a:extLst>
              <a:ext uri="{FF2B5EF4-FFF2-40B4-BE49-F238E27FC236}">
                <a16:creationId xmlns:a16="http://schemas.microsoft.com/office/drawing/2014/main" id="{7EB67FE4-AB36-E67E-574F-8415289E122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753053" y="2917243"/>
            <a:ext cx="945398" cy="945398"/>
          </a:xfrm>
          <a:prstGeom prst="rect">
            <a:avLst/>
          </a:prstGeom>
        </p:spPr>
      </p:pic>
      <p:sp>
        <p:nvSpPr>
          <p:cNvPr id="66" name="ZoneTexte 7">
            <a:extLst>
              <a:ext uri="{FF2B5EF4-FFF2-40B4-BE49-F238E27FC236}">
                <a16:creationId xmlns:a16="http://schemas.microsoft.com/office/drawing/2014/main" id="{E88A92DE-C980-21A1-F413-699140EBC57C}"/>
              </a:ext>
            </a:extLst>
          </p:cNvPr>
          <p:cNvSpPr txBox="1"/>
          <p:nvPr/>
        </p:nvSpPr>
        <p:spPr>
          <a:xfrm>
            <a:off x="98902" y="3535677"/>
            <a:ext cx="2689650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defTabSz="1219170" hangingPunct="0"/>
            <a:r>
              <a:rPr lang="fr-FR" sz="1050" b="1" dirty="0">
                <a:solidFill>
                  <a:srgbClr val="000000"/>
                </a:solidFill>
                <a:latin typeface="Arial"/>
                <a:sym typeface="Helvetica Neue"/>
              </a:rPr>
              <a:t>Dialogue </a:t>
            </a:r>
            <a:r>
              <a:rPr lang="fr-FR" sz="1050" b="1" dirty="0" err="1">
                <a:solidFill>
                  <a:srgbClr val="000000"/>
                </a:solidFill>
                <a:latin typeface="Arial"/>
                <a:sym typeface="Helvetica Neue"/>
              </a:rPr>
              <a:t>Website</a:t>
            </a:r>
            <a:endParaRPr lang="fr-FR" sz="1050" b="1" dirty="0">
              <a:solidFill>
                <a:srgbClr val="000000"/>
              </a:solidFill>
              <a:latin typeface="Arial"/>
              <a:sym typeface="Helvetica Neue"/>
            </a:endParaRPr>
          </a:p>
        </p:txBody>
      </p:sp>
      <p:pic>
        <p:nvPicPr>
          <p:cNvPr id="72" name="Picture 71">
            <a:extLst>
              <a:ext uri="{FF2B5EF4-FFF2-40B4-BE49-F238E27FC236}">
                <a16:creationId xmlns:a16="http://schemas.microsoft.com/office/drawing/2014/main" id="{AE564558-64F3-65DF-312A-3D96D2692F35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842000" y="2666221"/>
            <a:ext cx="1852596" cy="2466195"/>
          </a:xfrm>
          <a:prstGeom prst="rect">
            <a:avLst/>
          </a:prstGeom>
        </p:spPr>
      </p:pic>
      <p:sp>
        <p:nvSpPr>
          <p:cNvPr id="73" name="ZoneTexte 9">
            <a:extLst>
              <a:ext uri="{FF2B5EF4-FFF2-40B4-BE49-F238E27FC236}">
                <a16:creationId xmlns:a16="http://schemas.microsoft.com/office/drawing/2014/main" id="{43EAC957-EDA9-E550-19D8-C1943A2B7B2D}"/>
              </a:ext>
            </a:extLst>
          </p:cNvPr>
          <p:cNvSpPr txBox="1"/>
          <p:nvPr/>
        </p:nvSpPr>
        <p:spPr>
          <a:xfrm>
            <a:off x="7754285" y="3178176"/>
            <a:ext cx="1194309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fr-FR" b="1" dirty="0">
                <a:solidFill>
                  <a:srgbClr val="000000"/>
                </a:solidFill>
                <a:latin typeface="Aptos" panose="020B0004020202020204" pitchFamily="34" charset="0"/>
              </a:rPr>
              <a:t>In 2026 ? </a:t>
            </a:r>
          </a:p>
          <a:p>
            <a:r>
              <a:rPr lang="fr-FR" dirty="0" err="1">
                <a:solidFill>
                  <a:srgbClr val="000000"/>
                </a:solidFill>
                <a:latin typeface="Aptos" panose="020B0004020202020204" pitchFamily="34" charset="0"/>
              </a:rPr>
              <a:t>Formal</a:t>
            </a:r>
            <a:r>
              <a:rPr lang="fr-FR" dirty="0">
                <a:solidFill>
                  <a:srgbClr val="000000"/>
                </a:solidFill>
                <a:latin typeface="Aptos" panose="020B0004020202020204" pitchFamily="34" charset="0"/>
              </a:rPr>
              <a:t> public participation </a:t>
            </a:r>
            <a:r>
              <a:rPr lang="fr-FR" dirty="0" err="1">
                <a:solidFill>
                  <a:srgbClr val="000000"/>
                </a:solidFill>
                <a:latin typeface="Aptos" panose="020B0004020202020204" pitchFamily="34" charset="0"/>
              </a:rPr>
              <a:t>is</a:t>
            </a:r>
            <a:r>
              <a:rPr lang="fr-FR" dirty="0">
                <a:solidFill>
                  <a:srgbClr val="000000"/>
                </a:solidFill>
                <a:latin typeface="Aptos" panose="020B0004020202020204" pitchFamily="34" charset="0"/>
              </a:rPr>
              <a:t> </a:t>
            </a:r>
            <a:r>
              <a:rPr lang="fr-FR" dirty="0" err="1">
                <a:solidFill>
                  <a:srgbClr val="000000"/>
                </a:solidFill>
                <a:latin typeface="Aptos" panose="020B0004020202020204" pitchFamily="34" charset="0"/>
              </a:rPr>
              <a:t>planned</a:t>
            </a:r>
            <a:r>
              <a:rPr lang="fr-FR" dirty="0">
                <a:solidFill>
                  <a:srgbClr val="000000"/>
                </a:solidFill>
                <a:latin typeface="Aptos" panose="020B0004020202020204" pitchFamily="34" charset="0"/>
              </a:rPr>
              <a:t> for 2026 in France and </a:t>
            </a:r>
            <a:r>
              <a:rPr lang="fr-FR" dirty="0" err="1">
                <a:solidFill>
                  <a:srgbClr val="000000"/>
                </a:solidFill>
                <a:latin typeface="Aptos" panose="020B0004020202020204" pitchFamily="34" charset="0"/>
              </a:rPr>
              <a:t>Switzerland</a:t>
            </a:r>
            <a:r>
              <a:rPr lang="fr-FR" dirty="0">
                <a:solidFill>
                  <a:srgbClr val="000000"/>
                </a:solidFill>
                <a:latin typeface="Aptos" panose="020B0004020202020204" pitchFamily="34" charset="0"/>
              </a:rPr>
              <a:t>.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F90FD3BD-85D1-8EF4-E9E7-72DE5659C1E5}"/>
              </a:ext>
            </a:extLst>
          </p:cNvPr>
          <p:cNvSpPr txBox="1"/>
          <p:nvPr/>
        </p:nvSpPr>
        <p:spPr>
          <a:xfrm>
            <a:off x="3820169" y="2595804"/>
            <a:ext cx="1769860" cy="3279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914377">
              <a:lnSpc>
                <a:spcPct val="115000"/>
              </a:lnSpc>
              <a:spcAft>
                <a:spcPts val="800"/>
              </a:spcAft>
            </a:pPr>
            <a:r>
              <a:rPr lang="en-GB" sz="1400" b="1" kern="0" dirty="0">
                <a:latin typeface="Aptos" panose="020B0004020202020204" pitchFamily="34" charset="0"/>
                <a:sym typeface="Helvetica Neue"/>
              </a:rPr>
              <a:t>In 2025</a:t>
            </a:r>
          </a:p>
        </p:txBody>
      </p:sp>
      <p:sp>
        <p:nvSpPr>
          <p:cNvPr id="76" name="ZoneTexte 7">
            <a:extLst>
              <a:ext uri="{FF2B5EF4-FFF2-40B4-BE49-F238E27FC236}">
                <a16:creationId xmlns:a16="http://schemas.microsoft.com/office/drawing/2014/main" id="{F900DA69-1077-5FD3-5516-BA89FCE74BE0}"/>
              </a:ext>
            </a:extLst>
          </p:cNvPr>
          <p:cNvSpPr txBox="1"/>
          <p:nvPr/>
        </p:nvSpPr>
        <p:spPr>
          <a:xfrm>
            <a:off x="3634051" y="2889742"/>
            <a:ext cx="2207949" cy="229550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77800" indent="-177800">
              <a:spcAft>
                <a:spcPts val="375"/>
              </a:spcAft>
              <a:buFont typeface="+mj-lt"/>
              <a:buAutoNum type="arabicPeriod"/>
            </a:pPr>
            <a:r>
              <a:rPr lang="fr-FR" sz="1200" b="1" dirty="0">
                <a:solidFill>
                  <a:srgbClr val="000000"/>
                </a:solidFill>
                <a:latin typeface="Aptos" panose="020B0004020202020204" pitchFamily="34" charset="0"/>
              </a:rPr>
              <a:t>Second cycle of information meetings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on the FCC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study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in the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territory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. </a:t>
            </a:r>
          </a:p>
          <a:p>
            <a:pPr marL="177800" indent="-177800">
              <a:spcAft>
                <a:spcPts val="375"/>
              </a:spcAft>
              <a:buFont typeface="+mj-lt"/>
              <a:buAutoNum type="arabicPeriod"/>
            </a:pPr>
            <a:r>
              <a:rPr lang="fr-FR" sz="1200" b="1" dirty="0">
                <a:solidFill>
                  <a:srgbClr val="000000"/>
                </a:solidFill>
                <a:latin typeface="Aptos" panose="020B0004020202020204" pitchFamily="34" charset="0"/>
              </a:rPr>
              <a:t>First cycle of workshops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with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residents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in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municipalities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potentially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affected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by surface sites. </a:t>
            </a:r>
          </a:p>
          <a:p>
            <a:pPr marL="177800" indent="-177800">
              <a:spcAft>
                <a:spcPts val="375"/>
              </a:spcAft>
              <a:buFont typeface="+mj-lt"/>
              <a:buAutoNum type="arabicPeriod"/>
            </a:pPr>
            <a:r>
              <a:rPr lang="fr-FR" sz="1200" b="1" dirty="0" err="1">
                <a:solidFill>
                  <a:srgbClr val="000000"/>
                </a:solidFill>
                <a:latin typeface="Aptos" panose="020B0004020202020204" pitchFamily="34" charset="0"/>
              </a:rPr>
              <a:t>Privileged</a:t>
            </a:r>
            <a:r>
              <a:rPr lang="fr-FR" sz="1200" b="1" dirty="0">
                <a:solidFill>
                  <a:srgbClr val="000000"/>
                </a:solidFill>
                <a:latin typeface="Aptos" panose="020B0004020202020204" pitchFamily="34" charset="0"/>
              </a:rPr>
              <a:t> meetings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with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</a:t>
            </a:r>
            <a:r>
              <a:rPr lang="fr-FR" sz="1200" dirty="0" err="1">
                <a:solidFill>
                  <a:srgbClr val="000000"/>
                </a:solidFill>
                <a:latin typeface="Aptos" panose="020B0004020202020204" pitchFamily="34" charset="0"/>
              </a:rPr>
              <a:t>citizen</a:t>
            </a:r>
            <a:r>
              <a:rPr lang="fr-FR" sz="1200" dirty="0">
                <a:solidFill>
                  <a:srgbClr val="000000"/>
                </a:solidFill>
                <a:latin typeface="Aptos" panose="020B0004020202020204" pitchFamily="34" charset="0"/>
              </a:rPr>
              <a:t> </a:t>
            </a:r>
            <a:r>
              <a:rPr lang="fr-FR" sz="1200" b="1" dirty="0">
                <a:solidFill>
                  <a:srgbClr val="336600"/>
                </a:solidFill>
                <a:latin typeface="Aptos" panose="020B0004020202020204" pitchFamily="34" charset="0"/>
              </a:rPr>
              <a:t>stakeholders of the </a:t>
            </a:r>
            <a:r>
              <a:rPr lang="fr-FR" sz="1200" b="1" dirty="0" err="1">
                <a:solidFill>
                  <a:srgbClr val="336600"/>
                </a:solidFill>
                <a:latin typeface="Aptos" panose="020B0004020202020204" pitchFamily="34" charset="0"/>
              </a:rPr>
              <a:t>territory</a:t>
            </a:r>
            <a:r>
              <a:rPr lang="fr-FR" sz="1200" dirty="0">
                <a:solidFill>
                  <a:srgbClr val="336600"/>
                </a:solidFill>
                <a:latin typeface="Aptos" panose="020B0004020202020204" pitchFamily="34" charset="0"/>
              </a:rPr>
              <a:t>.</a:t>
            </a:r>
          </a:p>
        </p:txBody>
      </p:sp>
      <p:sp>
        <p:nvSpPr>
          <p:cNvPr id="77" name="Virage 17">
            <a:extLst>
              <a:ext uri="{FF2B5EF4-FFF2-40B4-BE49-F238E27FC236}">
                <a16:creationId xmlns:a16="http://schemas.microsoft.com/office/drawing/2014/main" id="{99500842-F07A-B5B0-F71C-3D4889A06611}"/>
              </a:ext>
            </a:extLst>
          </p:cNvPr>
          <p:cNvSpPr/>
          <p:nvPr/>
        </p:nvSpPr>
        <p:spPr>
          <a:xfrm rot="9988984" flipH="1">
            <a:off x="4860571" y="4838013"/>
            <a:ext cx="964600" cy="258310"/>
          </a:xfrm>
          <a:prstGeom prst="bentArrow">
            <a:avLst/>
          </a:prstGeom>
          <a:solidFill>
            <a:srgbClr val="C1D888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90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82048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15261325-5F7F-C50C-E37D-8EC1F423B2E9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68161" y="4871650"/>
            <a:ext cx="289479" cy="227801"/>
          </a:xfrm>
        </p:spPr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GB" sz="500" b="0" i="0" u="none" strike="noStrike" kern="1200" cap="none" spc="0" normalizeH="0" baseline="0" noProof="0" smtClean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GB" sz="50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6150A98E-A29C-3973-EEAA-9D6F166471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6720" y="364440"/>
            <a:ext cx="9000920" cy="387400"/>
          </a:xfrm>
        </p:spPr>
        <p:txBody>
          <a:bodyPr/>
          <a:lstStyle/>
          <a:p>
            <a:r>
              <a:rPr lang="en-CH" dirty="0"/>
              <a:t>Architectural language and integration development</a:t>
            </a:r>
          </a:p>
        </p:txBody>
      </p:sp>
      <p:grpSp>
        <p:nvGrpSpPr>
          <p:cNvPr id="7" name="object 2">
            <a:extLst>
              <a:ext uri="{FF2B5EF4-FFF2-40B4-BE49-F238E27FC236}">
                <a16:creationId xmlns:a16="http://schemas.microsoft.com/office/drawing/2014/main" id="{DA577E0D-9F4C-0327-5DDF-7A616B496DA7}"/>
              </a:ext>
            </a:extLst>
          </p:cNvPr>
          <p:cNvGrpSpPr/>
          <p:nvPr/>
        </p:nvGrpSpPr>
        <p:grpSpPr>
          <a:xfrm>
            <a:off x="552536" y="4100284"/>
            <a:ext cx="209418" cy="209418"/>
            <a:chOff x="2586306" y="8568124"/>
            <a:chExt cx="395605" cy="395605"/>
          </a:xfrm>
        </p:grpSpPr>
        <p:sp>
          <p:nvSpPr>
            <p:cNvPr id="8" name="object 3">
              <a:extLst>
                <a:ext uri="{FF2B5EF4-FFF2-40B4-BE49-F238E27FC236}">
                  <a16:creationId xmlns:a16="http://schemas.microsoft.com/office/drawing/2014/main" id="{4AB82404-11A3-7607-0959-886BD5BA7660}"/>
                </a:ext>
              </a:extLst>
            </p:cNvPr>
            <p:cNvSpPr/>
            <p:nvPr/>
          </p:nvSpPr>
          <p:spPr>
            <a:xfrm>
              <a:off x="2586306" y="8568124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9E9366">
                <a:alpha val="79998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9" name="object 4">
              <a:extLst>
                <a:ext uri="{FF2B5EF4-FFF2-40B4-BE49-F238E27FC236}">
                  <a16:creationId xmlns:a16="http://schemas.microsoft.com/office/drawing/2014/main" id="{3CC7C1FD-780B-9A8A-36AA-B758B3BE3441}"/>
                </a:ext>
              </a:extLst>
            </p:cNvPr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2657300" y="8620757"/>
              <a:ext cx="253280" cy="230525"/>
            </a:xfrm>
            <a:prstGeom prst="rect">
              <a:avLst/>
            </a:prstGeom>
          </p:spPr>
        </p:pic>
      </p:grpSp>
      <p:grpSp>
        <p:nvGrpSpPr>
          <p:cNvPr id="10" name="object 5">
            <a:extLst>
              <a:ext uri="{FF2B5EF4-FFF2-40B4-BE49-F238E27FC236}">
                <a16:creationId xmlns:a16="http://schemas.microsoft.com/office/drawing/2014/main" id="{3D450596-EC4F-059E-76F2-0489B9691F5D}"/>
              </a:ext>
            </a:extLst>
          </p:cNvPr>
          <p:cNvGrpSpPr/>
          <p:nvPr/>
        </p:nvGrpSpPr>
        <p:grpSpPr>
          <a:xfrm>
            <a:off x="552536" y="4337235"/>
            <a:ext cx="209418" cy="209418"/>
            <a:chOff x="2586306" y="9015741"/>
            <a:chExt cx="395605" cy="395605"/>
          </a:xfrm>
        </p:grpSpPr>
        <p:sp>
          <p:nvSpPr>
            <p:cNvPr id="11" name="object 6">
              <a:extLst>
                <a:ext uri="{FF2B5EF4-FFF2-40B4-BE49-F238E27FC236}">
                  <a16:creationId xmlns:a16="http://schemas.microsoft.com/office/drawing/2014/main" id="{00CC50BC-E055-E259-2A07-F6AEF3C486A0}"/>
                </a:ext>
              </a:extLst>
            </p:cNvPr>
            <p:cNvSpPr/>
            <p:nvPr/>
          </p:nvSpPr>
          <p:spPr>
            <a:xfrm>
              <a:off x="2586306" y="9015741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9E9366">
                <a:alpha val="79998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12" name="object 7">
              <a:extLst>
                <a:ext uri="{FF2B5EF4-FFF2-40B4-BE49-F238E27FC236}">
                  <a16:creationId xmlns:a16="http://schemas.microsoft.com/office/drawing/2014/main" id="{7893516C-5E18-9387-324B-787A7A4EBADA}"/>
                </a:ext>
              </a:extLst>
            </p:cNvPr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2669751" y="9107634"/>
              <a:ext cx="228380" cy="216870"/>
            </a:xfrm>
            <a:prstGeom prst="rect">
              <a:avLst/>
            </a:prstGeom>
          </p:spPr>
        </p:pic>
      </p:grpSp>
      <p:grpSp>
        <p:nvGrpSpPr>
          <p:cNvPr id="13" name="object 8">
            <a:extLst>
              <a:ext uri="{FF2B5EF4-FFF2-40B4-BE49-F238E27FC236}">
                <a16:creationId xmlns:a16="http://schemas.microsoft.com/office/drawing/2014/main" id="{2DEA4FE9-E2F6-201F-5B53-37E0607105C4}"/>
              </a:ext>
            </a:extLst>
          </p:cNvPr>
          <p:cNvGrpSpPr/>
          <p:nvPr/>
        </p:nvGrpSpPr>
        <p:grpSpPr>
          <a:xfrm>
            <a:off x="552535" y="4574186"/>
            <a:ext cx="209418" cy="209418"/>
            <a:chOff x="2586305" y="9463358"/>
            <a:chExt cx="395605" cy="395605"/>
          </a:xfrm>
        </p:grpSpPr>
        <p:sp>
          <p:nvSpPr>
            <p:cNvPr id="14" name="object 9">
              <a:extLst>
                <a:ext uri="{FF2B5EF4-FFF2-40B4-BE49-F238E27FC236}">
                  <a16:creationId xmlns:a16="http://schemas.microsoft.com/office/drawing/2014/main" id="{BC1AC593-8B3D-29F4-71AD-33C2C03B3AE1}"/>
                </a:ext>
              </a:extLst>
            </p:cNvPr>
            <p:cNvSpPr/>
            <p:nvPr/>
          </p:nvSpPr>
          <p:spPr>
            <a:xfrm>
              <a:off x="2586305" y="9463358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9E9366">
                <a:alpha val="79998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15" name="object 10">
              <a:extLst>
                <a:ext uri="{FF2B5EF4-FFF2-40B4-BE49-F238E27FC236}">
                  <a16:creationId xmlns:a16="http://schemas.microsoft.com/office/drawing/2014/main" id="{418C7945-C3AC-7CA5-79B9-5E5A308CD5BB}"/>
                </a:ext>
              </a:extLst>
            </p:cNvPr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2644671" y="9519107"/>
              <a:ext cx="305240" cy="302829"/>
            </a:xfrm>
            <a:prstGeom prst="rect">
              <a:avLst/>
            </a:prstGeom>
          </p:spPr>
        </p:pic>
      </p:grpSp>
      <p:grpSp>
        <p:nvGrpSpPr>
          <p:cNvPr id="16" name="object 11">
            <a:extLst>
              <a:ext uri="{FF2B5EF4-FFF2-40B4-BE49-F238E27FC236}">
                <a16:creationId xmlns:a16="http://schemas.microsoft.com/office/drawing/2014/main" id="{7CE2F071-917A-DC76-319C-028BF270D155}"/>
              </a:ext>
            </a:extLst>
          </p:cNvPr>
          <p:cNvGrpSpPr/>
          <p:nvPr/>
        </p:nvGrpSpPr>
        <p:grpSpPr>
          <a:xfrm>
            <a:off x="3892011" y="4335343"/>
            <a:ext cx="209418" cy="209418"/>
            <a:chOff x="8894815" y="9012166"/>
            <a:chExt cx="395605" cy="395605"/>
          </a:xfrm>
        </p:grpSpPr>
        <p:sp>
          <p:nvSpPr>
            <p:cNvPr id="17" name="object 12">
              <a:extLst>
                <a:ext uri="{FF2B5EF4-FFF2-40B4-BE49-F238E27FC236}">
                  <a16:creationId xmlns:a16="http://schemas.microsoft.com/office/drawing/2014/main" id="{25E621C9-98F8-D351-2416-C62F49B4F04E}"/>
                </a:ext>
              </a:extLst>
            </p:cNvPr>
            <p:cNvSpPr/>
            <p:nvPr/>
          </p:nvSpPr>
          <p:spPr>
            <a:xfrm>
              <a:off x="8894815" y="9012166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4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4F5730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18" name="object 13">
              <a:extLst>
                <a:ext uri="{FF2B5EF4-FFF2-40B4-BE49-F238E27FC236}">
                  <a16:creationId xmlns:a16="http://schemas.microsoft.com/office/drawing/2014/main" id="{453E259F-9EC6-89CD-CF94-D038F9CFC19F}"/>
                </a:ext>
              </a:extLst>
            </p:cNvPr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9080214" y="9132898"/>
              <a:ext cx="140372" cy="134927"/>
            </a:xfrm>
            <a:prstGeom prst="rect">
              <a:avLst/>
            </a:prstGeom>
          </p:spPr>
        </p:pic>
        <p:sp>
          <p:nvSpPr>
            <p:cNvPr id="19" name="object 14">
              <a:extLst>
                <a:ext uri="{FF2B5EF4-FFF2-40B4-BE49-F238E27FC236}">
                  <a16:creationId xmlns:a16="http://schemas.microsoft.com/office/drawing/2014/main" id="{D08B13EA-D26F-1489-7C14-5CD718EF4728}"/>
                </a:ext>
              </a:extLst>
            </p:cNvPr>
            <p:cNvSpPr/>
            <p:nvPr/>
          </p:nvSpPr>
          <p:spPr>
            <a:xfrm>
              <a:off x="8935777" y="9209528"/>
              <a:ext cx="302260" cy="57785"/>
            </a:xfrm>
            <a:custGeom>
              <a:avLst/>
              <a:gdLst/>
              <a:ahLst/>
              <a:cxnLst/>
              <a:rect l="l" t="t" r="r" b="b"/>
              <a:pathLst>
                <a:path w="302259" h="57784">
                  <a:moveTo>
                    <a:pt x="301749" y="57610"/>
                  </a:moveTo>
                  <a:lnTo>
                    <a:pt x="120697" y="57610"/>
                  </a:lnTo>
                  <a:lnTo>
                    <a:pt x="120697" y="0"/>
                  </a:lnTo>
                  <a:lnTo>
                    <a:pt x="0" y="0"/>
                  </a:lnTo>
                </a:path>
              </a:pathLst>
            </a:custGeom>
            <a:ln w="14250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20" name="object 15">
              <a:extLst>
                <a:ext uri="{FF2B5EF4-FFF2-40B4-BE49-F238E27FC236}">
                  <a16:creationId xmlns:a16="http://schemas.microsoft.com/office/drawing/2014/main" id="{D02CC7BF-D459-5C1A-2477-A65C4962A2AA}"/>
                </a:ext>
              </a:extLst>
            </p:cNvPr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8922284" y="9127590"/>
              <a:ext cx="142843" cy="72461"/>
            </a:xfrm>
            <a:prstGeom prst="rect">
              <a:avLst/>
            </a:prstGeom>
          </p:spPr>
        </p:pic>
      </p:grpSp>
      <p:grpSp>
        <p:nvGrpSpPr>
          <p:cNvPr id="21" name="object 16">
            <a:extLst>
              <a:ext uri="{FF2B5EF4-FFF2-40B4-BE49-F238E27FC236}">
                <a16:creationId xmlns:a16="http://schemas.microsoft.com/office/drawing/2014/main" id="{253F59D7-1DCC-AEE5-F1BE-345A56B53BD2}"/>
              </a:ext>
            </a:extLst>
          </p:cNvPr>
          <p:cNvGrpSpPr/>
          <p:nvPr/>
        </p:nvGrpSpPr>
        <p:grpSpPr>
          <a:xfrm>
            <a:off x="3892012" y="4098392"/>
            <a:ext cx="209418" cy="209418"/>
            <a:chOff x="8894817" y="8564550"/>
            <a:chExt cx="395605" cy="395605"/>
          </a:xfrm>
        </p:grpSpPr>
        <p:sp>
          <p:nvSpPr>
            <p:cNvPr id="22" name="object 17">
              <a:extLst>
                <a:ext uri="{FF2B5EF4-FFF2-40B4-BE49-F238E27FC236}">
                  <a16:creationId xmlns:a16="http://schemas.microsoft.com/office/drawing/2014/main" id="{250321B0-4A91-1723-6926-24BAAD15C895}"/>
                </a:ext>
              </a:extLst>
            </p:cNvPr>
            <p:cNvSpPr/>
            <p:nvPr/>
          </p:nvSpPr>
          <p:spPr>
            <a:xfrm>
              <a:off x="8894817" y="8564550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4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4F5730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23" name="object 18">
              <a:extLst>
                <a:ext uri="{FF2B5EF4-FFF2-40B4-BE49-F238E27FC236}">
                  <a16:creationId xmlns:a16="http://schemas.microsoft.com/office/drawing/2014/main" id="{EF6D41C3-917A-EEF2-B8B1-9E7D4A9BFE88}"/>
                </a:ext>
              </a:extLst>
            </p:cNvPr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8964980" y="8650119"/>
              <a:ext cx="214818" cy="212524"/>
            </a:xfrm>
            <a:prstGeom prst="rect">
              <a:avLst/>
            </a:prstGeom>
          </p:spPr>
        </p:pic>
      </p:grpSp>
      <p:pic>
        <p:nvPicPr>
          <p:cNvPr id="24" name="object 19">
            <a:extLst>
              <a:ext uri="{FF2B5EF4-FFF2-40B4-BE49-F238E27FC236}">
                <a16:creationId xmlns:a16="http://schemas.microsoft.com/office/drawing/2014/main" id="{1D3B5773-41EA-2FD6-382E-A13DF6055AB9}"/>
              </a:ext>
            </a:extLst>
          </p:cNvPr>
          <p:cNvPicPr/>
          <p:nvPr/>
        </p:nvPicPr>
        <p:blipFill>
          <a:blip r:embed="rId8" cstate="print"/>
          <a:stretch>
            <a:fillRect/>
          </a:stretch>
        </p:blipFill>
        <p:spPr>
          <a:xfrm>
            <a:off x="3892011" y="4572294"/>
            <a:ext cx="209238" cy="209232"/>
          </a:xfrm>
          <a:prstGeom prst="rect">
            <a:avLst/>
          </a:prstGeom>
        </p:spPr>
      </p:pic>
      <p:grpSp>
        <p:nvGrpSpPr>
          <p:cNvPr id="25" name="object 20">
            <a:extLst>
              <a:ext uri="{FF2B5EF4-FFF2-40B4-BE49-F238E27FC236}">
                <a16:creationId xmlns:a16="http://schemas.microsoft.com/office/drawing/2014/main" id="{78628A55-25CD-640E-216B-4E3EAE82AE94}"/>
              </a:ext>
            </a:extLst>
          </p:cNvPr>
          <p:cNvGrpSpPr/>
          <p:nvPr/>
        </p:nvGrpSpPr>
        <p:grpSpPr>
          <a:xfrm>
            <a:off x="3892012" y="4809244"/>
            <a:ext cx="209418" cy="209418"/>
            <a:chOff x="8894817" y="9907400"/>
            <a:chExt cx="395605" cy="395605"/>
          </a:xfrm>
        </p:grpSpPr>
        <p:sp>
          <p:nvSpPr>
            <p:cNvPr id="26" name="object 21">
              <a:extLst>
                <a:ext uri="{FF2B5EF4-FFF2-40B4-BE49-F238E27FC236}">
                  <a16:creationId xmlns:a16="http://schemas.microsoft.com/office/drawing/2014/main" id="{51F29BEF-8E24-5214-EF92-713F78711C5D}"/>
                </a:ext>
              </a:extLst>
            </p:cNvPr>
            <p:cNvSpPr/>
            <p:nvPr/>
          </p:nvSpPr>
          <p:spPr>
            <a:xfrm>
              <a:off x="8894817" y="9907400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4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4F5730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27" name="object 22">
              <a:extLst>
                <a:ext uri="{FF2B5EF4-FFF2-40B4-BE49-F238E27FC236}">
                  <a16:creationId xmlns:a16="http://schemas.microsoft.com/office/drawing/2014/main" id="{28895754-79FA-2A4C-5CEB-372854EE048E}"/>
                </a:ext>
              </a:extLst>
            </p:cNvPr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8976122" y="9968724"/>
              <a:ext cx="239615" cy="191449"/>
            </a:xfrm>
            <a:prstGeom prst="rect">
              <a:avLst/>
            </a:prstGeom>
          </p:spPr>
        </p:pic>
        <p:sp>
          <p:nvSpPr>
            <p:cNvPr id="28" name="object 23">
              <a:extLst>
                <a:ext uri="{FF2B5EF4-FFF2-40B4-BE49-F238E27FC236}">
                  <a16:creationId xmlns:a16="http://schemas.microsoft.com/office/drawing/2014/main" id="{F4AD909E-C7AD-7824-FFED-5E68BE08885C}"/>
                </a:ext>
              </a:extLst>
            </p:cNvPr>
            <p:cNvSpPr/>
            <p:nvPr/>
          </p:nvSpPr>
          <p:spPr>
            <a:xfrm>
              <a:off x="8917366" y="10021268"/>
              <a:ext cx="342265" cy="69215"/>
            </a:xfrm>
            <a:custGeom>
              <a:avLst/>
              <a:gdLst/>
              <a:ahLst/>
              <a:cxnLst/>
              <a:rect l="l" t="t" r="r" b="b"/>
              <a:pathLst>
                <a:path w="342265" h="69215">
                  <a:moveTo>
                    <a:pt x="341937" y="68979"/>
                  </a:moveTo>
                  <a:lnTo>
                    <a:pt x="318293" y="68979"/>
                  </a:lnTo>
                  <a:lnTo>
                    <a:pt x="304407" y="65125"/>
                  </a:lnTo>
                  <a:lnTo>
                    <a:pt x="284077" y="54633"/>
                  </a:lnTo>
                  <a:lnTo>
                    <a:pt x="260037" y="39104"/>
                  </a:lnTo>
                  <a:lnTo>
                    <a:pt x="235019" y="20143"/>
                  </a:lnTo>
                  <a:lnTo>
                    <a:pt x="207155" y="5035"/>
                  </a:lnTo>
                  <a:lnTo>
                    <a:pt x="175382" y="0"/>
                  </a:lnTo>
                  <a:lnTo>
                    <a:pt x="143608" y="5035"/>
                  </a:lnTo>
                  <a:lnTo>
                    <a:pt x="115745" y="20143"/>
                  </a:lnTo>
                  <a:lnTo>
                    <a:pt x="90378" y="39104"/>
                  </a:lnTo>
                  <a:lnTo>
                    <a:pt x="65388" y="54633"/>
                  </a:lnTo>
                  <a:lnTo>
                    <a:pt x="43653" y="65125"/>
                  </a:lnTo>
                  <a:lnTo>
                    <a:pt x="28051" y="68979"/>
                  </a:lnTo>
                  <a:lnTo>
                    <a:pt x="0" y="68979"/>
                  </a:lnTo>
                </a:path>
              </a:pathLst>
            </a:custGeom>
            <a:ln w="13402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</p:grpSp>
      <p:sp>
        <p:nvSpPr>
          <p:cNvPr id="29" name="object 25">
            <a:extLst>
              <a:ext uri="{FF2B5EF4-FFF2-40B4-BE49-F238E27FC236}">
                <a16:creationId xmlns:a16="http://schemas.microsoft.com/office/drawing/2014/main" id="{6EDB8761-CCC9-8BE7-C0AB-1E58AE8D4031}"/>
              </a:ext>
            </a:extLst>
          </p:cNvPr>
          <p:cNvSpPr txBox="1"/>
          <p:nvPr/>
        </p:nvSpPr>
        <p:spPr>
          <a:xfrm>
            <a:off x="496551" y="2767085"/>
            <a:ext cx="1830639" cy="133177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0" marR="0" lvl="0" indent="0" algn="ctr" defTabSz="685727" rtl="0" eaLnBrk="1" fontAlgn="auto" latinLnBrk="0" hangingPunct="1">
              <a:lnSpc>
                <a:spcPct val="100000"/>
              </a:lnSpc>
              <a:spcBef>
                <a:spcPts val="12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Medium"/>
                <a:ea typeface="+mn-ea"/>
                <a:cs typeface="Gotham HTF Medium"/>
              </a:rPr>
              <a:t>Architecture</a:t>
            </a:r>
            <a:br>
              <a:rPr kumimoji="0" lang="en-US" sz="1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Medium"/>
                <a:ea typeface="+mn-ea"/>
                <a:cs typeface="Gotham HTF Medium"/>
              </a:rPr>
            </a:b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Using</a:t>
            </a:r>
            <a:r>
              <a:rPr kumimoji="0" sz="1100" b="0" i="0" u="none" strike="noStrike" kern="1200" cap="none" spc="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materials,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facades</a:t>
            </a:r>
            <a:r>
              <a:rPr kumimoji="0" sz="1100" b="0" i="0" u="none" strike="noStrike" kern="1200" cap="none" spc="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expressions,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and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design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to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integrate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facilities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into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the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local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context,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softening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industrial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architecture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and</a:t>
            </a:r>
            <a:r>
              <a:rPr kumimoji="0" sz="1100" b="0" i="0" u="none" strike="noStrike" kern="1200" cap="none" spc="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minimizing</a:t>
            </a:r>
            <a:r>
              <a:rPr kumimoji="0" sz="1100" b="0" i="0" u="none" strike="noStrike" kern="1200" cap="none" spc="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building’s</a:t>
            </a:r>
            <a:r>
              <a:rPr kumimoji="0" sz="1100" b="0" i="0" u="none" strike="noStrike" kern="1200" cap="none" spc="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presence.</a:t>
            </a:r>
            <a:endParaRPr kumimoji="0" sz="11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0" name="object 26">
            <a:extLst>
              <a:ext uri="{FF2B5EF4-FFF2-40B4-BE49-F238E27FC236}">
                <a16:creationId xmlns:a16="http://schemas.microsoft.com/office/drawing/2014/main" id="{AD24C01B-F724-5D98-DE0D-7F5A4C38F356}"/>
              </a:ext>
            </a:extLst>
          </p:cNvPr>
          <p:cNvSpPr txBox="1"/>
          <p:nvPr/>
        </p:nvSpPr>
        <p:spPr>
          <a:xfrm>
            <a:off x="3693592" y="2767085"/>
            <a:ext cx="1803748" cy="1162498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0" marR="0" lvl="0" indent="0" algn="ctr" defTabSz="685727" rtl="0" eaLnBrk="1" fontAlgn="auto" latinLnBrk="0" hangingPunct="1">
              <a:lnSpc>
                <a:spcPct val="100000"/>
              </a:lnSpc>
              <a:spcBef>
                <a:spcPts val="12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Medium"/>
                <a:ea typeface="+mn-ea"/>
                <a:cs typeface="Gotham HTF Medium"/>
              </a:rPr>
              <a:t>Landscape</a:t>
            </a:r>
            <a:br>
              <a:rPr kumimoji="0" lang="en-US" sz="1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Medium"/>
                <a:ea typeface="+mn-ea"/>
                <a:cs typeface="Gotham HTF Medium"/>
              </a:rPr>
            </a:b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Utilizing</a:t>
            </a:r>
            <a:r>
              <a:rPr kumimoji="0" sz="1100" b="0" i="0" u="none" strike="noStrike" kern="1200" cap="none" spc="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the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site’s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natural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terrain</a:t>
            </a:r>
            <a:r>
              <a:rPr kumimoji="0" sz="1100" b="0" i="0" u="none" strike="noStrike" kern="1200" cap="none" spc="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and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potential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to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minimize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visual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impact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on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the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landscape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while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creating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spaces</a:t>
            </a:r>
            <a:r>
              <a:rPr kumimoji="0" sz="1100" b="0" i="0" u="none" strike="noStrike" kern="1200" cap="none" spc="3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that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foster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biodiversity.</a:t>
            </a:r>
            <a:endParaRPr kumimoji="0" sz="11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1" name="object 27">
            <a:extLst>
              <a:ext uri="{FF2B5EF4-FFF2-40B4-BE49-F238E27FC236}">
                <a16:creationId xmlns:a16="http://schemas.microsoft.com/office/drawing/2014/main" id="{955A64ED-B01A-8DCD-D46E-B16546BE4636}"/>
              </a:ext>
            </a:extLst>
          </p:cNvPr>
          <p:cNvSpPr txBox="1"/>
          <p:nvPr/>
        </p:nvSpPr>
        <p:spPr>
          <a:xfrm>
            <a:off x="6882916" y="2767085"/>
            <a:ext cx="1792319" cy="1331775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0" marR="0" lvl="0" indent="0" algn="ctr" defTabSz="685727" rtl="0" eaLnBrk="1" fontAlgn="auto" latinLnBrk="0" hangingPunct="1">
              <a:lnSpc>
                <a:spcPct val="100000"/>
              </a:lnSpc>
              <a:spcBef>
                <a:spcPts val="12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Medium"/>
                <a:ea typeface="+mn-ea"/>
                <a:cs typeface="Gotham HTF Medium"/>
              </a:rPr>
              <a:t>Community</a:t>
            </a:r>
            <a:br>
              <a:rPr kumimoji="0" lang="en-US" sz="1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Medium"/>
                <a:ea typeface="+mn-ea"/>
                <a:cs typeface="Gotham HTF Medium"/>
              </a:rPr>
            </a:b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Creating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spaces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for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the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local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community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to</a:t>
            </a:r>
            <a:r>
              <a:rPr kumimoji="0" sz="1100" b="0" i="0" u="none" strike="noStrike" kern="1200" cap="none" spc="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gather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for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leisure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and</a:t>
            </a:r>
            <a:r>
              <a:rPr kumimoji="0" sz="1100" b="0" i="0" u="none" strike="noStrike" kern="1200" cap="none" spc="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recreation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and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providing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opportunities</a:t>
            </a:r>
            <a:r>
              <a:rPr kumimoji="0" sz="110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to</a:t>
            </a:r>
            <a:r>
              <a:rPr kumimoji="0" sz="110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showcase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science</a:t>
            </a:r>
            <a:r>
              <a:rPr kumimoji="0" sz="110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and</a:t>
            </a:r>
            <a:r>
              <a:rPr kumimoji="0" sz="1100" b="0" i="0" u="none" strike="noStrike" kern="1200" cap="none" spc="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share</a:t>
            </a:r>
            <a:r>
              <a:rPr kumimoji="0" sz="1100" b="0" i="0" u="none" strike="noStrike" kern="1200" cap="none" spc="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project</a:t>
            </a:r>
            <a:r>
              <a:rPr kumimoji="0" sz="1100" b="0" i="0" u="none" strike="noStrike" kern="1200" cap="none" spc="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10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insights.</a:t>
            </a:r>
            <a:endParaRPr kumimoji="0" sz="11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2" name="object 28">
            <a:extLst>
              <a:ext uri="{FF2B5EF4-FFF2-40B4-BE49-F238E27FC236}">
                <a16:creationId xmlns:a16="http://schemas.microsoft.com/office/drawing/2014/main" id="{720FC69D-3B1C-E98F-9816-5E981DCA933E}"/>
              </a:ext>
            </a:extLst>
          </p:cNvPr>
          <p:cNvSpPr txBox="1"/>
          <p:nvPr/>
        </p:nvSpPr>
        <p:spPr>
          <a:xfrm>
            <a:off x="4234904" y="4145880"/>
            <a:ext cx="1319722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Nature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restoration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3" name="object 29">
            <a:extLst>
              <a:ext uri="{FF2B5EF4-FFF2-40B4-BE49-F238E27FC236}">
                <a16:creationId xmlns:a16="http://schemas.microsoft.com/office/drawing/2014/main" id="{0BCCFA76-1ECC-DE2F-AB95-59CF29ED0BDB}"/>
              </a:ext>
            </a:extLst>
          </p:cNvPr>
          <p:cNvSpPr txBox="1"/>
          <p:nvPr/>
        </p:nvSpPr>
        <p:spPr>
          <a:xfrm>
            <a:off x="7265037" y="4141180"/>
            <a:ext cx="1620376" cy="388248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 marR="5080" lvl="0" indent="0" algn="l" defTabSz="685727" rtl="0" eaLnBrk="1" fontAlgn="auto" latinLnBrk="0" hangingPunct="1">
              <a:lnSpc>
                <a:spcPct val="101499"/>
              </a:lnSpc>
              <a:spcBef>
                <a:spcPts val="9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Recreational</a:t>
            </a:r>
            <a:r>
              <a:rPr kumimoji="0" sz="1050" b="0" i="0" u="none" strike="noStrike" kern="1200" cap="none" spc="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use</a:t>
            </a:r>
            <a:r>
              <a:rPr kumimoji="0" sz="1050" b="0" i="0" u="none" strike="noStrike" kern="1200" cap="none" spc="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of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energy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38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Leisure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4" name="object 30">
            <a:extLst>
              <a:ext uri="{FF2B5EF4-FFF2-40B4-BE49-F238E27FC236}">
                <a16:creationId xmlns:a16="http://schemas.microsoft.com/office/drawing/2014/main" id="{A6009E93-9C08-CAD2-90C5-1C72C47CB5CA}"/>
              </a:ext>
            </a:extLst>
          </p:cNvPr>
          <p:cNvSpPr txBox="1"/>
          <p:nvPr/>
        </p:nvSpPr>
        <p:spPr>
          <a:xfrm>
            <a:off x="895346" y="4145880"/>
            <a:ext cx="761004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Green</a:t>
            </a:r>
            <a:r>
              <a:rPr kumimoji="0" sz="1050" b="0" i="0" u="none" strike="noStrike" kern="1200" cap="none" spc="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roofs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5" name="object 31">
            <a:extLst>
              <a:ext uri="{FF2B5EF4-FFF2-40B4-BE49-F238E27FC236}">
                <a16:creationId xmlns:a16="http://schemas.microsoft.com/office/drawing/2014/main" id="{BFEDE1E6-B938-562C-8F87-4658F33FFFCD}"/>
              </a:ext>
            </a:extLst>
          </p:cNvPr>
          <p:cNvSpPr txBox="1"/>
          <p:nvPr/>
        </p:nvSpPr>
        <p:spPr>
          <a:xfrm>
            <a:off x="4234815" y="4378060"/>
            <a:ext cx="1375210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Utilising</a:t>
            </a:r>
            <a:r>
              <a:rPr kumimoji="0" sz="1050" b="0" i="0" u="none" strike="noStrike" kern="1200" cap="none" spc="4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the</a:t>
            </a:r>
            <a:r>
              <a:rPr kumimoji="0" sz="1050" b="0" i="0" u="none" strike="noStrike" kern="1200" cap="none" spc="4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terrain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36" name="object 32">
            <a:extLst>
              <a:ext uri="{FF2B5EF4-FFF2-40B4-BE49-F238E27FC236}">
                <a16:creationId xmlns:a16="http://schemas.microsoft.com/office/drawing/2014/main" id="{B1A8D879-8B1D-33B4-94F5-9C0EE436A8C7}"/>
              </a:ext>
            </a:extLst>
          </p:cNvPr>
          <p:cNvSpPr txBox="1"/>
          <p:nvPr/>
        </p:nvSpPr>
        <p:spPr>
          <a:xfrm>
            <a:off x="895258" y="4378060"/>
            <a:ext cx="1193998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Facade</a:t>
            </a:r>
            <a:r>
              <a:rPr kumimoji="0" sz="1050" b="0" i="0" u="none" strike="noStrike" kern="1200" cap="none" spc="1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expression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40" name="object 36">
            <a:extLst>
              <a:ext uri="{FF2B5EF4-FFF2-40B4-BE49-F238E27FC236}">
                <a16:creationId xmlns:a16="http://schemas.microsoft.com/office/drawing/2014/main" id="{CB477425-6A49-E148-EEA8-3832D5DDEE31}"/>
              </a:ext>
            </a:extLst>
          </p:cNvPr>
          <p:cNvSpPr txBox="1"/>
          <p:nvPr/>
        </p:nvSpPr>
        <p:spPr>
          <a:xfrm>
            <a:off x="4234968" y="4614978"/>
            <a:ext cx="921521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Green</a:t>
            </a:r>
            <a:r>
              <a:rPr kumimoji="0" sz="1050" b="0" i="0" u="none" strike="noStrike" kern="1200" cap="none" spc="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buffer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41" name="object 37">
            <a:extLst>
              <a:ext uri="{FF2B5EF4-FFF2-40B4-BE49-F238E27FC236}">
                <a16:creationId xmlns:a16="http://schemas.microsoft.com/office/drawing/2014/main" id="{9F346C40-2575-2AB0-3C5D-FE6C16E99BFE}"/>
              </a:ext>
            </a:extLst>
          </p:cNvPr>
          <p:cNvSpPr txBox="1"/>
          <p:nvPr/>
        </p:nvSpPr>
        <p:spPr>
          <a:xfrm>
            <a:off x="7265190" y="4614978"/>
            <a:ext cx="865767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Education</a:t>
            </a:r>
            <a:endParaRPr kumimoji="0" sz="10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42" name="object 38">
            <a:extLst>
              <a:ext uri="{FF2B5EF4-FFF2-40B4-BE49-F238E27FC236}">
                <a16:creationId xmlns:a16="http://schemas.microsoft.com/office/drawing/2014/main" id="{3C990643-E935-50C0-C918-EF837FDB4469}"/>
              </a:ext>
            </a:extLst>
          </p:cNvPr>
          <p:cNvSpPr txBox="1"/>
          <p:nvPr/>
        </p:nvSpPr>
        <p:spPr>
          <a:xfrm>
            <a:off x="895412" y="4614978"/>
            <a:ext cx="1503141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Innovative</a:t>
            </a:r>
            <a:r>
              <a:rPr kumimoji="0" sz="1050" b="0" i="0" u="none" strike="noStrike" kern="1200" cap="none" spc="-6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construction</a:t>
            </a:r>
            <a:endParaRPr kumimoji="0" sz="10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43" name="object 39">
            <a:extLst>
              <a:ext uri="{FF2B5EF4-FFF2-40B4-BE49-F238E27FC236}">
                <a16:creationId xmlns:a16="http://schemas.microsoft.com/office/drawing/2014/main" id="{885CC40B-321E-084D-26CC-3068DCE1093F}"/>
              </a:ext>
            </a:extLst>
          </p:cNvPr>
          <p:cNvSpPr txBox="1"/>
          <p:nvPr/>
        </p:nvSpPr>
        <p:spPr>
          <a:xfrm>
            <a:off x="4234881" y="4851858"/>
            <a:ext cx="1728803" cy="176972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2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Uninterupted</a:t>
            </a:r>
            <a:r>
              <a:rPr kumimoji="0" sz="1050" b="0" i="0" u="none" strike="noStrike" kern="1200" cap="none" spc="5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landscape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44" name="object 40">
            <a:extLst>
              <a:ext uri="{FF2B5EF4-FFF2-40B4-BE49-F238E27FC236}">
                <a16:creationId xmlns:a16="http://schemas.microsoft.com/office/drawing/2014/main" id="{5CBEECFA-95C0-3B67-22C4-D74EB6D8B345}"/>
              </a:ext>
            </a:extLst>
          </p:cNvPr>
          <p:cNvSpPr txBox="1"/>
          <p:nvPr/>
        </p:nvSpPr>
        <p:spPr>
          <a:xfrm>
            <a:off x="7265102" y="4851858"/>
            <a:ext cx="1878898" cy="170111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 marR="5080" lvl="0" indent="0" algn="l" defTabSz="685727" rtl="0" eaLnBrk="1" fontAlgn="auto" latinLnBrk="0" hangingPunct="1">
              <a:lnSpc>
                <a:spcPct val="101499"/>
              </a:lnSpc>
              <a:spcBef>
                <a:spcPts val="9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Community</a:t>
            </a:r>
            <a:r>
              <a:rPr kumimoji="0" sz="1050" b="0" i="0" u="none" strike="noStrike" kern="1200" cap="none" spc="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gardens</a:t>
            </a:r>
            <a:r>
              <a:rPr kumimoji="0" sz="1050" b="0" i="0" u="none" strike="noStrike" kern="1200" cap="none" spc="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1050" b="0" i="0" u="none" strike="noStrike" kern="1200" cap="none" spc="-5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&amp; </a:t>
            </a:r>
            <a:r>
              <a:rPr kumimoji="0" sz="10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pastures</a:t>
            </a:r>
            <a:endParaRPr kumimoji="0" sz="10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grpSp>
        <p:nvGrpSpPr>
          <p:cNvPr id="45" name="object 41">
            <a:extLst>
              <a:ext uri="{FF2B5EF4-FFF2-40B4-BE49-F238E27FC236}">
                <a16:creationId xmlns:a16="http://schemas.microsoft.com/office/drawing/2014/main" id="{8BE2CE6C-714D-6C02-274A-B814A73DAF60}"/>
              </a:ext>
            </a:extLst>
          </p:cNvPr>
          <p:cNvGrpSpPr/>
          <p:nvPr/>
        </p:nvGrpSpPr>
        <p:grpSpPr>
          <a:xfrm>
            <a:off x="6920849" y="4098392"/>
            <a:ext cx="209418" cy="209418"/>
            <a:chOff x="14616510" y="8564550"/>
            <a:chExt cx="395605" cy="395605"/>
          </a:xfrm>
        </p:grpSpPr>
        <p:sp>
          <p:nvSpPr>
            <p:cNvPr id="46" name="object 42">
              <a:extLst>
                <a:ext uri="{FF2B5EF4-FFF2-40B4-BE49-F238E27FC236}">
                  <a16:creationId xmlns:a16="http://schemas.microsoft.com/office/drawing/2014/main" id="{CC5CD361-406E-885D-2991-1DF97F0E11FA}"/>
                </a:ext>
              </a:extLst>
            </p:cNvPr>
            <p:cNvSpPr/>
            <p:nvPr/>
          </p:nvSpPr>
          <p:spPr>
            <a:xfrm>
              <a:off x="14616510" y="8564550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774631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7" name="object 43">
              <a:extLst>
                <a:ext uri="{FF2B5EF4-FFF2-40B4-BE49-F238E27FC236}">
                  <a16:creationId xmlns:a16="http://schemas.microsoft.com/office/drawing/2014/main" id="{6E245542-BDA6-08D3-F0C7-9A169E0FF654}"/>
                </a:ext>
              </a:extLst>
            </p:cNvPr>
            <p:cNvSpPr/>
            <p:nvPr/>
          </p:nvSpPr>
          <p:spPr>
            <a:xfrm>
              <a:off x="14776056" y="8672874"/>
              <a:ext cx="191135" cy="137160"/>
            </a:xfrm>
            <a:custGeom>
              <a:avLst/>
              <a:gdLst/>
              <a:ahLst/>
              <a:cxnLst/>
              <a:rect l="l" t="t" r="r" b="b"/>
              <a:pathLst>
                <a:path w="191134" h="137159">
                  <a:moveTo>
                    <a:pt x="117094" y="21691"/>
                  </a:moveTo>
                  <a:lnTo>
                    <a:pt x="115392" y="13258"/>
                  </a:lnTo>
                  <a:lnTo>
                    <a:pt x="110744" y="6362"/>
                  </a:lnTo>
                  <a:lnTo>
                    <a:pt x="103847" y="1714"/>
                  </a:lnTo>
                  <a:lnTo>
                    <a:pt x="95415" y="0"/>
                  </a:lnTo>
                  <a:lnTo>
                    <a:pt x="86969" y="1714"/>
                  </a:lnTo>
                  <a:lnTo>
                    <a:pt x="80073" y="6362"/>
                  </a:lnTo>
                  <a:lnTo>
                    <a:pt x="75425" y="13258"/>
                  </a:lnTo>
                  <a:lnTo>
                    <a:pt x="73723" y="21691"/>
                  </a:lnTo>
                  <a:lnTo>
                    <a:pt x="75425" y="30124"/>
                  </a:lnTo>
                  <a:lnTo>
                    <a:pt x="80073" y="37020"/>
                  </a:lnTo>
                  <a:lnTo>
                    <a:pt x="86969" y="41668"/>
                  </a:lnTo>
                  <a:lnTo>
                    <a:pt x="95415" y="43370"/>
                  </a:lnTo>
                  <a:lnTo>
                    <a:pt x="103847" y="41668"/>
                  </a:lnTo>
                  <a:lnTo>
                    <a:pt x="110744" y="37020"/>
                  </a:lnTo>
                  <a:lnTo>
                    <a:pt x="115392" y="30124"/>
                  </a:lnTo>
                  <a:lnTo>
                    <a:pt x="117094" y="21691"/>
                  </a:lnTo>
                  <a:close/>
                </a:path>
                <a:path w="191134" h="137159">
                  <a:moveTo>
                    <a:pt x="190830" y="126199"/>
                  </a:moveTo>
                  <a:lnTo>
                    <a:pt x="186664" y="126199"/>
                  </a:lnTo>
                  <a:lnTo>
                    <a:pt x="182651" y="125260"/>
                  </a:lnTo>
                  <a:lnTo>
                    <a:pt x="175412" y="121958"/>
                  </a:lnTo>
                  <a:lnTo>
                    <a:pt x="171284" y="120967"/>
                  </a:lnTo>
                  <a:lnTo>
                    <a:pt x="166966" y="120967"/>
                  </a:lnTo>
                  <a:lnTo>
                    <a:pt x="162661" y="120967"/>
                  </a:lnTo>
                  <a:lnTo>
                    <a:pt x="158534" y="121958"/>
                  </a:lnTo>
                  <a:lnTo>
                    <a:pt x="151307" y="125260"/>
                  </a:lnTo>
                  <a:lnTo>
                    <a:pt x="147294" y="126199"/>
                  </a:lnTo>
                  <a:lnTo>
                    <a:pt x="138950" y="126199"/>
                  </a:lnTo>
                  <a:lnTo>
                    <a:pt x="134950" y="125260"/>
                  </a:lnTo>
                  <a:lnTo>
                    <a:pt x="127698" y="121958"/>
                  </a:lnTo>
                  <a:lnTo>
                    <a:pt x="123571" y="120967"/>
                  </a:lnTo>
                  <a:lnTo>
                    <a:pt x="114960" y="120967"/>
                  </a:lnTo>
                  <a:lnTo>
                    <a:pt x="110832" y="121958"/>
                  </a:lnTo>
                  <a:lnTo>
                    <a:pt x="103581" y="125260"/>
                  </a:lnTo>
                  <a:lnTo>
                    <a:pt x="99593" y="126199"/>
                  </a:lnTo>
                  <a:lnTo>
                    <a:pt x="91236" y="126199"/>
                  </a:lnTo>
                  <a:lnTo>
                    <a:pt x="87236" y="125260"/>
                  </a:lnTo>
                  <a:lnTo>
                    <a:pt x="79984" y="121958"/>
                  </a:lnTo>
                  <a:lnTo>
                    <a:pt x="75869" y="120967"/>
                  </a:lnTo>
                  <a:lnTo>
                    <a:pt x="67259" y="120967"/>
                  </a:lnTo>
                  <a:lnTo>
                    <a:pt x="63131" y="121958"/>
                  </a:lnTo>
                  <a:lnTo>
                    <a:pt x="55880" y="125260"/>
                  </a:lnTo>
                  <a:lnTo>
                    <a:pt x="51866" y="126199"/>
                  </a:lnTo>
                  <a:lnTo>
                    <a:pt x="43535" y="126199"/>
                  </a:lnTo>
                  <a:lnTo>
                    <a:pt x="39522" y="125260"/>
                  </a:lnTo>
                  <a:lnTo>
                    <a:pt x="32296" y="121958"/>
                  </a:lnTo>
                  <a:lnTo>
                    <a:pt x="28168" y="120967"/>
                  </a:lnTo>
                  <a:lnTo>
                    <a:pt x="19545" y="120967"/>
                  </a:lnTo>
                  <a:lnTo>
                    <a:pt x="15417" y="121958"/>
                  </a:lnTo>
                  <a:lnTo>
                    <a:pt x="8178" y="125260"/>
                  </a:lnTo>
                  <a:lnTo>
                    <a:pt x="4165" y="126199"/>
                  </a:lnTo>
                  <a:lnTo>
                    <a:pt x="0" y="126199"/>
                  </a:lnTo>
                  <a:lnTo>
                    <a:pt x="0" y="136766"/>
                  </a:lnTo>
                  <a:lnTo>
                    <a:pt x="4165" y="136766"/>
                  </a:lnTo>
                  <a:lnTo>
                    <a:pt x="8178" y="135813"/>
                  </a:lnTo>
                  <a:lnTo>
                    <a:pt x="15417" y="132511"/>
                  </a:lnTo>
                  <a:lnTo>
                    <a:pt x="19545" y="131521"/>
                  </a:lnTo>
                  <a:lnTo>
                    <a:pt x="28168" y="131521"/>
                  </a:lnTo>
                  <a:lnTo>
                    <a:pt x="32296" y="132511"/>
                  </a:lnTo>
                  <a:lnTo>
                    <a:pt x="39522" y="135813"/>
                  </a:lnTo>
                  <a:lnTo>
                    <a:pt x="43535" y="136766"/>
                  </a:lnTo>
                  <a:lnTo>
                    <a:pt x="51866" y="136766"/>
                  </a:lnTo>
                  <a:lnTo>
                    <a:pt x="55880" y="135813"/>
                  </a:lnTo>
                  <a:lnTo>
                    <a:pt x="63131" y="132511"/>
                  </a:lnTo>
                  <a:lnTo>
                    <a:pt x="67259" y="131521"/>
                  </a:lnTo>
                  <a:lnTo>
                    <a:pt x="75869" y="131521"/>
                  </a:lnTo>
                  <a:lnTo>
                    <a:pt x="79984" y="132511"/>
                  </a:lnTo>
                  <a:lnTo>
                    <a:pt x="87236" y="135813"/>
                  </a:lnTo>
                  <a:lnTo>
                    <a:pt x="91236" y="136766"/>
                  </a:lnTo>
                  <a:lnTo>
                    <a:pt x="99593" y="136766"/>
                  </a:lnTo>
                  <a:lnTo>
                    <a:pt x="103581" y="135813"/>
                  </a:lnTo>
                  <a:lnTo>
                    <a:pt x="110832" y="132511"/>
                  </a:lnTo>
                  <a:lnTo>
                    <a:pt x="114960" y="131521"/>
                  </a:lnTo>
                  <a:lnTo>
                    <a:pt x="123571" y="131521"/>
                  </a:lnTo>
                  <a:lnTo>
                    <a:pt x="127698" y="132511"/>
                  </a:lnTo>
                  <a:lnTo>
                    <a:pt x="134950" y="135813"/>
                  </a:lnTo>
                  <a:lnTo>
                    <a:pt x="138950" y="136766"/>
                  </a:lnTo>
                  <a:lnTo>
                    <a:pt x="147294" y="136766"/>
                  </a:lnTo>
                  <a:lnTo>
                    <a:pt x="151307" y="135813"/>
                  </a:lnTo>
                  <a:lnTo>
                    <a:pt x="158534" y="132511"/>
                  </a:lnTo>
                  <a:lnTo>
                    <a:pt x="162661" y="131521"/>
                  </a:lnTo>
                  <a:lnTo>
                    <a:pt x="171284" y="131521"/>
                  </a:lnTo>
                  <a:lnTo>
                    <a:pt x="175412" y="132511"/>
                  </a:lnTo>
                  <a:lnTo>
                    <a:pt x="182651" y="135813"/>
                  </a:lnTo>
                  <a:lnTo>
                    <a:pt x="186664" y="136766"/>
                  </a:lnTo>
                  <a:lnTo>
                    <a:pt x="190830" y="136766"/>
                  </a:lnTo>
                  <a:lnTo>
                    <a:pt x="190830" y="126199"/>
                  </a:lnTo>
                  <a:close/>
                </a:path>
                <a:path w="191134" h="137159">
                  <a:moveTo>
                    <a:pt x="190830" y="108381"/>
                  </a:moveTo>
                  <a:lnTo>
                    <a:pt x="186664" y="108381"/>
                  </a:lnTo>
                  <a:lnTo>
                    <a:pt x="185508" y="108102"/>
                  </a:lnTo>
                  <a:lnTo>
                    <a:pt x="182651" y="107416"/>
                  </a:lnTo>
                  <a:lnTo>
                    <a:pt x="179070" y="105816"/>
                  </a:lnTo>
                  <a:lnTo>
                    <a:pt x="175399" y="104114"/>
                  </a:lnTo>
                  <a:lnTo>
                    <a:pt x="171450" y="103162"/>
                  </a:lnTo>
                  <a:lnTo>
                    <a:pt x="162483" y="103162"/>
                  </a:lnTo>
                  <a:lnTo>
                    <a:pt x="158534" y="104114"/>
                  </a:lnTo>
                  <a:lnTo>
                    <a:pt x="154876" y="105816"/>
                  </a:lnTo>
                  <a:lnTo>
                    <a:pt x="152349" y="106934"/>
                  </a:lnTo>
                  <a:lnTo>
                    <a:pt x="149694" y="107721"/>
                  </a:lnTo>
                  <a:lnTo>
                    <a:pt x="149415" y="107721"/>
                  </a:lnTo>
                  <a:lnTo>
                    <a:pt x="147320" y="108051"/>
                  </a:lnTo>
                  <a:lnTo>
                    <a:pt x="146329" y="104571"/>
                  </a:lnTo>
                  <a:lnTo>
                    <a:pt x="141135" y="86753"/>
                  </a:lnTo>
                  <a:lnTo>
                    <a:pt x="133756" y="61353"/>
                  </a:lnTo>
                  <a:lnTo>
                    <a:pt x="130644" y="52044"/>
                  </a:lnTo>
                  <a:lnTo>
                    <a:pt x="128193" y="51752"/>
                  </a:lnTo>
                  <a:lnTo>
                    <a:pt x="128193" y="104571"/>
                  </a:lnTo>
                  <a:lnTo>
                    <a:pt x="125374" y="103644"/>
                  </a:lnTo>
                  <a:lnTo>
                    <a:pt x="122618" y="103162"/>
                  </a:lnTo>
                  <a:lnTo>
                    <a:pt x="117805" y="103162"/>
                  </a:lnTo>
                  <a:lnTo>
                    <a:pt x="121526" y="86753"/>
                  </a:lnTo>
                  <a:lnTo>
                    <a:pt x="123456" y="86753"/>
                  </a:lnTo>
                  <a:lnTo>
                    <a:pt x="127939" y="103644"/>
                  </a:lnTo>
                  <a:lnTo>
                    <a:pt x="128066" y="104114"/>
                  </a:lnTo>
                  <a:lnTo>
                    <a:pt x="128193" y="104571"/>
                  </a:lnTo>
                  <a:lnTo>
                    <a:pt x="128193" y="51752"/>
                  </a:lnTo>
                  <a:lnTo>
                    <a:pt x="118021" y="50495"/>
                  </a:lnTo>
                  <a:lnTo>
                    <a:pt x="72796" y="50495"/>
                  </a:lnTo>
                  <a:lnTo>
                    <a:pt x="71945" y="50609"/>
                  </a:lnTo>
                  <a:lnTo>
                    <a:pt x="71945" y="103162"/>
                  </a:lnTo>
                  <a:lnTo>
                    <a:pt x="68211" y="103162"/>
                  </a:lnTo>
                  <a:lnTo>
                    <a:pt x="65443" y="103644"/>
                  </a:lnTo>
                  <a:lnTo>
                    <a:pt x="62636" y="104571"/>
                  </a:lnTo>
                  <a:lnTo>
                    <a:pt x="67360" y="86753"/>
                  </a:lnTo>
                  <a:lnTo>
                    <a:pt x="69291" y="86753"/>
                  </a:lnTo>
                  <a:lnTo>
                    <a:pt x="71945" y="103162"/>
                  </a:lnTo>
                  <a:lnTo>
                    <a:pt x="71945" y="50609"/>
                  </a:lnTo>
                  <a:lnTo>
                    <a:pt x="60185" y="52044"/>
                  </a:lnTo>
                  <a:lnTo>
                    <a:pt x="57086" y="61353"/>
                  </a:lnTo>
                  <a:lnTo>
                    <a:pt x="44119" y="107416"/>
                  </a:lnTo>
                  <a:lnTo>
                    <a:pt x="44030" y="107721"/>
                  </a:lnTo>
                  <a:lnTo>
                    <a:pt x="43929" y="108102"/>
                  </a:lnTo>
                  <a:lnTo>
                    <a:pt x="41122" y="107721"/>
                  </a:lnTo>
                  <a:lnTo>
                    <a:pt x="38430" y="106934"/>
                  </a:lnTo>
                  <a:lnTo>
                    <a:pt x="35941" y="105816"/>
                  </a:lnTo>
                  <a:lnTo>
                    <a:pt x="32283" y="104114"/>
                  </a:lnTo>
                  <a:lnTo>
                    <a:pt x="28333" y="103162"/>
                  </a:lnTo>
                  <a:lnTo>
                    <a:pt x="19367" y="103162"/>
                  </a:lnTo>
                  <a:lnTo>
                    <a:pt x="15417" y="104114"/>
                  </a:lnTo>
                  <a:lnTo>
                    <a:pt x="11760" y="105816"/>
                  </a:lnTo>
                  <a:lnTo>
                    <a:pt x="8178" y="107416"/>
                  </a:lnTo>
                  <a:lnTo>
                    <a:pt x="4178" y="108381"/>
                  </a:lnTo>
                  <a:lnTo>
                    <a:pt x="0" y="108381"/>
                  </a:lnTo>
                  <a:lnTo>
                    <a:pt x="0" y="118922"/>
                  </a:lnTo>
                  <a:lnTo>
                    <a:pt x="4178" y="118922"/>
                  </a:lnTo>
                  <a:lnTo>
                    <a:pt x="8178" y="117983"/>
                  </a:lnTo>
                  <a:lnTo>
                    <a:pt x="15417" y="114693"/>
                  </a:lnTo>
                  <a:lnTo>
                    <a:pt x="19545" y="113677"/>
                  </a:lnTo>
                  <a:lnTo>
                    <a:pt x="28155" y="113677"/>
                  </a:lnTo>
                  <a:lnTo>
                    <a:pt x="32283" y="114693"/>
                  </a:lnTo>
                  <a:lnTo>
                    <a:pt x="39535" y="117983"/>
                  </a:lnTo>
                  <a:lnTo>
                    <a:pt x="43535" y="118922"/>
                  </a:lnTo>
                  <a:lnTo>
                    <a:pt x="51879" y="118922"/>
                  </a:lnTo>
                  <a:lnTo>
                    <a:pt x="55880" y="117983"/>
                  </a:lnTo>
                  <a:lnTo>
                    <a:pt x="63119" y="114693"/>
                  </a:lnTo>
                  <a:lnTo>
                    <a:pt x="67246" y="113677"/>
                  </a:lnTo>
                  <a:lnTo>
                    <a:pt x="75869" y="113677"/>
                  </a:lnTo>
                  <a:lnTo>
                    <a:pt x="79997" y="114693"/>
                  </a:lnTo>
                  <a:lnTo>
                    <a:pt x="87236" y="117983"/>
                  </a:lnTo>
                  <a:lnTo>
                    <a:pt x="91236" y="118922"/>
                  </a:lnTo>
                  <a:lnTo>
                    <a:pt x="99580" y="118922"/>
                  </a:lnTo>
                  <a:lnTo>
                    <a:pt x="103593" y="117983"/>
                  </a:lnTo>
                  <a:lnTo>
                    <a:pt x="110832" y="114693"/>
                  </a:lnTo>
                  <a:lnTo>
                    <a:pt x="114960" y="113677"/>
                  </a:lnTo>
                  <a:lnTo>
                    <a:pt x="123571" y="113677"/>
                  </a:lnTo>
                  <a:lnTo>
                    <a:pt x="127698" y="114693"/>
                  </a:lnTo>
                  <a:lnTo>
                    <a:pt x="134950" y="117983"/>
                  </a:lnTo>
                  <a:lnTo>
                    <a:pt x="138950" y="118922"/>
                  </a:lnTo>
                  <a:lnTo>
                    <a:pt x="147294" y="118922"/>
                  </a:lnTo>
                  <a:lnTo>
                    <a:pt x="151295" y="117983"/>
                  </a:lnTo>
                  <a:lnTo>
                    <a:pt x="158534" y="114693"/>
                  </a:lnTo>
                  <a:lnTo>
                    <a:pt x="162661" y="113677"/>
                  </a:lnTo>
                  <a:lnTo>
                    <a:pt x="171272" y="113677"/>
                  </a:lnTo>
                  <a:lnTo>
                    <a:pt x="175399" y="114693"/>
                  </a:lnTo>
                  <a:lnTo>
                    <a:pt x="182651" y="117983"/>
                  </a:lnTo>
                  <a:lnTo>
                    <a:pt x="186664" y="118922"/>
                  </a:lnTo>
                  <a:lnTo>
                    <a:pt x="190830" y="118922"/>
                  </a:lnTo>
                  <a:lnTo>
                    <a:pt x="190830" y="113677"/>
                  </a:lnTo>
                  <a:lnTo>
                    <a:pt x="190830" y="108381"/>
                  </a:lnTo>
                  <a:close/>
                </a:path>
              </a:pathLst>
            </a:custGeom>
            <a:solidFill>
              <a:srgbClr val="FFFFFF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48" name="object 44">
              <a:extLst>
                <a:ext uri="{FF2B5EF4-FFF2-40B4-BE49-F238E27FC236}">
                  <a16:creationId xmlns:a16="http://schemas.microsoft.com/office/drawing/2014/main" id="{9280A4B8-3EAD-4D5F-BCFD-AEABB192CFAA}"/>
                </a:ext>
              </a:extLst>
            </p:cNvPr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14675400" y="8666220"/>
              <a:ext cx="71505" cy="190664"/>
            </a:xfrm>
            <a:prstGeom prst="rect">
              <a:avLst/>
            </a:prstGeom>
          </p:spPr>
        </p:pic>
        <p:sp>
          <p:nvSpPr>
            <p:cNvPr id="49" name="object 45">
              <a:extLst>
                <a:ext uri="{FF2B5EF4-FFF2-40B4-BE49-F238E27FC236}">
                  <a16:creationId xmlns:a16="http://schemas.microsoft.com/office/drawing/2014/main" id="{0A995F3D-7B2E-FB75-30AA-7F8E9DCEA0F1}"/>
                </a:ext>
              </a:extLst>
            </p:cNvPr>
            <p:cNvSpPr/>
            <p:nvPr/>
          </p:nvSpPr>
          <p:spPr>
            <a:xfrm>
              <a:off x="14773059" y="8725541"/>
              <a:ext cx="196850" cy="44450"/>
            </a:xfrm>
            <a:custGeom>
              <a:avLst/>
              <a:gdLst/>
              <a:ahLst/>
              <a:cxnLst/>
              <a:rect l="l" t="t" r="r" b="b"/>
              <a:pathLst>
                <a:path w="196850" h="44450">
                  <a:moveTo>
                    <a:pt x="15532" y="24930"/>
                  </a:moveTo>
                  <a:lnTo>
                    <a:pt x="12280" y="16433"/>
                  </a:lnTo>
                  <a:lnTo>
                    <a:pt x="7416" y="10325"/>
                  </a:lnTo>
                  <a:lnTo>
                    <a:pt x="11010" y="6756"/>
                  </a:lnTo>
                  <a:lnTo>
                    <a:pt x="13157" y="5003"/>
                  </a:lnTo>
                  <a:lnTo>
                    <a:pt x="13373" y="2997"/>
                  </a:lnTo>
                  <a:lnTo>
                    <a:pt x="11188" y="241"/>
                  </a:lnTo>
                  <a:lnTo>
                    <a:pt x="9169" y="12"/>
                  </a:lnTo>
                  <a:lnTo>
                    <a:pt x="4419" y="3784"/>
                  </a:lnTo>
                  <a:lnTo>
                    <a:pt x="0" y="11264"/>
                  </a:lnTo>
                  <a:lnTo>
                    <a:pt x="12712" y="27279"/>
                  </a:lnTo>
                  <a:lnTo>
                    <a:pt x="4152" y="37401"/>
                  </a:lnTo>
                  <a:lnTo>
                    <a:pt x="2984" y="38735"/>
                  </a:lnTo>
                  <a:lnTo>
                    <a:pt x="3136" y="40754"/>
                  </a:lnTo>
                  <a:lnTo>
                    <a:pt x="5080" y="42443"/>
                  </a:lnTo>
                  <a:lnTo>
                    <a:pt x="5829" y="42710"/>
                  </a:lnTo>
                  <a:lnTo>
                    <a:pt x="7467" y="42710"/>
                  </a:lnTo>
                  <a:lnTo>
                    <a:pt x="8356" y="42329"/>
                  </a:lnTo>
                  <a:lnTo>
                    <a:pt x="8991" y="41605"/>
                  </a:lnTo>
                  <a:lnTo>
                    <a:pt x="10947" y="38976"/>
                  </a:lnTo>
                  <a:lnTo>
                    <a:pt x="14109" y="32931"/>
                  </a:lnTo>
                  <a:lnTo>
                    <a:pt x="15532" y="24930"/>
                  </a:lnTo>
                  <a:close/>
                </a:path>
                <a:path w="196850" h="44450">
                  <a:moveTo>
                    <a:pt x="37884" y="26289"/>
                  </a:moveTo>
                  <a:lnTo>
                    <a:pt x="34632" y="17792"/>
                  </a:lnTo>
                  <a:lnTo>
                    <a:pt x="29768" y="11671"/>
                  </a:lnTo>
                  <a:lnTo>
                    <a:pt x="33362" y="8115"/>
                  </a:lnTo>
                  <a:lnTo>
                    <a:pt x="35509" y="6350"/>
                  </a:lnTo>
                  <a:lnTo>
                    <a:pt x="35725" y="4356"/>
                  </a:lnTo>
                  <a:lnTo>
                    <a:pt x="33528" y="1587"/>
                  </a:lnTo>
                  <a:lnTo>
                    <a:pt x="31521" y="1371"/>
                  </a:lnTo>
                  <a:lnTo>
                    <a:pt x="26771" y="5143"/>
                  </a:lnTo>
                  <a:lnTo>
                    <a:pt x="22339" y="12611"/>
                  </a:lnTo>
                  <a:lnTo>
                    <a:pt x="35077" y="28638"/>
                  </a:lnTo>
                  <a:lnTo>
                    <a:pt x="26504" y="38760"/>
                  </a:lnTo>
                  <a:lnTo>
                    <a:pt x="25336" y="40093"/>
                  </a:lnTo>
                  <a:lnTo>
                    <a:pt x="25488" y="42113"/>
                  </a:lnTo>
                  <a:lnTo>
                    <a:pt x="27432" y="43802"/>
                  </a:lnTo>
                  <a:lnTo>
                    <a:pt x="28181" y="44056"/>
                  </a:lnTo>
                  <a:lnTo>
                    <a:pt x="29819" y="44056"/>
                  </a:lnTo>
                  <a:lnTo>
                    <a:pt x="30708" y="43688"/>
                  </a:lnTo>
                  <a:lnTo>
                    <a:pt x="31343" y="42964"/>
                  </a:lnTo>
                  <a:lnTo>
                    <a:pt x="33299" y="40335"/>
                  </a:lnTo>
                  <a:lnTo>
                    <a:pt x="36461" y="34290"/>
                  </a:lnTo>
                  <a:lnTo>
                    <a:pt x="37884" y="26289"/>
                  </a:lnTo>
                  <a:close/>
                </a:path>
                <a:path w="196850" h="44450">
                  <a:moveTo>
                    <a:pt x="171716" y="25692"/>
                  </a:moveTo>
                  <a:lnTo>
                    <a:pt x="168363" y="16929"/>
                  </a:lnTo>
                  <a:lnTo>
                    <a:pt x="163360" y="10617"/>
                  </a:lnTo>
                  <a:lnTo>
                    <a:pt x="167055" y="6959"/>
                  </a:lnTo>
                  <a:lnTo>
                    <a:pt x="169265" y="5130"/>
                  </a:lnTo>
                  <a:lnTo>
                    <a:pt x="169494" y="3073"/>
                  </a:lnTo>
                  <a:lnTo>
                    <a:pt x="167233" y="228"/>
                  </a:lnTo>
                  <a:lnTo>
                    <a:pt x="165150" y="0"/>
                  </a:lnTo>
                  <a:lnTo>
                    <a:pt x="160261" y="3898"/>
                  </a:lnTo>
                  <a:lnTo>
                    <a:pt x="155702" y="11595"/>
                  </a:lnTo>
                  <a:lnTo>
                    <a:pt x="168821" y="28105"/>
                  </a:lnTo>
                  <a:lnTo>
                    <a:pt x="159994" y="38544"/>
                  </a:lnTo>
                  <a:lnTo>
                    <a:pt x="158800" y="39916"/>
                  </a:lnTo>
                  <a:lnTo>
                    <a:pt x="158940" y="41998"/>
                  </a:lnTo>
                  <a:lnTo>
                    <a:pt x="160947" y="43738"/>
                  </a:lnTo>
                  <a:lnTo>
                    <a:pt x="161721" y="43992"/>
                  </a:lnTo>
                  <a:lnTo>
                    <a:pt x="163410" y="43992"/>
                  </a:lnTo>
                  <a:lnTo>
                    <a:pt x="164338" y="43611"/>
                  </a:lnTo>
                  <a:lnTo>
                    <a:pt x="164985" y="42862"/>
                  </a:lnTo>
                  <a:lnTo>
                    <a:pt x="166992" y="40157"/>
                  </a:lnTo>
                  <a:lnTo>
                    <a:pt x="170243" y="33934"/>
                  </a:lnTo>
                  <a:lnTo>
                    <a:pt x="171716" y="25692"/>
                  </a:lnTo>
                  <a:close/>
                </a:path>
                <a:path w="196850" h="44450">
                  <a:moveTo>
                    <a:pt x="196811" y="25908"/>
                  </a:moveTo>
                  <a:lnTo>
                    <a:pt x="193459" y="17145"/>
                  </a:lnTo>
                  <a:lnTo>
                    <a:pt x="188455" y="10845"/>
                  </a:lnTo>
                  <a:lnTo>
                    <a:pt x="192151" y="7175"/>
                  </a:lnTo>
                  <a:lnTo>
                    <a:pt x="194373" y="5359"/>
                  </a:lnTo>
                  <a:lnTo>
                    <a:pt x="194602" y="3302"/>
                  </a:lnTo>
                  <a:lnTo>
                    <a:pt x="192328" y="457"/>
                  </a:lnTo>
                  <a:lnTo>
                    <a:pt x="190246" y="228"/>
                  </a:lnTo>
                  <a:lnTo>
                    <a:pt x="185356" y="4127"/>
                  </a:lnTo>
                  <a:lnTo>
                    <a:pt x="180809" y="11836"/>
                  </a:lnTo>
                  <a:lnTo>
                    <a:pt x="193916" y="28333"/>
                  </a:lnTo>
                  <a:lnTo>
                    <a:pt x="183896" y="40144"/>
                  </a:lnTo>
                  <a:lnTo>
                    <a:pt x="184035" y="42227"/>
                  </a:lnTo>
                  <a:lnTo>
                    <a:pt x="185420" y="43421"/>
                  </a:lnTo>
                  <a:lnTo>
                    <a:pt x="186055" y="43967"/>
                  </a:lnTo>
                  <a:lnTo>
                    <a:pt x="186817" y="44221"/>
                  </a:lnTo>
                  <a:lnTo>
                    <a:pt x="188506" y="44221"/>
                  </a:lnTo>
                  <a:lnTo>
                    <a:pt x="189420" y="43840"/>
                  </a:lnTo>
                  <a:lnTo>
                    <a:pt x="190068" y="43091"/>
                  </a:lnTo>
                  <a:lnTo>
                    <a:pt x="192087" y="40386"/>
                  </a:lnTo>
                  <a:lnTo>
                    <a:pt x="195351" y="34163"/>
                  </a:lnTo>
                  <a:lnTo>
                    <a:pt x="196811" y="25908"/>
                  </a:lnTo>
                  <a:close/>
                </a:path>
              </a:pathLst>
            </a:custGeom>
            <a:solidFill>
              <a:srgbClr val="FFFFFF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</p:grpSp>
      <p:grpSp>
        <p:nvGrpSpPr>
          <p:cNvPr id="50" name="object 46">
            <a:extLst>
              <a:ext uri="{FF2B5EF4-FFF2-40B4-BE49-F238E27FC236}">
                <a16:creationId xmlns:a16="http://schemas.microsoft.com/office/drawing/2014/main" id="{07BCB670-98DC-6E17-FE35-65622C00587D}"/>
              </a:ext>
            </a:extLst>
          </p:cNvPr>
          <p:cNvGrpSpPr/>
          <p:nvPr/>
        </p:nvGrpSpPr>
        <p:grpSpPr>
          <a:xfrm>
            <a:off x="6920849" y="4335343"/>
            <a:ext cx="209418" cy="209418"/>
            <a:chOff x="14616509" y="9012166"/>
            <a:chExt cx="395605" cy="395605"/>
          </a:xfrm>
        </p:grpSpPr>
        <p:sp>
          <p:nvSpPr>
            <p:cNvPr id="51" name="object 47">
              <a:extLst>
                <a:ext uri="{FF2B5EF4-FFF2-40B4-BE49-F238E27FC236}">
                  <a16:creationId xmlns:a16="http://schemas.microsoft.com/office/drawing/2014/main" id="{8D69A9C8-C59C-1A2C-3E37-A4BF573EA79F}"/>
                </a:ext>
              </a:extLst>
            </p:cNvPr>
            <p:cNvSpPr/>
            <p:nvPr/>
          </p:nvSpPr>
          <p:spPr>
            <a:xfrm>
              <a:off x="14616509" y="9012166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774631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2" name="object 48">
              <a:extLst>
                <a:ext uri="{FF2B5EF4-FFF2-40B4-BE49-F238E27FC236}">
                  <a16:creationId xmlns:a16="http://schemas.microsoft.com/office/drawing/2014/main" id="{FEDFE172-99D4-D99D-043F-677B9AFE2D38}"/>
                </a:ext>
              </a:extLst>
            </p:cNvPr>
            <p:cNvSpPr/>
            <p:nvPr/>
          </p:nvSpPr>
          <p:spPr>
            <a:xfrm>
              <a:off x="14675345" y="9115049"/>
              <a:ext cx="278130" cy="189865"/>
            </a:xfrm>
            <a:custGeom>
              <a:avLst/>
              <a:gdLst/>
              <a:ahLst/>
              <a:cxnLst/>
              <a:rect l="l" t="t" r="r" b="b"/>
              <a:pathLst>
                <a:path w="278130" h="189865">
                  <a:moveTo>
                    <a:pt x="49720" y="49212"/>
                  </a:moveTo>
                  <a:lnTo>
                    <a:pt x="45605" y="37274"/>
                  </a:lnTo>
                  <a:lnTo>
                    <a:pt x="33058" y="31851"/>
                  </a:lnTo>
                  <a:lnTo>
                    <a:pt x="20408" y="37274"/>
                  </a:lnTo>
                  <a:lnTo>
                    <a:pt x="16141" y="49212"/>
                  </a:lnTo>
                  <a:lnTo>
                    <a:pt x="20256" y="61137"/>
                  </a:lnTo>
                  <a:lnTo>
                    <a:pt x="32804" y="66573"/>
                  </a:lnTo>
                  <a:lnTo>
                    <a:pt x="45453" y="61137"/>
                  </a:lnTo>
                  <a:lnTo>
                    <a:pt x="49720" y="49212"/>
                  </a:lnTo>
                  <a:close/>
                </a:path>
                <a:path w="278130" h="189865">
                  <a:moveTo>
                    <a:pt x="242138" y="17360"/>
                  </a:moveTo>
                  <a:lnTo>
                    <a:pt x="238023" y="5422"/>
                  </a:lnTo>
                  <a:lnTo>
                    <a:pt x="225475" y="0"/>
                  </a:lnTo>
                  <a:lnTo>
                    <a:pt x="212839" y="5422"/>
                  </a:lnTo>
                  <a:lnTo>
                    <a:pt x="208559" y="17360"/>
                  </a:lnTo>
                  <a:lnTo>
                    <a:pt x="212686" y="29286"/>
                  </a:lnTo>
                  <a:lnTo>
                    <a:pt x="225234" y="34709"/>
                  </a:lnTo>
                  <a:lnTo>
                    <a:pt x="237871" y="29286"/>
                  </a:lnTo>
                  <a:lnTo>
                    <a:pt x="242138" y="17360"/>
                  </a:lnTo>
                  <a:close/>
                </a:path>
                <a:path w="278130" h="189865">
                  <a:moveTo>
                    <a:pt x="277596" y="118097"/>
                  </a:moveTo>
                  <a:lnTo>
                    <a:pt x="277228" y="115671"/>
                  </a:lnTo>
                  <a:lnTo>
                    <a:pt x="277126" y="114985"/>
                  </a:lnTo>
                  <a:lnTo>
                    <a:pt x="275907" y="106857"/>
                  </a:lnTo>
                  <a:lnTo>
                    <a:pt x="275856" y="106553"/>
                  </a:lnTo>
                  <a:lnTo>
                    <a:pt x="273786" y="105054"/>
                  </a:lnTo>
                  <a:lnTo>
                    <a:pt x="270446" y="102628"/>
                  </a:lnTo>
                  <a:lnTo>
                    <a:pt x="254457" y="105054"/>
                  </a:lnTo>
                  <a:lnTo>
                    <a:pt x="255079" y="103035"/>
                  </a:lnTo>
                  <a:lnTo>
                    <a:pt x="255168" y="102628"/>
                  </a:lnTo>
                  <a:lnTo>
                    <a:pt x="255282" y="99898"/>
                  </a:lnTo>
                  <a:lnTo>
                    <a:pt x="251053" y="77609"/>
                  </a:lnTo>
                  <a:lnTo>
                    <a:pt x="250926" y="76987"/>
                  </a:lnTo>
                  <a:lnTo>
                    <a:pt x="250621" y="75387"/>
                  </a:lnTo>
                  <a:lnTo>
                    <a:pt x="244970" y="41579"/>
                  </a:lnTo>
                  <a:lnTo>
                    <a:pt x="237312" y="36093"/>
                  </a:lnTo>
                  <a:lnTo>
                    <a:pt x="224497" y="38239"/>
                  </a:lnTo>
                  <a:lnTo>
                    <a:pt x="224497" y="97434"/>
                  </a:lnTo>
                  <a:lnTo>
                    <a:pt x="201434" y="103619"/>
                  </a:lnTo>
                  <a:lnTo>
                    <a:pt x="202006" y="103619"/>
                  </a:lnTo>
                  <a:lnTo>
                    <a:pt x="199161" y="106857"/>
                  </a:lnTo>
                  <a:lnTo>
                    <a:pt x="198285" y="113626"/>
                  </a:lnTo>
                  <a:lnTo>
                    <a:pt x="189344" y="114985"/>
                  </a:lnTo>
                  <a:lnTo>
                    <a:pt x="192620" y="90601"/>
                  </a:lnTo>
                  <a:lnTo>
                    <a:pt x="192709" y="89865"/>
                  </a:lnTo>
                  <a:lnTo>
                    <a:pt x="192811" y="86410"/>
                  </a:lnTo>
                  <a:lnTo>
                    <a:pt x="192951" y="86614"/>
                  </a:lnTo>
                  <a:lnTo>
                    <a:pt x="193052" y="86817"/>
                  </a:lnTo>
                  <a:lnTo>
                    <a:pt x="195275" y="89382"/>
                  </a:lnTo>
                  <a:lnTo>
                    <a:pt x="198183" y="90601"/>
                  </a:lnTo>
                  <a:lnTo>
                    <a:pt x="203517" y="90601"/>
                  </a:lnTo>
                  <a:lnTo>
                    <a:pt x="205651" y="89865"/>
                  </a:lnTo>
                  <a:lnTo>
                    <a:pt x="205841" y="89865"/>
                  </a:lnTo>
                  <a:lnTo>
                    <a:pt x="209816" y="86410"/>
                  </a:lnTo>
                  <a:lnTo>
                    <a:pt x="212102" y="84429"/>
                  </a:lnTo>
                  <a:lnTo>
                    <a:pt x="220675" y="76987"/>
                  </a:lnTo>
                  <a:lnTo>
                    <a:pt x="221246" y="80352"/>
                  </a:lnTo>
                  <a:lnTo>
                    <a:pt x="224497" y="97434"/>
                  </a:lnTo>
                  <a:lnTo>
                    <a:pt x="224497" y="38239"/>
                  </a:lnTo>
                  <a:lnTo>
                    <a:pt x="221691" y="38709"/>
                  </a:lnTo>
                  <a:lnTo>
                    <a:pt x="216522" y="45339"/>
                  </a:lnTo>
                  <a:lnTo>
                    <a:pt x="216827" y="52730"/>
                  </a:lnTo>
                  <a:lnTo>
                    <a:pt x="190703" y="75387"/>
                  </a:lnTo>
                  <a:lnTo>
                    <a:pt x="189788" y="80352"/>
                  </a:lnTo>
                  <a:lnTo>
                    <a:pt x="191630" y="84429"/>
                  </a:lnTo>
                  <a:lnTo>
                    <a:pt x="188988" y="82118"/>
                  </a:lnTo>
                  <a:lnTo>
                    <a:pt x="183349" y="83210"/>
                  </a:lnTo>
                  <a:lnTo>
                    <a:pt x="179082" y="114985"/>
                  </a:lnTo>
                  <a:lnTo>
                    <a:pt x="178993" y="115671"/>
                  </a:lnTo>
                  <a:lnTo>
                    <a:pt x="178866" y="116598"/>
                  </a:lnTo>
                  <a:lnTo>
                    <a:pt x="140208" y="122516"/>
                  </a:lnTo>
                  <a:lnTo>
                    <a:pt x="138963" y="122516"/>
                  </a:lnTo>
                  <a:lnTo>
                    <a:pt x="137985" y="122707"/>
                  </a:lnTo>
                  <a:lnTo>
                    <a:pt x="136969" y="123012"/>
                  </a:lnTo>
                  <a:lnTo>
                    <a:pt x="101257" y="128473"/>
                  </a:lnTo>
                  <a:lnTo>
                    <a:pt x="95110" y="112636"/>
                  </a:lnTo>
                  <a:lnTo>
                    <a:pt x="94996" y="112344"/>
                  </a:lnTo>
                  <a:lnTo>
                    <a:pt x="92862" y="106857"/>
                  </a:lnTo>
                  <a:lnTo>
                    <a:pt x="92748" y="106553"/>
                  </a:lnTo>
                  <a:lnTo>
                    <a:pt x="92697" y="106413"/>
                  </a:lnTo>
                  <a:lnTo>
                    <a:pt x="91605" y="103619"/>
                  </a:lnTo>
                  <a:lnTo>
                    <a:pt x="91008" y="102082"/>
                  </a:lnTo>
                  <a:lnTo>
                    <a:pt x="91008" y="130022"/>
                  </a:lnTo>
                  <a:lnTo>
                    <a:pt x="78803" y="131902"/>
                  </a:lnTo>
                  <a:lnTo>
                    <a:pt x="50126" y="127723"/>
                  </a:lnTo>
                  <a:lnTo>
                    <a:pt x="47358" y="106857"/>
                  </a:lnTo>
                  <a:lnTo>
                    <a:pt x="47307" y="106413"/>
                  </a:lnTo>
                  <a:lnTo>
                    <a:pt x="53047" y="109550"/>
                  </a:lnTo>
                  <a:lnTo>
                    <a:pt x="58826" y="112636"/>
                  </a:lnTo>
                  <a:lnTo>
                    <a:pt x="64643" y="115671"/>
                  </a:lnTo>
                  <a:lnTo>
                    <a:pt x="76822" y="121818"/>
                  </a:lnTo>
                  <a:lnTo>
                    <a:pt x="82651" y="117424"/>
                  </a:lnTo>
                  <a:lnTo>
                    <a:pt x="83972" y="112636"/>
                  </a:lnTo>
                  <a:lnTo>
                    <a:pt x="84048" y="112344"/>
                  </a:lnTo>
                  <a:lnTo>
                    <a:pt x="91008" y="130022"/>
                  </a:lnTo>
                  <a:lnTo>
                    <a:pt x="91008" y="102082"/>
                  </a:lnTo>
                  <a:lnTo>
                    <a:pt x="88328" y="95173"/>
                  </a:lnTo>
                  <a:lnTo>
                    <a:pt x="83400" y="97434"/>
                  </a:lnTo>
                  <a:lnTo>
                    <a:pt x="81000" y="98590"/>
                  </a:lnTo>
                  <a:lnTo>
                    <a:pt x="81089" y="103619"/>
                  </a:lnTo>
                  <a:lnTo>
                    <a:pt x="80340" y="103035"/>
                  </a:lnTo>
                  <a:lnTo>
                    <a:pt x="45923" y="77609"/>
                  </a:lnTo>
                  <a:lnTo>
                    <a:pt x="38036" y="71602"/>
                  </a:lnTo>
                  <a:lnTo>
                    <a:pt x="20218" y="71602"/>
                  </a:lnTo>
                  <a:lnTo>
                    <a:pt x="13639" y="79375"/>
                  </a:lnTo>
                  <a:lnTo>
                    <a:pt x="13411" y="82118"/>
                  </a:lnTo>
                  <a:lnTo>
                    <a:pt x="13309" y="83210"/>
                  </a:lnTo>
                  <a:lnTo>
                    <a:pt x="13208" y="84429"/>
                  </a:lnTo>
                  <a:lnTo>
                    <a:pt x="13131" y="85331"/>
                  </a:lnTo>
                  <a:lnTo>
                    <a:pt x="13004" y="86817"/>
                  </a:lnTo>
                  <a:lnTo>
                    <a:pt x="12890" y="88252"/>
                  </a:lnTo>
                  <a:lnTo>
                    <a:pt x="16167" y="132892"/>
                  </a:lnTo>
                  <a:lnTo>
                    <a:pt x="20167" y="140855"/>
                  </a:lnTo>
                  <a:lnTo>
                    <a:pt x="3937" y="143357"/>
                  </a:lnTo>
                  <a:lnTo>
                    <a:pt x="0" y="148780"/>
                  </a:lnTo>
                  <a:lnTo>
                    <a:pt x="1358" y="157734"/>
                  </a:lnTo>
                  <a:lnTo>
                    <a:pt x="1422" y="158153"/>
                  </a:lnTo>
                  <a:lnTo>
                    <a:pt x="1549" y="158991"/>
                  </a:lnTo>
                  <a:lnTo>
                    <a:pt x="1663" y="159753"/>
                  </a:lnTo>
                  <a:lnTo>
                    <a:pt x="6159" y="163512"/>
                  </a:lnTo>
                  <a:lnTo>
                    <a:pt x="12052" y="163512"/>
                  </a:lnTo>
                  <a:lnTo>
                    <a:pt x="70243" y="154609"/>
                  </a:lnTo>
                  <a:lnTo>
                    <a:pt x="72542" y="161239"/>
                  </a:lnTo>
                  <a:lnTo>
                    <a:pt x="74599" y="167970"/>
                  </a:lnTo>
                  <a:lnTo>
                    <a:pt x="76542" y="174739"/>
                  </a:lnTo>
                  <a:lnTo>
                    <a:pt x="81191" y="180378"/>
                  </a:lnTo>
                  <a:lnTo>
                    <a:pt x="87909" y="180835"/>
                  </a:lnTo>
                  <a:lnTo>
                    <a:pt x="93383" y="177038"/>
                  </a:lnTo>
                  <a:lnTo>
                    <a:pt x="94297" y="169849"/>
                  </a:lnTo>
                  <a:lnTo>
                    <a:pt x="92532" y="163791"/>
                  </a:lnTo>
                  <a:lnTo>
                    <a:pt x="90830" y="158153"/>
                  </a:lnTo>
                  <a:lnTo>
                    <a:pt x="89649" y="154609"/>
                  </a:lnTo>
                  <a:lnTo>
                    <a:pt x="88709" y="151777"/>
                  </a:lnTo>
                  <a:lnTo>
                    <a:pt x="128955" y="145630"/>
                  </a:lnTo>
                  <a:lnTo>
                    <a:pt x="128955" y="184505"/>
                  </a:lnTo>
                  <a:lnTo>
                    <a:pt x="133946" y="189509"/>
                  </a:lnTo>
                  <a:lnTo>
                    <a:pt x="146278" y="189509"/>
                  </a:lnTo>
                  <a:lnTo>
                    <a:pt x="151295" y="184505"/>
                  </a:lnTo>
                  <a:lnTo>
                    <a:pt x="151295" y="145630"/>
                  </a:lnTo>
                  <a:lnTo>
                    <a:pt x="151295" y="142214"/>
                  </a:lnTo>
                  <a:lnTo>
                    <a:pt x="195440" y="135470"/>
                  </a:lnTo>
                  <a:lnTo>
                    <a:pt x="193167" y="152920"/>
                  </a:lnTo>
                  <a:lnTo>
                    <a:pt x="197205" y="158153"/>
                  </a:lnTo>
                  <a:lnTo>
                    <a:pt x="203631" y="158991"/>
                  </a:lnTo>
                  <a:lnTo>
                    <a:pt x="209423" y="158991"/>
                  </a:lnTo>
                  <a:lnTo>
                    <a:pt x="213906" y="155168"/>
                  </a:lnTo>
                  <a:lnTo>
                    <a:pt x="216357" y="136321"/>
                  </a:lnTo>
                  <a:lnTo>
                    <a:pt x="216458" y="135470"/>
                  </a:lnTo>
                  <a:lnTo>
                    <a:pt x="216801" y="132892"/>
                  </a:lnTo>
                  <a:lnTo>
                    <a:pt x="216890" y="132194"/>
                  </a:lnTo>
                  <a:lnTo>
                    <a:pt x="218744" y="131902"/>
                  </a:lnTo>
                  <a:lnTo>
                    <a:pt x="241211" y="128473"/>
                  </a:lnTo>
                  <a:lnTo>
                    <a:pt x="273646" y="123482"/>
                  </a:lnTo>
                  <a:lnTo>
                    <a:pt x="277596" y="118097"/>
                  </a:lnTo>
                  <a:close/>
                </a:path>
              </a:pathLst>
            </a:custGeom>
            <a:solidFill>
              <a:srgbClr val="FFFFFF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</p:grpSp>
      <p:grpSp>
        <p:nvGrpSpPr>
          <p:cNvPr id="53" name="object 49">
            <a:extLst>
              <a:ext uri="{FF2B5EF4-FFF2-40B4-BE49-F238E27FC236}">
                <a16:creationId xmlns:a16="http://schemas.microsoft.com/office/drawing/2014/main" id="{D133F43B-AA45-69C6-D890-7826F299D007}"/>
              </a:ext>
            </a:extLst>
          </p:cNvPr>
          <p:cNvGrpSpPr/>
          <p:nvPr/>
        </p:nvGrpSpPr>
        <p:grpSpPr>
          <a:xfrm>
            <a:off x="6920849" y="4572294"/>
            <a:ext cx="209418" cy="209418"/>
            <a:chOff x="14616509" y="9459784"/>
            <a:chExt cx="395605" cy="395605"/>
          </a:xfrm>
        </p:grpSpPr>
        <p:sp>
          <p:nvSpPr>
            <p:cNvPr id="54" name="object 50">
              <a:extLst>
                <a:ext uri="{FF2B5EF4-FFF2-40B4-BE49-F238E27FC236}">
                  <a16:creationId xmlns:a16="http://schemas.microsoft.com/office/drawing/2014/main" id="{1954A2D2-76C7-B8C7-E5FA-E3D6B0FF5DB2}"/>
                </a:ext>
              </a:extLst>
            </p:cNvPr>
            <p:cNvSpPr/>
            <p:nvPr/>
          </p:nvSpPr>
          <p:spPr>
            <a:xfrm>
              <a:off x="14616509" y="9459784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774631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55" name="object 51">
              <a:extLst>
                <a:ext uri="{FF2B5EF4-FFF2-40B4-BE49-F238E27FC236}">
                  <a16:creationId xmlns:a16="http://schemas.microsoft.com/office/drawing/2014/main" id="{16FDB4AA-E5AF-0FFF-E377-02ED599FBFA2}"/>
                </a:ext>
              </a:extLst>
            </p:cNvPr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14709259" y="9545777"/>
              <a:ext cx="181227" cy="197602"/>
            </a:xfrm>
            <a:prstGeom prst="rect">
              <a:avLst/>
            </a:prstGeom>
          </p:spPr>
        </p:pic>
      </p:grpSp>
      <p:grpSp>
        <p:nvGrpSpPr>
          <p:cNvPr id="56" name="object 52">
            <a:extLst>
              <a:ext uri="{FF2B5EF4-FFF2-40B4-BE49-F238E27FC236}">
                <a16:creationId xmlns:a16="http://schemas.microsoft.com/office/drawing/2014/main" id="{A5DBA8E5-8A60-B631-47DD-CAF1C1A3A8ED}"/>
              </a:ext>
            </a:extLst>
          </p:cNvPr>
          <p:cNvGrpSpPr/>
          <p:nvPr/>
        </p:nvGrpSpPr>
        <p:grpSpPr>
          <a:xfrm>
            <a:off x="6920849" y="4809244"/>
            <a:ext cx="209418" cy="209418"/>
            <a:chOff x="14616510" y="9907400"/>
            <a:chExt cx="395605" cy="395605"/>
          </a:xfrm>
        </p:grpSpPr>
        <p:sp>
          <p:nvSpPr>
            <p:cNvPr id="57" name="object 53">
              <a:extLst>
                <a:ext uri="{FF2B5EF4-FFF2-40B4-BE49-F238E27FC236}">
                  <a16:creationId xmlns:a16="http://schemas.microsoft.com/office/drawing/2014/main" id="{D5836793-C188-73F8-63F9-55A3A2301ED2}"/>
                </a:ext>
              </a:extLst>
            </p:cNvPr>
            <p:cNvSpPr/>
            <p:nvPr/>
          </p:nvSpPr>
          <p:spPr>
            <a:xfrm>
              <a:off x="14616510" y="9907400"/>
              <a:ext cx="395605" cy="395605"/>
            </a:xfrm>
            <a:custGeom>
              <a:avLst/>
              <a:gdLst/>
              <a:ahLst/>
              <a:cxnLst/>
              <a:rect l="l" t="t" r="r" b="b"/>
              <a:pathLst>
                <a:path w="395605" h="395604">
                  <a:moveTo>
                    <a:pt x="197637" y="0"/>
                  </a:moveTo>
                  <a:lnTo>
                    <a:pt x="152322" y="5219"/>
                  </a:lnTo>
                  <a:lnTo>
                    <a:pt x="110723" y="20086"/>
                  </a:lnTo>
                  <a:lnTo>
                    <a:pt x="74027" y="43415"/>
                  </a:lnTo>
                  <a:lnTo>
                    <a:pt x="43420" y="74020"/>
                  </a:lnTo>
                  <a:lnTo>
                    <a:pt x="20088" y="110715"/>
                  </a:lnTo>
                  <a:lnTo>
                    <a:pt x="5219" y="152312"/>
                  </a:lnTo>
                  <a:lnTo>
                    <a:pt x="0" y="197627"/>
                  </a:lnTo>
                  <a:lnTo>
                    <a:pt x="5219" y="242942"/>
                  </a:lnTo>
                  <a:lnTo>
                    <a:pt x="20088" y="284539"/>
                  </a:lnTo>
                  <a:lnTo>
                    <a:pt x="43420" y="321234"/>
                  </a:lnTo>
                  <a:lnTo>
                    <a:pt x="74027" y="351839"/>
                  </a:lnTo>
                  <a:lnTo>
                    <a:pt x="110723" y="375168"/>
                  </a:lnTo>
                  <a:lnTo>
                    <a:pt x="152322" y="390035"/>
                  </a:lnTo>
                  <a:lnTo>
                    <a:pt x="197637" y="395254"/>
                  </a:lnTo>
                  <a:lnTo>
                    <a:pt x="242952" y="390035"/>
                  </a:lnTo>
                  <a:lnTo>
                    <a:pt x="284550" y="375168"/>
                  </a:lnTo>
                  <a:lnTo>
                    <a:pt x="321244" y="351839"/>
                  </a:lnTo>
                  <a:lnTo>
                    <a:pt x="351849" y="321234"/>
                  </a:lnTo>
                  <a:lnTo>
                    <a:pt x="375178" y="284539"/>
                  </a:lnTo>
                  <a:lnTo>
                    <a:pt x="390046" y="242942"/>
                  </a:lnTo>
                  <a:lnTo>
                    <a:pt x="395265" y="197627"/>
                  </a:lnTo>
                  <a:lnTo>
                    <a:pt x="390046" y="152312"/>
                  </a:lnTo>
                  <a:lnTo>
                    <a:pt x="375178" y="110715"/>
                  </a:lnTo>
                  <a:lnTo>
                    <a:pt x="351849" y="74020"/>
                  </a:lnTo>
                  <a:lnTo>
                    <a:pt x="321244" y="43415"/>
                  </a:lnTo>
                  <a:lnTo>
                    <a:pt x="284550" y="20086"/>
                  </a:lnTo>
                  <a:lnTo>
                    <a:pt x="242952" y="5219"/>
                  </a:lnTo>
                  <a:lnTo>
                    <a:pt x="197637" y="0"/>
                  </a:lnTo>
                  <a:close/>
                </a:path>
              </a:pathLst>
            </a:custGeom>
            <a:solidFill>
              <a:srgbClr val="774631">
                <a:alpha val="6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0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58" name="object 54">
              <a:extLst>
                <a:ext uri="{FF2B5EF4-FFF2-40B4-BE49-F238E27FC236}">
                  <a16:creationId xmlns:a16="http://schemas.microsoft.com/office/drawing/2014/main" id="{520DA287-2A76-3335-BC8F-4D39B000881B}"/>
                </a:ext>
              </a:extLst>
            </p:cNvPr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14688611" y="10016689"/>
              <a:ext cx="253154" cy="164104"/>
            </a:xfrm>
            <a:prstGeom prst="rect">
              <a:avLst/>
            </a:prstGeom>
          </p:spPr>
        </p:pic>
      </p:grpSp>
      <p:pic>
        <p:nvPicPr>
          <p:cNvPr id="3" name="Picture 2">
            <a:extLst>
              <a:ext uri="{FF2B5EF4-FFF2-40B4-BE49-F238E27FC236}">
                <a16:creationId xmlns:a16="http://schemas.microsoft.com/office/drawing/2014/main" id="{A92AAE46-63ED-5DBB-FD1E-DAB12A42EF3D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375839" y="880559"/>
            <a:ext cx="2080260" cy="184404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462AD3E4-79DB-DE55-4298-E86525FB334A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3414366" y="962014"/>
            <a:ext cx="2362200" cy="178308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730428A-284F-9817-07B2-FF6A91197BA6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6558361" y="972397"/>
            <a:ext cx="2209800" cy="1752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70192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AC72049-54A5-F080-CBD8-3ECA05EBFD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object 2">
            <a:extLst>
              <a:ext uri="{FF2B5EF4-FFF2-40B4-BE49-F238E27FC236}">
                <a16:creationId xmlns:a16="http://schemas.microsoft.com/office/drawing/2014/main" id="{D7716A2E-6DCD-998A-2182-8C12F4840F58}"/>
              </a:ext>
            </a:extLst>
          </p:cNvPr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97030" y="416237"/>
            <a:ext cx="4801541" cy="4625680"/>
          </a:xfrm>
          <a:prstGeom prst="rect">
            <a:avLst/>
          </a:prstGeom>
        </p:spPr>
      </p:pic>
      <p:sp>
        <p:nvSpPr>
          <p:cNvPr id="4" name="object 3">
            <a:extLst>
              <a:ext uri="{FF2B5EF4-FFF2-40B4-BE49-F238E27FC236}">
                <a16:creationId xmlns:a16="http://schemas.microsoft.com/office/drawing/2014/main" id="{7A0C44C4-9C8B-41AA-7BBD-2E77340E3D8F}"/>
              </a:ext>
            </a:extLst>
          </p:cNvPr>
          <p:cNvSpPr txBox="1"/>
          <p:nvPr/>
        </p:nvSpPr>
        <p:spPr>
          <a:xfrm>
            <a:off x="5111439" y="1784668"/>
            <a:ext cx="2041525" cy="2690495"/>
          </a:xfrm>
          <a:prstGeom prst="rect">
            <a:avLst/>
          </a:prstGeom>
        </p:spPr>
        <p:txBody>
          <a:bodyPr vert="horz" wrap="square" lIns="0" tIns="6858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54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Légende</a:t>
            </a:r>
            <a:r>
              <a:rPr kumimoji="0" sz="950" b="0" i="0" u="none" strike="noStrike" kern="1200" cap="none" spc="17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5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: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296545" algn="l" defTabSz="685727" rtl="0" eaLnBrk="1" fontAlgn="auto" latinLnBrk="0" hangingPunct="1">
              <a:lnSpc>
                <a:spcPct val="100000"/>
              </a:lnSpc>
              <a:spcBef>
                <a:spcPts val="445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Guérite</a:t>
            </a:r>
            <a:r>
              <a:rPr kumimoji="0" sz="950" b="0" i="0" u="none" strike="noStrike" kern="1200" cap="none" spc="10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d’accès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09245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Bâtiment</a:t>
            </a:r>
            <a:r>
              <a:rPr kumimoji="0" sz="950" b="0" i="0" u="none" strike="noStrike" kern="1200" cap="none" spc="9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Tête</a:t>
            </a:r>
            <a:r>
              <a:rPr kumimoji="0" sz="950" b="0" i="0" u="none" strike="noStrike" kern="1200" cap="none" spc="9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de</a:t>
            </a:r>
            <a:r>
              <a:rPr kumimoji="0" sz="950" b="0" i="0" u="none" strike="noStrike" kern="1200" cap="none" spc="9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puits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5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09245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Systèmes</a:t>
            </a:r>
            <a:r>
              <a:rPr kumimoji="0" sz="950" b="0" i="0" u="none" strike="noStrike" kern="1200" cap="none" spc="1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Ventilation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13690" algn="l" defTabSz="685727" rtl="0" eaLnBrk="1" fontAlgn="auto" latinLnBrk="0" hangingPunct="1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Systèmes</a:t>
            </a:r>
            <a:r>
              <a:rPr kumimoji="0" sz="950" b="0" i="0" u="none" strike="noStrike" kern="1200" cap="none" spc="1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Refroidissement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0988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Systèmes</a:t>
            </a:r>
            <a:r>
              <a:rPr kumimoji="0" sz="950" b="0" i="0" u="none" strike="noStrike" kern="1200" cap="none" spc="1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Cryogénie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5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11785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Stockage</a:t>
            </a:r>
            <a:r>
              <a:rPr kumimoji="0" sz="950" b="0" i="0" u="none" strike="noStrike" kern="1200" cap="none" spc="14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Helium</a:t>
            </a:r>
            <a:r>
              <a:rPr kumimoji="0" sz="950" b="0" i="0" u="none" strike="noStrike" kern="1200" cap="none" spc="1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liquide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02895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Stockage</a:t>
            </a:r>
            <a:r>
              <a:rPr kumimoji="0" sz="950" b="0" i="0" u="none" strike="noStrike" kern="1200" cap="none" spc="14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Helium</a:t>
            </a:r>
            <a:r>
              <a:rPr kumimoji="0" sz="950" b="0" i="0" u="none" strike="noStrike" kern="1200" cap="none" spc="1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gazeux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5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0988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Systèmes</a:t>
            </a:r>
            <a:r>
              <a:rPr kumimoji="0" sz="950" b="0" i="0" u="none" strike="noStrike" kern="1200" cap="none" spc="13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électriques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0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/>
              <a:defRPr/>
            </a:pP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0" lvl="0" indent="-311150" algn="l" defTabSz="685727" rtl="0" eaLnBrk="1" fontAlgn="auto" latinLnBrk="0" hangingPunct="1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ClrTx/>
              <a:buSzTx/>
              <a:buFont typeface="Gotham HTF"/>
              <a:buAutoNum type="arabicPeriod"/>
              <a:tabLst>
                <a:tab pos="387985" algn="l"/>
              </a:tabLst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Sous-station</a:t>
            </a:r>
            <a:r>
              <a:rPr kumimoji="0" sz="950" b="0" i="0" u="none" strike="noStrike" kern="1200" cap="none" spc="17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électrique</a:t>
            </a:r>
            <a:endParaRPr kumimoji="0" sz="9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5" name="object 4">
            <a:extLst>
              <a:ext uri="{FF2B5EF4-FFF2-40B4-BE49-F238E27FC236}">
                <a16:creationId xmlns:a16="http://schemas.microsoft.com/office/drawing/2014/main" id="{F3D54FCC-D4B7-DC6A-8544-DA011E09C22B}"/>
              </a:ext>
            </a:extLst>
          </p:cNvPr>
          <p:cNvSpPr/>
          <p:nvPr/>
        </p:nvSpPr>
        <p:spPr>
          <a:xfrm>
            <a:off x="7544415" y="4377301"/>
            <a:ext cx="188595" cy="188595"/>
          </a:xfrm>
          <a:custGeom>
            <a:avLst/>
            <a:gdLst/>
            <a:ahLst/>
            <a:cxnLst/>
            <a:rect l="l" t="t" r="r" b="b"/>
            <a:pathLst>
              <a:path w="188594" h="188595">
                <a:moveTo>
                  <a:pt x="188475" y="0"/>
                </a:moveTo>
                <a:lnTo>
                  <a:pt x="0" y="0"/>
                </a:lnTo>
                <a:lnTo>
                  <a:pt x="0" y="188475"/>
                </a:lnTo>
                <a:lnTo>
                  <a:pt x="188475" y="188475"/>
                </a:lnTo>
                <a:lnTo>
                  <a:pt x="188475" y="0"/>
                </a:lnTo>
                <a:close/>
              </a:path>
            </a:pathLst>
          </a:custGeom>
          <a:solidFill>
            <a:srgbClr val="B0B7B9">
              <a:alpha val="63000"/>
            </a:srgbClr>
          </a:solidFill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6" name="object 5">
            <a:extLst>
              <a:ext uri="{FF2B5EF4-FFF2-40B4-BE49-F238E27FC236}">
                <a16:creationId xmlns:a16="http://schemas.microsoft.com/office/drawing/2014/main" id="{49AE3353-79C1-5328-253A-B055FB9699CD}"/>
              </a:ext>
            </a:extLst>
          </p:cNvPr>
          <p:cNvSpPr/>
          <p:nvPr/>
        </p:nvSpPr>
        <p:spPr>
          <a:xfrm>
            <a:off x="7541796" y="4105058"/>
            <a:ext cx="188595" cy="188595"/>
          </a:xfrm>
          <a:custGeom>
            <a:avLst/>
            <a:gdLst/>
            <a:ahLst/>
            <a:cxnLst/>
            <a:rect l="l" t="t" r="r" b="b"/>
            <a:pathLst>
              <a:path w="188594" h="188595">
                <a:moveTo>
                  <a:pt x="188475" y="0"/>
                </a:moveTo>
                <a:lnTo>
                  <a:pt x="0" y="0"/>
                </a:lnTo>
                <a:lnTo>
                  <a:pt x="0" y="188475"/>
                </a:lnTo>
                <a:lnTo>
                  <a:pt x="188475" y="188475"/>
                </a:lnTo>
                <a:lnTo>
                  <a:pt x="188475" y="0"/>
                </a:lnTo>
                <a:close/>
              </a:path>
            </a:pathLst>
          </a:custGeom>
          <a:solidFill>
            <a:srgbClr val="7F9C96">
              <a:alpha val="69999"/>
            </a:srgbClr>
          </a:solidFill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grpSp>
        <p:nvGrpSpPr>
          <p:cNvPr id="10" name="object 6">
            <a:extLst>
              <a:ext uri="{FF2B5EF4-FFF2-40B4-BE49-F238E27FC236}">
                <a16:creationId xmlns:a16="http://schemas.microsoft.com/office/drawing/2014/main" id="{FBFF9D78-7E3D-D652-BEEF-AA2EEEBD504D}"/>
              </a:ext>
            </a:extLst>
          </p:cNvPr>
          <p:cNvGrpSpPr/>
          <p:nvPr/>
        </p:nvGrpSpPr>
        <p:grpSpPr>
          <a:xfrm>
            <a:off x="7536561" y="2094648"/>
            <a:ext cx="199390" cy="199390"/>
            <a:chOff x="14979910" y="5743280"/>
            <a:chExt cx="199390" cy="199390"/>
          </a:xfrm>
        </p:grpSpPr>
        <p:sp>
          <p:nvSpPr>
            <p:cNvPr id="11" name="object 7">
              <a:extLst>
                <a:ext uri="{FF2B5EF4-FFF2-40B4-BE49-F238E27FC236}">
                  <a16:creationId xmlns:a16="http://schemas.microsoft.com/office/drawing/2014/main" id="{1D25E154-CEA2-7254-4961-0248323E7BC9}"/>
                </a:ext>
              </a:extLst>
            </p:cNvPr>
            <p:cNvSpPr/>
            <p:nvPr/>
          </p:nvSpPr>
          <p:spPr>
            <a:xfrm>
              <a:off x="14985145" y="5748516"/>
              <a:ext cx="188595" cy="188595"/>
            </a:xfrm>
            <a:custGeom>
              <a:avLst/>
              <a:gdLst/>
              <a:ahLst/>
              <a:cxnLst/>
              <a:rect l="l" t="t" r="r" b="b"/>
              <a:pathLst>
                <a:path w="188594" h="188595">
                  <a:moveTo>
                    <a:pt x="188475" y="0"/>
                  </a:moveTo>
                  <a:lnTo>
                    <a:pt x="0" y="0"/>
                  </a:lnTo>
                  <a:lnTo>
                    <a:pt x="0" y="188475"/>
                  </a:lnTo>
                  <a:lnTo>
                    <a:pt x="188475" y="188475"/>
                  </a:lnTo>
                  <a:lnTo>
                    <a:pt x="188475" y="0"/>
                  </a:lnTo>
                  <a:close/>
                </a:path>
              </a:pathLst>
            </a:custGeom>
            <a:solidFill>
              <a:srgbClr val="88A1B2"/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12" name="object 8">
              <a:extLst>
                <a:ext uri="{FF2B5EF4-FFF2-40B4-BE49-F238E27FC236}">
                  <a16:creationId xmlns:a16="http://schemas.microsoft.com/office/drawing/2014/main" id="{FD6AB771-7022-DC91-73ED-52CB1E53B61F}"/>
                </a:ext>
              </a:extLst>
            </p:cNvPr>
            <p:cNvSpPr/>
            <p:nvPr/>
          </p:nvSpPr>
          <p:spPr>
            <a:xfrm>
              <a:off x="14985145" y="5748516"/>
              <a:ext cx="188595" cy="188595"/>
            </a:xfrm>
            <a:custGeom>
              <a:avLst/>
              <a:gdLst/>
              <a:ahLst/>
              <a:cxnLst/>
              <a:rect l="l" t="t" r="r" b="b"/>
              <a:pathLst>
                <a:path w="188594" h="188595">
                  <a:moveTo>
                    <a:pt x="0" y="188475"/>
                  </a:moveTo>
                  <a:lnTo>
                    <a:pt x="188475" y="188475"/>
                  </a:lnTo>
                  <a:lnTo>
                    <a:pt x="188475" y="0"/>
                  </a:lnTo>
                  <a:lnTo>
                    <a:pt x="0" y="0"/>
                  </a:lnTo>
                  <a:lnTo>
                    <a:pt x="0" y="188475"/>
                  </a:lnTo>
                  <a:close/>
                </a:path>
              </a:pathLst>
            </a:custGeom>
            <a:ln w="1047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</p:grpSp>
      <p:pic>
        <p:nvPicPr>
          <p:cNvPr id="13" name="object 9">
            <a:extLst>
              <a:ext uri="{FF2B5EF4-FFF2-40B4-BE49-F238E27FC236}">
                <a16:creationId xmlns:a16="http://schemas.microsoft.com/office/drawing/2014/main" id="{8ADE5F5C-67D4-9A74-D9F9-8F4CE9CD78B6}"/>
              </a:ext>
            </a:extLst>
          </p:cNvPr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7536561" y="2377362"/>
            <a:ext cx="198946" cy="198946"/>
          </a:xfrm>
          <a:prstGeom prst="rect">
            <a:avLst/>
          </a:prstGeom>
        </p:spPr>
      </p:pic>
      <p:sp>
        <p:nvSpPr>
          <p:cNvPr id="14" name="object 10">
            <a:extLst>
              <a:ext uri="{FF2B5EF4-FFF2-40B4-BE49-F238E27FC236}">
                <a16:creationId xmlns:a16="http://schemas.microsoft.com/office/drawing/2014/main" id="{328B2BA1-46BB-A5CE-9D41-C45D0295FE3D}"/>
              </a:ext>
            </a:extLst>
          </p:cNvPr>
          <p:cNvSpPr/>
          <p:nvPr/>
        </p:nvSpPr>
        <p:spPr>
          <a:xfrm>
            <a:off x="7541796" y="3963701"/>
            <a:ext cx="47625" cy="47625"/>
          </a:xfrm>
          <a:custGeom>
            <a:avLst/>
            <a:gdLst/>
            <a:ahLst/>
            <a:cxnLst/>
            <a:rect l="l" t="t" r="r" b="b"/>
            <a:pathLst>
              <a:path w="47625" h="47625">
                <a:moveTo>
                  <a:pt x="0" y="0"/>
                </a:moveTo>
                <a:lnTo>
                  <a:pt x="0" y="47118"/>
                </a:lnTo>
                <a:lnTo>
                  <a:pt x="47118" y="47118"/>
                </a:lnTo>
              </a:path>
            </a:pathLst>
          </a:custGeom>
          <a:ln w="20941">
            <a:solidFill>
              <a:srgbClr val="6D6E71"/>
            </a:solidFill>
          </a:ln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5" name="object 11">
            <a:extLst>
              <a:ext uri="{FF2B5EF4-FFF2-40B4-BE49-F238E27FC236}">
                <a16:creationId xmlns:a16="http://schemas.microsoft.com/office/drawing/2014/main" id="{3544CE02-B797-78DC-2D4C-3519B6D1DD48}"/>
              </a:ext>
            </a:extLst>
          </p:cNvPr>
          <p:cNvSpPr/>
          <p:nvPr/>
        </p:nvSpPr>
        <p:spPr>
          <a:xfrm>
            <a:off x="7683154" y="3963701"/>
            <a:ext cx="47625" cy="47625"/>
          </a:xfrm>
          <a:custGeom>
            <a:avLst/>
            <a:gdLst/>
            <a:ahLst/>
            <a:cxnLst/>
            <a:rect l="l" t="t" r="r" b="b"/>
            <a:pathLst>
              <a:path w="47625" h="47625">
                <a:moveTo>
                  <a:pt x="0" y="47118"/>
                </a:moveTo>
                <a:lnTo>
                  <a:pt x="47118" y="47118"/>
                </a:lnTo>
                <a:lnTo>
                  <a:pt x="47118" y="0"/>
                </a:lnTo>
              </a:path>
            </a:pathLst>
          </a:custGeom>
          <a:ln w="20941">
            <a:solidFill>
              <a:srgbClr val="6D6E71"/>
            </a:solidFill>
          </a:ln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6" name="object 12">
            <a:extLst>
              <a:ext uri="{FF2B5EF4-FFF2-40B4-BE49-F238E27FC236}">
                <a16:creationId xmlns:a16="http://schemas.microsoft.com/office/drawing/2014/main" id="{B797B8B0-4A1D-2226-CAF6-3DFE36B78542}"/>
              </a:ext>
            </a:extLst>
          </p:cNvPr>
          <p:cNvSpPr/>
          <p:nvPr/>
        </p:nvSpPr>
        <p:spPr>
          <a:xfrm>
            <a:off x="7683154" y="3822344"/>
            <a:ext cx="47625" cy="47625"/>
          </a:xfrm>
          <a:custGeom>
            <a:avLst/>
            <a:gdLst/>
            <a:ahLst/>
            <a:cxnLst/>
            <a:rect l="l" t="t" r="r" b="b"/>
            <a:pathLst>
              <a:path w="47625" h="47625">
                <a:moveTo>
                  <a:pt x="47118" y="47118"/>
                </a:moveTo>
                <a:lnTo>
                  <a:pt x="47118" y="0"/>
                </a:lnTo>
                <a:lnTo>
                  <a:pt x="0" y="0"/>
                </a:lnTo>
              </a:path>
            </a:pathLst>
          </a:custGeom>
          <a:ln w="20941">
            <a:solidFill>
              <a:srgbClr val="6D6E71"/>
            </a:solidFill>
          </a:ln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7" name="object 13">
            <a:extLst>
              <a:ext uri="{FF2B5EF4-FFF2-40B4-BE49-F238E27FC236}">
                <a16:creationId xmlns:a16="http://schemas.microsoft.com/office/drawing/2014/main" id="{0D4E066D-A140-60E2-9442-3003B7B84710}"/>
              </a:ext>
            </a:extLst>
          </p:cNvPr>
          <p:cNvSpPr/>
          <p:nvPr/>
        </p:nvSpPr>
        <p:spPr>
          <a:xfrm>
            <a:off x="7541796" y="3822344"/>
            <a:ext cx="47625" cy="47625"/>
          </a:xfrm>
          <a:custGeom>
            <a:avLst/>
            <a:gdLst/>
            <a:ahLst/>
            <a:cxnLst/>
            <a:rect l="l" t="t" r="r" b="b"/>
            <a:pathLst>
              <a:path w="47625" h="47625">
                <a:moveTo>
                  <a:pt x="47118" y="0"/>
                </a:moveTo>
                <a:lnTo>
                  <a:pt x="0" y="0"/>
                </a:lnTo>
                <a:lnTo>
                  <a:pt x="0" y="47118"/>
                </a:lnTo>
              </a:path>
            </a:pathLst>
          </a:custGeom>
          <a:ln w="20941">
            <a:solidFill>
              <a:srgbClr val="6D6E71"/>
            </a:solidFill>
          </a:ln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8" name="object 14">
            <a:extLst>
              <a:ext uri="{FF2B5EF4-FFF2-40B4-BE49-F238E27FC236}">
                <a16:creationId xmlns:a16="http://schemas.microsoft.com/office/drawing/2014/main" id="{A2BD1068-F252-D103-E610-21F9653B1494}"/>
              </a:ext>
            </a:extLst>
          </p:cNvPr>
          <p:cNvSpPr txBox="1"/>
          <p:nvPr/>
        </p:nvSpPr>
        <p:spPr>
          <a:xfrm>
            <a:off x="7874635" y="3789801"/>
            <a:ext cx="1269365" cy="731520"/>
          </a:xfrm>
          <a:prstGeom prst="rect">
            <a:avLst/>
          </a:prstGeom>
        </p:spPr>
        <p:txBody>
          <a:bodyPr vert="horz" wrap="square" lIns="0" tIns="1778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4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Site</a:t>
            </a:r>
            <a:r>
              <a:rPr kumimoji="0" sz="950" b="0" i="0" u="none" strike="noStrike" kern="1200" cap="none" spc="4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Boundary</a:t>
            </a: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15240" marR="5080" lvl="0" indent="-3175" algn="l" defTabSz="685727" rtl="0" eaLnBrk="1" fontAlgn="auto" latinLnBrk="0" hangingPunct="1">
              <a:lnSpc>
                <a:spcPct val="183600"/>
              </a:lnSpc>
              <a:spcBef>
                <a:spcPts val="18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Green</a:t>
            </a:r>
            <a:r>
              <a:rPr kumimoji="0" sz="950" b="0" i="0" u="none" strike="noStrike" kern="1200" cap="none" spc="6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buffer</a:t>
            </a:r>
            <a:r>
              <a:rPr kumimoji="0" sz="950" b="0" i="0" u="none" strike="noStrike" kern="1200" cap="none" spc="6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-</a:t>
            </a:r>
            <a:r>
              <a:rPr kumimoji="0" sz="950" b="0" i="0" u="none" strike="noStrike" kern="1200" cap="none" spc="7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Trees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Access</a:t>
            </a:r>
            <a:r>
              <a:rPr kumimoji="0" sz="950" b="0" i="0" u="none" strike="noStrike" kern="1200" cap="none" spc="7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road</a:t>
            </a: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19" name="object 15">
            <a:extLst>
              <a:ext uri="{FF2B5EF4-FFF2-40B4-BE49-F238E27FC236}">
                <a16:creationId xmlns:a16="http://schemas.microsoft.com/office/drawing/2014/main" id="{23B27D7B-2B54-60C3-FD38-2D12256B1A63}"/>
              </a:ext>
            </a:extLst>
          </p:cNvPr>
          <p:cNvSpPr txBox="1"/>
          <p:nvPr/>
        </p:nvSpPr>
        <p:spPr>
          <a:xfrm>
            <a:off x="7498940" y="1784668"/>
            <a:ext cx="1461135" cy="741680"/>
          </a:xfrm>
          <a:prstGeom prst="rect">
            <a:avLst/>
          </a:prstGeom>
        </p:spPr>
        <p:txBody>
          <a:bodyPr vert="horz" wrap="square" lIns="0" tIns="1778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4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Code</a:t>
            </a:r>
            <a:r>
              <a:rPr kumimoji="0" sz="950" b="0" i="0" u="none" strike="noStrike" kern="1200" cap="none" spc="10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couleur</a:t>
            </a:r>
            <a:r>
              <a:rPr kumimoji="0" sz="950" b="0" i="0" u="none" strike="noStrike" kern="1200" cap="none" spc="10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-5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:</a:t>
            </a: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387985" marR="5080" lvl="0" indent="0" algn="l" defTabSz="685727" rtl="0" eaLnBrk="1" fontAlgn="auto" latinLnBrk="0" hangingPunct="1">
              <a:lnSpc>
                <a:spcPct val="1953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Phase</a:t>
            </a:r>
            <a:r>
              <a:rPr kumimoji="0" sz="950" b="0" i="0" u="none" strike="noStrike" kern="1200" cap="none" spc="6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1</a:t>
            </a:r>
            <a:r>
              <a:rPr kumimoji="0" sz="950" b="0" i="0" u="none" strike="noStrike" kern="1200" cap="none" spc="6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:</a:t>
            </a:r>
            <a:r>
              <a:rPr kumimoji="0" sz="950" b="0" i="0" u="none" strike="noStrike" kern="1200" cap="none" spc="6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FCC-</a:t>
            </a:r>
            <a:r>
              <a:rPr kumimoji="0" sz="95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ee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Phase</a:t>
            </a:r>
            <a:r>
              <a:rPr kumimoji="0" sz="950" b="0" i="0" u="none" strike="noStrike" kern="1200" cap="none" spc="6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2</a:t>
            </a:r>
            <a:r>
              <a:rPr kumimoji="0" sz="950" b="0" i="0" u="none" strike="noStrike" kern="1200" cap="none" spc="6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:</a:t>
            </a:r>
            <a:r>
              <a:rPr kumimoji="0" sz="950" b="0" i="0" u="none" strike="noStrike" kern="1200" cap="none" spc="6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9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FCC-</a:t>
            </a:r>
            <a:r>
              <a:rPr kumimoji="0" sz="950" b="0" i="0" u="none" strike="noStrike" kern="1200" cap="none" spc="-2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hh</a:t>
            </a: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20" name="object 16">
            <a:extLst>
              <a:ext uri="{FF2B5EF4-FFF2-40B4-BE49-F238E27FC236}">
                <a16:creationId xmlns:a16="http://schemas.microsoft.com/office/drawing/2014/main" id="{3C247E22-5FD2-C302-AC6F-B7BF9E61E6E1}"/>
              </a:ext>
            </a:extLst>
          </p:cNvPr>
          <p:cNvSpPr/>
          <p:nvPr/>
        </p:nvSpPr>
        <p:spPr>
          <a:xfrm>
            <a:off x="7547032" y="2958496"/>
            <a:ext cx="188595" cy="188595"/>
          </a:xfrm>
          <a:custGeom>
            <a:avLst/>
            <a:gdLst/>
            <a:ahLst/>
            <a:cxnLst/>
            <a:rect l="l" t="t" r="r" b="b"/>
            <a:pathLst>
              <a:path w="188594" h="188595">
                <a:moveTo>
                  <a:pt x="0" y="188475"/>
                </a:moveTo>
                <a:lnTo>
                  <a:pt x="188475" y="188475"/>
                </a:lnTo>
                <a:lnTo>
                  <a:pt x="188475" y="0"/>
                </a:lnTo>
                <a:lnTo>
                  <a:pt x="0" y="0"/>
                </a:lnTo>
                <a:lnTo>
                  <a:pt x="0" y="188475"/>
                </a:lnTo>
                <a:close/>
              </a:path>
            </a:pathLst>
          </a:custGeom>
          <a:ln w="15706">
            <a:solidFill>
              <a:srgbClr val="000000"/>
            </a:solidFill>
          </a:ln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21" name="object 17">
            <a:extLst>
              <a:ext uri="{FF2B5EF4-FFF2-40B4-BE49-F238E27FC236}">
                <a16:creationId xmlns:a16="http://schemas.microsoft.com/office/drawing/2014/main" id="{01156990-81FC-58F7-B916-EE11F1691C10}"/>
              </a:ext>
            </a:extLst>
          </p:cNvPr>
          <p:cNvSpPr txBox="1"/>
          <p:nvPr/>
        </p:nvSpPr>
        <p:spPr>
          <a:xfrm>
            <a:off x="7879872" y="2925942"/>
            <a:ext cx="530225" cy="474980"/>
          </a:xfrm>
          <a:prstGeom prst="rect">
            <a:avLst/>
          </a:prstGeom>
        </p:spPr>
        <p:txBody>
          <a:bodyPr vert="horz" wrap="square" lIns="0" tIns="17780" rIns="0" bIns="0" rtlCol="0">
            <a:spAutoFit/>
          </a:bodyPr>
          <a:lstStyle/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14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-1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building</a:t>
            </a: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18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  <a:p>
            <a:pPr marL="1270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950" b="0" i="0" u="none" strike="noStrike" kern="1200" cap="none" spc="-2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area</a:t>
            </a:r>
            <a:endParaRPr kumimoji="0" sz="9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22" name="object 18">
            <a:extLst>
              <a:ext uri="{FF2B5EF4-FFF2-40B4-BE49-F238E27FC236}">
                <a16:creationId xmlns:a16="http://schemas.microsoft.com/office/drawing/2014/main" id="{AC35EB5E-0B79-6228-7A58-8326FE5A7437}"/>
              </a:ext>
            </a:extLst>
          </p:cNvPr>
          <p:cNvSpPr/>
          <p:nvPr/>
        </p:nvSpPr>
        <p:spPr>
          <a:xfrm>
            <a:off x="7547032" y="3256917"/>
            <a:ext cx="188595" cy="188595"/>
          </a:xfrm>
          <a:custGeom>
            <a:avLst/>
            <a:gdLst/>
            <a:ahLst/>
            <a:cxnLst/>
            <a:rect l="l" t="t" r="r" b="b"/>
            <a:pathLst>
              <a:path w="188594" h="188595">
                <a:moveTo>
                  <a:pt x="0" y="188475"/>
                </a:moveTo>
                <a:lnTo>
                  <a:pt x="188475" y="188475"/>
                </a:lnTo>
                <a:lnTo>
                  <a:pt x="188475" y="0"/>
                </a:lnTo>
                <a:lnTo>
                  <a:pt x="0" y="0"/>
                </a:lnTo>
                <a:lnTo>
                  <a:pt x="0" y="188475"/>
                </a:lnTo>
                <a:close/>
              </a:path>
            </a:pathLst>
          </a:custGeom>
          <a:ln w="5235">
            <a:solidFill>
              <a:srgbClr val="000000"/>
            </a:solidFill>
          </a:ln>
        </p:spPr>
        <p:txBody>
          <a:bodyPr wrap="square" lIns="0" tIns="0" rIns="0" bIns="0" rtlCol="0"/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350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2A45422-B063-57ED-D473-849CDBA1B045}"/>
              </a:ext>
            </a:extLst>
          </p:cNvPr>
          <p:cNvSpPr txBox="1"/>
          <p:nvPr/>
        </p:nvSpPr>
        <p:spPr>
          <a:xfrm>
            <a:off x="5111439" y="397275"/>
            <a:ext cx="4032561" cy="101566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</a:t>
            </a:r>
            <a:r>
              <a:rPr kumimoji="0" lang="en-US" sz="30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urface</a:t>
            </a: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site development</a:t>
            </a:r>
            <a:endParaRPr kumimoji="0" lang="en-GB" sz="13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511553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8512CB7-421E-8E4C-FC38-04C4E9959B5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6" name="object 2">
            <a:extLst>
              <a:ext uri="{FF2B5EF4-FFF2-40B4-BE49-F238E27FC236}">
                <a16:creationId xmlns:a16="http://schemas.microsoft.com/office/drawing/2014/main" id="{E77A73B1-53E9-772A-B74C-D52726A0BDD9}"/>
              </a:ext>
            </a:extLst>
          </p:cNvPr>
          <p:cNvGrpSpPr/>
          <p:nvPr/>
        </p:nvGrpSpPr>
        <p:grpSpPr>
          <a:xfrm>
            <a:off x="130025" y="552961"/>
            <a:ext cx="4188371" cy="3064515"/>
            <a:chOff x="1200833" y="2323512"/>
            <a:chExt cx="8410575" cy="6153785"/>
          </a:xfrm>
        </p:grpSpPr>
        <p:pic>
          <p:nvPicPr>
            <p:cNvPr id="37" name="object 3">
              <a:extLst>
                <a:ext uri="{FF2B5EF4-FFF2-40B4-BE49-F238E27FC236}">
                  <a16:creationId xmlns:a16="http://schemas.microsoft.com/office/drawing/2014/main" id="{F50602D5-DF0D-AD7C-7DB8-BAE533DD3901}"/>
                </a:ext>
              </a:extLst>
            </p:cNvPr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1208903" y="2349870"/>
              <a:ext cx="8402186" cy="6127400"/>
            </a:xfrm>
            <a:prstGeom prst="rect">
              <a:avLst/>
            </a:prstGeom>
          </p:spPr>
        </p:pic>
        <p:sp>
          <p:nvSpPr>
            <p:cNvPr id="38" name="object 4">
              <a:extLst>
                <a:ext uri="{FF2B5EF4-FFF2-40B4-BE49-F238E27FC236}">
                  <a16:creationId xmlns:a16="http://schemas.microsoft.com/office/drawing/2014/main" id="{DD3F283F-80A6-DBCA-D3F9-2693D6E0B257}"/>
                </a:ext>
              </a:extLst>
            </p:cNvPr>
            <p:cNvSpPr/>
            <p:nvPr/>
          </p:nvSpPr>
          <p:spPr>
            <a:xfrm>
              <a:off x="1206812" y="6199052"/>
              <a:ext cx="26670" cy="31750"/>
            </a:xfrm>
            <a:custGeom>
              <a:avLst/>
              <a:gdLst/>
              <a:ahLst/>
              <a:cxnLst/>
              <a:rect l="l" t="t" r="r" b="b"/>
              <a:pathLst>
                <a:path w="26669" h="31750">
                  <a:moveTo>
                    <a:pt x="20952" y="0"/>
                  </a:moveTo>
                  <a:lnTo>
                    <a:pt x="11878" y="8473"/>
                  </a:lnTo>
                  <a:lnTo>
                    <a:pt x="5320" y="14599"/>
                  </a:lnTo>
                  <a:lnTo>
                    <a:pt x="1340" y="18317"/>
                  </a:lnTo>
                  <a:lnTo>
                    <a:pt x="0" y="19570"/>
                  </a:lnTo>
                  <a:lnTo>
                    <a:pt x="26072" y="31548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39" name="object 5">
              <a:extLst>
                <a:ext uri="{FF2B5EF4-FFF2-40B4-BE49-F238E27FC236}">
                  <a16:creationId xmlns:a16="http://schemas.microsoft.com/office/drawing/2014/main" id="{757C4C65-439A-920D-A816-02D12338314C}"/>
                </a:ext>
              </a:extLst>
            </p:cNvPr>
            <p:cNvSpPr/>
            <p:nvPr/>
          </p:nvSpPr>
          <p:spPr>
            <a:xfrm>
              <a:off x="1284778" y="6254429"/>
              <a:ext cx="3922395" cy="1790064"/>
            </a:xfrm>
            <a:custGeom>
              <a:avLst/>
              <a:gdLst/>
              <a:ahLst/>
              <a:cxnLst/>
              <a:rect l="l" t="t" r="r" b="b"/>
              <a:pathLst>
                <a:path w="3922395" h="1790065">
                  <a:moveTo>
                    <a:pt x="0" y="0"/>
                  </a:moveTo>
                  <a:lnTo>
                    <a:pt x="3508751" y="1611490"/>
                  </a:lnTo>
                  <a:lnTo>
                    <a:pt x="3922268" y="1789589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0" name="object 6">
              <a:extLst>
                <a:ext uri="{FF2B5EF4-FFF2-40B4-BE49-F238E27FC236}">
                  <a16:creationId xmlns:a16="http://schemas.microsoft.com/office/drawing/2014/main" id="{ACEC12A0-0A6C-1F45-16F7-FDE6AEF1BEA2}"/>
                </a:ext>
              </a:extLst>
            </p:cNvPr>
            <p:cNvSpPr/>
            <p:nvPr/>
          </p:nvSpPr>
          <p:spPr>
            <a:xfrm>
              <a:off x="5233265" y="8054004"/>
              <a:ext cx="52705" cy="12700"/>
            </a:xfrm>
            <a:custGeom>
              <a:avLst/>
              <a:gdLst/>
              <a:ahLst/>
              <a:cxnLst/>
              <a:rect l="l" t="t" r="r" b="b"/>
              <a:pathLst>
                <a:path w="52704" h="12700">
                  <a:moveTo>
                    <a:pt x="0" y="1308"/>
                  </a:moveTo>
                  <a:lnTo>
                    <a:pt x="26355" y="12659"/>
                  </a:lnTo>
                  <a:lnTo>
                    <a:pt x="37559" y="7224"/>
                  </a:lnTo>
                  <a:lnTo>
                    <a:pt x="52103" y="0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1" name="object 7">
              <a:extLst>
                <a:ext uri="{FF2B5EF4-FFF2-40B4-BE49-F238E27FC236}">
                  <a16:creationId xmlns:a16="http://schemas.microsoft.com/office/drawing/2014/main" id="{DF16A7E2-B555-2ADE-7B5E-1E1786E14FDB}"/>
                </a:ext>
              </a:extLst>
            </p:cNvPr>
            <p:cNvSpPr/>
            <p:nvPr/>
          </p:nvSpPr>
          <p:spPr>
            <a:xfrm>
              <a:off x="5336947" y="6259479"/>
              <a:ext cx="3591560" cy="1769110"/>
            </a:xfrm>
            <a:custGeom>
              <a:avLst/>
              <a:gdLst/>
              <a:ahLst/>
              <a:cxnLst/>
              <a:rect l="l" t="t" r="r" b="b"/>
              <a:pathLst>
                <a:path w="3591559" h="1769109">
                  <a:moveTo>
                    <a:pt x="0" y="1768888"/>
                  </a:moveTo>
                  <a:lnTo>
                    <a:pt x="2479673" y="536580"/>
                  </a:lnTo>
                  <a:lnTo>
                    <a:pt x="3590979" y="0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2" name="object 8">
              <a:extLst>
                <a:ext uri="{FF2B5EF4-FFF2-40B4-BE49-F238E27FC236}">
                  <a16:creationId xmlns:a16="http://schemas.microsoft.com/office/drawing/2014/main" id="{F45AD014-2253-2FA7-BD7F-44ADC6896215}"/>
                </a:ext>
              </a:extLst>
            </p:cNvPr>
            <p:cNvSpPr/>
            <p:nvPr/>
          </p:nvSpPr>
          <p:spPr>
            <a:xfrm>
              <a:off x="8953862" y="6208559"/>
              <a:ext cx="26034" cy="38735"/>
            </a:xfrm>
            <a:custGeom>
              <a:avLst/>
              <a:gdLst/>
              <a:ahLst/>
              <a:cxnLst/>
              <a:rect l="l" t="t" r="r" b="b"/>
              <a:pathLst>
                <a:path w="26034" h="38735">
                  <a:moveTo>
                    <a:pt x="0" y="38396"/>
                  </a:moveTo>
                  <a:lnTo>
                    <a:pt x="25842" y="25915"/>
                  </a:lnTo>
                  <a:lnTo>
                    <a:pt x="14962" y="2984"/>
                  </a:lnTo>
                  <a:lnTo>
                    <a:pt x="13528" y="0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3" name="object 9">
              <a:extLst>
                <a:ext uri="{FF2B5EF4-FFF2-40B4-BE49-F238E27FC236}">
                  <a16:creationId xmlns:a16="http://schemas.microsoft.com/office/drawing/2014/main" id="{67DEEDAA-B9DB-3CAA-56A5-5773944F1060}"/>
                </a:ext>
              </a:extLst>
            </p:cNvPr>
            <p:cNvSpPr/>
            <p:nvPr/>
          </p:nvSpPr>
          <p:spPr>
            <a:xfrm>
              <a:off x="7429427" y="2933517"/>
              <a:ext cx="1513205" cy="3223260"/>
            </a:xfrm>
            <a:custGeom>
              <a:avLst/>
              <a:gdLst/>
              <a:ahLst/>
              <a:cxnLst/>
              <a:rect l="l" t="t" r="r" b="b"/>
              <a:pathLst>
                <a:path w="1513204" h="3223260">
                  <a:moveTo>
                    <a:pt x="1513042" y="3222791"/>
                  </a:moveTo>
                  <a:lnTo>
                    <a:pt x="1045852" y="2243565"/>
                  </a:lnTo>
                  <a:lnTo>
                    <a:pt x="0" y="0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4" name="object 10">
              <a:extLst>
                <a:ext uri="{FF2B5EF4-FFF2-40B4-BE49-F238E27FC236}">
                  <a16:creationId xmlns:a16="http://schemas.microsoft.com/office/drawing/2014/main" id="{52EA1222-EF9D-271D-B43B-A950887B3D46}"/>
                </a:ext>
              </a:extLst>
            </p:cNvPr>
            <p:cNvSpPr/>
            <p:nvPr/>
          </p:nvSpPr>
          <p:spPr>
            <a:xfrm>
              <a:off x="7377339" y="2873886"/>
              <a:ext cx="40005" cy="33655"/>
            </a:xfrm>
            <a:custGeom>
              <a:avLst/>
              <a:gdLst/>
              <a:ahLst/>
              <a:cxnLst/>
              <a:rect l="l" t="t" r="r" b="b"/>
              <a:pathLst>
                <a:path w="40004" h="33655">
                  <a:moveTo>
                    <a:pt x="39852" y="33391"/>
                  </a:moveTo>
                  <a:lnTo>
                    <a:pt x="27726" y="7381"/>
                  </a:lnTo>
                  <a:lnTo>
                    <a:pt x="0" y="0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5" name="object 11">
              <a:extLst>
                <a:ext uri="{FF2B5EF4-FFF2-40B4-BE49-F238E27FC236}">
                  <a16:creationId xmlns:a16="http://schemas.microsoft.com/office/drawing/2014/main" id="{0D1ECA55-696C-243A-A137-9020281E83CF}"/>
                </a:ext>
              </a:extLst>
            </p:cNvPr>
            <p:cNvSpPr/>
            <p:nvPr/>
          </p:nvSpPr>
          <p:spPr>
            <a:xfrm>
              <a:off x="5419366" y="2344667"/>
              <a:ext cx="1901189" cy="514350"/>
            </a:xfrm>
            <a:custGeom>
              <a:avLst/>
              <a:gdLst/>
              <a:ahLst/>
              <a:cxnLst/>
              <a:rect l="l" t="t" r="r" b="b"/>
              <a:pathLst>
                <a:path w="1901190" h="514350">
                  <a:moveTo>
                    <a:pt x="1901167" y="514078"/>
                  </a:moveTo>
                  <a:lnTo>
                    <a:pt x="1806321" y="488801"/>
                  </a:lnTo>
                  <a:lnTo>
                    <a:pt x="0" y="0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6" name="object 12">
              <a:extLst>
                <a:ext uri="{FF2B5EF4-FFF2-40B4-BE49-F238E27FC236}">
                  <a16:creationId xmlns:a16="http://schemas.microsoft.com/office/drawing/2014/main" id="{3F85CC14-DA0A-6905-B174-92B1F5AE90A6}"/>
                </a:ext>
              </a:extLst>
            </p:cNvPr>
            <p:cNvSpPr/>
            <p:nvPr/>
          </p:nvSpPr>
          <p:spPr>
            <a:xfrm>
              <a:off x="5342426" y="2329491"/>
              <a:ext cx="48895" cy="20320"/>
            </a:xfrm>
            <a:custGeom>
              <a:avLst/>
              <a:gdLst/>
              <a:ahLst/>
              <a:cxnLst/>
              <a:rect l="l" t="t" r="r" b="b"/>
              <a:pathLst>
                <a:path w="48895" h="20319">
                  <a:moveTo>
                    <a:pt x="48563" y="7497"/>
                  </a:moveTo>
                  <a:lnTo>
                    <a:pt x="20868" y="0"/>
                  </a:lnTo>
                  <a:lnTo>
                    <a:pt x="0" y="19695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7" name="object 13">
              <a:extLst>
                <a:ext uri="{FF2B5EF4-FFF2-40B4-BE49-F238E27FC236}">
                  <a16:creationId xmlns:a16="http://schemas.microsoft.com/office/drawing/2014/main" id="{D5E0A6A4-55E4-C61F-0640-883BE83D97BD}"/>
                </a:ext>
              </a:extLst>
            </p:cNvPr>
            <p:cNvSpPr/>
            <p:nvPr/>
          </p:nvSpPr>
          <p:spPr>
            <a:xfrm>
              <a:off x="1248548" y="2388256"/>
              <a:ext cx="4052570" cy="3791585"/>
            </a:xfrm>
            <a:custGeom>
              <a:avLst/>
              <a:gdLst/>
              <a:ahLst/>
              <a:cxnLst/>
              <a:rect l="l" t="t" r="r" b="b"/>
              <a:pathLst>
                <a:path w="4052570" h="3791585">
                  <a:moveTo>
                    <a:pt x="4052483" y="0"/>
                  </a:moveTo>
                  <a:lnTo>
                    <a:pt x="4052086" y="376"/>
                  </a:lnTo>
                  <a:lnTo>
                    <a:pt x="3415738" y="600651"/>
                  </a:lnTo>
                  <a:lnTo>
                    <a:pt x="3415393" y="600976"/>
                  </a:lnTo>
                  <a:lnTo>
                    <a:pt x="3256319" y="750385"/>
                  </a:lnTo>
                  <a:lnTo>
                    <a:pt x="0" y="3791381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8" name="object 14">
              <a:extLst>
                <a:ext uri="{FF2B5EF4-FFF2-40B4-BE49-F238E27FC236}">
                  <a16:creationId xmlns:a16="http://schemas.microsoft.com/office/drawing/2014/main" id="{B07989DA-B2FF-27F1-E6A3-CC9D635BF639}"/>
                </a:ext>
              </a:extLst>
            </p:cNvPr>
            <p:cNvSpPr/>
            <p:nvPr/>
          </p:nvSpPr>
          <p:spPr>
            <a:xfrm>
              <a:off x="4068432" y="3449135"/>
              <a:ext cx="3877310" cy="2101215"/>
            </a:xfrm>
            <a:custGeom>
              <a:avLst/>
              <a:gdLst/>
              <a:ahLst/>
              <a:cxnLst/>
              <a:rect l="l" t="t" r="r" b="b"/>
              <a:pathLst>
                <a:path w="3877309" h="2101215">
                  <a:moveTo>
                    <a:pt x="1681467" y="1370952"/>
                  </a:moveTo>
                  <a:lnTo>
                    <a:pt x="1218628" y="1029081"/>
                  </a:lnTo>
                  <a:lnTo>
                    <a:pt x="907097" y="799122"/>
                  </a:lnTo>
                  <a:lnTo>
                    <a:pt x="0" y="1232890"/>
                  </a:lnTo>
                  <a:lnTo>
                    <a:pt x="0" y="1331099"/>
                  </a:lnTo>
                  <a:lnTo>
                    <a:pt x="311543" y="1561223"/>
                  </a:lnTo>
                  <a:lnTo>
                    <a:pt x="774382" y="1903082"/>
                  </a:lnTo>
                  <a:lnTo>
                    <a:pt x="1681467" y="1469288"/>
                  </a:lnTo>
                  <a:lnTo>
                    <a:pt x="1681467" y="1370952"/>
                  </a:lnTo>
                  <a:close/>
                </a:path>
                <a:path w="3877309" h="2101215">
                  <a:moveTo>
                    <a:pt x="3387331" y="871423"/>
                  </a:moveTo>
                  <a:lnTo>
                    <a:pt x="2942285" y="542709"/>
                  </a:lnTo>
                  <a:lnTo>
                    <a:pt x="2477681" y="765022"/>
                  </a:lnTo>
                  <a:lnTo>
                    <a:pt x="2105113" y="943190"/>
                  </a:lnTo>
                  <a:lnTo>
                    <a:pt x="2942285" y="542696"/>
                  </a:lnTo>
                  <a:lnTo>
                    <a:pt x="2568448" y="266712"/>
                  </a:lnTo>
                  <a:lnTo>
                    <a:pt x="1661363" y="700493"/>
                  </a:lnTo>
                  <a:lnTo>
                    <a:pt x="2568448" y="262966"/>
                  </a:lnTo>
                  <a:lnTo>
                    <a:pt x="2212403" y="0"/>
                  </a:lnTo>
                  <a:lnTo>
                    <a:pt x="1305318" y="433781"/>
                  </a:lnTo>
                  <a:lnTo>
                    <a:pt x="1305318" y="706869"/>
                  </a:lnTo>
                  <a:lnTo>
                    <a:pt x="1661363" y="969848"/>
                  </a:lnTo>
                  <a:lnTo>
                    <a:pt x="2035200" y="1245971"/>
                  </a:lnTo>
                  <a:lnTo>
                    <a:pt x="2480246" y="1574685"/>
                  </a:lnTo>
                  <a:lnTo>
                    <a:pt x="2922740" y="1363091"/>
                  </a:lnTo>
                  <a:lnTo>
                    <a:pt x="3387331" y="1140904"/>
                  </a:lnTo>
                  <a:lnTo>
                    <a:pt x="3387331" y="871423"/>
                  </a:lnTo>
                  <a:close/>
                </a:path>
                <a:path w="3877309" h="2101215">
                  <a:moveTo>
                    <a:pt x="3876802" y="1486598"/>
                  </a:moveTo>
                  <a:lnTo>
                    <a:pt x="3682339" y="1342986"/>
                  </a:lnTo>
                  <a:lnTo>
                    <a:pt x="3486531" y="1198346"/>
                  </a:lnTo>
                  <a:lnTo>
                    <a:pt x="3460458" y="1210818"/>
                  </a:lnTo>
                  <a:lnTo>
                    <a:pt x="3460458" y="1449082"/>
                  </a:lnTo>
                  <a:lnTo>
                    <a:pt x="2996501" y="1670964"/>
                  </a:lnTo>
                  <a:lnTo>
                    <a:pt x="3460458" y="1449082"/>
                  </a:lnTo>
                  <a:lnTo>
                    <a:pt x="3460458" y="1210818"/>
                  </a:lnTo>
                  <a:lnTo>
                    <a:pt x="2800680" y="1526324"/>
                  </a:lnTo>
                  <a:lnTo>
                    <a:pt x="2800680" y="1811362"/>
                  </a:lnTo>
                  <a:lnTo>
                    <a:pt x="2996501" y="1956003"/>
                  </a:lnTo>
                  <a:lnTo>
                    <a:pt x="3192322" y="2100643"/>
                  </a:lnTo>
                  <a:lnTo>
                    <a:pt x="3192322" y="1795005"/>
                  </a:lnTo>
                  <a:lnTo>
                    <a:pt x="3876802" y="1486598"/>
                  </a:lnTo>
                  <a:close/>
                </a:path>
              </a:pathLst>
            </a:custGeom>
            <a:solidFill>
              <a:srgbClr val="749DB6">
                <a:alpha val="1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9" name="object 15">
              <a:extLst>
                <a:ext uri="{FF2B5EF4-FFF2-40B4-BE49-F238E27FC236}">
                  <a16:creationId xmlns:a16="http://schemas.microsoft.com/office/drawing/2014/main" id="{2CCB3028-C07D-A51A-440A-29016821BA17}"/>
                </a:ext>
              </a:extLst>
            </p:cNvPr>
            <p:cNvSpPr/>
            <p:nvPr/>
          </p:nvSpPr>
          <p:spPr>
            <a:xfrm>
              <a:off x="5163252" y="4875032"/>
              <a:ext cx="2379345" cy="1748155"/>
            </a:xfrm>
            <a:custGeom>
              <a:avLst/>
              <a:gdLst/>
              <a:ahLst/>
              <a:cxnLst/>
              <a:rect l="l" t="t" r="r" b="b"/>
              <a:pathLst>
                <a:path w="2379345" h="1748154">
                  <a:moveTo>
                    <a:pt x="929217" y="0"/>
                  </a:moveTo>
                  <a:lnTo>
                    <a:pt x="10" y="444363"/>
                  </a:lnTo>
                  <a:lnTo>
                    <a:pt x="0" y="713842"/>
                  </a:lnTo>
                  <a:lnTo>
                    <a:pt x="864853" y="1352660"/>
                  </a:lnTo>
                  <a:lnTo>
                    <a:pt x="1459756" y="1748051"/>
                  </a:lnTo>
                  <a:lnTo>
                    <a:pt x="1459756" y="1510854"/>
                  </a:lnTo>
                  <a:lnTo>
                    <a:pt x="2379341" y="1071087"/>
                  </a:lnTo>
                  <a:lnTo>
                    <a:pt x="929217" y="0"/>
                  </a:lnTo>
                  <a:close/>
                </a:path>
              </a:pathLst>
            </a:custGeom>
            <a:solidFill>
              <a:srgbClr val="BCDEB4">
                <a:alpha val="1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0" name="object 16">
              <a:extLst>
                <a:ext uri="{FF2B5EF4-FFF2-40B4-BE49-F238E27FC236}">
                  <a16:creationId xmlns:a16="http://schemas.microsoft.com/office/drawing/2014/main" id="{49DB8203-C7AA-C0A7-85D2-72B215AE3D4C}"/>
                </a:ext>
              </a:extLst>
            </p:cNvPr>
            <p:cNvSpPr/>
            <p:nvPr/>
          </p:nvSpPr>
          <p:spPr>
            <a:xfrm>
              <a:off x="3714229" y="6296259"/>
              <a:ext cx="2832735" cy="1183005"/>
            </a:xfrm>
            <a:custGeom>
              <a:avLst/>
              <a:gdLst/>
              <a:ahLst/>
              <a:cxnLst/>
              <a:rect l="l" t="t" r="r" b="b"/>
              <a:pathLst>
                <a:path w="2832734" h="1183004">
                  <a:moveTo>
                    <a:pt x="407708" y="509638"/>
                  </a:moveTo>
                  <a:lnTo>
                    <a:pt x="217233" y="368947"/>
                  </a:lnTo>
                  <a:lnTo>
                    <a:pt x="0" y="472833"/>
                  </a:lnTo>
                  <a:lnTo>
                    <a:pt x="169684" y="623468"/>
                  </a:lnTo>
                  <a:lnTo>
                    <a:pt x="407708" y="509638"/>
                  </a:lnTo>
                  <a:close/>
                </a:path>
                <a:path w="2832734" h="1183004">
                  <a:moveTo>
                    <a:pt x="2832735" y="693699"/>
                  </a:moveTo>
                  <a:lnTo>
                    <a:pt x="1893531" y="0"/>
                  </a:lnTo>
                  <a:lnTo>
                    <a:pt x="1008570" y="423202"/>
                  </a:lnTo>
                  <a:lnTo>
                    <a:pt x="1008570" y="555650"/>
                  </a:lnTo>
                  <a:lnTo>
                    <a:pt x="1952078" y="1182751"/>
                  </a:lnTo>
                  <a:lnTo>
                    <a:pt x="1952078" y="1114844"/>
                  </a:lnTo>
                  <a:lnTo>
                    <a:pt x="2832735" y="693699"/>
                  </a:lnTo>
                  <a:close/>
                </a:path>
              </a:pathLst>
            </a:custGeom>
            <a:solidFill>
              <a:srgbClr val="749DB6">
                <a:alpha val="1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1" name="object 17">
              <a:extLst>
                <a:ext uri="{FF2B5EF4-FFF2-40B4-BE49-F238E27FC236}">
                  <a16:creationId xmlns:a16="http://schemas.microsoft.com/office/drawing/2014/main" id="{787322F1-661F-B9B5-86D1-C1FA758DF8CF}"/>
                </a:ext>
              </a:extLst>
            </p:cNvPr>
            <p:cNvSpPr/>
            <p:nvPr/>
          </p:nvSpPr>
          <p:spPr>
            <a:xfrm>
              <a:off x="2246199" y="5755164"/>
              <a:ext cx="1101090" cy="647065"/>
            </a:xfrm>
            <a:custGeom>
              <a:avLst/>
              <a:gdLst/>
              <a:ahLst/>
              <a:cxnLst/>
              <a:rect l="l" t="t" r="r" b="b"/>
              <a:pathLst>
                <a:path w="1101089" h="647064">
                  <a:moveTo>
                    <a:pt x="545941" y="0"/>
                  </a:moveTo>
                  <a:lnTo>
                    <a:pt x="0" y="261081"/>
                  </a:lnTo>
                  <a:lnTo>
                    <a:pt x="36501" y="278755"/>
                  </a:lnTo>
                  <a:lnTo>
                    <a:pt x="73044" y="297247"/>
                  </a:lnTo>
                  <a:lnTo>
                    <a:pt x="146278" y="336701"/>
                  </a:lnTo>
                  <a:lnTo>
                    <a:pt x="219679" y="379402"/>
                  </a:lnTo>
                  <a:lnTo>
                    <a:pt x="293226" y="425379"/>
                  </a:lnTo>
                  <a:lnTo>
                    <a:pt x="362334" y="471430"/>
                  </a:lnTo>
                  <a:lnTo>
                    <a:pt x="431568" y="520340"/>
                  </a:lnTo>
                  <a:lnTo>
                    <a:pt x="500948" y="572108"/>
                  </a:lnTo>
                  <a:lnTo>
                    <a:pt x="570485" y="626755"/>
                  </a:lnTo>
                  <a:lnTo>
                    <a:pt x="594369" y="646451"/>
                  </a:lnTo>
                  <a:lnTo>
                    <a:pt x="1100490" y="409610"/>
                  </a:lnTo>
                  <a:lnTo>
                    <a:pt x="545941" y="0"/>
                  </a:lnTo>
                  <a:close/>
                </a:path>
              </a:pathLst>
            </a:custGeom>
            <a:solidFill>
              <a:srgbClr val="BCDEB4">
                <a:alpha val="1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2" name="object 18">
              <a:extLst>
                <a:ext uri="{FF2B5EF4-FFF2-40B4-BE49-F238E27FC236}">
                  <a16:creationId xmlns:a16="http://schemas.microsoft.com/office/drawing/2014/main" id="{F4B3916F-8C84-BF9A-80ED-D71C93D9461A}"/>
                </a:ext>
              </a:extLst>
            </p:cNvPr>
            <p:cNvSpPr/>
            <p:nvPr/>
          </p:nvSpPr>
          <p:spPr>
            <a:xfrm>
              <a:off x="2840558" y="5377376"/>
              <a:ext cx="1496695" cy="1317625"/>
            </a:xfrm>
            <a:custGeom>
              <a:avLst/>
              <a:gdLst/>
              <a:ahLst/>
              <a:cxnLst/>
              <a:rect l="l" t="t" r="r" b="b"/>
              <a:pathLst>
                <a:path w="1496695" h="1317625">
                  <a:moveTo>
                    <a:pt x="870013" y="1056170"/>
                  </a:moveTo>
                  <a:lnTo>
                    <a:pt x="506120" y="787400"/>
                  </a:lnTo>
                  <a:lnTo>
                    <a:pt x="0" y="1024242"/>
                  </a:lnTo>
                  <a:lnTo>
                    <a:pt x="45847" y="1062062"/>
                  </a:lnTo>
                  <a:lnTo>
                    <a:pt x="115735" y="1122464"/>
                  </a:lnTo>
                  <a:lnTo>
                    <a:pt x="185839" y="1185748"/>
                  </a:lnTo>
                  <a:lnTo>
                    <a:pt x="256159" y="1251940"/>
                  </a:lnTo>
                  <a:lnTo>
                    <a:pt x="324180" y="1317193"/>
                  </a:lnTo>
                  <a:lnTo>
                    <a:pt x="870013" y="1056170"/>
                  </a:lnTo>
                  <a:close/>
                </a:path>
                <a:path w="1496695" h="1317625">
                  <a:moveTo>
                    <a:pt x="1173607" y="318592"/>
                  </a:moveTo>
                  <a:lnTo>
                    <a:pt x="951395" y="154470"/>
                  </a:lnTo>
                  <a:lnTo>
                    <a:pt x="924623" y="167271"/>
                  </a:lnTo>
                  <a:lnTo>
                    <a:pt x="1146822" y="331406"/>
                  </a:lnTo>
                  <a:lnTo>
                    <a:pt x="1173607" y="318592"/>
                  </a:lnTo>
                  <a:close/>
                </a:path>
                <a:path w="1496695" h="1317625">
                  <a:moveTo>
                    <a:pt x="1368298" y="225488"/>
                  </a:moveTo>
                  <a:lnTo>
                    <a:pt x="1146086" y="61366"/>
                  </a:lnTo>
                  <a:lnTo>
                    <a:pt x="1078280" y="93789"/>
                  </a:lnTo>
                  <a:lnTo>
                    <a:pt x="1011897" y="44767"/>
                  </a:lnTo>
                  <a:lnTo>
                    <a:pt x="1011897" y="75590"/>
                  </a:lnTo>
                  <a:lnTo>
                    <a:pt x="1275156" y="270040"/>
                  </a:lnTo>
                  <a:lnTo>
                    <a:pt x="1368298" y="225488"/>
                  </a:lnTo>
                  <a:close/>
                </a:path>
                <a:path w="1496695" h="1317625">
                  <a:moveTo>
                    <a:pt x="1496618" y="164122"/>
                  </a:moveTo>
                  <a:lnTo>
                    <a:pt x="1274406" y="0"/>
                  </a:lnTo>
                  <a:lnTo>
                    <a:pt x="1247635" y="12814"/>
                  </a:lnTo>
                  <a:lnTo>
                    <a:pt x="1469847" y="176923"/>
                  </a:lnTo>
                  <a:lnTo>
                    <a:pt x="1496618" y="164122"/>
                  </a:lnTo>
                  <a:close/>
                </a:path>
              </a:pathLst>
            </a:custGeom>
            <a:solidFill>
              <a:srgbClr val="749DB6">
                <a:alpha val="1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3" name="object 19">
              <a:extLst>
                <a:ext uri="{FF2B5EF4-FFF2-40B4-BE49-F238E27FC236}">
                  <a16:creationId xmlns:a16="http://schemas.microsoft.com/office/drawing/2014/main" id="{09EF6829-E75D-3231-DADB-1D1316CE772A}"/>
                </a:ext>
              </a:extLst>
            </p:cNvPr>
            <p:cNvSpPr/>
            <p:nvPr/>
          </p:nvSpPr>
          <p:spPr>
            <a:xfrm>
              <a:off x="3160663" y="5139628"/>
              <a:ext cx="2120900" cy="1308100"/>
            </a:xfrm>
            <a:custGeom>
              <a:avLst/>
              <a:gdLst/>
              <a:ahLst/>
              <a:cxnLst/>
              <a:rect l="l" t="t" r="r" b="b"/>
              <a:pathLst>
                <a:path w="2120900" h="1308100">
                  <a:moveTo>
                    <a:pt x="2110825" y="1028700"/>
                  </a:moveTo>
                  <a:lnTo>
                    <a:pt x="1149221" y="1028700"/>
                  </a:lnTo>
                  <a:lnTo>
                    <a:pt x="1150122" y="1041400"/>
                  </a:lnTo>
                  <a:lnTo>
                    <a:pt x="1155975" y="1041400"/>
                  </a:lnTo>
                  <a:lnTo>
                    <a:pt x="1157305" y="1054100"/>
                  </a:lnTo>
                  <a:lnTo>
                    <a:pt x="1165660" y="1054100"/>
                  </a:lnTo>
                  <a:lnTo>
                    <a:pt x="1167074" y="1066800"/>
                  </a:lnTo>
                  <a:lnTo>
                    <a:pt x="1214936" y="1066800"/>
                  </a:lnTo>
                  <a:lnTo>
                    <a:pt x="1215449" y="1079500"/>
                  </a:lnTo>
                  <a:lnTo>
                    <a:pt x="1219575" y="1079500"/>
                  </a:lnTo>
                  <a:lnTo>
                    <a:pt x="1220434" y="1092200"/>
                  </a:lnTo>
                  <a:lnTo>
                    <a:pt x="1338702" y="1092200"/>
                  </a:lnTo>
                  <a:lnTo>
                    <a:pt x="1340200" y="1104900"/>
                  </a:lnTo>
                  <a:lnTo>
                    <a:pt x="1345226" y="1104900"/>
                  </a:lnTo>
                  <a:lnTo>
                    <a:pt x="1347068" y="1117600"/>
                  </a:lnTo>
                  <a:lnTo>
                    <a:pt x="1332650" y="1117600"/>
                  </a:lnTo>
                  <a:lnTo>
                    <a:pt x="1332053" y="1130300"/>
                  </a:lnTo>
                  <a:lnTo>
                    <a:pt x="1328545" y="1130300"/>
                  </a:lnTo>
                  <a:lnTo>
                    <a:pt x="1328472" y="1143000"/>
                  </a:lnTo>
                  <a:lnTo>
                    <a:pt x="1328891" y="1143000"/>
                  </a:lnTo>
                  <a:lnTo>
                    <a:pt x="1329216" y="1155700"/>
                  </a:lnTo>
                  <a:lnTo>
                    <a:pt x="1331299" y="1155700"/>
                  </a:lnTo>
                  <a:lnTo>
                    <a:pt x="1332022" y="1168400"/>
                  </a:lnTo>
                  <a:lnTo>
                    <a:pt x="1336817" y="1168400"/>
                  </a:lnTo>
                  <a:lnTo>
                    <a:pt x="1337990" y="1181100"/>
                  </a:lnTo>
                  <a:lnTo>
                    <a:pt x="1344231" y="1181100"/>
                  </a:lnTo>
                  <a:lnTo>
                    <a:pt x="1345582" y="1193800"/>
                  </a:lnTo>
                  <a:lnTo>
                    <a:pt x="1399894" y="1193800"/>
                  </a:lnTo>
                  <a:lnTo>
                    <a:pt x="1400093" y="1206500"/>
                  </a:lnTo>
                  <a:lnTo>
                    <a:pt x="1402365" y="1206500"/>
                  </a:lnTo>
                  <a:lnTo>
                    <a:pt x="1402931" y="1219200"/>
                  </a:lnTo>
                  <a:lnTo>
                    <a:pt x="1406501" y="1219200"/>
                  </a:lnTo>
                  <a:lnTo>
                    <a:pt x="1407349" y="1231900"/>
                  </a:lnTo>
                  <a:lnTo>
                    <a:pt x="1414114" y="1231900"/>
                  </a:lnTo>
                  <a:lnTo>
                    <a:pt x="1415433" y="1244600"/>
                  </a:lnTo>
                  <a:lnTo>
                    <a:pt x="1423789" y="1244600"/>
                  </a:lnTo>
                  <a:lnTo>
                    <a:pt x="1425192" y="1257300"/>
                  </a:lnTo>
                  <a:lnTo>
                    <a:pt x="1473065" y="1257300"/>
                  </a:lnTo>
                  <a:lnTo>
                    <a:pt x="1473578" y="1270000"/>
                  </a:lnTo>
                  <a:lnTo>
                    <a:pt x="1477703" y="1270000"/>
                  </a:lnTo>
                  <a:lnTo>
                    <a:pt x="1478562" y="1282700"/>
                  </a:lnTo>
                  <a:lnTo>
                    <a:pt x="1484028" y="1282700"/>
                  </a:lnTo>
                  <a:lnTo>
                    <a:pt x="1485316" y="1295400"/>
                  </a:lnTo>
                  <a:lnTo>
                    <a:pt x="1493588" y="1295400"/>
                  </a:lnTo>
                  <a:lnTo>
                    <a:pt x="1494991" y="1308100"/>
                  </a:lnTo>
                  <a:lnTo>
                    <a:pt x="1522770" y="1308100"/>
                  </a:lnTo>
                  <a:lnTo>
                    <a:pt x="2110825" y="1028700"/>
                  </a:lnTo>
                  <a:close/>
                </a:path>
                <a:path w="2120900" h="1308100">
                  <a:moveTo>
                    <a:pt x="1399894" y="1193800"/>
                  </a:moveTo>
                  <a:lnTo>
                    <a:pt x="1353990" y="1193800"/>
                  </a:lnTo>
                  <a:lnTo>
                    <a:pt x="1355393" y="1206500"/>
                  </a:lnTo>
                  <a:lnTo>
                    <a:pt x="1380931" y="1206500"/>
                  </a:lnTo>
                  <a:lnTo>
                    <a:pt x="1399894" y="1193800"/>
                  </a:lnTo>
                  <a:close/>
                </a:path>
                <a:path w="2120900" h="1308100">
                  <a:moveTo>
                    <a:pt x="1263437" y="1117600"/>
                  </a:moveTo>
                  <a:lnTo>
                    <a:pt x="1254349" y="1117600"/>
                  </a:lnTo>
                  <a:lnTo>
                    <a:pt x="1255762" y="1130300"/>
                  </a:lnTo>
                  <a:lnTo>
                    <a:pt x="1263123" y="1130300"/>
                  </a:lnTo>
                  <a:lnTo>
                    <a:pt x="1263437" y="1117600"/>
                  </a:lnTo>
                  <a:close/>
                </a:path>
                <a:path w="2120900" h="1308100">
                  <a:moveTo>
                    <a:pt x="1334765" y="1092200"/>
                  </a:moveTo>
                  <a:lnTo>
                    <a:pt x="1225899" y="1092200"/>
                  </a:lnTo>
                  <a:lnTo>
                    <a:pt x="1227187" y="1104900"/>
                  </a:lnTo>
                  <a:lnTo>
                    <a:pt x="1235459" y="1104900"/>
                  </a:lnTo>
                  <a:lnTo>
                    <a:pt x="1236862" y="1117600"/>
                  </a:lnTo>
                  <a:lnTo>
                    <a:pt x="1264935" y="1117600"/>
                  </a:lnTo>
                  <a:lnTo>
                    <a:pt x="1334765" y="1092200"/>
                  </a:lnTo>
                  <a:close/>
                </a:path>
                <a:path w="2120900" h="1308100">
                  <a:moveTo>
                    <a:pt x="2119317" y="1016000"/>
                  </a:moveTo>
                  <a:lnTo>
                    <a:pt x="1144237" y="1016000"/>
                  </a:lnTo>
                  <a:lnTo>
                    <a:pt x="1144802" y="1028700"/>
                  </a:lnTo>
                  <a:lnTo>
                    <a:pt x="2118804" y="1028700"/>
                  </a:lnTo>
                  <a:lnTo>
                    <a:pt x="2119317" y="1016000"/>
                  </a:lnTo>
                  <a:close/>
                </a:path>
                <a:path w="2120900" h="1308100">
                  <a:moveTo>
                    <a:pt x="1141766" y="1003300"/>
                  </a:moveTo>
                  <a:lnTo>
                    <a:pt x="1095861" y="1003300"/>
                  </a:lnTo>
                  <a:lnTo>
                    <a:pt x="1097265" y="1016000"/>
                  </a:lnTo>
                  <a:lnTo>
                    <a:pt x="1122803" y="1016000"/>
                  </a:lnTo>
                  <a:lnTo>
                    <a:pt x="1141766" y="1003300"/>
                  </a:lnTo>
                  <a:close/>
                </a:path>
                <a:path w="2120900" h="1308100">
                  <a:moveTo>
                    <a:pt x="2120406" y="1003300"/>
                  </a:moveTo>
                  <a:lnTo>
                    <a:pt x="1141766" y="1003300"/>
                  </a:lnTo>
                  <a:lnTo>
                    <a:pt x="1141965" y="1016000"/>
                  </a:lnTo>
                  <a:lnTo>
                    <a:pt x="2120301" y="1016000"/>
                  </a:lnTo>
                  <a:lnTo>
                    <a:pt x="2120406" y="1003300"/>
                  </a:lnTo>
                  <a:close/>
                </a:path>
                <a:path w="2120900" h="1308100">
                  <a:moveTo>
                    <a:pt x="2118783" y="990600"/>
                  </a:moveTo>
                  <a:lnTo>
                    <a:pt x="1086103" y="990600"/>
                  </a:lnTo>
                  <a:lnTo>
                    <a:pt x="1087453" y="1003300"/>
                  </a:lnTo>
                  <a:lnTo>
                    <a:pt x="2119265" y="1003300"/>
                  </a:lnTo>
                  <a:lnTo>
                    <a:pt x="2118783" y="990600"/>
                  </a:lnTo>
                  <a:close/>
                </a:path>
                <a:path w="2120900" h="1308100">
                  <a:moveTo>
                    <a:pt x="2114197" y="977900"/>
                  </a:moveTo>
                  <a:lnTo>
                    <a:pt x="1078689" y="977900"/>
                  </a:lnTo>
                  <a:lnTo>
                    <a:pt x="1079862" y="990600"/>
                  </a:lnTo>
                  <a:lnTo>
                    <a:pt x="2115160" y="990600"/>
                  </a:lnTo>
                  <a:lnTo>
                    <a:pt x="2114197" y="977900"/>
                  </a:lnTo>
                  <a:close/>
                </a:path>
                <a:path w="2120900" h="1308100">
                  <a:moveTo>
                    <a:pt x="2108134" y="965200"/>
                  </a:moveTo>
                  <a:lnTo>
                    <a:pt x="1073171" y="965200"/>
                  </a:lnTo>
                  <a:lnTo>
                    <a:pt x="1073904" y="977900"/>
                  </a:lnTo>
                  <a:lnTo>
                    <a:pt x="2109548" y="977900"/>
                  </a:lnTo>
                  <a:lnTo>
                    <a:pt x="2108134" y="965200"/>
                  </a:lnTo>
                  <a:close/>
                </a:path>
                <a:path w="2120900" h="1308100">
                  <a:moveTo>
                    <a:pt x="2099883" y="952500"/>
                  </a:moveTo>
                  <a:lnTo>
                    <a:pt x="1070763" y="952500"/>
                  </a:lnTo>
                  <a:lnTo>
                    <a:pt x="1071087" y="965200"/>
                  </a:lnTo>
                  <a:lnTo>
                    <a:pt x="2101684" y="965200"/>
                  </a:lnTo>
                  <a:lnTo>
                    <a:pt x="2099883" y="952500"/>
                  </a:lnTo>
                  <a:close/>
                </a:path>
                <a:path w="2120900" h="1308100">
                  <a:moveTo>
                    <a:pt x="2117809" y="939800"/>
                  </a:moveTo>
                  <a:lnTo>
                    <a:pt x="1070417" y="939800"/>
                  </a:lnTo>
                  <a:lnTo>
                    <a:pt x="1070344" y="952500"/>
                  </a:lnTo>
                  <a:lnTo>
                    <a:pt x="2117129" y="952500"/>
                  </a:lnTo>
                  <a:lnTo>
                    <a:pt x="2117809" y="939800"/>
                  </a:lnTo>
                  <a:close/>
                </a:path>
                <a:path w="2120900" h="1308100">
                  <a:moveTo>
                    <a:pt x="1004995" y="927100"/>
                  </a:moveTo>
                  <a:lnTo>
                    <a:pt x="996220" y="927100"/>
                  </a:lnTo>
                  <a:lnTo>
                    <a:pt x="997634" y="939800"/>
                  </a:lnTo>
                  <a:lnTo>
                    <a:pt x="1004995" y="927100"/>
                  </a:lnTo>
                  <a:close/>
                </a:path>
                <a:path w="2120900" h="1308100">
                  <a:moveTo>
                    <a:pt x="2120375" y="927100"/>
                  </a:moveTo>
                  <a:lnTo>
                    <a:pt x="1074595" y="927100"/>
                  </a:lnTo>
                  <a:lnTo>
                    <a:pt x="1073810" y="939800"/>
                  </a:lnTo>
                  <a:lnTo>
                    <a:pt x="2120333" y="939800"/>
                  </a:lnTo>
                  <a:lnTo>
                    <a:pt x="2120375" y="927100"/>
                  </a:lnTo>
                  <a:close/>
                </a:path>
                <a:path w="2120900" h="1308100">
                  <a:moveTo>
                    <a:pt x="1076637" y="901700"/>
                  </a:moveTo>
                  <a:lnTo>
                    <a:pt x="967771" y="901700"/>
                  </a:lnTo>
                  <a:lnTo>
                    <a:pt x="969059" y="914400"/>
                  </a:lnTo>
                  <a:lnTo>
                    <a:pt x="977331" y="914400"/>
                  </a:lnTo>
                  <a:lnTo>
                    <a:pt x="978745" y="927100"/>
                  </a:lnTo>
                  <a:lnTo>
                    <a:pt x="1007089" y="927100"/>
                  </a:lnTo>
                  <a:lnTo>
                    <a:pt x="1076637" y="901700"/>
                  </a:lnTo>
                  <a:close/>
                </a:path>
                <a:path w="2120900" h="1308100">
                  <a:moveTo>
                    <a:pt x="2119568" y="914400"/>
                  </a:moveTo>
                  <a:lnTo>
                    <a:pt x="1087338" y="914400"/>
                  </a:lnTo>
                  <a:lnTo>
                    <a:pt x="1089066" y="927100"/>
                  </a:lnTo>
                  <a:lnTo>
                    <a:pt x="2119841" y="927100"/>
                  </a:lnTo>
                  <a:lnTo>
                    <a:pt x="2119568" y="914400"/>
                  </a:lnTo>
                  <a:close/>
                </a:path>
                <a:path w="2120900" h="1308100">
                  <a:moveTo>
                    <a:pt x="2115841" y="901700"/>
                  </a:moveTo>
                  <a:lnTo>
                    <a:pt x="1079862" y="901700"/>
                  </a:lnTo>
                  <a:lnTo>
                    <a:pt x="1081192" y="914400"/>
                  </a:lnTo>
                  <a:lnTo>
                    <a:pt x="2116469" y="914400"/>
                  </a:lnTo>
                  <a:lnTo>
                    <a:pt x="2115841" y="901700"/>
                  </a:lnTo>
                  <a:close/>
                </a:path>
                <a:path w="2120900" h="1308100">
                  <a:moveTo>
                    <a:pt x="2110291" y="889000"/>
                  </a:moveTo>
                  <a:lnTo>
                    <a:pt x="961447" y="889000"/>
                  </a:lnTo>
                  <a:lnTo>
                    <a:pt x="962305" y="901700"/>
                  </a:lnTo>
                  <a:lnTo>
                    <a:pt x="2111202" y="901700"/>
                  </a:lnTo>
                  <a:lnTo>
                    <a:pt x="2110291" y="889000"/>
                  </a:lnTo>
                  <a:close/>
                </a:path>
                <a:path w="2120900" h="1308100">
                  <a:moveTo>
                    <a:pt x="2103192" y="876300"/>
                  </a:moveTo>
                  <a:lnTo>
                    <a:pt x="956808" y="876300"/>
                  </a:lnTo>
                  <a:lnTo>
                    <a:pt x="957321" y="889000"/>
                  </a:lnTo>
                  <a:lnTo>
                    <a:pt x="2104271" y="889000"/>
                  </a:lnTo>
                  <a:lnTo>
                    <a:pt x="2103192" y="876300"/>
                  </a:lnTo>
                  <a:close/>
                </a:path>
                <a:path w="2120900" h="1308100">
                  <a:moveTo>
                    <a:pt x="2116019" y="863600"/>
                  </a:moveTo>
                  <a:lnTo>
                    <a:pt x="907532" y="863600"/>
                  </a:lnTo>
                  <a:lnTo>
                    <a:pt x="908935" y="876300"/>
                  </a:lnTo>
                  <a:lnTo>
                    <a:pt x="2114888" y="876300"/>
                  </a:lnTo>
                  <a:lnTo>
                    <a:pt x="2116019" y="863600"/>
                  </a:lnTo>
                  <a:close/>
                </a:path>
                <a:path w="2120900" h="1308100">
                  <a:moveTo>
                    <a:pt x="2120417" y="850900"/>
                  </a:moveTo>
                  <a:lnTo>
                    <a:pt x="897847" y="850900"/>
                  </a:lnTo>
                  <a:lnTo>
                    <a:pt x="899176" y="863600"/>
                  </a:lnTo>
                  <a:lnTo>
                    <a:pt x="2120113" y="863600"/>
                  </a:lnTo>
                  <a:lnTo>
                    <a:pt x="2120417" y="850900"/>
                  </a:lnTo>
                  <a:close/>
                </a:path>
                <a:path w="2120900" h="1308100">
                  <a:moveTo>
                    <a:pt x="2120019" y="838200"/>
                  </a:moveTo>
                  <a:lnTo>
                    <a:pt x="890234" y="838200"/>
                  </a:lnTo>
                  <a:lnTo>
                    <a:pt x="891993" y="850900"/>
                  </a:lnTo>
                  <a:lnTo>
                    <a:pt x="2120249" y="850900"/>
                  </a:lnTo>
                  <a:lnTo>
                    <a:pt x="2120019" y="838200"/>
                  </a:lnTo>
                  <a:close/>
                </a:path>
                <a:path w="2120900" h="1308100">
                  <a:moveTo>
                    <a:pt x="333229" y="609600"/>
                  </a:moveTo>
                  <a:lnTo>
                    <a:pt x="179973" y="609600"/>
                  </a:lnTo>
                  <a:lnTo>
                    <a:pt x="481409" y="838200"/>
                  </a:lnTo>
                  <a:lnTo>
                    <a:pt x="518696" y="838200"/>
                  </a:lnTo>
                  <a:lnTo>
                    <a:pt x="520465" y="825500"/>
                  </a:lnTo>
                  <a:lnTo>
                    <a:pt x="532465" y="825500"/>
                  </a:lnTo>
                  <a:lnTo>
                    <a:pt x="534046" y="812800"/>
                  </a:lnTo>
                  <a:lnTo>
                    <a:pt x="541009" y="812800"/>
                  </a:lnTo>
                  <a:lnTo>
                    <a:pt x="542171" y="800100"/>
                  </a:lnTo>
                  <a:lnTo>
                    <a:pt x="546349" y="800100"/>
                  </a:lnTo>
                  <a:lnTo>
                    <a:pt x="547019" y="787400"/>
                  </a:lnTo>
                  <a:lnTo>
                    <a:pt x="548831" y="787400"/>
                  </a:lnTo>
                  <a:lnTo>
                    <a:pt x="548894" y="774700"/>
                  </a:lnTo>
                  <a:lnTo>
                    <a:pt x="548370" y="774700"/>
                  </a:lnTo>
                  <a:lnTo>
                    <a:pt x="547899" y="762000"/>
                  </a:lnTo>
                  <a:lnTo>
                    <a:pt x="540109" y="762000"/>
                  </a:lnTo>
                  <a:lnTo>
                    <a:pt x="333229" y="609600"/>
                  </a:lnTo>
                  <a:close/>
                </a:path>
                <a:path w="2120900" h="1308100">
                  <a:moveTo>
                    <a:pt x="2117055" y="825500"/>
                  </a:moveTo>
                  <a:lnTo>
                    <a:pt x="886109" y="825500"/>
                  </a:lnTo>
                  <a:lnTo>
                    <a:pt x="886674" y="838200"/>
                  </a:lnTo>
                  <a:lnTo>
                    <a:pt x="2117747" y="838200"/>
                  </a:lnTo>
                  <a:lnTo>
                    <a:pt x="2117055" y="825500"/>
                  </a:lnTo>
                  <a:close/>
                </a:path>
                <a:path w="2120900" h="1308100">
                  <a:moveTo>
                    <a:pt x="883638" y="812800"/>
                  </a:moveTo>
                  <a:lnTo>
                    <a:pt x="839011" y="812800"/>
                  </a:lnTo>
                  <a:lnTo>
                    <a:pt x="840445" y="825500"/>
                  </a:lnTo>
                  <a:lnTo>
                    <a:pt x="864957" y="825500"/>
                  </a:lnTo>
                  <a:lnTo>
                    <a:pt x="883638" y="812800"/>
                  </a:lnTo>
                  <a:close/>
                </a:path>
                <a:path w="2120900" h="1308100">
                  <a:moveTo>
                    <a:pt x="2112522" y="812800"/>
                  </a:moveTo>
                  <a:lnTo>
                    <a:pt x="883638" y="812800"/>
                  </a:lnTo>
                  <a:lnTo>
                    <a:pt x="883836" y="825500"/>
                  </a:lnTo>
                  <a:lnTo>
                    <a:pt x="2113569" y="825500"/>
                  </a:lnTo>
                  <a:lnTo>
                    <a:pt x="2112522" y="812800"/>
                  </a:lnTo>
                  <a:close/>
                </a:path>
                <a:path w="2120900" h="1308100">
                  <a:moveTo>
                    <a:pt x="2105077" y="800100"/>
                  </a:moveTo>
                  <a:lnTo>
                    <a:pt x="827545" y="800100"/>
                  </a:lnTo>
                  <a:lnTo>
                    <a:pt x="828927" y="812800"/>
                  </a:lnTo>
                  <a:lnTo>
                    <a:pt x="2106438" y="812800"/>
                  </a:lnTo>
                  <a:lnTo>
                    <a:pt x="2105077" y="800100"/>
                  </a:lnTo>
                  <a:close/>
                </a:path>
                <a:path w="2120900" h="1308100">
                  <a:moveTo>
                    <a:pt x="2095056" y="787400"/>
                  </a:moveTo>
                  <a:lnTo>
                    <a:pt x="820100" y="787400"/>
                  </a:lnTo>
                  <a:lnTo>
                    <a:pt x="821210" y="800100"/>
                  </a:lnTo>
                  <a:lnTo>
                    <a:pt x="2096512" y="800100"/>
                  </a:lnTo>
                  <a:lnTo>
                    <a:pt x="2095056" y="787400"/>
                  </a:lnTo>
                  <a:close/>
                </a:path>
                <a:path w="2120900" h="1308100">
                  <a:moveTo>
                    <a:pt x="2046754" y="774700"/>
                  </a:moveTo>
                  <a:lnTo>
                    <a:pt x="815566" y="774700"/>
                  </a:lnTo>
                  <a:lnTo>
                    <a:pt x="816331" y="787400"/>
                  </a:lnTo>
                  <a:lnTo>
                    <a:pt x="2047277" y="787400"/>
                  </a:lnTo>
                  <a:lnTo>
                    <a:pt x="2046754" y="774700"/>
                  </a:lnTo>
                  <a:close/>
                </a:path>
                <a:path w="2120900" h="1308100">
                  <a:moveTo>
                    <a:pt x="485319" y="558800"/>
                  </a:moveTo>
                  <a:lnTo>
                    <a:pt x="308294" y="558800"/>
                  </a:lnTo>
                  <a:lnTo>
                    <a:pt x="609730" y="774700"/>
                  </a:lnTo>
                  <a:lnTo>
                    <a:pt x="649550" y="774700"/>
                  </a:lnTo>
                  <a:lnTo>
                    <a:pt x="651351" y="762000"/>
                  </a:lnTo>
                  <a:lnTo>
                    <a:pt x="661718" y="762000"/>
                  </a:lnTo>
                  <a:lnTo>
                    <a:pt x="663299" y="749300"/>
                  </a:lnTo>
                  <a:lnTo>
                    <a:pt x="670178" y="749300"/>
                  </a:lnTo>
                  <a:lnTo>
                    <a:pt x="671298" y="736600"/>
                  </a:lnTo>
                  <a:lnTo>
                    <a:pt x="675235" y="736600"/>
                  </a:lnTo>
                  <a:lnTo>
                    <a:pt x="675853" y="723900"/>
                  </a:lnTo>
                  <a:lnTo>
                    <a:pt x="677256" y="723900"/>
                  </a:lnTo>
                  <a:lnTo>
                    <a:pt x="677099" y="711200"/>
                  </a:lnTo>
                  <a:lnTo>
                    <a:pt x="675707" y="711200"/>
                  </a:lnTo>
                  <a:lnTo>
                    <a:pt x="675131" y="698500"/>
                  </a:lnTo>
                  <a:lnTo>
                    <a:pt x="668429" y="698500"/>
                  </a:lnTo>
                  <a:lnTo>
                    <a:pt x="485319" y="558800"/>
                  </a:lnTo>
                  <a:close/>
                </a:path>
                <a:path w="2120900" h="1308100">
                  <a:moveTo>
                    <a:pt x="2042314" y="762000"/>
                  </a:moveTo>
                  <a:lnTo>
                    <a:pt x="812603" y="762000"/>
                  </a:lnTo>
                  <a:lnTo>
                    <a:pt x="812907" y="774700"/>
                  </a:lnTo>
                  <a:lnTo>
                    <a:pt x="2043204" y="774700"/>
                  </a:lnTo>
                  <a:lnTo>
                    <a:pt x="2042314" y="762000"/>
                  </a:lnTo>
                  <a:close/>
                </a:path>
                <a:path w="2120900" h="1308100">
                  <a:moveTo>
                    <a:pt x="2034786" y="749300"/>
                  </a:moveTo>
                  <a:lnTo>
                    <a:pt x="812299" y="749300"/>
                  </a:lnTo>
                  <a:lnTo>
                    <a:pt x="812205" y="762000"/>
                  </a:lnTo>
                  <a:lnTo>
                    <a:pt x="2035979" y="762000"/>
                  </a:lnTo>
                  <a:lnTo>
                    <a:pt x="2034786" y="749300"/>
                  </a:lnTo>
                  <a:close/>
                </a:path>
                <a:path w="2120900" h="1308100">
                  <a:moveTo>
                    <a:pt x="2025854" y="736600"/>
                  </a:moveTo>
                  <a:lnTo>
                    <a:pt x="816195" y="736600"/>
                  </a:lnTo>
                  <a:lnTo>
                    <a:pt x="815420" y="749300"/>
                  </a:lnTo>
                  <a:lnTo>
                    <a:pt x="2027163" y="749300"/>
                  </a:lnTo>
                  <a:lnTo>
                    <a:pt x="2025854" y="736600"/>
                  </a:lnTo>
                  <a:close/>
                </a:path>
                <a:path w="2120900" h="1308100">
                  <a:moveTo>
                    <a:pt x="1975814" y="723900"/>
                  </a:moveTo>
                  <a:lnTo>
                    <a:pt x="830938" y="723900"/>
                  </a:lnTo>
                  <a:lnTo>
                    <a:pt x="832739" y="736600"/>
                  </a:lnTo>
                  <a:lnTo>
                    <a:pt x="1976264" y="736600"/>
                  </a:lnTo>
                  <a:lnTo>
                    <a:pt x="1975814" y="723900"/>
                  </a:lnTo>
                  <a:close/>
                </a:path>
                <a:path w="2120900" h="1308100">
                  <a:moveTo>
                    <a:pt x="2006389" y="723900"/>
                  </a:moveTo>
                  <a:lnTo>
                    <a:pt x="1998200" y="723900"/>
                  </a:lnTo>
                  <a:lnTo>
                    <a:pt x="1997897" y="736600"/>
                  </a:lnTo>
                  <a:lnTo>
                    <a:pt x="2007771" y="736600"/>
                  </a:lnTo>
                  <a:lnTo>
                    <a:pt x="2006389" y="723900"/>
                  </a:lnTo>
                  <a:close/>
                </a:path>
                <a:path w="2120900" h="1308100">
                  <a:moveTo>
                    <a:pt x="1971175" y="711200"/>
                  </a:moveTo>
                  <a:lnTo>
                    <a:pt x="821734" y="711200"/>
                  </a:lnTo>
                  <a:lnTo>
                    <a:pt x="823074" y="723900"/>
                  </a:lnTo>
                  <a:lnTo>
                    <a:pt x="1971981" y="723900"/>
                  </a:lnTo>
                  <a:lnTo>
                    <a:pt x="1971175" y="711200"/>
                  </a:lnTo>
                  <a:close/>
                </a:path>
                <a:path w="2120900" h="1308100">
                  <a:moveTo>
                    <a:pt x="1852048" y="698500"/>
                  </a:moveTo>
                  <a:lnTo>
                    <a:pt x="816770" y="698500"/>
                  </a:lnTo>
                  <a:lnTo>
                    <a:pt x="817482" y="711200"/>
                  </a:lnTo>
                  <a:lnTo>
                    <a:pt x="1853451" y="711200"/>
                  </a:lnTo>
                  <a:lnTo>
                    <a:pt x="1852048" y="698500"/>
                  </a:lnTo>
                  <a:close/>
                </a:path>
                <a:path w="2120900" h="1308100">
                  <a:moveTo>
                    <a:pt x="1940789" y="673100"/>
                  </a:moveTo>
                  <a:lnTo>
                    <a:pt x="1925532" y="673100"/>
                  </a:lnTo>
                  <a:lnTo>
                    <a:pt x="1855985" y="711200"/>
                  </a:lnTo>
                  <a:lnTo>
                    <a:pt x="1966107" y="711200"/>
                  </a:lnTo>
                  <a:lnTo>
                    <a:pt x="1964851" y="698500"/>
                  </a:lnTo>
                  <a:lnTo>
                    <a:pt x="1956704" y="698500"/>
                  </a:lnTo>
                  <a:lnTo>
                    <a:pt x="1955291" y="685800"/>
                  </a:lnTo>
                  <a:lnTo>
                    <a:pt x="1942181" y="685800"/>
                  </a:lnTo>
                  <a:lnTo>
                    <a:pt x="1940789" y="673100"/>
                  </a:lnTo>
                  <a:close/>
                </a:path>
                <a:path w="2120900" h="1308100">
                  <a:moveTo>
                    <a:pt x="1843682" y="685800"/>
                  </a:moveTo>
                  <a:lnTo>
                    <a:pt x="813200" y="685800"/>
                  </a:lnTo>
                  <a:lnTo>
                    <a:pt x="813556" y="698500"/>
                  </a:lnTo>
                  <a:lnTo>
                    <a:pt x="1845524" y="698500"/>
                  </a:lnTo>
                  <a:lnTo>
                    <a:pt x="1843682" y="685800"/>
                  </a:lnTo>
                  <a:close/>
                </a:path>
                <a:path w="2120900" h="1308100">
                  <a:moveTo>
                    <a:pt x="1603731" y="457200"/>
                  </a:moveTo>
                  <a:lnTo>
                    <a:pt x="502979" y="457200"/>
                  </a:lnTo>
                  <a:lnTo>
                    <a:pt x="804069" y="685800"/>
                  </a:lnTo>
                  <a:lnTo>
                    <a:pt x="1856467" y="685800"/>
                  </a:lnTo>
                  <a:lnTo>
                    <a:pt x="1857158" y="673100"/>
                  </a:lnTo>
                  <a:lnTo>
                    <a:pt x="1862006" y="673100"/>
                  </a:lnTo>
                  <a:lnTo>
                    <a:pt x="1862288" y="660400"/>
                  </a:lnTo>
                  <a:lnTo>
                    <a:pt x="1862121" y="660400"/>
                  </a:lnTo>
                  <a:lnTo>
                    <a:pt x="1861890" y="647700"/>
                  </a:lnTo>
                  <a:lnTo>
                    <a:pt x="1859618" y="647700"/>
                  </a:lnTo>
                  <a:lnTo>
                    <a:pt x="1858927" y="635000"/>
                  </a:lnTo>
                  <a:lnTo>
                    <a:pt x="1855440" y="635000"/>
                  </a:lnTo>
                  <a:lnTo>
                    <a:pt x="1854393" y="622300"/>
                  </a:lnTo>
                  <a:lnTo>
                    <a:pt x="1848310" y="622300"/>
                  </a:lnTo>
                  <a:lnTo>
                    <a:pt x="1846948" y="609600"/>
                  </a:lnTo>
                  <a:lnTo>
                    <a:pt x="1838373" y="609600"/>
                  </a:lnTo>
                  <a:lnTo>
                    <a:pt x="1836928" y="596900"/>
                  </a:lnTo>
                  <a:lnTo>
                    <a:pt x="1789149" y="596900"/>
                  </a:lnTo>
                  <a:lnTo>
                    <a:pt x="1788626" y="584200"/>
                  </a:lnTo>
                  <a:lnTo>
                    <a:pt x="1785076" y="584200"/>
                  </a:lnTo>
                  <a:lnTo>
                    <a:pt x="1784196" y="571500"/>
                  </a:lnTo>
                  <a:lnTo>
                    <a:pt x="1777851" y="571500"/>
                  </a:lnTo>
                  <a:lnTo>
                    <a:pt x="1776657" y="558800"/>
                  </a:lnTo>
                  <a:lnTo>
                    <a:pt x="1769035" y="558800"/>
                  </a:lnTo>
                  <a:lnTo>
                    <a:pt x="1767726" y="546100"/>
                  </a:lnTo>
                  <a:lnTo>
                    <a:pt x="1718146" y="546100"/>
                  </a:lnTo>
                  <a:lnTo>
                    <a:pt x="1717685" y="533400"/>
                  </a:lnTo>
                  <a:lnTo>
                    <a:pt x="1714617" y="533400"/>
                  </a:lnTo>
                  <a:lnTo>
                    <a:pt x="1713853" y="520700"/>
                  </a:lnTo>
                  <a:lnTo>
                    <a:pt x="1595773" y="520700"/>
                  </a:lnTo>
                  <a:lnTo>
                    <a:pt x="1594642" y="508000"/>
                  </a:lnTo>
                  <a:lnTo>
                    <a:pt x="1588810" y="508000"/>
                  </a:lnTo>
                  <a:lnTo>
                    <a:pt x="1587155" y="495300"/>
                  </a:lnTo>
                  <a:lnTo>
                    <a:pt x="1598338" y="495300"/>
                  </a:lnTo>
                  <a:lnTo>
                    <a:pt x="1599249" y="482600"/>
                  </a:lnTo>
                  <a:lnTo>
                    <a:pt x="1603752" y="482600"/>
                  </a:lnTo>
                  <a:lnTo>
                    <a:pt x="1604150" y="469900"/>
                  </a:lnTo>
                  <a:lnTo>
                    <a:pt x="1603982" y="469900"/>
                  </a:lnTo>
                  <a:lnTo>
                    <a:pt x="1603731" y="457200"/>
                  </a:lnTo>
                  <a:close/>
                </a:path>
                <a:path w="2120900" h="1308100">
                  <a:moveTo>
                    <a:pt x="256641" y="304800"/>
                  </a:moveTo>
                  <a:lnTo>
                    <a:pt x="0" y="431800"/>
                  </a:lnTo>
                  <a:lnTo>
                    <a:pt x="0" y="558800"/>
                  </a:lnTo>
                  <a:lnTo>
                    <a:pt x="112153" y="647700"/>
                  </a:lnTo>
                  <a:lnTo>
                    <a:pt x="179973" y="609600"/>
                  </a:lnTo>
                  <a:lnTo>
                    <a:pt x="333229" y="609600"/>
                  </a:lnTo>
                  <a:lnTo>
                    <a:pt x="281509" y="571500"/>
                  </a:lnTo>
                  <a:lnTo>
                    <a:pt x="308294" y="558800"/>
                  </a:lnTo>
                  <a:lnTo>
                    <a:pt x="485319" y="558800"/>
                  </a:lnTo>
                  <a:lnTo>
                    <a:pt x="368795" y="469900"/>
                  </a:lnTo>
                  <a:lnTo>
                    <a:pt x="368795" y="444500"/>
                  </a:lnTo>
                  <a:lnTo>
                    <a:pt x="1596914" y="444500"/>
                  </a:lnTo>
                  <a:lnTo>
                    <a:pt x="1595804" y="431800"/>
                  </a:lnTo>
                  <a:lnTo>
                    <a:pt x="1591009" y="431800"/>
                  </a:lnTo>
                  <a:lnTo>
                    <a:pt x="1589721" y="419100"/>
                  </a:lnTo>
                  <a:lnTo>
                    <a:pt x="1580046" y="419100"/>
                  </a:lnTo>
                  <a:lnTo>
                    <a:pt x="1578632" y="406400"/>
                  </a:lnTo>
                  <a:lnTo>
                    <a:pt x="1530770" y="406400"/>
                  </a:lnTo>
                  <a:lnTo>
                    <a:pt x="1530257" y="393700"/>
                  </a:lnTo>
                  <a:lnTo>
                    <a:pt x="1526937" y="393700"/>
                  </a:lnTo>
                  <a:lnTo>
                    <a:pt x="1526131" y="381000"/>
                  </a:lnTo>
                  <a:lnTo>
                    <a:pt x="1519807" y="381000"/>
                  </a:lnTo>
                  <a:lnTo>
                    <a:pt x="1518508" y="368300"/>
                  </a:lnTo>
                  <a:lnTo>
                    <a:pt x="1510247" y="368300"/>
                  </a:lnTo>
                  <a:lnTo>
                    <a:pt x="1508844" y="355600"/>
                  </a:lnTo>
                  <a:lnTo>
                    <a:pt x="323016" y="355600"/>
                  </a:lnTo>
                  <a:lnTo>
                    <a:pt x="256641" y="304800"/>
                  </a:lnTo>
                  <a:close/>
                </a:path>
                <a:path w="2120900" h="1308100">
                  <a:moveTo>
                    <a:pt x="1748951" y="533400"/>
                  </a:moveTo>
                  <a:lnTo>
                    <a:pt x="1739769" y="533400"/>
                  </a:lnTo>
                  <a:lnTo>
                    <a:pt x="1739475" y="546100"/>
                  </a:lnTo>
                  <a:lnTo>
                    <a:pt x="1750355" y="546100"/>
                  </a:lnTo>
                  <a:lnTo>
                    <a:pt x="1748951" y="533400"/>
                  </a:lnTo>
                  <a:close/>
                </a:path>
                <a:path w="2120900" h="1308100">
                  <a:moveTo>
                    <a:pt x="1682660" y="482600"/>
                  </a:moveTo>
                  <a:lnTo>
                    <a:pt x="1667404" y="482600"/>
                  </a:lnTo>
                  <a:lnTo>
                    <a:pt x="1597857" y="520700"/>
                  </a:lnTo>
                  <a:lnTo>
                    <a:pt x="1707979" y="520700"/>
                  </a:lnTo>
                  <a:lnTo>
                    <a:pt x="1706722" y="508000"/>
                  </a:lnTo>
                  <a:lnTo>
                    <a:pt x="1699979" y="508000"/>
                  </a:lnTo>
                  <a:lnTo>
                    <a:pt x="1698576" y="495300"/>
                  </a:lnTo>
                  <a:lnTo>
                    <a:pt x="1684063" y="495300"/>
                  </a:lnTo>
                  <a:lnTo>
                    <a:pt x="1682660" y="482600"/>
                  </a:lnTo>
                  <a:close/>
                </a:path>
                <a:path w="2120900" h="1308100">
                  <a:moveTo>
                    <a:pt x="1601322" y="444500"/>
                  </a:moveTo>
                  <a:lnTo>
                    <a:pt x="368795" y="444500"/>
                  </a:lnTo>
                  <a:lnTo>
                    <a:pt x="435169" y="495300"/>
                  </a:lnTo>
                  <a:lnTo>
                    <a:pt x="502979" y="457200"/>
                  </a:lnTo>
                  <a:lnTo>
                    <a:pt x="1601961" y="457200"/>
                  </a:lnTo>
                  <a:lnTo>
                    <a:pt x="1601322" y="444500"/>
                  </a:lnTo>
                  <a:close/>
                </a:path>
                <a:path w="2120900" h="1308100">
                  <a:moveTo>
                    <a:pt x="579647" y="152400"/>
                  </a:moveTo>
                  <a:lnTo>
                    <a:pt x="323016" y="279400"/>
                  </a:lnTo>
                  <a:lnTo>
                    <a:pt x="323016" y="355600"/>
                  </a:lnTo>
                  <a:lnTo>
                    <a:pt x="1278065" y="355600"/>
                  </a:lnTo>
                  <a:lnTo>
                    <a:pt x="1067466" y="203200"/>
                  </a:lnTo>
                  <a:lnTo>
                    <a:pt x="646022" y="203200"/>
                  </a:lnTo>
                  <a:lnTo>
                    <a:pt x="579647" y="152400"/>
                  </a:lnTo>
                  <a:close/>
                </a:path>
                <a:path w="2120900" h="1308100">
                  <a:moveTo>
                    <a:pt x="1424532" y="292100"/>
                  </a:moveTo>
                  <a:lnTo>
                    <a:pt x="1409276" y="292100"/>
                  </a:lnTo>
                  <a:lnTo>
                    <a:pt x="1278065" y="355600"/>
                  </a:lnTo>
                  <a:lnTo>
                    <a:pt x="1460018" y="355600"/>
                  </a:lnTo>
                  <a:lnTo>
                    <a:pt x="1459557" y="342900"/>
                  </a:lnTo>
                  <a:lnTo>
                    <a:pt x="1456500" y="342900"/>
                  </a:lnTo>
                  <a:lnTo>
                    <a:pt x="1455735" y="330200"/>
                  </a:lnTo>
                  <a:lnTo>
                    <a:pt x="1449851" y="330200"/>
                  </a:lnTo>
                  <a:lnTo>
                    <a:pt x="1448605" y="317500"/>
                  </a:lnTo>
                  <a:lnTo>
                    <a:pt x="1441861" y="317500"/>
                  </a:lnTo>
                  <a:lnTo>
                    <a:pt x="1440448" y="304800"/>
                  </a:lnTo>
                  <a:lnTo>
                    <a:pt x="1425935" y="304800"/>
                  </a:lnTo>
                  <a:lnTo>
                    <a:pt x="1424532" y="292100"/>
                  </a:lnTo>
                  <a:close/>
                </a:path>
                <a:path w="2120900" h="1308100">
                  <a:moveTo>
                    <a:pt x="1492226" y="342900"/>
                  </a:moveTo>
                  <a:lnTo>
                    <a:pt x="1481640" y="342900"/>
                  </a:lnTo>
                  <a:lnTo>
                    <a:pt x="1480488" y="355600"/>
                  </a:lnTo>
                  <a:lnTo>
                    <a:pt x="1493629" y="355600"/>
                  </a:lnTo>
                  <a:lnTo>
                    <a:pt x="1492226" y="342900"/>
                  </a:lnTo>
                  <a:close/>
                </a:path>
                <a:path w="2120900" h="1308100">
                  <a:moveTo>
                    <a:pt x="902663" y="0"/>
                  </a:moveTo>
                  <a:lnTo>
                    <a:pt x="646022" y="127000"/>
                  </a:lnTo>
                  <a:lnTo>
                    <a:pt x="646022" y="203200"/>
                  </a:lnTo>
                  <a:lnTo>
                    <a:pt x="1067466" y="203200"/>
                  </a:lnTo>
                  <a:lnTo>
                    <a:pt x="1014817" y="165100"/>
                  </a:lnTo>
                  <a:lnTo>
                    <a:pt x="1014817" y="88900"/>
                  </a:lnTo>
                  <a:lnTo>
                    <a:pt x="902663" y="0"/>
                  </a:lnTo>
                  <a:close/>
                </a:path>
              </a:pathLst>
            </a:custGeom>
            <a:solidFill>
              <a:srgbClr val="BCDEB4">
                <a:alpha val="19999"/>
              </a:srgbClr>
            </a:solidFill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4" name="object 20">
              <a:extLst>
                <a:ext uri="{FF2B5EF4-FFF2-40B4-BE49-F238E27FC236}">
                  <a16:creationId xmlns:a16="http://schemas.microsoft.com/office/drawing/2014/main" id="{51E39D1B-1A0D-AB2E-7C3C-1B943095E9BE}"/>
                </a:ext>
              </a:extLst>
            </p:cNvPr>
            <p:cNvSpPr/>
            <p:nvPr/>
          </p:nvSpPr>
          <p:spPr>
            <a:xfrm>
              <a:off x="7064939" y="4792099"/>
              <a:ext cx="880744" cy="758190"/>
            </a:xfrm>
            <a:custGeom>
              <a:avLst/>
              <a:gdLst/>
              <a:ahLst/>
              <a:cxnLst/>
              <a:rect l="l" t="t" r="r" b="b"/>
              <a:pathLst>
                <a:path w="880745" h="758189">
                  <a:moveTo>
                    <a:pt x="195826" y="452038"/>
                  </a:moveTo>
                  <a:lnTo>
                    <a:pt x="880297" y="143629"/>
                  </a:lnTo>
                  <a:lnTo>
                    <a:pt x="685842" y="0"/>
                  </a:lnTo>
                  <a:lnTo>
                    <a:pt x="0" y="327990"/>
                  </a:lnTo>
                  <a:lnTo>
                    <a:pt x="0" y="613038"/>
                  </a:lnTo>
                  <a:lnTo>
                    <a:pt x="195816" y="757673"/>
                  </a:lnTo>
                  <a:lnTo>
                    <a:pt x="195826" y="488236"/>
                  </a:lnTo>
                  <a:lnTo>
                    <a:pt x="195826" y="452038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5" name="object 21">
              <a:extLst>
                <a:ext uri="{FF2B5EF4-FFF2-40B4-BE49-F238E27FC236}">
                  <a16:creationId xmlns:a16="http://schemas.microsoft.com/office/drawing/2014/main" id="{5F3A8C3E-150C-C279-05B0-52D5A3C52F90}"/>
                </a:ext>
              </a:extLst>
            </p:cNvPr>
            <p:cNvSpPr/>
            <p:nvPr/>
          </p:nvSpPr>
          <p:spPr>
            <a:xfrm>
              <a:off x="6869121" y="4647470"/>
              <a:ext cx="882015" cy="758190"/>
            </a:xfrm>
            <a:custGeom>
              <a:avLst/>
              <a:gdLst/>
              <a:ahLst/>
              <a:cxnLst/>
              <a:rect l="l" t="t" r="r" b="b"/>
              <a:pathLst>
                <a:path w="882015" h="758189">
                  <a:moveTo>
                    <a:pt x="0" y="327979"/>
                  </a:moveTo>
                  <a:lnTo>
                    <a:pt x="685842" y="0"/>
                  </a:lnTo>
                  <a:lnTo>
                    <a:pt x="881669" y="144634"/>
                  </a:lnTo>
                  <a:lnTo>
                    <a:pt x="195816" y="472613"/>
                  </a:lnTo>
                  <a:lnTo>
                    <a:pt x="195816" y="757662"/>
                  </a:lnTo>
                  <a:lnTo>
                    <a:pt x="0" y="613028"/>
                  </a:lnTo>
                  <a:lnTo>
                    <a:pt x="0" y="327979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6" name="object 22">
              <a:extLst>
                <a:ext uri="{FF2B5EF4-FFF2-40B4-BE49-F238E27FC236}">
                  <a16:creationId xmlns:a16="http://schemas.microsoft.com/office/drawing/2014/main" id="{55379AC1-F7A6-3F4C-6169-822DF587675E}"/>
                </a:ext>
              </a:extLst>
            </p:cNvPr>
            <p:cNvSpPr/>
            <p:nvPr/>
          </p:nvSpPr>
          <p:spPr>
            <a:xfrm>
              <a:off x="6546125" y="3991839"/>
              <a:ext cx="909955" cy="820419"/>
            </a:xfrm>
            <a:custGeom>
              <a:avLst/>
              <a:gdLst/>
              <a:ahLst/>
              <a:cxnLst/>
              <a:rect l="l" t="t" r="r" b="b"/>
              <a:pathLst>
                <a:path w="909954" h="820420">
                  <a:moveTo>
                    <a:pt x="445044" y="551030"/>
                  </a:moveTo>
                  <a:lnTo>
                    <a:pt x="0" y="222307"/>
                  </a:lnTo>
                  <a:lnTo>
                    <a:pt x="464603" y="0"/>
                  </a:lnTo>
                  <a:lnTo>
                    <a:pt x="909647" y="328712"/>
                  </a:lnTo>
                  <a:lnTo>
                    <a:pt x="909647" y="598191"/>
                  </a:lnTo>
                  <a:lnTo>
                    <a:pt x="445044" y="820383"/>
                  </a:lnTo>
                  <a:lnTo>
                    <a:pt x="445044" y="551030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7" name="object 23">
              <a:extLst>
                <a:ext uri="{FF2B5EF4-FFF2-40B4-BE49-F238E27FC236}">
                  <a16:creationId xmlns:a16="http://schemas.microsoft.com/office/drawing/2014/main" id="{BF62D8E4-8A62-573E-AABE-2DFA50858AF4}"/>
                </a:ext>
              </a:extLst>
            </p:cNvPr>
            <p:cNvSpPr/>
            <p:nvPr/>
          </p:nvSpPr>
          <p:spPr>
            <a:xfrm>
              <a:off x="6103640" y="4214155"/>
              <a:ext cx="887730" cy="810260"/>
            </a:xfrm>
            <a:custGeom>
              <a:avLst/>
              <a:gdLst/>
              <a:ahLst/>
              <a:cxnLst/>
              <a:rect l="l" t="t" r="r" b="b"/>
              <a:pathLst>
                <a:path w="887729" h="810260">
                  <a:moveTo>
                    <a:pt x="0" y="211595"/>
                  </a:moveTo>
                  <a:lnTo>
                    <a:pt x="0" y="480948"/>
                  </a:lnTo>
                  <a:lnTo>
                    <a:pt x="445044" y="809661"/>
                  </a:lnTo>
                  <a:lnTo>
                    <a:pt x="887533" y="598065"/>
                  </a:lnTo>
                  <a:lnTo>
                    <a:pt x="887533" y="328712"/>
                  </a:lnTo>
                  <a:lnTo>
                    <a:pt x="442478" y="0"/>
                  </a:lnTo>
                  <a:lnTo>
                    <a:pt x="0" y="211595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8" name="object 24">
              <a:extLst>
                <a:ext uri="{FF2B5EF4-FFF2-40B4-BE49-F238E27FC236}">
                  <a16:creationId xmlns:a16="http://schemas.microsoft.com/office/drawing/2014/main" id="{9B6E83E1-8091-69A5-5C40-364974867845}"/>
                </a:ext>
              </a:extLst>
            </p:cNvPr>
            <p:cNvSpPr/>
            <p:nvPr/>
          </p:nvSpPr>
          <p:spPr>
            <a:xfrm>
              <a:off x="5373761" y="3449124"/>
              <a:ext cx="1637030" cy="1246505"/>
            </a:xfrm>
            <a:custGeom>
              <a:avLst/>
              <a:gdLst/>
              <a:ahLst/>
              <a:cxnLst/>
              <a:rect l="l" t="t" r="r" b="b"/>
              <a:pathLst>
                <a:path w="1637029" h="1246504">
                  <a:moveTo>
                    <a:pt x="356041" y="700502"/>
                  </a:moveTo>
                  <a:lnTo>
                    <a:pt x="356041" y="969855"/>
                  </a:lnTo>
                  <a:lnTo>
                    <a:pt x="729883" y="1245983"/>
                  </a:lnTo>
                  <a:lnTo>
                    <a:pt x="729883" y="976629"/>
                  </a:lnTo>
                  <a:lnTo>
                    <a:pt x="1228674" y="737967"/>
                  </a:lnTo>
                  <a:lnTo>
                    <a:pt x="1636965" y="542705"/>
                  </a:lnTo>
                  <a:lnTo>
                    <a:pt x="1263123" y="266714"/>
                  </a:lnTo>
                  <a:lnTo>
                    <a:pt x="356041" y="700502"/>
                  </a:lnTo>
                  <a:close/>
                </a:path>
                <a:path w="1637029" h="1246504">
                  <a:moveTo>
                    <a:pt x="356041" y="700502"/>
                  </a:moveTo>
                  <a:lnTo>
                    <a:pt x="1263123" y="262976"/>
                  </a:lnTo>
                  <a:lnTo>
                    <a:pt x="907082" y="0"/>
                  </a:lnTo>
                  <a:lnTo>
                    <a:pt x="0" y="433787"/>
                  </a:lnTo>
                  <a:lnTo>
                    <a:pt x="0" y="706879"/>
                  </a:lnTo>
                  <a:lnTo>
                    <a:pt x="356041" y="969855"/>
                  </a:lnTo>
                  <a:lnTo>
                    <a:pt x="356041" y="700502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59" name="object 25">
              <a:extLst>
                <a:ext uri="{FF2B5EF4-FFF2-40B4-BE49-F238E27FC236}">
                  <a16:creationId xmlns:a16="http://schemas.microsoft.com/office/drawing/2014/main" id="{90B2B007-6EEF-C50E-5D52-2D1D66BEB96D}"/>
                </a:ext>
              </a:extLst>
            </p:cNvPr>
            <p:cNvSpPr/>
            <p:nvPr/>
          </p:nvSpPr>
          <p:spPr>
            <a:xfrm>
              <a:off x="4068440" y="4248245"/>
              <a:ext cx="1219200" cy="762635"/>
            </a:xfrm>
            <a:custGeom>
              <a:avLst/>
              <a:gdLst/>
              <a:ahLst/>
              <a:cxnLst/>
              <a:rect l="l" t="t" r="r" b="b"/>
              <a:pathLst>
                <a:path w="1219200" h="762635">
                  <a:moveTo>
                    <a:pt x="0" y="531983"/>
                  </a:moveTo>
                  <a:lnTo>
                    <a:pt x="311540" y="762102"/>
                  </a:lnTo>
                  <a:lnTo>
                    <a:pt x="311540" y="663749"/>
                  </a:lnTo>
                  <a:lnTo>
                    <a:pt x="1218622" y="229961"/>
                  </a:lnTo>
                  <a:lnTo>
                    <a:pt x="907092" y="0"/>
                  </a:lnTo>
                  <a:lnTo>
                    <a:pt x="0" y="433777"/>
                  </a:lnTo>
                  <a:lnTo>
                    <a:pt x="0" y="531983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60" name="object 26">
              <a:extLst>
                <a:ext uri="{FF2B5EF4-FFF2-40B4-BE49-F238E27FC236}">
                  <a16:creationId xmlns:a16="http://schemas.microsoft.com/office/drawing/2014/main" id="{5DE08CB5-7089-1FD9-6323-523E16DD4B82}"/>
                </a:ext>
              </a:extLst>
            </p:cNvPr>
            <p:cNvSpPr/>
            <p:nvPr/>
          </p:nvSpPr>
          <p:spPr>
            <a:xfrm>
              <a:off x="4379980" y="4478212"/>
              <a:ext cx="1370330" cy="874394"/>
            </a:xfrm>
            <a:custGeom>
              <a:avLst/>
              <a:gdLst/>
              <a:ahLst/>
              <a:cxnLst/>
              <a:rect l="l" t="t" r="r" b="b"/>
              <a:pathLst>
                <a:path w="1370329" h="874395">
                  <a:moveTo>
                    <a:pt x="907082" y="0"/>
                  </a:moveTo>
                  <a:lnTo>
                    <a:pt x="0" y="433777"/>
                  </a:lnTo>
                  <a:lnTo>
                    <a:pt x="0" y="532140"/>
                  </a:lnTo>
                  <a:lnTo>
                    <a:pt x="462834" y="873994"/>
                  </a:lnTo>
                  <a:lnTo>
                    <a:pt x="1369926" y="440206"/>
                  </a:lnTo>
                  <a:lnTo>
                    <a:pt x="1369926" y="341874"/>
                  </a:lnTo>
                  <a:lnTo>
                    <a:pt x="907082" y="0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61" name="object 27">
              <a:extLst>
                <a:ext uri="{FF2B5EF4-FFF2-40B4-BE49-F238E27FC236}">
                  <a16:creationId xmlns:a16="http://schemas.microsoft.com/office/drawing/2014/main" id="{EA4EB1D5-6C18-1D85-B824-5A379F6230E6}"/>
                </a:ext>
              </a:extLst>
            </p:cNvPr>
            <p:cNvSpPr/>
            <p:nvPr/>
          </p:nvSpPr>
          <p:spPr>
            <a:xfrm>
              <a:off x="5163252" y="4875032"/>
              <a:ext cx="2379345" cy="1748155"/>
            </a:xfrm>
            <a:custGeom>
              <a:avLst/>
              <a:gdLst/>
              <a:ahLst/>
              <a:cxnLst/>
              <a:rect l="l" t="t" r="r" b="b"/>
              <a:pathLst>
                <a:path w="2379345" h="1748154">
                  <a:moveTo>
                    <a:pt x="929217" y="0"/>
                  </a:moveTo>
                  <a:lnTo>
                    <a:pt x="2379341" y="1071087"/>
                  </a:lnTo>
                  <a:lnTo>
                    <a:pt x="1459756" y="1510854"/>
                  </a:lnTo>
                  <a:lnTo>
                    <a:pt x="1459756" y="1748051"/>
                  </a:lnTo>
                  <a:lnTo>
                    <a:pt x="864853" y="1352660"/>
                  </a:lnTo>
                  <a:lnTo>
                    <a:pt x="0" y="713842"/>
                  </a:lnTo>
                  <a:lnTo>
                    <a:pt x="10" y="444363"/>
                  </a:lnTo>
                  <a:lnTo>
                    <a:pt x="929217" y="0"/>
                  </a:lnTo>
                  <a:close/>
                </a:path>
              </a:pathLst>
            </a:custGeom>
            <a:ln w="4785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62" name="object 28">
              <a:extLst>
                <a:ext uri="{FF2B5EF4-FFF2-40B4-BE49-F238E27FC236}">
                  <a16:creationId xmlns:a16="http://schemas.microsoft.com/office/drawing/2014/main" id="{991AAE0E-39F5-60D1-84F2-BA8B62B69A58}"/>
                </a:ext>
              </a:extLst>
            </p:cNvPr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2243801" y="3450472"/>
              <a:ext cx="5703829" cy="4030924"/>
            </a:xfrm>
            <a:prstGeom prst="rect">
              <a:avLst/>
            </a:prstGeom>
          </p:spPr>
        </p:pic>
      </p:grpSp>
      <p:grpSp>
        <p:nvGrpSpPr>
          <p:cNvPr id="63" name="object 29">
            <a:extLst>
              <a:ext uri="{FF2B5EF4-FFF2-40B4-BE49-F238E27FC236}">
                <a16:creationId xmlns:a16="http://schemas.microsoft.com/office/drawing/2014/main" id="{41B00559-5EDD-0542-6E39-9EC97BACDA8A}"/>
              </a:ext>
            </a:extLst>
          </p:cNvPr>
          <p:cNvGrpSpPr/>
          <p:nvPr/>
        </p:nvGrpSpPr>
        <p:grpSpPr>
          <a:xfrm>
            <a:off x="4685424" y="546405"/>
            <a:ext cx="4188371" cy="3064515"/>
            <a:chOff x="11170292" y="2323512"/>
            <a:chExt cx="8410575" cy="6153785"/>
          </a:xfrm>
        </p:grpSpPr>
        <p:pic>
          <p:nvPicPr>
            <p:cNvPr id="64" name="object 30">
              <a:extLst>
                <a:ext uri="{FF2B5EF4-FFF2-40B4-BE49-F238E27FC236}">
                  <a16:creationId xmlns:a16="http://schemas.microsoft.com/office/drawing/2014/main" id="{BCECD265-8591-FF91-A6D7-8FFCFEFFCDF2}"/>
                </a:ext>
              </a:extLst>
            </p:cNvPr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11178359" y="2349870"/>
              <a:ext cx="8402196" cy="6127400"/>
            </a:xfrm>
            <a:prstGeom prst="rect">
              <a:avLst/>
            </a:prstGeom>
          </p:spPr>
        </p:pic>
        <p:sp>
          <p:nvSpPr>
            <p:cNvPr id="65" name="object 31">
              <a:extLst>
                <a:ext uri="{FF2B5EF4-FFF2-40B4-BE49-F238E27FC236}">
                  <a16:creationId xmlns:a16="http://schemas.microsoft.com/office/drawing/2014/main" id="{756F2783-EABE-150F-2FF3-B1F4022D7940}"/>
                </a:ext>
              </a:extLst>
            </p:cNvPr>
            <p:cNvSpPr/>
            <p:nvPr/>
          </p:nvSpPr>
          <p:spPr>
            <a:xfrm>
              <a:off x="11176271" y="6199052"/>
              <a:ext cx="26670" cy="31750"/>
            </a:xfrm>
            <a:custGeom>
              <a:avLst/>
              <a:gdLst/>
              <a:ahLst/>
              <a:cxnLst/>
              <a:rect l="l" t="t" r="r" b="b"/>
              <a:pathLst>
                <a:path w="26670" h="31750">
                  <a:moveTo>
                    <a:pt x="20952" y="0"/>
                  </a:moveTo>
                  <a:lnTo>
                    <a:pt x="11878" y="8473"/>
                  </a:lnTo>
                  <a:lnTo>
                    <a:pt x="5320" y="14599"/>
                  </a:lnTo>
                  <a:lnTo>
                    <a:pt x="1340" y="18317"/>
                  </a:lnTo>
                  <a:lnTo>
                    <a:pt x="0" y="19570"/>
                  </a:lnTo>
                  <a:lnTo>
                    <a:pt x="26072" y="31548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66" name="object 32">
              <a:extLst>
                <a:ext uri="{FF2B5EF4-FFF2-40B4-BE49-F238E27FC236}">
                  <a16:creationId xmlns:a16="http://schemas.microsoft.com/office/drawing/2014/main" id="{C756D056-31FE-CD2E-5C40-284676562BEE}"/>
                </a:ext>
              </a:extLst>
            </p:cNvPr>
            <p:cNvSpPr/>
            <p:nvPr/>
          </p:nvSpPr>
          <p:spPr>
            <a:xfrm>
              <a:off x="11254238" y="6254429"/>
              <a:ext cx="3922395" cy="1790064"/>
            </a:xfrm>
            <a:custGeom>
              <a:avLst/>
              <a:gdLst/>
              <a:ahLst/>
              <a:cxnLst/>
              <a:rect l="l" t="t" r="r" b="b"/>
              <a:pathLst>
                <a:path w="3922394" h="1790065">
                  <a:moveTo>
                    <a:pt x="0" y="0"/>
                  </a:moveTo>
                  <a:lnTo>
                    <a:pt x="3508751" y="1611490"/>
                  </a:lnTo>
                  <a:lnTo>
                    <a:pt x="3922268" y="1789589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67" name="object 33">
              <a:extLst>
                <a:ext uri="{FF2B5EF4-FFF2-40B4-BE49-F238E27FC236}">
                  <a16:creationId xmlns:a16="http://schemas.microsoft.com/office/drawing/2014/main" id="{01ED4A14-8B04-D7EC-110E-1E4CC6D3DBA2}"/>
                </a:ext>
              </a:extLst>
            </p:cNvPr>
            <p:cNvSpPr/>
            <p:nvPr/>
          </p:nvSpPr>
          <p:spPr>
            <a:xfrm>
              <a:off x="15202725" y="8054004"/>
              <a:ext cx="52705" cy="12700"/>
            </a:xfrm>
            <a:custGeom>
              <a:avLst/>
              <a:gdLst/>
              <a:ahLst/>
              <a:cxnLst/>
              <a:rect l="l" t="t" r="r" b="b"/>
              <a:pathLst>
                <a:path w="52705" h="12700">
                  <a:moveTo>
                    <a:pt x="0" y="1308"/>
                  </a:moveTo>
                  <a:lnTo>
                    <a:pt x="26355" y="12659"/>
                  </a:lnTo>
                  <a:lnTo>
                    <a:pt x="37569" y="7224"/>
                  </a:lnTo>
                  <a:lnTo>
                    <a:pt x="52103" y="0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68" name="object 34">
              <a:extLst>
                <a:ext uri="{FF2B5EF4-FFF2-40B4-BE49-F238E27FC236}">
                  <a16:creationId xmlns:a16="http://schemas.microsoft.com/office/drawing/2014/main" id="{A45B6581-6F37-7543-8C3D-037BA47224E4}"/>
                </a:ext>
              </a:extLst>
            </p:cNvPr>
            <p:cNvSpPr/>
            <p:nvPr/>
          </p:nvSpPr>
          <p:spPr>
            <a:xfrm>
              <a:off x="15306408" y="6259479"/>
              <a:ext cx="3591560" cy="1769110"/>
            </a:xfrm>
            <a:custGeom>
              <a:avLst/>
              <a:gdLst/>
              <a:ahLst/>
              <a:cxnLst/>
              <a:rect l="l" t="t" r="r" b="b"/>
              <a:pathLst>
                <a:path w="3591559" h="1769109">
                  <a:moveTo>
                    <a:pt x="0" y="1768888"/>
                  </a:moveTo>
                  <a:lnTo>
                    <a:pt x="2479673" y="536580"/>
                  </a:lnTo>
                  <a:lnTo>
                    <a:pt x="3590979" y="0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69" name="object 35">
              <a:extLst>
                <a:ext uri="{FF2B5EF4-FFF2-40B4-BE49-F238E27FC236}">
                  <a16:creationId xmlns:a16="http://schemas.microsoft.com/office/drawing/2014/main" id="{069254D6-31FC-3AF2-0D34-A7F746F0263A}"/>
                </a:ext>
              </a:extLst>
            </p:cNvPr>
            <p:cNvSpPr/>
            <p:nvPr/>
          </p:nvSpPr>
          <p:spPr>
            <a:xfrm>
              <a:off x="18923323" y="6208559"/>
              <a:ext cx="26034" cy="38735"/>
            </a:xfrm>
            <a:custGeom>
              <a:avLst/>
              <a:gdLst/>
              <a:ahLst/>
              <a:cxnLst/>
              <a:rect l="l" t="t" r="r" b="b"/>
              <a:pathLst>
                <a:path w="26034" h="38735">
                  <a:moveTo>
                    <a:pt x="0" y="38396"/>
                  </a:moveTo>
                  <a:lnTo>
                    <a:pt x="25842" y="25915"/>
                  </a:lnTo>
                  <a:lnTo>
                    <a:pt x="14962" y="2984"/>
                  </a:lnTo>
                  <a:lnTo>
                    <a:pt x="13528" y="0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70" name="object 36">
              <a:extLst>
                <a:ext uri="{FF2B5EF4-FFF2-40B4-BE49-F238E27FC236}">
                  <a16:creationId xmlns:a16="http://schemas.microsoft.com/office/drawing/2014/main" id="{72424DF7-CF9C-AC49-E1D6-4667CE5AD168}"/>
                </a:ext>
              </a:extLst>
            </p:cNvPr>
            <p:cNvSpPr/>
            <p:nvPr/>
          </p:nvSpPr>
          <p:spPr>
            <a:xfrm>
              <a:off x="17398887" y="2933517"/>
              <a:ext cx="1513205" cy="3223260"/>
            </a:xfrm>
            <a:custGeom>
              <a:avLst/>
              <a:gdLst/>
              <a:ahLst/>
              <a:cxnLst/>
              <a:rect l="l" t="t" r="r" b="b"/>
              <a:pathLst>
                <a:path w="1513205" h="3223260">
                  <a:moveTo>
                    <a:pt x="1513042" y="3222791"/>
                  </a:moveTo>
                  <a:lnTo>
                    <a:pt x="1045852" y="2243565"/>
                  </a:lnTo>
                  <a:lnTo>
                    <a:pt x="0" y="0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71" name="object 37">
              <a:extLst>
                <a:ext uri="{FF2B5EF4-FFF2-40B4-BE49-F238E27FC236}">
                  <a16:creationId xmlns:a16="http://schemas.microsoft.com/office/drawing/2014/main" id="{E3668BF6-D2FC-95D2-4F30-1DAB3DD3AFF1}"/>
                </a:ext>
              </a:extLst>
            </p:cNvPr>
            <p:cNvSpPr/>
            <p:nvPr/>
          </p:nvSpPr>
          <p:spPr>
            <a:xfrm>
              <a:off x="17346799" y="2873886"/>
              <a:ext cx="40005" cy="33655"/>
            </a:xfrm>
            <a:custGeom>
              <a:avLst/>
              <a:gdLst/>
              <a:ahLst/>
              <a:cxnLst/>
              <a:rect l="l" t="t" r="r" b="b"/>
              <a:pathLst>
                <a:path w="40005" h="33655">
                  <a:moveTo>
                    <a:pt x="39852" y="33391"/>
                  </a:moveTo>
                  <a:lnTo>
                    <a:pt x="27726" y="7381"/>
                  </a:lnTo>
                  <a:lnTo>
                    <a:pt x="0" y="0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72" name="object 38">
              <a:extLst>
                <a:ext uri="{FF2B5EF4-FFF2-40B4-BE49-F238E27FC236}">
                  <a16:creationId xmlns:a16="http://schemas.microsoft.com/office/drawing/2014/main" id="{13E50FEC-B61C-8D0B-3069-FF95E80918A9}"/>
                </a:ext>
              </a:extLst>
            </p:cNvPr>
            <p:cNvSpPr/>
            <p:nvPr/>
          </p:nvSpPr>
          <p:spPr>
            <a:xfrm>
              <a:off x="15388825" y="2344667"/>
              <a:ext cx="1901189" cy="514350"/>
            </a:xfrm>
            <a:custGeom>
              <a:avLst/>
              <a:gdLst/>
              <a:ahLst/>
              <a:cxnLst/>
              <a:rect l="l" t="t" r="r" b="b"/>
              <a:pathLst>
                <a:path w="1901190" h="514350">
                  <a:moveTo>
                    <a:pt x="1901167" y="514078"/>
                  </a:moveTo>
                  <a:lnTo>
                    <a:pt x="1806321" y="488801"/>
                  </a:lnTo>
                  <a:lnTo>
                    <a:pt x="0" y="0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73" name="object 39">
              <a:extLst>
                <a:ext uri="{FF2B5EF4-FFF2-40B4-BE49-F238E27FC236}">
                  <a16:creationId xmlns:a16="http://schemas.microsoft.com/office/drawing/2014/main" id="{D4E70209-1794-F09B-F22F-381E268E82F5}"/>
                </a:ext>
              </a:extLst>
            </p:cNvPr>
            <p:cNvSpPr/>
            <p:nvPr/>
          </p:nvSpPr>
          <p:spPr>
            <a:xfrm>
              <a:off x="15311887" y="2329491"/>
              <a:ext cx="48895" cy="20320"/>
            </a:xfrm>
            <a:custGeom>
              <a:avLst/>
              <a:gdLst/>
              <a:ahLst/>
              <a:cxnLst/>
              <a:rect l="l" t="t" r="r" b="b"/>
              <a:pathLst>
                <a:path w="48894" h="20319">
                  <a:moveTo>
                    <a:pt x="48563" y="7497"/>
                  </a:moveTo>
                  <a:lnTo>
                    <a:pt x="20858" y="0"/>
                  </a:lnTo>
                  <a:lnTo>
                    <a:pt x="0" y="19695"/>
                  </a:lnTo>
                </a:path>
              </a:pathLst>
            </a:custGeom>
            <a:ln w="11957">
              <a:solidFill>
                <a:srgbClr val="A1252E"/>
              </a:solidFill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74" name="object 40">
              <a:extLst>
                <a:ext uri="{FF2B5EF4-FFF2-40B4-BE49-F238E27FC236}">
                  <a16:creationId xmlns:a16="http://schemas.microsoft.com/office/drawing/2014/main" id="{FF2DD4B5-6318-9B0B-C5C0-B4CE9B17A22B}"/>
                </a:ext>
              </a:extLst>
            </p:cNvPr>
            <p:cNvSpPr/>
            <p:nvPr/>
          </p:nvSpPr>
          <p:spPr>
            <a:xfrm>
              <a:off x="11218009" y="2388256"/>
              <a:ext cx="4052570" cy="3791585"/>
            </a:xfrm>
            <a:custGeom>
              <a:avLst/>
              <a:gdLst/>
              <a:ahLst/>
              <a:cxnLst/>
              <a:rect l="l" t="t" r="r" b="b"/>
              <a:pathLst>
                <a:path w="4052569" h="3791585">
                  <a:moveTo>
                    <a:pt x="4052483" y="0"/>
                  </a:moveTo>
                  <a:lnTo>
                    <a:pt x="4052086" y="376"/>
                  </a:lnTo>
                  <a:lnTo>
                    <a:pt x="3415738" y="600651"/>
                  </a:lnTo>
                  <a:lnTo>
                    <a:pt x="3415393" y="600976"/>
                  </a:lnTo>
                  <a:lnTo>
                    <a:pt x="3256330" y="750385"/>
                  </a:lnTo>
                  <a:lnTo>
                    <a:pt x="0" y="3791381"/>
                  </a:lnTo>
                </a:path>
              </a:pathLst>
            </a:custGeom>
            <a:ln w="11957">
              <a:solidFill>
                <a:srgbClr val="A1252E"/>
              </a:solidFill>
              <a:prstDash val="dash"/>
            </a:ln>
          </p:spPr>
          <p:txBody>
            <a:bodyPr wrap="square" lIns="0" tIns="0" rIns="0" bIns="0" rtlCol="0"/>
            <a:lstStyle/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pic>
          <p:nvPicPr>
            <p:cNvPr id="75" name="object 41">
              <a:extLst>
                <a:ext uri="{FF2B5EF4-FFF2-40B4-BE49-F238E27FC236}">
                  <a16:creationId xmlns:a16="http://schemas.microsoft.com/office/drawing/2014/main" id="{5D267C89-2977-EB6F-BB1E-249712F5C8DB}"/>
                </a:ext>
              </a:extLst>
            </p:cNvPr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11655974" y="2902172"/>
              <a:ext cx="6953532" cy="4595543"/>
            </a:xfrm>
            <a:prstGeom prst="rect">
              <a:avLst/>
            </a:prstGeom>
          </p:spPr>
        </p:pic>
      </p:grpSp>
      <p:graphicFrame>
        <p:nvGraphicFramePr>
          <p:cNvPr id="76" name="Table 75">
            <a:extLst>
              <a:ext uri="{FF2B5EF4-FFF2-40B4-BE49-F238E27FC236}">
                <a16:creationId xmlns:a16="http://schemas.microsoft.com/office/drawing/2014/main" id="{02146214-F426-7A65-21BE-6EC22EC71DC4}"/>
              </a:ext>
            </a:extLst>
          </p:cNvPr>
          <p:cNvGraphicFramePr>
            <a:graphicFrameLocks noGrp="1"/>
          </p:cNvGraphicFramePr>
          <p:nvPr/>
        </p:nvGraphicFramePr>
        <p:xfrm>
          <a:off x="6555515" y="3693787"/>
          <a:ext cx="2477893" cy="1348130"/>
        </p:xfrm>
        <a:graphic>
          <a:graphicData uri="http://schemas.openxmlformats.org/drawingml/2006/table">
            <a:tbl>
              <a:tblPr bandRow="1">
                <a:tableStyleId>{9D7B26C5-4107-4FEC-AEDC-1716B250A1EF}</a:tableStyleId>
              </a:tblPr>
              <a:tblGrid>
                <a:gridCol w="1437571">
                  <a:extLst>
                    <a:ext uri="{9D8B030D-6E8A-4147-A177-3AD203B41FA5}">
                      <a16:colId xmlns:a16="http://schemas.microsoft.com/office/drawing/2014/main" val="1126098325"/>
                    </a:ext>
                  </a:extLst>
                </a:gridCol>
                <a:gridCol w="1040322">
                  <a:extLst>
                    <a:ext uri="{9D8B030D-6E8A-4147-A177-3AD203B41FA5}">
                      <a16:colId xmlns:a16="http://schemas.microsoft.com/office/drawing/2014/main" val="3585837586"/>
                    </a:ext>
                  </a:extLst>
                </a:gridCol>
              </a:tblGrid>
              <a:tr h="269626">
                <a:tc>
                  <a:txBody>
                    <a:bodyPr/>
                    <a:lstStyle/>
                    <a:p>
                      <a:r>
                        <a:rPr lang="en-CH" sz="1000" dirty="0"/>
                        <a:t>Constructed</a:t>
                      </a:r>
                      <a:r>
                        <a:rPr lang="en-CH" sz="1000" baseline="0" dirty="0"/>
                        <a:t> space</a:t>
                      </a:r>
                      <a:endParaRPr lang="en-CH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CH" sz="1000" dirty="0"/>
                        <a:t>25’562 m</a:t>
                      </a:r>
                      <a:r>
                        <a:rPr lang="en-CH" sz="1000" baseline="30000" dirty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25437238"/>
                  </a:ext>
                </a:extLst>
              </a:tr>
              <a:tr h="269626">
                <a:tc>
                  <a:txBody>
                    <a:bodyPr/>
                    <a:lstStyle/>
                    <a:p>
                      <a:pPr marL="0" indent="0">
                        <a:tabLst>
                          <a:tab pos="173038" algn="l"/>
                        </a:tabLst>
                      </a:pPr>
                      <a:r>
                        <a:rPr lang="en-CH" sz="1000" dirty="0"/>
                        <a:t>	Buildings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tabLst>
                          <a:tab pos="173038" algn="l"/>
                        </a:tabLst>
                      </a:pPr>
                      <a:r>
                        <a:rPr lang="en-CH" sz="1000" dirty="0"/>
                        <a:t>	14’130 m</a:t>
                      </a:r>
                      <a:r>
                        <a:rPr lang="en-CH" sz="1000" baseline="30000" dirty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32051534"/>
                  </a:ext>
                </a:extLst>
              </a:tr>
              <a:tr h="269626">
                <a:tc>
                  <a:txBody>
                    <a:bodyPr/>
                    <a:lstStyle/>
                    <a:p>
                      <a:pPr marL="0" indent="0">
                        <a:tabLst>
                          <a:tab pos="173038" algn="l"/>
                        </a:tabLst>
                      </a:pPr>
                      <a:r>
                        <a:rPr lang="en-CH" sz="1000" dirty="0"/>
                        <a:t>	Paved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tabLst>
                          <a:tab pos="173038" algn="l"/>
                        </a:tabLst>
                      </a:pPr>
                      <a:r>
                        <a:rPr lang="en-CH" sz="1000" dirty="0"/>
                        <a:t>	11’432 m</a:t>
                      </a:r>
                      <a:r>
                        <a:rPr lang="en-CH" sz="1000" baseline="30000" dirty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96112560"/>
                  </a:ext>
                </a:extLst>
              </a:tr>
              <a:tr h="269626">
                <a:tc>
                  <a:txBody>
                    <a:bodyPr/>
                    <a:lstStyle/>
                    <a:p>
                      <a:r>
                        <a:rPr lang="en-CH" sz="1000" dirty="0"/>
                        <a:t>Green</a:t>
                      </a:r>
                      <a:r>
                        <a:rPr lang="en-CH" sz="1000" baseline="0" dirty="0"/>
                        <a:t> space</a:t>
                      </a:r>
                      <a:endParaRPr lang="en-CH" sz="1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CH" sz="1000" dirty="0"/>
                        <a:t>11’825 m</a:t>
                      </a:r>
                      <a:r>
                        <a:rPr lang="en-CH" sz="1000" baseline="30000" dirty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79281674"/>
                  </a:ext>
                </a:extLst>
              </a:tr>
              <a:tr h="269626">
                <a:tc>
                  <a:txBody>
                    <a:bodyPr/>
                    <a:lstStyle/>
                    <a:p>
                      <a:r>
                        <a:rPr lang="en-CH" sz="1000" b="1" dirty="0"/>
                        <a:t>TOTAL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CH" sz="1000" b="1" dirty="0"/>
                        <a:t>37’388 m</a:t>
                      </a:r>
                      <a:r>
                        <a:rPr lang="en-CH" sz="1000" b="1" baseline="30000" dirty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2967480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5663562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61F3DD71-7DB5-F9F2-7058-BF1708F07C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6469" y="423992"/>
            <a:ext cx="8671560" cy="4564380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68621" y="423992"/>
            <a:ext cx="3758177" cy="178456"/>
          </a:xfrm>
          <a:prstGeom prst="rect">
            <a:avLst/>
          </a:prstGeom>
        </p:spPr>
        <p:txBody>
          <a:bodyPr vert="horz" wrap="square" lIns="0" tIns="6931" rIns="0" bIns="0" rtlCol="0" anchor="t" anchorCtr="0">
            <a:spAutoFit/>
          </a:bodyPr>
          <a:lstStyle/>
          <a:p>
            <a:pPr marL="5776">
              <a:lnSpc>
                <a:spcPct val="100000"/>
              </a:lnSpc>
              <a:spcBef>
                <a:spcPts val="55"/>
              </a:spcBef>
            </a:pPr>
            <a:r>
              <a:rPr spc="23" dirty="0"/>
              <a:t>VIEW</a:t>
            </a:r>
            <a:r>
              <a:rPr spc="75" dirty="0"/>
              <a:t> </a:t>
            </a:r>
            <a:r>
              <a:rPr spc="-23" dirty="0"/>
              <a:t>1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399567" y="684264"/>
            <a:ext cx="349735" cy="109312"/>
          </a:xfrm>
          <a:prstGeom prst="rect">
            <a:avLst/>
          </a:prstGeom>
        </p:spPr>
        <p:txBody>
          <a:bodyPr vert="horz" wrap="square" lIns="0" tIns="7798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61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659" b="0" i="0" u="none" strike="noStrike" kern="1200" cap="none" spc="-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Existing</a:t>
            </a:r>
            <a:endParaRPr kumimoji="0" sz="659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14" name="object 14"/>
          <p:cNvSpPr txBox="1"/>
          <p:nvPr/>
        </p:nvSpPr>
        <p:spPr>
          <a:xfrm>
            <a:off x="8303973" y="155128"/>
            <a:ext cx="674056" cy="86595"/>
          </a:xfrm>
          <a:prstGeom prst="rect">
            <a:avLst/>
          </a:prstGeom>
        </p:spPr>
        <p:txBody>
          <a:bodyPr vert="horz" wrap="square" lIns="0" tIns="6065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48"/>
              </a:spcBef>
              <a:spcAft>
                <a:spcPts val="0"/>
              </a:spcAft>
              <a:buClrTx/>
              <a:buSzTx/>
              <a:buFontTx/>
              <a:buNone/>
              <a:tabLst>
                <a:tab pos="333562" algn="l"/>
              </a:tabLst>
              <a:defRPr/>
            </a:pPr>
            <a:r>
              <a:rPr kumimoji="0" sz="523" b="1" i="0" u="none" strike="noStrike" kern="1200" cap="none" spc="-5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EFFEKT</a:t>
            </a:r>
            <a:r>
              <a:rPr kumimoji="0" sz="523" b="1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	/</a:t>
            </a:r>
            <a:r>
              <a:rPr kumimoji="0" sz="523" b="1" i="0" u="none" strike="noStrike" kern="1200" cap="none" spc="155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523" b="0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53</a:t>
            </a:r>
            <a:r>
              <a:rPr kumimoji="0" sz="523" b="0" i="0" u="none" strike="noStrike" kern="1200" cap="none" spc="-2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523" b="0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- </a:t>
            </a:r>
            <a:r>
              <a:rPr kumimoji="0" sz="523" b="0" i="0" u="none" strike="noStrike" kern="1200" cap="none" spc="-11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184</a:t>
            </a:r>
            <a:endParaRPr kumimoji="0" sz="523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15" name="object 15"/>
          <p:cNvSpPr txBox="1"/>
          <p:nvPr/>
        </p:nvSpPr>
        <p:spPr>
          <a:xfrm>
            <a:off x="232653" y="155128"/>
            <a:ext cx="683008" cy="86595"/>
          </a:xfrm>
          <a:prstGeom prst="rect">
            <a:avLst/>
          </a:prstGeom>
        </p:spPr>
        <p:txBody>
          <a:bodyPr vert="horz" wrap="square" lIns="0" tIns="6065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48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523" b="1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FCC</a:t>
            </a:r>
            <a:r>
              <a:rPr kumimoji="0" sz="523" b="1" i="0" u="none" strike="noStrike" kern="1200" cap="none" spc="141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523" b="1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/</a:t>
            </a:r>
            <a:r>
              <a:rPr kumimoji="0" sz="523" b="1" i="0" u="none" strike="noStrike" kern="1200" cap="none" spc="143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523" b="0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Light"/>
                <a:ea typeface="+mn-ea"/>
                <a:cs typeface="Gotham HTF Light"/>
              </a:rPr>
              <a:t>Surface</a:t>
            </a:r>
            <a:r>
              <a:rPr kumimoji="0" sz="523" b="0" i="0" u="none" strike="noStrike" kern="1200" cap="none" spc="-9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Light"/>
                <a:ea typeface="+mn-ea"/>
                <a:cs typeface="Gotham HTF Light"/>
              </a:rPr>
              <a:t> </a:t>
            </a:r>
            <a:r>
              <a:rPr kumimoji="0" sz="523" b="0" i="0" u="none" strike="noStrike" kern="1200" cap="none" spc="-5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Light"/>
                <a:ea typeface="+mn-ea"/>
                <a:cs typeface="Gotham HTF Light"/>
              </a:rPr>
              <a:t>sites</a:t>
            </a:r>
            <a:endParaRPr kumimoji="0" sz="523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Light"/>
              <a:ea typeface="+mn-ea"/>
              <a:cs typeface="Gotham HTF Light"/>
            </a:endParaRPr>
          </a:p>
        </p:txBody>
      </p:sp>
    </p:spTree>
    <p:extLst>
      <p:ext uri="{BB962C8B-B14F-4D97-AF65-F5344CB8AC3E}">
        <p14:creationId xmlns:p14="http://schemas.microsoft.com/office/powerpoint/2010/main" val="35545429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>
            <a:extLst>
              <a:ext uri="{FF2B5EF4-FFF2-40B4-BE49-F238E27FC236}">
                <a16:creationId xmlns:a16="http://schemas.microsoft.com/office/drawing/2014/main" id="{0B72EFD0-3FEB-F79E-9AF5-493E8A18735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6220" y="470715"/>
            <a:ext cx="8671560" cy="4564380"/>
          </a:xfrm>
          <a:prstGeom prst="rect">
            <a:avLst/>
          </a:prstGeom>
        </p:spPr>
      </p:pic>
      <p:sp>
        <p:nvSpPr>
          <p:cNvPr id="15" name="object 15"/>
          <p:cNvSpPr txBox="1"/>
          <p:nvPr/>
        </p:nvSpPr>
        <p:spPr>
          <a:xfrm>
            <a:off x="406822" y="579278"/>
            <a:ext cx="666836" cy="380773"/>
          </a:xfrm>
          <a:prstGeom prst="rect">
            <a:avLst/>
          </a:prstGeom>
        </p:spPr>
        <p:txBody>
          <a:bodyPr vert="horz" wrap="square" lIns="0" tIns="68734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541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1114" b="1" i="0" u="none" strike="noStrike" kern="1200" cap="none" spc="23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VIEW</a:t>
            </a:r>
            <a:r>
              <a:rPr kumimoji="0" sz="1114" b="1" i="0" u="none" strike="noStrike" kern="1200" cap="none" spc="7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1114" b="1" i="0" u="none" strike="noStrike" kern="1200" cap="none" spc="-23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1</a:t>
            </a:r>
            <a:endParaRPr kumimoji="0" sz="1114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"/>
              <a:ea typeface="+mn-ea"/>
              <a:cs typeface="Gotham HTF"/>
            </a:endParaRPr>
          </a:p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312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659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New</a:t>
            </a:r>
            <a:r>
              <a:rPr kumimoji="0" sz="659" b="0" i="0" u="none" strike="noStrike" kern="1200" cap="none" spc="7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659" b="0" i="0" u="none" strike="noStrike" kern="1200" cap="none" spc="-5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Structures</a:t>
            </a:r>
            <a:endParaRPr kumimoji="0" sz="659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16" name="object 16"/>
          <p:cNvSpPr txBox="1"/>
          <p:nvPr/>
        </p:nvSpPr>
        <p:spPr>
          <a:xfrm>
            <a:off x="8299773" y="155128"/>
            <a:ext cx="279846" cy="86595"/>
          </a:xfrm>
          <a:prstGeom prst="rect">
            <a:avLst/>
          </a:prstGeom>
        </p:spPr>
        <p:txBody>
          <a:bodyPr vert="horz" wrap="square" lIns="0" tIns="6065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48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523" b="1" i="0" u="none" strike="noStrike" kern="1200" cap="none" spc="-5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EFFEKT</a:t>
            </a:r>
            <a:endParaRPr kumimoji="0" sz="523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"/>
              <a:ea typeface="+mn-ea"/>
              <a:cs typeface="Gotham HTF"/>
            </a:endParaRPr>
          </a:p>
        </p:txBody>
      </p:sp>
      <p:sp>
        <p:nvSpPr>
          <p:cNvPr id="17" name="object 17"/>
          <p:cNvSpPr txBox="1"/>
          <p:nvPr/>
        </p:nvSpPr>
        <p:spPr>
          <a:xfrm>
            <a:off x="8627791" y="155128"/>
            <a:ext cx="350312" cy="86595"/>
          </a:xfrm>
          <a:prstGeom prst="rect">
            <a:avLst/>
          </a:prstGeom>
        </p:spPr>
        <p:txBody>
          <a:bodyPr vert="horz" wrap="square" lIns="0" tIns="6065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48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523" b="1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/</a:t>
            </a:r>
            <a:r>
              <a:rPr kumimoji="0" sz="523" b="1" i="0" u="none" strike="noStrike" kern="1200" cap="none" spc="155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523" b="0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54 -</a:t>
            </a:r>
            <a:r>
              <a:rPr kumimoji="0" sz="523" b="0" i="0" u="none" strike="noStrike" kern="1200" cap="none" spc="-2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 </a:t>
            </a:r>
            <a:r>
              <a:rPr kumimoji="0" sz="523" b="0" i="0" u="none" strike="noStrike" kern="1200" cap="none" spc="-11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Book"/>
                <a:ea typeface="+mn-ea"/>
                <a:cs typeface="Gotham HTF Book"/>
              </a:rPr>
              <a:t>184</a:t>
            </a:r>
            <a:endParaRPr kumimoji="0" sz="523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Book"/>
              <a:ea typeface="+mn-ea"/>
              <a:cs typeface="Gotham HTF Book"/>
            </a:endParaRPr>
          </a:p>
        </p:txBody>
      </p:sp>
      <p:sp>
        <p:nvSpPr>
          <p:cNvPr id="18" name="object 18"/>
          <p:cNvSpPr txBox="1"/>
          <p:nvPr/>
        </p:nvSpPr>
        <p:spPr>
          <a:xfrm>
            <a:off x="406822" y="481699"/>
            <a:ext cx="683008" cy="86595"/>
          </a:xfrm>
          <a:prstGeom prst="rect">
            <a:avLst/>
          </a:prstGeom>
        </p:spPr>
        <p:txBody>
          <a:bodyPr vert="horz" wrap="square" lIns="0" tIns="6065" rIns="0" bIns="0" rtlCol="0">
            <a:spAutoFit/>
          </a:bodyPr>
          <a:lstStyle/>
          <a:p>
            <a:pPr marL="5776" marR="0" lvl="0" indent="0" algn="l" defTabSz="685727" rtl="0" eaLnBrk="1" fontAlgn="auto" latinLnBrk="0" hangingPunct="1">
              <a:lnSpc>
                <a:spcPct val="100000"/>
              </a:lnSpc>
              <a:spcBef>
                <a:spcPts val="48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sz="523" b="1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FCC</a:t>
            </a:r>
            <a:r>
              <a:rPr kumimoji="0" sz="523" b="1" i="0" u="none" strike="noStrike" kern="1200" cap="none" spc="141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523" b="1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/</a:t>
            </a:r>
            <a:r>
              <a:rPr kumimoji="0" sz="523" b="1" i="0" u="none" strike="noStrike" kern="1200" cap="none" spc="143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"/>
                <a:ea typeface="+mn-ea"/>
                <a:cs typeface="Gotham HTF"/>
              </a:rPr>
              <a:t> </a:t>
            </a:r>
            <a:r>
              <a:rPr kumimoji="0" sz="523" b="0" i="0" u="none" strike="noStrike" kern="1200" cap="none" spc="0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Light"/>
                <a:ea typeface="+mn-ea"/>
                <a:cs typeface="Gotham HTF Light"/>
              </a:rPr>
              <a:t>Surface</a:t>
            </a:r>
            <a:r>
              <a:rPr kumimoji="0" sz="523" b="0" i="0" u="none" strike="noStrike" kern="1200" cap="none" spc="-9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Light"/>
                <a:ea typeface="+mn-ea"/>
                <a:cs typeface="Gotham HTF Light"/>
              </a:rPr>
              <a:t> </a:t>
            </a:r>
            <a:r>
              <a:rPr kumimoji="0" sz="523" b="0" i="0" u="none" strike="noStrike" kern="1200" cap="none" spc="-5" normalizeH="0" baseline="0" noProof="0" dirty="0">
                <a:ln>
                  <a:noFill/>
                </a:ln>
                <a:solidFill>
                  <a:srgbClr val="333132"/>
                </a:solidFill>
                <a:effectLst/>
                <a:uLnTx/>
                <a:uFillTx/>
                <a:latin typeface="Gotham HTF Light"/>
                <a:ea typeface="+mn-ea"/>
                <a:cs typeface="Gotham HTF Light"/>
              </a:rPr>
              <a:t>sites</a:t>
            </a:r>
            <a:endParaRPr kumimoji="0" sz="523" b="0" i="0" u="none" strike="noStrike" kern="1200" cap="none" spc="0" normalizeH="0" baseline="0" noProof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Gotham HTF Light"/>
              <a:ea typeface="+mn-ea"/>
              <a:cs typeface="Gotham HTF Light"/>
            </a:endParaRPr>
          </a:p>
        </p:txBody>
      </p:sp>
    </p:spTree>
    <p:extLst>
      <p:ext uri="{BB962C8B-B14F-4D97-AF65-F5344CB8AC3E}">
        <p14:creationId xmlns:p14="http://schemas.microsoft.com/office/powerpoint/2010/main" val="5867397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3013957-E1C8-056D-6AF6-0EBA5BA3CE9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B9B5DF13-630A-8D2C-60CC-220E26664FF7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06150" y="4991228"/>
            <a:ext cx="289479" cy="170071"/>
          </a:xfrm>
        </p:spPr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>
                <a:solidFill>
                  <a:srgbClr val="FFFFFF"/>
                </a:solidFill>
                <a:latin typeface="Arial"/>
              </a:rPr>
              <a:pPr defTabSz="685800">
                <a:defRPr/>
              </a:pPr>
              <a:t>19</a:t>
            </a:fld>
            <a:endParaRPr lang="en-US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C4498A7-C7F6-99A7-0772-0CEC685310C6}"/>
              </a:ext>
            </a:extLst>
          </p:cNvPr>
          <p:cNvSpPr txBox="1"/>
          <p:nvPr/>
        </p:nvSpPr>
        <p:spPr>
          <a:xfrm>
            <a:off x="227691" y="348982"/>
            <a:ext cx="5719347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800">
              <a:defRPr/>
            </a:pPr>
            <a:r>
              <a:rPr lang="en-US" sz="2700" dirty="0">
                <a:solidFill>
                  <a:srgbClr val="0F124A"/>
                </a:solidFill>
                <a:latin typeface="Arial"/>
              </a:rPr>
              <a:t>Stage 1: </a:t>
            </a:r>
            <a:r>
              <a:rPr lang="en-US" sz="2700" dirty="0" err="1">
                <a:solidFill>
                  <a:srgbClr val="0F124A"/>
                </a:solidFill>
              </a:rPr>
              <a:t>e</a:t>
            </a:r>
            <a:r>
              <a:rPr lang="en-US" sz="2700" baseline="30000" dirty="0" err="1">
                <a:solidFill>
                  <a:srgbClr val="0F124A"/>
                </a:solidFill>
              </a:rPr>
              <a:t>+</a:t>
            </a:r>
            <a:r>
              <a:rPr lang="en-US" sz="2700" dirty="0" err="1">
                <a:solidFill>
                  <a:srgbClr val="0F124A"/>
                </a:solidFill>
              </a:rPr>
              <a:t>e</a:t>
            </a:r>
            <a:r>
              <a:rPr lang="en-US" sz="2700" baseline="30000" dirty="0">
                <a:solidFill>
                  <a:srgbClr val="0F124A"/>
                </a:solidFill>
              </a:rPr>
              <a:t>-</a:t>
            </a:r>
            <a:r>
              <a:rPr lang="en-US" sz="2700" dirty="0">
                <a:solidFill>
                  <a:srgbClr val="0F124A"/>
                </a:solidFill>
              </a:rPr>
              <a:t> collider </a:t>
            </a:r>
            <a:r>
              <a:rPr lang="en-US" sz="2700" dirty="0">
                <a:solidFill>
                  <a:srgbClr val="0F124A"/>
                </a:solidFill>
                <a:latin typeface="Arial"/>
              </a:rPr>
              <a:t>FCC-ee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7" name="Table 6">
                <a:extLst>
                  <a:ext uri="{FF2B5EF4-FFF2-40B4-BE49-F238E27FC236}">
                    <a16:creationId xmlns:a16="http://schemas.microsoft.com/office/drawing/2014/main" id="{C36C0E2A-7DD8-130C-0F47-3DA3DBBF09DA}"/>
                  </a:ext>
                </a:extLst>
              </p:cNvPr>
              <p:cNvGraphicFramePr>
                <a:graphicFrameLocks noGrp="1"/>
              </p:cNvGraphicFramePr>
              <p:nvPr/>
            </p:nvGraphicFramePr>
            <p:xfrm>
              <a:off x="89377" y="1723333"/>
              <a:ext cx="5087641" cy="2482216"/>
            </p:xfrm>
            <a:graphic>
              <a:graphicData uri="http://schemas.openxmlformats.org/drawingml/2006/table">
                <a:tbl>
                  <a:tblPr firstRow="1" bandRow="1"/>
                  <a:tblGrid>
                    <a:gridCol w="2365065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71502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622432">
                      <a:extLst>
                        <a:ext uri="{9D8B030D-6E8A-4147-A177-3AD203B41FA5}">
                          <a16:colId xmlns:a16="http://schemas.microsoft.com/office/drawing/2014/main" val="20004"/>
                        </a:ext>
                      </a:extLst>
                    </a:gridCol>
                    <a:gridCol w="683815">
                      <a:extLst>
                        <a:ext uri="{9D8B030D-6E8A-4147-A177-3AD203B41FA5}">
                          <a16:colId xmlns:a16="http://schemas.microsoft.com/office/drawing/2014/main" val="20005"/>
                        </a:ext>
                      </a:extLst>
                    </a:gridCol>
                    <a:gridCol w="701309">
                      <a:extLst>
                        <a:ext uri="{9D8B030D-6E8A-4147-A177-3AD203B41FA5}">
                          <a16:colId xmlns:a16="http://schemas.microsoft.com/office/drawing/2014/main" val="818795718"/>
                        </a:ext>
                      </a:extLst>
                    </a:gridCol>
                  </a:tblGrid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r>
                            <a:rPr lang="en-GB" sz="1400" b="1" dirty="0">
                              <a:solidFill>
                                <a:schemeClr val="bg1"/>
                              </a:solidFill>
                            </a:rPr>
                            <a:t>parameter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>
                          <a:noFill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mpd="sng">
                          <a:solidFill>
                            <a:srgbClr val="A26B2D"/>
                          </a:solidFill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pPr algn="ctr"/>
                          <a:r>
                            <a:rPr lang="en-GB" sz="1400" b="1" dirty="0">
                              <a:solidFill>
                                <a:schemeClr val="bg1"/>
                              </a:solidFill>
                            </a:rPr>
                            <a:t>Z</a:t>
                          </a:r>
                        </a:p>
                      </a:txBody>
                      <a:tcPr marL="51435" marR="51435" marT="25718" marB="25718" anchor="ctr">
                        <a:lnL>
                          <a:noFill/>
                        </a:lnL>
                        <a:lnR>
                          <a:noFill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mpd="sng">
                          <a:solidFill>
                            <a:srgbClr val="A26B2D"/>
                          </a:solidFill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lang="en-GB" sz="1400" b="1" dirty="0">
                              <a:solidFill>
                                <a:schemeClr val="bg1"/>
                              </a:solidFill>
                            </a:rPr>
                            <a:t>WW</a:t>
                          </a:r>
                        </a:p>
                      </a:txBody>
                      <a:tcPr marL="51435" marR="51435" marT="25718" marB="25718" anchor="ctr">
                        <a:lnL>
                          <a:noFill/>
                        </a:lnL>
                        <a:lnR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lang="de-AT" sz="1400" b="1" dirty="0">
                              <a:solidFill>
                                <a:schemeClr val="bg1"/>
                              </a:solidFill>
                            </a:rPr>
                            <a:t>H</a:t>
                          </a:r>
                          <a:r>
                            <a:rPr lang="de-AT" sz="1400" b="1" baseline="0" dirty="0">
                              <a:solidFill>
                                <a:schemeClr val="bg1"/>
                              </a:solidFill>
                            </a:rPr>
                            <a:t> (ZH)</a:t>
                          </a:r>
                          <a:endParaRPr lang="de-AT" sz="1400" b="1" dirty="0">
                            <a:solidFill>
                              <a:schemeClr val="bg1"/>
                            </a:solidFill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m:rPr>
                                    <m:nor/>
                                  </m:rPr>
                                  <a:rPr lang="en-US" sz="1400" b="1" i="0" dirty="0" smtClean="0">
                                    <a:solidFill>
                                      <a:schemeClr val="bg1"/>
                                    </a:solidFill>
                                    <a:latin typeface="Cambria Math" panose="02040503050406030204" pitchFamily="18" charset="0"/>
                                  </a:rPr>
                                  <m:t>t</m:t>
                                </m:r>
                                <m:acc>
                                  <m:accPr>
                                    <m:chr m:val="̅"/>
                                    <m:ctrlPr>
                                      <a:rPr lang="en-US" sz="1400" b="1" i="1" dirty="0" smtClean="0">
                                        <a:solidFill>
                                          <a:schemeClr val="bg1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m:rPr>
                                        <m:nor/>
                                      </m:rPr>
                                      <a:rPr lang="en-US" sz="1400" b="1" i="0" dirty="0" smtClean="0">
                                        <a:solidFill>
                                          <a:schemeClr val="bg1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t</m:t>
                                    </m:r>
                                  </m:e>
                                </m:acc>
                              </m:oMath>
                            </m:oMathPara>
                          </a14:m>
                          <a:endParaRPr lang="de-AT" sz="1400" b="1" dirty="0">
                            <a:solidFill>
                              <a:schemeClr val="bg1"/>
                            </a:solidFill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r>
                            <a:rPr kumimoji="0" lang="en-GB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beam energy [GeV]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mpd="sng">
                          <a:solidFill>
                            <a:srgbClr val="A26B2D"/>
                          </a:solidFill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45.6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marR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80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120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182.5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  <a:tr h="257175">
                    <a:tc>
                      <a:txBody>
                        <a:bodyPr/>
                        <a:lstStyle/>
                        <a:p>
                          <a:r>
                            <a:rPr kumimoji="0" lang="en-GB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synchrotron radiation/beam [MW]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6858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+mn-lt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6858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+mn-lt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6858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+mn-lt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203968920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GB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beam current [mA]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1294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135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26.8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5.1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5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number bunches / beam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11200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1852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300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64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963286293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total RF voltage 400/800 MHz [GV]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0.08 / 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1.0 / 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2.09 / 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2.1 / 9.2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962529601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luminosity / IP [10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34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 cm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-2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s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-1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145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prstClr val="black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prstClr val="black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7.5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1.4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594538425"/>
                      </a:ext>
                    </a:extLst>
                  </a:tr>
                  <a:tr h="41719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total integrated luminosity / IP / year [ab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-1 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/ yr]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17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mpd="sng">
                          <a:solidFill>
                            <a:prstClr val="black"/>
                          </a:solidFill>
                          <a:prstDash val="soli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2.4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prstClr val="black"/>
                          </a:solidFill>
                          <a:prstDash val="soli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0.9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0.17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13034531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beam lifetime [min]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21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mpd="sng">
                          <a:solidFill>
                            <a:prstClr val="black"/>
                          </a:solidFill>
                          <a:prstDash val="soli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baseline="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13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prstClr val="black"/>
                          </a:solidFill>
                          <a:prstDash val="soli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9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062015532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7" name="Table 6">
                <a:extLst>
                  <a:ext uri="{FF2B5EF4-FFF2-40B4-BE49-F238E27FC236}">
                    <a16:creationId xmlns:a16="http://schemas.microsoft.com/office/drawing/2014/main" id="{C36C0E2A-7DD8-130C-0F47-3DA3DBBF09DA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841828316"/>
                  </p:ext>
                </p:extLst>
              </p:nvPr>
            </p:nvGraphicFramePr>
            <p:xfrm>
              <a:off x="89377" y="1723333"/>
              <a:ext cx="5087641" cy="2482216"/>
            </p:xfrm>
            <a:graphic>
              <a:graphicData uri="http://schemas.openxmlformats.org/drawingml/2006/table">
                <a:tbl>
                  <a:tblPr firstRow="1" bandRow="1"/>
                  <a:tblGrid>
                    <a:gridCol w="2365065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71502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622432">
                      <a:extLst>
                        <a:ext uri="{9D8B030D-6E8A-4147-A177-3AD203B41FA5}">
                          <a16:colId xmlns:a16="http://schemas.microsoft.com/office/drawing/2014/main" val="20004"/>
                        </a:ext>
                      </a:extLst>
                    </a:gridCol>
                    <a:gridCol w="683815">
                      <a:extLst>
                        <a:ext uri="{9D8B030D-6E8A-4147-A177-3AD203B41FA5}">
                          <a16:colId xmlns:a16="http://schemas.microsoft.com/office/drawing/2014/main" val="20005"/>
                        </a:ext>
                      </a:extLst>
                    </a:gridCol>
                    <a:gridCol w="701309">
                      <a:extLst>
                        <a:ext uri="{9D8B030D-6E8A-4147-A177-3AD203B41FA5}">
                          <a16:colId xmlns:a16="http://schemas.microsoft.com/office/drawing/2014/main" val="818795718"/>
                        </a:ext>
                      </a:extLst>
                    </a:gridCol>
                  </a:tblGrid>
                  <a:tr h="264796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r>
                            <a:rPr lang="en-GB" sz="1400" b="1" dirty="0">
                              <a:solidFill>
                                <a:schemeClr val="bg1"/>
                              </a:solidFill>
                            </a:rPr>
                            <a:t>parameter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>
                          <a:noFill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mpd="sng">
                          <a:solidFill>
                            <a:srgbClr val="A26B2D"/>
                          </a:solidFill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b="1" kern="1200">
                              <a:solidFill>
                                <a:schemeClr val="lt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pPr algn="ctr"/>
                          <a:r>
                            <a:rPr lang="en-GB" sz="1400" b="1" dirty="0">
                              <a:solidFill>
                                <a:schemeClr val="bg1"/>
                              </a:solidFill>
                            </a:rPr>
                            <a:t>Z</a:t>
                          </a:r>
                        </a:p>
                      </a:txBody>
                      <a:tcPr marL="51435" marR="51435" marT="25718" marB="25718" anchor="ctr">
                        <a:lnL>
                          <a:noFill/>
                        </a:lnL>
                        <a:lnR>
                          <a:noFill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mpd="sng">
                          <a:solidFill>
                            <a:srgbClr val="A26B2D"/>
                          </a:solidFill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lang="en-GB" sz="1400" b="1" dirty="0">
                              <a:solidFill>
                                <a:schemeClr val="bg1"/>
                              </a:solidFill>
                            </a:rPr>
                            <a:t>WW</a:t>
                          </a:r>
                        </a:p>
                      </a:txBody>
                      <a:tcPr marL="51435" marR="51435" marT="25718" marB="25718" anchor="ctr">
                        <a:lnL>
                          <a:noFill/>
                        </a:lnL>
                        <a:lnR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lang="de-AT" sz="1400" b="1" dirty="0">
                              <a:solidFill>
                                <a:schemeClr val="bg1"/>
                              </a:solidFill>
                            </a:rPr>
                            <a:t>H</a:t>
                          </a:r>
                          <a:r>
                            <a:rPr lang="de-AT" sz="1400" b="1" baseline="0" dirty="0">
                              <a:solidFill>
                                <a:schemeClr val="bg1"/>
                              </a:solidFill>
                            </a:rPr>
                            <a:t> (ZH)</a:t>
                          </a:r>
                          <a:endParaRPr lang="de-AT" sz="1400" b="1" dirty="0">
                            <a:solidFill>
                              <a:schemeClr val="bg1"/>
                            </a:solidFill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51435" marR="51435" marT="25718" marB="25718" anchor="ctr">
                        <a:lnL w="12700" cap="flat" cmpd="sng" algn="ctr">
                          <a:noFill/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blipFill>
                          <a:blip r:embed="rId2"/>
                          <a:stretch>
                            <a:fillRect l="-627826" t="-9091" r="-1739" b="-845455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r>
                            <a:rPr kumimoji="0" lang="en-GB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beam energy [GeV]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mpd="sng">
                          <a:solidFill>
                            <a:srgbClr val="A26B2D"/>
                          </a:solidFill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1pPr>
                          <a:lvl2pPr marL="457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2pPr>
                          <a:lvl3pPr marL="914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3pPr>
                          <a:lvl4pPr marL="1371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4pPr>
                          <a:lvl5pPr marL="18288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5pPr>
                          <a:lvl6pPr marL="22860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6pPr>
                          <a:lvl7pPr marL="27432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7pPr>
                          <a:lvl8pPr marL="32004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8pPr>
                          <a:lvl9pPr marL="3657600" algn="l" defTabSz="914400" rtl="0" eaLnBrk="1" latinLnBrk="0" hangingPunct="1">
                            <a:defRPr kumimoji="0" sz="1800" kern="1200">
                              <a:solidFill>
                                <a:schemeClr val="dk1"/>
                              </a:solidFill>
                              <a:latin typeface="Arial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45.6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mpd="sng">
                          <a:solidFill>
                            <a:srgbClr val="A26B2D"/>
                          </a:solidFill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marR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80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120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182.5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  <a:tr h="257175">
                    <a:tc>
                      <a:txBody>
                        <a:bodyPr/>
                        <a:lstStyle/>
                        <a:p>
                          <a:r>
                            <a:rPr kumimoji="0" lang="en-GB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synchrotron radiation/beam [MW]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6858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+mn-lt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6858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+mn-lt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6858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+mn-lt"/>
                              <a:ea typeface="+mn-ea"/>
                              <a:cs typeface="+mn-cs"/>
                            </a:rPr>
                            <a:t>50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203968920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GB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beam current [mA]</a:t>
                          </a: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1294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GB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135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26.8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5.1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5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number bunches / beam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11200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1852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300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marL="0" algn="ctr" rtl="0" eaLnBrk="1" latinLnBrk="0" hangingPunct="1"/>
                          <a:r>
                            <a:rPr kumimoji="0" lang="de-AT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64</a:t>
                          </a: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963286293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total RF voltage 400/800 MHz [GV]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0.08 / 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1.0 / 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2.09 / 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2.1 / 9.2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3962529601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luminosity / IP [10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34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 cm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-2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s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-1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145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prstClr val="black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prstClr val="black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7.5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1.4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594538425"/>
                      </a:ext>
                    </a:extLst>
                  </a:tr>
                  <a:tr h="41719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total integrated luminosity / IP / year [ab</a:t>
                          </a:r>
                          <a:r>
                            <a:rPr kumimoji="0" lang="en-US" sz="1100" b="1" kern="1200" baseline="300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-1 </a:t>
                          </a:r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/ yr]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17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mpd="sng">
                          <a:solidFill>
                            <a:prstClr val="black"/>
                          </a:solidFill>
                          <a:prstDash val="soli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2.4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prstClr val="black"/>
                          </a:solidFill>
                          <a:prstDash val="soli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0.9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0.17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2513034531"/>
                      </a:ext>
                    </a:extLst>
                  </a:tr>
                  <a:tr h="257175"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r>
                            <a:rPr kumimoji="0" lang="en-US" sz="11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beam lifetime [min]</a:t>
                          </a:r>
                          <a:endParaRPr kumimoji="0" lang="en-GB" sz="11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srgbClr val="A26B2D"/>
                          </a:solidFill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21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mpd="sng">
                          <a:solidFill>
                            <a:prstClr val="black"/>
                          </a:solidFill>
                          <a:prstDash val="soli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baseline="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13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mpd="sng">
                          <a:solidFill>
                            <a:prstClr val="black"/>
                          </a:solidFill>
                          <a:prstDash val="soli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9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tc>
                      <a:txBody>
                        <a:bodyPr/>
                        <a:lstStyle>
                          <a:lvl1pPr marL="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1pPr>
                          <a:lvl2pPr marL="457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2pPr>
                          <a:lvl3pPr marL="914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3pPr>
                          <a:lvl4pPr marL="1371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4pPr>
                          <a:lvl5pPr marL="18288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5pPr>
                          <a:lvl6pPr marL="22860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6pPr>
                          <a:lvl7pPr marL="27432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7pPr>
                          <a:lvl8pPr marL="32004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8pPr>
                          <a:lvl9pPr marL="3657600" algn="l" defTabSz="914400" rtl="0" eaLnBrk="1" latinLnBrk="0" hangingPunct="1">
                            <a:defRPr sz="1800" kern="1200">
                              <a:solidFill>
                                <a:schemeClr val="tx1"/>
                              </a:solidFill>
                              <a:latin typeface="Calibri" panose="020F0502020204030204"/>
                            </a:defRPr>
                          </a:lvl9pPr>
                        </a:lstStyle>
                        <a:p>
                          <a:pPr algn="ctr"/>
                          <a:r>
                            <a:rPr kumimoji="0" lang="en-US" sz="1200" b="1" kern="1200" dirty="0">
                              <a:solidFill>
                                <a:schemeClr val="tx1"/>
                              </a:solidFill>
                              <a:latin typeface="Arial"/>
                              <a:ea typeface="+mn-ea"/>
                              <a:cs typeface="+mn-cs"/>
                            </a:rPr>
                            <a:t>10</a:t>
                          </a:r>
                          <a:endParaRPr kumimoji="0" lang="en-GB" sz="1200" b="1" kern="1200" dirty="0">
                            <a:solidFill>
                              <a:schemeClr val="tx1"/>
                            </a:solidFill>
                            <a:latin typeface="Arial"/>
                            <a:ea typeface="+mn-ea"/>
                            <a:cs typeface="+mn-cs"/>
                          </a:endParaRPr>
                        </a:p>
                      </a:txBody>
                      <a:tcPr marL="51435" marR="51435" marT="25718" marB="25718" anchor="ctr">
                        <a:lnL w="12700" cap="flat" cmpd="sng" algn="ctr">
                          <a:solidFill>
                            <a:sysClr val="windowText" lastClr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A26B2D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 w="12700" cmpd="sng">
                          <a:noFill/>
                          <a:prstDash val="solid"/>
                        </a:lnTlToBr>
                        <a:lnBlToTr w="12700" cmpd="sng">
                          <a:noFill/>
                          <a:prstDash val="solid"/>
                        </a:lnBlToTr>
                        <a:solidFill>
                          <a:srgbClr val="A26B2D">
                            <a:tint val="20000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4062015532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4" name="TextBox 3">
            <a:extLst>
              <a:ext uri="{FF2B5EF4-FFF2-40B4-BE49-F238E27FC236}">
                <a16:creationId xmlns:a16="http://schemas.microsoft.com/office/drawing/2014/main" id="{8B529725-5070-76E7-5A87-1BFC18EF6C60}"/>
              </a:ext>
            </a:extLst>
          </p:cNvPr>
          <p:cNvSpPr txBox="1"/>
          <p:nvPr/>
        </p:nvSpPr>
        <p:spPr>
          <a:xfrm>
            <a:off x="290983" y="1031921"/>
            <a:ext cx="2106667" cy="4200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ts val="2775"/>
              </a:lnSpc>
            </a:pPr>
            <a:r>
              <a:rPr lang="fr-CH" sz="2000" dirty="0"/>
              <a:t>Main </a:t>
            </a:r>
            <a:r>
              <a:rPr lang="fr-CH" sz="2000" dirty="0" err="1"/>
              <a:t>parameters</a:t>
            </a:r>
            <a:endParaRPr lang="en-GB" sz="16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13E86B8-71DA-FC9F-621D-284E9FFE7761}"/>
              </a:ext>
            </a:extLst>
          </p:cNvPr>
          <p:cNvSpPr txBox="1"/>
          <p:nvPr/>
        </p:nvSpPr>
        <p:spPr>
          <a:xfrm>
            <a:off x="5698595" y="856813"/>
            <a:ext cx="3007555" cy="4200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ts val="2775"/>
              </a:lnSpc>
            </a:pPr>
            <a:r>
              <a:rPr lang="fr-CH" sz="2000" dirty="0"/>
              <a:t>FCC-</a:t>
            </a:r>
            <a:r>
              <a:rPr lang="fr-CH" sz="2000" dirty="0" err="1"/>
              <a:t>ee</a:t>
            </a:r>
            <a:r>
              <a:rPr lang="fr-CH" sz="2000" dirty="0"/>
              <a:t> </a:t>
            </a:r>
            <a:r>
              <a:rPr lang="fr-CH" sz="2000" dirty="0" err="1"/>
              <a:t>functional</a:t>
            </a:r>
            <a:r>
              <a:rPr lang="fr-CH" sz="2000" dirty="0"/>
              <a:t> </a:t>
            </a:r>
            <a:r>
              <a:rPr lang="fr-CH" sz="2000" dirty="0" err="1"/>
              <a:t>layout</a:t>
            </a:r>
            <a:endParaRPr lang="en-GB" sz="1600" dirty="0"/>
          </a:p>
        </p:txBody>
      </p:sp>
      <p:pic>
        <p:nvPicPr>
          <p:cNvPr id="9" name="Picture 8" descr="A diagram of a circular object with text&#10;&#10;AI-generated content may be incorrect.">
            <a:extLst>
              <a:ext uri="{FF2B5EF4-FFF2-40B4-BE49-F238E27FC236}">
                <a16:creationId xmlns:a16="http://schemas.microsoft.com/office/drawing/2014/main" id="{A637CB42-6E9C-3D93-5BB4-C59FF277658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7018" y="1548197"/>
            <a:ext cx="3829967" cy="3165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4853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7" name="Chart 16">
            <a:extLst>
              <a:ext uri="{FF2B5EF4-FFF2-40B4-BE49-F238E27FC236}">
                <a16:creationId xmlns:a16="http://schemas.microsoft.com/office/drawing/2014/main" id="{00000000-0008-0000-0000-000002000000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50285544"/>
              </p:ext>
            </p:extLst>
          </p:nvPr>
        </p:nvGraphicFramePr>
        <p:xfrm>
          <a:off x="267177" y="485997"/>
          <a:ext cx="4874943" cy="430451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95ED01AD-D75F-FBCF-59E7-D038186977B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US" noProof="0" smtClean="0"/>
              <a:pPr/>
              <a:t>20</a:t>
            </a:fld>
            <a:endParaRPr lang="en-US" noProof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8552F47-9BF8-8329-907A-C6A0222C4BB8}"/>
              </a:ext>
            </a:extLst>
          </p:cNvPr>
          <p:cNvSpPr txBox="1"/>
          <p:nvPr/>
        </p:nvSpPr>
        <p:spPr>
          <a:xfrm>
            <a:off x="889113" y="1414780"/>
            <a:ext cx="2214709" cy="400110"/>
          </a:xfrm>
          <a:prstGeom prst="rect">
            <a:avLst/>
          </a:prstGeom>
          <a:solidFill>
            <a:sysClr val="window" lastClr="FFFFFF">
              <a:alpha val="70000"/>
            </a:sysClr>
          </a:solidFill>
        </p:spPr>
        <p:txBody>
          <a:bodyPr wrap="none" rtlCol="0">
            <a:spAutoFit/>
          </a:bodyPr>
          <a:lstStyle/>
          <a:p>
            <a:pPr defTabSz="914400">
              <a:defRPr/>
            </a:pPr>
            <a:r>
              <a:rPr lang="en-US" sz="2000" b="1" kern="0" dirty="0">
                <a:solidFill>
                  <a:srgbClr val="00B050"/>
                </a:solidFill>
                <a:latin typeface="Calibri" panose="020F0502020204030204"/>
              </a:rPr>
              <a:t>required for top up</a:t>
            </a:r>
            <a:endParaRPr lang="en-GB" sz="2000" b="1" kern="0" dirty="0">
              <a:solidFill>
                <a:srgbClr val="00B050"/>
              </a:solidFill>
              <a:latin typeface="Calibri" panose="020F0502020204030204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B2D6DD7-59B0-1E56-F5B6-368216DBF9A5}"/>
              </a:ext>
            </a:extLst>
          </p:cNvPr>
          <p:cNvSpPr txBox="1"/>
          <p:nvPr/>
        </p:nvSpPr>
        <p:spPr>
          <a:xfrm>
            <a:off x="2493206" y="1814890"/>
            <a:ext cx="1151341" cy="707886"/>
          </a:xfrm>
          <a:prstGeom prst="rect">
            <a:avLst/>
          </a:prstGeom>
          <a:solidFill>
            <a:sysClr val="window" lastClr="FFFFFF">
              <a:alpha val="70000"/>
            </a:sysClr>
          </a:solidFill>
        </p:spPr>
        <p:txBody>
          <a:bodyPr wrap="none" rtlCol="0">
            <a:spAutoFit/>
          </a:bodyPr>
          <a:lstStyle/>
          <a:p>
            <a:pPr defTabSz="914400">
              <a:defRPr/>
            </a:pPr>
            <a:r>
              <a:rPr lang="en-US" sz="2000" b="1" kern="0" dirty="0">
                <a:solidFill>
                  <a:srgbClr val="0000FF"/>
                </a:solidFill>
                <a:latin typeface="Calibri" panose="020F0502020204030204"/>
              </a:rPr>
              <a:t>routinely</a:t>
            </a:r>
          </a:p>
          <a:p>
            <a:pPr defTabSz="914400">
              <a:defRPr/>
            </a:pPr>
            <a:r>
              <a:rPr lang="en-US" sz="2000" b="1" kern="0" dirty="0">
                <a:solidFill>
                  <a:srgbClr val="0000FF"/>
                </a:solidFill>
                <a:latin typeface="Calibri" panose="020F0502020204030204"/>
              </a:rPr>
              <a:t>achieved</a:t>
            </a:r>
            <a:endParaRPr lang="en-GB" sz="2000" b="1" kern="0" dirty="0">
              <a:solidFill>
                <a:srgbClr val="0000FF"/>
              </a:solidFill>
              <a:latin typeface="Calibri" panose="020F0502020204030204"/>
            </a:endParaRPr>
          </a:p>
        </p:txBody>
      </p:sp>
      <p:sp>
        <p:nvSpPr>
          <p:cNvPr id="9" name="Right Brace 8">
            <a:extLst>
              <a:ext uri="{FF2B5EF4-FFF2-40B4-BE49-F238E27FC236}">
                <a16:creationId xmlns:a16="http://schemas.microsoft.com/office/drawing/2014/main" id="{BB039AAE-593A-7533-DECB-0BA301353FA5}"/>
              </a:ext>
            </a:extLst>
          </p:cNvPr>
          <p:cNvSpPr/>
          <p:nvPr/>
        </p:nvSpPr>
        <p:spPr>
          <a:xfrm rot="16200000">
            <a:off x="1581863" y="1333470"/>
            <a:ext cx="400110" cy="1411121"/>
          </a:xfrm>
          <a:prstGeom prst="rightBrace">
            <a:avLst>
              <a:gd name="adj1" fmla="val 116791"/>
              <a:gd name="adj2" fmla="val 50000"/>
            </a:avLst>
          </a:prstGeom>
          <a:noFill/>
          <a:ln w="44450" cap="flat" cmpd="sng" algn="ctr">
            <a:solidFill>
              <a:srgbClr val="00B050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 defTabSz="914400">
              <a:defRPr/>
            </a:pPr>
            <a:endParaRPr lang="en-GB" sz="1800" kern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3D9DC5C-EE5D-5C9B-248F-6A50BF0E36E1}"/>
              </a:ext>
            </a:extLst>
          </p:cNvPr>
          <p:cNvSpPr txBox="1"/>
          <p:nvPr/>
        </p:nvSpPr>
        <p:spPr>
          <a:xfrm>
            <a:off x="74279" y="256187"/>
            <a:ext cx="2516336" cy="369332"/>
          </a:xfrm>
          <a:prstGeom prst="rect">
            <a:avLst/>
          </a:prstGeom>
          <a:solidFill>
            <a:sysClr val="window" lastClr="FFFFFF">
              <a:alpha val="80000"/>
            </a:sysClr>
          </a:solidFill>
        </p:spPr>
        <p:txBody>
          <a:bodyPr wrap="square" rtlCol="0">
            <a:spAutoFit/>
          </a:bodyPr>
          <a:lstStyle/>
          <a:p>
            <a:pPr defTabSz="914400">
              <a:defRPr/>
            </a:pPr>
            <a:r>
              <a:rPr lang="en-US" sz="1800" b="1" kern="0" dirty="0">
                <a:solidFill>
                  <a:prstClr val="black"/>
                </a:solidFill>
                <a:latin typeface="Calibri" panose="020F0502020204030204"/>
              </a:rPr>
              <a:t>positron rates [10</a:t>
            </a:r>
            <a:r>
              <a:rPr lang="en-US" sz="1800" b="1" kern="0" baseline="30000" dirty="0">
                <a:solidFill>
                  <a:prstClr val="black"/>
                </a:solidFill>
                <a:latin typeface="Calibri" panose="020F0502020204030204"/>
              </a:rPr>
              <a:t>10</a:t>
            </a:r>
            <a:r>
              <a:rPr lang="en-US" sz="1800" b="1" kern="0" dirty="0">
                <a:solidFill>
                  <a:prstClr val="black"/>
                </a:solidFill>
                <a:latin typeface="Calibri" panose="020F0502020204030204"/>
              </a:rPr>
              <a:t>e</a:t>
            </a:r>
            <a:r>
              <a:rPr lang="en-US" sz="1800" b="1" kern="0" baseline="30000" dirty="0">
                <a:solidFill>
                  <a:prstClr val="black"/>
                </a:solidFill>
                <a:latin typeface="Calibri" panose="020F0502020204030204"/>
              </a:rPr>
              <a:t>+</a:t>
            </a:r>
            <a:r>
              <a:rPr lang="en-US" sz="1800" b="1" kern="0" dirty="0">
                <a:solidFill>
                  <a:prstClr val="black"/>
                </a:solidFill>
                <a:latin typeface="Calibri" panose="020F0502020204030204"/>
              </a:rPr>
              <a:t>/s]</a:t>
            </a:r>
            <a:endParaRPr lang="en-GB" sz="1800" b="1" kern="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316FC4E-6F1C-4FF7-CDAA-6AF8CDB879CB}"/>
              </a:ext>
            </a:extLst>
          </p:cNvPr>
          <p:cNvSpPr txBox="1"/>
          <p:nvPr/>
        </p:nvSpPr>
        <p:spPr>
          <a:xfrm>
            <a:off x="3081048" y="804706"/>
            <a:ext cx="1638590" cy="400110"/>
          </a:xfrm>
          <a:prstGeom prst="rect">
            <a:avLst/>
          </a:prstGeom>
          <a:solidFill>
            <a:sysClr val="window" lastClr="FFFFFF">
              <a:alpha val="70000"/>
            </a:sysClr>
          </a:solidFill>
        </p:spPr>
        <p:txBody>
          <a:bodyPr wrap="none" rtlCol="0">
            <a:spAutoFit/>
          </a:bodyPr>
          <a:lstStyle/>
          <a:p>
            <a:pPr defTabSz="914400">
              <a:defRPr/>
            </a:pPr>
            <a:r>
              <a:rPr lang="en-US" sz="2000" b="1" kern="0" dirty="0">
                <a:solidFill>
                  <a:srgbClr val="FF0000"/>
                </a:solidFill>
                <a:latin typeface="Calibri" panose="020F0502020204030204"/>
              </a:rPr>
              <a:t>required at IP</a:t>
            </a:r>
            <a:endParaRPr lang="en-GB" sz="2000" b="1" kern="0" dirty="0">
              <a:solidFill>
                <a:srgbClr val="FF0000"/>
              </a:solidFill>
              <a:latin typeface="Calibri" panose="020F0502020204030204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BC73F0D-A80D-B116-B8BE-F0718E11C221}"/>
              </a:ext>
            </a:extLst>
          </p:cNvPr>
          <p:cNvSpPr txBox="1"/>
          <p:nvPr/>
        </p:nvSpPr>
        <p:spPr>
          <a:xfrm>
            <a:off x="3779851" y="394687"/>
            <a:ext cx="1441420" cy="461665"/>
          </a:xfrm>
          <a:prstGeom prst="rect">
            <a:avLst/>
          </a:prstGeom>
          <a:solidFill>
            <a:sysClr val="window" lastClr="FFFFFF">
              <a:alpha val="70000"/>
            </a:sysClr>
          </a:solidFill>
        </p:spPr>
        <p:txBody>
          <a:bodyPr wrap="none" rtlCol="0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</a:rPr>
              <a:t>&gt;10</a:t>
            </a:r>
            <a:r>
              <a:rPr kumimoji="0" lang="en-US" sz="2400" b="1" i="0" u="none" strike="noStrike" kern="0" cap="none" spc="0" normalizeH="0" baseline="3000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</a:rPr>
              <a:t>14</a:t>
            </a:r>
            <a:r>
              <a:rPr kumimoji="0" lang="en-US" sz="2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</a:rPr>
              <a:t> e</a:t>
            </a:r>
            <a:r>
              <a:rPr kumimoji="0" lang="en-US" sz="2400" b="1" i="0" u="none" strike="noStrike" kern="0" cap="none" spc="0" normalizeH="0" baseline="3000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</a:rPr>
              <a:t>+</a:t>
            </a:r>
            <a:r>
              <a:rPr kumimoji="0" lang="en-US" sz="2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</a:rPr>
              <a:t>/s</a:t>
            </a:r>
            <a:endParaRPr kumimoji="0" lang="en-GB" sz="2400" b="1" i="0" u="none" strike="noStrike" kern="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Calibri" panose="020F0502020204030204"/>
            </a:endParaRP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AB546F47-5D87-5A84-38D8-9D8356596D5C}"/>
              </a:ext>
            </a:extLst>
          </p:cNvPr>
          <p:cNvCxnSpPr>
            <a:cxnSpLocks/>
          </p:cNvCxnSpPr>
          <p:nvPr/>
        </p:nvCxnSpPr>
        <p:spPr>
          <a:xfrm>
            <a:off x="3620865" y="4881822"/>
            <a:ext cx="1416084" cy="0"/>
          </a:xfrm>
          <a:prstGeom prst="straightConnector1">
            <a:avLst/>
          </a:prstGeom>
          <a:noFill/>
          <a:ln w="44450" cap="flat" cmpd="sng" algn="ctr">
            <a:solidFill>
              <a:srgbClr val="FF0000"/>
            </a:solidFill>
            <a:prstDash val="solid"/>
            <a:miter lim="800000"/>
            <a:tailEnd type="triangle" w="lg" len="lg"/>
          </a:ln>
          <a:effectLst/>
        </p:spPr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E6146A97-39D7-4DB9-0CF8-E2A61524A882}"/>
              </a:ext>
            </a:extLst>
          </p:cNvPr>
          <p:cNvSpPr txBox="1"/>
          <p:nvPr/>
        </p:nvSpPr>
        <p:spPr>
          <a:xfrm>
            <a:off x="2828660" y="4710460"/>
            <a:ext cx="79220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/>
            <a:r>
              <a:rPr lang="en-US" sz="2400" b="1" dirty="0">
                <a:solidFill>
                  <a:srgbClr val="FF0000"/>
                </a:solidFill>
                <a:latin typeface="Calibri" panose="020F0502020204030204"/>
              </a:rPr>
              <a:t>x100</a:t>
            </a:r>
            <a:endParaRPr lang="en-GB" sz="2400" b="1" dirty="0">
              <a:solidFill>
                <a:srgbClr val="FF0000"/>
              </a:solidFill>
              <a:latin typeface="Calibri" panose="020F0502020204030204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C3EC964F-FD37-1CCB-FEF2-64CDA8A7DD6C}"/>
              </a:ext>
            </a:extLst>
          </p:cNvPr>
          <p:cNvSpPr txBox="1"/>
          <p:nvPr/>
        </p:nvSpPr>
        <p:spPr>
          <a:xfrm>
            <a:off x="5764056" y="491450"/>
            <a:ext cx="2398167" cy="5078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GB" altLang="en-US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</a:rPr>
              <a:t>SLC e</a:t>
            </a:r>
            <a:r>
              <a:rPr kumimoji="0" lang="en-GB" altLang="en-US" b="1" i="0" u="none" strike="noStrike" kern="0" cap="none" spc="0" normalizeH="0" baseline="3000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</a:rPr>
              <a:t>+</a:t>
            </a:r>
            <a:r>
              <a:rPr kumimoji="0" lang="en-GB" altLang="en-US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</a:rPr>
              <a:t> target failed after 5 years of operation </a:t>
            </a:r>
            <a:endParaRPr lang="en-GB" dirty="0"/>
          </a:p>
        </p:txBody>
      </p:sp>
      <p:pic>
        <p:nvPicPr>
          <p:cNvPr id="21" name="Picture 20" descr="Chart&#10;&#10;Description automatically generated">
            <a:extLst>
              <a:ext uri="{FF2B5EF4-FFF2-40B4-BE49-F238E27FC236}">
                <a16:creationId xmlns:a16="http://schemas.microsoft.com/office/drawing/2014/main" id="{96E511CE-6072-6213-756B-3AC8BC82D17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44" t="11843" r="53793" b="25144"/>
          <a:stretch/>
        </p:blipFill>
        <p:spPr>
          <a:xfrm>
            <a:off x="5870576" y="999281"/>
            <a:ext cx="2350743" cy="1761423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A378537C-C7F2-6642-B9C4-3FE91400480C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45347" t="4210" r="2922" b="12849"/>
          <a:stretch/>
        </p:blipFill>
        <p:spPr>
          <a:xfrm>
            <a:off x="5810638" y="2830885"/>
            <a:ext cx="2895512" cy="2312615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475E8150-E884-4A1E-61F4-DF97EDE35E4C}"/>
              </a:ext>
            </a:extLst>
          </p:cNvPr>
          <p:cNvSpPr txBox="1"/>
          <p:nvPr/>
        </p:nvSpPr>
        <p:spPr>
          <a:xfrm>
            <a:off x="409871" y="4681835"/>
            <a:ext cx="135370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400"/>
            <a:r>
              <a:rPr lang="en-US" sz="2400" b="1" dirty="0">
                <a:solidFill>
                  <a:srgbClr val="00B050"/>
                </a:solidFill>
                <a:latin typeface="Calibri" panose="020F0502020204030204"/>
              </a:rPr>
              <a:t>&lt;SLC rate</a:t>
            </a:r>
            <a:endParaRPr lang="en-GB" sz="2400" b="1" dirty="0">
              <a:solidFill>
                <a:srgbClr val="00B050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0566770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23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3FC7B7D-FE10-796D-5128-D1D5B7E1A6A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6260FD93-52A6-2714-DC65-307A6E4184AF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>
                <a:solidFill>
                  <a:srgbClr val="FFFFFF"/>
                </a:solidFill>
                <a:latin typeface="Arial"/>
              </a:rPr>
              <a:pPr defTabSz="685800">
                <a:defRPr/>
              </a:pPr>
              <a:t>21</a:t>
            </a:fld>
            <a:endParaRPr lang="en-US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D68BC08-EDD3-9FE2-59B7-B95EDBEA95DC}"/>
              </a:ext>
            </a:extLst>
          </p:cNvPr>
          <p:cNvSpPr txBox="1"/>
          <p:nvPr/>
        </p:nvSpPr>
        <p:spPr>
          <a:xfrm>
            <a:off x="248317" y="341536"/>
            <a:ext cx="6461377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800">
              <a:defRPr/>
            </a:pPr>
            <a:r>
              <a:rPr lang="en-US" sz="2700" dirty="0">
                <a:solidFill>
                  <a:srgbClr val="0F124A"/>
                </a:solidFill>
                <a:latin typeface="Arial"/>
              </a:rPr>
              <a:t>FCC-ee injector complex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FE5A8DA-B028-AA11-AD3B-C7F570E0AC85}"/>
              </a:ext>
            </a:extLst>
          </p:cNvPr>
          <p:cNvSpPr txBox="1"/>
          <p:nvPr/>
        </p:nvSpPr>
        <p:spPr>
          <a:xfrm>
            <a:off x="102726" y="799714"/>
            <a:ext cx="7620997" cy="232627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ts val="2775"/>
              </a:lnSpc>
            </a:pPr>
            <a:r>
              <a:rPr lang="en-US" sz="2000" dirty="0"/>
              <a:t>coordinated by </a:t>
            </a:r>
            <a:r>
              <a:rPr lang="en-US" sz="2000" b="1" dirty="0">
                <a:solidFill>
                  <a:srgbClr val="0070C0"/>
                </a:solidFill>
              </a:rPr>
              <a:t>Paul Scherrer Institute, supported by CHART</a:t>
            </a:r>
            <a:endParaRPr lang="en-GB" sz="1600" b="1" dirty="0">
              <a:solidFill>
                <a:srgbClr val="0070C0"/>
              </a:solidFill>
            </a:endParaRPr>
          </a:p>
          <a:p>
            <a:pPr algn="l">
              <a:lnSpc>
                <a:spcPct val="110000"/>
              </a:lnSpc>
            </a:pPr>
            <a:endParaRPr lang="en-GB" sz="2000" b="1" dirty="0">
              <a:solidFill>
                <a:srgbClr val="0070C0"/>
              </a:solidFill>
            </a:endParaRPr>
          </a:p>
          <a:p>
            <a:pPr algn="l">
              <a:lnSpc>
                <a:spcPct val="110000"/>
              </a:lnSpc>
            </a:pPr>
            <a:endParaRPr lang="en-GB" sz="2000" b="1" dirty="0">
              <a:solidFill>
                <a:srgbClr val="0070C0"/>
              </a:solidFill>
            </a:endParaRPr>
          </a:p>
          <a:p>
            <a:pPr algn="l">
              <a:lnSpc>
                <a:spcPct val="110000"/>
              </a:lnSpc>
            </a:pPr>
            <a:endParaRPr lang="en-GB" sz="2000" b="1" dirty="0">
              <a:solidFill>
                <a:srgbClr val="0070C0"/>
              </a:solidFill>
            </a:endParaRPr>
          </a:p>
          <a:p>
            <a:pPr algn="l">
              <a:lnSpc>
                <a:spcPct val="110000"/>
              </a:lnSpc>
            </a:pPr>
            <a:r>
              <a:rPr lang="en-GB" sz="2000" b="1" dirty="0">
                <a:solidFill>
                  <a:srgbClr val="0070C0"/>
                </a:solidFill>
              </a:rPr>
              <a:t>novel e</a:t>
            </a:r>
            <a:r>
              <a:rPr lang="en-GB" sz="2000" b="1" baseline="30000" dirty="0">
                <a:solidFill>
                  <a:srgbClr val="0070C0"/>
                </a:solidFill>
              </a:rPr>
              <a:t>+</a:t>
            </a:r>
            <a:r>
              <a:rPr lang="en-GB" sz="2000" b="1" dirty="0">
                <a:solidFill>
                  <a:srgbClr val="0070C0"/>
                </a:solidFill>
              </a:rPr>
              <a:t> source</a:t>
            </a:r>
          </a:p>
          <a:p>
            <a:pPr algn="l">
              <a:lnSpc>
                <a:spcPct val="110000"/>
              </a:lnSpc>
            </a:pPr>
            <a:r>
              <a:rPr lang="en-GB" sz="1600" b="1" dirty="0">
                <a:solidFill>
                  <a:srgbClr val="0070C0"/>
                </a:solidFill>
              </a:rPr>
              <a:t>	- HTS solenoid (15 T on axis, tested 18 T @ 12 K)</a:t>
            </a:r>
            <a:r>
              <a:rPr lang="en-GB" sz="1600" dirty="0"/>
              <a:t>, factor 3 higher yield</a:t>
            </a:r>
          </a:p>
          <a:p>
            <a:pPr algn="l">
              <a:lnSpc>
                <a:spcPct val="110000"/>
              </a:lnSpc>
            </a:pPr>
            <a:r>
              <a:rPr lang="en-GB" sz="1600" dirty="0"/>
              <a:t>	- proof-of-principle beam tests at PSI </a:t>
            </a:r>
            <a:r>
              <a:rPr lang="en-GB" sz="1600" dirty="0" err="1"/>
              <a:t>SwissFEL</a:t>
            </a:r>
            <a:r>
              <a:rPr lang="en-GB" sz="1600" dirty="0"/>
              <a:t> from 2026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EE4A585-263A-E1F8-F4E7-0DCA6F3AAE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0253" y="852722"/>
            <a:ext cx="8184590" cy="1732938"/>
          </a:xfrm>
          <a:prstGeom prst="rect">
            <a:avLst/>
          </a:prstGeom>
        </p:spPr>
      </p:pic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24B9E374-1532-2CEB-5B48-BABDC04C0655}"/>
              </a:ext>
            </a:extLst>
          </p:cNvPr>
          <p:cNvCxnSpPr>
            <a:cxnSpLocks/>
          </p:cNvCxnSpPr>
          <p:nvPr/>
        </p:nvCxnSpPr>
        <p:spPr>
          <a:xfrm flipV="1">
            <a:off x="2673339" y="1801692"/>
            <a:ext cx="1054704" cy="589132"/>
          </a:xfrm>
          <a:prstGeom prst="straightConnector1">
            <a:avLst/>
          </a:prstGeom>
          <a:ln w="44450">
            <a:solidFill>
              <a:srgbClr val="0070C0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" name="Picture 7">
            <a:extLst>
              <a:ext uri="{FF2B5EF4-FFF2-40B4-BE49-F238E27FC236}">
                <a16:creationId xmlns:a16="http://schemas.microsoft.com/office/drawing/2014/main" id="{1F25BF18-B076-A724-CC6A-37DF2FAAA06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61938" y="3333462"/>
            <a:ext cx="4742468" cy="173414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7F4773F-6667-0C83-C152-791D2C8562B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2551" y="3313138"/>
            <a:ext cx="2345087" cy="175717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C52FFF2A-9690-B1B5-8106-5C7FE1917AB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80036" y="3330473"/>
            <a:ext cx="1172629" cy="1740117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8369D682-0F38-7D84-A153-C3CE077F928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206704" y="2679467"/>
            <a:ext cx="788925" cy="32458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0D7A363-152E-79A8-426B-013902EB7735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816617" y="425256"/>
            <a:ext cx="1193226" cy="3550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14371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C6B52E2-19EC-8D39-A148-BAAC0194FD8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9C99FDE4-96BD-B319-1324-69C9C4D33A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3204" y="531764"/>
            <a:ext cx="7200734" cy="402033"/>
          </a:xfrm>
        </p:spPr>
        <p:txBody>
          <a:bodyPr/>
          <a:lstStyle/>
          <a:p>
            <a:r>
              <a:rPr lang="en-US" sz="2800" dirty="0"/>
              <a:t>FCC – Linacs based on PSI design</a:t>
            </a:r>
          </a:p>
        </p:txBody>
      </p:sp>
      <p:sp>
        <p:nvSpPr>
          <p:cNvPr id="6" name="Text Placeholder 3">
            <a:extLst>
              <a:ext uri="{FF2B5EF4-FFF2-40B4-BE49-F238E27FC236}">
                <a16:creationId xmlns:a16="http://schemas.microsoft.com/office/drawing/2014/main" id="{5EAAE3CA-7BF0-9978-6E68-91D7F4567ABD}"/>
              </a:ext>
            </a:extLst>
          </p:cNvPr>
          <p:cNvSpPr txBox="1">
            <a:spLocks/>
          </p:cNvSpPr>
          <p:nvPr/>
        </p:nvSpPr>
        <p:spPr>
          <a:xfrm>
            <a:off x="276441" y="1118297"/>
            <a:ext cx="2943452" cy="5668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indent="0" defTabSz="1828800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None/>
              <a:defRPr b="1"/>
            </a:lvl1pPr>
            <a:lvl2pPr marL="0" indent="0" defTabSz="1828800">
              <a:lnSpc>
                <a:spcPts val="3700"/>
              </a:lnSpc>
              <a:spcBef>
                <a:spcPts val="0"/>
              </a:spcBef>
              <a:buFontTx/>
              <a:buNone/>
              <a:defRPr b="1"/>
            </a:lvl2pPr>
            <a:lvl3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3pPr>
            <a:lvl4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4pPr>
            <a:lvl5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5pPr>
            <a:lvl6pPr marL="50292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6pPr>
            <a:lvl7pPr marL="59436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7pPr>
            <a:lvl8pPr marL="68580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8pPr>
            <a:lvl9pPr marL="77724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9pPr>
          </a:lstStyle>
          <a:p>
            <a:pPr marL="0" marR="0" lvl="0" indent="0" algn="l" defTabSz="1828800" rtl="0" eaLnBrk="1" fontAlgn="auto" latinLnBrk="0" hangingPunct="1">
              <a:lnSpc>
                <a:spcPts val="37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35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Electron and Positron Linacs</a:t>
            </a:r>
          </a:p>
        </p:txBody>
      </p:sp>
      <p:pic>
        <p:nvPicPr>
          <p:cNvPr id="8" name="Picture 7" descr="S10CB03_rendering_1.tif">
            <a:extLst>
              <a:ext uri="{FF2B5EF4-FFF2-40B4-BE49-F238E27FC236}">
                <a16:creationId xmlns:a16="http://schemas.microsoft.com/office/drawing/2014/main" id="{75E138A7-F826-68A0-DC94-36C997B7B62C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19052" y="1460525"/>
            <a:ext cx="4518405" cy="3440318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60D762D8-273E-8865-CC5E-FF0D24A382CC}"/>
              </a:ext>
            </a:extLst>
          </p:cNvPr>
          <p:cNvSpPr txBox="1"/>
          <p:nvPr/>
        </p:nvSpPr>
        <p:spPr>
          <a:xfrm rot="21102625">
            <a:off x="3426933" y="1270903"/>
            <a:ext cx="1664248" cy="2616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H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Lato" panose="020F0502020204030203" pitchFamily="34" charset="0"/>
                <a:cs typeface="Lato" panose="020F0502020204030203" pitchFamily="34" charset="0"/>
              </a:rPr>
              <a:t>HV klystron modulator</a:t>
            </a:r>
            <a:endParaRPr kumimoji="0" lang="en-CH" sz="11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7C2ECB8-B6CB-9F08-A672-1941E2BEF15D}"/>
              </a:ext>
            </a:extLst>
          </p:cNvPr>
          <p:cNvSpPr txBox="1"/>
          <p:nvPr/>
        </p:nvSpPr>
        <p:spPr>
          <a:xfrm rot="21197650">
            <a:off x="4159519" y="3351268"/>
            <a:ext cx="3143323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H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Lato" panose="020F0502020204030203" pitchFamily="34" charset="0"/>
                <a:cs typeface="Lato" panose="020F0502020204030203" pitchFamily="34" charset="0"/>
              </a:rPr>
              <a:t>4 accelerating structures</a:t>
            </a:r>
            <a:endParaRPr kumimoji="0" lang="en-CH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13" name="Picture 12" descr="A room with pipes and wires&#10;&#10;Description automatically generated">
            <a:extLst>
              <a:ext uri="{FF2B5EF4-FFF2-40B4-BE49-F238E27FC236}">
                <a16:creationId xmlns:a16="http://schemas.microsoft.com/office/drawing/2014/main" id="{372DE9E4-AE04-17EC-D94B-AD52275EE6A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86158" y="1180920"/>
            <a:ext cx="2451021" cy="1978216"/>
          </a:xfrm>
          <a:prstGeom prst="rect">
            <a:avLst/>
          </a:prstGeom>
        </p:spPr>
      </p:pic>
      <p:sp>
        <p:nvSpPr>
          <p:cNvPr id="14" name="Content Placeholder 2">
            <a:extLst>
              <a:ext uri="{FF2B5EF4-FFF2-40B4-BE49-F238E27FC236}">
                <a16:creationId xmlns:a16="http://schemas.microsoft.com/office/drawing/2014/main" id="{50DF506F-017C-8118-E00E-4876A34C65BD}"/>
              </a:ext>
            </a:extLst>
          </p:cNvPr>
          <p:cNvSpPr txBox="1">
            <a:spLocks/>
          </p:cNvSpPr>
          <p:nvPr/>
        </p:nvSpPr>
        <p:spPr>
          <a:xfrm>
            <a:off x="268340" y="1740703"/>
            <a:ext cx="2814873" cy="2720349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685800" rtl="0" eaLnBrk="1" latinLnBrk="0" hangingPunct="1">
              <a:lnSpc>
                <a:spcPts val="1388"/>
              </a:lnSpc>
              <a:spcBef>
                <a:spcPts val="0"/>
              </a:spcBef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243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86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729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972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Bunch repetition rate: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100 Hz x 4 bunches in Z-mode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,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100 Hz or lower in other modes</a:t>
            </a:r>
          </a:p>
          <a:p>
            <a:pPr marL="0" marR="0" lvl="0" indent="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RF module layout: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4 AS per module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,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1 quad per AS</a:t>
            </a:r>
          </a:p>
          <a:p>
            <a:pPr marL="0" marR="0" lvl="0" indent="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Acc. Structure (AS): 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Active length = 3 m,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average aperture &lt;a&gt;/</a:t>
            </a:r>
            <a:r>
              <a:rPr kumimoji="0" lang="el-GR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λ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: </a:t>
            </a:r>
          </a:p>
          <a:p>
            <a:pPr marL="486000" marR="0" lvl="2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0.15 &lt;2.86 GeV</a:t>
            </a:r>
          </a:p>
          <a:p>
            <a:pPr marL="486000" marR="0" lvl="2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0.12 &gt;2.86 GeV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RF frequency = 2.8 GHz </a:t>
            </a:r>
          </a:p>
          <a:p>
            <a:pPr marL="243000" marR="0" lvl="1" indent="-24300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Max gradient 22.5 MV/m </a:t>
            </a:r>
          </a:p>
          <a:p>
            <a:pPr marL="0" marR="0" lvl="0" indent="0" algn="l" defTabSz="685800" rtl="0" eaLnBrk="1" fontAlgn="auto" latinLnBrk="0" hangingPunct="1">
              <a:lnSpc>
                <a:spcPts val="138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5E94AE35-B8AE-79EE-90BE-1F4340F5516C}"/>
              </a:ext>
            </a:extLst>
          </p:cNvPr>
          <p:cNvSpPr txBox="1"/>
          <p:nvPr/>
        </p:nvSpPr>
        <p:spPr>
          <a:xfrm>
            <a:off x="7059767" y="913079"/>
            <a:ext cx="1664248" cy="2616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1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Lato" panose="020F0502020204030203" pitchFamily="34" charset="0"/>
                <a:cs typeface="Lato" panose="020F0502020204030203" pitchFamily="34" charset="0"/>
              </a:rPr>
              <a:t>SwissFEL</a:t>
            </a:r>
            <a:endParaRPr kumimoji="0" lang="en-CH" sz="11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E7997728-4D37-46BC-DE0F-2873D8EC6B5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71447" y="4552082"/>
            <a:ext cx="1193226" cy="355078"/>
          </a:xfrm>
          <a:prstGeom prst="rect">
            <a:avLst/>
          </a:prstGeom>
        </p:spPr>
      </p:pic>
      <p:pic>
        <p:nvPicPr>
          <p:cNvPr id="17" name="Grafik 12">
            <a:extLst>
              <a:ext uri="{FF2B5EF4-FFF2-40B4-BE49-F238E27FC236}">
                <a16:creationId xmlns:a16="http://schemas.microsoft.com/office/drawing/2014/main" id="{CDB67C6E-AF13-F4E1-E925-F2665AB9CD94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91891" y="4608026"/>
            <a:ext cx="673013" cy="276999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F6719AB8-7EEF-531C-CC4A-60CD38DF87DC}"/>
              </a:ext>
            </a:extLst>
          </p:cNvPr>
          <p:cNvSpPr txBox="1"/>
          <p:nvPr/>
        </p:nvSpPr>
        <p:spPr>
          <a:xfrm>
            <a:off x="1447801" y="4819400"/>
            <a:ext cx="6508079" cy="25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Courtesy Paolo </a:t>
            </a:r>
            <a:r>
              <a:rPr kumimoji="0" lang="en-GB" sz="10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Craievich</a:t>
            </a:r>
            <a:r>
              <a:rPr kumimoji="0" lang="en-GB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and </a:t>
            </a:r>
            <a:r>
              <a:rPr kumimoji="0" lang="en-GB" sz="10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Alexej</a:t>
            </a:r>
            <a:r>
              <a:rPr kumimoji="0" lang="en-GB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</a:t>
            </a:r>
            <a:r>
              <a:rPr kumimoji="0" lang="en-GB" sz="10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Grudiev</a:t>
            </a:r>
            <a:r>
              <a:rPr kumimoji="0" lang="en-GB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on behalf of the CHART/FCC-ee Injector Study collaboration</a:t>
            </a:r>
          </a:p>
        </p:txBody>
      </p:sp>
    </p:spTree>
    <p:extLst>
      <p:ext uri="{BB962C8B-B14F-4D97-AF65-F5344CB8AC3E}">
        <p14:creationId xmlns:p14="http://schemas.microsoft.com/office/powerpoint/2010/main" val="9712637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EBAC935-24CE-F6A6-838C-0739540A50D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1241867-32FE-4068-838C-43AAE66AD3CB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23</a:t>
            </a:fld>
            <a:endParaRPr kumimoji="0" lang="en-US" sz="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2C93B22-84F5-5150-259B-98800A11CF03}"/>
              </a:ext>
            </a:extLst>
          </p:cNvPr>
          <p:cNvSpPr txBox="1"/>
          <p:nvPr/>
        </p:nvSpPr>
        <p:spPr>
          <a:xfrm>
            <a:off x="248317" y="341536"/>
            <a:ext cx="6461377" cy="46628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linac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“golden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pulse”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→</a:t>
            </a:r>
            <a:endParaRPr kumimoji="0" lang="en-US" sz="27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minimum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energy 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variation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for any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charge in 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top-up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bunches</a:t>
            </a:r>
          </a:p>
        </p:txBody>
      </p:sp>
      <p:pic>
        <p:nvPicPr>
          <p:cNvPr id="5" name="Picture 4" descr="A graph with red and blue lines&#10;&#10;AI-generated content may be incorrect.">
            <a:extLst>
              <a:ext uri="{FF2B5EF4-FFF2-40B4-BE49-F238E27FC236}">
                <a16:creationId xmlns:a16="http://schemas.microsoft.com/office/drawing/2014/main" id="{00FF6637-BD63-9728-E4C3-FBC250FDD3D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67709" y="469633"/>
            <a:ext cx="5809673" cy="45072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93479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F7EB008E-AE35-2772-8640-F6DFC6288822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GB" noProof="0" smtClean="0"/>
              <a:pPr/>
              <a:t>24</a:t>
            </a:fld>
            <a:endParaRPr lang="en-GB" noProof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27FA9E2-5005-B0C0-4247-38C8A734CF3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7214"/>
          <a:stretch/>
        </p:blipFill>
        <p:spPr>
          <a:xfrm>
            <a:off x="360980" y="871150"/>
            <a:ext cx="8422039" cy="4188829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BEF0F074-F028-9500-6B67-B84EFCF91EFA}"/>
              </a:ext>
            </a:extLst>
          </p:cNvPr>
          <p:cNvSpPr txBox="1"/>
          <p:nvPr/>
        </p:nvSpPr>
        <p:spPr>
          <a:xfrm>
            <a:off x="75931" y="378067"/>
            <a:ext cx="850201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000" dirty="0"/>
              <a:t>FCC-ee injector complex with High Energy Linac – CERN Prévessin site 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9841C22-7BEC-01B4-4D60-9CA200DC931F}"/>
              </a:ext>
            </a:extLst>
          </p:cNvPr>
          <p:cNvSpPr txBox="1"/>
          <p:nvPr/>
        </p:nvSpPr>
        <p:spPr>
          <a:xfrm>
            <a:off x="2885832" y="3293745"/>
            <a:ext cx="381976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783">
              <a:defRPr/>
            </a:pPr>
            <a:r>
              <a:rPr lang="en-GB" sz="1600" dirty="0">
                <a:solidFill>
                  <a:prstClr val="black"/>
                </a:solidFill>
                <a:latin typeface="Calibri" panose="020F0502020204030204"/>
              </a:rPr>
              <a:t>“cut and cover” construction technique</a:t>
            </a:r>
          </a:p>
        </p:txBody>
      </p:sp>
    </p:spTree>
    <p:extLst>
      <p:ext uri="{BB962C8B-B14F-4D97-AF65-F5344CB8AC3E}">
        <p14:creationId xmlns:p14="http://schemas.microsoft.com/office/powerpoint/2010/main" val="41376670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ED8A63F-156F-8454-27C3-1ED1078E4552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GB" noProof="0" smtClean="0"/>
              <a:pPr/>
              <a:t>25</a:t>
            </a:fld>
            <a:endParaRPr lang="en-GB" noProof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BE4CD56B-0752-B008-BE20-AD1EE834F91C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2750" y="740153"/>
            <a:ext cx="8318500" cy="4366349"/>
          </a:xfrm>
          <a:prstGeom prst="rect">
            <a:avLst/>
          </a:prstGeom>
          <a:ln w="15875">
            <a:solidFill>
              <a:schemeClr val="tx1"/>
            </a:solidFill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397B45EF-BFF2-3F09-DC81-4A26946CD22E}"/>
              </a:ext>
            </a:extLst>
          </p:cNvPr>
          <p:cNvSpPr txBox="1"/>
          <p:nvPr/>
        </p:nvSpPr>
        <p:spPr>
          <a:xfrm>
            <a:off x="1" y="316736"/>
            <a:ext cx="901192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000" dirty="0"/>
              <a:t>Transfer Lines Injector to Booster-Collider (possible connection to North Area)</a:t>
            </a:r>
          </a:p>
        </p:txBody>
      </p:sp>
    </p:spTree>
    <p:extLst>
      <p:ext uri="{BB962C8B-B14F-4D97-AF65-F5344CB8AC3E}">
        <p14:creationId xmlns:p14="http://schemas.microsoft.com/office/powerpoint/2010/main" val="39928274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6560BC0-68C3-0694-6ACF-85616957B54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85E7644F-B570-35BE-30E9-D9A88F085DF9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-US" sz="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4" name="Picture 3" descr="A graph showing the energy of a cell&#10;&#10;AI-generated content may be incorrect.">
            <a:extLst>
              <a:ext uri="{FF2B5EF4-FFF2-40B4-BE49-F238E27FC236}">
                <a16:creationId xmlns:a16="http://schemas.microsoft.com/office/drawing/2014/main" id="{43DBE456-CDA0-4516-F68A-AD1BD627448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6689" y="666344"/>
            <a:ext cx="6211112" cy="3872761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919936C5-E155-1D08-2DD2-83C8EB656B4D}"/>
              </a:ext>
            </a:extLst>
          </p:cNvPr>
          <p:cNvSpPr txBox="1"/>
          <p:nvPr/>
        </p:nvSpPr>
        <p:spPr>
          <a:xfrm>
            <a:off x="6563113" y="994874"/>
            <a:ext cx="2537077" cy="34778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p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 (black, 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green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) and 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present colliders (red), </a:t>
            </a: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and the 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00FF">
                    <a:lumMod val="75000"/>
                  </a:srgbClr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proposed FCC-ee (blue) </a:t>
            </a: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arrows symbolise important lessons from other colliders incorporated into the FCC-ee design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AF272D1-E59B-8824-0276-F2698BBC6C66}"/>
              </a:ext>
            </a:extLst>
          </p:cNvPr>
          <p:cNvSpPr txBox="1"/>
          <p:nvPr/>
        </p:nvSpPr>
        <p:spPr>
          <a:xfrm>
            <a:off x="142875" y="466289"/>
            <a:ext cx="7538085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luminosity per interaction point vs. centre-of-mass (</a:t>
            </a:r>
            <a:r>
              <a:rPr kumimoji="0" lang="en-GB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c.m.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) energy </a:t>
            </a: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E7D11FFA-97B0-F283-C26E-72BA955F3892}"/>
              </a:ext>
            </a:extLst>
          </p:cNvPr>
          <p:cNvSpPr>
            <a:spLocks noChangeAspect="1"/>
          </p:cNvSpPr>
          <p:nvPr/>
        </p:nvSpPr>
        <p:spPr>
          <a:xfrm>
            <a:off x="4533498" y="2947033"/>
            <a:ext cx="77002" cy="77002"/>
          </a:xfrm>
          <a:prstGeom prst="ellipse">
            <a:avLst/>
          </a:prstGeom>
          <a:solidFill>
            <a:schemeClr val="bg1">
              <a:lumMod val="65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278D9C7-375C-CF29-BEF4-B7CD6357DEEA}"/>
              </a:ext>
            </a:extLst>
          </p:cNvPr>
          <p:cNvSpPr txBox="1"/>
          <p:nvPr/>
        </p:nvSpPr>
        <p:spPr>
          <a:xfrm>
            <a:off x="4325777" y="2975536"/>
            <a:ext cx="49244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US" sz="1200" b="1" dirty="0">
                <a:solidFill>
                  <a:schemeClr val="bg1">
                    <a:lumMod val="65000"/>
                  </a:schemeClr>
                </a:solidFill>
              </a:rPr>
              <a:t>SLC</a:t>
            </a:r>
            <a:endParaRPr lang="en-GB" sz="1200" b="1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325510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5312AE0-DEBA-70FD-6447-F6AE5BFEB8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DB8B338-2146-64D0-AE37-36B682880D52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800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800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27</a:t>
            </a:fld>
            <a:endParaRPr kumimoji="0" lang="en-US" sz="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02094CCE-633D-1E16-03DD-1F82BF15DAB5}"/>
              </a:ext>
            </a:extLst>
          </p:cNvPr>
          <p:cNvSpPr txBox="1"/>
          <p:nvPr/>
        </p:nvSpPr>
        <p:spPr>
          <a:xfrm>
            <a:off x="145189" y="375912"/>
            <a:ext cx="9091306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FCC-ee collider: key elements for high performance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F1CE9C4-82A5-9BDD-31CA-231FBFB3698B}"/>
              </a:ext>
            </a:extLst>
          </p:cNvPr>
          <p:cNvSpPr txBox="1"/>
          <p:nvPr/>
        </p:nvSpPr>
        <p:spPr>
          <a:xfrm>
            <a:off x="269642" y="882898"/>
            <a:ext cx="7847405" cy="35922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double ring collider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many bunches, high current, like LHC and B factories, different from LEP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top-up injection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standard at modern light sources, like SLS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used at recent </a:t>
            </a:r>
            <a:r>
              <a:rPr kumimoji="0" lang="en-US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</a:t>
            </a:r>
            <a:r>
              <a:rPr kumimoji="0" lang="en-US" sz="1600" b="0" i="0" u="none" strike="noStrike" kern="1200" cap="none" spc="0" normalizeH="0" baseline="3000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+</a:t>
            </a:r>
            <a:r>
              <a:rPr kumimoji="0" lang="en-US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</a:t>
            </a:r>
            <a:r>
              <a:rPr kumimoji="0" lang="en-US" sz="1600" b="0" i="0" u="none" strike="noStrike" kern="1200" cap="none" spc="0" normalizeH="0" baseline="3000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-</a:t>
            </a: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colliders, PEP-II (USA), KEKB (Japan), BEPCII (China)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crab-waist collision scheme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successfully demonstrated at DA</a:t>
            </a: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Symbol" panose="05050102010706020507" pitchFamily="18" charset="2"/>
                <a:ea typeface="+mn-ea"/>
                <a:cs typeface="+mn-cs"/>
              </a:rPr>
              <a:t>F</a:t>
            </a: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NE (Italy) and </a:t>
            </a:r>
            <a:r>
              <a:rPr kumimoji="0" lang="en-GB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SuperKEKB</a:t>
            </a: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(Japan)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superconducting radiofrequency (RF) system 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Nb/Cu 400 MHz SC cavities pioneered at former CERN LEP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bulk Nb 800 MHz SC cavities similar to ESS (Sweden), </a:t>
            </a:r>
            <a:r>
              <a:rPr kumimoji="0" lang="en-GB" sz="16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EuXFEL</a:t>
            </a: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(Germany)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revolutionary highly efficient RF power sources  </a:t>
            </a:r>
          </a:p>
          <a:p>
            <a:pPr marL="0" marR="0" lvl="0" indent="0" algn="l" defTabSz="685727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	- new operation scheme for flexible energy switching &amp; reduced complexity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4046895-E40C-FBAD-7490-D9FE5812EA7A}"/>
              </a:ext>
            </a:extLst>
          </p:cNvPr>
          <p:cNvSpPr txBox="1"/>
          <p:nvPr/>
        </p:nvSpPr>
        <p:spPr>
          <a:xfrm>
            <a:off x="1765930" y="4680409"/>
            <a:ext cx="3940502" cy="435568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ts val="2775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→</a:t>
            </a:r>
            <a:r>
              <a:rPr kumimoji="0" lang="en-US" sz="22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100,000x luminosity of LEP</a:t>
            </a:r>
            <a:endParaRPr kumimoji="0" lang="en-GB" sz="22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559587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FEF797D-154B-65E8-1658-9D0766404D7C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A1DFE4-5FC5-43BD-BB7E-75EAD82B965F}" type="slidenum">
              <a:rPr lang="en-US" noProof="0" smtClean="0"/>
              <a:pPr/>
              <a:t>28</a:t>
            </a:fld>
            <a:endParaRPr lang="en-US" noProof="0"/>
          </a:p>
        </p:txBody>
      </p:sp>
      <p:pic>
        <p:nvPicPr>
          <p:cNvPr id="4" name="Picture 3" descr="A graph with red and blue lines&#10;&#10;AI-generated content may be incorrect.">
            <a:extLst>
              <a:ext uri="{FF2B5EF4-FFF2-40B4-BE49-F238E27FC236}">
                <a16:creationId xmlns:a16="http://schemas.microsoft.com/office/drawing/2014/main" id="{B0F11A72-78C5-FF85-1BB0-A042AB6C21C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001" y="877333"/>
            <a:ext cx="8113274" cy="426616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3436363-852F-F17C-1FAE-B1FC574E212F}"/>
              </a:ext>
            </a:extLst>
          </p:cNvPr>
          <p:cNvSpPr txBox="1"/>
          <p:nvPr/>
        </p:nvSpPr>
        <p:spPr>
          <a:xfrm>
            <a:off x="692317" y="383530"/>
            <a:ext cx="805464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GB" sz="2400" dirty="0"/>
              <a:t>luminosity per electrical energy: </a:t>
            </a:r>
            <a:r>
              <a:rPr lang="en-US" sz="2400" dirty="0"/>
              <a:t>a giant step in efficiency</a:t>
            </a:r>
            <a:endParaRPr lang="en-GB" sz="24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62C7337-CF0A-C7EE-A981-50F9D575D18E}"/>
              </a:ext>
            </a:extLst>
          </p:cNvPr>
          <p:cNvSpPr txBox="1"/>
          <p:nvPr/>
        </p:nvSpPr>
        <p:spPr>
          <a:xfrm>
            <a:off x="8357777" y="1120841"/>
            <a:ext cx="838691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US" sz="800" dirty="0"/>
              <a:t>P. Janot,</a:t>
            </a:r>
          </a:p>
          <a:p>
            <a:pPr algn="l"/>
            <a:r>
              <a:rPr lang="en-US" sz="800" dirty="0"/>
              <a:t>M. Wolf,</a:t>
            </a:r>
          </a:p>
          <a:p>
            <a:pPr algn="l"/>
            <a:r>
              <a:rPr lang="en-US" sz="800" dirty="0"/>
              <a:t>N. Bellegarde,</a:t>
            </a:r>
          </a:p>
          <a:p>
            <a:pPr algn="l"/>
            <a:r>
              <a:rPr lang="en-US" sz="800" dirty="0"/>
              <a:t>M. Benedikt,</a:t>
            </a:r>
          </a:p>
          <a:p>
            <a:pPr algn="l"/>
            <a:r>
              <a:rPr lang="en-US" sz="800" dirty="0"/>
              <a:t>F.Z.</a:t>
            </a:r>
            <a:endParaRPr lang="en-GB" sz="800" dirty="0"/>
          </a:p>
        </p:txBody>
      </p:sp>
    </p:spTree>
    <p:extLst>
      <p:ext uri="{BB962C8B-B14F-4D97-AF65-F5344CB8AC3E}">
        <p14:creationId xmlns:p14="http://schemas.microsoft.com/office/powerpoint/2010/main" val="3440991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C1EBB0-0029-C794-58F4-461B51237C0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A diagram of a machine&#10;&#10;Description automatically generated">
            <a:extLst>
              <a:ext uri="{FF2B5EF4-FFF2-40B4-BE49-F238E27FC236}">
                <a16:creationId xmlns:a16="http://schemas.microsoft.com/office/drawing/2014/main" id="{FBB37B78-CA6F-8697-243B-A468778F2FD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730" t="5121" r="29557" b="14038"/>
          <a:stretch/>
        </p:blipFill>
        <p:spPr>
          <a:xfrm>
            <a:off x="447064" y="2239705"/>
            <a:ext cx="2361538" cy="2700845"/>
          </a:xfrm>
          <a:prstGeom prst="rect">
            <a:avLst/>
          </a:prstGeom>
        </p:spPr>
      </p:pic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7075513A-8879-BB67-C76F-474F2D858303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06150" y="5004977"/>
            <a:ext cx="289479" cy="170071"/>
          </a:xfrm>
        </p:spPr>
        <p:txBody>
          <a:bodyPr/>
          <a:lstStyle/>
          <a:p>
            <a:pPr marL="0" marR="0" lvl="0" indent="0" algn="r" defTabSz="685800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800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29</a:t>
            </a:fld>
            <a:endParaRPr kumimoji="0" lang="en-US" sz="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51126BF-3050-228C-A9B6-D1DD2F60022A}"/>
              </a:ext>
            </a:extLst>
          </p:cNvPr>
          <p:cNvSpPr txBox="1"/>
          <p:nvPr/>
        </p:nvSpPr>
        <p:spPr>
          <a:xfrm>
            <a:off x="427070" y="334661"/>
            <a:ext cx="7479396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FCC-</a:t>
            </a:r>
            <a:r>
              <a:rPr kumimoji="0" lang="en-US" sz="27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ee</a:t>
            </a: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booster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11B4C96-B685-CEE7-4F63-EA7340D5C393}"/>
              </a:ext>
            </a:extLst>
          </p:cNvPr>
          <p:cNvSpPr txBox="1"/>
          <p:nvPr/>
        </p:nvSpPr>
        <p:spPr>
          <a:xfrm>
            <a:off x="435722" y="887725"/>
            <a:ext cx="8023350" cy="215385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full energy booster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, ramping from 20 GeV to 46 GeV – 182.5 GeV;  </a:t>
            </a:r>
          </a:p>
          <a:p>
            <a:pPr marL="0" marR="0" lvl="0" indent="0" algn="l" defTabSz="6858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injection ~every minute to keep collider beam currents constant;</a:t>
            </a:r>
          </a:p>
          <a:p>
            <a:pPr marL="0" marR="0" lvl="0" indent="0" algn="l" defTabSz="6858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booster intensity ~1% of collider; full RF voltage as in collider</a:t>
            </a:r>
          </a:p>
          <a:p>
            <a:pPr marL="0" marR="0" lvl="0" indent="0" algn="l" defTabSz="685800" rtl="0" eaLnBrk="1" fontAlgn="auto" latinLnBrk="0" hangingPunct="1">
              <a:lnSpc>
                <a:spcPts val="2775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685800" rtl="0" eaLnBrk="1" fontAlgn="auto" latinLnBrk="0" hangingPunct="1">
              <a:lnSpc>
                <a:spcPts val="2775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685800" rtl="0" eaLnBrk="1" fontAlgn="auto" latinLnBrk="0" hangingPunct="1">
              <a:lnSpc>
                <a:spcPts val="2775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071865F-4EBC-A460-8D74-422AF2507CA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17003" y="2269596"/>
            <a:ext cx="4956295" cy="267935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5B2A5AD9-2D8F-ABF0-91FD-905B45D431A5}"/>
              </a:ext>
            </a:extLst>
          </p:cNvPr>
          <p:cNvSpPr txBox="1"/>
          <p:nvPr/>
        </p:nvSpPr>
        <p:spPr>
          <a:xfrm>
            <a:off x="2049728" y="4827198"/>
            <a:ext cx="2114550" cy="3143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685800" rtl="0" eaLnBrk="1" fontAlgn="auto" latinLnBrk="0" hangingPunct="1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Collider</a:t>
            </a:r>
            <a:endParaRPr kumimoji="0" lang="en-GB" sz="1350" b="1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85401EE-9304-7870-17AF-7F7603049FC6}"/>
              </a:ext>
            </a:extLst>
          </p:cNvPr>
          <p:cNvSpPr txBox="1"/>
          <p:nvPr/>
        </p:nvSpPr>
        <p:spPr>
          <a:xfrm>
            <a:off x="1825481" y="2040401"/>
            <a:ext cx="2114550" cy="3143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685800" rtl="0" eaLnBrk="1" fontAlgn="auto" latinLnBrk="0" hangingPunct="1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Booster</a:t>
            </a:r>
            <a:endParaRPr kumimoji="0" lang="en-GB" sz="1350" b="1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F16B14F3-1879-13D5-149B-928A73687CC7}"/>
              </a:ext>
            </a:extLst>
          </p:cNvPr>
          <p:cNvCxnSpPr>
            <a:cxnSpLocks/>
          </p:cNvCxnSpPr>
          <p:nvPr/>
        </p:nvCxnSpPr>
        <p:spPr>
          <a:xfrm flipH="1">
            <a:off x="1627832" y="2325727"/>
            <a:ext cx="984387" cy="969322"/>
          </a:xfrm>
          <a:prstGeom prst="straightConnector1">
            <a:avLst/>
          </a:prstGeom>
          <a:ln w="57150">
            <a:solidFill>
              <a:srgbClr val="FF0000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8E47DF86-357C-A441-10EB-9ADC3D3E4E97}"/>
              </a:ext>
            </a:extLst>
          </p:cNvPr>
          <p:cNvCxnSpPr>
            <a:cxnSpLocks/>
          </p:cNvCxnSpPr>
          <p:nvPr/>
        </p:nvCxnSpPr>
        <p:spPr>
          <a:xfrm flipH="1" flipV="1">
            <a:off x="1544934" y="3754471"/>
            <a:ext cx="1166648" cy="1016942"/>
          </a:xfrm>
          <a:prstGeom prst="straightConnector1">
            <a:avLst/>
          </a:prstGeom>
          <a:ln w="57150">
            <a:solidFill>
              <a:srgbClr val="FF0000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005714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2D6EC0D-FB83-BD55-02C1-537CD1F2E52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E2CDC3EC-2F30-6649-62FD-923BA4F6B1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284" y="294130"/>
            <a:ext cx="8384156" cy="402033"/>
          </a:xfrm>
        </p:spPr>
        <p:txBody>
          <a:bodyPr/>
          <a:lstStyle/>
          <a:p>
            <a:r>
              <a:rPr lang="en-GB" sz="2800" dirty="0"/>
              <a:t>superconducting RF system – key technology, R&amp;D </a:t>
            </a:r>
            <a:endParaRPr lang="en-US" sz="2800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802873-6196-E5B4-0DD6-D3473BB5181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9931" y="882431"/>
            <a:ext cx="1758463" cy="1128284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D2F5A5B7-F043-A4D3-8F58-4D33D0153722}"/>
              </a:ext>
            </a:extLst>
          </p:cNvPr>
          <p:cNvSpPr/>
          <p:nvPr/>
        </p:nvSpPr>
        <p:spPr>
          <a:xfrm>
            <a:off x="135739" y="2123415"/>
            <a:ext cx="290222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1" i="0" u="sng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Superconducting elliptical cavity</a:t>
            </a:r>
          </a:p>
          <a:p>
            <a:pPr marL="285743" marR="0" lvl="0" indent="-285743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GB" sz="1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400 MHz, 2-cell, copper Nb coated</a:t>
            </a:r>
          </a:p>
          <a:p>
            <a:pPr marL="285743" marR="0" lvl="0" indent="-285743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GB" sz="1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1.5 m. long</a:t>
            </a:r>
          </a:p>
          <a:p>
            <a:pPr marL="285743" marR="0" lvl="0" indent="-285743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endParaRPr kumimoji="0" lang="en-GB" sz="1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E1A9C2D-B55C-802D-7931-F24B188A6580}"/>
              </a:ext>
            </a:extLst>
          </p:cNvPr>
          <p:cNvSpPr/>
          <p:nvPr/>
        </p:nvSpPr>
        <p:spPr>
          <a:xfrm>
            <a:off x="3491577" y="2250846"/>
            <a:ext cx="3304874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50" b="1" i="0" u="sng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400 MHz Cryomodule</a:t>
            </a:r>
          </a:p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0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980E8565-7ACA-E2B5-D5D6-1DD7CD1FCD00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2751692" y="778390"/>
            <a:ext cx="3261005" cy="1472456"/>
          </a:xfrm>
          <a:prstGeom prst="rect">
            <a:avLst/>
          </a:prstGeom>
        </p:spPr>
      </p:pic>
      <p:pic>
        <p:nvPicPr>
          <p:cNvPr id="16" name="Picture 15" descr="A close-up of a silver object&#10;&#10;Description automatically generated">
            <a:extLst>
              <a:ext uri="{FF2B5EF4-FFF2-40B4-BE49-F238E27FC236}">
                <a16:creationId xmlns:a16="http://schemas.microsoft.com/office/drawing/2014/main" id="{3DECDBEF-F408-F433-0403-AC1DA7063FF8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92" t="32644" r="10331" b="13335"/>
          <a:stretch/>
        </p:blipFill>
        <p:spPr>
          <a:xfrm>
            <a:off x="-22860" y="3553379"/>
            <a:ext cx="2606298" cy="794302"/>
          </a:xfrm>
          <a:prstGeom prst="rect">
            <a:avLst/>
          </a:prstGeom>
        </p:spPr>
      </p:pic>
      <p:sp>
        <p:nvSpPr>
          <p:cNvPr id="17" name="Rectangle 16">
            <a:extLst>
              <a:ext uri="{FF2B5EF4-FFF2-40B4-BE49-F238E27FC236}">
                <a16:creationId xmlns:a16="http://schemas.microsoft.com/office/drawing/2014/main" id="{E21EE08A-59A8-3C6B-054E-231C4CBF9697}"/>
              </a:ext>
            </a:extLst>
          </p:cNvPr>
          <p:cNvSpPr/>
          <p:nvPr/>
        </p:nvSpPr>
        <p:spPr>
          <a:xfrm>
            <a:off x="43221" y="4566478"/>
            <a:ext cx="290222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00" b="1" i="0" u="sng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Superconducting elliptical cavity</a:t>
            </a:r>
          </a:p>
          <a:p>
            <a:pPr marL="285743" marR="0" lvl="0" indent="-285743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GB" sz="1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800 MHz, 6-cell, bulk Nb</a:t>
            </a:r>
          </a:p>
          <a:p>
            <a:pPr marL="285743" marR="0" lvl="0" indent="-285743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GB" sz="1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Nb</a:t>
            </a:r>
            <a:r>
              <a:rPr kumimoji="0" lang="en-GB" sz="1000" b="0" i="0" u="none" strike="noStrike" kern="1200" cap="none" spc="0" normalizeH="0" baseline="-2500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3</a:t>
            </a:r>
            <a:r>
              <a:rPr kumimoji="0" lang="en-GB" sz="10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Sn if R&amp;D is successful</a:t>
            </a:r>
          </a:p>
          <a:p>
            <a:pPr marL="285743" marR="0" lvl="0" indent="-285743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endParaRPr kumimoji="0" lang="en-GB" sz="10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32E780EC-DD58-1CB7-D5D3-8FCA22F0067F}"/>
              </a:ext>
            </a:extLst>
          </p:cNvPr>
          <p:cNvSpPr/>
          <p:nvPr/>
        </p:nvSpPr>
        <p:spPr>
          <a:xfrm>
            <a:off x="3290788" y="4582566"/>
            <a:ext cx="3304874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050" b="1" i="0" u="sng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800 MHz Cryomodule</a:t>
            </a:r>
          </a:p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05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09F2FF6F-CF9A-B2E0-6243-BC7AF82EBCFE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2566073" y="3119565"/>
            <a:ext cx="3490817" cy="1654946"/>
          </a:xfrm>
          <a:prstGeom prst="rect">
            <a:avLst/>
          </a:prstGeom>
        </p:spPr>
      </p:pic>
      <p:sp>
        <p:nvSpPr>
          <p:cNvPr id="20" name="Rectangle 19">
            <a:extLst>
              <a:ext uri="{FF2B5EF4-FFF2-40B4-BE49-F238E27FC236}">
                <a16:creationId xmlns:a16="http://schemas.microsoft.com/office/drawing/2014/main" id="{99F4FC36-1964-6BFF-DEFE-81E96167724E}"/>
              </a:ext>
            </a:extLst>
          </p:cNvPr>
          <p:cNvSpPr/>
          <p:nvPr/>
        </p:nvSpPr>
        <p:spPr>
          <a:xfrm>
            <a:off x="1541478" y="1764775"/>
            <a:ext cx="874182" cy="26161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1200" cap="none" spc="0" normalizeH="0" baseline="0" noProof="0" dirty="0">
                <a:ln w="0"/>
                <a:solidFill>
                  <a:srgbClr val="FF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X 264</a:t>
            </a:r>
            <a:endParaRPr kumimoji="0" lang="en-GB" sz="1200" b="1" i="0" u="none" strike="noStrike" kern="1200" cap="none" spc="0" normalizeH="0" baseline="0" noProof="0" dirty="0">
              <a:ln w="0"/>
              <a:solidFill>
                <a:srgbClr val="FF0000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2D346E5A-D6C5-BBA0-4F1A-EF509382B3CC}"/>
              </a:ext>
            </a:extLst>
          </p:cNvPr>
          <p:cNvSpPr/>
          <p:nvPr/>
        </p:nvSpPr>
        <p:spPr>
          <a:xfrm>
            <a:off x="4506134" y="1993375"/>
            <a:ext cx="874182" cy="26161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1200" cap="none" spc="0" normalizeH="0" baseline="0" noProof="0" dirty="0">
                <a:ln w="0"/>
                <a:solidFill>
                  <a:srgbClr val="FF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X 66</a:t>
            </a:r>
            <a:endParaRPr kumimoji="0" lang="en-GB" sz="1200" b="1" i="0" u="none" strike="noStrike" kern="1200" cap="none" spc="0" normalizeH="0" baseline="0" noProof="0" dirty="0">
              <a:ln w="0"/>
              <a:solidFill>
                <a:srgbClr val="FF0000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9640F804-F8F6-649B-2EF7-4983BC0F4150}"/>
              </a:ext>
            </a:extLst>
          </p:cNvPr>
          <p:cNvSpPr/>
          <p:nvPr/>
        </p:nvSpPr>
        <p:spPr>
          <a:xfrm>
            <a:off x="369360" y="3263750"/>
            <a:ext cx="2013893" cy="26161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1200" cap="none" spc="0" normalizeH="0" baseline="0" noProof="0" dirty="0">
                <a:ln w="0"/>
                <a:solidFill>
                  <a:srgbClr val="FF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X (408 + 448 booster)</a:t>
            </a:r>
            <a:endParaRPr kumimoji="0" lang="en-GB" sz="1200" b="1" i="0" u="none" strike="noStrike" kern="1200" cap="none" spc="0" normalizeH="0" baseline="0" noProof="0" dirty="0">
              <a:ln w="0"/>
              <a:solidFill>
                <a:srgbClr val="FF0000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56913DD0-6864-A0AF-2FBA-BBE3063DED55}"/>
              </a:ext>
            </a:extLst>
          </p:cNvPr>
          <p:cNvSpPr/>
          <p:nvPr/>
        </p:nvSpPr>
        <p:spPr>
          <a:xfrm>
            <a:off x="3033487" y="3267642"/>
            <a:ext cx="2508635" cy="26161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1200" cap="none" spc="0" normalizeH="0" baseline="0" noProof="0" dirty="0">
                <a:ln w="0"/>
                <a:solidFill>
                  <a:srgbClr val="FF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X (102 + 112 booster)</a:t>
            </a:r>
            <a:endParaRPr kumimoji="0" lang="en-GB" sz="1200" b="1" i="0" u="none" strike="noStrike" kern="1200" cap="none" spc="0" normalizeH="0" baseline="0" noProof="0" dirty="0">
              <a:ln w="0"/>
              <a:solidFill>
                <a:srgbClr val="FF0000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E052E448-1C25-A2A7-74B4-09A83B6565BE}"/>
              </a:ext>
            </a:extLst>
          </p:cNvPr>
          <p:cNvSpPr/>
          <p:nvPr/>
        </p:nvSpPr>
        <p:spPr>
          <a:xfrm>
            <a:off x="2019258" y="793031"/>
            <a:ext cx="330487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1" i="0" u="sng" strike="noStrike" kern="1200" cap="none" spc="0" normalizeH="0" baseline="0" noProof="0" dirty="0">
                <a:ln>
                  <a:noFill/>
                </a:ln>
                <a:solidFill>
                  <a:srgbClr val="0000CC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400 MHz Collider</a:t>
            </a:r>
          </a:p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000CC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A59FADC1-6F6A-7E98-DF44-BBCCC459E130}"/>
              </a:ext>
            </a:extLst>
          </p:cNvPr>
          <p:cNvSpPr/>
          <p:nvPr/>
        </p:nvSpPr>
        <p:spPr>
          <a:xfrm>
            <a:off x="1520401" y="2990122"/>
            <a:ext cx="330487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1" i="0" u="sng" strike="noStrike" kern="1200" cap="none" spc="0" normalizeH="0" baseline="0" noProof="0" dirty="0">
                <a:ln>
                  <a:noFill/>
                </a:ln>
                <a:solidFill>
                  <a:srgbClr val="0000CC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+mn-cs"/>
              </a:rPr>
              <a:t>800 MHz Collider + Booster</a:t>
            </a:r>
          </a:p>
          <a:p>
            <a:pPr marL="0" marR="0" lvl="0" indent="0" algn="l" defTabSz="68571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000CC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+mn-cs"/>
            </a:endParaRPr>
          </a:p>
        </p:txBody>
      </p:sp>
      <p:pic>
        <p:nvPicPr>
          <p:cNvPr id="3" name="Immagine 5">
            <a:extLst>
              <a:ext uri="{FF2B5EF4-FFF2-40B4-BE49-F238E27FC236}">
                <a16:creationId xmlns:a16="http://schemas.microsoft.com/office/drawing/2014/main" id="{ABCCB57D-E0DF-DBBC-4386-56D7801D4B6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146671" y="1123174"/>
            <a:ext cx="2953229" cy="1151516"/>
          </a:xfrm>
          <a:prstGeom prst="rect">
            <a:avLst/>
          </a:prstGeom>
        </p:spPr>
      </p:pic>
      <p:sp>
        <p:nvSpPr>
          <p:cNvPr id="6" name="Segnaposto contenuto 2">
            <a:extLst>
              <a:ext uri="{FF2B5EF4-FFF2-40B4-BE49-F238E27FC236}">
                <a16:creationId xmlns:a16="http://schemas.microsoft.com/office/drawing/2014/main" id="{B046CFC6-4AFA-715C-D178-ACB6B9B08741}"/>
              </a:ext>
            </a:extLst>
          </p:cNvPr>
          <p:cNvSpPr txBox="1">
            <a:spLocks/>
          </p:cNvSpPr>
          <p:nvPr/>
        </p:nvSpPr>
        <p:spPr>
          <a:xfrm>
            <a:off x="5946553" y="2191965"/>
            <a:ext cx="3234631" cy="109496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/>
              <a:buChar char="•"/>
              <a:defRPr sz="2800" kern="1200">
                <a:solidFill>
                  <a:schemeClr val="tx1"/>
                </a:solidFill>
                <a:latin typeface="Montserrat" panose="00000500000000000000" pitchFamily="2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1"/>
              </a:buClr>
              <a:buFont typeface="Arial"/>
              <a:buChar char="•"/>
              <a:defRPr sz="2400" kern="1200">
                <a:solidFill>
                  <a:schemeClr val="tx1"/>
                </a:solidFill>
                <a:latin typeface="Montserrat" panose="00000500000000000000" pitchFamily="2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1"/>
              </a:buClr>
              <a:buFont typeface="Arial"/>
              <a:buChar char="•"/>
              <a:defRPr sz="2000" kern="1200">
                <a:solidFill>
                  <a:schemeClr val="tx1"/>
                </a:solidFill>
                <a:latin typeface="Montserrat" panose="00000500000000000000" pitchFamily="2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1"/>
              </a:buClr>
              <a:buFont typeface="Arial"/>
              <a:buChar char="•"/>
              <a:defRPr sz="1800" kern="1200">
                <a:solidFill>
                  <a:schemeClr val="tx1"/>
                </a:solidFill>
                <a:latin typeface="Montserrat" panose="00000500000000000000" pitchFamily="2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chemeClr val="accent1"/>
              </a:buClr>
              <a:buFont typeface="Arial"/>
              <a:buChar char="•"/>
              <a:defRPr sz="1800" kern="1200">
                <a:solidFill>
                  <a:schemeClr val="tx1"/>
                </a:solidFill>
                <a:latin typeface="Montserrat" panose="00000500000000000000" pitchFamily="2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1000"/>
              </a:spcBef>
              <a:spcAft>
                <a:spcPts val="0"/>
              </a:spcAft>
              <a:buClr>
                <a:srgbClr val="4472C4"/>
              </a:buClr>
              <a:buSzTx/>
              <a:buFont typeface="Arial"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Move from Nb @2K to Nb</a:t>
            </a:r>
            <a:r>
              <a:rPr kumimoji="0" lang="en-US" sz="1200" b="0" i="0" u="none" strike="noStrike" kern="1200" cap="none" spc="0" normalizeH="0" baseline="-25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3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Sn @4.5 K would reduce cryogenic power by factor 3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C51FE30-AF5B-5F64-3611-AF861083ACA1}"/>
              </a:ext>
            </a:extLst>
          </p:cNvPr>
          <p:cNvSpPr txBox="1"/>
          <p:nvPr/>
        </p:nvSpPr>
        <p:spPr>
          <a:xfrm>
            <a:off x="6138863" y="673386"/>
            <a:ext cx="610437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Nb</a:t>
            </a:r>
            <a:r>
              <a:rPr kumimoji="0" lang="en-US" sz="1800" b="0" i="0" u="none" strike="noStrike" kern="0" cap="none" spc="0" normalizeH="0" baseline="-2500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3</a:t>
            </a:r>
            <a:r>
              <a:rPr kumimoji="0" lang="en-US" sz="1800" b="0" i="0" u="none" strike="noStrike" kern="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Sn on Cu coating</a:t>
            </a:r>
            <a:endParaRPr kumimoji="0" lang="en-GB" sz="10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" name="CasellaDiTesto 18">
            <a:extLst>
              <a:ext uri="{FF2B5EF4-FFF2-40B4-BE49-F238E27FC236}">
                <a16:creationId xmlns:a16="http://schemas.microsoft.com/office/drawing/2014/main" id="{434D4268-0AB0-CF49-DDC6-059929D61CD0}"/>
              </a:ext>
            </a:extLst>
          </p:cNvPr>
          <p:cNvSpPr txBox="1"/>
          <p:nvPr/>
        </p:nvSpPr>
        <p:spPr>
          <a:xfrm>
            <a:off x="5922952" y="4506107"/>
            <a:ext cx="6442096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 panose="020B0604020202020204" pitchFamily="34" charset="0"/>
              </a:rPr>
              <a:t>Equivalent to a Q of 9*10</a:t>
            </a:r>
            <a:r>
              <a:rPr kumimoji="0" lang="en-US" sz="12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 panose="020B0604020202020204" pitchFamily="34" charset="0"/>
              </a:rPr>
              <a:t>9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 panose="020B0604020202020204" pitchFamily="34" charset="0"/>
              </a:rPr>
              <a:t> @5 MV/m @4.5 K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 panose="020B0604020202020204" pitchFamily="34" charset="0"/>
              </a:rPr>
              <a:t>Almost 1 order of magnitude better than LHC !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/>
                <a:ea typeface="+mn-ea"/>
                <a:cs typeface="Arial" panose="020B0604020202020204" pitchFamily="34" charset="0"/>
              </a:rPr>
              <a:t>Room for improvement</a:t>
            </a:r>
          </a:p>
        </p:txBody>
      </p:sp>
      <p:grpSp>
        <p:nvGrpSpPr>
          <p:cNvPr id="37" name="Gruppo 49">
            <a:extLst>
              <a:ext uri="{FF2B5EF4-FFF2-40B4-BE49-F238E27FC236}">
                <a16:creationId xmlns:a16="http://schemas.microsoft.com/office/drawing/2014/main" id="{85AD21D9-41DD-5588-8E9E-C235B0FCC4F7}"/>
              </a:ext>
            </a:extLst>
          </p:cNvPr>
          <p:cNvGrpSpPr/>
          <p:nvPr/>
        </p:nvGrpSpPr>
        <p:grpSpPr>
          <a:xfrm>
            <a:off x="6463143" y="2755918"/>
            <a:ext cx="2705646" cy="1711959"/>
            <a:chOff x="7219466" y="1943777"/>
            <a:chExt cx="4788963" cy="2663557"/>
          </a:xfrm>
        </p:grpSpPr>
        <p:pic>
          <p:nvPicPr>
            <p:cNvPr id="38" name="Immagine 24">
              <a:extLst>
                <a:ext uri="{FF2B5EF4-FFF2-40B4-BE49-F238E27FC236}">
                  <a16:creationId xmlns:a16="http://schemas.microsoft.com/office/drawing/2014/main" id="{E70CF07B-C9BC-8AAC-A694-95A2A92213E6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219466" y="1943777"/>
              <a:ext cx="3652878" cy="2663557"/>
            </a:xfrm>
            <a:prstGeom prst="rect">
              <a:avLst/>
            </a:prstGeom>
          </p:spPr>
        </p:pic>
        <p:grpSp>
          <p:nvGrpSpPr>
            <p:cNvPr id="39" name="Gruppo 46">
              <a:extLst>
                <a:ext uri="{FF2B5EF4-FFF2-40B4-BE49-F238E27FC236}">
                  <a16:creationId xmlns:a16="http://schemas.microsoft.com/office/drawing/2014/main" id="{321BCECA-6500-7FA3-9AE1-93C53237F114}"/>
                </a:ext>
              </a:extLst>
            </p:cNvPr>
            <p:cNvGrpSpPr/>
            <p:nvPr/>
          </p:nvGrpSpPr>
          <p:grpSpPr>
            <a:xfrm>
              <a:off x="8957150" y="3000743"/>
              <a:ext cx="849275" cy="396901"/>
              <a:chOff x="10013372" y="3318253"/>
              <a:chExt cx="849275" cy="396901"/>
            </a:xfrm>
          </p:grpSpPr>
          <p:sp>
            <p:nvSpPr>
              <p:cNvPr id="46" name="Stella a 5 punte 47">
                <a:extLst>
                  <a:ext uri="{FF2B5EF4-FFF2-40B4-BE49-F238E27FC236}">
                    <a16:creationId xmlns:a16="http://schemas.microsoft.com/office/drawing/2014/main" id="{03EF5CDA-B14C-02D9-CF8D-B9AB87C505E6}"/>
                  </a:ext>
                </a:extLst>
              </p:cNvPr>
              <p:cNvSpPr/>
              <p:nvPr/>
            </p:nvSpPr>
            <p:spPr>
              <a:xfrm>
                <a:off x="10253720" y="3318253"/>
                <a:ext cx="150813" cy="139700"/>
              </a:xfrm>
              <a:prstGeom prst="star5">
                <a:avLst/>
              </a:prstGeom>
              <a:solidFill>
                <a:srgbClr val="FFFF00"/>
              </a:solidFill>
              <a:ln w="19050" cap="flat" cmpd="sng" algn="ctr">
                <a:solidFill>
                  <a:srgbClr val="08EDF9">
                    <a:lumMod val="75000"/>
                  </a:srgbClr>
                </a:solidFill>
                <a:prstDash val="solid"/>
                <a:miter lim="800000"/>
              </a:ln>
              <a:effectLst/>
            </p:spPr>
            <p:txBody>
              <a:bodyPr rtlCol="0" anchor="ctr"/>
              <a:lstStyle/>
              <a:p>
                <a:pPr marL="0" marR="0" lvl="0" indent="0" algn="ctr" defTabSz="4572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Montserrat"/>
                  <a:ea typeface="+mn-ea"/>
                  <a:cs typeface="+mn-cs"/>
                </a:endParaRPr>
              </a:p>
            </p:txBody>
          </p:sp>
          <p:sp>
            <p:nvSpPr>
              <p:cNvPr id="47" name="Segnaposto contenuto 2">
                <a:extLst>
                  <a:ext uri="{FF2B5EF4-FFF2-40B4-BE49-F238E27FC236}">
                    <a16:creationId xmlns:a16="http://schemas.microsoft.com/office/drawing/2014/main" id="{34D0A9A4-BD2B-C2DC-60FF-AE63DCB2348F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0013372" y="3484963"/>
                <a:ext cx="849275" cy="230191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 fontScale="40000" lnSpcReduction="20000"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Montserrat" panose="00000500000000000000" pitchFamily="2" charset="0"/>
                    <a:ea typeface="Yu Gothic" panose="020B0400000000000000" pitchFamily="34" charset="-128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Montserrat" panose="00000500000000000000" pitchFamily="2" charset="0"/>
                    <a:ea typeface="Yu Gothic" panose="020B0400000000000000" pitchFamily="34" charset="-128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Montserrat" panose="00000500000000000000" pitchFamily="2" charset="0"/>
                    <a:ea typeface="Yu Gothic" panose="020B0400000000000000" pitchFamily="34" charset="-128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Montserrat" panose="00000500000000000000" pitchFamily="2" charset="0"/>
                    <a:ea typeface="Yu Gothic" panose="020B0400000000000000" pitchFamily="34" charset="-128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Montserrat" panose="00000500000000000000" pitchFamily="2" charset="0"/>
                    <a:ea typeface="Yu Gothic" panose="020B0400000000000000" pitchFamily="34" charset="-128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r" defTabSz="914400" rtl="0" eaLnBrk="1" fontAlgn="auto" latinLnBrk="0" hangingPunct="1">
                  <a:lnSpc>
                    <a:spcPct val="90000"/>
                  </a:lnSpc>
                  <a:spcBef>
                    <a:spcPts val="1000"/>
                  </a:spcBef>
                  <a:spcAft>
                    <a:spcPts val="0"/>
                  </a:spcAft>
                  <a:buClrTx/>
                  <a:buSzTx/>
                  <a:buFont typeface="Arial" panose="020B0604020202020204" pitchFamily="34" charset="0"/>
                  <a:buNone/>
                  <a:tabLst/>
                  <a:defRPr/>
                </a:pPr>
                <a:r>
                  <a:rPr kumimoji="0" lang="en-US" sz="1000" b="1" i="0" u="none" strike="noStrike" kern="1200" cap="none" spc="0" normalizeH="0" baseline="0" noProof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  <a:latin typeface="Montserrat" panose="00000500000000000000" pitchFamily="2" charset="0"/>
                    <a:ea typeface="Yu Gothic" panose="020B0400000000000000" pitchFamily="34" charset="-128"/>
                    <a:cs typeface="+mn-cs"/>
                  </a:rPr>
                  <a:t>FCC 1 cell</a:t>
                </a:r>
              </a:p>
            </p:txBody>
          </p:sp>
        </p:grpSp>
        <p:sp>
          <p:nvSpPr>
            <p:cNvPr id="40" name="Rettangolo 37">
              <a:extLst>
                <a:ext uri="{FF2B5EF4-FFF2-40B4-BE49-F238E27FC236}">
                  <a16:creationId xmlns:a16="http://schemas.microsoft.com/office/drawing/2014/main" id="{BCAFB428-D058-40BD-991C-C1673D31BFA3}"/>
                </a:ext>
              </a:extLst>
            </p:cNvPr>
            <p:cNvSpPr/>
            <p:nvPr/>
          </p:nvSpPr>
          <p:spPr>
            <a:xfrm rot="2901136">
              <a:off x="8739777" y="2468542"/>
              <a:ext cx="89464" cy="85289"/>
            </a:xfrm>
            <a:prstGeom prst="rect">
              <a:avLst/>
            </a:prstGeom>
            <a:solidFill>
              <a:srgbClr val="FA00C8"/>
            </a:solidFill>
            <a:ln w="12700" cap="flat" cmpd="sng" algn="ctr">
              <a:solidFill>
                <a:srgbClr val="FA00C8">
                  <a:lumMod val="75000"/>
                </a:srgbClr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"/>
                <a:ea typeface="+mn-ea"/>
                <a:cs typeface="+mn-cs"/>
              </a:endParaRPr>
            </a:p>
          </p:txBody>
        </p:sp>
        <p:sp>
          <p:nvSpPr>
            <p:cNvPr id="41" name="Rettangolo 38">
              <a:extLst>
                <a:ext uri="{FF2B5EF4-FFF2-40B4-BE49-F238E27FC236}">
                  <a16:creationId xmlns:a16="http://schemas.microsoft.com/office/drawing/2014/main" id="{F957650F-4729-9202-E1D2-0663FF6FA5D5}"/>
                </a:ext>
              </a:extLst>
            </p:cNvPr>
            <p:cNvSpPr/>
            <p:nvPr/>
          </p:nvSpPr>
          <p:spPr>
            <a:xfrm rot="2901136">
              <a:off x="9271925" y="2669114"/>
              <a:ext cx="89464" cy="85289"/>
            </a:xfrm>
            <a:prstGeom prst="rect">
              <a:avLst/>
            </a:prstGeom>
            <a:solidFill>
              <a:srgbClr val="FA00C8"/>
            </a:solidFill>
            <a:ln w="12700" cap="flat" cmpd="sng" algn="ctr">
              <a:solidFill>
                <a:srgbClr val="FA00C8">
                  <a:lumMod val="75000"/>
                </a:srgbClr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"/>
                <a:ea typeface="+mn-ea"/>
                <a:cs typeface="+mn-cs"/>
              </a:endParaRPr>
            </a:p>
          </p:txBody>
        </p:sp>
        <p:sp>
          <p:nvSpPr>
            <p:cNvPr id="42" name="Rettangolo 39">
              <a:extLst>
                <a:ext uri="{FF2B5EF4-FFF2-40B4-BE49-F238E27FC236}">
                  <a16:creationId xmlns:a16="http://schemas.microsoft.com/office/drawing/2014/main" id="{299A942E-3D40-C326-6562-8CB4A97CD826}"/>
                </a:ext>
              </a:extLst>
            </p:cNvPr>
            <p:cNvSpPr/>
            <p:nvPr/>
          </p:nvSpPr>
          <p:spPr>
            <a:xfrm rot="2901136">
              <a:off x="9888677" y="2927881"/>
              <a:ext cx="89464" cy="85289"/>
            </a:xfrm>
            <a:prstGeom prst="rect">
              <a:avLst/>
            </a:prstGeom>
            <a:solidFill>
              <a:srgbClr val="FA00C8"/>
            </a:solidFill>
            <a:ln w="12700" cap="flat" cmpd="sng" algn="ctr">
              <a:solidFill>
                <a:srgbClr val="FA00C8">
                  <a:lumMod val="75000"/>
                </a:srgbClr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"/>
                <a:ea typeface="+mn-ea"/>
                <a:cs typeface="+mn-cs"/>
              </a:endParaRPr>
            </a:p>
          </p:txBody>
        </p:sp>
        <p:sp>
          <p:nvSpPr>
            <p:cNvPr id="43" name="CasellaDiTesto 40">
              <a:extLst>
                <a:ext uri="{FF2B5EF4-FFF2-40B4-BE49-F238E27FC236}">
                  <a16:creationId xmlns:a16="http://schemas.microsoft.com/office/drawing/2014/main" id="{95F01E0D-3EE9-747B-A89A-CA3498700EC3}"/>
                </a:ext>
              </a:extLst>
            </p:cNvPr>
            <p:cNvSpPr txBox="1"/>
            <p:nvPr/>
          </p:nvSpPr>
          <p:spPr>
            <a:xfrm rot="1571446">
              <a:off x="8799985" y="2403675"/>
              <a:ext cx="1711326" cy="338554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1" i="0" u="none" strike="noStrike" kern="0" cap="none" spc="0" normalizeH="0" baseline="0" noProof="0" dirty="0">
                  <a:ln>
                    <a:noFill/>
                  </a:ln>
                  <a:solidFill>
                    <a:srgbClr val="FA00C8"/>
                  </a:solidFill>
                  <a:effectLst/>
                  <a:uLnTx/>
                  <a:uFillTx/>
                  <a:latin typeface="Montserrat" panose="00000500000000000000" pitchFamily="50" charset="0"/>
                  <a:ea typeface="+mn-ea"/>
                  <a:cs typeface="+mn-cs"/>
                </a:rPr>
                <a:t>QPR Nb</a:t>
              </a:r>
              <a:r>
                <a:rPr kumimoji="0" lang="en-US" sz="1600" b="1" i="0" u="none" strike="noStrike" kern="0" cap="none" spc="0" normalizeH="0" baseline="-25000" noProof="0" dirty="0">
                  <a:ln>
                    <a:noFill/>
                  </a:ln>
                  <a:solidFill>
                    <a:srgbClr val="FA00C8"/>
                  </a:solidFill>
                  <a:effectLst/>
                  <a:uLnTx/>
                  <a:uFillTx/>
                  <a:latin typeface="Montserrat" panose="00000500000000000000" pitchFamily="50" charset="0"/>
                  <a:ea typeface="+mn-ea"/>
                  <a:cs typeface="+mn-cs"/>
                </a:rPr>
                <a:t>3</a:t>
              </a:r>
              <a:r>
                <a:rPr kumimoji="0" lang="en-US" sz="1600" b="1" i="0" u="none" strike="noStrike" kern="0" cap="none" spc="0" normalizeH="0" baseline="0" noProof="0" dirty="0">
                  <a:ln>
                    <a:noFill/>
                  </a:ln>
                  <a:solidFill>
                    <a:srgbClr val="FA00C8"/>
                  </a:solidFill>
                  <a:effectLst/>
                  <a:uLnTx/>
                  <a:uFillTx/>
                  <a:latin typeface="Montserrat" panose="00000500000000000000" pitchFamily="50" charset="0"/>
                  <a:ea typeface="+mn-ea"/>
                  <a:cs typeface="+mn-cs"/>
                </a:rPr>
                <a:t>Sn</a:t>
              </a:r>
            </a:p>
          </p:txBody>
        </p:sp>
        <p:sp>
          <p:nvSpPr>
            <p:cNvPr id="44" name="CasellaDiTesto 43">
              <a:extLst>
                <a:ext uri="{FF2B5EF4-FFF2-40B4-BE49-F238E27FC236}">
                  <a16:creationId xmlns:a16="http://schemas.microsoft.com/office/drawing/2014/main" id="{01CB69CA-97DD-9E75-824E-1DE2F4A34583}"/>
                </a:ext>
              </a:extLst>
            </p:cNvPr>
            <p:cNvSpPr txBox="1"/>
            <p:nvPr/>
          </p:nvSpPr>
          <p:spPr>
            <a:xfrm>
              <a:off x="10730317" y="2061062"/>
              <a:ext cx="1278112" cy="40702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L="0" marR="0" lvl="0" indent="0" algn="l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100" b="0" i="0" u="none" strike="noStrike" kern="0" cap="none" spc="0" normalizeH="0" baseline="0" noProof="0" dirty="0">
                  <a:ln>
                    <a:noFill/>
                  </a:ln>
                  <a:solidFill>
                    <a:srgbClr val="6011D6">
                      <a:lumMod val="75000"/>
                    </a:srgbClr>
                  </a:solidFill>
                  <a:effectLst/>
                  <a:uLnTx/>
                  <a:uFillTx/>
                  <a:latin typeface="Montserrat" panose="00000500000000000000" pitchFamily="50" charset="0"/>
                  <a:ea typeface="+mn-ea"/>
                  <a:cs typeface="+mn-cs"/>
                </a:rPr>
                <a:t>G=216 </a:t>
              </a:r>
              <a:r>
                <a:rPr kumimoji="0" lang="el-GR" sz="1100" b="0" i="0" u="none" strike="noStrike" kern="0" cap="none" spc="0" normalizeH="0" baseline="0" noProof="0" dirty="0">
                  <a:ln>
                    <a:noFill/>
                  </a:ln>
                  <a:solidFill>
                    <a:srgbClr val="6011D6">
                      <a:lumMod val="75000"/>
                    </a:srgbClr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Calibri" panose="020F0502020204030204" pitchFamily="34" charset="0"/>
                </a:rPr>
                <a:t>Ω</a:t>
              </a:r>
              <a:endParaRPr kumimoji="0" lang="en-US" sz="1100" b="0" i="0" u="none" strike="noStrike" kern="0" cap="none" spc="0" normalizeH="0" baseline="0" noProof="0" dirty="0">
                <a:ln>
                  <a:noFill/>
                </a:ln>
                <a:solidFill>
                  <a:srgbClr val="6011D6">
                    <a:lumMod val="75000"/>
                  </a:srgbClr>
                </a:solidFill>
                <a:effectLst/>
                <a:uLnTx/>
                <a:uFillTx/>
                <a:latin typeface="Montserrat" panose="00000500000000000000" pitchFamily="50" charset="0"/>
                <a:ea typeface="+mn-ea"/>
                <a:cs typeface="+mn-cs"/>
              </a:endParaRPr>
            </a:p>
          </p:txBody>
        </p:sp>
        <p:sp>
          <p:nvSpPr>
            <p:cNvPr id="45" name="TextBox 8">
              <a:extLst>
                <a:ext uri="{FF2B5EF4-FFF2-40B4-BE49-F238E27FC236}">
                  <a16:creationId xmlns:a16="http://schemas.microsoft.com/office/drawing/2014/main" id="{B7B6C0D8-0056-DD6A-235A-53CDAD6251AC}"/>
                </a:ext>
              </a:extLst>
            </p:cNvPr>
            <p:cNvSpPr txBox="1"/>
            <p:nvPr/>
          </p:nvSpPr>
          <p:spPr>
            <a:xfrm>
              <a:off x="10759959" y="2486311"/>
              <a:ext cx="1219632" cy="40702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05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Montserrat"/>
                  <a:ea typeface="+mn-ea"/>
                  <a:cs typeface="+mn-cs"/>
                </a:rPr>
                <a:t>4.5 K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1183554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656193E-9FAB-2912-C8E1-289D3F40E03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0" name="Picture 69" descr="A diagram of a graph&#10;&#10;AI-generated content may be incorrect.">
            <a:extLst>
              <a:ext uri="{FF2B5EF4-FFF2-40B4-BE49-F238E27FC236}">
                <a16:creationId xmlns:a16="http://schemas.microsoft.com/office/drawing/2014/main" id="{95F2F81F-3198-7F60-4035-0A283ADCC31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31" r="6612" b="33444"/>
          <a:stretch/>
        </p:blipFill>
        <p:spPr>
          <a:xfrm>
            <a:off x="4913003" y="2984011"/>
            <a:ext cx="3991055" cy="1931298"/>
          </a:xfrm>
          <a:prstGeom prst="rect">
            <a:avLst/>
          </a:prstGeom>
        </p:spPr>
      </p:pic>
      <p:pic>
        <p:nvPicPr>
          <p:cNvPr id="68" name="Picture 67" descr="A screen shot of a computer&#10;&#10;AI-generated content may be incorrect.">
            <a:extLst>
              <a:ext uri="{FF2B5EF4-FFF2-40B4-BE49-F238E27FC236}">
                <a16:creationId xmlns:a16="http://schemas.microsoft.com/office/drawing/2014/main" id="{4AA4E7EA-3A07-BA32-D612-67A3BCF5616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7633" y="2991170"/>
            <a:ext cx="4572345" cy="2169820"/>
          </a:xfrm>
          <a:prstGeom prst="rect">
            <a:avLst/>
          </a:prstGeom>
        </p:spPr>
      </p:pic>
      <p:sp>
        <p:nvSpPr>
          <p:cNvPr id="5" name="Titel 4">
            <a:extLst>
              <a:ext uri="{FF2B5EF4-FFF2-40B4-BE49-F238E27FC236}">
                <a16:creationId xmlns:a16="http://schemas.microsoft.com/office/drawing/2014/main" id="{EA628BEC-40FC-2D14-356E-1DFD1FF2A10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7634" y="317500"/>
            <a:ext cx="8384156" cy="402033"/>
          </a:xfrm>
        </p:spPr>
        <p:txBody>
          <a:bodyPr/>
          <a:lstStyle/>
          <a:p>
            <a:r>
              <a:rPr lang="en-US" sz="2800" dirty="0"/>
              <a:t>FCC-ee operation sequence and SRF concept 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8A98CDF0-14EC-007B-4B8E-A39BFF1F0DD5}"/>
              </a:ext>
            </a:extLst>
          </p:cNvPr>
          <p:cNvSpPr txBox="1"/>
          <p:nvPr/>
        </p:nvSpPr>
        <p:spPr>
          <a:xfrm>
            <a:off x="228788" y="767090"/>
            <a:ext cx="8686424" cy="22647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71446" indent="-171446" defTabSz="685710">
              <a:spcAft>
                <a:spcPts val="450"/>
              </a:spcAft>
              <a:buFontTx/>
              <a:buChar char="-"/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2-cell 400 MHz SRF system for Z, W and ZH, entire system installed at operation start of FCC-ee</a:t>
            </a:r>
            <a:endParaRPr lang="en-US" sz="1050" dirty="0">
              <a:solidFill>
                <a:srgbClr val="0C377B"/>
              </a:solidFill>
              <a:latin typeface="Arial"/>
            </a:endParaRPr>
          </a:p>
          <a:p>
            <a:pPr marL="171446" indent="-171446" defTabSz="685710">
              <a:spcAft>
                <a:spcPts val="450"/>
              </a:spcAft>
              <a:buFontTx/>
              <a:buChar char="-"/>
              <a:defRPr/>
            </a:pPr>
            <a:r>
              <a:rPr lang="en-GB" sz="1400" dirty="0">
                <a:solidFill>
                  <a:srgbClr val="0C377B"/>
                </a:solidFill>
                <a:latin typeface="Arial"/>
              </a:rPr>
              <a:t>Constant cavity coupling thanks to </a:t>
            </a:r>
            <a:r>
              <a:rPr lang="en-GB" sz="1400" b="1" dirty="0">
                <a:solidFill>
                  <a:srgbClr val="0C377B"/>
                </a:solidFill>
                <a:latin typeface="Arial"/>
              </a:rPr>
              <a:t>reverse phase operation at Z</a:t>
            </a:r>
          </a:p>
          <a:p>
            <a:pPr marL="357188" indent="-179388">
              <a:buFont typeface="Arial" panose="020B0604020202020204" pitchFamily="34" charset="0"/>
              <a:buChar char="•"/>
            </a:pPr>
            <a:r>
              <a:rPr lang="en-US" sz="1100" dirty="0"/>
              <a:t>Reverse phase operation (RPO) mode allows increasing RF cavity voltage </a:t>
            </a:r>
            <a:r>
              <a:rPr lang="en-US" sz="1100" i="1" dirty="0">
                <a:solidFill>
                  <a:srgbClr val="0070C0"/>
                </a:solidFill>
              </a:rPr>
              <a:t>(Y. Morita et al., SRF, 2009)</a:t>
            </a:r>
          </a:p>
          <a:p>
            <a:pPr marL="357188" indent="-179388">
              <a:buFont typeface="Arial" panose="020B0604020202020204" pitchFamily="34" charset="0"/>
              <a:buChar char="•"/>
            </a:pPr>
            <a:r>
              <a:rPr lang="en-US" sz="1100" dirty="0"/>
              <a:t>Experimentally verified with high beam loading in KEKB </a:t>
            </a:r>
            <a:r>
              <a:rPr lang="en-US" sz="1100" i="1" dirty="0">
                <a:solidFill>
                  <a:srgbClr val="0070C0"/>
                </a:solidFill>
              </a:rPr>
              <a:t>(Y. Morita et al., IPAC, 2010)</a:t>
            </a:r>
          </a:p>
          <a:p>
            <a:pPr marL="357188" indent="-179388">
              <a:buFont typeface="Arial" panose="020B0604020202020204" pitchFamily="34" charset="0"/>
              <a:buChar char="•"/>
            </a:pPr>
            <a:r>
              <a:rPr lang="en-US" sz="1100" dirty="0"/>
              <a:t>Baseline solution for EIC ESR </a:t>
            </a:r>
            <a:r>
              <a:rPr lang="en-US" sz="1100" i="1" dirty="0">
                <a:solidFill>
                  <a:srgbClr val="0070C0"/>
                </a:solidFill>
              </a:rPr>
              <a:t>(e.g., J. Guo et al., IPAC, 2022)</a:t>
            </a:r>
            <a:r>
              <a:rPr lang="en-US" sz="1100" dirty="0"/>
              <a:t> </a:t>
            </a:r>
            <a:endParaRPr lang="en-GB" sz="1400" b="1" dirty="0">
              <a:solidFill>
                <a:srgbClr val="0C377B"/>
              </a:solidFill>
              <a:latin typeface="Arial"/>
            </a:endParaRPr>
          </a:p>
          <a:p>
            <a:pPr marL="171446" indent="-171446" defTabSz="685710">
              <a:spcBef>
                <a:spcPts val="400"/>
              </a:spcBef>
              <a:spcAft>
                <a:spcPts val="450"/>
              </a:spcAft>
              <a:buFontTx/>
              <a:buChar char="-"/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Full installation prior to operation, incl. cryogenic system (vs staging with shutdown requirements)</a:t>
            </a:r>
          </a:p>
          <a:p>
            <a:pPr marL="514309" lvl="1" indent="-171446" defTabSz="685710">
              <a:spcAft>
                <a:spcPts val="450"/>
              </a:spcAft>
              <a:buFontTx/>
              <a:buChar char="-"/>
              <a:defRPr/>
            </a:pPr>
            <a:r>
              <a:rPr lang="en-US" sz="1200" b="1" dirty="0">
                <a:solidFill>
                  <a:srgbClr val="0C377B"/>
                </a:solidFill>
                <a:latin typeface="Arial"/>
              </a:rPr>
              <a:t>Allows flexibility and switching between Z, WW, ZH modes thanks to RPO</a:t>
            </a:r>
          </a:p>
          <a:p>
            <a:pPr marL="514309" lvl="1" indent="-171446" defTabSz="685710">
              <a:spcAft>
                <a:spcPts val="450"/>
              </a:spcAft>
              <a:buFontTx/>
              <a:buChar char="-"/>
              <a:defRPr/>
            </a:pPr>
            <a:r>
              <a:rPr lang="en-US" sz="1200" dirty="0">
                <a:solidFill>
                  <a:srgbClr val="0C377B"/>
                </a:solidFill>
                <a:latin typeface="Arial"/>
              </a:rPr>
              <a:t>Suppression of the single-cell 400 MHz system (reduced R&amp;D, installation, commissioning, </a:t>
            </a:r>
            <a:r>
              <a:rPr lang="en-US" sz="1200" dirty="0" err="1">
                <a:solidFill>
                  <a:srgbClr val="0C377B"/>
                </a:solidFill>
                <a:latin typeface="Arial"/>
              </a:rPr>
              <a:t>etc</a:t>
            </a:r>
            <a:r>
              <a:rPr lang="en-US" sz="1200" dirty="0">
                <a:solidFill>
                  <a:srgbClr val="0C377B"/>
                </a:solidFill>
                <a:latin typeface="Arial"/>
              </a:rPr>
              <a:t>…)</a:t>
            </a:r>
          </a:p>
          <a:p>
            <a:pPr marL="171446" indent="-171446" defTabSz="685710">
              <a:spcAft>
                <a:spcPts val="450"/>
              </a:spcAft>
              <a:buFontTx/>
              <a:buChar char="-"/>
              <a:defRPr/>
            </a:pPr>
            <a:r>
              <a:rPr lang="en-US" sz="1400" dirty="0">
                <a:solidFill>
                  <a:srgbClr val="0C377B"/>
                </a:solidFill>
                <a:latin typeface="Arial"/>
              </a:rPr>
              <a:t>800 MHz SRF system real estate gradient increases by ~ 20% by using 6 cells cavities instead of 5 cell. </a:t>
            </a:r>
            <a:endParaRPr lang="en-GB" sz="1400" dirty="0">
              <a:solidFill>
                <a:srgbClr val="0C377B"/>
              </a:solidFill>
              <a:latin typeface="Arial"/>
            </a:endParaRP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59D7F24A-044F-7CA2-2FF1-4C1109E2B0D5}"/>
              </a:ext>
            </a:extLst>
          </p:cNvPr>
          <p:cNvSpPr txBox="1"/>
          <p:nvPr/>
        </p:nvSpPr>
        <p:spPr>
          <a:xfrm>
            <a:off x="8680414" y="3220146"/>
            <a:ext cx="490344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fr-CH" sz="1100" dirty="0"/>
              <a:t>Z, </a:t>
            </a:r>
          </a:p>
          <a:p>
            <a:pPr algn="l"/>
            <a:r>
              <a:rPr lang="fr-CH" sz="1100" dirty="0"/>
              <a:t>WW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BCFD81BE-36E8-B8AA-3D3A-891C4E0A3B7D}"/>
              </a:ext>
            </a:extLst>
          </p:cNvPr>
          <p:cNvSpPr txBox="1"/>
          <p:nvPr/>
        </p:nvSpPr>
        <p:spPr>
          <a:xfrm>
            <a:off x="8696369" y="4114800"/>
            <a:ext cx="415378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fr-CH" sz="1100" dirty="0"/>
              <a:t>ZH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F8261A96-DB76-687F-449E-456BAEDDE81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299834" y="1134854"/>
            <a:ext cx="1543769" cy="7793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70428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49D05E6-7B9F-47FC-0E21-1571DAE006E4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32</a:t>
            </a:fld>
            <a:endParaRPr kumimoji="0" lang="en-US" sz="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F2FDC91C-18B3-0516-06A8-92A1ACADEDE3}"/>
              </a:ext>
            </a:extLst>
          </p:cNvPr>
          <p:cNvSpPr txBox="1"/>
          <p:nvPr/>
        </p:nvSpPr>
        <p:spPr>
          <a:xfrm>
            <a:off x="148371" y="4664721"/>
            <a:ext cx="1061389" cy="300082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I. Syratchev</a:t>
            </a:r>
            <a:endParaRPr kumimoji="0" lang="en-GB" sz="13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F05E135C-D495-BD7C-3F31-EAE78749D1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2875" y="1043237"/>
            <a:ext cx="5684692" cy="328950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650BBC4-F84C-CF3A-740B-96B0770A809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11538" y="1133642"/>
            <a:ext cx="5847103" cy="288953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61AEB93-42CB-CE14-1A15-0F7C96601B1C}"/>
              </a:ext>
            </a:extLst>
          </p:cNvPr>
          <p:cNvSpPr txBox="1"/>
          <p:nvPr/>
        </p:nvSpPr>
        <p:spPr>
          <a:xfrm>
            <a:off x="2530165" y="335404"/>
            <a:ext cx="8705408" cy="5078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efficient RF power source</a:t>
            </a:r>
            <a:endParaRPr kumimoji="0" lang="en-GB" sz="27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12F86A5-7145-37D9-D141-6821B0D3DDC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612804" y="17319"/>
            <a:ext cx="1531195" cy="1802245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D3AFE5D-2BB2-9F04-355E-8EC529520C73}"/>
              </a:ext>
            </a:extLst>
          </p:cNvPr>
          <p:cNvSpPr txBox="1"/>
          <p:nvPr/>
        </p:nvSpPr>
        <p:spPr>
          <a:xfrm>
            <a:off x="4424363" y="4532740"/>
            <a:ext cx="6827044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14313" marR="0" lvl="0" indent="-214313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Very efficient: &gt;90%,  </a:t>
            </a: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Low Voltage: &lt;50kV</a:t>
            </a:r>
          </a:p>
          <a:p>
            <a:pPr marL="214313" marR="0" lvl="0" indent="-214313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Compact: ~ 1m</a:t>
            </a:r>
            <a:r>
              <a:rPr kumimoji="0" lang="en-US" sz="1600" b="1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3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, Cost effective </a:t>
            </a: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(</a:t>
            </a:r>
            <a:r>
              <a:rPr kumimoji="0" lang="en-US" sz="16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w.r.t.</a:t>
            </a: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 klystron)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E4A03DD-D79A-D796-DBA0-5417226B387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63729" y="4155488"/>
            <a:ext cx="649280" cy="8093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03562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6C56A1E-0776-632F-AD28-B9CDD5A1184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white rectangular object with red lines&#10;&#10;AI-generated content may be incorrect.">
            <a:extLst>
              <a:ext uri="{FF2B5EF4-FFF2-40B4-BE49-F238E27FC236}">
                <a16:creationId xmlns:a16="http://schemas.microsoft.com/office/drawing/2014/main" id="{151BDFC2-3EAF-3C41-1E2F-D53297896DC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07741" y="3582436"/>
            <a:ext cx="3153629" cy="151042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8C1C13D-0DC4-8098-8EF6-18146A8F90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11218" y="2500701"/>
            <a:ext cx="4359893" cy="1536048"/>
          </a:xfrm>
          <a:prstGeom prst="rect">
            <a:avLst/>
          </a:prstGeom>
        </p:spPr>
      </p:pic>
      <p:sp>
        <p:nvSpPr>
          <p:cNvPr id="5" name="Titel 4">
            <a:extLst>
              <a:ext uri="{FF2B5EF4-FFF2-40B4-BE49-F238E27FC236}">
                <a16:creationId xmlns:a16="http://schemas.microsoft.com/office/drawing/2014/main" id="{58BF3ADA-7613-069F-D95F-2B9623FFE8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1479" y="311701"/>
            <a:ext cx="7200734" cy="402033"/>
          </a:xfrm>
        </p:spPr>
        <p:txBody>
          <a:bodyPr/>
          <a:lstStyle/>
          <a:p>
            <a:r>
              <a:rPr lang="en-GB" sz="2800" dirty="0"/>
              <a:t>beam vacuum</a:t>
            </a:r>
            <a:endParaRPr lang="en-US" sz="2800" dirty="0"/>
          </a:p>
        </p:txBody>
      </p:sp>
      <p:sp>
        <p:nvSpPr>
          <p:cNvPr id="6" name="Text Placeholder 3">
            <a:extLst>
              <a:ext uri="{FF2B5EF4-FFF2-40B4-BE49-F238E27FC236}">
                <a16:creationId xmlns:a16="http://schemas.microsoft.com/office/drawing/2014/main" id="{644BB45C-64A5-5711-32EA-1DA8BE82CD35}"/>
              </a:ext>
            </a:extLst>
          </p:cNvPr>
          <p:cNvSpPr txBox="1">
            <a:spLocks/>
          </p:cNvSpPr>
          <p:nvPr/>
        </p:nvSpPr>
        <p:spPr>
          <a:xfrm>
            <a:off x="302312" y="684350"/>
            <a:ext cx="5539688" cy="5668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indent="0" defTabSz="1828800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None/>
              <a:defRPr b="1"/>
            </a:lvl1pPr>
            <a:lvl2pPr marL="0" indent="0" defTabSz="1828800">
              <a:lnSpc>
                <a:spcPts val="3700"/>
              </a:lnSpc>
              <a:spcBef>
                <a:spcPts val="0"/>
              </a:spcBef>
              <a:buFontTx/>
              <a:buNone/>
              <a:defRPr b="1"/>
            </a:lvl2pPr>
            <a:lvl3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3pPr>
            <a:lvl4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4pPr>
            <a:lvl5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5pPr>
            <a:lvl6pPr marL="50292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6pPr>
            <a:lvl7pPr marL="59436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7pPr>
            <a:lvl8pPr marL="68580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8pPr>
            <a:lvl9pPr marL="77724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9pPr>
          </a:lstStyle>
          <a:p>
            <a:pPr marL="285750" marR="0" lvl="0" indent="-285750" algn="l" defTabSz="1828800" rtl="0" eaLnBrk="1" fontAlgn="auto" latinLnBrk="0" hangingPunct="1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u</a:t>
            </a:r>
            <a:r>
              <a:rPr kumimoji="0" lang="en-US" sz="1400" b="1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ltrathin</a:t>
            </a: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NEG coating (200 nm, 10x thinner than for LHC)</a:t>
            </a:r>
          </a:p>
          <a:p>
            <a:pPr marL="285750" marR="0" lvl="0" indent="-285750" algn="l" defTabSz="1828800" rtl="0" eaLnBrk="1" fontAlgn="auto" latinLnBrk="0" hangingPunct="1">
              <a:lnSpc>
                <a:spcPct val="105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w</a:t>
            </a:r>
            <a:r>
              <a:rPr kumimoji="0" lang="en-US" sz="1400" b="1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inglets</a:t>
            </a: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with localized synchrotron radiation absorbers, electron-cloud mitigation by sawtooth, and shielding</a:t>
            </a:r>
          </a:p>
        </p:txBody>
      </p:sp>
      <p:pic>
        <p:nvPicPr>
          <p:cNvPr id="33" name="Picture 32">
            <a:extLst>
              <a:ext uri="{FF2B5EF4-FFF2-40B4-BE49-F238E27FC236}">
                <a16:creationId xmlns:a16="http://schemas.microsoft.com/office/drawing/2014/main" id="{379B2864-80DF-C7BB-20C9-748CC9CEB7E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2462" y="1532168"/>
            <a:ext cx="3401764" cy="2134618"/>
          </a:xfrm>
          <a:prstGeom prst="rect">
            <a:avLst/>
          </a:prstGeom>
        </p:spPr>
      </p:pic>
      <p:grpSp>
        <p:nvGrpSpPr>
          <p:cNvPr id="36" name="Group 35">
            <a:extLst>
              <a:ext uri="{FF2B5EF4-FFF2-40B4-BE49-F238E27FC236}">
                <a16:creationId xmlns:a16="http://schemas.microsoft.com/office/drawing/2014/main" id="{4C23772D-E991-F0F1-75C8-FD31452DAF2D}"/>
              </a:ext>
            </a:extLst>
          </p:cNvPr>
          <p:cNvGrpSpPr>
            <a:grpSpLocks noChangeAspect="1"/>
          </p:cNvGrpSpPr>
          <p:nvPr/>
        </p:nvGrpSpPr>
        <p:grpSpPr>
          <a:xfrm>
            <a:off x="3612573" y="1452796"/>
            <a:ext cx="2229427" cy="1151224"/>
            <a:chOff x="0" y="0"/>
            <a:chExt cx="10489550" cy="5296814"/>
          </a:xfrm>
        </p:grpSpPr>
        <p:sp>
          <p:nvSpPr>
            <p:cNvPr id="37" name="Freeform 16">
              <a:extLst>
                <a:ext uri="{FF2B5EF4-FFF2-40B4-BE49-F238E27FC236}">
                  <a16:creationId xmlns:a16="http://schemas.microsoft.com/office/drawing/2014/main" id="{2B715658-A2B5-07B8-CE21-3EE8840086E6}"/>
                </a:ext>
              </a:extLst>
            </p:cNvPr>
            <p:cNvSpPr/>
            <p:nvPr/>
          </p:nvSpPr>
          <p:spPr>
            <a:xfrm>
              <a:off x="0" y="0"/>
              <a:ext cx="10489550" cy="5296814"/>
            </a:xfrm>
            <a:custGeom>
              <a:avLst/>
              <a:gdLst/>
              <a:ahLst/>
              <a:cxnLst/>
              <a:rect l="l" t="t" r="r" b="b"/>
              <a:pathLst>
                <a:path w="10489550" h="5296814">
                  <a:moveTo>
                    <a:pt x="0" y="0"/>
                  </a:moveTo>
                  <a:lnTo>
                    <a:pt x="10489550" y="0"/>
                  </a:lnTo>
                  <a:lnTo>
                    <a:pt x="10489550" y="5296814"/>
                  </a:lnTo>
                  <a:lnTo>
                    <a:pt x="0" y="5296814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5"/>
              <a:stretch>
                <a:fillRect t="-5206"/>
              </a:stretch>
            </a:blipFill>
          </p:spPr>
          <p:txBody>
            <a:bodyPr/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9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38" name="AutoShape 17">
              <a:extLst>
                <a:ext uri="{FF2B5EF4-FFF2-40B4-BE49-F238E27FC236}">
                  <a16:creationId xmlns:a16="http://schemas.microsoft.com/office/drawing/2014/main" id="{56186132-1BD0-B7C1-44DA-CD7260347B5F}"/>
                </a:ext>
              </a:extLst>
            </p:cNvPr>
            <p:cNvSpPr/>
            <p:nvPr/>
          </p:nvSpPr>
          <p:spPr>
            <a:xfrm flipV="1">
              <a:off x="2676033" y="2864255"/>
              <a:ext cx="3101073" cy="1949103"/>
            </a:xfrm>
            <a:prstGeom prst="line">
              <a:avLst/>
            </a:prstGeom>
            <a:ln w="21035" cap="flat">
              <a:solidFill>
                <a:srgbClr val="FF3131"/>
              </a:solidFill>
              <a:prstDash val="sysDot"/>
              <a:headEnd type="none" w="sm" len="sm"/>
              <a:tailEnd type="arrow" w="med" len="sm"/>
            </a:ln>
          </p:spPr>
          <p:txBody>
            <a:bodyPr/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90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39" name="AutoShape 18">
              <a:extLst>
                <a:ext uri="{FF2B5EF4-FFF2-40B4-BE49-F238E27FC236}">
                  <a16:creationId xmlns:a16="http://schemas.microsoft.com/office/drawing/2014/main" id="{F9BE01A5-9EDC-4F60-CBC8-95AED7A40D6A}"/>
                </a:ext>
              </a:extLst>
            </p:cNvPr>
            <p:cNvSpPr/>
            <p:nvPr/>
          </p:nvSpPr>
          <p:spPr>
            <a:xfrm flipV="1">
              <a:off x="1999362" y="2652593"/>
              <a:ext cx="2201619" cy="1768566"/>
            </a:xfrm>
            <a:prstGeom prst="line">
              <a:avLst/>
            </a:prstGeom>
            <a:ln w="10518" cap="flat">
              <a:solidFill>
                <a:srgbClr val="FF3131"/>
              </a:solidFill>
              <a:prstDash val="sysDot"/>
              <a:headEnd type="none" w="sm" len="sm"/>
              <a:tailEnd type="arrow" w="med" len="sm"/>
            </a:ln>
          </p:spPr>
          <p:txBody>
            <a:bodyPr/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90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0" name="AutoShape 19">
              <a:extLst>
                <a:ext uri="{FF2B5EF4-FFF2-40B4-BE49-F238E27FC236}">
                  <a16:creationId xmlns:a16="http://schemas.microsoft.com/office/drawing/2014/main" id="{59B93AA1-C48B-4E20-F7FB-DF0BEB9259FD}"/>
                </a:ext>
              </a:extLst>
            </p:cNvPr>
            <p:cNvSpPr/>
            <p:nvPr/>
          </p:nvSpPr>
          <p:spPr>
            <a:xfrm flipV="1">
              <a:off x="1690078" y="3009008"/>
              <a:ext cx="1489674" cy="1343691"/>
            </a:xfrm>
            <a:prstGeom prst="line">
              <a:avLst/>
            </a:prstGeom>
            <a:ln w="10518" cap="flat">
              <a:solidFill>
                <a:srgbClr val="FF3131"/>
              </a:solidFill>
              <a:prstDash val="sysDot"/>
              <a:headEnd type="none" w="sm" len="sm"/>
              <a:tailEnd type="arrow" w="med" len="sm"/>
            </a:ln>
          </p:spPr>
          <p:txBody>
            <a:bodyPr/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90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1" name="AutoShape 20">
              <a:extLst>
                <a:ext uri="{FF2B5EF4-FFF2-40B4-BE49-F238E27FC236}">
                  <a16:creationId xmlns:a16="http://schemas.microsoft.com/office/drawing/2014/main" id="{6C5274F4-0D77-7AFC-D6BB-53A045A46E94}"/>
                </a:ext>
              </a:extLst>
            </p:cNvPr>
            <p:cNvSpPr/>
            <p:nvPr/>
          </p:nvSpPr>
          <p:spPr>
            <a:xfrm flipV="1">
              <a:off x="1828413" y="2864255"/>
              <a:ext cx="1789543" cy="1556904"/>
            </a:xfrm>
            <a:prstGeom prst="line">
              <a:avLst/>
            </a:prstGeom>
            <a:ln w="10518" cap="flat">
              <a:solidFill>
                <a:srgbClr val="FF3131"/>
              </a:solidFill>
              <a:prstDash val="sysDot"/>
              <a:headEnd type="none" w="sm" len="sm"/>
              <a:tailEnd type="arrow" w="med" len="sm"/>
            </a:ln>
          </p:spPr>
          <p:txBody>
            <a:bodyPr/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68572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900" b="0" i="0" u="none" strike="noStrike" kern="1200" cap="none" spc="0" normalizeH="0" baseline="0" noProof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42" name="TextBox 21">
              <a:extLst>
                <a:ext uri="{FF2B5EF4-FFF2-40B4-BE49-F238E27FC236}">
                  <a16:creationId xmlns:a16="http://schemas.microsoft.com/office/drawing/2014/main" id="{65B09F4A-A2CF-188C-1EB5-ED18F54CB62D}"/>
                </a:ext>
              </a:extLst>
            </p:cNvPr>
            <p:cNvSpPr txBox="1"/>
            <p:nvPr/>
          </p:nvSpPr>
          <p:spPr>
            <a:xfrm rot="19735258">
              <a:off x="1776050" y="4554575"/>
              <a:ext cx="1527375" cy="29168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685727" rtl="0" eaLnBrk="1" fontAlgn="auto" latinLnBrk="0" hangingPunct="1">
                <a:lnSpc>
                  <a:spcPts val="9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750" b="0" i="0" u="none" strike="noStrike" kern="1200" cap="none" spc="0" normalizeH="0" baseline="0" noProof="0" dirty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Times New Roman"/>
                  <a:ea typeface="Times New Roman"/>
                  <a:cs typeface="Times New Roman"/>
                  <a:sym typeface="Times New Roman"/>
                </a:rPr>
                <a:t>electron</a:t>
              </a:r>
              <a:r>
                <a:rPr kumimoji="0" lang="en-US" sz="668" b="0" i="0" u="none" strike="noStrike" kern="1200" cap="none" spc="0" normalizeH="0" baseline="0" noProof="0" dirty="0">
                  <a:ln>
                    <a:noFill/>
                  </a:ln>
                  <a:solidFill>
                    <a:srgbClr val="FF3131"/>
                  </a:solidFill>
                  <a:effectLst/>
                  <a:uLnTx/>
                  <a:uFillTx/>
                  <a:latin typeface="Times New Roman"/>
                  <a:ea typeface="Times New Roman"/>
                  <a:cs typeface="Times New Roman"/>
                  <a:sym typeface="Times New Roman"/>
                </a:rPr>
                <a:t> </a:t>
              </a:r>
              <a:r>
                <a:rPr kumimoji="0" lang="en-US" sz="668" b="0" i="0" u="none" strike="noStrike" kern="1200" cap="none" spc="0" normalizeH="0" baseline="0" noProof="0" dirty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Times New Roman"/>
                  <a:ea typeface="Times New Roman"/>
                  <a:cs typeface="Times New Roman"/>
                  <a:sym typeface="Times New Roman"/>
                </a:rPr>
                <a:t>beam</a:t>
              </a:r>
            </a:p>
          </p:txBody>
        </p:sp>
        <p:sp>
          <p:nvSpPr>
            <p:cNvPr id="43" name="TextBox 22">
              <a:extLst>
                <a:ext uri="{FF2B5EF4-FFF2-40B4-BE49-F238E27FC236}">
                  <a16:creationId xmlns:a16="http://schemas.microsoft.com/office/drawing/2014/main" id="{5E97674A-9A62-1A31-7EA4-A8BB3E177A81}"/>
                </a:ext>
              </a:extLst>
            </p:cNvPr>
            <p:cNvSpPr txBox="1"/>
            <p:nvPr/>
          </p:nvSpPr>
          <p:spPr>
            <a:xfrm rot="19078120">
              <a:off x="597255" y="4792020"/>
              <a:ext cx="1372039" cy="340468"/>
            </a:xfrm>
            <a:prstGeom prst="rect">
              <a:avLst/>
            </a:prstGeom>
          </p:spPr>
          <p:txBody>
            <a:bodyPr wrap="square" lIns="0" tIns="0" rIns="0" bIns="0" rtlCol="0" anchor="t">
              <a:spAutoFit/>
            </a:bodyPr>
            <a:lstStyle>
              <a:defPPr>
                <a:defRPr lang="de-DE"/>
              </a:defPPr>
              <a:lvl1pPr marL="0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342863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727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59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454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31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181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045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2908" algn="l" defTabSz="685727" rtl="0" eaLnBrk="1" latinLnBrk="0" hangingPunct="1"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r" defTabSz="685727" rtl="0" eaLnBrk="1" fontAlgn="auto" latinLnBrk="0" hangingPunct="1">
                <a:lnSpc>
                  <a:spcPts val="467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668" b="0" i="0" u="none" strike="noStrike" kern="1200" cap="none" spc="0" normalizeH="0" baseline="0" noProof="0" dirty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Times New Roman"/>
                  <a:ea typeface="Times New Roman"/>
                  <a:cs typeface="Times New Roman"/>
                  <a:sym typeface="Times New Roman"/>
                </a:rPr>
                <a:t>synchrotron </a:t>
              </a:r>
              <a:r>
                <a:rPr kumimoji="0" lang="en-US" sz="750" b="0" i="0" u="none" strike="noStrike" kern="1200" cap="none" spc="0" normalizeH="0" baseline="0" noProof="0" dirty="0">
                  <a:ln>
                    <a:noFill/>
                  </a:ln>
                  <a:solidFill>
                    <a:srgbClr val="0000FF"/>
                  </a:solidFill>
                  <a:effectLst/>
                  <a:uLnTx/>
                  <a:uFillTx/>
                  <a:latin typeface="Times New Roman"/>
                  <a:ea typeface="Times New Roman"/>
                  <a:cs typeface="Times New Roman"/>
                  <a:sym typeface="Times New Roman"/>
                </a:rPr>
                <a:t>radiation</a:t>
              </a:r>
            </a:p>
          </p:txBody>
        </p:sp>
      </p:grpSp>
      <p:sp>
        <p:nvSpPr>
          <p:cNvPr id="44" name="TextBox 43">
            <a:extLst>
              <a:ext uri="{FF2B5EF4-FFF2-40B4-BE49-F238E27FC236}">
                <a16:creationId xmlns:a16="http://schemas.microsoft.com/office/drawing/2014/main" id="{13725FD5-C030-0185-49E2-AF314B308E01}"/>
              </a:ext>
            </a:extLst>
          </p:cNvPr>
          <p:cNvSpPr txBox="1"/>
          <p:nvPr/>
        </p:nvSpPr>
        <p:spPr>
          <a:xfrm>
            <a:off x="6012227" y="531079"/>
            <a:ext cx="3153629" cy="1846659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>
            <a:defPPr>
              <a:defRPr lang="de-DE"/>
            </a:defPPr>
            <a:lvl1pPr marL="0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342863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85727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028591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371454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714318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057181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400045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742908" algn="l" defTabSz="685727" rtl="0" eaLnBrk="1" latinLnBrk="0" hangingPunct="1"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Radiation Power Density simulated with </a:t>
            </a:r>
            <a:r>
              <a:rPr kumimoji="0" lang="en-US" sz="12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SynRad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+ for sawtooth absorber surface</a:t>
            </a: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Times New Roman"/>
              <a:cs typeface="Times New Roman"/>
              <a:sym typeface="Times New Roman"/>
            </a:endParaRPr>
          </a:p>
          <a:p>
            <a:pPr marL="128588" marR="0" lvl="0" indent="-128588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Peak Power Density: </a:t>
            </a: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74.6 W/mm</a:t>
            </a:r>
            <a:r>
              <a:rPr kumimoji="0" lang="en-GB" sz="1200" b="1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²</a:t>
            </a:r>
            <a:endParaRPr kumimoji="0" lang="en-US" sz="12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Times New Roman"/>
              <a:cs typeface="Times New Roman"/>
              <a:sym typeface="Times New Roman"/>
            </a:endParaRPr>
          </a:p>
          <a:p>
            <a:pPr marL="128588" marR="0" lvl="0" indent="-128588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Maximum Power per absorber:</a:t>
            </a: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4.5 kW</a:t>
            </a:r>
          </a:p>
          <a:p>
            <a:pPr marL="0" marR="0" lvl="0" indent="0" algn="ctr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Times New Roman"/>
              <a:cs typeface="Times New Roman"/>
              <a:sym typeface="Times New Roman"/>
            </a:endParaRP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Times New Roman"/>
                <a:cs typeface="Times New Roman"/>
                <a:sym typeface="Times New Roman"/>
              </a:rPr>
              <a:t>Most of the radiation is intercepted perpendicularly by the inner side of sawtooth surface,  which diminishes the reflection of the radiation back into the vacuum chamber.</a:t>
            </a:r>
          </a:p>
        </p:txBody>
      </p:sp>
      <p:pic>
        <p:nvPicPr>
          <p:cNvPr id="8" name="Picture 7" descr="A drawing of a tube&#10;&#10;AI-generated content may be incorrect.">
            <a:extLst>
              <a:ext uri="{FF2B5EF4-FFF2-40B4-BE49-F238E27FC236}">
                <a16:creationId xmlns:a16="http://schemas.microsoft.com/office/drawing/2014/main" id="{D9F606FD-4309-D3A2-DDDA-7663C84F9A51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2485" y="3778920"/>
            <a:ext cx="2406533" cy="1313939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74E386C0-F366-963C-596E-D75FF41FFA10}"/>
              </a:ext>
            </a:extLst>
          </p:cNvPr>
          <p:cNvSpPr txBox="1"/>
          <p:nvPr/>
        </p:nvSpPr>
        <p:spPr>
          <a:xfrm>
            <a:off x="5339607" y="4738166"/>
            <a:ext cx="134524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sawtooth surface</a:t>
            </a: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60389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A593580-B3A6-D4C5-2EE5-126EEAD87B2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el 4">
            <a:extLst>
              <a:ext uri="{FF2B5EF4-FFF2-40B4-BE49-F238E27FC236}">
                <a16:creationId xmlns:a16="http://schemas.microsoft.com/office/drawing/2014/main" id="{EF0560B4-7EBC-34AA-29E8-5C2CB486BE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8709" y="442389"/>
            <a:ext cx="8426245" cy="402033"/>
          </a:xfrm>
        </p:spPr>
        <p:txBody>
          <a:bodyPr/>
          <a:lstStyle/>
          <a:p>
            <a:r>
              <a:rPr lang="en-GB" sz="2800" dirty="0"/>
              <a:t>shielding concept:    limiting cumulative dose (ttbar)</a:t>
            </a:r>
            <a:endParaRPr lang="en-US" sz="2800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10006BC1-1230-CAB6-9A30-764D70F2EB7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7482" y="1339430"/>
            <a:ext cx="8689576" cy="3781065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9611FEDB-C6DD-C1F1-1F18-0C30E22E09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6073" y="1307811"/>
            <a:ext cx="2565885" cy="1421640"/>
          </a:xfrm>
          <a:prstGeom prst="rect">
            <a:avLst/>
          </a:prstGeom>
        </p:spPr>
      </p:pic>
      <p:sp>
        <p:nvSpPr>
          <p:cNvPr id="6" name="Text Placeholder 3">
            <a:extLst>
              <a:ext uri="{FF2B5EF4-FFF2-40B4-BE49-F238E27FC236}">
                <a16:creationId xmlns:a16="http://schemas.microsoft.com/office/drawing/2014/main" id="{0C758BEB-6A7D-B296-F952-8E20E0EF36A5}"/>
              </a:ext>
            </a:extLst>
          </p:cNvPr>
          <p:cNvSpPr txBox="1">
            <a:spLocks/>
          </p:cNvSpPr>
          <p:nvPr/>
        </p:nvSpPr>
        <p:spPr>
          <a:xfrm>
            <a:off x="215654" y="775449"/>
            <a:ext cx="8689575" cy="5668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indent="0" defTabSz="1828800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None/>
              <a:defRPr b="1"/>
            </a:lvl1pPr>
            <a:lvl2pPr marL="0" indent="0" defTabSz="1828800">
              <a:lnSpc>
                <a:spcPts val="3700"/>
              </a:lnSpc>
              <a:spcBef>
                <a:spcPts val="0"/>
              </a:spcBef>
              <a:buFontTx/>
              <a:buNone/>
              <a:defRPr b="1"/>
            </a:lvl2pPr>
            <a:lvl3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3pPr>
            <a:lvl4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4pPr>
            <a:lvl5pPr marL="0" indent="0" defTabSz="1828800">
              <a:lnSpc>
                <a:spcPts val="3700"/>
              </a:lnSpc>
              <a:spcBef>
                <a:spcPts val="0"/>
              </a:spcBef>
              <a:buSzPct val="120000"/>
              <a:buFontTx/>
              <a:buNone/>
              <a:defRPr b="1"/>
            </a:lvl5pPr>
            <a:lvl6pPr marL="50292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6pPr>
            <a:lvl7pPr marL="59436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7pPr>
            <a:lvl8pPr marL="68580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8pPr>
            <a:lvl9pPr marL="7772400" indent="-457200" defTabSz="18288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lvl9pPr>
          </a:lstStyle>
          <a:p>
            <a:pPr marL="0" marR="0" lvl="0" indent="0" algn="l" defTabSz="1828800" rtl="0" eaLnBrk="1" fontAlgn="auto" latinLnBrk="0" hangingPunct="1">
              <a:lnSpc>
                <a:spcPts val="37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35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Synchrotron radiations absorbers and additional shielding aiming factor ~100 dose reduction in arcs</a:t>
            </a:r>
          </a:p>
        </p:txBody>
      </p:sp>
      <p:sp>
        <p:nvSpPr>
          <p:cNvPr id="7" name="Slide Number Placeholder 1">
            <a:extLst>
              <a:ext uri="{FF2B5EF4-FFF2-40B4-BE49-F238E27FC236}">
                <a16:creationId xmlns:a16="http://schemas.microsoft.com/office/drawing/2014/main" id="{81F30B80-9235-20AD-3532-63B4649D461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06150" y="4805597"/>
            <a:ext cx="289479" cy="170071"/>
          </a:xfrm>
        </p:spPr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GB" sz="800" b="0" i="0" u="none" strike="noStrike" kern="1200" cap="none" spc="0" normalizeH="0" baseline="0" noProof="0" smtClean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34</a:t>
            </a:fld>
            <a:endParaRPr kumimoji="0" lang="en-GB" sz="8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076163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A7106F3-C4D0-1CA1-E07D-66F3C9E8ECBF}"/>
              </a:ext>
            </a:extLst>
          </p:cNvPr>
          <p:cNvSpPr txBox="1"/>
          <p:nvPr/>
        </p:nvSpPr>
        <p:spPr>
          <a:xfrm>
            <a:off x="127289" y="614363"/>
            <a:ext cx="2604922" cy="221599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Key topics:</a:t>
            </a:r>
          </a:p>
          <a:p>
            <a:pPr marL="214313" marR="0" lvl="0" indent="-214313" algn="l" defTabSz="685800" rtl="0" eaLnBrk="1" fontAlgn="auto" latinLnBrk="0" hangingPunct="1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SC IR magnet system &amp;Cryostat design</a:t>
            </a:r>
          </a:p>
          <a:p>
            <a:pPr marL="214313" marR="0" lvl="0" indent="-214313" algn="l" defTabSz="685800" rtl="0" eaLnBrk="1" fontAlgn="auto" latinLnBrk="0" hangingPunct="1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3D integration</a:t>
            </a:r>
          </a:p>
          <a:p>
            <a:pPr marL="214313" marR="0" lvl="0" indent="-214313" algn="l" defTabSz="685800" rtl="0" eaLnBrk="1" fontAlgn="auto" latinLnBrk="0" hangingPunct="1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t>IR mock-up / INFN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72C25BCD-5794-01B5-E405-C151ED8D3C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698" y="2489819"/>
            <a:ext cx="4542302" cy="2362173"/>
          </a:xfrm>
          <a:prstGeom prst="rect">
            <a:avLst/>
          </a:prstGeom>
          <a:solidFill>
            <a:sysClr val="window" lastClr="FFFFFF"/>
          </a:solidFill>
        </p:spPr>
      </p:pic>
      <p:pic>
        <p:nvPicPr>
          <p:cNvPr id="10" name="Picture 1">
            <a:extLst>
              <a:ext uri="{FF2B5EF4-FFF2-40B4-BE49-F238E27FC236}">
                <a16:creationId xmlns:a16="http://schemas.microsoft.com/office/drawing/2014/main" id="{1D08CD39-4EA3-CCE0-DE24-A8960262645E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658" t="9383" r="25337" b="30890"/>
          <a:stretch/>
        </p:blipFill>
        <p:spPr bwMode="auto">
          <a:xfrm>
            <a:off x="7272649" y="588453"/>
            <a:ext cx="1814090" cy="25342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F8743923-F5D6-0FDF-1C78-050767F2D395}"/>
              </a:ext>
            </a:extLst>
          </p:cNvPr>
          <p:cNvSpPr txBox="1"/>
          <p:nvPr/>
        </p:nvSpPr>
        <p:spPr>
          <a:xfrm>
            <a:off x="7385200" y="578644"/>
            <a:ext cx="1656011" cy="715581"/>
          </a:xfrm>
          <a:prstGeom prst="rect">
            <a:avLst/>
          </a:prstGeom>
          <a:solidFill>
            <a:srgbClr val="70AD47">
              <a:lumMod val="50000"/>
              <a:alpha val="70000"/>
            </a:srgbClr>
          </a:solidFill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1" i="0" u="none" strike="noStrike" kern="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Q1 prototype t</a:t>
            </a:r>
            <a:r>
              <a:rPr kumimoji="0" lang="en-US" sz="1350" b="1" i="0" u="none" strike="noStrike" kern="0" cap="none" spc="0" normalizeH="0" baseline="0" noProof="0" dirty="0" err="1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ested</a:t>
            </a:r>
            <a:r>
              <a:rPr kumimoji="0" lang="en-US" sz="1350" b="1" i="0" u="none" strike="noStrike" kern="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at cold in SM18 (CERN), October ‘23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398C709C-E1F1-68CC-2113-CA08AE91593B}"/>
              </a:ext>
            </a:extLst>
          </p:cNvPr>
          <p:cNvSpPr txBox="1"/>
          <p:nvPr/>
        </p:nvSpPr>
        <p:spPr>
          <a:xfrm>
            <a:off x="7667979" y="2852217"/>
            <a:ext cx="1451038" cy="300082"/>
          </a:xfrm>
          <a:prstGeom prst="rect">
            <a:avLst/>
          </a:prstGeom>
          <a:solidFill>
            <a:srgbClr val="FFC000">
              <a:lumMod val="20000"/>
              <a:lumOff val="80000"/>
            </a:srgbClr>
          </a:solidFill>
        </p:spPr>
        <p:txBody>
          <a:bodyPr wrap="non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M. Koratzinos, PSI</a:t>
            </a:r>
            <a:endParaRPr kumimoji="0" lang="en-GB" sz="13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A100A0E-8169-ED7A-9EA1-55650CEC687C}"/>
              </a:ext>
            </a:extLst>
          </p:cNvPr>
          <p:cNvSpPr txBox="1"/>
          <p:nvPr/>
        </p:nvSpPr>
        <p:spPr>
          <a:xfrm>
            <a:off x="35394" y="4862734"/>
            <a:ext cx="1973617" cy="300082"/>
          </a:xfrm>
          <a:prstGeom prst="rect">
            <a:avLst/>
          </a:prstGeom>
          <a:solidFill>
            <a:srgbClr val="FFC000">
              <a:lumMod val="20000"/>
              <a:lumOff val="80000"/>
            </a:srgbClr>
          </a:solidFill>
        </p:spPr>
        <p:txBody>
          <a:bodyPr wrap="non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M. Boscolo, F. Palla, INFN</a:t>
            </a:r>
            <a:endParaRPr kumimoji="0" lang="en-GB" sz="13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59D56758-5ADA-8BAF-FF4F-83FA7C33F54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80476" y="3129217"/>
            <a:ext cx="4409393" cy="1989716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67809167-4F7A-6F15-8E54-8AFD4475A32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732211" y="807619"/>
            <a:ext cx="4323717" cy="1549567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6CE7CA58-9F67-A9F2-761E-FAA82D24E290}"/>
              </a:ext>
            </a:extLst>
          </p:cNvPr>
          <p:cNvSpPr txBox="1"/>
          <p:nvPr/>
        </p:nvSpPr>
        <p:spPr>
          <a:xfrm>
            <a:off x="4683462" y="2659494"/>
            <a:ext cx="1346787" cy="715581"/>
          </a:xfrm>
          <a:prstGeom prst="rect">
            <a:avLst/>
          </a:prstGeom>
          <a:solidFill>
            <a:srgbClr val="FFF2CC"/>
          </a:solidFill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J. Seeman, SLAC</a:t>
            </a:r>
          </a:p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3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P. Tavares , CERN</a:t>
            </a:r>
          </a:p>
        </p:txBody>
      </p:sp>
      <p:sp>
        <p:nvSpPr>
          <p:cNvPr id="2" name="Titel 4">
            <a:extLst>
              <a:ext uri="{FF2B5EF4-FFF2-40B4-BE49-F238E27FC236}">
                <a16:creationId xmlns:a16="http://schemas.microsoft.com/office/drawing/2014/main" id="{796B0C2C-438D-A88E-3CE7-6382D83EED6B}"/>
              </a:ext>
            </a:extLst>
          </p:cNvPr>
          <p:cNvSpPr txBox="1">
            <a:spLocks/>
          </p:cNvSpPr>
          <p:nvPr/>
        </p:nvSpPr>
        <p:spPr>
          <a:xfrm>
            <a:off x="2219713" y="317500"/>
            <a:ext cx="8384156" cy="402033"/>
          </a:xfrm>
          <a:prstGeom prst="rect">
            <a:avLst/>
          </a:prstGeom>
        </p:spPr>
        <p:txBody>
          <a:bodyPr/>
          <a:lstStyle>
            <a:lvl1pPr algn="l" defTabSz="685800" rtl="0" eaLnBrk="1" latinLnBrk="0" hangingPunct="1">
              <a:lnSpc>
                <a:spcPts val="3000"/>
              </a:lnSpc>
              <a:spcBef>
                <a:spcPct val="0"/>
              </a:spcBef>
              <a:buNone/>
              <a:defRPr sz="3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685800" rtl="0" eaLnBrk="1" fontAlgn="auto" latinLnBrk="0" hangingPunct="1">
              <a:lnSpc>
                <a:spcPts val="3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j-ea"/>
                <a:cs typeface="+mj-cs"/>
              </a:rPr>
              <a:t>machine detector interface</a:t>
            </a:r>
          </a:p>
        </p:txBody>
      </p:sp>
    </p:spTree>
    <p:extLst>
      <p:ext uri="{BB962C8B-B14F-4D97-AF65-F5344CB8AC3E}">
        <p14:creationId xmlns:p14="http://schemas.microsoft.com/office/powerpoint/2010/main" val="23593691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7DA8A31-46D6-1D0D-DA45-8DFE0D1CD9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FD3F4374-73D2-9108-330C-A3DC0B5A347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45018" y="658904"/>
            <a:ext cx="3863340" cy="2415540"/>
          </a:xfrm>
          <a:prstGeom prst="rect">
            <a:avLst/>
          </a:prstGeom>
        </p:spPr>
      </p:pic>
      <p:sp>
        <p:nvSpPr>
          <p:cNvPr id="5" name="Titel 4">
            <a:extLst>
              <a:ext uri="{FF2B5EF4-FFF2-40B4-BE49-F238E27FC236}">
                <a16:creationId xmlns:a16="http://schemas.microsoft.com/office/drawing/2014/main" id="{757F16B5-2C26-7917-8771-51D1381FDA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340" y="286749"/>
            <a:ext cx="9121140" cy="402033"/>
          </a:xfrm>
        </p:spPr>
        <p:txBody>
          <a:bodyPr/>
          <a:lstStyle/>
          <a:p>
            <a:r>
              <a:rPr lang="en-US" sz="2400" dirty="0"/>
              <a:t>design of arc magnets, girders, prototypes, mock-ups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239272F3-6EB8-1FC1-137C-B1778A11A50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12612" y="3167338"/>
            <a:ext cx="833692" cy="1332206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FDCA19B4-FC07-0D79-0250-F9CD9924A2FF}"/>
              </a:ext>
            </a:extLst>
          </p:cNvPr>
          <p:cNvSpPr txBox="1"/>
          <p:nvPr/>
        </p:nvSpPr>
        <p:spPr>
          <a:xfrm>
            <a:off x="2011393" y="4505375"/>
            <a:ext cx="3375947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Vibration studies with girder on PSI jacks 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18C53231-B2FC-21E0-2AFF-51AE333E762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396225" y="4722159"/>
            <a:ext cx="1193226" cy="355078"/>
          </a:xfrm>
          <a:prstGeom prst="rect">
            <a:avLst/>
          </a:prstGeom>
        </p:spPr>
      </p:pic>
      <p:pic>
        <p:nvPicPr>
          <p:cNvPr id="3" name="Grafik 12">
            <a:extLst>
              <a:ext uri="{FF2B5EF4-FFF2-40B4-BE49-F238E27FC236}">
                <a16:creationId xmlns:a16="http://schemas.microsoft.com/office/drawing/2014/main" id="{052F61EE-8B02-853E-CE5F-1313A6422395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5957" y="4741833"/>
            <a:ext cx="673013" cy="276999"/>
          </a:xfrm>
          <a:prstGeom prst="rect">
            <a:avLst/>
          </a:prstGeom>
        </p:spPr>
      </p:pic>
      <p:sp>
        <p:nvSpPr>
          <p:cNvPr id="7" name="Text Placeholder 2">
            <a:extLst>
              <a:ext uri="{FF2B5EF4-FFF2-40B4-BE49-F238E27FC236}">
                <a16:creationId xmlns:a16="http://schemas.microsoft.com/office/drawing/2014/main" id="{418C3304-8437-0626-5DA6-34D25952ABDA}"/>
              </a:ext>
            </a:extLst>
          </p:cNvPr>
          <p:cNvSpPr txBox="1">
            <a:spLocks/>
          </p:cNvSpPr>
          <p:nvPr/>
        </p:nvSpPr>
        <p:spPr>
          <a:xfrm>
            <a:off x="7780449" y="946833"/>
            <a:ext cx="1220676" cy="1874283"/>
          </a:xfrm>
          <a:prstGeom prst="rect">
            <a:avLst/>
          </a:prstGeom>
        </p:spPr>
        <p:txBody>
          <a:bodyPr vert="horz" lIns="34290" tIns="17145" rIns="34290" bIns="17145" rtlCol="0" anchor="t">
            <a:noAutofit/>
          </a:bodyPr>
          <a:lstStyle>
            <a:lvl1pPr marL="0" indent="0" algn="l" defTabSz="1828800" rtl="0" eaLnBrk="1" latinLnBrk="0" hangingPunct="1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None/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SzPct val="120000"/>
              <a:buFontTx/>
              <a:buBlip>
                <a:blip r:embed="rId6"/>
              </a:buBlip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SzPct val="120000"/>
              <a:buFontTx/>
              <a:buBlip>
                <a:blip r:embed="rId6"/>
              </a:buBlip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648000" indent="-648000" algn="l" defTabSz="1828800" rtl="0" eaLnBrk="1" latinLnBrk="0" hangingPunct="1">
              <a:lnSpc>
                <a:spcPts val="3700"/>
              </a:lnSpc>
              <a:spcBef>
                <a:spcPts val="0"/>
              </a:spcBef>
              <a:buSzPct val="120000"/>
              <a:buFontTx/>
              <a:buBlip>
                <a:blip r:embed="rId6"/>
              </a:buBlip>
              <a:defRPr sz="3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50292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59436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68580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7772400" indent="-457200" algn="l" defTabSz="18288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3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1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Arc half-cell = </a:t>
            </a:r>
          </a:p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the most repeated region of mechanical hardware in the tunnel: </a:t>
            </a:r>
            <a:r>
              <a:rPr kumimoji="0" lang="en-US" sz="1100" b="0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 </a:t>
            </a:r>
            <a:r>
              <a:rPr kumimoji="0" lang="en-US" sz="1100" b="1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 77 km over 90 km are arc cells</a:t>
            </a:r>
          </a:p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GB" sz="1100" b="0" i="1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DB21151-C8E9-64C5-5EF6-C941DC6E6FE0}"/>
              </a:ext>
            </a:extLst>
          </p:cNvPr>
          <p:cNvSpPr txBox="1"/>
          <p:nvPr/>
        </p:nvSpPr>
        <p:spPr>
          <a:xfrm>
            <a:off x="3425253" y="1122095"/>
            <a:ext cx="181384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Booster dipole</a:t>
            </a:r>
          </a:p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low-field cycling magnet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08BE113-D5DC-F54F-142F-4FF7BB7395A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56210" y="783033"/>
            <a:ext cx="3211104" cy="209197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FE4363F-30CE-5971-C95E-FA119FB72B98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56210" y="3190690"/>
            <a:ext cx="1914171" cy="1828141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7A411D7-9EBB-802F-91CC-FA57E6214CD1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322965" y="3167338"/>
            <a:ext cx="1531620" cy="1303020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03EFC581-26D5-3E26-8A90-726D1C5F654D}"/>
              </a:ext>
            </a:extLst>
          </p:cNvPr>
          <p:cNvSpPr txBox="1"/>
          <p:nvPr/>
        </p:nvSpPr>
        <p:spPr>
          <a:xfrm>
            <a:off x="4917269" y="3074444"/>
            <a:ext cx="4650508" cy="15388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GB" sz="11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Goal:</a:t>
            </a:r>
            <a:r>
              <a:rPr kumimoji="0" lang="en-GB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 </a:t>
            </a: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 </a:t>
            </a:r>
            <a:r>
              <a:rPr kumimoji="0" lang="en-US" sz="11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arc half-cell mock-up to test aspects </a:t>
            </a: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related to:</a:t>
            </a:r>
          </a:p>
          <a:p>
            <a:pPr marL="457200" marR="0" lvl="0" indent="-45720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Transport 	 -  Installation</a:t>
            </a:r>
          </a:p>
          <a:p>
            <a:pPr marL="457200" marR="0" lvl="0" indent="-45720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Integration	 -  Alignment</a:t>
            </a:r>
          </a:p>
          <a:p>
            <a:pPr marL="457200" marR="0" lvl="0" indent="-45720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Assembly	 -  Maintenance</a:t>
            </a:r>
          </a:p>
          <a:p>
            <a:pPr marL="457200" marR="0" lvl="0" indent="-45720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Stability inspection	 -  Safety</a:t>
            </a:r>
          </a:p>
          <a:p>
            <a:pPr marL="457200" marR="0" lvl="0" indent="-45720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Fabrication, machining capabilities, etc.</a:t>
            </a:r>
          </a:p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5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 </a:t>
            </a:r>
          </a:p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1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Interaction Region mock-up </a:t>
            </a:r>
          </a:p>
          <a:p>
            <a:pPr marL="0" marR="0" lvl="0" indent="0" algn="l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under construction in Frascati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174363DE-E292-D8E9-67D0-76EE107A9A7E}"/>
              </a:ext>
            </a:extLst>
          </p:cNvPr>
          <p:cNvPicPr>
            <a:picLocks noChangeAspect="1"/>
          </p:cNvPicPr>
          <p:nvPr/>
        </p:nvPicPr>
        <p:blipFill>
          <a:blip r:embed="rId10"/>
          <a:srcRect l="7314" t="13391" r="18722" b="1288"/>
          <a:stretch/>
        </p:blipFill>
        <p:spPr>
          <a:xfrm rot="5400000">
            <a:off x="8048055" y="4047555"/>
            <a:ext cx="862787" cy="1329103"/>
          </a:xfrm>
          <a:prstGeom prst="rect">
            <a:avLst/>
          </a:prstGeom>
        </p:spPr>
      </p:pic>
      <p:sp>
        <p:nvSpPr>
          <p:cNvPr id="22" name="TextBox 21">
            <a:extLst>
              <a:ext uri="{FF2B5EF4-FFF2-40B4-BE49-F238E27FC236}">
                <a16:creationId xmlns:a16="http://schemas.microsoft.com/office/drawing/2014/main" id="{41346EA9-0ACF-0E41-ADDB-90BF173A8785}"/>
              </a:ext>
            </a:extLst>
          </p:cNvPr>
          <p:cNvSpPr txBox="1"/>
          <p:nvPr/>
        </p:nvSpPr>
        <p:spPr>
          <a:xfrm>
            <a:off x="3007371" y="4535996"/>
            <a:ext cx="4807526" cy="6001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r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central chambers, just back </a:t>
            </a:r>
          </a:p>
          <a:p>
            <a:pPr marL="0" marR="0" lvl="0" indent="0" algn="r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from e-beam-welding in UK ;</a:t>
            </a:r>
          </a:p>
          <a:p>
            <a:pPr marL="0" marR="0" lvl="0" indent="0" algn="r" defTabSz="1828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Wingdings" panose="05000000000000000000" pitchFamily="2" charset="2"/>
              </a:rPr>
              <a:t>will be used for paraffin test </a:t>
            </a:r>
            <a:endParaRPr kumimoji="0" lang="en-US" sz="11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  <a:sym typeface="Wingdings" panose="05000000000000000000" pitchFamily="2" charset="2"/>
            </a:endParaRPr>
          </a:p>
        </p:txBody>
      </p:sp>
    </p:spTree>
    <p:extLst>
      <p:ext uri="{BB962C8B-B14F-4D97-AF65-F5344CB8AC3E}">
        <p14:creationId xmlns:p14="http://schemas.microsoft.com/office/powerpoint/2010/main" val="1320063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838CF876-0C94-48B4-34B2-758FAB4990C2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727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727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37</a:t>
            </a:fld>
            <a:endParaRPr kumimoji="0" lang="en-US" sz="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67C9BFA-16B1-9DE6-A3BA-C06386DD2FCC}"/>
              </a:ext>
            </a:extLst>
          </p:cNvPr>
          <p:cNvSpPr txBox="1"/>
          <p:nvPr/>
        </p:nvSpPr>
        <p:spPr>
          <a:xfrm>
            <a:off x="173502" y="393581"/>
            <a:ext cx="8970498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Calibri" panose="020F0502020204030204" pitchFamily="34" charset="0"/>
                <a:cs typeface="Calibri" panose="020F0502020204030204" pitchFamily="34" charset="0"/>
              </a:rPr>
              <a:t>R&amp;D on ~40 K </a:t>
            </a: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HTS arc </a:t>
            </a:r>
            <a:r>
              <a:rPr kumimoji="0" lang="en-GB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sextupoles</a:t>
            </a: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&amp; quadrupoles as alternative  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CA1D65E9-C640-ACA5-2862-7CF8CC36ABF4}"/>
              </a:ext>
            </a:extLst>
          </p:cNvPr>
          <p:cNvSpPr txBox="1"/>
          <p:nvPr/>
        </p:nvSpPr>
        <p:spPr>
          <a:xfrm>
            <a:off x="303609" y="845238"/>
            <a:ext cx="4697835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marR="0" lvl="0" indent="-28575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Lower power consumption and lower weight.</a:t>
            </a:r>
          </a:p>
          <a:p>
            <a:pPr marL="285750" marR="0" lvl="0" indent="-28575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More flexibility in optics design.</a:t>
            </a:r>
          </a:p>
          <a:p>
            <a:pPr marL="285750" marR="0" lvl="0" indent="-28575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An improved filling factor.</a:t>
            </a:r>
          </a:p>
          <a:p>
            <a:pPr marL="285750" marR="0" lvl="0" indent="-28575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State-of-the-art technology with increased societal impact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1B7B053-C3C4-1C7D-6ABC-2394F901AE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3609" y="2568956"/>
            <a:ext cx="4279234" cy="157109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B0FD2DE7-C8BD-7529-DD75-E04F7C38A96B}"/>
              </a:ext>
            </a:extLst>
          </p:cNvPr>
          <p:cNvSpPr txBox="1"/>
          <p:nvPr/>
        </p:nvSpPr>
        <p:spPr>
          <a:xfrm>
            <a:off x="169440" y="4232657"/>
            <a:ext cx="4697835" cy="71558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The HTS4 </a:t>
            </a:r>
            <a:r>
              <a:rPr kumimoji="0" lang="en-GB" sz="13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sextupole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demonstrator: left: CAD design; right: the magnet after winding, before the assembly of its aluminium sleeve.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3AA4FE32-FDE8-29AB-ED7D-2E19FB5747B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99277" y="2916826"/>
            <a:ext cx="3812721" cy="1453231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FB3D2E8C-815A-22AE-1DF5-EE89F8042BBE}"/>
              </a:ext>
            </a:extLst>
          </p:cNvPr>
          <p:cNvSpPr txBox="1"/>
          <p:nvPr/>
        </p:nvSpPr>
        <p:spPr>
          <a:xfrm>
            <a:off x="5099277" y="4347181"/>
            <a:ext cx="4044723" cy="71558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Cryogenic power supply: The CPES demonstrator comprises five full-bridge phase modules using Gallium Nitride (</a:t>
            </a:r>
            <a:r>
              <a:rPr kumimoji="0" lang="en-GB" sz="13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GaN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)transistors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375DA2B3-9D86-F004-D3A5-F8036472F4D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44189" y="799187"/>
            <a:ext cx="3096201" cy="1453231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24F1710D-ADD7-8E27-9CC1-5A51F46AF972}"/>
              </a:ext>
            </a:extLst>
          </p:cNvPr>
          <p:cNvSpPr txBox="1"/>
          <p:nvPr/>
        </p:nvSpPr>
        <p:spPr>
          <a:xfrm>
            <a:off x="4719638" y="2211166"/>
            <a:ext cx="4572000" cy="71558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Left: HTS tape coating station, with the uncoated tape-spool on the left and coated tape spool on the right. Right: CT </a:t>
            </a:r>
            <a:r>
              <a:rPr kumimoji="0" lang="en-GB" sz="13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sextupole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coil wound w coated dummy tape.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41DE48D0-0485-3CD9-A8E9-7A92A9F70C1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44041" y="2074133"/>
            <a:ext cx="1193226" cy="355078"/>
          </a:xfrm>
          <a:prstGeom prst="rect">
            <a:avLst/>
          </a:prstGeom>
        </p:spPr>
      </p:pic>
      <p:pic>
        <p:nvPicPr>
          <p:cNvPr id="26" name="Grafik 12">
            <a:extLst>
              <a:ext uri="{FF2B5EF4-FFF2-40B4-BE49-F238E27FC236}">
                <a16:creationId xmlns:a16="http://schemas.microsoft.com/office/drawing/2014/main" id="{B5900565-564A-4EFA-76A8-09AD0ED92108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40386" y="2074133"/>
            <a:ext cx="673013" cy="276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7923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62BD4B8-4259-B187-3699-50CEC532E40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graph&#10;&#10;Description automatically generated">
            <a:extLst>
              <a:ext uri="{FF2B5EF4-FFF2-40B4-BE49-F238E27FC236}">
                <a16:creationId xmlns:a16="http://schemas.microsoft.com/office/drawing/2014/main" id="{CCCC819A-05CA-320F-4994-750A043F1B9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7506"/>
          <a:stretch/>
        </p:blipFill>
        <p:spPr>
          <a:xfrm>
            <a:off x="6434268" y="1448649"/>
            <a:ext cx="2497635" cy="3558984"/>
          </a:xfrm>
          <a:prstGeom prst="rect">
            <a:avLst/>
          </a:prstGeom>
        </p:spPr>
      </p:pic>
      <p:sp>
        <p:nvSpPr>
          <p:cNvPr id="4" name="Textplatzhalter 5">
            <a:extLst>
              <a:ext uri="{FF2B5EF4-FFF2-40B4-BE49-F238E27FC236}">
                <a16:creationId xmlns:a16="http://schemas.microsoft.com/office/drawing/2014/main" id="{DBF71E39-353B-54ED-E44A-6F99D8F04170}"/>
              </a:ext>
            </a:extLst>
          </p:cNvPr>
          <p:cNvSpPr txBox="1">
            <a:spLocks/>
          </p:cNvSpPr>
          <p:nvPr/>
        </p:nvSpPr>
        <p:spPr>
          <a:xfrm>
            <a:off x="130187" y="649806"/>
            <a:ext cx="4176610" cy="381642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685800" rtl="0" eaLnBrk="1" latinLnBrk="0" hangingPunct="1">
              <a:lnSpc>
                <a:spcPts val="1388"/>
              </a:lnSpc>
              <a:spcBef>
                <a:spcPts val="0"/>
              </a:spcBef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243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86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729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972000" indent="-243000" algn="l" defTabSz="685800" rtl="0" eaLnBrk="1" latinLnBrk="0" hangingPunct="1">
              <a:lnSpc>
                <a:spcPts val="1388"/>
              </a:lnSpc>
              <a:spcBef>
                <a:spcPts val="0"/>
              </a:spcBef>
              <a:buSzPct val="100000"/>
              <a:buFont typeface="Arial" panose="020B0604020202020204" pitchFamily="34" charset="0"/>
              <a:buChar char="•"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43" marR="0" lvl="0" indent="-285743" algn="l" defTabSz="685783" rtl="0" eaLnBrk="1" fontAlgn="auto" latinLnBrk="0" hangingPunct="1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developed at CERN since 2021, in close collaboration with code users to enable </a:t>
            </a:r>
            <a:r>
              <a:rPr kumimoji="0" lang="en-CH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beam dynamics simulations</a:t>
            </a:r>
            <a:r>
              <a:rPr kumimoji="0" lang="fr-CH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from low-energy hadron rings to high-energy lepton colliders</a:t>
            </a:r>
          </a:p>
          <a:p>
            <a:pPr marL="285743" marR="0" lvl="0" indent="-285743" algn="l" defTabSz="685783" rtl="0" eaLnBrk="1" fontAlgn="auto" latinLnBrk="0" hangingPunct="1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greatly extended for FCC design studies and </a:t>
            </a:r>
            <a:r>
              <a:rPr kumimoji="0" lang="en-GB" sz="13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SuperKEKB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modelling with contributions from CHART, EPFL, KEK,…</a:t>
            </a:r>
          </a:p>
          <a:p>
            <a:pPr marL="285743" marR="0" lvl="0" indent="-285743" algn="l" defTabSz="685783" rtl="0" eaLnBrk="1" fontAlgn="auto" latinLnBrk="0" hangingPunct="1">
              <a:lnSpc>
                <a:spcPct val="110000"/>
              </a:lnSpc>
              <a:spcBef>
                <a:spcPts val="3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beam physics aspects like synchrotron radiation, tapering, beam-beam, polarisation and spin dynamics </a:t>
            </a:r>
            <a:r>
              <a:rPr lang="en-GB" sz="1350" dirty="0">
                <a:solidFill>
                  <a:srgbClr val="0F124A"/>
                </a:solidFill>
                <a:latin typeface="Arial"/>
              </a:rPr>
              <a:t>(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ongoing</a:t>
            </a:r>
            <a:r>
              <a:rPr lang="en-GB" sz="1350" dirty="0">
                <a:solidFill>
                  <a:srgbClr val="0F124A"/>
                </a:solidFill>
                <a:latin typeface="Arial"/>
              </a:rPr>
              <a:t> </a:t>
            </a:r>
            <a:r>
              <a:rPr kumimoji="0" lang="en-GB" sz="13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) …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70E2F3AC-263B-CE41-6B59-6C29A909AF6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84287" y="43652"/>
            <a:ext cx="499561" cy="498257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5C44B125-E93B-AC29-1D1F-10DCDDBAEF43}"/>
              </a:ext>
            </a:extLst>
          </p:cNvPr>
          <p:cNvSpPr txBox="1"/>
          <p:nvPr/>
        </p:nvSpPr>
        <p:spPr>
          <a:xfrm>
            <a:off x="6818859" y="1235317"/>
            <a:ext cx="228139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Interaction Region </a:t>
            </a:r>
            <a:r>
              <a:rPr kumimoji="0" lang="en-US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(</a:t>
            </a:r>
            <a:r>
              <a:rPr kumimoji="0" lang="en-US" sz="105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SuperKEKB</a:t>
            </a:r>
            <a:r>
              <a:rPr kumimoji="0" lang="en-US" sz="105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)</a:t>
            </a: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144C9C3-6070-A3F7-C324-8E7BFE10BF75}"/>
              </a:ext>
            </a:extLst>
          </p:cNvPr>
          <p:cNvSpPr txBox="1"/>
          <p:nvPr/>
        </p:nvSpPr>
        <p:spPr>
          <a:xfrm>
            <a:off x="4477004" y="3316442"/>
            <a:ext cx="194957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dynamic aperture FCC-</a:t>
            </a:r>
            <a:r>
              <a:rPr kumimoji="0" lang="en-US" sz="12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ee</a:t>
            </a: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464EF010-7390-D445-48CC-5E824C651831}"/>
              </a:ext>
            </a:extLst>
          </p:cNvPr>
          <p:cNvSpPr txBox="1"/>
          <p:nvPr/>
        </p:nvSpPr>
        <p:spPr>
          <a:xfrm>
            <a:off x="4274449" y="652776"/>
            <a:ext cx="228940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beam-beam emittance blow-up</a:t>
            </a: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FAA1C77-4FA8-EE4F-6C3B-297ABD048E9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06797" y="3521852"/>
            <a:ext cx="2071003" cy="1604360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69971258-14DC-11AE-CAF2-0A2B9A79AB3D}"/>
              </a:ext>
            </a:extLst>
          </p:cNvPr>
          <p:cNvSpPr txBox="1"/>
          <p:nvPr/>
        </p:nvSpPr>
        <p:spPr>
          <a:xfrm>
            <a:off x="8769370" y="3664481"/>
            <a:ext cx="43313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etc.</a:t>
            </a:r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3075E5B2-0F9D-86F7-8A72-86A174BA2913}"/>
              </a:ext>
            </a:extLst>
          </p:cNvPr>
          <p:cNvSpPr txBox="1"/>
          <p:nvPr/>
        </p:nvSpPr>
        <p:spPr>
          <a:xfrm>
            <a:off x="250101" y="3055974"/>
            <a:ext cx="3975571" cy="18312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685727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Xsuite: key package for integrated simulations of FCC-ee and other projects, e.g. EIC and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SuperKEKB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342892" marR="0" lvl="0" indent="-342892" algn="l" defTabSz="685727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complete modelling of beam dynamics</a:t>
            </a:r>
          </a:p>
          <a:p>
            <a:pPr marL="342892" marR="0" lvl="0" indent="-342892" algn="l" defTabSz="685727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essential tool for choice of preferred FCC-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ee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lattice variant and further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optimisation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342892" marR="0" lvl="0" indent="-342892" algn="l" defTabSz="685727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full lattice modelling for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SuperKEKB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pic>
        <p:nvPicPr>
          <p:cNvPr id="20" name="Picture 19" descr="A graph of a graph of a number of numbers&#10;&#10;Description automatically generated with medium confidence">
            <a:extLst>
              <a:ext uri="{FF2B5EF4-FFF2-40B4-BE49-F238E27FC236}">
                <a16:creationId xmlns:a16="http://schemas.microsoft.com/office/drawing/2014/main" id="{A91E3684-0614-D628-8ACC-50A1A125CED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00" t="813" r="-1935" b="-813"/>
          <a:stretch/>
        </p:blipFill>
        <p:spPr>
          <a:xfrm>
            <a:off x="4274449" y="972350"/>
            <a:ext cx="2008385" cy="2255791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4A0CDBB7-474B-1CC2-BF49-EF2CDCA7127B}"/>
              </a:ext>
            </a:extLst>
          </p:cNvPr>
          <p:cNvSpPr txBox="1"/>
          <p:nvPr/>
        </p:nvSpPr>
        <p:spPr>
          <a:xfrm>
            <a:off x="173502" y="275088"/>
            <a:ext cx="8970498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Calibri" panose="020F0502020204030204" pitchFamily="34" charset="0"/>
                <a:cs typeface="Calibri" panose="020F0502020204030204" pitchFamily="34" charset="0"/>
              </a:rPr>
              <a:t>xsuite</a:t>
            </a: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Calibri" panose="020F0502020204030204" pitchFamily="34" charset="0"/>
                <a:cs typeface="Calibri" panose="020F0502020204030204" pitchFamily="34" charset="0"/>
              </a:rPr>
              <a:t> simulation toolkit</a:t>
            </a:r>
            <a:endParaRPr kumimoji="0" lang="en-GB" sz="2400" b="0" i="0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341580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CD73326-C31E-4F31-EEF1-23F0B4ABBF2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box with a picture of a child playing with a tablet&#10;&#10;AI-generated content may be incorrect.">
            <a:extLst>
              <a:ext uri="{FF2B5EF4-FFF2-40B4-BE49-F238E27FC236}">
                <a16:creationId xmlns:a16="http://schemas.microsoft.com/office/drawing/2014/main" id="{1B70DDFD-3C79-1142-A984-71D4C6321BB4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-33333"/>
          <a:stretch/>
        </p:blipFill>
        <p:spPr>
          <a:xfrm>
            <a:off x="0" y="273726"/>
            <a:ext cx="6284259" cy="4713194"/>
          </a:xfrm>
          <a:prstGeom prst="rect">
            <a:avLst/>
          </a:prstGeom>
          <a:solidFill>
            <a:srgbClr val="EEECEF"/>
          </a:solidFill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CBDC26A6-98F4-7902-E6CE-E8D350791BCB}"/>
              </a:ext>
            </a:extLst>
          </p:cNvPr>
          <p:cNvSpPr txBox="1"/>
          <p:nvPr/>
        </p:nvSpPr>
        <p:spPr>
          <a:xfrm>
            <a:off x="8031566" y="4843418"/>
            <a:ext cx="1112434" cy="300082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kern="0" dirty="0">
                <a:solidFill>
                  <a:prstClr val="black"/>
                </a:solidFill>
                <a:latin typeface="Calibri" panose="020F0502020204030204"/>
              </a:rPr>
              <a:t>G. Iadarola</a:t>
            </a:r>
            <a:endParaRPr kumimoji="0" lang="en-GB" sz="13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31836DC-8113-ACB9-2F04-E9CEDBEF8337}"/>
              </a:ext>
            </a:extLst>
          </p:cNvPr>
          <p:cNvSpPr txBox="1"/>
          <p:nvPr/>
        </p:nvSpPr>
        <p:spPr>
          <a:xfrm>
            <a:off x="6445717" y="268795"/>
            <a:ext cx="2451112" cy="11387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l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700" b="1" dirty="0">
                <a:solidFill>
                  <a:srgbClr val="2963AE"/>
                </a:solidFill>
                <a:latin typeface="Calibri" panose="020F0502020204030204"/>
              </a:rPr>
              <a:t>R</a:t>
            </a:r>
            <a:r>
              <a:rPr kumimoji="0" lang="en-US" sz="1700" b="1" i="0" u="none" strike="noStrike" kern="1200" cap="none" spc="0" normalizeH="0" baseline="0" noProof="0" dirty="0" err="1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eproducing</a:t>
            </a:r>
            <a:r>
              <a:rPr kumimoji="0" lang="en-US" sz="1700" b="1" i="0" u="none" strike="noStrike" kern="1200" cap="none" spc="0" normalizeH="0" baseline="0" noProof="0" dirty="0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from “scratch” </a:t>
            </a:r>
            <a:r>
              <a:rPr lang="en-US" sz="1700" b="1" dirty="0">
                <a:solidFill>
                  <a:srgbClr val="2963AE"/>
                </a:solidFill>
                <a:latin typeface="Calibri" panose="020F0502020204030204"/>
              </a:rPr>
              <a:t>construction </a:t>
            </a:r>
            <a:r>
              <a:rPr kumimoji="0" lang="en-US" sz="1700" b="1" i="0" u="none" strike="noStrike" kern="1200" cap="none" spc="0" normalizeH="0" baseline="0" noProof="0" dirty="0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and matching of FCC-ee LCC lattice, </a:t>
            </a:r>
            <a:r>
              <a:rPr lang="en-US" sz="1700" dirty="0">
                <a:latin typeface="Calibri" panose="020F0502020204030204"/>
              </a:rPr>
              <a:t>based on </a:t>
            </a:r>
            <a:endParaRPr lang="en-GB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6F780B87-A2C1-FD58-403C-38CDD01EC4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22833" y="1456273"/>
            <a:ext cx="3997569" cy="1651253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F15A2374-8EEF-7FE8-C802-D2EEDBC78F60}"/>
              </a:ext>
            </a:extLst>
          </p:cNvPr>
          <p:cNvSpPr txBox="1"/>
          <p:nvPr/>
        </p:nvSpPr>
        <p:spPr>
          <a:xfrm>
            <a:off x="6362380" y="3156231"/>
            <a:ext cx="2781620" cy="166199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700" b="1" i="0" u="none" strike="noStrike" kern="1200" cap="none" spc="0" normalizeH="0" baseline="0" noProof="0" dirty="0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→ </a:t>
            </a:r>
            <a:r>
              <a:rPr kumimoji="0" lang="en-US" sz="1700" b="1" i="0" u="none" strike="noStrike" kern="1200" cap="none" spc="0" normalizeH="0" baseline="0" noProof="0" dirty="0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tutorial in form of </a:t>
            </a:r>
            <a:r>
              <a:rPr kumimoji="0" lang="en-US" sz="1700" b="1" i="0" u="none" strike="noStrike" kern="1200" cap="none" spc="0" normalizeH="0" baseline="0" noProof="0" dirty="0" err="1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Jupyter</a:t>
            </a:r>
            <a:r>
              <a:rPr kumimoji="0" lang="en-US" sz="1700" b="1" i="0" u="none" strike="noStrike" kern="1200" cap="none" spc="0" normalizeH="0" baseline="0" noProof="0" dirty="0">
                <a:ln>
                  <a:noFill/>
                </a:ln>
                <a:solidFill>
                  <a:srgbClr val="2963A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notebooks</a:t>
            </a:r>
            <a:r>
              <a:rPr kumimoji="0" lang="en-US" sz="1700" b="0" i="0" u="none" strike="noStrike" kern="1200" cap="none" spc="0" normalizeH="0" baseline="0" noProof="0" dirty="0">
                <a:ln>
                  <a:noFill/>
                </a:ln>
                <a:solidFill>
                  <a:srgbClr val="44546A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illustrating         (1) lattice ”assembly”,          (2) linear optics matching</a:t>
            </a:r>
            <a:r>
              <a:rPr lang="en-US" sz="1700" dirty="0">
                <a:solidFill>
                  <a:srgbClr val="44546A"/>
                </a:solidFill>
                <a:latin typeface="Calibri" panose="020F0502020204030204"/>
              </a:rPr>
              <a:t>,   (3) controlling </a:t>
            </a:r>
            <a:r>
              <a:rPr kumimoji="0" lang="en-US" sz="1700" b="0" i="0" u="none" strike="noStrike" kern="1200" cap="none" spc="0" normalizeH="0" baseline="0" noProof="0" dirty="0">
                <a:ln>
                  <a:noFill/>
                </a:ln>
                <a:solidFill>
                  <a:srgbClr val="44546A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chromatic &amp; detuning </a:t>
            </a:r>
            <a:r>
              <a:rPr lang="en-US" sz="1700" dirty="0">
                <a:solidFill>
                  <a:srgbClr val="44546A"/>
                </a:solidFill>
                <a:latin typeface="Calibri" panose="020F0502020204030204"/>
              </a:rPr>
              <a:t>properties</a:t>
            </a:r>
            <a:r>
              <a:rPr kumimoji="0" lang="en-US" sz="1700" b="0" i="0" u="none" strike="noStrike" kern="1200" cap="none" spc="0" normalizeH="0" baseline="0" noProof="0" dirty="0">
                <a:ln>
                  <a:noFill/>
                </a:ln>
                <a:solidFill>
                  <a:srgbClr val="44546A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509397960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>
            <a:extLst>
              <a:ext uri="{FF2B5EF4-FFF2-40B4-BE49-F238E27FC236}">
                <a16:creationId xmlns:a16="http://schemas.microsoft.com/office/drawing/2014/main" id="{F7054694-2D54-2DCF-C626-B961C10BFD5A}"/>
              </a:ext>
            </a:extLst>
          </p:cNvPr>
          <p:cNvSpPr txBox="1"/>
          <p:nvPr/>
        </p:nvSpPr>
        <p:spPr>
          <a:xfrm>
            <a:off x="245819" y="282633"/>
            <a:ext cx="8673455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685800">
              <a:defRPr/>
            </a:pPr>
            <a:r>
              <a:rPr lang="en-GB" sz="2400" dirty="0">
                <a:solidFill>
                  <a:srgbClr val="0F124A"/>
                </a:solidFill>
                <a:latin typeface="Arial"/>
              </a:rPr>
              <a:t>Other FCC-ee science opportunities</a:t>
            </a:r>
          </a:p>
          <a:p>
            <a:pPr defTabSz="685800">
              <a:defRPr/>
            </a:pPr>
            <a:endParaRPr lang="en-GB" sz="2400" dirty="0">
              <a:solidFill>
                <a:srgbClr val="0F124A"/>
              </a:solidFill>
              <a:latin typeface="Arial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AF0C525-C9BC-8D1D-37FA-913A5652988B}"/>
              </a:ext>
            </a:extLst>
          </p:cNvPr>
          <p:cNvSpPr txBox="1"/>
          <p:nvPr/>
        </p:nvSpPr>
        <p:spPr>
          <a:xfrm>
            <a:off x="245819" y="1571159"/>
            <a:ext cx="3696345" cy="33547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400" u="sng" dirty="0"/>
              <a:t>Examples:</a:t>
            </a:r>
          </a:p>
          <a:p>
            <a:endParaRPr lang="en-GB" sz="1400" u="sng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400" dirty="0"/>
              <a:t>production of </a:t>
            </a: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true muonium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GB" sz="1400" dirty="0"/>
              <a:t>creation of a </a:t>
            </a: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Bose-Einstein condensate of positronium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high(</a:t>
            </a:r>
            <a:r>
              <a:rPr lang="en-GB" sz="1400" b="1" dirty="0" err="1">
                <a:solidFill>
                  <a:schemeClr val="accent6">
                    <a:lumMod val="75000"/>
                    <a:lumOff val="25000"/>
                  </a:schemeClr>
                </a:solidFill>
              </a:rPr>
              <a:t>est</a:t>
            </a: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)-energy photons</a:t>
            </a:r>
            <a:r>
              <a:rPr lang="en-GB" sz="1400" dirty="0"/>
              <a:t>, Compton imaging, nuclear research etc. 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spatially coherent photon beams</a:t>
            </a:r>
            <a:r>
              <a:rPr lang="en-GB" sz="1400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, </a:t>
            </a:r>
            <a:r>
              <a:rPr lang="en-GB" sz="1400" dirty="0"/>
              <a:t>possibly </a:t>
            </a: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down to 0.1 Å wavelengths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higher average and peak brightness </a:t>
            </a:r>
            <a:r>
              <a:rPr lang="en-GB" sz="1400" dirty="0"/>
              <a:t>than any existing or planned light source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radioactive isotope production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GB" sz="1400" b="1" dirty="0">
                <a:solidFill>
                  <a:schemeClr val="accent6">
                    <a:lumMod val="75000"/>
                    <a:lumOff val="25000"/>
                  </a:schemeClr>
                </a:solidFill>
              </a:rPr>
              <a:t>neutron source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F91BC5F0-2813-0129-E904-57F04C0FABC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08290" y="1224341"/>
            <a:ext cx="5049456" cy="3655986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0A3EF13-BB87-923C-B9EC-CE53FACA0FFA}"/>
              </a:ext>
            </a:extLst>
          </p:cNvPr>
          <p:cNvSpPr txBox="1"/>
          <p:nvPr/>
        </p:nvSpPr>
        <p:spPr>
          <a:xfrm>
            <a:off x="286254" y="698131"/>
            <a:ext cx="8714871" cy="110286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Bef>
                <a:spcPts val="200"/>
              </a:spcBef>
            </a:pPr>
            <a:r>
              <a:rPr lang="en-GB" sz="1600" dirty="0"/>
              <a:t>large circumference, high energy, abundant positron production, low-emittance beams, high-power </a:t>
            </a:r>
            <a:r>
              <a:rPr lang="en-GB" sz="1600" dirty="0" err="1"/>
              <a:t>beamstrahlung</a:t>
            </a:r>
            <a:r>
              <a:rPr lang="en-GB" sz="1600" dirty="0"/>
              <a:t>, injector complex </a:t>
            </a:r>
            <a:r>
              <a:rPr lang="en-GB" sz="16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→ </a:t>
            </a:r>
            <a:r>
              <a:rPr lang="en-GB" sz="1600" dirty="0"/>
              <a:t>FCC-ee offers unique opportunities for various other fields of physics and science </a:t>
            </a:r>
          </a:p>
          <a:p>
            <a:endParaRPr lang="en-GB" sz="1600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A88829AD-C59D-6F06-407D-E44B32F9528B}"/>
              </a:ext>
            </a:extLst>
          </p:cNvPr>
          <p:cNvSpPr txBox="1"/>
          <p:nvPr/>
        </p:nvSpPr>
        <p:spPr>
          <a:xfrm>
            <a:off x="6265512" y="3665243"/>
            <a:ext cx="4572000" cy="5078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dirty="0"/>
              <a:t>CERN-FCC-ACC-2025-0005, </a:t>
            </a:r>
          </a:p>
          <a:p>
            <a:r>
              <a:rPr lang="en-GB" dirty="0" err="1"/>
              <a:t>doi</a:t>
            </a:r>
            <a:r>
              <a:rPr lang="en-GB" dirty="0"/>
              <a:t>: </a:t>
            </a:r>
            <a:r>
              <a:rPr lang="en-GB" b="0" i="0" u="none" strike="noStrike" dirty="0">
                <a:solidFill>
                  <a:schemeClr val="tx1">
                    <a:lumMod val="75000"/>
                    <a:lumOff val="25000"/>
                  </a:schemeClr>
                </a:solidFill>
                <a:effectLst/>
                <a:latin typeface="PT Sans" panose="020B0503020203020204" pitchFamily="34" charset="0"/>
                <a:hlinkClick r:id="rId3" tooltip="DOI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10.17181/CERN.BSP4.H8ED</a:t>
            </a:r>
            <a:endParaRPr lang="en-GB" dirty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091978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CCA8B4-911B-F4B8-6051-8BDC675DEDE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28808DCA-CDFD-5218-3A34-8F3F31FBD6B4}"/>
              </a:ext>
            </a:extLst>
          </p:cNvPr>
          <p:cNvSpPr txBox="1">
            <a:spLocks/>
          </p:cNvSpPr>
          <p:nvPr/>
        </p:nvSpPr>
        <p:spPr>
          <a:xfrm>
            <a:off x="0" y="0"/>
            <a:ext cx="9144000" cy="578024"/>
          </a:xfrm>
          <a:prstGeom prst="rect">
            <a:avLst/>
          </a:prstGeom>
          <a:solidFill>
            <a:srgbClr val="0C377B"/>
          </a:solidFill>
        </p:spPr>
        <p:txBody>
          <a:bodyPr tIns="0" bIns="0" anchor="ctr" anchorCtr="0">
            <a:noAutofit/>
          </a:bodyPr>
          <a:lstStyle>
            <a:defPPr>
              <a:defRPr lang="en-US"/>
            </a:defPPr>
            <a:lvl1pPr marR="0" lvl="0" indent="0" algn="ctr" fontAlgn="auto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3200" b="1" i="0" u="none" strike="noStrike" cap="none" spc="0" normalizeH="0" baseline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Calibri" panose="020F0502020204030204" pitchFamily="34" charset="0"/>
                <a:ea typeface="+mj-ea"/>
                <a:cs typeface="Calibri" panose="020F0502020204030204" pitchFamily="34" charset="0"/>
              </a:defRPr>
            </a:lvl1pPr>
          </a:lstStyle>
          <a:p>
            <a:pPr defTabSz="685800">
              <a:defRPr/>
            </a:pPr>
            <a:r>
              <a:rPr lang="fr-CH" sz="2400" dirty="0"/>
              <a:t> </a:t>
            </a:r>
            <a:r>
              <a:rPr lang="en-US" sz="2400" dirty="0"/>
              <a:t>FCC-ee cost estimate, FSR 2025</a:t>
            </a:r>
          </a:p>
        </p:txBody>
      </p:sp>
      <p:pic>
        <p:nvPicPr>
          <p:cNvPr id="7" name="Picture 6" descr="A picture containing icon&#10;&#10;Description automatically generated">
            <a:extLst>
              <a:ext uri="{FF2B5EF4-FFF2-40B4-BE49-F238E27FC236}">
                <a16:creationId xmlns:a16="http://schemas.microsoft.com/office/drawing/2014/main" id="{9D10DAE4-8B8E-0E68-A1CB-F87D846AAF31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47" y="43652"/>
            <a:ext cx="1451540" cy="490719"/>
          </a:xfrm>
          <a:prstGeom prst="rect">
            <a:avLst/>
          </a:prstGeom>
        </p:spPr>
      </p:pic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46D6004A-F153-C4BA-EC49-852CE13000E5}"/>
              </a:ext>
            </a:extLst>
          </p:cNvPr>
          <p:cNvGraphicFramePr>
            <a:graphicFrameLocks noGrp="1"/>
          </p:cNvGraphicFramePr>
          <p:nvPr/>
        </p:nvGraphicFramePr>
        <p:xfrm>
          <a:off x="1383708" y="1436611"/>
          <a:ext cx="6039980" cy="25374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229105">
                  <a:extLst>
                    <a:ext uri="{9D8B030D-6E8A-4147-A177-3AD203B41FA5}">
                      <a16:colId xmlns:a16="http://schemas.microsoft.com/office/drawing/2014/main" val="1063604123"/>
                    </a:ext>
                  </a:extLst>
                </a:gridCol>
                <a:gridCol w="1810875">
                  <a:extLst>
                    <a:ext uri="{9D8B030D-6E8A-4147-A177-3AD203B41FA5}">
                      <a16:colId xmlns:a16="http://schemas.microsoft.com/office/drawing/2014/main" val="3203160879"/>
                    </a:ext>
                  </a:extLst>
                </a:gridCol>
              </a:tblGrid>
              <a:tr h="22288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14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Domain</a:t>
                      </a:r>
                      <a:endParaRPr lang="en-US" sz="1400" b="1" i="0" u="none" strike="noStrike" dirty="0">
                        <a:solidFill>
                          <a:schemeClr val="bg1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CH" sz="1400" dirty="0" err="1"/>
                        <a:t>Cost</a:t>
                      </a:r>
                      <a:r>
                        <a:rPr lang="fr-CH" sz="1400" dirty="0"/>
                        <a:t> </a:t>
                      </a:r>
                      <a:r>
                        <a:rPr lang="fr-CH" sz="1400"/>
                        <a:t>[MCHF</a:t>
                      </a:r>
                      <a:r>
                        <a:rPr lang="fr-CH" sz="1400" dirty="0"/>
                        <a:t>]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882452373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u="none" strike="noStrike" dirty="0">
                          <a:effectLst/>
                        </a:rPr>
                        <a:t>Civil engineering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dirty="0"/>
                        <a:t>6,160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265359482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u="none" strike="noStrike" dirty="0">
                          <a:effectLst/>
                        </a:rPr>
                        <a:t>Technical infrastructures</a:t>
                      </a:r>
                      <a:endParaRPr lang="en-GB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dirty="0"/>
                        <a:t>2,840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1173030713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u="none" strike="noStrike" dirty="0">
                          <a:effectLst/>
                        </a:rPr>
                        <a:t>Injectors and transfer lines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dirty="0"/>
                        <a:t>590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605564608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u="none" strike="noStrike" dirty="0">
                          <a:effectLst/>
                        </a:rPr>
                        <a:t>Booster and collider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dirty="0"/>
                        <a:t>4,140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666036087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GB" sz="1400" u="none" strike="noStrike" dirty="0">
                          <a:solidFill>
                            <a:schemeClr val="tx1"/>
                          </a:solidFill>
                          <a:effectLst/>
                        </a:rPr>
                        <a:t>CERN contribution to four experiments</a:t>
                      </a:r>
                      <a:endParaRPr lang="en-GB" sz="1400" b="1" i="0" u="none" strike="noStrike" dirty="0">
                        <a:solidFill>
                          <a:schemeClr val="tx1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dirty="0">
                          <a:solidFill>
                            <a:schemeClr val="tx1"/>
                          </a:solidFill>
                        </a:rPr>
                        <a:t>290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927566934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600" b="1" u="none" strike="noStrike" dirty="0">
                          <a:solidFill>
                            <a:schemeClr val="tx1"/>
                          </a:solidFill>
                          <a:effectLst/>
                        </a:rPr>
                        <a:t>FCC-ee total</a:t>
                      </a:r>
                      <a:endParaRPr lang="en-US" sz="1600" b="1" i="0" u="none" strike="noStrike" dirty="0">
                        <a:solidFill>
                          <a:schemeClr val="tx1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b="1" dirty="0">
                          <a:solidFill>
                            <a:schemeClr val="tx1"/>
                          </a:solidFill>
                        </a:rPr>
                        <a:t>14,020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450449094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u="none" strike="noStrike" dirty="0">
                          <a:solidFill>
                            <a:schemeClr val="tx1"/>
                          </a:solidFill>
                          <a:effectLst/>
                        </a:rPr>
                        <a:t>+ four experiments (non-CERN part)</a:t>
                      </a:r>
                      <a:endParaRPr lang="en-US" sz="1400" b="1" i="0" u="none" strike="noStrike" dirty="0">
                        <a:solidFill>
                          <a:schemeClr val="tx1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dirty="0">
                          <a:solidFill>
                            <a:schemeClr val="tx1"/>
                          </a:solidFill>
                        </a:rPr>
                        <a:t>1,300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3895709845"/>
                  </a:ext>
                </a:extLst>
              </a:tr>
              <a:tr h="278130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1" u="none" strike="noStrike" dirty="0">
                          <a:solidFill>
                            <a:schemeClr val="tx1"/>
                          </a:solidFill>
                          <a:effectLst/>
                        </a:rPr>
                        <a:t>FCC-ee total incl. four experiments</a:t>
                      </a:r>
                      <a:endParaRPr lang="en-US" sz="1400" b="1" i="0" u="none" strike="noStrike" dirty="0">
                        <a:solidFill>
                          <a:schemeClr val="tx1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4854" marR="4854" marT="4854" marB="0"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fr-CH" sz="1400" b="1" dirty="0">
                          <a:solidFill>
                            <a:schemeClr val="tx1"/>
                          </a:solidFill>
                        </a:rPr>
                        <a:t>15,320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692959433"/>
                  </a:ext>
                </a:extLst>
              </a:tr>
            </a:tbl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2D65E293-4D0A-29B9-E2F9-EED326303AD2}"/>
                  </a:ext>
                </a:extLst>
              </p:cNvPr>
              <p:cNvSpPr txBox="1"/>
              <p:nvPr/>
            </p:nvSpPr>
            <p:spPr>
              <a:xfrm>
                <a:off x="428684" y="4213553"/>
                <a:ext cx="8286632" cy="523220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GB" sz="1400" dirty="0"/>
                  <a:t>Operation of the FCC collider at the </a:t>
                </a:r>
                <a14:m>
                  <m:oMath xmlns:m="http://schemas.openxmlformats.org/officeDocument/2006/math">
                    <m:r>
                      <m:rPr>
                        <m:nor/>
                      </m:rPr>
                      <a:rPr lang="en-US" sz="1400" b="0" i="0" smtClean="0">
                        <a:latin typeface="Cambria Math" panose="02040503050406030204" pitchFamily="18" charset="0"/>
                      </a:rPr>
                      <m:t>t</m:t>
                    </m:r>
                    <m:acc>
                      <m:accPr>
                        <m:chr m:val="̅"/>
                        <m:ctrlPr>
                          <a:rPr lang="en-US" sz="1400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m:rPr>
                            <m:nor/>
                          </m:rPr>
                          <a:rPr lang="en-US" sz="1400" b="0" i="0" smtClean="0">
                            <a:latin typeface="Cambria Math" panose="02040503050406030204" pitchFamily="18" charset="0"/>
                          </a:rPr>
                          <m:t>t</m:t>
                        </m:r>
                      </m:e>
                    </m:acc>
                    <m:r>
                      <m:rPr>
                        <m:nor/>
                      </m:rPr>
                      <a:rPr lang="en-US" sz="1400" b="0" i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GB" sz="1400" dirty="0"/>
                  <a:t>working point will require later installation of additional RF cavities and associated cryogenic cooling infrastructure with a corresponding total cost of 1,260 MCHF.  </a:t>
                </a:r>
              </a:p>
            </p:txBody>
          </p:sp>
        </mc:Choice>
        <mc:Fallback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2D65E293-4D0A-29B9-E2F9-EED326303AD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8684" y="4213553"/>
                <a:ext cx="8286632" cy="523220"/>
              </a:xfrm>
              <a:prstGeom prst="rect">
                <a:avLst/>
              </a:prstGeom>
              <a:blipFill>
                <a:blip r:embed="rId3"/>
                <a:stretch>
                  <a:fillRect l="-221" t="-2326" r="-809" b="-11628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>
            <a:extLst>
              <a:ext uri="{FF2B5EF4-FFF2-40B4-BE49-F238E27FC236}">
                <a16:creationId xmlns:a16="http://schemas.microsoft.com/office/drawing/2014/main" id="{01340A4E-ACAF-AAD9-CD4E-988D339ACA1F}"/>
              </a:ext>
            </a:extLst>
          </p:cNvPr>
          <p:cNvSpPr txBox="1"/>
          <p:nvPr/>
        </p:nvSpPr>
        <p:spPr>
          <a:xfrm>
            <a:off x="501233" y="673910"/>
            <a:ext cx="8103837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400" dirty="0"/>
              <a:t>Capital cost for construction of the FCC-ee is summarised below. This cost includes construction of the entire new infrastructure and all equipment for operation at the Z, WW and ZH working points.</a:t>
            </a:r>
          </a:p>
        </p:txBody>
      </p:sp>
    </p:spTree>
    <p:extLst>
      <p:ext uri="{BB962C8B-B14F-4D97-AF65-F5344CB8AC3E}">
        <p14:creationId xmlns:p14="http://schemas.microsoft.com/office/powerpoint/2010/main" val="3349192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prism isContent="1"/>
      </p:transition>
    </mc:Choice>
    <mc:Fallback xmlns="">
      <p:transition spd="slow">
        <p:fade/>
      </p:transition>
    </mc:Fallback>
  </mc:AlternateContent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DE80593-18F4-028B-1C57-C97A9CC52B3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1C39322B-FD62-C1EF-6871-2C18EA8E1257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06150" y="4991228"/>
            <a:ext cx="289479" cy="170071"/>
          </a:xfrm>
        </p:spPr>
        <p:txBody>
          <a:bodyPr/>
          <a:lstStyle/>
          <a:p>
            <a:pPr defTabSz="685800">
              <a:defRPr/>
            </a:pPr>
            <a:fld id="{88A1DFE4-5FC5-43BD-BB7E-75EAD82B965F}" type="slidenum">
              <a:rPr lang="en-US">
                <a:solidFill>
                  <a:srgbClr val="FFFFFF"/>
                </a:solidFill>
                <a:latin typeface="Arial"/>
              </a:rPr>
              <a:pPr defTabSz="685800">
                <a:defRPr/>
              </a:pPr>
              <a:t>42</a:t>
            </a:fld>
            <a:endParaRPr lang="en-US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AA29AF4-E520-3FD6-728F-6E39EAAF1985}"/>
              </a:ext>
            </a:extLst>
          </p:cNvPr>
          <p:cNvSpPr txBox="1"/>
          <p:nvPr/>
        </p:nvSpPr>
        <p:spPr>
          <a:xfrm>
            <a:off x="227691" y="348982"/>
            <a:ext cx="5719347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800">
              <a:defRPr/>
            </a:pPr>
            <a:r>
              <a:rPr lang="en-US" sz="2700" dirty="0">
                <a:solidFill>
                  <a:srgbClr val="0F124A"/>
                </a:solidFill>
                <a:latin typeface="Arial"/>
              </a:rPr>
              <a:t>Stage 2: hadron collider FCC-</a:t>
            </a:r>
            <a:r>
              <a:rPr lang="en-US" sz="2700" dirty="0" err="1">
                <a:solidFill>
                  <a:srgbClr val="0F124A"/>
                </a:solidFill>
                <a:latin typeface="Arial"/>
              </a:rPr>
              <a:t>hh</a:t>
            </a:r>
            <a:endParaRPr lang="en-US" sz="2700" dirty="0">
              <a:solidFill>
                <a:srgbClr val="0F124A"/>
              </a:solidFill>
              <a:latin typeface="Arial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9FF824A-9937-1338-AAA9-C6B0664552C3}"/>
              </a:ext>
            </a:extLst>
          </p:cNvPr>
          <p:cNvSpPr txBox="1"/>
          <p:nvPr/>
        </p:nvSpPr>
        <p:spPr>
          <a:xfrm>
            <a:off x="456999" y="868831"/>
            <a:ext cx="3332964" cy="4200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ts val="2775"/>
              </a:lnSpc>
            </a:pPr>
            <a:r>
              <a:rPr lang="fr-CH" sz="2000" dirty="0"/>
              <a:t>Main </a:t>
            </a:r>
            <a:r>
              <a:rPr lang="fr-CH" sz="2000" dirty="0" err="1"/>
              <a:t>parameters</a:t>
            </a:r>
            <a:r>
              <a:rPr lang="fr-CH" sz="2000" dirty="0"/>
              <a:t> FSR 2025</a:t>
            </a:r>
            <a:endParaRPr lang="en-GB" sz="16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E180FE0-E663-E827-981D-B2C4FBE260A1}"/>
              </a:ext>
            </a:extLst>
          </p:cNvPr>
          <p:cNvSpPr txBox="1"/>
          <p:nvPr/>
        </p:nvSpPr>
        <p:spPr>
          <a:xfrm>
            <a:off x="6011015" y="590113"/>
            <a:ext cx="3007555" cy="4200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ts val="2775"/>
              </a:lnSpc>
            </a:pPr>
            <a:r>
              <a:rPr lang="fr-CH" sz="2000" dirty="0"/>
              <a:t>FCC-</a:t>
            </a:r>
            <a:r>
              <a:rPr lang="fr-CH" sz="2000" dirty="0" err="1"/>
              <a:t>hh</a:t>
            </a:r>
            <a:r>
              <a:rPr lang="fr-CH" sz="2000" dirty="0"/>
              <a:t> </a:t>
            </a:r>
            <a:r>
              <a:rPr lang="fr-CH" sz="2000" dirty="0" err="1"/>
              <a:t>functional</a:t>
            </a:r>
            <a:r>
              <a:rPr lang="fr-CH" sz="2000" dirty="0"/>
              <a:t> </a:t>
            </a:r>
            <a:r>
              <a:rPr lang="fr-CH" sz="2000" dirty="0" err="1"/>
              <a:t>layout</a:t>
            </a:r>
            <a:endParaRPr lang="en-GB" sz="1600" dirty="0"/>
          </a:p>
        </p:txBody>
      </p:sp>
      <p:graphicFrame>
        <p:nvGraphicFramePr>
          <p:cNvPr id="5" name="Table 4">
            <a:extLst>
              <a:ext uri="{FF2B5EF4-FFF2-40B4-BE49-F238E27FC236}">
                <a16:creationId xmlns:a16="http://schemas.microsoft.com/office/drawing/2014/main" id="{308355C4-4FB0-61E6-6BEA-49F9E6CAF888}"/>
              </a:ext>
            </a:extLst>
          </p:cNvPr>
          <p:cNvGraphicFramePr>
            <a:graphicFrameLocks noGrp="1"/>
          </p:cNvGraphicFramePr>
          <p:nvPr/>
        </p:nvGraphicFramePr>
        <p:xfrm>
          <a:off x="74701" y="1316141"/>
          <a:ext cx="4977931" cy="3063340"/>
        </p:xfrm>
        <a:graphic>
          <a:graphicData uri="http://schemas.openxmlformats.org/drawingml/2006/table">
            <a:tbl>
              <a:tblPr firstRow="1" bandRow="1"/>
              <a:tblGrid>
                <a:gridCol w="250847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3796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65746">
                  <a:extLst>
                    <a:ext uri="{9D8B030D-6E8A-4147-A177-3AD203B41FA5}">
                      <a16:colId xmlns:a16="http://schemas.microsoft.com/office/drawing/2014/main" val="1616715416"/>
                    </a:ext>
                  </a:extLst>
                </a:gridCol>
                <a:gridCol w="865746">
                  <a:extLst>
                    <a:ext uri="{9D8B030D-6E8A-4147-A177-3AD203B41FA5}">
                      <a16:colId xmlns:a16="http://schemas.microsoft.com/office/drawing/2014/main" val="808875039"/>
                    </a:ext>
                  </a:extLst>
                </a:gridCol>
              </a:tblGrid>
              <a:tr h="297189">
                <a:tc>
                  <a:txBody>
                    <a:bodyPr/>
                    <a:lstStyle>
                      <a:lvl1pPr marL="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r>
                        <a:rPr lang="en-GB" sz="1500" b="1" dirty="0">
                          <a:solidFill>
                            <a:schemeClr val="bg1"/>
                          </a:solidFill>
                        </a:rPr>
                        <a:t>parameter</a:t>
                      </a:r>
                    </a:p>
                  </a:txBody>
                  <a:tcPr marL="68579" marR="68579" marT="34295" marB="34295" anchor="ctr">
                    <a:lnL w="12700" cmpd="sng">
                      <a:solidFill>
                        <a:srgbClr val="A26B2D"/>
                      </a:solidFill>
                    </a:lnL>
                    <a:lnR>
                      <a:noFill/>
                    </a:lnR>
                    <a:lnT w="12700" cmpd="sng">
                      <a:solidFill>
                        <a:srgbClr val="A26B2D"/>
                      </a:solidFill>
                    </a:lnT>
                    <a:lnB w="12700" cmpd="sng">
                      <a:solidFill>
                        <a:srgbClr val="A26B2D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kumimoji="0" sz="1800" b="1" kern="1200">
                          <a:solidFill>
                            <a:schemeClr val="lt1"/>
                          </a:solidFill>
                          <a:latin typeface="Arial"/>
                        </a:defRPr>
                      </a:lvl9pPr>
                    </a:lstStyle>
                    <a:p>
                      <a:pPr algn="ctr"/>
                      <a:r>
                        <a:rPr lang="en-GB" sz="1500" b="1" dirty="0">
                          <a:solidFill>
                            <a:schemeClr val="bg1"/>
                          </a:solidFill>
                        </a:rPr>
                        <a:t>FCC-</a:t>
                      </a:r>
                      <a:r>
                        <a:rPr lang="en-GB" sz="1500" b="1" dirty="0" err="1">
                          <a:solidFill>
                            <a:schemeClr val="bg1"/>
                          </a:solidFill>
                        </a:rPr>
                        <a:t>hh</a:t>
                      </a:r>
                      <a:endParaRPr lang="en-GB" sz="1500" b="1" dirty="0">
                        <a:solidFill>
                          <a:schemeClr val="bg1"/>
                        </a:solidFill>
                      </a:endParaRPr>
                    </a:p>
                  </a:txBody>
                  <a:tcPr marL="68579" marR="68579" marT="34295" marB="34295" anchor="ctr">
                    <a:lnL>
                      <a:noFill/>
                    </a:lnL>
                    <a:lnR w="12700" cmpd="sng">
                      <a:solidFill>
                        <a:prstClr val="black"/>
                      </a:solidFill>
                      <a:prstDash val="solid"/>
                    </a:lnR>
                    <a:lnT w="12700" cmpd="sng">
                      <a:solidFill>
                        <a:srgbClr val="A26B2D"/>
                      </a:solidFill>
                    </a:lnT>
                    <a:lnB w="12700" cmpd="sng">
                      <a:solidFill>
                        <a:srgbClr val="A26B2D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500" b="0" dirty="0">
                          <a:solidFill>
                            <a:schemeClr val="bg1"/>
                          </a:solidFill>
                        </a:rPr>
                        <a:t>FCC-</a:t>
                      </a:r>
                      <a:r>
                        <a:rPr lang="en-GB" sz="1500" b="0" dirty="0" err="1">
                          <a:solidFill>
                            <a:schemeClr val="bg1"/>
                          </a:solidFill>
                        </a:rPr>
                        <a:t>hh</a:t>
                      </a:r>
                      <a:endParaRPr lang="en-GB" sz="1500" b="0" dirty="0">
                        <a:solidFill>
                          <a:schemeClr val="bg1"/>
                        </a:solidFill>
                      </a:endParaRPr>
                    </a:p>
                    <a:p>
                      <a:pPr algn="ctr"/>
                      <a:r>
                        <a:rPr lang="en-GB" sz="1500" b="0" dirty="0">
                          <a:solidFill>
                            <a:schemeClr val="bg1"/>
                          </a:solidFill>
                        </a:rPr>
                        <a:t>CDR</a:t>
                      </a:r>
                    </a:p>
                  </a:txBody>
                  <a:tcPr marL="68579" marR="68579" marT="34295" marB="34295" anchor="ctr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solidFill>
                        <a:prstClr val="black"/>
                      </a:solidFill>
                      <a:prstDash val="solid"/>
                    </a:lnR>
                    <a:lnT w="12700" cmpd="sng">
                      <a:solidFill>
                        <a:srgbClr val="A26B2D"/>
                      </a:solidFill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AT" sz="1500" b="0" dirty="0">
                          <a:solidFill>
                            <a:schemeClr val="bg1"/>
                          </a:solidFill>
                        </a:rPr>
                        <a:t>HL-LHC</a:t>
                      </a:r>
                    </a:p>
                    <a:p>
                      <a:pPr algn="ctr"/>
                      <a:endParaRPr lang="en-GB" sz="1500" b="0" dirty="0">
                        <a:solidFill>
                          <a:schemeClr val="bg1"/>
                        </a:solidFill>
                      </a:endParaRPr>
                    </a:p>
                  </a:txBody>
                  <a:tcPr marL="68579" marR="68579" marT="34295" marB="34295" anchor="ctr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solidFill>
                        <a:prstClr val="black"/>
                      </a:solidFill>
                      <a:prstDash val="solid"/>
                    </a:lnR>
                    <a:lnT w="12700" cmpd="sng">
                      <a:solidFill>
                        <a:srgbClr val="A26B2D"/>
                      </a:solidFill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collision energy </a:t>
                      </a:r>
                      <a:r>
                        <a:rPr kumimoji="0" lang="en-GB" sz="1400" b="1" kern="1200" dirty="0" err="1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cms</a:t>
                      </a:r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 [</a:t>
                      </a:r>
                      <a:r>
                        <a:rPr kumimoji="0" lang="en-GB" sz="1400" b="1" kern="1200" dirty="0" err="1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TeV</a:t>
                      </a:r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mpd="sng">
                      <a:solidFill>
                        <a:srgbClr val="A26B2D"/>
                      </a:solidFill>
                    </a:lnT>
                    <a:lnB w="12700" cmpd="sng">
                      <a:solidFill>
                        <a:srgbClr val="A26B2D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F0EBE8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en-US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85</a:t>
                      </a:r>
                      <a:endParaRPr kumimoji="0" lang="en-GB" sz="1400" b="1" kern="1200" dirty="0">
                        <a:solidFill>
                          <a:srgbClr val="FF0000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mpd="sng">
                      <a:solidFill>
                        <a:srgbClr val="A26B2D"/>
                      </a:solidFill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100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14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kumimoji="0" sz="1800" kern="1200">
                          <a:solidFill>
                            <a:schemeClr val="dk1"/>
                          </a:solidFill>
                          <a:latin typeface="Arial"/>
                        </a:defRPr>
                      </a:lvl9pPr>
                    </a:lstStyle>
                    <a:p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dipole field [T]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mpd="sng">
                      <a:solidFill>
                        <a:srgbClr val="A26B2D"/>
                      </a:solidFill>
                    </a:lnT>
                    <a:lnB w="12700" cmpd="sng">
                      <a:solidFill>
                        <a:srgbClr val="A26B2D"/>
                      </a:solidFill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F0EBE8"/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14 </a:t>
                      </a:r>
                      <a:endParaRPr kumimoji="0" lang="en-GB" sz="1400" b="1" kern="1200" dirty="0">
                        <a:solidFill>
                          <a:srgbClr val="FF0000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16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8.33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AT" sz="1400" b="1" kern="1200" dirty="0">
                          <a:solidFill>
                            <a:schemeClr val="dk1"/>
                          </a:solidFill>
                          <a:latin typeface="Arial" panose="020B0604020202020204" pitchFamily="34" charset="0"/>
                          <a:ea typeface="+mn-ea"/>
                          <a:cs typeface="Arial" panose="020B0604020202020204" pitchFamily="34" charset="0"/>
                        </a:rPr>
                        <a:t>circumference</a:t>
                      </a:r>
                      <a:r>
                        <a:rPr kumimoji="0" lang="de-AT" sz="1400" b="1" kern="1200" baseline="0" dirty="0">
                          <a:solidFill>
                            <a:schemeClr val="dk1"/>
                          </a:solidFill>
                          <a:latin typeface="Arial" panose="020B0604020202020204" pitchFamily="34" charset="0"/>
                          <a:ea typeface="+mn-ea"/>
                          <a:cs typeface="Arial" panose="020B0604020202020204" pitchFamily="34" charset="0"/>
                        </a:rPr>
                        <a:t> </a:t>
                      </a:r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 panose="020B0604020202020204" pitchFamily="34" charset="0"/>
                          <a:ea typeface="+mn-ea"/>
                          <a:cs typeface="Arial" panose="020B0604020202020204" pitchFamily="34" charset="0"/>
                        </a:rPr>
                        <a:t>[km]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de-AT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90.7</a:t>
                      </a:r>
                      <a:endParaRPr kumimoji="0" lang="en-GB" sz="1400" b="1" kern="1200" dirty="0">
                        <a:solidFill>
                          <a:srgbClr val="FF0000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solidFill>
                        <a:prstClr val="black"/>
                      </a:solidFill>
                      <a:prstDash val="soli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97.8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solidFill>
                        <a:prstClr val="black"/>
                      </a:solidFill>
                      <a:prstDash val="soli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26.7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mpd="sng">
                      <a:solidFill>
                        <a:prstClr val="black"/>
                      </a:solidFill>
                      <a:prstDash val="soli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beam current [A]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0.5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0.5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1.1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74329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 err="1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synchr</a:t>
                      </a:r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. rad. per ring [kW]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1200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rgbClr val="FF0000"/>
                          </a:solidFill>
                          <a:latin typeface="Arial"/>
                          <a:ea typeface="+mn-ea"/>
                          <a:cs typeface="+mn-cs"/>
                        </a:rPr>
                        <a:t>2400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7.3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24798972"/>
                  </a:ext>
                </a:extLst>
              </a:tr>
              <a:tr h="274329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400" b="1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peak </a:t>
                      </a:r>
                      <a:r>
                        <a:rPr kumimoji="0" lang="en-US" sz="1400" b="1" kern="1200" dirty="0" err="1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luminos</a:t>
                      </a:r>
                      <a:r>
                        <a:rPr kumimoji="0" lang="en-US" sz="1400" b="1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. [10</a:t>
                      </a:r>
                      <a:r>
                        <a:rPr kumimoji="0" lang="en-US" sz="1400" b="1" kern="1200" baseline="300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34</a:t>
                      </a:r>
                      <a:r>
                        <a:rPr kumimoji="0" lang="en-US" sz="1400" b="1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 cm</a:t>
                      </a:r>
                      <a:r>
                        <a:rPr kumimoji="0" lang="en-US" sz="1400" b="1" kern="1200" baseline="300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-2</a:t>
                      </a:r>
                      <a:r>
                        <a:rPr kumimoji="0" lang="en-US" sz="1400" b="1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</a:t>
                      </a:r>
                      <a:r>
                        <a:rPr kumimoji="0" lang="en-US" sz="1400" b="1" kern="1200" baseline="300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-1</a:t>
                      </a:r>
                      <a:r>
                        <a:rPr kumimoji="0" lang="en-US" sz="1400" b="1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]</a:t>
                      </a:r>
                      <a:endParaRPr kumimoji="0" lang="en-GB" sz="1400" b="1" kern="1200" dirty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en-US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30</a:t>
                      </a:r>
                      <a:endParaRPr kumimoji="0" lang="en-GB" sz="1400" b="1" kern="1200" dirty="0">
                        <a:solidFill>
                          <a:schemeClr val="tx1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30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en-US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5 (lev.)</a:t>
                      </a:r>
                      <a:endParaRPr kumimoji="0" lang="en-GB" sz="1400" b="1" kern="1200" dirty="0">
                        <a:solidFill>
                          <a:schemeClr val="tx1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prstClr val="black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49368322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events/bunch crossing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1000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1000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132 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stored energy/beam [GJ]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6.5 </a:t>
                      </a:r>
                      <a:endParaRPr kumimoji="0" lang="en-GB" sz="1400" b="1" kern="1200" dirty="0">
                        <a:solidFill>
                          <a:schemeClr val="tx1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8.3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1pPr>
                      <a:lvl2pPr marL="457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2pPr>
                      <a:lvl3pPr marL="914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3pPr>
                      <a:lvl4pPr marL="1371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4pPr>
                      <a:lvl5pPr marL="18288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5pPr>
                      <a:lvl6pPr marL="22860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6pPr>
                      <a:lvl7pPr marL="27432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7pPr>
                      <a:lvl8pPr marL="32004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8pPr>
                      <a:lvl9pPr marL="3657600" algn="l" defTabSz="914400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Arial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de-AT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0.7</a:t>
                      </a:r>
                      <a:endParaRPr kumimoji="0" lang="en-GB" sz="1400" b="1" kern="1200" dirty="0">
                        <a:solidFill>
                          <a:schemeClr val="tx1"/>
                        </a:solidFill>
                        <a:latin typeface="Arial"/>
                        <a:ea typeface="+mn-ea"/>
                        <a:cs typeface="+mn-cs"/>
                      </a:endParaRP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  <a:tr h="274329">
                <a:tc>
                  <a:txBody>
                    <a:bodyPr/>
                    <a:lstStyle>
                      <a:lvl1pPr marL="0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1pPr>
                      <a:lvl2pPr marL="457189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2pPr>
                      <a:lvl3pPr marL="914377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3pPr>
                      <a:lvl4pPr marL="1371566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4pPr>
                      <a:lvl5pPr marL="1828754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5pPr>
                      <a:lvl6pPr marL="2285943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6pPr>
                      <a:lvl7pPr marL="2743131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7pPr>
                      <a:lvl8pPr marL="3200320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8pPr>
                      <a:lvl9pPr marL="3657509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9pPr>
                    </a:lstStyle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 err="1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integr</a:t>
                      </a:r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. luminosity / IP [fb</a:t>
                      </a:r>
                      <a:r>
                        <a:rPr kumimoji="0" lang="en-GB" sz="1400" b="1" kern="1200" baseline="300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-1</a:t>
                      </a:r>
                      <a:r>
                        <a:rPr kumimoji="0" lang="en-GB" sz="1400" b="1" kern="1200" dirty="0">
                          <a:solidFill>
                            <a:schemeClr val="dk1"/>
                          </a:solidFill>
                          <a:latin typeface="Arial"/>
                          <a:ea typeface="+mn-ea"/>
                          <a:cs typeface="+mn-cs"/>
                        </a:rPr>
                        <a:t>]</a:t>
                      </a:r>
                    </a:p>
                  </a:txBody>
                  <a:tcPr marL="68579" marR="68579" marT="34295" marB="34295">
                    <a:lnL w="12700" cmpd="sng">
                      <a:solidFill>
                        <a:srgbClr val="A26B2D"/>
                      </a:solidFill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1pPr>
                      <a:lvl2pPr marL="457189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2pPr>
                      <a:lvl3pPr marL="914377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3pPr>
                      <a:lvl4pPr marL="1371566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4pPr>
                      <a:lvl5pPr marL="1828754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5pPr>
                      <a:lvl6pPr marL="2285943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6pPr>
                      <a:lvl7pPr marL="2743131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7pPr>
                      <a:lvl8pPr marL="3200320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8pPr>
                      <a:lvl9pPr marL="3657509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9pPr>
                    </a:lstStyle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20000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20000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tc>
                  <a:txBody>
                    <a:bodyPr/>
                    <a:lstStyle>
                      <a:lvl1pPr marL="0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1pPr>
                      <a:lvl2pPr marL="457189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2pPr>
                      <a:lvl3pPr marL="914377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3pPr>
                      <a:lvl4pPr marL="1371566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4pPr>
                      <a:lvl5pPr marL="1828754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5pPr>
                      <a:lvl6pPr marL="2285943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6pPr>
                      <a:lvl7pPr marL="2743131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7pPr>
                      <a:lvl8pPr marL="3200320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8pPr>
                      <a:lvl9pPr marL="3657509" algn="l" defTabSz="914377" rtl="0" eaLnBrk="1" latinLnBrk="0" hangingPunct="1">
                        <a:defRPr sz="1800" kern="1200">
                          <a:solidFill>
                            <a:schemeClr val="tx1"/>
                          </a:solidFill>
                          <a:latin typeface="Calibri" panose="020F0502020204030204"/>
                        </a:defRPr>
                      </a:lvl9pPr>
                    </a:lstStyle>
                    <a:p>
                      <a:pPr marL="0" algn="ctr" defTabSz="914400" rtl="0" eaLnBrk="1" latinLnBrk="0" hangingPunct="1"/>
                      <a:r>
                        <a:rPr kumimoji="0" lang="en-GB" sz="1400" b="1" kern="1200" dirty="0">
                          <a:solidFill>
                            <a:schemeClr val="tx1"/>
                          </a:solidFill>
                          <a:latin typeface="Arial"/>
                          <a:ea typeface="+mn-ea"/>
                          <a:cs typeface="+mn-cs"/>
                        </a:rPr>
                        <a:t>3000</a:t>
                      </a:r>
                    </a:p>
                  </a:txBody>
                  <a:tcPr marL="68579" marR="68579" marT="34295" marB="34295">
                    <a:lnL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C37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A26B2D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A26B2D">
                        <a:tint val="20000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07897425"/>
                  </a:ext>
                </a:extLst>
              </a:tr>
            </a:tbl>
          </a:graphicData>
        </a:graphic>
      </p:graphicFrame>
      <p:sp>
        <p:nvSpPr>
          <p:cNvPr id="11" name="TextBox 10">
            <a:extLst>
              <a:ext uri="{FF2B5EF4-FFF2-40B4-BE49-F238E27FC236}">
                <a16:creationId xmlns:a16="http://schemas.microsoft.com/office/drawing/2014/main" id="{8920EDF6-B060-E623-E903-D3C946510C4F}"/>
              </a:ext>
            </a:extLst>
          </p:cNvPr>
          <p:cNvSpPr txBox="1"/>
          <p:nvPr/>
        </p:nvSpPr>
        <p:spPr>
          <a:xfrm>
            <a:off x="114300" y="4543673"/>
            <a:ext cx="851916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71463" indent="-257175"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chemeClr val="accent6">
                    <a:lumMod val="90000"/>
                    <a:lumOff val="10000"/>
                  </a:schemeClr>
                </a:solidFill>
              </a:rPr>
              <a:t>Parameter optimization towards “acceptable power consumption” (~max. consumption of FCC-ee) </a:t>
            </a:r>
          </a:p>
          <a:p>
            <a:pPr marL="371463" indent="-257175"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chemeClr val="accent6">
                    <a:lumMod val="90000"/>
                    <a:lumOff val="10000"/>
                  </a:schemeClr>
                </a:solidFill>
              </a:rPr>
              <a:t>Magnetic field considered realistic with today’s technologies (Nb</a:t>
            </a:r>
            <a:r>
              <a:rPr lang="en-US" sz="1400" baseline="-25000" dirty="0">
                <a:solidFill>
                  <a:schemeClr val="accent6">
                    <a:lumMod val="90000"/>
                    <a:lumOff val="10000"/>
                  </a:schemeClr>
                </a:solidFill>
              </a:rPr>
              <a:t>3</a:t>
            </a:r>
            <a:r>
              <a:rPr lang="en-US" sz="1400" dirty="0">
                <a:solidFill>
                  <a:schemeClr val="accent6">
                    <a:lumMod val="90000"/>
                    <a:lumOff val="10000"/>
                  </a:schemeClr>
                </a:solidFill>
              </a:rPr>
              <a:t>Sn, ~14T)</a:t>
            </a:r>
          </a:p>
        </p:txBody>
      </p:sp>
      <p:pic>
        <p:nvPicPr>
          <p:cNvPr id="8" name="Picture 7" descr="A diagram of a circular structure&#10;&#10;AI-generated content may be incorrect.">
            <a:extLst>
              <a:ext uri="{FF2B5EF4-FFF2-40B4-BE49-F238E27FC236}">
                <a16:creationId xmlns:a16="http://schemas.microsoft.com/office/drawing/2014/main" id="{6626550C-2F2E-D6CA-53D7-821BC544C55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87355" y="1288882"/>
            <a:ext cx="3763534" cy="30633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35248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6022A2-6A4B-CA74-DB37-925D484000C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36A98D3-FB06-B546-7013-D1C146400254}"/>
              </a:ext>
            </a:extLst>
          </p:cNvPr>
          <p:cNvSpPr txBox="1"/>
          <p:nvPr/>
        </p:nvSpPr>
        <p:spPr>
          <a:xfrm>
            <a:off x="227691" y="288022"/>
            <a:ext cx="7701189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85800">
              <a:defRPr/>
            </a:pPr>
            <a:r>
              <a:rPr lang="en-US" sz="2700" dirty="0">
                <a:solidFill>
                  <a:srgbClr val="0F124A"/>
                </a:solidFill>
                <a:latin typeface="Arial"/>
              </a:rPr>
              <a:t>FCC-</a:t>
            </a:r>
            <a:r>
              <a:rPr lang="en-US" sz="2700" dirty="0" err="1">
                <a:solidFill>
                  <a:srgbClr val="0F124A"/>
                </a:solidFill>
                <a:latin typeface="Arial"/>
              </a:rPr>
              <a:t>hh</a:t>
            </a:r>
            <a:r>
              <a:rPr lang="en-US" sz="2700" dirty="0">
                <a:solidFill>
                  <a:srgbClr val="0F124A"/>
                </a:solidFill>
                <a:latin typeface="Arial"/>
              </a:rPr>
              <a:t> optimization of power consumption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0EFC3284-DD5F-7806-B7C3-D32054BA5AF3}"/>
              </a:ext>
            </a:extLst>
          </p:cNvPr>
          <p:cNvSpPr txBox="1"/>
          <p:nvPr/>
        </p:nvSpPr>
        <p:spPr>
          <a:xfrm>
            <a:off x="87481" y="832006"/>
            <a:ext cx="8959206" cy="12177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14288"/>
            <a:r>
              <a:rPr lang="en-US" sz="1800" b="1" dirty="0">
                <a:solidFill>
                  <a:srgbClr val="0C377B"/>
                </a:solidFill>
              </a:rPr>
              <a:t>Technical system choices and areas for further </a:t>
            </a:r>
            <a:r>
              <a:rPr lang="en-US" sz="1800" b="1" dirty="0" err="1">
                <a:solidFill>
                  <a:srgbClr val="0C377B"/>
                </a:solidFill>
              </a:rPr>
              <a:t>optimisation</a:t>
            </a:r>
            <a:r>
              <a:rPr lang="en-US" sz="1800" b="1" dirty="0">
                <a:solidFill>
                  <a:srgbClr val="0C377B"/>
                </a:solidFill>
              </a:rPr>
              <a:t>:</a:t>
            </a:r>
          </a:p>
          <a:p>
            <a:pPr marL="371463" indent="-257175">
              <a:buFont typeface="Arial" panose="020B0604020202020204" pitchFamily="34" charset="0"/>
              <a:buChar char="•"/>
            </a:pPr>
            <a:r>
              <a:rPr lang="en-US" sz="1500" dirty="0">
                <a:solidFill>
                  <a:srgbClr val="0C377B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Accelerator optics design to increase arc dipole filling factor and maximize beam energy</a:t>
            </a:r>
          </a:p>
          <a:p>
            <a:pPr marL="371463" indent="-257175">
              <a:buFont typeface="Arial" panose="020B0604020202020204" pitchFamily="34" charset="0"/>
              <a:buChar char="•"/>
            </a:pPr>
            <a:r>
              <a:rPr lang="en-US" sz="1500" dirty="0">
                <a:solidFill>
                  <a:srgbClr val="0C377B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Cold mass either at 1.9 K with superfluid He (studied in CDR, cf. LHC) or with 4.5 K with forced flow</a:t>
            </a:r>
          </a:p>
          <a:p>
            <a:pPr marL="371463" indent="-257175">
              <a:buFont typeface="Arial" panose="020B0604020202020204" pitchFamily="34" charset="0"/>
              <a:buChar char="•"/>
            </a:pPr>
            <a:r>
              <a:rPr lang="en-US" sz="1500" dirty="0">
                <a:solidFill>
                  <a:srgbClr val="0C377B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Temperature of beam vacuum system (beam screen)</a:t>
            </a:r>
          </a:p>
          <a:p>
            <a:pPr marL="114288"/>
            <a:endParaRPr lang="en-US" sz="1013" dirty="0">
              <a:solidFill>
                <a:srgbClr val="0C377B"/>
              </a:solidFill>
            </a:endParaRPr>
          </a:p>
        </p:txBody>
      </p:sp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FA8A73C4-DE47-59D4-25C9-02C60F18DAA0}"/>
              </a:ext>
            </a:extLst>
          </p:cNvPr>
          <p:cNvGraphicFramePr>
            <a:graphicFrameLocks noGrp="1"/>
          </p:cNvGraphicFramePr>
          <p:nvPr/>
        </p:nvGraphicFramePr>
        <p:xfrm>
          <a:off x="1085739" y="1913703"/>
          <a:ext cx="6799599" cy="11201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60382">
                  <a:extLst>
                    <a:ext uri="{9D8B030D-6E8A-4147-A177-3AD203B41FA5}">
                      <a16:colId xmlns:a16="http://schemas.microsoft.com/office/drawing/2014/main" val="3226455873"/>
                    </a:ext>
                  </a:extLst>
                </a:gridCol>
                <a:gridCol w="1877378">
                  <a:extLst>
                    <a:ext uri="{9D8B030D-6E8A-4147-A177-3AD203B41FA5}">
                      <a16:colId xmlns:a16="http://schemas.microsoft.com/office/drawing/2014/main" val="1387653154"/>
                    </a:ext>
                  </a:extLst>
                </a:gridCol>
                <a:gridCol w="1861839">
                  <a:extLst>
                    <a:ext uri="{9D8B030D-6E8A-4147-A177-3AD203B41FA5}">
                      <a16:colId xmlns:a16="http://schemas.microsoft.com/office/drawing/2014/main" val="3338141097"/>
                    </a:ext>
                  </a:extLst>
                </a:gridCol>
              </a:tblGrid>
              <a:tr h="525780">
                <a:tc>
                  <a:txBody>
                    <a:bodyPr/>
                    <a:lstStyle/>
                    <a:p>
                      <a:endParaRPr lang="en-CH" sz="15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500" b="1" dirty="0"/>
                        <a:t>FCC-</a:t>
                      </a:r>
                      <a:r>
                        <a:rPr lang="en-US" sz="1500" b="1" dirty="0" err="1"/>
                        <a:t>hh</a:t>
                      </a:r>
                      <a:r>
                        <a:rPr lang="en-US" sz="1500" b="1" dirty="0"/>
                        <a:t> 90.7km  Nb</a:t>
                      </a:r>
                      <a:r>
                        <a:rPr lang="en-US" sz="1500" b="1" baseline="-25000" dirty="0"/>
                        <a:t>3</a:t>
                      </a:r>
                      <a:r>
                        <a:rPr lang="en-US" sz="1500" b="1" dirty="0"/>
                        <a:t>Sn 14T</a:t>
                      </a:r>
                      <a:endParaRPr lang="en-CH" sz="1500" b="1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500" dirty="0"/>
                        <a:t>FCC-</a:t>
                      </a:r>
                      <a:r>
                        <a:rPr lang="en-US" sz="1500" dirty="0" err="1"/>
                        <a:t>hh</a:t>
                      </a:r>
                      <a:r>
                        <a:rPr lang="en-US" sz="1500" dirty="0"/>
                        <a:t> 90.7km  </a:t>
                      </a:r>
                      <a:r>
                        <a:rPr lang="en-US" sz="1500" b="1" dirty="0"/>
                        <a:t>Nb</a:t>
                      </a:r>
                      <a:r>
                        <a:rPr lang="en-US" sz="1500" b="1" baseline="-25000" dirty="0"/>
                        <a:t>3</a:t>
                      </a:r>
                      <a:r>
                        <a:rPr lang="en-US" sz="1500" b="1" dirty="0"/>
                        <a:t>Sn</a:t>
                      </a:r>
                      <a:r>
                        <a:rPr lang="en-US" sz="1500" dirty="0"/>
                        <a:t> 14T</a:t>
                      </a:r>
                      <a:endParaRPr lang="en-CH" sz="15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581877619"/>
                  </a:ext>
                </a:extLst>
              </a:tr>
              <a:tr h="297180">
                <a:tc>
                  <a:txBody>
                    <a:bodyPr/>
                    <a:lstStyle/>
                    <a:p>
                      <a:r>
                        <a:rPr lang="en-US" sz="1500" dirty="0">
                          <a:solidFill>
                            <a:srgbClr val="0000CC"/>
                          </a:solidFill>
                        </a:rPr>
                        <a:t>Magnet temperature</a:t>
                      </a:r>
                      <a:endParaRPr lang="en-CH" sz="1500" dirty="0">
                        <a:solidFill>
                          <a:srgbClr val="0000CC"/>
                        </a:solidFill>
                      </a:endParaRP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500" b="1" dirty="0">
                          <a:solidFill>
                            <a:srgbClr val="0000CC"/>
                          </a:solidFill>
                        </a:rPr>
                        <a:t>1.9 K</a:t>
                      </a:r>
                      <a:endParaRPr lang="en-CH" sz="1500" b="1" dirty="0">
                        <a:solidFill>
                          <a:srgbClr val="0000CC"/>
                        </a:solidFill>
                      </a:endParaRP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500" dirty="0">
                          <a:solidFill>
                            <a:srgbClr val="0000CC"/>
                          </a:solidFill>
                        </a:rPr>
                        <a:t>4.5 K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181990402"/>
                  </a:ext>
                </a:extLst>
              </a:tr>
              <a:tr h="297180">
                <a:tc>
                  <a:txBody>
                    <a:bodyPr/>
                    <a:lstStyle/>
                    <a:p>
                      <a:r>
                        <a:rPr lang="en-US" sz="1500" dirty="0">
                          <a:solidFill>
                            <a:srgbClr val="FF0000"/>
                          </a:solidFill>
                        </a:rPr>
                        <a:t>Yearly electricity consumption</a:t>
                      </a:r>
                      <a:endParaRPr lang="en-CH" sz="1500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500" b="1" dirty="0">
                          <a:solidFill>
                            <a:srgbClr val="FF0000"/>
                          </a:solidFill>
                        </a:rPr>
                        <a:t>&lt; 2.5 TWh</a:t>
                      </a:r>
                      <a:endParaRPr lang="en-CH" sz="1500" b="1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500" dirty="0">
                          <a:solidFill>
                            <a:srgbClr val="FF0000"/>
                          </a:solidFill>
                        </a:rPr>
                        <a:t>&lt; 2.0 TWh</a:t>
                      </a:r>
                      <a:endParaRPr lang="en-CH" sz="1500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556972897"/>
                  </a:ext>
                </a:extLst>
              </a:tr>
            </a:tbl>
          </a:graphicData>
        </a:graphic>
      </p:graphicFrame>
      <p:sp>
        <p:nvSpPr>
          <p:cNvPr id="10" name="TextBox 9">
            <a:extLst>
              <a:ext uri="{FF2B5EF4-FFF2-40B4-BE49-F238E27FC236}">
                <a16:creationId xmlns:a16="http://schemas.microsoft.com/office/drawing/2014/main" id="{45628C54-93A9-8C60-856C-D346A3D4363A}"/>
              </a:ext>
            </a:extLst>
          </p:cNvPr>
          <p:cNvSpPr txBox="1"/>
          <p:nvPr/>
        </p:nvSpPr>
        <p:spPr>
          <a:xfrm>
            <a:off x="313474" y="3277863"/>
            <a:ext cx="8573261" cy="1723549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marL="400038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fr-CH" sz="1600" b="1" dirty="0" err="1">
                <a:solidFill>
                  <a:srgbClr val="0C377B"/>
                </a:solidFill>
              </a:rPr>
              <a:t>Significant</a:t>
            </a:r>
            <a:r>
              <a:rPr lang="fr-CH" sz="1600" b="1" dirty="0">
                <a:solidFill>
                  <a:srgbClr val="0C377B"/>
                </a:solidFill>
              </a:rPr>
              <a:t> </a:t>
            </a:r>
            <a:r>
              <a:rPr lang="fr-CH" sz="1600" b="1" dirty="0" err="1">
                <a:solidFill>
                  <a:srgbClr val="0C377B"/>
                </a:solidFill>
              </a:rPr>
              <a:t>reduction</a:t>
            </a:r>
            <a:r>
              <a:rPr lang="fr-CH" sz="1600" b="1" dirty="0">
                <a:solidFill>
                  <a:srgbClr val="0C377B"/>
                </a:solidFill>
              </a:rPr>
              <a:t> of </a:t>
            </a:r>
            <a:r>
              <a:rPr lang="fr-CH" sz="1600" b="1" dirty="0" err="1">
                <a:solidFill>
                  <a:srgbClr val="0C377B"/>
                </a:solidFill>
              </a:rPr>
              <a:t>electrical</a:t>
            </a:r>
            <a:r>
              <a:rPr lang="fr-CH" sz="1600" b="1" dirty="0">
                <a:solidFill>
                  <a:srgbClr val="0C377B"/>
                </a:solidFill>
              </a:rPr>
              <a:t> power </a:t>
            </a:r>
            <a:r>
              <a:rPr lang="fr-CH" sz="1600" b="1" dirty="0" err="1">
                <a:solidFill>
                  <a:srgbClr val="0C377B"/>
                </a:solidFill>
              </a:rPr>
              <a:t>consumption</a:t>
            </a:r>
            <a:r>
              <a:rPr lang="fr-CH" sz="1600" b="1" dirty="0">
                <a:solidFill>
                  <a:srgbClr val="0C377B"/>
                </a:solidFill>
              </a:rPr>
              <a:t> (close to factor 2!)              </a:t>
            </a:r>
            <a:r>
              <a:rPr lang="fr-CH" sz="1600" b="1" dirty="0" err="1">
                <a:solidFill>
                  <a:srgbClr val="0C377B"/>
                </a:solidFill>
              </a:rPr>
              <a:t>compared</a:t>
            </a:r>
            <a:r>
              <a:rPr lang="fr-CH" sz="1600" b="1" dirty="0">
                <a:solidFill>
                  <a:srgbClr val="0C377B"/>
                </a:solidFill>
              </a:rPr>
              <a:t> to CDR version 2019. </a:t>
            </a:r>
          </a:p>
          <a:p>
            <a:pPr marL="400038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fr-CH" sz="1600" b="1" dirty="0" err="1">
                <a:solidFill>
                  <a:srgbClr val="0C377B"/>
                </a:solidFill>
              </a:rPr>
              <a:t>Potential</a:t>
            </a:r>
            <a:r>
              <a:rPr lang="fr-CH" sz="1600" b="1" dirty="0">
                <a:solidFill>
                  <a:srgbClr val="0C377B"/>
                </a:solidFill>
              </a:rPr>
              <a:t> for </a:t>
            </a:r>
            <a:r>
              <a:rPr lang="fr-CH" sz="1600" b="1" dirty="0" err="1">
                <a:solidFill>
                  <a:srgbClr val="0C377B"/>
                </a:solidFill>
              </a:rPr>
              <a:t>further</a:t>
            </a:r>
            <a:r>
              <a:rPr lang="fr-CH" sz="1600" b="1" dirty="0">
                <a:solidFill>
                  <a:srgbClr val="0C377B"/>
                </a:solidFill>
              </a:rPr>
              <a:t> </a:t>
            </a:r>
            <a:r>
              <a:rPr lang="fr-CH" sz="1600" b="1" dirty="0" err="1">
                <a:solidFill>
                  <a:srgbClr val="0C377B"/>
                </a:solidFill>
              </a:rPr>
              <a:t>reduction</a:t>
            </a:r>
            <a:r>
              <a:rPr lang="fr-CH" sz="1600" b="1" dirty="0">
                <a:solidFill>
                  <a:srgbClr val="0C377B"/>
                </a:solidFill>
              </a:rPr>
              <a:t>, to </a:t>
            </a:r>
            <a:r>
              <a:rPr lang="fr-CH" sz="1600" b="1" dirty="0" err="1">
                <a:solidFill>
                  <a:srgbClr val="0C377B"/>
                </a:solidFill>
              </a:rPr>
              <a:t>be</a:t>
            </a:r>
            <a:r>
              <a:rPr lang="fr-CH" sz="1600" b="1" dirty="0">
                <a:solidFill>
                  <a:srgbClr val="0C377B"/>
                </a:solidFill>
              </a:rPr>
              <a:t> </a:t>
            </a:r>
            <a:r>
              <a:rPr lang="fr-CH" sz="1600" b="1" dirty="0" err="1">
                <a:solidFill>
                  <a:srgbClr val="0C377B"/>
                </a:solidFill>
              </a:rPr>
              <a:t>addressed</a:t>
            </a:r>
            <a:r>
              <a:rPr lang="fr-CH" sz="1600" b="1" dirty="0">
                <a:solidFill>
                  <a:srgbClr val="0C377B"/>
                </a:solidFill>
              </a:rPr>
              <a:t> </a:t>
            </a:r>
            <a:r>
              <a:rPr lang="fr-CH" sz="1600" b="1" dirty="0" err="1">
                <a:solidFill>
                  <a:srgbClr val="0C377B"/>
                </a:solidFill>
              </a:rPr>
              <a:t>with</a:t>
            </a:r>
            <a:r>
              <a:rPr lang="fr-CH" sz="1600" b="1" dirty="0">
                <a:solidFill>
                  <a:srgbClr val="0C377B"/>
                </a:solidFill>
              </a:rPr>
              <a:t> design optimisation and R&amp;D in </a:t>
            </a:r>
            <a:r>
              <a:rPr lang="fr-CH" sz="1600" b="1" dirty="0" err="1">
                <a:solidFill>
                  <a:srgbClr val="0C377B"/>
                </a:solidFill>
              </a:rPr>
              <a:t>next</a:t>
            </a:r>
            <a:r>
              <a:rPr lang="fr-CH" sz="1600" b="1" dirty="0">
                <a:solidFill>
                  <a:srgbClr val="0C377B"/>
                </a:solidFill>
              </a:rPr>
              <a:t> phase.</a:t>
            </a:r>
          </a:p>
          <a:p>
            <a:pPr marL="400038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600" b="1" dirty="0">
                <a:solidFill>
                  <a:srgbClr val="0C377B"/>
                </a:solidFill>
              </a:rPr>
              <a:t>Long term R&amp;D towards accelerator magnets based on high-temperature superconductor materials.</a:t>
            </a:r>
            <a:endParaRPr lang="fr-CH" sz="1600" b="1" dirty="0">
              <a:solidFill>
                <a:srgbClr val="0C377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961038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7A52EE-B355-8544-D886-F776977B21A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B6F3F907-B9FC-607F-D825-4E4E3B3885CE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685800" rtl="0" eaLnBrk="1" fontAlgn="auto" latinLnBrk="0" hangingPunct="1">
              <a:lnSpc>
                <a:spcPts val="1238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8A1DFE4-5FC5-43BD-BB7E-75EAD82B965F}" type="slidenum">
              <a:rPr kumimoji="0" lang="en-US" sz="8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685800" rtl="0" eaLnBrk="1" fontAlgn="auto" latinLnBrk="0" hangingPunct="1">
                <a:lnSpc>
                  <a:spcPts val="1238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44</a:t>
            </a:fld>
            <a:endParaRPr kumimoji="0" lang="en-US" sz="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4" name="Titel 4">
            <a:extLst>
              <a:ext uri="{FF2B5EF4-FFF2-40B4-BE49-F238E27FC236}">
                <a16:creationId xmlns:a16="http://schemas.microsoft.com/office/drawing/2014/main" id="{5377E428-CD35-26C5-3E8A-2A861323548E}"/>
              </a:ext>
            </a:extLst>
          </p:cNvPr>
          <p:cNvSpPr txBox="1">
            <a:spLocks/>
          </p:cNvSpPr>
          <p:nvPr/>
        </p:nvSpPr>
        <p:spPr>
          <a:xfrm>
            <a:off x="142875" y="369789"/>
            <a:ext cx="8927363" cy="804066"/>
          </a:xfrm>
          <a:prstGeom prst="rect">
            <a:avLst/>
          </a:prstGeom>
        </p:spPr>
        <p:txBody>
          <a:bodyPr/>
          <a:lstStyle>
            <a:lvl1pPr algn="l" defTabSz="685800" rtl="0" eaLnBrk="1" latinLnBrk="0" hangingPunct="1">
              <a:lnSpc>
                <a:spcPts val="3000"/>
              </a:lnSpc>
              <a:spcBef>
                <a:spcPct val="0"/>
              </a:spcBef>
              <a:buNone/>
              <a:defRPr sz="3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400" dirty="0"/>
              <a:t>for 2</a:t>
            </a:r>
            <a:r>
              <a:rPr lang="en-US" sz="2400" baseline="30000" dirty="0"/>
              <a:t>nd</a:t>
            </a:r>
            <a:r>
              <a:rPr lang="en-US" sz="2400" dirty="0"/>
              <a:t> stage: FCC-hh High-Field Magnet Nb</a:t>
            </a:r>
            <a:r>
              <a:rPr lang="en-US" sz="2400" baseline="-25000" dirty="0"/>
              <a:t>3</a:t>
            </a:r>
            <a:r>
              <a:rPr lang="en-US" sz="2400" dirty="0"/>
              <a:t>Sn Demonstrators</a:t>
            </a:r>
          </a:p>
        </p:txBody>
      </p:sp>
      <p:pic>
        <p:nvPicPr>
          <p:cNvPr id="5" name="Picture 4" descr="A blue circle with red and white circles&#10;&#10;AI-generated content may be incorrect.">
            <a:extLst>
              <a:ext uri="{FF2B5EF4-FFF2-40B4-BE49-F238E27FC236}">
                <a16:creationId xmlns:a16="http://schemas.microsoft.com/office/drawing/2014/main" id="{40795C82-3EC1-C8FC-FB34-DBC6DD801D6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49192"/>
          <a:stretch/>
        </p:blipFill>
        <p:spPr>
          <a:xfrm>
            <a:off x="867721" y="1060069"/>
            <a:ext cx="2831075" cy="1434816"/>
          </a:xfrm>
          <a:prstGeom prst="rect">
            <a:avLst/>
          </a:prstGeom>
          <a:noFill/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4628398E-41C1-BD38-D162-3669E4451352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74128" y="2495374"/>
            <a:ext cx="478993" cy="47899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4C6B3A84-658B-036A-E40D-18322B313958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901458" y="2515831"/>
            <a:ext cx="730687" cy="458535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96735D54-E1AF-496D-005E-CD1D5AD6004B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339781" y="2505426"/>
            <a:ext cx="478993" cy="478993"/>
          </a:xfrm>
          <a:prstGeom prst="rect">
            <a:avLst/>
          </a:prstGeom>
        </p:spPr>
      </p:pic>
      <p:pic>
        <p:nvPicPr>
          <p:cNvPr id="13" name="Picture 12" descr="A red square with white text&#10;&#10;Description automatically generated">
            <a:extLst>
              <a:ext uri="{FF2B5EF4-FFF2-40B4-BE49-F238E27FC236}">
                <a16:creationId xmlns:a16="http://schemas.microsoft.com/office/drawing/2014/main" id="{F0D79E32-B9C1-5BC0-F0FB-7CB89BA32519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55014" y="4481369"/>
            <a:ext cx="567570" cy="565579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DC1CDD7D-A109-3C9E-68D0-045E31A6E20F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369107" y="4584407"/>
            <a:ext cx="868797" cy="359502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36783A99-EF84-65FA-172A-C2756BBBE4D3}"/>
              </a:ext>
            </a:extLst>
          </p:cNvPr>
          <p:cNvPicPr>
            <a:picLocks noChangeAspect="1"/>
          </p:cNvPicPr>
          <p:nvPr/>
        </p:nvPicPr>
        <p:blipFill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96596" y="4495936"/>
            <a:ext cx="1173559" cy="596094"/>
          </a:xfrm>
          <a:prstGeom prst="rect">
            <a:avLst/>
          </a:prstGeom>
        </p:spPr>
      </p:pic>
      <p:grpSp>
        <p:nvGrpSpPr>
          <p:cNvPr id="19" name="Group 18">
            <a:extLst>
              <a:ext uri="{FF2B5EF4-FFF2-40B4-BE49-F238E27FC236}">
                <a16:creationId xmlns:a16="http://schemas.microsoft.com/office/drawing/2014/main" id="{BE64A372-E9D5-8384-396A-7CF1961D369F}"/>
              </a:ext>
            </a:extLst>
          </p:cNvPr>
          <p:cNvGrpSpPr/>
          <p:nvPr/>
        </p:nvGrpSpPr>
        <p:grpSpPr>
          <a:xfrm>
            <a:off x="3017312" y="3156625"/>
            <a:ext cx="1410672" cy="1401812"/>
            <a:chOff x="5616200" y="1229323"/>
            <a:chExt cx="1410672" cy="1401812"/>
          </a:xfrm>
        </p:grpSpPr>
        <p:pic>
          <p:nvPicPr>
            <p:cNvPr id="22" name="Picture 21" descr="DAISY_ASC24_CrossSection_V2.jpg">
              <a:extLst>
                <a:ext uri="{FF2B5EF4-FFF2-40B4-BE49-F238E27FC236}">
                  <a16:creationId xmlns:a16="http://schemas.microsoft.com/office/drawing/2014/main" id="{96C67637-0E1B-7195-15FA-F13BA568B49A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 cstate="screen">
              <a:extLst>
                <a:ext uri="{BEBA8EAE-BF5A-486C-A8C5-ECC9F3942E4B}">
                  <a14:imgProps xmlns:a14="http://schemas.microsoft.com/office/drawing/2010/main">
                    <a14:imgLayer r:embed="rId11">
                      <a14:imgEffect>
                        <a14:backgroundRemoval t="4636" b="97351" l="2640" r="97030">
                          <a14:foregroundMark x1="47525" y1="5960" x2="22442" y2="14570"/>
                          <a14:foregroundMark x1="22442" y1="14570" x2="5941" y2="37086"/>
                          <a14:foregroundMark x1="5941" y1="37086" x2="5281" y2="64238"/>
                          <a14:foregroundMark x1="5281" y1="64238" x2="21782" y2="87417"/>
                          <a14:foregroundMark x1="21782" y1="87417" x2="47525" y2="94371"/>
                          <a14:foregroundMark x1="47525" y1="94371" x2="74917" y2="89073"/>
                          <a14:foregroundMark x1="74917" y1="89073" x2="90759" y2="63907"/>
                          <a14:foregroundMark x1="90759" y1="63907" x2="95380" y2="36755"/>
                          <a14:foregroundMark x1="95380" y1="36755" x2="79538" y2="15894"/>
                          <a14:foregroundMark x1="79538" y1="15894" x2="56106" y2="4636"/>
                          <a14:foregroundMark x1="56106" y1="4636" x2="40924" y2="4636"/>
                          <a14:foregroundMark x1="3630" y1="36093" x2="3630" y2="62914"/>
                          <a14:foregroundMark x1="3630" y1="62914" x2="7591" y2="33444"/>
                          <a14:foregroundMark x1="7591" y1="33444" x2="3630" y2="60596"/>
                          <a14:foregroundMark x1="3630" y1="60596" x2="5281" y2="70199"/>
                          <a14:foregroundMark x1="30693" y1="96026" x2="57756" y2="95033"/>
                          <a14:foregroundMark x1="57756" y1="95033" x2="31023" y2="92384"/>
                          <a14:foregroundMark x1="31023" y1="92384" x2="59736" y2="98013"/>
                          <a14:foregroundMark x1="59736" y1="98013" x2="67987" y2="93709"/>
                          <a14:foregroundMark x1="92739" y1="63907" x2="91419" y2="37086"/>
                          <a14:foregroundMark x1="91419" y1="37086" x2="95710" y2="64238"/>
                          <a14:foregroundMark x1="95710" y1="64238" x2="94389" y2="38411"/>
                          <a14:foregroundMark x1="94389" y1="38411" x2="91419" y2="31126"/>
                          <a14:foregroundMark x1="95710" y1="45364" x2="97030" y2="62914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616200" y="1229323"/>
              <a:ext cx="1410672" cy="1401812"/>
            </a:xfrm>
            <a:prstGeom prst="rect">
              <a:avLst/>
            </a:prstGeom>
          </p:spPr>
        </p:pic>
        <p:sp>
          <p:nvSpPr>
            <p:cNvPr id="28" name="Oval 27">
              <a:extLst>
                <a:ext uri="{FF2B5EF4-FFF2-40B4-BE49-F238E27FC236}">
                  <a16:creationId xmlns:a16="http://schemas.microsoft.com/office/drawing/2014/main" id="{B8EF6AD5-647F-4F18-51CB-537D7CBC4A30}"/>
                </a:ext>
              </a:extLst>
            </p:cNvPr>
            <p:cNvSpPr/>
            <p:nvPr/>
          </p:nvSpPr>
          <p:spPr>
            <a:xfrm>
              <a:off x="5668435" y="1290912"/>
              <a:ext cx="1289568" cy="1289568"/>
            </a:xfrm>
            <a:prstGeom prst="ellipse">
              <a:avLst/>
            </a:prstGeom>
            <a:noFill/>
            <a:ln w="120650">
              <a:solidFill>
                <a:srgbClr val="A5A5A5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0" name="Picture 29" descr="A blue circle with red and white circles&#10;&#10;AI-generated content may be incorrect.">
            <a:extLst>
              <a:ext uri="{FF2B5EF4-FFF2-40B4-BE49-F238E27FC236}">
                <a16:creationId xmlns:a16="http://schemas.microsoft.com/office/drawing/2014/main" id="{4732144F-C6B5-5307-9791-D48D28781AD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50671"/>
          <a:stretch/>
        </p:blipFill>
        <p:spPr>
          <a:xfrm>
            <a:off x="235938" y="3125766"/>
            <a:ext cx="2748660" cy="1434816"/>
          </a:xfrm>
          <a:prstGeom prst="rect">
            <a:avLst/>
          </a:prstGeom>
          <a:noFill/>
        </p:spPr>
      </p:pic>
      <p:sp>
        <p:nvSpPr>
          <p:cNvPr id="31" name="TextBox 30">
            <a:extLst>
              <a:ext uri="{FF2B5EF4-FFF2-40B4-BE49-F238E27FC236}">
                <a16:creationId xmlns:a16="http://schemas.microsoft.com/office/drawing/2014/main" id="{E013C397-1148-2F9D-13EC-CAB583525AE5}"/>
              </a:ext>
            </a:extLst>
          </p:cNvPr>
          <p:cNvSpPr txBox="1"/>
          <p:nvPr/>
        </p:nvSpPr>
        <p:spPr>
          <a:xfrm>
            <a:off x="4015414" y="887546"/>
            <a:ext cx="4471737" cy="90024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>
              <a:lnSpc>
                <a:spcPts val="1900"/>
              </a:lnSpc>
            </a:pPr>
            <a:r>
              <a:rPr lang="en-US" sz="1800" dirty="0"/>
              <a:t>12- and 14-T short Nb</a:t>
            </a:r>
            <a:r>
              <a:rPr lang="en-US" sz="1800" baseline="-25000" dirty="0"/>
              <a:t>3</a:t>
            </a:r>
            <a:r>
              <a:rPr lang="en-US" sz="1800" dirty="0"/>
              <a:t>Sn demonstrators; </a:t>
            </a:r>
          </a:p>
          <a:p>
            <a:pPr algn="l">
              <a:lnSpc>
                <a:spcPts val="1900"/>
              </a:lnSpc>
            </a:pPr>
            <a:r>
              <a:rPr lang="en-US" sz="1800" dirty="0"/>
              <a:t>tests scheduled for 2026 -</a:t>
            </a:r>
          </a:p>
          <a:p>
            <a:pPr algn="l">
              <a:lnSpc>
                <a:spcPts val="1900"/>
              </a:lnSpc>
              <a:spcBef>
                <a:spcPts val="600"/>
              </a:spcBef>
            </a:pPr>
            <a:r>
              <a:rPr lang="en-US" sz="1800" dirty="0"/>
              <a:t>in parallel HTS magnet R&amp;D (next slide)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50390B7A-CE35-79FF-842F-410458360986}"/>
              </a:ext>
            </a:extLst>
          </p:cNvPr>
          <p:cNvSpPr txBox="1"/>
          <p:nvPr/>
        </p:nvSpPr>
        <p:spPr>
          <a:xfrm>
            <a:off x="4302351" y="1893819"/>
            <a:ext cx="4201791" cy="3159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>
              <a:lnSpc>
                <a:spcPts val="1900"/>
              </a:lnSpc>
            </a:pPr>
            <a:r>
              <a:rPr lang="en-US" sz="1400" dirty="0"/>
              <a:t>       Updated FCC-hh magnet baseline parameters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32CEDB5F-08F9-3021-AA7E-793EFA62B725}"/>
              </a:ext>
            </a:extLst>
          </p:cNvPr>
          <p:cNvSpPr txBox="1"/>
          <p:nvPr/>
        </p:nvSpPr>
        <p:spPr>
          <a:xfrm>
            <a:off x="8003422" y="4828794"/>
            <a:ext cx="1112434" cy="300082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kern="0" dirty="0">
                <a:solidFill>
                  <a:prstClr val="black"/>
                </a:solidFill>
                <a:latin typeface="Calibri" panose="020F0502020204030204"/>
              </a:rPr>
              <a:t>B. Auchmann</a:t>
            </a:r>
            <a:endParaRPr kumimoji="0" lang="en-GB" sz="13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19FC2E96-0F71-9248-C5B1-8445B7091304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36555143"/>
              </p:ext>
            </p:extLst>
          </p:nvPr>
        </p:nvGraphicFramePr>
        <p:xfrm>
          <a:off x="4719638" y="2196674"/>
          <a:ext cx="4002975" cy="250437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428077">
                  <a:extLst>
                    <a:ext uri="{9D8B030D-6E8A-4147-A177-3AD203B41FA5}">
                      <a16:colId xmlns:a16="http://schemas.microsoft.com/office/drawing/2014/main" val="165288936"/>
                    </a:ext>
                  </a:extLst>
                </a:gridCol>
                <a:gridCol w="685760">
                  <a:extLst>
                    <a:ext uri="{9D8B030D-6E8A-4147-A177-3AD203B41FA5}">
                      <a16:colId xmlns:a16="http://schemas.microsoft.com/office/drawing/2014/main" val="4073549024"/>
                    </a:ext>
                  </a:extLst>
                </a:gridCol>
                <a:gridCol w="888394">
                  <a:extLst>
                    <a:ext uri="{9D8B030D-6E8A-4147-A177-3AD203B41FA5}">
                      <a16:colId xmlns:a16="http://schemas.microsoft.com/office/drawing/2014/main" val="1023322283"/>
                    </a:ext>
                  </a:extLst>
                </a:gridCol>
                <a:gridCol w="1000744">
                  <a:extLst>
                    <a:ext uri="{9D8B030D-6E8A-4147-A177-3AD203B41FA5}">
                      <a16:colId xmlns:a16="http://schemas.microsoft.com/office/drawing/2014/main" val="2090604610"/>
                    </a:ext>
                  </a:extLst>
                </a:gridCol>
              </a:tblGrid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 Unit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CDR 2019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2025-Nb</a:t>
                      </a:r>
                      <a:r>
                        <a:rPr lang="en-US" sz="1000" b="0" baseline="-25000" dirty="0">
                          <a:effectLst/>
                        </a:rPr>
                        <a:t>3</a:t>
                      </a:r>
                      <a:r>
                        <a:rPr lang="en-US" sz="1000" b="0" dirty="0">
                          <a:effectLst/>
                        </a:rPr>
                        <a:t>Sn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4192120868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Dipole field 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T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16.0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1" dirty="0">
                          <a:solidFill>
                            <a:srgbClr val="009051"/>
                          </a:solidFill>
                          <a:effectLst/>
                        </a:rPr>
                        <a:t>14.0</a:t>
                      </a:r>
                      <a:endParaRPr lang="en-US" sz="1400" b="1" dirty="0">
                        <a:solidFill>
                          <a:srgbClr val="009051"/>
                        </a:solidFill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4112983615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Dipole aperture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mm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50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50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2677630884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Magnetic length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  <a:latin typeface="Cambria" panose="02040503050406030204" pitchFamily="18" charset="0"/>
                          <a:ea typeface="MS Mincho" panose="02020609040205080304" pitchFamily="49" charset="-128"/>
                          <a:cs typeface="Times New Roman" panose="02020603050405020304" pitchFamily="18" charset="0"/>
                        </a:rPr>
                        <a:t>m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14.3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14.3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3291524439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Operational temp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K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1.9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1" dirty="0">
                          <a:solidFill>
                            <a:srgbClr val="009051"/>
                          </a:solidFill>
                          <a:effectLst/>
                        </a:rPr>
                        <a:t>1.9</a:t>
                      </a:r>
                      <a:endParaRPr lang="en-US" sz="1400" b="1" dirty="0">
                        <a:solidFill>
                          <a:srgbClr val="009051"/>
                        </a:solidFill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1029131996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Tunnel length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km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  <a:latin typeface="Cambria" panose="02040503050406030204" pitchFamily="18" charset="0"/>
                          <a:ea typeface="MS Mincho" panose="02020609040205080304" pitchFamily="49" charset="-128"/>
                          <a:cs typeface="Times New Roman" panose="02020603050405020304" pitchFamily="18" charset="0"/>
                        </a:rPr>
                        <a:t>97.8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90.7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483745373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Arc length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km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82.0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76.9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2520244711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Arc filling factor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  <a:latin typeface="Cambria" panose="02040503050406030204" pitchFamily="18" charset="0"/>
                          <a:ea typeface="MS Mincho" panose="02020609040205080304" pitchFamily="49" charset="-128"/>
                          <a:cs typeface="Times New Roman" panose="02020603050405020304" pitchFamily="18" charset="0"/>
                        </a:rPr>
                        <a:t>-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0.80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0.83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2876867488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Energy c.o.m.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TeV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50+50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42.5+42.5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917160962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>
                          <a:effectLst/>
                        </a:rPr>
                        <a:t>Loadline fraction</a:t>
                      </a:r>
                      <a:endParaRPr lang="en-US" sz="1400" b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  <a:latin typeface="Cambria" panose="02040503050406030204" pitchFamily="18" charset="0"/>
                          <a:ea typeface="MS Mincho" panose="02020609040205080304" pitchFamily="49" charset="-128"/>
                          <a:cs typeface="Times New Roman" panose="02020603050405020304" pitchFamily="18" charset="0"/>
                        </a:rPr>
                        <a:t>-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0.86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1" dirty="0">
                          <a:solidFill>
                            <a:srgbClr val="009051"/>
                          </a:solidFill>
                          <a:effectLst/>
                        </a:rPr>
                        <a:t>0.80</a:t>
                      </a:r>
                      <a:endParaRPr lang="en-US" sz="1400" b="1" dirty="0">
                        <a:solidFill>
                          <a:srgbClr val="009051"/>
                        </a:solidFill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962724069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 i="1" dirty="0" err="1">
                          <a:effectLst/>
                        </a:rPr>
                        <a:t>J</a:t>
                      </a:r>
                      <a:r>
                        <a:rPr lang="en-US" sz="1000" b="0" baseline="-25000" dirty="0" err="1">
                          <a:effectLst/>
                        </a:rPr>
                        <a:t>c</a:t>
                      </a:r>
                      <a:r>
                        <a:rPr lang="en-US" sz="1000" b="0" dirty="0">
                          <a:effectLst/>
                        </a:rPr>
                        <a:t> at 16 T and 4.2 K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A/mm</a:t>
                      </a:r>
                      <a:r>
                        <a:rPr lang="en-US" sz="1000" b="0" baseline="30000" dirty="0">
                          <a:effectLst/>
                        </a:rPr>
                        <a:t>2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1500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1" dirty="0">
                          <a:solidFill>
                            <a:srgbClr val="009051"/>
                          </a:solidFill>
                          <a:effectLst/>
                        </a:rPr>
                        <a:t>1200</a:t>
                      </a:r>
                      <a:endParaRPr lang="en-US" sz="1400" b="1" dirty="0">
                        <a:solidFill>
                          <a:srgbClr val="009051"/>
                        </a:solidFill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2162862184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# dipoles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  <a:latin typeface="Cambria" panose="02040503050406030204" pitchFamily="18" charset="0"/>
                          <a:ea typeface="MS Mincho" panose="02020609040205080304" pitchFamily="49" charset="-128"/>
                          <a:cs typeface="Times New Roman" panose="02020603050405020304" pitchFamily="18" charset="0"/>
                        </a:rPr>
                        <a:t>-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4587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4463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3774032126"/>
                  </a:ext>
                </a:extLst>
              </a:tr>
              <a:tr h="191325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# quadrupoles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  <a:latin typeface="Cambria" panose="02040503050406030204" pitchFamily="18" charset="0"/>
                          <a:ea typeface="MS Mincho" panose="02020609040205080304" pitchFamily="49" charset="-128"/>
                          <a:cs typeface="Times New Roman" panose="02020603050405020304" pitchFamily="18" charset="0"/>
                        </a:rPr>
                        <a:t>-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760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5000"/>
                        </a:lnSpc>
                      </a:pPr>
                      <a:r>
                        <a:rPr lang="en-US" sz="1000" b="0" dirty="0">
                          <a:effectLst/>
                        </a:rPr>
                        <a:t>520</a:t>
                      </a:r>
                      <a:endParaRPr lang="en-US" sz="1400" b="0" dirty="0">
                        <a:effectLst/>
                        <a:latin typeface="Cambria" panose="02040503050406030204" pitchFamily="18" charset="0"/>
                        <a:ea typeface="MS Mincho" panose="02020609040205080304" pitchFamily="49" charset="-128"/>
                        <a:cs typeface="Times New Roman" panose="02020603050405020304" pitchFamily="18" charset="0"/>
                      </a:endParaRPr>
                    </a:p>
                  </a:txBody>
                  <a:tcPr marL="80251" marR="80251" marT="0" marB="0" anchor="ctr"/>
                </a:tc>
                <a:extLst>
                  <a:ext uri="{0D108BD9-81ED-4DB2-BD59-A6C34878D82A}">
                    <a16:rowId xmlns:a16="http://schemas.microsoft.com/office/drawing/2014/main" val="371256188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805245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58522BE0-2B47-D871-92EB-6D094EBB4AE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325" y="453972"/>
            <a:ext cx="8263350" cy="804066"/>
          </a:xfrm>
        </p:spPr>
        <p:txBody>
          <a:bodyPr/>
          <a:lstStyle/>
          <a:p>
            <a:r>
              <a:rPr lang="en-US" dirty="0"/>
              <a:t>HFM HTS Program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6466BEB-D3D3-4BBC-9313-A3FE32D629EF}"/>
              </a:ext>
            </a:extLst>
          </p:cNvPr>
          <p:cNvSpPr txBox="1"/>
          <p:nvPr/>
        </p:nvSpPr>
        <p:spPr>
          <a:xfrm>
            <a:off x="465070" y="2284028"/>
            <a:ext cx="196894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9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algn="l"/>
            <a:r>
              <a:rPr lang="en-US" dirty="0"/>
              <a:t>REBCO characterization and QC with TAPESTAR®  at CERN.</a:t>
            </a:r>
          </a:p>
        </p:txBody>
      </p:sp>
      <p:pic>
        <p:nvPicPr>
          <p:cNvPr id="8" name="Picture 7" descr="A machine in a room&#10;&#10;Description automatically generated">
            <a:extLst>
              <a:ext uri="{FF2B5EF4-FFF2-40B4-BE49-F238E27FC236}">
                <a16:creationId xmlns:a16="http://schemas.microsoft.com/office/drawing/2014/main" id="{09B9FDC8-2C00-D57C-1747-108508E94808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65070" y="942552"/>
            <a:ext cx="1968949" cy="1322543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D4924BCD-79BC-4E49-BA44-776B23552007}"/>
              </a:ext>
            </a:extLst>
          </p:cNvPr>
          <p:cNvGrpSpPr/>
          <p:nvPr/>
        </p:nvGrpSpPr>
        <p:grpSpPr>
          <a:xfrm>
            <a:off x="440325" y="2737337"/>
            <a:ext cx="3347251" cy="1697532"/>
            <a:chOff x="1926298" y="1436037"/>
            <a:chExt cx="9370058" cy="4835975"/>
          </a:xfrm>
        </p:grpSpPr>
        <p:pic>
          <p:nvPicPr>
            <p:cNvPr id="11" name="Immagine 35" descr="Immagine che contiene macchina, interno, muro, pialla/aereo&#10;&#10;Descrizione generata automaticamente">
              <a:extLst>
                <a:ext uri="{FF2B5EF4-FFF2-40B4-BE49-F238E27FC236}">
                  <a16:creationId xmlns:a16="http://schemas.microsoft.com/office/drawing/2014/main" id="{575DEE11-7CB0-24C3-11AC-AA6CF69B2C9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3861600" y="1446309"/>
              <a:ext cx="3635229" cy="1409902"/>
            </a:xfrm>
            <a:prstGeom prst="rect">
              <a:avLst/>
            </a:prstGeom>
          </p:spPr>
        </p:pic>
        <p:grpSp>
          <p:nvGrpSpPr>
            <p:cNvPr id="12" name="Gruppo 23">
              <a:extLst>
                <a:ext uri="{FF2B5EF4-FFF2-40B4-BE49-F238E27FC236}">
                  <a16:creationId xmlns:a16="http://schemas.microsoft.com/office/drawing/2014/main" id="{F1604708-C9F3-F9CF-2058-7B326F624527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1926298" y="1436037"/>
              <a:ext cx="9370058" cy="4835975"/>
              <a:chOff x="284129" y="320039"/>
              <a:chExt cx="11576417" cy="5974699"/>
            </a:xfrm>
          </p:grpSpPr>
          <p:pic>
            <p:nvPicPr>
              <p:cNvPr id="13" name="Immagine 7" descr="Immagine che contiene interno, ingegneria, computer, macchina&#10;&#10;Descrizione generata automaticamente">
                <a:extLst>
                  <a:ext uri="{FF2B5EF4-FFF2-40B4-BE49-F238E27FC236}">
                    <a16:creationId xmlns:a16="http://schemas.microsoft.com/office/drawing/2014/main" id="{5852A9B5-8E64-1DAF-9FFB-70FD20B160DD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284129" y="2166378"/>
                <a:ext cx="4570678" cy="4128360"/>
              </a:xfrm>
              <a:prstGeom prst="rect">
                <a:avLst/>
              </a:prstGeom>
            </p:spPr>
          </p:pic>
          <p:pic>
            <p:nvPicPr>
              <p:cNvPr id="14" name="Immagine 8" descr="Immagine che contiene strumento, Laboratorio, interno, pavimento&#10;&#10;Descrizione generata automaticamente">
                <a:extLst>
                  <a:ext uri="{FF2B5EF4-FFF2-40B4-BE49-F238E27FC236}">
                    <a16:creationId xmlns:a16="http://schemas.microsoft.com/office/drawing/2014/main" id="{CC971463-7DB2-3CD8-B156-92E59753807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4928694" y="2166378"/>
                <a:ext cx="2249424" cy="4128360"/>
              </a:xfrm>
              <a:prstGeom prst="rect">
                <a:avLst/>
              </a:prstGeom>
            </p:spPr>
          </p:pic>
          <p:pic>
            <p:nvPicPr>
              <p:cNvPr id="15" name="Immagine 9" descr="Immagine che contiene interno, testo, porta, muro&#10;&#10;Descrizione generata automaticamente">
                <a:extLst>
                  <a:ext uri="{FF2B5EF4-FFF2-40B4-BE49-F238E27FC236}">
                    <a16:creationId xmlns:a16="http://schemas.microsoft.com/office/drawing/2014/main" id="{4AE64743-572E-0662-B05E-10AB8CBB5E00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 cstate="screen">
                <a:extLst>
                  <a:ext uri="{BEBA8EAE-BF5A-486C-A8C5-ECC9F3942E4B}">
                    <a14:imgProps xmlns:a14="http://schemas.microsoft.com/office/drawing/2010/main">
                      <a14:imgLayer r:embed="rId7">
                        <a14:imgEffect>
                          <a14:sharpenSoften amount="25000"/>
                        </a14:imgEffect>
                        <a14:imgEffect>
                          <a14:brightnessContrast bright="2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284129" y="320039"/>
                <a:ext cx="2249424" cy="1754580"/>
              </a:xfrm>
              <a:prstGeom prst="rect">
                <a:avLst/>
              </a:prstGeom>
            </p:spPr>
          </p:pic>
          <p:pic>
            <p:nvPicPr>
              <p:cNvPr id="16" name="Picture 3" descr="Immagine che contiene vestiti, ingegneria, interno, uomo&#10;&#10;Descrizione generata automaticamente">
                <a:extLst>
                  <a:ext uri="{FF2B5EF4-FFF2-40B4-BE49-F238E27FC236}">
                    <a16:creationId xmlns:a16="http://schemas.microsoft.com/office/drawing/2014/main" id="{B6918A6F-0079-197E-23EF-0D64D52F284E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8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287920" y="320039"/>
                <a:ext cx="4572626" cy="5974699"/>
              </a:xfrm>
              <a:prstGeom prst="rect">
                <a:avLst/>
              </a:prstGeom>
            </p:spPr>
          </p:pic>
        </p:grpSp>
      </p:grpSp>
      <p:pic>
        <p:nvPicPr>
          <p:cNvPr id="32" name="Picture 31" descr="A group of metal objects on a table&#10;&#10;Description automatically generated">
            <a:extLst>
              <a:ext uri="{FF2B5EF4-FFF2-40B4-BE49-F238E27FC236}">
                <a16:creationId xmlns:a16="http://schemas.microsoft.com/office/drawing/2014/main" id="{A903A63A-90D9-F216-BC52-BDFF1EDFDB32}"/>
              </a:ext>
            </a:extLst>
          </p:cNvPr>
          <p:cNvPicPr>
            <a:picLocks noChangeAspect="1"/>
          </p:cNvPicPr>
          <p:nvPr/>
        </p:nvPicPr>
        <p:blipFill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110524" y="2748208"/>
            <a:ext cx="2563456" cy="1727548"/>
          </a:xfrm>
          <a:prstGeom prst="rect">
            <a:avLst/>
          </a:prstGeom>
        </p:spPr>
      </p:pic>
      <p:pic>
        <p:nvPicPr>
          <p:cNvPr id="33" name="Picture 32" descr="A group of metal parts&#10;&#10;AI-generated content may be incorrect.">
            <a:extLst>
              <a:ext uri="{FF2B5EF4-FFF2-40B4-BE49-F238E27FC236}">
                <a16:creationId xmlns:a16="http://schemas.microsoft.com/office/drawing/2014/main" id="{9625A4EA-40CB-1572-20BD-175CA9CD056D}"/>
              </a:ext>
            </a:extLst>
          </p:cNvPr>
          <p:cNvPicPr>
            <a:picLocks noChangeAspect="1"/>
          </p:cNvPicPr>
          <p:nvPr/>
        </p:nvPicPr>
        <p:blipFill>
          <a:blip r:embed="rId10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132354" y="949434"/>
            <a:ext cx="3517345" cy="1317487"/>
          </a:xfrm>
          <a:prstGeom prst="rect">
            <a:avLst/>
          </a:prstGeom>
        </p:spPr>
      </p:pic>
      <p:sp>
        <p:nvSpPr>
          <p:cNvPr id="35" name="TextBox 34">
            <a:extLst>
              <a:ext uri="{FF2B5EF4-FFF2-40B4-BE49-F238E27FC236}">
                <a16:creationId xmlns:a16="http://schemas.microsoft.com/office/drawing/2014/main" id="{012C098C-D76D-572F-F2C2-4C0C5614220F}"/>
              </a:ext>
            </a:extLst>
          </p:cNvPr>
          <p:cNvSpPr txBox="1"/>
          <p:nvPr/>
        </p:nvSpPr>
        <p:spPr>
          <a:xfrm>
            <a:off x="5064936" y="2419958"/>
            <a:ext cx="416330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9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algn="l"/>
            <a:r>
              <a:rPr lang="en-US" dirty="0"/>
              <a:t>Insulated tape-stack coils for assembly in common-coil config at CERN.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16AAF5C0-4BAB-3ACD-9521-920257DC4261}"/>
              </a:ext>
            </a:extLst>
          </p:cNvPr>
          <p:cNvSpPr txBox="1"/>
          <p:nvPr/>
        </p:nvSpPr>
        <p:spPr>
          <a:xfrm>
            <a:off x="6435013" y="4450447"/>
            <a:ext cx="196894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9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algn="l"/>
            <a:r>
              <a:rPr lang="en-US" dirty="0"/>
              <a:t>CEA process development for metal-insulated racetrack coils.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2DFE9131-5C4C-3223-BDA1-08D7778DF005}"/>
              </a:ext>
            </a:extLst>
          </p:cNvPr>
          <p:cNvSpPr txBox="1"/>
          <p:nvPr/>
        </p:nvSpPr>
        <p:spPr>
          <a:xfrm>
            <a:off x="596869" y="4379706"/>
            <a:ext cx="290263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9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algn="l"/>
            <a:r>
              <a:rPr lang="en-US" dirty="0"/>
              <a:t>Iron-based Superconductor powder synthesis and R&amp;D tape fabrication at CNR SPIN</a:t>
            </a:r>
          </a:p>
        </p:txBody>
      </p:sp>
      <p:pic>
        <p:nvPicPr>
          <p:cNvPr id="39" name="Picture 38" descr="A person standing in a factory&#10;&#10;AI-generated content may be incorrect.">
            <a:extLst>
              <a:ext uri="{FF2B5EF4-FFF2-40B4-BE49-F238E27FC236}">
                <a16:creationId xmlns:a16="http://schemas.microsoft.com/office/drawing/2014/main" id="{A391F9A5-A5A8-6AD3-AA7C-A6DAF363EE77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5358" t="30276" r="5358" b="13100"/>
          <a:stretch/>
        </p:blipFill>
        <p:spPr>
          <a:xfrm>
            <a:off x="3759432" y="2737337"/>
            <a:ext cx="2284201" cy="1724549"/>
          </a:xfrm>
          <a:prstGeom prst="rect">
            <a:avLst/>
          </a:prstGeom>
        </p:spPr>
      </p:pic>
      <p:sp>
        <p:nvSpPr>
          <p:cNvPr id="40" name="TextBox 39">
            <a:extLst>
              <a:ext uri="{FF2B5EF4-FFF2-40B4-BE49-F238E27FC236}">
                <a16:creationId xmlns:a16="http://schemas.microsoft.com/office/drawing/2014/main" id="{275871A1-77AB-2B39-660F-864FF505C092}"/>
              </a:ext>
            </a:extLst>
          </p:cNvPr>
          <p:cNvSpPr txBox="1"/>
          <p:nvPr/>
        </p:nvSpPr>
        <p:spPr>
          <a:xfrm>
            <a:off x="3917057" y="4464602"/>
            <a:ext cx="212657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9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algn="l"/>
            <a:r>
              <a:rPr lang="en-US" dirty="0"/>
              <a:t>Fabrication of racetrack from solder-impregnated tape-stack cable at PSI.</a:t>
            </a:r>
          </a:p>
        </p:txBody>
      </p:sp>
      <p:pic>
        <p:nvPicPr>
          <p:cNvPr id="41" name="Picture 40">
            <a:extLst>
              <a:ext uri="{FF2B5EF4-FFF2-40B4-BE49-F238E27FC236}">
                <a16:creationId xmlns:a16="http://schemas.microsoft.com/office/drawing/2014/main" id="{20242716-85FA-DA3C-2729-A8CB7C847050}"/>
              </a:ext>
            </a:extLst>
          </p:cNvPr>
          <p:cNvPicPr>
            <a:picLocks noChangeAspect="1"/>
          </p:cNvPicPr>
          <p:nvPr/>
        </p:nvPicPr>
        <p:blipFill>
          <a:blip r:embed="rId1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47510" y="1753500"/>
            <a:ext cx="502189" cy="502189"/>
          </a:xfrm>
          <a:prstGeom prst="rect">
            <a:avLst/>
          </a:prstGeom>
        </p:spPr>
      </p:pic>
      <p:pic>
        <p:nvPicPr>
          <p:cNvPr id="42" name="Picture 41">
            <a:extLst>
              <a:ext uri="{FF2B5EF4-FFF2-40B4-BE49-F238E27FC236}">
                <a16:creationId xmlns:a16="http://schemas.microsoft.com/office/drawing/2014/main" id="{10DF5E08-1231-126B-97B4-824FD98C42A2}"/>
              </a:ext>
            </a:extLst>
          </p:cNvPr>
          <p:cNvPicPr>
            <a:picLocks noChangeAspect="1"/>
          </p:cNvPicPr>
          <p:nvPr/>
        </p:nvPicPr>
        <p:blipFill>
          <a:blip r:embed="rId1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31342" y="949434"/>
            <a:ext cx="502189" cy="502189"/>
          </a:xfrm>
          <a:prstGeom prst="rect">
            <a:avLst/>
          </a:prstGeom>
        </p:spPr>
      </p:pic>
      <p:pic>
        <p:nvPicPr>
          <p:cNvPr id="44" name="Picture 43" descr="A red square with white text&#10;&#10;Description automatically generated">
            <a:extLst>
              <a:ext uri="{FF2B5EF4-FFF2-40B4-BE49-F238E27FC236}">
                <a16:creationId xmlns:a16="http://schemas.microsoft.com/office/drawing/2014/main" id="{415A9CB1-928C-02D3-8676-E8820774D0F2}"/>
              </a:ext>
            </a:extLst>
          </p:cNvPr>
          <p:cNvPicPr>
            <a:picLocks noChangeAspect="1"/>
          </p:cNvPicPr>
          <p:nvPr/>
        </p:nvPicPr>
        <p:blipFill>
          <a:blip r:embed="rId1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47510" y="2764330"/>
            <a:ext cx="514702" cy="512896"/>
          </a:xfrm>
          <a:prstGeom prst="rect">
            <a:avLst/>
          </a:prstGeom>
        </p:spPr>
      </p:pic>
      <p:pic>
        <p:nvPicPr>
          <p:cNvPr id="45" name="Picture 44">
            <a:extLst>
              <a:ext uri="{FF2B5EF4-FFF2-40B4-BE49-F238E27FC236}">
                <a16:creationId xmlns:a16="http://schemas.microsoft.com/office/drawing/2014/main" id="{5FB5A5D6-06DC-3F84-3750-02F1A40E6EFB}"/>
              </a:ext>
            </a:extLst>
          </p:cNvPr>
          <p:cNvPicPr>
            <a:picLocks noChangeAspect="1"/>
          </p:cNvPicPr>
          <p:nvPr/>
        </p:nvPicPr>
        <p:blipFill>
          <a:blip r:embed="rId1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44012" y="2725368"/>
            <a:ext cx="751095" cy="500730"/>
          </a:xfrm>
          <a:prstGeom prst="rect">
            <a:avLst/>
          </a:prstGeom>
        </p:spPr>
      </p:pic>
      <p:grpSp>
        <p:nvGrpSpPr>
          <p:cNvPr id="48" name="Group 47">
            <a:extLst>
              <a:ext uri="{FF2B5EF4-FFF2-40B4-BE49-F238E27FC236}">
                <a16:creationId xmlns:a16="http://schemas.microsoft.com/office/drawing/2014/main" id="{B6FC0B63-EE44-89B9-E381-FA891D664ED4}"/>
              </a:ext>
            </a:extLst>
          </p:cNvPr>
          <p:cNvGrpSpPr/>
          <p:nvPr/>
        </p:nvGrpSpPr>
        <p:grpSpPr>
          <a:xfrm>
            <a:off x="3878209" y="2727417"/>
            <a:ext cx="727787" cy="369332"/>
            <a:chOff x="3779912" y="5298762"/>
            <a:chExt cx="727787" cy="369332"/>
          </a:xfrm>
        </p:grpSpPr>
        <p:sp>
          <p:nvSpPr>
            <p:cNvPr id="47" name="Rectangle 46">
              <a:extLst>
                <a:ext uri="{FF2B5EF4-FFF2-40B4-BE49-F238E27FC236}">
                  <a16:creationId xmlns:a16="http://schemas.microsoft.com/office/drawing/2014/main" id="{5370F454-45E4-80B2-E20E-1AE69080C75A}"/>
                </a:ext>
              </a:extLst>
            </p:cNvPr>
            <p:cNvSpPr/>
            <p:nvPr/>
          </p:nvSpPr>
          <p:spPr>
            <a:xfrm>
              <a:off x="3779912" y="5298762"/>
              <a:ext cx="727787" cy="36933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46" name="Graphic 45">
              <a:extLst>
                <a:ext uri="{FF2B5EF4-FFF2-40B4-BE49-F238E27FC236}">
                  <a16:creationId xmlns:a16="http://schemas.microsoft.com/office/drawing/2014/main" id="{EB6CC83A-F8E1-9280-C319-399A68E37FBA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6"/>
                </a:ext>
              </a:extLst>
            </a:blip>
            <a:stretch>
              <a:fillRect/>
            </a:stretch>
          </p:blipFill>
          <p:spPr>
            <a:xfrm>
              <a:off x="3787443" y="5341406"/>
              <a:ext cx="686438" cy="284043"/>
            </a:xfrm>
            <a:prstGeom prst="rect">
              <a:avLst/>
            </a:prstGeom>
          </p:spPr>
        </p:pic>
      </p:grpSp>
      <p:pic>
        <p:nvPicPr>
          <p:cNvPr id="52" name="Picture 51" descr="Several machines in a factory&#10;&#10;Description automatically generated">
            <a:extLst>
              <a:ext uri="{FF2B5EF4-FFF2-40B4-BE49-F238E27FC236}">
                <a16:creationId xmlns:a16="http://schemas.microsoft.com/office/drawing/2014/main" id="{68A47B95-A57D-2FF0-2AD1-A3766DEEAAE7}"/>
              </a:ext>
            </a:extLst>
          </p:cNvPr>
          <p:cNvPicPr>
            <a:picLocks noChangeAspect="1"/>
          </p:cNvPicPr>
          <p:nvPr/>
        </p:nvPicPr>
        <p:blipFill>
          <a:blip r:embed="rId1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53006" y="939229"/>
            <a:ext cx="2284202" cy="1391326"/>
          </a:xfrm>
          <a:prstGeom prst="rect">
            <a:avLst/>
          </a:prstGeom>
        </p:spPr>
      </p:pic>
      <p:grpSp>
        <p:nvGrpSpPr>
          <p:cNvPr id="49" name="Group 48">
            <a:extLst>
              <a:ext uri="{FF2B5EF4-FFF2-40B4-BE49-F238E27FC236}">
                <a16:creationId xmlns:a16="http://schemas.microsoft.com/office/drawing/2014/main" id="{64D89FC5-AE47-710C-8229-1B224E65678B}"/>
              </a:ext>
            </a:extLst>
          </p:cNvPr>
          <p:cNvGrpSpPr/>
          <p:nvPr/>
        </p:nvGrpSpPr>
        <p:grpSpPr>
          <a:xfrm>
            <a:off x="4279504" y="797831"/>
            <a:ext cx="671109" cy="918786"/>
            <a:chOff x="7101551" y="539936"/>
            <a:chExt cx="1457940" cy="1996001"/>
          </a:xfrm>
        </p:grpSpPr>
        <p:pic>
          <p:nvPicPr>
            <p:cNvPr id="50" name="Picture 49" descr="A blue and white rectangular sign with a wire and a circle&#10;&#10;Description automatically generated">
              <a:extLst>
                <a:ext uri="{FF2B5EF4-FFF2-40B4-BE49-F238E27FC236}">
                  <a16:creationId xmlns:a16="http://schemas.microsoft.com/office/drawing/2014/main" id="{7E21C562-BD2A-84F2-F921-3FDD241A5EBE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101551" y="1634964"/>
              <a:ext cx="1457940" cy="900973"/>
            </a:xfrm>
            <a:prstGeom prst="rect">
              <a:avLst/>
            </a:prstGeom>
            <a:solidFill>
              <a:schemeClr val="bg1"/>
            </a:solidFill>
          </p:spPr>
        </p:pic>
        <p:pic>
          <p:nvPicPr>
            <p:cNvPr id="51" name="Picture 50">
              <a:extLst>
                <a:ext uri="{FF2B5EF4-FFF2-40B4-BE49-F238E27FC236}">
                  <a16:creationId xmlns:a16="http://schemas.microsoft.com/office/drawing/2014/main" id="{164D2FF6-A022-E3E0-129A-AD773B36FB6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b="23092"/>
            <a:stretch/>
          </p:blipFill>
          <p:spPr>
            <a:xfrm>
              <a:off x="7119322" y="539936"/>
              <a:ext cx="1422399" cy="1093938"/>
            </a:xfrm>
            <a:prstGeom prst="rect">
              <a:avLst/>
            </a:prstGeom>
          </p:spPr>
        </p:pic>
      </p:grpSp>
      <p:sp>
        <p:nvSpPr>
          <p:cNvPr id="53" name="TextBox 52">
            <a:extLst>
              <a:ext uri="{FF2B5EF4-FFF2-40B4-BE49-F238E27FC236}">
                <a16:creationId xmlns:a16="http://schemas.microsoft.com/office/drawing/2014/main" id="{34436ADA-39A2-2FBE-78A6-14EAAC97551C}"/>
              </a:ext>
            </a:extLst>
          </p:cNvPr>
          <p:cNvSpPr txBox="1"/>
          <p:nvPr/>
        </p:nvSpPr>
        <p:spPr>
          <a:xfrm>
            <a:off x="2654518" y="2271516"/>
            <a:ext cx="2419063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9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algn="l"/>
            <a:r>
              <a:rPr lang="en-US" dirty="0"/>
              <a:t>REBCO coated-conductor R&amp;D line at KIT.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2DC9426-8CA1-1BBF-6479-43153E2424B6}"/>
              </a:ext>
            </a:extLst>
          </p:cNvPr>
          <p:cNvSpPr txBox="1"/>
          <p:nvPr/>
        </p:nvSpPr>
        <p:spPr>
          <a:xfrm>
            <a:off x="-23764" y="4833934"/>
            <a:ext cx="1112434" cy="300082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kern="0" dirty="0">
                <a:solidFill>
                  <a:prstClr val="black"/>
                </a:solidFill>
                <a:latin typeface="Calibri" panose="020F0502020204030204"/>
              </a:rPr>
              <a:t>B. Auchmann</a:t>
            </a:r>
            <a:endParaRPr kumimoji="0" lang="en-GB" sz="13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151548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96373F1B-FCAF-8D6B-9F97-2A8E4863AFCC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8706150" y="4988932"/>
            <a:ext cx="289479" cy="170071"/>
          </a:xfrm>
        </p:spPr>
        <p:txBody>
          <a:bodyPr/>
          <a:lstStyle/>
          <a:p>
            <a:fld id="{88A1DFE4-5FC5-43BD-BB7E-75EAD82B965F}" type="slidenum">
              <a:rPr lang="en-US" noProof="0" smtClean="0"/>
              <a:pPr/>
              <a:t>46</a:t>
            </a:fld>
            <a:endParaRPr lang="en-US" noProof="0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A665846A-65BD-7BAE-E706-8CBD0493D0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96665" y="445785"/>
            <a:ext cx="8263350" cy="804066"/>
          </a:xfrm>
        </p:spPr>
        <p:txBody>
          <a:bodyPr/>
          <a:lstStyle/>
          <a:p>
            <a:r>
              <a:rPr lang="en-CH" dirty="0"/>
              <a:t>Timeline till start of </a:t>
            </a:r>
            <a:r>
              <a:rPr lang="en-US" dirty="0"/>
              <a:t>FCC </a:t>
            </a:r>
            <a:r>
              <a:rPr lang="en-CH" dirty="0"/>
              <a:t>construction</a:t>
            </a:r>
          </a:p>
        </p:txBody>
      </p:sp>
      <p:sp>
        <p:nvSpPr>
          <p:cNvPr id="6" name="Rounded Rectangle 6">
            <a:extLst>
              <a:ext uri="{FF2B5EF4-FFF2-40B4-BE49-F238E27FC236}">
                <a16:creationId xmlns:a16="http://schemas.microsoft.com/office/drawing/2014/main" id="{C376BE56-9796-2FBD-5146-A3E8A842E599}"/>
              </a:ext>
            </a:extLst>
          </p:cNvPr>
          <p:cNvSpPr/>
          <p:nvPr/>
        </p:nvSpPr>
        <p:spPr>
          <a:xfrm>
            <a:off x="269481" y="1437235"/>
            <a:ext cx="1034440" cy="290579"/>
          </a:xfrm>
          <a:prstGeom prst="roundRect">
            <a:avLst/>
          </a:prstGeom>
          <a:solidFill>
            <a:schemeClr val="tx2">
              <a:lumMod val="20000"/>
              <a:lumOff val="8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9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Feasibility Study</a:t>
            </a:r>
            <a:endParaRPr lang="en-GB" sz="9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graphicFrame>
        <p:nvGraphicFramePr>
          <p:cNvPr id="7" name="Diagram 6">
            <a:extLst>
              <a:ext uri="{FF2B5EF4-FFF2-40B4-BE49-F238E27FC236}">
                <a16:creationId xmlns:a16="http://schemas.microsoft.com/office/drawing/2014/main" id="{A9273127-D282-E033-1555-B013303C929D}"/>
              </a:ext>
            </a:extLst>
          </p:cNvPr>
          <p:cNvGraphicFramePr/>
          <p:nvPr/>
        </p:nvGraphicFramePr>
        <p:xfrm>
          <a:off x="269481" y="1045239"/>
          <a:ext cx="8503219" cy="22201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9" name="Graphic 8" descr="Pin">
            <a:extLst>
              <a:ext uri="{FF2B5EF4-FFF2-40B4-BE49-F238E27FC236}">
                <a16:creationId xmlns:a16="http://schemas.microsoft.com/office/drawing/2014/main" id="{AC068BF8-093F-4BC7-9016-CBDA7E2306A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48402" y="1396184"/>
            <a:ext cx="351850" cy="325511"/>
          </a:xfrm>
          <a:prstGeom prst="rect">
            <a:avLst/>
          </a:prstGeom>
          <a:effectLst>
            <a:glow>
              <a:schemeClr val="accent1"/>
            </a:glow>
          </a:effectLst>
        </p:spPr>
      </p:pic>
      <p:sp>
        <p:nvSpPr>
          <p:cNvPr id="10" name="Rounded Rectangle 31">
            <a:extLst>
              <a:ext uri="{FF2B5EF4-FFF2-40B4-BE49-F238E27FC236}">
                <a16:creationId xmlns:a16="http://schemas.microsoft.com/office/drawing/2014/main" id="{D924A362-B7DF-1A08-8EA3-3261F8B9ABD2}"/>
              </a:ext>
            </a:extLst>
          </p:cNvPr>
          <p:cNvSpPr/>
          <p:nvPr/>
        </p:nvSpPr>
        <p:spPr>
          <a:xfrm>
            <a:off x="1336606" y="1443015"/>
            <a:ext cx="2269865" cy="277910"/>
          </a:xfrm>
          <a:prstGeom prst="roundRect">
            <a:avLst/>
          </a:prstGeom>
          <a:solidFill>
            <a:schemeClr val="tx2">
              <a:lumMod val="20000"/>
              <a:lumOff val="8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“Pre-TDR Phase”</a:t>
            </a:r>
          </a:p>
        </p:txBody>
      </p:sp>
      <p:sp>
        <p:nvSpPr>
          <p:cNvPr id="11" name="Rounded Rectangle 33">
            <a:extLst>
              <a:ext uri="{FF2B5EF4-FFF2-40B4-BE49-F238E27FC236}">
                <a16:creationId xmlns:a16="http://schemas.microsoft.com/office/drawing/2014/main" id="{EF1A1F30-24BF-5F35-E6F6-C68428CA11DD}"/>
              </a:ext>
            </a:extLst>
          </p:cNvPr>
          <p:cNvSpPr/>
          <p:nvPr/>
        </p:nvSpPr>
        <p:spPr>
          <a:xfrm>
            <a:off x="3651624" y="1442542"/>
            <a:ext cx="3321140" cy="277909"/>
          </a:xfrm>
          <a:prstGeom prst="roundRect">
            <a:avLst/>
          </a:prstGeom>
          <a:solidFill>
            <a:schemeClr val="tx2">
              <a:lumMod val="20000"/>
              <a:lumOff val="8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TDR Phase</a:t>
            </a:r>
          </a:p>
        </p:txBody>
      </p:sp>
      <p:sp>
        <p:nvSpPr>
          <p:cNvPr id="12" name="Rounded Rectangle 33">
            <a:extLst>
              <a:ext uri="{FF2B5EF4-FFF2-40B4-BE49-F238E27FC236}">
                <a16:creationId xmlns:a16="http://schemas.microsoft.com/office/drawing/2014/main" id="{18509E5B-097E-A6A4-F59F-62D941075A55}"/>
              </a:ext>
            </a:extLst>
          </p:cNvPr>
          <p:cNvSpPr/>
          <p:nvPr/>
        </p:nvSpPr>
        <p:spPr>
          <a:xfrm>
            <a:off x="7039084" y="1440551"/>
            <a:ext cx="1618487" cy="277909"/>
          </a:xfrm>
          <a:prstGeom prst="roundRect">
            <a:avLst/>
          </a:prstGeom>
          <a:solidFill>
            <a:schemeClr val="tx2">
              <a:lumMod val="20000"/>
              <a:lumOff val="8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Construction </a:t>
            </a: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  <a:sym typeface="Wingdings" panose="05000000000000000000" pitchFamily="2" charset="2"/>
              </a:rPr>
              <a:t>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13" name="Rounded Rectangle 9">
            <a:extLst>
              <a:ext uri="{FF2B5EF4-FFF2-40B4-BE49-F238E27FC236}">
                <a16:creationId xmlns:a16="http://schemas.microsoft.com/office/drawing/2014/main" id="{C72A837F-5E01-8D82-DB79-ABF4E9DD165E}"/>
              </a:ext>
            </a:extLst>
          </p:cNvPr>
          <p:cNvSpPr/>
          <p:nvPr/>
        </p:nvSpPr>
        <p:spPr>
          <a:xfrm>
            <a:off x="199023" y="1950782"/>
            <a:ext cx="1131033" cy="354193"/>
          </a:xfrm>
          <a:prstGeom prst="roundRect">
            <a:avLst/>
          </a:prstGeom>
          <a:solidFill>
            <a:schemeClr val="accent1">
              <a:lumMod val="40000"/>
              <a:lumOff val="60000"/>
            </a:schemeClr>
          </a:solidFill>
          <a:ln w="19050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b="1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FS Report</a:t>
            </a:r>
          </a:p>
          <a:p>
            <a:pPr algn="ctr" defTabSz="685800">
              <a:defRPr/>
            </a:pPr>
            <a:r>
              <a:rPr lang="en-GB" sz="1200" b="1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cost update</a:t>
            </a:r>
          </a:p>
        </p:txBody>
      </p:sp>
      <p:sp>
        <p:nvSpPr>
          <p:cNvPr id="17" name="Rounded Rectangle 13">
            <a:extLst>
              <a:ext uri="{FF2B5EF4-FFF2-40B4-BE49-F238E27FC236}">
                <a16:creationId xmlns:a16="http://schemas.microsoft.com/office/drawing/2014/main" id="{D782B628-193B-6BEE-0212-D5BDD8C851F1}"/>
              </a:ext>
            </a:extLst>
          </p:cNvPr>
          <p:cNvSpPr/>
          <p:nvPr/>
        </p:nvSpPr>
        <p:spPr>
          <a:xfrm>
            <a:off x="3514427" y="2197564"/>
            <a:ext cx="1131033" cy="245876"/>
          </a:xfrm>
          <a:prstGeom prst="roundRect">
            <a:avLst/>
          </a:prstGeom>
          <a:noFill/>
          <a:ln w="9525" cap="flat" cmpd="sng" algn="ctr">
            <a:noFill/>
            <a:prstDash val="solid"/>
          </a:ln>
          <a:effectLst/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b="1" kern="0" dirty="0">
                <a:solidFill>
                  <a:srgbClr val="0C377B"/>
                </a:solidFill>
              </a:rPr>
              <a:t>Project </a:t>
            </a:r>
          </a:p>
          <a:p>
            <a:pPr algn="ctr" defTabSz="685800">
              <a:defRPr/>
            </a:pPr>
            <a:r>
              <a:rPr lang="en-GB" sz="1200" b="1" kern="0" dirty="0">
                <a:solidFill>
                  <a:srgbClr val="0C377B"/>
                </a:solidFill>
              </a:rPr>
              <a:t>Decision</a:t>
            </a:r>
          </a:p>
        </p:txBody>
      </p:sp>
      <p:sp>
        <p:nvSpPr>
          <p:cNvPr id="18" name="Rounded Rectangle 33">
            <a:extLst>
              <a:ext uri="{FF2B5EF4-FFF2-40B4-BE49-F238E27FC236}">
                <a16:creationId xmlns:a16="http://schemas.microsoft.com/office/drawing/2014/main" id="{49246B01-CE09-0510-1DA6-618CC1194D1D}"/>
              </a:ext>
            </a:extLst>
          </p:cNvPr>
          <p:cNvSpPr/>
          <p:nvPr/>
        </p:nvSpPr>
        <p:spPr>
          <a:xfrm>
            <a:off x="1429391" y="3825331"/>
            <a:ext cx="2164041" cy="263980"/>
          </a:xfrm>
          <a:prstGeom prst="roundRect">
            <a:avLst/>
          </a:prstGeom>
          <a:solidFill>
            <a:schemeClr val="bg2">
              <a:lumMod val="60000"/>
              <a:lumOff val="4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CE Concept Design update</a:t>
            </a:r>
          </a:p>
        </p:txBody>
      </p:sp>
      <p:pic>
        <p:nvPicPr>
          <p:cNvPr id="19" name="Graphic 18" descr="Crane with solid fill">
            <a:extLst>
              <a:ext uri="{FF2B5EF4-FFF2-40B4-BE49-F238E27FC236}">
                <a16:creationId xmlns:a16="http://schemas.microsoft.com/office/drawing/2014/main" id="{9FF5378F-0071-A4ED-589D-BAEFE110AA99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6751372" y="3422583"/>
            <a:ext cx="444775" cy="411479"/>
          </a:xfrm>
          <a:prstGeom prst="rect">
            <a:avLst/>
          </a:prstGeom>
          <a:effectLst>
            <a:glow>
              <a:schemeClr val="accent1">
                <a:alpha val="40000"/>
              </a:schemeClr>
            </a:glow>
          </a:effectLst>
        </p:spPr>
      </p:pic>
      <p:sp>
        <p:nvSpPr>
          <p:cNvPr id="20" name="Rounded Rectangle 9">
            <a:extLst>
              <a:ext uri="{FF2B5EF4-FFF2-40B4-BE49-F238E27FC236}">
                <a16:creationId xmlns:a16="http://schemas.microsoft.com/office/drawing/2014/main" id="{1F208104-5828-4CD3-CC79-A850221DE084}"/>
              </a:ext>
            </a:extLst>
          </p:cNvPr>
          <p:cNvSpPr/>
          <p:nvPr/>
        </p:nvSpPr>
        <p:spPr>
          <a:xfrm>
            <a:off x="6946842" y="3777769"/>
            <a:ext cx="1042526" cy="351257"/>
          </a:xfrm>
          <a:prstGeom prst="roundRect">
            <a:avLst/>
          </a:prstGeom>
          <a:solidFill>
            <a:srgbClr val="FFFF00"/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050" b="1" kern="0" dirty="0">
                <a:solidFill>
                  <a:schemeClr val="accent5">
                    <a:lumMod val="75000"/>
                  </a:schemeClr>
                </a:solidFill>
              </a:rPr>
              <a:t>Start construction</a:t>
            </a:r>
          </a:p>
        </p:txBody>
      </p:sp>
      <p:sp>
        <p:nvSpPr>
          <p:cNvPr id="21" name="Rounded Rectangle 6">
            <a:extLst>
              <a:ext uri="{FF2B5EF4-FFF2-40B4-BE49-F238E27FC236}">
                <a16:creationId xmlns:a16="http://schemas.microsoft.com/office/drawing/2014/main" id="{30A69071-7918-71DF-37A0-2F49F5E22D7B}"/>
              </a:ext>
            </a:extLst>
          </p:cNvPr>
          <p:cNvSpPr/>
          <p:nvPr/>
        </p:nvSpPr>
        <p:spPr>
          <a:xfrm>
            <a:off x="820812" y="4271935"/>
            <a:ext cx="1068771" cy="370340"/>
          </a:xfrm>
          <a:prstGeom prst="roundRect">
            <a:avLst/>
          </a:prstGeom>
          <a:solidFill>
            <a:schemeClr val="accent5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Detector EOI submissions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22" name="Rounded Rectangle 6">
            <a:extLst>
              <a:ext uri="{FF2B5EF4-FFF2-40B4-BE49-F238E27FC236}">
                <a16:creationId xmlns:a16="http://schemas.microsoft.com/office/drawing/2014/main" id="{49BC0D5E-4A85-059D-8ACA-9E1DD7445EA9}"/>
              </a:ext>
            </a:extLst>
          </p:cNvPr>
          <p:cNvSpPr/>
          <p:nvPr/>
        </p:nvSpPr>
        <p:spPr>
          <a:xfrm>
            <a:off x="3354570" y="4282804"/>
            <a:ext cx="1221590" cy="370340"/>
          </a:xfrm>
          <a:prstGeom prst="roundRect">
            <a:avLst/>
          </a:prstGeom>
          <a:solidFill>
            <a:schemeClr val="accent5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FC</a:t>
            </a:r>
            <a:r>
              <a:rPr lang="en-US" sz="1200" kern="0" baseline="3000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3</a:t>
            </a: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formation, call for CDRs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23" name="Rounded Rectangle 6">
            <a:extLst>
              <a:ext uri="{FF2B5EF4-FFF2-40B4-BE49-F238E27FC236}">
                <a16:creationId xmlns:a16="http://schemas.microsoft.com/office/drawing/2014/main" id="{0BA6F9D6-1F93-5164-EAC1-04B04B7C0BF4}"/>
              </a:ext>
            </a:extLst>
          </p:cNvPr>
          <p:cNvSpPr/>
          <p:nvPr/>
        </p:nvSpPr>
        <p:spPr>
          <a:xfrm>
            <a:off x="5665794" y="4282804"/>
            <a:ext cx="1278208" cy="370340"/>
          </a:xfrm>
          <a:prstGeom prst="roundRect">
            <a:avLst/>
          </a:prstGeom>
          <a:solidFill>
            <a:schemeClr val="accent5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Detector CDRs submitted to FC</a:t>
            </a:r>
            <a:r>
              <a:rPr lang="en-US" sz="1200" kern="0" baseline="3000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3</a:t>
            </a: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24" name="Rounded Rectangle 6">
            <a:extLst>
              <a:ext uri="{FF2B5EF4-FFF2-40B4-BE49-F238E27FC236}">
                <a16:creationId xmlns:a16="http://schemas.microsoft.com/office/drawing/2014/main" id="{B2D734E6-1609-47BB-0A32-362A68D41842}"/>
              </a:ext>
            </a:extLst>
          </p:cNvPr>
          <p:cNvSpPr/>
          <p:nvPr/>
        </p:nvSpPr>
        <p:spPr>
          <a:xfrm>
            <a:off x="1354162" y="1975354"/>
            <a:ext cx="991883" cy="329621"/>
          </a:xfrm>
          <a:prstGeom prst="roundRect">
            <a:avLst/>
          </a:prstGeom>
          <a:solidFill>
            <a:schemeClr val="bg2">
              <a:lumMod val="95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ESPPU </a:t>
            </a:r>
          </a:p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2025/26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25" name="Rounded Rectangle 33">
            <a:extLst>
              <a:ext uri="{FF2B5EF4-FFF2-40B4-BE49-F238E27FC236}">
                <a16:creationId xmlns:a16="http://schemas.microsoft.com/office/drawing/2014/main" id="{8A004B94-8BA9-4451-D49B-6EB2740D3934}"/>
              </a:ext>
            </a:extLst>
          </p:cNvPr>
          <p:cNvSpPr/>
          <p:nvPr/>
        </p:nvSpPr>
        <p:spPr>
          <a:xfrm>
            <a:off x="5287551" y="3824017"/>
            <a:ext cx="1626536" cy="263980"/>
          </a:xfrm>
          <a:prstGeom prst="roundRect">
            <a:avLst/>
          </a:prstGeom>
          <a:solidFill>
            <a:schemeClr val="bg2">
              <a:lumMod val="60000"/>
              <a:lumOff val="4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Construction Design</a:t>
            </a:r>
          </a:p>
        </p:txBody>
      </p:sp>
      <p:grpSp>
        <p:nvGrpSpPr>
          <p:cNvPr id="26" name="Group 25">
            <a:extLst>
              <a:ext uri="{FF2B5EF4-FFF2-40B4-BE49-F238E27FC236}">
                <a16:creationId xmlns:a16="http://schemas.microsoft.com/office/drawing/2014/main" id="{1CE64DBF-91DB-93E7-C2DC-D33129CA593C}"/>
              </a:ext>
            </a:extLst>
          </p:cNvPr>
          <p:cNvGrpSpPr>
            <a:grpSpLocks noChangeAspect="1"/>
          </p:cNvGrpSpPr>
          <p:nvPr/>
        </p:nvGrpSpPr>
        <p:grpSpPr>
          <a:xfrm>
            <a:off x="3391554" y="1999627"/>
            <a:ext cx="434707" cy="379730"/>
            <a:chOff x="4333017" y="2114253"/>
            <a:chExt cx="1219048" cy="1219048"/>
          </a:xfrm>
          <a:effectLst>
            <a:glow>
              <a:schemeClr val="accent1"/>
            </a:glow>
          </a:effectLst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AAF40E21-CBF4-4463-3988-02A295259426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email">
              <a:extLst>
                <a:ext uri="{BEBA8EAE-BF5A-486C-A8C5-ECC9F3942E4B}">
                  <a14:imgProps xmlns:a14="http://schemas.microsoft.com/office/drawing/2010/main">
                    <a14:imgLayer r:embed="rId12">
                      <a14:imgEffect>
                        <a14:backgroundRemoval t="0" b="99219" l="0" r="99219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333017" y="2114253"/>
              <a:ext cx="1219048" cy="1219048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66070B19-711E-6381-32C7-B6823490CADA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761566" y="2421324"/>
              <a:ext cx="361950" cy="609600"/>
            </a:xfrm>
            <a:prstGeom prst="rect">
              <a:avLst/>
            </a:prstGeom>
          </p:spPr>
        </p:pic>
      </p:grpSp>
      <p:sp>
        <p:nvSpPr>
          <p:cNvPr id="29" name="Rounded Rectangle 9">
            <a:extLst>
              <a:ext uri="{FF2B5EF4-FFF2-40B4-BE49-F238E27FC236}">
                <a16:creationId xmlns:a16="http://schemas.microsoft.com/office/drawing/2014/main" id="{164EDFAB-9222-5173-FDD4-6204350C25DB}"/>
              </a:ext>
            </a:extLst>
          </p:cNvPr>
          <p:cNvSpPr/>
          <p:nvPr/>
        </p:nvSpPr>
        <p:spPr>
          <a:xfrm>
            <a:off x="5887225" y="1981501"/>
            <a:ext cx="1126039" cy="348423"/>
          </a:xfrm>
          <a:prstGeom prst="roundRect">
            <a:avLst/>
          </a:prstGeom>
          <a:solidFill>
            <a:schemeClr val="accent1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b="1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TDR</a:t>
            </a:r>
          </a:p>
          <a:p>
            <a:pPr algn="ctr" defTabSz="685800">
              <a:defRPr/>
            </a:pPr>
            <a:r>
              <a:rPr lang="en-GB" sz="1200" b="1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cost update</a:t>
            </a:r>
          </a:p>
        </p:txBody>
      </p:sp>
      <p:grpSp>
        <p:nvGrpSpPr>
          <p:cNvPr id="30" name="Group 29">
            <a:extLst>
              <a:ext uri="{FF2B5EF4-FFF2-40B4-BE49-F238E27FC236}">
                <a16:creationId xmlns:a16="http://schemas.microsoft.com/office/drawing/2014/main" id="{58BF251B-CC06-C6DD-7F80-DEBA7366CFFB}"/>
              </a:ext>
            </a:extLst>
          </p:cNvPr>
          <p:cNvGrpSpPr/>
          <p:nvPr/>
        </p:nvGrpSpPr>
        <p:grpSpPr>
          <a:xfrm>
            <a:off x="6670781" y="1793617"/>
            <a:ext cx="434707" cy="376742"/>
            <a:chOff x="6234726" y="2760924"/>
            <a:chExt cx="540000" cy="540000"/>
          </a:xfrm>
          <a:effectLst>
            <a:glow>
              <a:schemeClr val="accent1"/>
            </a:glow>
          </a:effectLst>
        </p:grpSpPr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DD29236F-10C9-4E19-E2E9-36047438D6F4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 cstate="email">
              <a:extLst>
                <a:ext uri="{BEBA8EAE-BF5A-486C-A8C5-ECC9F3942E4B}">
                  <a14:imgProps xmlns:a14="http://schemas.microsoft.com/office/drawing/2010/main">
                    <a14:imgLayer r:embed="rId15">
                      <a14:imgEffect>
                        <a14:backgroundRemoval t="0" b="99219" l="0" r="99219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234726" y="2760924"/>
              <a:ext cx="540000" cy="540000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DD7CFCBF-6C63-EDE9-ED9F-A43DA2D8D86D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380100" y="2877214"/>
              <a:ext cx="252000" cy="252000"/>
            </a:xfrm>
            <a:prstGeom prst="rect">
              <a:avLst/>
            </a:prstGeom>
          </p:spPr>
        </p:pic>
      </p:grpSp>
      <p:sp>
        <p:nvSpPr>
          <p:cNvPr id="33" name="Rounded Rectangle 33">
            <a:extLst>
              <a:ext uri="{FF2B5EF4-FFF2-40B4-BE49-F238E27FC236}">
                <a16:creationId xmlns:a16="http://schemas.microsoft.com/office/drawing/2014/main" id="{30FFEEF1-9877-1131-DB59-4B0535D796A2}"/>
              </a:ext>
            </a:extLst>
          </p:cNvPr>
          <p:cNvSpPr/>
          <p:nvPr/>
        </p:nvSpPr>
        <p:spPr>
          <a:xfrm>
            <a:off x="3620095" y="3823454"/>
            <a:ext cx="1626536" cy="263980"/>
          </a:xfrm>
          <a:prstGeom prst="roundRect">
            <a:avLst/>
          </a:prstGeom>
          <a:solidFill>
            <a:schemeClr val="bg2">
              <a:lumMod val="60000"/>
              <a:lumOff val="4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CE Tender Design</a:t>
            </a:r>
          </a:p>
        </p:txBody>
      </p:sp>
      <p:sp>
        <p:nvSpPr>
          <p:cNvPr id="34" name="Rounded Rectangle 6">
            <a:extLst>
              <a:ext uri="{FF2B5EF4-FFF2-40B4-BE49-F238E27FC236}">
                <a16:creationId xmlns:a16="http://schemas.microsoft.com/office/drawing/2014/main" id="{45CD7C19-8944-1EDC-9BA0-97EA12694F21}"/>
              </a:ext>
            </a:extLst>
          </p:cNvPr>
          <p:cNvSpPr/>
          <p:nvPr/>
        </p:nvSpPr>
        <p:spPr>
          <a:xfrm>
            <a:off x="6988921" y="2615341"/>
            <a:ext cx="1635968" cy="272923"/>
          </a:xfrm>
          <a:prstGeom prst="roundRect">
            <a:avLst/>
          </a:prstGeom>
          <a:solidFill>
            <a:schemeClr val="bg2">
              <a:lumMod val="95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engineering design </a:t>
            </a: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  <a:sym typeface="Wingdings" panose="05000000000000000000" pitchFamily="2" charset="2"/>
              </a:rPr>
              <a:t>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35" name="Arrow: Bent 16">
            <a:extLst>
              <a:ext uri="{FF2B5EF4-FFF2-40B4-BE49-F238E27FC236}">
                <a16:creationId xmlns:a16="http://schemas.microsoft.com/office/drawing/2014/main" id="{45A2C89E-FEC2-81EB-67D4-70F8903C6D25}"/>
              </a:ext>
            </a:extLst>
          </p:cNvPr>
          <p:cNvSpPr/>
          <p:nvPr/>
        </p:nvSpPr>
        <p:spPr>
          <a:xfrm rot="10800000" flipH="1">
            <a:off x="1692695" y="2775610"/>
            <a:ext cx="188295" cy="402499"/>
          </a:xfrm>
          <a:prstGeom prst="bentArrow">
            <a:avLst/>
          </a:prstGeom>
          <a:solidFill>
            <a:schemeClr val="tx2"/>
          </a:solidFill>
          <a:ln>
            <a:noFill/>
          </a:ln>
          <a:effectLst>
            <a:glow>
              <a:schemeClr val="accent1"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H" sz="1200">
              <a:ln w="0"/>
              <a:solidFill>
                <a:schemeClr val="tx1">
                  <a:lumMod val="85000"/>
                  <a:lumOff val="15000"/>
                </a:schemeClr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36" name="Arrow: Bent 17">
            <a:extLst>
              <a:ext uri="{FF2B5EF4-FFF2-40B4-BE49-F238E27FC236}">
                <a16:creationId xmlns:a16="http://schemas.microsoft.com/office/drawing/2014/main" id="{C293C0C5-A421-0475-78F4-9894EC0088F0}"/>
              </a:ext>
            </a:extLst>
          </p:cNvPr>
          <p:cNvSpPr/>
          <p:nvPr/>
        </p:nvSpPr>
        <p:spPr>
          <a:xfrm rot="10800000" flipH="1">
            <a:off x="1228978" y="3687609"/>
            <a:ext cx="203726" cy="297858"/>
          </a:xfrm>
          <a:prstGeom prst="bentArrow">
            <a:avLst/>
          </a:prstGeom>
          <a:solidFill>
            <a:schemeClr val="tx2"/>
          </a:solidFill>
          <a:ln>
            <a:noFill/>
          </a:ln>
          <a:effectLst>
            <a:glow>
              <a:schemeClr val="accent1"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H" sz="1200">
              <a:ln w="0"/>
              <a:solidFill>
                <a:schemeClr val="tx1">
                  <a:lumMod val="85000"/>
                  <a:lumOff val="15000"/>
                </a:schemeClr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37" name="Rounded Rectangle 6">
            <a:extLst>
              <a:ext uri="{FF2B5EF4-FFF2-40B4-BE49-F238E27FC236}">
                <a16:creationId xmlns:a16="http://schemas.microsoft.com/office/drawing/2014/main" id="{5F8BDE7B-2E7C-EBB6-5358-F77C18DE2B45}"/>
              </a:ext>
            </a:extLst>
          </p:cNvPr>
          <p:cNvSpPr/>
          <p:nvPr/>
        </p:nvSpPr>
        <p:spPr>
          <a:xfrm>
            <a:off x="614151" y="3367985"/>
            <a:ext cx="913454" cy="370340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05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Phase 1 Site Investigations</a:t>
            </a:r>
            <a:endParaRPr lang="en-GB" sz="105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38" name="Arrow: Bent 18">
            <a:extLst>
              <a:ext uri="{FF2B5EF4-FFF2-40B4-BE49-F238E27FC236}">
                <a16:creationId xmlns:a16="http://schemas.microsoft.com/office/drawing/2014/main" id="{01114810-0C37-0510-81DB-144B01518D14}"/>
              </a:ext>
            </a:extLst>
          </p:cNvPr>
          <p:cNvSpPr/>
          <p:nvPr/>
        </p:nvSpPr>
        <p:spPr>
          <a:xfrm rot="10800000" flipH="1">
            <a:off x="3602413" y="3697004"/>
            <a:ext cx="203726" cy="297858"/>
          </a:xfrm>
          <a:prstGeom prst="bentArrow">
            <a:avLst/>
          </a:prstGeom>
          <a:solidFill>
            <a:schemeClr val="tx2"/>
          </a:solidFill>
          <a:ln>
            <a:noFill/>
          </a:ln>
          <a:effectLst>
            <a:glow>
              <a:schemeClr val="accent1"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H" sz="1200">
              <a:ln w="0"/>
              <a:solidFill>
                <a:schemeClr val="tx1">
                  <a:lumMod val="85000"/>
                  <a:lumOff val="15000"/>
                </a:schemeClr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39" name="Arrow: Bent 19">
            <a:extLst>
              <a:ext uri="{FF2B5EF4-FFF2-40B4-BE49-F238E27FC236}">
                <a16:creationId xmlns:a16="http://schemas.microsoft.com/office/drawing/2014/main" id="{E6E4A570-AA29-4C1A-B9A3-318456562CAD}"/>
              </a:ext>
            </a:extLst>
          </p:cNvPr>
          <p:cNvSpPr/>
          <p:nvPr/>
        </p:nvSpPr>
        <p:spPr>
          <a:xfrm rot="10800000" flipH="1">
            <a:off x="3509020" y="2775609"/>
            <a:ext cx="181265" cy="1279356"/>
          </a:xfrm>
          <a:prstGeom prst="bentArrow">
            <a:avLst/>
          </a:prstGeom>
          <a:solidFill>
            <a:schemeClr val="tx2"/>
          </a:solidFill>
          <a:ln>
            <a:noFill/>
          </a:ln>
          <a:effectLst>
            <a:glow>
              <a:schemeClr val="accent1"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H" sz="1200">
              <a:ln w="0"/>
              <a:solidFill>
                <a:schemeClr val="tx1">
                  <a:lumMod val="85000"/>
                  <a:lumOff val="15000"/>
                </a:schemeClr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40" name="Rounded Rectangle 6">
            <a:extLst>
              <a:ext uri="{FF2B5EF4-FFF2-40B4-BE49-F238E27FC236}">
                <a16:creationId xmlns:a16="http://schemas.microsoft.com/office/drawing/2014/main" id="{BF6CA4F9-A6C6-36F9-A7B9-4CEABF431077}"/>
              </a:ext>
            </a:extLst>
          </p:cNvPr>
          <p:cNvSpPr/>
          <p:nvPr/>
        </p:nvSpPr>
        <p:spPr>
          <a:xfrm>
            <a:off x="1916601" y="3013686"/>
            <a:ext cx="5023479" cy="254056"/>
          </a:xfrm>
          <a:prstGeom prst="roundRect">
            <a:avLst/>
          </a:prstGeom>
          <a:solidFill>
            <a:schemeClr val="accent4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Environmental Impact study &amp; Authorization Process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41" name="Arrow: Bent 20">
            <a:extLst>
              <a:ext uri="{FF2B5EF4-FFF2-40B4-BE49-F238E27FC236}">
                <a16:creationId xmlns:a16="http://schemas.microsoft.com/office/drawing/2014/main" id="{799079F2-FC5A-2396-0B3B-4704AEFFF620}"/>
              </a:ext>
            </a:extLst>
          </p:cNvPr>
          <p:cNvSpPr/>
          <p:nvPr/>
        </p:nvSpPr>
        <p:spPr>
          <a:xfrm rot="10800000" flipH="1">
            <a:off x="5147482" y="3706397"/>
            <a:ext cx="203726" cy="297858"/>
          </a:xfrm>
          <a:prstGeom prst="bentArrow">
            <a:avLst/>
          </a:prstGeom>
          <a:solidFill>
            <a:schemeClr val="tx2"/>
          </a:solidFill>
          <a:ln>
            <a:noFill/>
          </a:ln>
          <a:effectLst>
            <a:glow>
              <a:schemeClr val="accent1"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H" sz="1200">
              <a:ln w="0"/>
              <a:solidFill>
                <a:schemeClr val="tx1">
                  <a:lumMod val="85000"/>
                  <a:lumOff val="15000"/>
                </a:schemeClr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42" name="Rounded Rectangle 6">
            <a:extLst>
              <a:ext uri="{FF2B5EF4-FFF2-40B4-BE49-F238E27FC236}">
                <a16:creationId xmlns:a16="http://schemas.microsoft.com/office/drawing/2014/main" id="{061C6C3C-488E-4D08-9C7F-15EDA6A4C3EE}"/>
              </a:ext>
            </a:extLst>
          </p:cNvPr>
          <p:cNvSpPr/>
          <p:nvPr/>
        </p:nvSpPr>
        <p:spPr>
          <a:xfrm>
            <a:off x="2767608" y="3360285"/>
            <a:ext cx="2450597" cy="373195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Phase 2 Site Investigations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43" name="Rounded Rectangle 6">
            <a:extLst>
              <a:ext uri="{FF2B5EF4-FFF2-40B4-BE49-F238E27FC236}">
                <a16:creationId xmlns:a16="http://schemas.microsoft.com/office/drawing/2014/main" id="{7DDBABE7-7A3F-2410-650F-1A9740628D3E}"/>
              </a:ext>
            </a:extLst>
          </p:cNvPr>
          <p:cNvSpPr/>
          <p:nvPr/>
        </p:nvSpPr>
        <p:spPr>
          <a:xfrm>
            <a:off x="269481" y="2612610"/>
            <a:ext cx="6670599" cy="272923"/>
          </a:xfrm>
          <a:prstGeom prst="roundRect">
            <a:avLst/>
          </a:prstGeom>
          <a:solidFill>
            <a:schemeClr val="bg2">
              <a:lumMod val="95000"/>
            </a:schemeClr>
          </a:solidFill>
          <a:ln w="9525" cap="flat" cmpd="sng" algn="ctr">
            <a:noFill/>
            <a:prstDash val="solid"/>
          </a:ln>
          <a:effectLst>
            <a:glow>
              <a:schemeClr val="accent1">
                <a:alpha val="40000"/>
              </a:schemeClr>
            </a:glow>
          </a:effectLst>
        </p:spPr>
        <p:txBody>
          <a:bodyPr lIns="27000" rIns="27000" rtlCol="0" anchor="ctr"/>
          <a:lstStyle/>
          <a:p>
            <a:pPr algn="ctr" defTabSz="685800">
              <a:defRPr/>
            </a:pPr>
            <a:r>
              <a:rPr lang="en-US" sz="1200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accelerator design, technical infrastructure design, R&amp;D, towards TDR</a:t>
            </a:r>
            <a:endParaRPr lang="en-GB" sz="1200" kern="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47" name="Rounded Rectangle 9">
            <a:extLst>
              <a:ext uri="{FF2B5EF4-FFF2-40B4-BE49-F238E27FC236}">
                <a16:creationId xmlns:a16="http://schemas.microsoft.com/office/drawing/2014/main" id="{C258D1C4-0230-7816-194F-C6F905CC532A}"/>
              </a:ext>
            </a:extLst>
          </p:cNvPr>
          <p:cNvSpPr/>
          <p:nvPr/>
        </p:nvSpPr>
        <p:spPr>
          <a:xfrm>
            <a:off x="2370151" y="1973406"/>
            <a:ext cx="1131034" cy="348423"/>
          </a:xfrm>
          <a:prstGeom prst="roundRect">
            <a:avLst/>
          </a:prstGeom>
          <a:solidFill>
            <a:schemeClr val="accent1">
              <a:lumMod val="40000"/>
              <a:lumOff val="60000"/>
            </a:schemeClr>
          </a:solidFill>
          <a:ln w="19050" cap="flat" cmpd="sng" algn="ctr">
            <a:noFill/>
            <a:prstDash val="solid"/>
          </a:ln>
          <a:effectLst>
            <a:glow>
              <a:schemeClr val="accent1"/>
            </a:glow>
          </a:effectLst>
        </p:spPr>
        <p:txBody>
          <a:bodyPr rtlCol="0" anchor="ctr"/>
          <a:lstStyle/>
          <a:p>
            <a:pPr algn="ctr" defTabSz="685800">
              <a:defRPr/>
            </a:pPr>
            <a:r>
              <a:rPr lang="en-GB" sz="1200" b="1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pre TDR</a:t>
            </a:r>
          </a:p>
          <a:p>
            <a:pPr algn="ctr" defTabSz="685800">
              <a:defRPr/>
            </a:pPr>
            <a:r>
              <a:rPr lang="en-GB" sz="1200" b="1" kern="0" dirty="0">
                <a:solidFill>
                  <a:schemeClr val="tx1">
                    <a:lumMod val="85000"/>
                    <a:lumOff val="15000"/>
                  </a:schemeClr>
                </a:solidFill>
              </a:rPr>
              <a:t>cost update</a:t>
            </a:r>
          </a:p>
        </p:txBody>
      </p:sp>
      <p:grpSp>
        <p:nvGrpSpPr>
          <p:cNvPr id="48" name="Group 47">
            <a:extLst>
              <a:ext uri="{FF2B5EF4-FFF2-40B4-BE49-F238E27FC236}">
                <a16:creationId xmlns:a16="http://schemas.microsoft.com/office/drawing/2014/main" id="{F2933836-A702-F249-12C1-1B46BDE255EB}"/>
              </a:ext>
            </a:extLst>
          </p:cNvPr>
          <p:cNvGrpSpPr/>
          <p:nvPr/>
        </p:nvGrpSpPr>
        <p:grpSpPr>
          <a:xfrm>
            <a:off x="3171018" y="1779706"/>
            <a:ext cx="434707" cy="376742"/>
            <a:chOff x="6234726" y="2760924"/>
            <a:chExt cx="540000" cy="540000"/>
          </a:xfrm>
          <a:effectLst>
            <a:glow>
              <a:schemeClr val="accent1"/>
            </a:glow>
          </a:effectLst>
        </p:grpSpPr>
        <p:pic>
          <p:nvPicPr>
            <p:cNvPr id="49" name="Picture 48">
              <a:extLst>
                <a:ext uri="{FF2B5EF4-FFF2-40B4-BE49-F238E27FC236}">
                  <a16:creationId xmlns:a16="http://schemas.microsoft.com/office/drawing/2014/main" id="{32802ECA-3A6B-3D0C-67DB-EE888AD7F544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 cstate="email">
              <a:extLst>
                <a:ext uri="{BEBA8EAE-BF5A-486C-A8C5-ECC9F3942E4B}">
                  <a14:imgProps xmlns:a14="http://schemas.microsoft.com/office/drawing/2010/main">
                    <a14:imgLayer r:embed="rId15">
                      <a14:imgEffect>
                        <a14:backgroundRemoval t="0" b="99219" l="0" r="99219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234726" y="2760924"/>
              <a:ext cx="540000" cy="540000"/>
            </a:xfrm>
            <a:prstGeom prst="rect">
              <a:avLst/>
            </a:prstGeom>
          </p:spPr>
        </p:pic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8A9F1FBE-5BBB-794D-3666-7BB486AF934F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380100" y="2877214"/>
              <a:ext cx="252000" cy="252000"/>
            </a:xfrm>
            <a:prstGeom prst="rect">
              <a:avLst/>
            </a:prstGeom>
          </p:spPr>
        </p:pic>
      </p:grpSp>
      <p:grpSp>
        <p:nvGrpSpPr>
          <p:cNvPr id="44" name="Group 43">
            <a:extLst>
              <a:ext uri="{FF2B5EF4-FFF2-40B4-BE49-F238E27FC236}">
                <a16:creationId xmlns:a16="http://schemas.microsoft.com/office/drawing/2014/main" id="{5FCE56B5-C69F-456B-2D3E-840CD72599E6}"/>
              </a:ext>
            </a:extLst>
          </p:cNvPr>
          <p:cNvGrpSpPr/>
          <p:nvPr/>
        </p:nvGrpSpPr>
        <p:grpSpPr>
          <a:xfrm>
            <a:off x="2111633" y="1785284"/>
            <a:ext cx="434707" cy="376742"/>
            <a:chOff x="-1219048" y="3333377"/>
            <a:chExt cx="540000" cy="540000"/>
          </a:xfrm>
          <a:effectLst>
            <a:glow>
              <a:schemeClr val="accent1"/>
            </a:glow>
          </a:effectLst>
        </p:grpSpPr>
        <p:pic>
          <p:nvPicPr>
            <p:cNvPr id="45" name="Picture 44">
              <a:extLst>
                <a:ext uri="{FF2B5EF4-FFF2-40B4-BE49-F238E27FC236}">
                  <a16:creationId xmlns:a16="http://schemas.microsoft.com/office/drawing/2014/main" id="{8B79DA77-93B0-4E09-BBB6-86BC7FC0AD27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 cstate="email">
              <a:extLst>
                <a:ext uri="{BEBA8EAE-BF5A-486C-A8C5-ECC9F3942E4B}">
                  <a14:imgProps xmlns:a14="http://schemas.microsoft.com/office/drawing/2010/main">
                    <a14:imgLayer r:embed="rId15">
                      <a14:imgEffect>
                        <a14:backgroundRemoval t="0" b="99219" l="0" r="99219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-1219048" y="3333377"/>
              <a:ext cx="540000" cy="540000"/>
            </a:xfrm>
            <a:prstGeom prst="rect">
              <a:avLst/>
            </a:prstGeom>
          </p:spPr>
        </p:pic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9EEA5853-601C-954C-BFE2-8D530B8E83A8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clrChange>
                <a:clrFrom>
                  <a:srgbClr val="FEFEFE"/>
                </a:clrFrom>
                <a:clrTo>
                  <a:srgbClr val="FEFEFE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-1068453" y="3477510"/>
              <a:ext cx="238810" cy="239203"/>
            </a:xfrm>
            <a:prstGeom prst="rect">
              <a:avLst/>
            </a:prstGeom>
          </p:spPr>
        </p:pic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2175140C-3438-8C13-A75C-99D0B1A34C6B}"/>
              </a:ext>
            </a:extLst>
          </p:cNvPr>
          <p:cNvGrpSpPr/>
          <p:nvPr/>
        </p:nvGrpSpPr>
        <p:grpSpPr>
          <a:xfrm>
            <a:off x="1100802" y="1790885"/>
            <a:ext cx="434707" cy="376742"/>
            <a:chOff x="6234726" y="2760924"/>
            <a:chExt cx="540000" cy="540000"/>
          </a:xfrm>
          <a:effectLst>
            <a:glow>
              <a:schemeClr val="accent1"/>
            </a:glow>
          </a:effectLst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9D9C1096-162F-CD3A-31AE-8F2B5EF57A71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 cstate="email">
              <a:extLst>
                <a:ext uri="{BEBA8EAE-BF5A-486C-A8C5-ECC9F3942E4B}">
                  <a14:imgProps xmlns:a14="http://schemas.microsoft.com/office/drawing/2010/main">
                    <a14:imgLayer r:embed="rId15">
                      <a14:imgEffect>
                        <a14:backgroundRemoval t="0" b="99219" l="0" r="99219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234726" y="2760924"/>
              <a:ext cx="540000" cy="540000"/>
            </a:xfrm>
            <a:prstGeom prst="rect">
              <a:avLst/>
            </a:prstGeom>
          </p:spPr>
        </p:pic>
        <p:pic>
          <p:nvPicPr>
            <p:cNvPr id="16" name="Picture 15">
              <a:extLst>
                <a:ext uri="{FF2B5EF4-FFF2-40B4-BE49-F238E27FC236}">
                  <a16:creationId xmlns:a16="http://schemas.microsoft.com/office/drawing/2014/main" id="{9C819B9E-CB92-D518-A425-633367464EF3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380100" y="2877214"/>
              <a:ext cx="252000" cy="252000"/>
            </a:xfrm>
            <a:prstGeom prst="rect">
              <a:avLst/>
            </a:prstGeom>
          </p:spPr>
        </p:pic>
      </p:grpSp>
      <p:sp>
        <p:nvSpPr>
          <p:cNvPr id="8" name="TextBox 7">
            <a:extLst>
              <a:ext uri="{FF2B5EF4-FFF2-40B4-BE49-F238E27FC236}">
                <a16:creationId xmlns:a16="http://schemas.microsoft.com/office/drawing/2014/main" id="{94118E36-523D-BA31-F092-6820CA08F2ED}"/>
              </a:ext>
            </a:extLst>
          </p:cNvPr>
          <p:cNvSpPr txBox="1"/>
          <p:nvPr/>
        </p:nvSpPr>
        <p:spPr>
          <a:xfrm>
            <a:off x="2951820" y="4734655"/>
            <a:ext cx="2704840" cy="40408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013" b="1" dirty="0">
                <a:solidFill>
                  <a:schemeClr val="accent5">
                    <a:lumMod val="60000"/>
                    <a:lumOff val="40000"/>
                  </a:schemeClr>
                </a:solidFill>
              </a:rPr>
              <a:t>FC</a:t>
            </a:r>
            <a:r>
              <a:rPr lang="en-GB" sz="1013" b="1" baseline="30000" dirty="0">
                <a:solidFill>
                  <a:schemeClr val="accent5">
                    <a:lumMod val="60000"/>
                    <a:lumOff val="40000"/>
                  </a:schemeClr>
                </a:solidFill>
              </a:rPr>
              <a:t>3</a:t>
            </a:r>
            <a:r>
              <a:rPr lang="en-GB" sz="1013" b="1" dirty="0">
                <a:solidFill>
                  <a:schemeClr val="accent5">
                    <a:lumMod val="60000"/>
                    <a:lumOff val="40000"/>
                  </a:schemeClr>
                </a:solidFill>
              </a:rPr>
              <a:t> = Future Circular Collider Committee</a:t>
            </a:r>
          </a:p>
        </p:txBody>
      </p:sp>
    </p:spTree>
    <p:extLst>
      <p:ext uri="{BB962C8B-B14F-4D97-AF65-F5344CB8AC3E}">
        <p14:creationId xmlns:p14="http://schemas.microsoft.com/office/powerpoint/2010/main" val="1601771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Rounded Rectangle 82">
            <a:extLst>
              <a:ext uri="{FF2B5EF4-FFF2-40B4-BE49-F238E27FC236}">
                <a16:creationId xmlns:a16="http://schemas.microsoft.com/office/drawing/2014/main" id="{1A7030E3-86F0-A649-9E42-528971175FA9}"/>
              </a:ext>
            </a:extLst>
          </p:cNvPr>
          <p:cNvSpPr/>
          <p:nvPr/>
        </p:nvSpPr>
        <p:spPr>
          <a:xfrm>
            <a:off x="4836640" y="3966792"/>
            <a:ext cx="187678" cy="89668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chemeClr val="accent1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81" name="Rounded Rectangle 80">
            <a:extLst>
              <a:ext uri="{FF2B5EF4-FFF2-40B4-BE49-F238E27FC236}">
                <a16:creationId xmlns:a16="http://schemas.microsoft.com/office/drawing/2014/main" id="{12DD5FD7-068E-A441-AEB6-A9821B7831AB}"/>
              </a:ext>
            </a:extLst>
          </p:cNvPr>
          <p:cNvSpPr/>
          <p:nvPr/>
        </p:nvSpPr>
        <p:spPr>
          <a:xfrm>
            <a:off x="4962852" y="3970282"/>
            <a:ext cx="245188" cy="164875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chemeClr val="accent1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80" name="Rounded Rectangle 79">
            <a:extLst>
              <a:ext uri="{FF2B5EF4-FFF2-40B4-BE49-F238E27FC236}">
                <a16:creationId xmlns:a16="http://schemas.microsoft.com/office/drawing/2014/main" id="{2D693039-CC79-3E4F-BFEA-182387D003D5}"/>
              </a:ext>
            </a:extLst>
          </p:cNvPr>
          <p:cNvSpPr/>
          <p:nvPr/>
        </p:nvSpPr>
        <p:spPr>
          <a:xfrm>
            <a:off x="5119907" y="4031933"/>
            <a:ext cx="429222" cy="178421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chemeClr val="accent1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8" name="Rounded Rectangle 77">
            <a:extLst>
              <a:ext uri="{FF2B5EF4-FFF2-40B4-BE49-F238E27FC236}">
                <a16:creationId xmlns:a16="http://schemas.microsoft.com/office/drawing/2014/main" id="{1CBC7F5C-E614-DA42-BF34-C11227FAE5B9}"/>
              </a:ext>
            </a:extLst>
          </p:cNvPr>
          <p:cNvSpPr/>
          <p:nvPr/>
        </p:nvSpPr>
        <p:spPr>
          <a:xfrm>
            <a:off x="5352138" y="4131636"/>
            <a:ext cx="831073" cy="222524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chemeClr val="accent1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7" name="Rounded Rectangle 76">
            <a:extLst>
              <a:ext uri="{FF2B5EF4-FFF2-40B4-BE49-F238E27FC236}">
                <a16:creationId xmlns:a16="http://schemas.microsoft.com/office/drawing/2014/main" id="{0D4B594B-8D23-2F49-8896-12DD7B921BF8}"/>
              </a:ext>
            </a:extLst>
          </p:cNvPr>
          <p:cNvSpPr/>
          <p:nvPr/>
        </p:nvSpPr>
        <p:spPr>
          <a:xfrm>
            <a:off x="3784069" y="3966791"/>
            <a:ext cx="245188" cy="164875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6" name="Rounded Rectangle 75">
            <a:extLst>
              <a:ext uri="{FF2B5EF4-FFF2-40B4-BE49-F238E27FC236}">
                <a16:creationId xmlns:a16="http://schemas.microsoft.com/office/drawing/2014/main" id="{400EA548-4C8F-3847-87D7-21918D61FE82}"/>
              </a:ext>
            </a:extLst>
          </p:cNvPr>
          <p:cNvSpPr/>
          <p:nvPr/>
        </p:nvSpPr>
        <p:spPr>
          <a:xfrm>
            <a:off x="5633457" y="4200299"/>
            <a:ext cx="1153369" cy="325642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chemeClr val="accent1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5" name="Rounded Rectangle 74">
            <a:extLst>
              <a:ext uri="{FF2B5EF4-FFF2-40B4-BE49-F238E27FC236}">
                <a16:creationId xmlns:a16="http://schemas.microsoft.com/office/drawing/2014/main" id="{BA941D17-9DA2-D948-A2E4-92C6EBA863F7}"/>
              </a:ext>
            </a:extLst>
          </p:cNvPr>
          <p:cNvSpPr/>
          <p:nvPr/>
        </p:nvSpPr>
        <p:spPr>
          <a:xfrm>
            <a:off x="5970984" y="4330583"/>
            <a:ext cx="1878473" cy="390788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chemeClr val="accent1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4" name="Rounded Rectangle 73">
            <a:extLst>
              <a:ext uri="{FF2B5EF4-FFF2-40B4-BE49-F238E27FC236}">
                <a16:creationId xmlns:a16="http://schemas.microsoft.com/office/drawing/2014/main" id="{A4E82973-CC92-F14D-8019-8FBA501C927A}"/>
              </a:ext>
            </a:extLst>
          </p:cNvPr>
          <p:cNvSpPr/>
          <p:nvPr/>
        </p:nvSpPr>
        <p:spPr>
          <a:xfrm>
            <a:off x="4344003" y="3967758"/>
            <a:ext cx="266367" cy="115812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CC0099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3" name="Rounded Rectangle 72">
            <a:extLst>
              <a:ext uri="{FF2B5EF4-FFF2-40B4-BE49-F238E27FC236}">
                <a16:creationId xmlns:a16="http://schemas.microsoft.com/office/drawing/2014/main" id="{B41B53A6-B847-AB4C-AAD8-4152D14C3980}"/>
              </a:ext>
            </a:extLst>
          </p:cNvPr>
          <p:cNvSpPr/>
          <p:nvPr/>
        </p:nvSpPr>
        <p:spPr>
          <a:xfrm>
            <a:off x="4251809" y="4004855"/>
            <a:ext cx="446799" cy="260586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CC0099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2" name="Rounded Rectangle 71">
            <a:extLst>
              <a:ext uri="{FF2B5EF4-FFF2-40B4-BE49-F238E27FC236}">
                <a16:creationId xmlns:a16="http://schemas.microsoft.com/office/drawing/2014/main" id="{65930487-359A-114A-ABA3-42F45751C3C6}"/>
              </a:ext>
            </a:extLst>
          </p:cNvPr>
          <p:cNvSpPr/>
          <p:nvPr/>
        </p:nvSpPr>
        <p:spPr>
          <a:xfrm>
            <a:off x="4039822" y="4148694"/>
            <a:ext cx="890461" cy="205466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CC0099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70" name="Rounded Rectangle 69">
            <a:extLst>
              <a:ext uri="{FF2B5EF4-FFF2-40B4-BE49-F238E27FC236}">
                <a16:creationId xmlns:a16="http://schemas.microsoft.com/office/drawing/2014/main" id="{D153407D-00B9-464D-9819-F05AA264A30D}"/>
              </a:ext>
            </a:extLst>
          </p:cNvPr>
          <p:cNvSpPr/>
          <p:nvPr/>
        </p:nvSpPr>
        <p:spPr>
          <a:xfrm>
            <a:off x="3765870" y="4317045"/>
            <a:ext cx="1465693" cy="335726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CC0099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69" name="Rounded Rectangle 68">
            <a:extLst>
              <a:ext uri="{FF2B5EF4-FFF2-40B4-BE49-F238E27FC236}">
                <a16:creationId xmlns:a16="http://schemas.microsoft.com/office/drawing/2014/main" id="{FB403F5D-24BD-4C4A-9426-303F9AC9C14D}"/>
              </a:ext>
            </a:extLst>
          </p:cNvPr>
          <p:cNvSpPr/>
          <p:nvPr/>
        </p:nvSpPr>
        <p:spPr>
          <a:xfrm>
            <a:off x="4050865" y="3939731"/>
            <a:ext cx="140967" cy="65124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68" name="Rounded Rectangle 67">
            <a:extLst>
              <a:ext uri="{FF2B5EF4-FFF2-40B4-BE49-F238E27FC236}">
                <a16:creationId xmlns:a16="http://schemas.microsoft.com/office/drawing/2014/main" id="{362EFEC1-DAB1-8443-8DDE-3F2F6579A2E9}"/>
              </a:ext>
            </a:extLst>
          </p:cNvPr>
          <p:cNvSpPr/>
          <p:nvPr/>
        </p:nvSpPr>
        <p:spPr>
          <a:xfrm>
            <a:off x="3464587" y="4031933"/>
            <a:ext cx="392420" cy="168366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67" name="Rounded Rectangle 66">
            <a:extLst>
              <a:ext uri="{FF2B5EF4-FFF2-40B4-BE49-F238E27FC236}">
                <a16:creationId xmlns:a16="http://schemas.microsoft.com/office/drawing/2014/main" id="{4FC9B308-767F-1F4D-BA4C-6B354E874DC6}"/>
              </a:ext>
            </a:extLst>
          </p:cNvPr>
          <p:cNvSpPr/>
          <p:nvPr/>
        </p:nvSpPr>
        <p:spPr>
          <a:xfrm>
            <a:off x="2599888" y="4135157"/>
            <a:ext cx="959791" cy="264089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65" name="Rounded Rectangle 64">
            <a:extLst>
              <a:ext uri="{FF2B5EF4-FFF2-40B4-BE49-F238E27FC236}">
                <a16:creationId xmlns:a16="http://schemas.microsoft.com/office/drawing/2014/main" id="{044B156C-E3D0-4449-A5D6-38129211D6EB}"/>
              </a:ext>
            </a:extLst>
          </p:cNvPr>
          <p:cNvSpPr/>
          <p:nvPr/>
        </p:nvSpPr>
        <p:spPr>
          <a:xfrm>
            <a:off x="1620841" y="4265438"/>
            <a:ext cx="1592888" cy="325705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64" name="Rounded Rectangle 63">
            <a:extLst>
              <a:ext uri="{FF2B5EF4-FFF2-40B4-BE49-F238E27FC236}">
                <a16:creationId xmlns:a16="http://schemas.microsoft.com/office/drawing/2014/main" id="{ADE766AD-CD18-E34B-99CA-9DBF50C86EFC}"/>
              </a:ext>
            </a:extLst>
          </p:cNvPr>
          <p:cNvSpPr/>
          <p:nvPr/>
        </p:nvSpPr>
        <p:spPr>
          <a:xfrm>
            <a:off x="773997" y="4395733"/>
            <a:ext cx="2088030" cy="390844"/>
          </a:xfrm>
          <a:prstGeom prst="roundRect">
            <a:avLst>
              <a:gd name="adj" fmla="val 22727"/>
            </a:avLst>
          </a:prstGeom>
          <a:solidFill>
            <a:schemeClr val="bg1"/>
          </a:solidFill>
          <a:ln w="9525"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1710" b="1" dirty="0">
              <a:solidFill>
                <a:prstClr val="black"/>
              </a:solidFill>
              <a:latin typeface="Corbel" panose="020B0503020204020204" pitchFamily="34" charset="0"/>
            </a:endParaRPr>
          </a:p>
        </p:txBody>
      </p:sp>
      <p:sp>
        <p:nvSpPr>
          <p:cNvPr id="47" name="Rounded Rectangle 46">
            <a:extLst>
              <a:ext uri="{FF2B5EF4-FFF2-40B4-BE49-F238E27FC236}">
                <a16:creationId xmlns:a16="http://schemas.microsoft.com/office/drawing/2014/main" id="{5A12E72B-D215-F648-B23E-363A7A58312D}"/>
              </a:ext>
            </a:extLst>
          </p:cNvPr>
          <p:cNvSpPr/>
          <p:nvPr/>
        </p:nvSpPr>
        <p:spPr>
          <a:xfrm>
            <a:off x="2748026" y="31215"/>
            <a:ext cx="3452523" cy="335756"/>
          </a:xfrm>
          <a:prstGeom prst="roundRect">
            <a:avLst>
              <a:gd name="adj" fmla="val 25482"/>
            </a:avLst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2700000" scaled="1"/>
            <a:tileRect/>
          </a:gradFill>
          <a:ln>
            <a:solidFill>
              <a:srgbClr val="CC0099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2052" b="1" dirty="0">
                <a:solidFill>
                  <a:prstClr val="black"/>
                </a:solidFill>
                <a:latin typeface="Corbel" panose="020B0503020204020204" pitchFamily="34" charset="0"/>
              </a:rPr>
              <a:t>Start of FCC-</a:t>
            </a:r>
            <a:r>
              <a:rPr kumimoji="1" lang="en-GB" sz="2052" b="1" dirty="0" err="1">
                <a:solidFill>
                  <a:prstClr val="black"/>
                </a:solidFill>
                <a:latin typeface="Corbel" panose="020B0503020204020204" pitchFamily="34" charset="0"/>
              </a:rPr>
              <a:t>ee</a:t>
            </a:r>
            <a:r>
              <a:rPr kumimoji="1" lang="en-GB" sz="2052" b="1" dirty="0">
                <a:solidFill>
                  <a:prstClr val="black"/>
                </a:solidFill>
                <a:latin typeface="Corbel" panose="020B0503020204020204" pitchFamily="34" charset="0"/>
              </a:rPr>
              <a:t> physics run</a:t>
            </a:r>
          </a:p>
        </p:txBody>
      </p:sp>
      <p:sp>
        <p:nvSpPr>
          <p:cNvPr id="5" name="Rounded Rectangle 4">
            <a:extLst>
              <a:ext uri="{FF2B5EF4-FFF2-40B4-BE49-F238E27FC236}">
                <a16:creationId xmlns:a16="http://schemas.microsoft.com/office/drawing/2014/main" id="{6C130CB4-74F4-7042-80C3-A6154E464FD9}"/>
              </a:ext>
            </a:extLst>
          </p:cNvPr>
          <p:cNvSpPr/>
          <p:nvPr/>
        </p:nvSpPr>
        <p:spPr>
          <a:xfrm>
            <a:off x="215633" y="4460865"/>
            <a:ext cx="2336967" cy="521137"/>
          </a:xfrm>
          <a:prstGeom prst="roundRect">
            <a:avLst>
              <a:gd name="adj" fmla="val 22727"/>
            </a:avLst>
          </a:prstGeom>
          <a:gradFill flip="none" rotWithShape="1">
            <a:gsLst>
              <a:gs pos="0">
                <a:srgbClr val="16A117">
                  <a:tint val="66000"/>
                  <a:satMod val="160000"/>
                </a:srgbClr>
              </a:gs>
              <a:gs pos="50000">
                <a:srgbClr val="16A117">
                  <a:tint val="44500"/>
                  <a:satMod val="160000"/>
                </a:srgbClr>
              </a:gs>
              <a:gs pos="100000">
                <a:srgbClr val="16A117">
                  <a:tint val="23500"/>
                  <a:satMod val="160000"/>
                </a:srgbClr>
              </a:gs>
            </a:gsLst>
            <a:lin ang="2700000" scaled="1"/>
            <a:tileRect/>
          </a:gradFill>
          <a:ln>
            <a:solidFill>
              <a:srgbClr val="16A117"/>
            </a:solidFill>
          </a:ln>
          <a:scene3d>
            <a:camera prst="orthographicFront"/>
            <a:lightRig rig="threePt" dir="t"/>
          </a:scene3d>
          <a:sp3d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710" b="1" dirty="0">
                <a:solidFill>
                  <a:prstClr val="black"/>
                </a:solidFill>
                <a:latin typeface="Corbel" panose="020B0503020204020204" pitchFamily="34" charset="0"/>
              </a:rPr>
              <a:t>FCC-</a:t>
            </a:r>
            <a:r>
              <a:rPr kumimoji="1" lang="en-GB" sz="1710" b="1" dirty="0" err="1">
                <a:solidFill>
                  <a:prstClr val="black"/>
                </a:solidFill>
                <a:latin typeface="Corbel" panose="020B0503020204020204" pitchFamily="34" charset="0"/>
              </a:rPr>
              <a:t>ee</a:t>
            </a:r>
            <a:r>
              <a:rPr kumimoji="1" lang="en-GB" sz="1710" b="1" dirty="0">
                <a:solidFill>
                  <a:prstClr val="black"/>
                </a:solidFill>
                <a:latin typeface="Corbel" panose="020B0503020204020204" pitchFamily="34" charset="0"/>
              </a:rPr>
              <a:t> Accelerator</a:t>
            </a:r>
          </a:p>
        </p:txBody>
      </p:sp>
      <p:sp>
        <p:nvSpPr>
          <p:cNvPr id="6" name="Rounded Rectangle 5">
            <a:extLst>
              <a:ext uri="{FF2B5EF4-FFF2-40B4-BE49-F238E27FC236}">
                <a16:creationId xmlns:a16="http://schemas.microsoft.com/office/drawing/2014/main" id="{A0C44598-A86F-8647-8722-0B43C85E436D}"/>
              </a:ext>
            </a:extLst>
          </p:cNvPr>
          <p:cNvSpPr/>
          <p:nvPr/>
        </p:nvSpPr>
        <p:spPr>
          <a:xfrm>
            <a:off x="3399445" y="4526008"/>
            <a:ext cx="2214826" cy="521136"/>
          </a:xfrm>
          <a:prstGeom prst="roundRect">
            <a:avLst>
              <a:gd name="adj" fmla="val 25758"/>
            </a:avLst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2700000" scaled="1"/>
            <a:tileRect/>
          </a:gradFill>
          <a:ln>
            <a:solidFill>
              <a:srgbClr val="CC0099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2052" b="1" dirty="0">
                <a:solidFill>
                  <a:prstClr val="black"/>
                </a:solidFill>
                <a:latin typeface="Corbel" panose="020B0503020204020204" pitchFamily="34" charset="0"/>
              </a:rPr>
              <a:t>Key dates</a:t>
            </a:r>
          </a:p>
        </p:txBody>
      </p:sp>
      <p:sp>
        <p:nvSpPr>
          <p:cNvPr id="7" name="Rounded Rectangle 6">
            <a:extLst>
              <a:ext uri="{FF2B5EF4-FFF2-40B4-BE49-F238E27FC236}">
                <a16:creationId xmlns:a16="http://schemas.microsoft.com/office/drawing/2014/main" id="{644DBF99-8C37-BF47-BF35-294296C970EB}"/>
              </a:ext>
            </a:extLst>
          </p:cNvPr>
          <p:cNvSpPr/>
          <p:nvPr/>
        </p:nvSpPr>
        <p:spPr>
          <a:xfrm>
            <a:off x="6391903" y="4460866"/>
            <a:ext cx="2262512" cy="521136"/>
          </a:xfrm>
          <a:prstGeom prst="roundRect">
            <a:avLst>
              <a:gd name="adj" fmla="val 21212"/>
            </a:avLst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2700000" scaled="1"/>
            <a:tileRect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710" b="1" dirty="0">
                <a:solidFill>
                  <a:prstClr val="black"/>
                </a:solidFill>
                <a:latin typeface="Corbel" panose="020B0503020204020204" pitchFamily="34" charset="0"/>
              </a:rPr>
              <a:t>FCC-</a:t>
            </a:r>
            <a:r>
              <a:rPr kumimoji="1" lang="en-GB" sz="1710" b="1" dirty="0" err="1">
                <a:solidFill>
                  <a:prstClr val="black"/>
                </a:solidFill>
                <a:latin typeface="Corbel" panose="020B0503020204020204" pitchFamily="34" charset="0"/>
              </a:rPr>
              <a:t>ee</a:t>
            </a:r>
            <a:r>
              <a:rPr kumimoji="1" lang="en-GB" sz="1710" b="1" dirty="0">
                <a:solidFill>
                  <a:prstClr val="black"/>
                </a:solidFill>
                <a:latin typeface="Corbel" panose="020B0503020204020204" pitchFamily="34" charset="0"/>
              </a:rPr>
              <a:t> Detectors</a:t>
            </a:r>
          </a:p>
        </p:txBody>
      </p:sp>
      <p:sp>
        <p:nvSpPr>
          <p:cNvPr id="8" name="Snip Same-side Corner of Rectangle 7">
            <a:extLst>
              <a:ext uri="{FF2B5EF4-FFF2-40B4-BE49-F238E27FC236}">
                <a16:creationId xmlns:a16="http://schemas.microsoft.com/office/drawing/2014/main" id="{7DF69DFC-82B1-B948-870C-1089A4277CBF}"/>
              </a:ext>
            </a:extLst>
          </p:cNvPr>
          <p:cNvSpPr/>
          <p:nvPr/>
        </p:nvSpPr>
        <p:spPr>
          <a:xfrm>
            <a:off x="4376574" y="356908"/>
            <a:ext cx="193858" cy="3582824"/>
          </a:xfrm>
          <a:prstGeom prst="snip2SameRect">
            <a:avLst>
              <a:gd name="adj1" fmla="val 50000"/>
              <a:gd name="adj2" fmla="val 0"/>
            </a:avLst>
          </a:prstGeom>
          <a:gradFill flip="none" rotWithShape="1">
            <a:gsLst>
              <a:gs pos="0">
                <a:srgbClr val="CC0099">
                  <a:shade val="30000"/>
                  <a:satMod val="115000"/>
                </a:srgbClr>
              </a:gs>
              <a:gs pos="50000">
                <a:srgbClr val="CC0099">
                  <a:shade val="67500"/>
                  <a:satMod val="115000"/>
                </a:srgbClr>
              </a:gs>
              <a:gs pos="100000">
                <a:srgbClr val="CC0099">
                  <a:shade val="100000"/>
                  <a:satMod val="115000"/>
                </a:srgbClr>
              </a:gs>
            </a:gsLst>
            <a:lin ang="2700000" scaled="1"/>
            <a:tileRect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2394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" name="Snip Same-side Corner of Rectangle 8">
            <a:extLst>
              <a:ext uri="{FF2B5EF4-FFF2-40B4-BE49-F238E27FC236}">
                <a16:creationId xmlns:a16="http://schemas.microsoft.com/office/drawing/2014/main" id="{596FCB11-9E89-4A46-AD1B-E3A8B70EEA27}"/>
              </a:ext>
            </a:extLst>
          </p:cNvPr>
          <p:cNvSpPr/>
          <p:nvPr/>
        </p:nvSpPr>
        <p:spPr>
          <a:xfrm>
            <a:off x="4114438" y="356907"/>
            <a:ext cx="196994" cy="3582824"/>
          </a:xfrm>
          <a:prstGeom prst="snip2SameRect">
            <a:avLst>
              <a:gd name="adj1" fmla="val 50000"/>
              <a:gd name="adj2" fmla="val 0"/>
            </a:avLst>
          </a:prstGeom>
          <a:gradFill flip="none" rotWithShape="1">
            <a:gsLst>
              <a:gs pos="0">
                <a:srgbClr val="16A117">
                  <a:shade val="30000"/>
                  <a:satMod val="115000"/>
                </a:srgbClr>
              </a:gs>
              <a:gs pos="50000">
                <a:srgbClr val="16A117">
                  <a:shade val="67500"/>
                  <a:satMod val="115000"/>
                </a:srgbClr>
              </a:gs>
              <a:gs pos="100000">
                <a:srgbClr val="16A117">
                  <a:shade val="100000"/>
                  <a:satMod val="115000"/>
                </a:srgbClr>
              </a:gs>
            </a:gsLst>
            <a:lin ang="2700000" scaled="1"/>
            <a:tileRect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2394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" name="Snip Same-side Corner of Rectangle 9">
            <a:extLst>
              <a:ext uri="{FF2B5EF4-FFF2-40B4-BE49-F238E27FC236}">
                <a16:creationId xmlns:a16="http://schemas.microsoft.com/office/drawing/2014/main" id="{70E1FEA7-32A3-5E4B-8093-1CBBE05D8F9A}"/>
              </a:ext>
            </a:extLst>
          </p:cNvPr>
          <p:cNvSpPr/>
          <p:nvPr/>
        </p:nvSpPr>
        <p:spPr>
          <a:xfrm>
            <a:off x="4637141" y="356906"/>
            <a:ext cx="193858" cy="3582824"/>
          </a:xfrm>
          <a:prstGeom prst="snip2SameRect">
            <a:avLst>
              <a:gd name="adj1" fmla="val 50000"/>
              <a:gd name="adj2" fmla="val 0"/>
            </a:avLst>
          </a:prstGeom>
          <a:gradFill flip="none" rotWithShape="1">
            <a:gsLst>
              <a:gs pos="0">
                <a:srgbClr val="0070C0">
                  <a:shade val="30000"/>
                  <a:satMod val="115000"/>
                </a:srgbClr>
              </a:gs>
              <a:gs pos="50000">
                <a:srgbClr val="0070C0">
                  <a:shade val="67500"/>
                  <a:satMod val="115000"/>
                </a:srgbClr>
              </a:gs>
              <a:gs pos="100000">
                <a:srgbClr val="0070C0">
                  <a:shade val="100000"/>
                  <a:satMod val="115000"/>
                </a:srgbClr>
              </a:gs>
            </a:gsLst>
            <a:lin ang="2700000" scaled="1"/>
            <a:tileRect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endParaRPr kumimoji="1" lang="en-GB" sz="2394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7395FDEB-41AB-734D-9AAA-553EA03B5914}"/>
              </a:ext>
            </a:extLst>
          </p:cNvPr>
          <p:cNvCxnSpPr>
            <a:cxnSpLocks/>
          </p:cNvCxnSpPr>
          <p:nvPr/>
        </p:nvCxnSpPr>
        <p:spPr>
          <a:xfrm flipV="1">
            <a:off x="2487457" y="3939733"/>
            <a:ext cx="1791404" cy="521132"/>
          </a:xfrm>
          <a:prstGeom prst="line">
            <a:avLst/>
          </a:prstGeom>
          <a:ln w="28575">
            <a:solidFill>
              <a:srgbClr val="16A11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079F20AD-E823-A041-BCAB-71A15D297141}"/>
              </a:ext>
            </a:extLst>
          </p:cNvPr>
          <p:cNvCxnSpPr>
            <a:cxnSpLocks/>
          </p:cNvCxnSpPr>
          <p:nvPr/>
        </p:nvCxnSpPr>
        <p:spPr>
          <a:xfrm flipV="1">
            <a:off x="2487457" y="3939731"/>
            <a:ext cx="1823975" cy="1042271"/>
          </a:xfrm>
          <a:prstGeom prst="line">
            <a:avLst/>
          </a:prstGeom>
          <a:ln w="28575">
            <a:solidFill>
              <a:srgbClr val="16A11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180E579D-DE89-7B4C-8040-E949052256A8}"/>
              </a:ext>
            </a:extLst>
          </p:cNvPr>
          <p:cNvCxnSpPr>
            <a:cxnSpLocks/>
          </p:cNvCxnSpPr>
          <p:nvPr/>
        </p:nvCxnSpPr>
        <p:spPr>
          <a:xfrm flipV="1">
            <a:off x="3472146" y="3939728"/>
            <a:ext cx="904428" cy="586213"/>
          </a:xfrm>
          <a:prstGeom prst="line">
            <a:avLst/>
          </a:prstGeom>
          <a:ln w="28575">
            <a:solidFill>
              <a:srgbClr val="CC00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E0D962FA-5CA9-9643-9029-91FE5E943807}"/>
              </a:ext>
            </a:extLst>
          </p:cNvPr>
          <p:cNvCxnSpPr>
            <a:cxnSpLocks/>
          </p:cNvCxnSpPr>
          <p:nvPr/>
        </p:nvCxnSpPr>
        <p:spPr>
          <a:xfrm flipH="1" flipV="1">
            <a:off x="4572000" y="3939728"/>
            <a:ext cx="977129" cy="586281"/>
          </a:xfrm>
          <a:prstGeom prst="line">
            <a:avLst/>
          </a:prstGeom>
          <a:ln w="28575">
            <a:solidFill>
              <a:srgbClr val="CC00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>
            <a:extLst>
              <a:ext uri="{FF2B5EF4-FFF2-40B4-BE49-F238E27FC236}">
                <a16:creationId xmlns:a16="http://schemas.microsoft.com/office/drawing/2014/main" id="{BFABE132-1662-A94D-A6F2-8057EA15A5B2}"/>
              </a:ext>
            </a:extLst>
          </p:cNvPr>
          <p:cNvCxnSpPr>
            <a:cxnSpLocks/>
          </p:cNvCxnSpPr>
          <p:nvPr/>
        </p:nvCxnSpPr>
        <p:spPr>
          <a:xfrm flipH="1" flipV="1">
            <a:off x="4637142" y="3939730"/>
            <a:ext cx="1823975" cy="104227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9B55834E-7160-D144-9BAA-DEAEF11939CE}"/>
              </a:ext>
            </a:extLst>
          </p:cNvPr>
          <p:cNvCxnSpPr>
            <a:cxnSpLocks/>
          </p:cNvCxnSpPr>
          <p:nvPr/>
        </p:nvCxnSpPr>
        <p:spPr>
          <a:xfrm flipV="1">
            <a:off x="4026437" y="3744306"/>
            <a:ext cx="532178" cy="781704"/>
          </a:xfrm>
          <a:prstGeom prst="line">
            <a:avLst/>
          </a:prstGeom>
          <a:ln w="9525">
            <a:solidFill>
              <a:srgbClr val="CC00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4C42D637-22C0-274B-B6DC-7276D8D07DD8}"/>
              </a:ext>
            </a:extLst>
          </p:cNvPr>
          <p:cNvCxnSpPr>
            <a:cxnSpLocks/>
          </p:cNvCxnSpPr>
          <p:nvPr/>
        </p:nvCxnSpPr>
        <p:spPr>
          <a:xfrm flipH="1" flipV="1">
            <a:off x="4441716" y="3874577"/>
            <a:ext cx="651420" cy="651431"/>
          </a:xfrm>
          <a:prstGeom prst="line">
            <a:avLst/>
          </a:prstGeom>
          <a:ln w="9525">
            <a:solidFill>
              <a:srgbClr val="CC00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3CD50B68-E419-624A-B21A-B17E3F1651F6}"/>
              </a:ext>
            </a:extLst>
          </p:cNvPr>
          <p:cNvCxnSpPr>
            <a:cxnSpLocks/>
            <a:stCxn id="6" idx="0"/>
            <a:endCxn id="8" idx="1"/>
          </p:cNvCxnSpPr>
          <p:nvPr/>
        </p:nvCxnSpPr>
        <p:spPr>
          <a:xfrm flipH="1" flipV="1">
            <a:off x="4473504" y="3939732"/>
            <a:ext cx="33355" cy="586277"/>
          </a:xfrm>
          <a:prstGeom prst="line">
            <a:avLst/>
          </a:prstGeom>
          <a:ln w="9525">
            <a:solidFill>
              <a:srgbClr val="CC00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>
            <a:extLst>
              <a:ext uri="{FF2B5EF4-FFF2-40B4-BE49-F238E27FC236}">
                <a16:creationId xmlns:a16="http://schemas.microsoft.com/office/drawing/2014/main" id="{FC8E0A1B-2AC7-9D40-8D1C-817AD1A55800}"/>
              </a:ext>
            </a:extLst>
          </p:cNvPr>
          <p:cNvCxnSpPr>
            <a:cxnSpLocks/>
          </p:cNvCxnSpPr>
          <p:nvPr/>
        </p:nvCxnSpPr>
        <p:spPr>
          <a:xfrm flipH="1" flipV="1">
            <a:off x="4884324" y="3939702"/>
            <a:ext cx="3083201" cy="521149"/>
          </a:xfrm>
          <a:prstGeom prst="line">
            <a:avLst/>
          </a:prstGeom>
          <a:ln w="952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1057DE32-F162-A547-B083-021AF15225A4}"/>
              </a:ext>
            </a:extLst>
          </p:cNvPr>
          <p:cNvCxnSpPr>
            <a:cxnSpLocks/>
          </p:cNvCxnSpPr>
          <p:nvPr/>
        </p:nvCxnSpPr>
        <p:spPr>
          <a:xfrm flipV="1">
            <a:off x="272631" y="3939731"/>
            <a:ext cx="3908517" cy="521132"/>
          </a:xfrm>
          <a:prstGeom prst="line">
            <a:avLst/>
          </a:prstGeom>
          <a:ln w="28575">
            <a:solidFill>
              <a:srgbClr val="16A11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2" name="Chevron 111">
            <a:extLst>
              <a:ext uri="{FF2B5EF4-FFF2-40B4-BE49-F238E27FC236}">
                <a16:creationId xmlns:a16="http://schemas.microsoft.com/office/drawing/2014/main" id="{31E8FC45-4B6B-6245-A79F-CA1CD80F5222}"/>
              </a:ext>
            </a:extLst>
          </p:cNvPr>
          <p:cNvSpPr/>
          <p:nvPr/>
        </p:nvSpPr>
        <p:spPr>
          <a:xfrm>
            <a:off x="272631" y="3353454"/>
            <a:ext cx="4169085" cy="195424"/>
          </a:xfrm>
          <a:prstGeom prst="chevron">
            <a:avLst/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FCC Approval: Start of prototyping work             </a:t>
            </a:r>
            <a:r>
              <a:rPr kumimoji="1" lang="en-GB" sz="1197" dirty="0">
                <a:solidFill>
                  <a:srgbClr val="FFADC0"/>
                </a:solidFill>
                <a:latin typeface="Calibri"/>
              </a:rPr>
              <a:t>.</a:t>
            </a:r>
            <a:endParaRPr kumimoji="1" lang="en-GB" sz="1197" b="1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0" name="Chevron 109">
            <a:extLst>
              <a:ext uri="{FF2B5EF4-FFF2-40B4-BE49-F238E27FC236}">
                <a16:creationId xmlns:a16="http://schemas.microsoft.com/office/drawing/2014/main" id="{F3574D9E-6A50-B94E-8037-7D2B3B12B93D}"/>
              </a:ext>
            </a:extLst>
          </p:cNvPr>
          <p:cNvSpPr/>
          <p:nvPr/>
        </p:nvSpPr>
        <p:spPr>
          <a:xfrm flipH="1">
            <a:off x="4502786" y="3655560"/>
            <a:ext cx="4368583" cy="153864"/>
          </a:xfrm>
          <a:prstGeom prst="chevron">
            <a:avLst/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               European Strategy Update: FCC Recommendation</a:t>
            </a:r>
          </a:p>
        </p:txBody>
      </p:sp>
      <p:sp>
        <p:nvSpPr>
          <p:cNvPr id="113" name="Chevron 112">
            <a:extLst>
              <a:ext uri="{FF2B5EF4-FFF2-40B4-BE49-F238E27FC236}">
                <a16:creationId xmlns:a16="http://schemas.microsoft.com/office/drawing/2014/main" id="{DA33664A-39C6-624F-BD66-529EB819D302}"/>
              </a:ext>
            </a:extLst>
          </p:cNvPr>
          <p:cNvSpPr/>
          <p:nvPr/>
        </p:nvSpPr>
        <p:spPr>
          <a:xfrm flipH="1">
            <a:off x="4794478" y="3353422"/>
            <a:ext cx="4076891" cy="195457"/>
          </a:xfrm>
          <a:prstGeom prst="chevron">
            <a:avLst/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     FC</a:t>
            </a:r>
            <a:r>
              <a:rPr kumimoji="1" lang="en-GB" sz="1197" b="1" baseline="30000" dirty="0">
                <a:solidFill>
                  <a:prstClr val="black"/>
                </a:solidFill>
                <a:latin typeface="Calibri"/>
              </a:rPr>
              <a:t>3</a:t>
            </a: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 formation, call for CDRs, collaboration forming</a:t>
            </a:r>
          </a:p>
        </p:txBody>
      </p:sp>
      <p:sp>
        <p:nvSpPr>
          <p:cNvPr id="33" name="Chevron 32">
            <a:extLst>
              <a:ext uri="{FF2B5EF4-FFF2-40B4-BE49-F238E27FC236}">
                <a16:creationId xmlns:a16="http://schemas.microsoft.com/office/drawing/2014/main" id="{A5AC53A9-29E9-0C40-9E1F-9DB8C798C1CF}"/>
              </a:ext>
            </a:extLst>
          </p:cNvPr>
          <p:cNvSpPr/>
          <p:nvPr/>
        </p:nvSpPr>
        <p:spPr>
          <a:xfrm>
            <a:off x="272631" y="3209583"/>
            <a:ext cx="4169085" cy="143869"/>
          </a:xfrm>
          <a:prstGeom prst="chevron">
            <a:avLst/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026" b="1" dirty="0">
                <a:solidFill>
                  <a:prstClr val="black"/>
                </a:solidFill>
                <a:latin typeface="Calibri"/>
              </a:rPr>
              <a:t>End of HL-LHC upgrade: more ATS personnel available      </a:t>
            </a:r>
            <a:r>
              <a:rPr kumimoji="1" lang="en-GB" sz="1026" b="1" dirty="0">
                <a:solidFill>
                  <a:srgbClr val="FFADC0"/>
                </a:solidFill>
                <a:latin typeface="Calibri"/>
              </a:rPr>
              <a:t>.</a:t>
            </a:r>
            <a:endParaRPr kumimoji="1" lang="en-GB" sz="1026" b="1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4" name="Chevron 33">
            <a:extLst>
              <a:ext uri="{FF2B5EF4-FFF2-40B4-BE49-F238E27FC236}">
                <a16:creationId xmlns:a16="http://schemas.microsoft.com/office/drawing/2014/main" id="{275E6F15-EB63-1A4A-8A12-BC7FA907AD60}"/>
              </a:ext>
            </a:extLst>
          </p:cNvPr>
          <p:cNvSpPr/>
          <p:nvPr/>
        </p:nvSpPr>
        <p:spPr>
          <a:xfrm flipH="1">
            <a:off x="4767426" y="2702035"/>
            <a:ext cx="4076891" cy="195457"/>
          </a:xfrm>
          <a:prstGeom prst="chevron">
            <a:avLst/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Detector CDRs (&gt;4) submitted to FC</a:t>
            </a:r>
            <a:r>
              <a:rPr kumimoji="1" lang="en-GB" sz="1197" b="1" baseline="30000" dirty="0">
                <a:solidFill>
                  <a:prstClr val="black"/>
                </a:solidFill>
                <a:latin typeface="Calibri"/>
              </a:rPr>
              <a:t>3</a:t>
            </a:r>
            <a:endParaRPr kumimoji="1" lang="en-GB" sz="1197" b="1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5" name="Chevron 34">
            <a:extLst>
              <a:ext uri="{FF2B5EF4-FFF2-40B4-BE49-F238E27FC236}">
                <a16:creationId xmlns:a16="http://schemas.microsoft.com/office/drawing/2014/main" id="{178ED941-041F-854F-99F5-0566638CD847}"/>
              </a:ext>
            </a:extLst>
          </p:cNvPr>
          <p:cNvSpPr/>
          <p:nvPr/>
        </p:nvSpPr>
        <p:spPr>
          <a:xfrm flipH="1">
            <a:off x="4767426" y="2050614"/>
            <a:ext cx="4076891" cy="390852"/>
          </a:xfrm>
          <a:prstGeom prst="chevron">
            <a:avLst/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Detector component production</a:t>
            </a:r>
          </a:p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Four detector TDRs completed</a:t>
            </a:r>
          </a:p>
        </p:txBody>
      </p:sp>
      <p:sp>
        <p:nvSpPr>
          <p:cNvPr id="36" name="Chevron 35">
            <a:extLst>
              <a:ext uri="{FF2B5EF4-FFF2-40B4-BE49-F238E27FC236}">
                <a16:creationId xmlns:a16="http://schemas.microsoft.com/office/drawing/2014/main" id="{58BB66C1-0000-7C4C-A37B-7FF7ABE7B681}"/>
              </a:ext>
            </a:extLst>
          </p:cNvPr>
          <p:cNvSpPr/>
          <p:nvPr/>
        </p:nvSpPr>
        <p:spPr>
          <a:xfrm flipH="1">
            <a:off x="4767426" y="1268912"/>
            <a:ext cx="4076891" cy="195457"/>
          </a:xfrm>
          <a:prstGeom prst="chevron">
            <a:avLst/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Start detector installation</a:t>
            </a:r>
          </a:p>
        </p:txBody>
      </p:sp>
      <p:sp>
        <p:nvSpPr>
          <p:cNvPr id="37" name="Chevron 36">
            <a:extLst>
              <a:ext uri="{FF2B5EF4-FFF2-40B4-BE49-F238E27FC236}">
                <a16:creationId xmlns:a16="http://schemas.microsoft.com/office/drawing/2014/main" id="{EF8C2D32-6BF2-C640-838C-405E33C215AC}"/>
              </a:ext>
            </a:extLst>
          </p:cNvPr>
          <p:cNvSpPr/>
          <p:nvPr/>
        </p:nvSpPr>
        <p:spPr>
          <a:xfrm flipH="1">
            <a:off x="4767426" y="617492"/>
            <a:ext cx="4076891" cy="195457"/>
          </a:xfrm>
          <a:prstGeom prst="chevron">
            <a:avLst/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Start detector commissioning</a:t>
            </a:r>
          </a:p>
        </p:txBody>
      </p:sp>
      <p:sp>
        <p:nvSpPr>
          <p:cNvPr id="38" name="Chevron 37">
            <a:extLst>
              <a:ext uri="{FF2B5EF4-FFF2-40B4-BE49-F238E27FC236}">
                <a16:creationId xmlns:a16="http://schemas.microsoft.com/office/drawing/2014/main" id="{67496221-88E9-2641-82A1-CE9CD2B3AD31}"/>
              </a:ext>
            </a:extLst>
          </p:cNvPr>
          <p:cNvSpPr/>
          <p:nvPr/>
        </p:nvSpPr>
        <p:spPr>
          <a:xfrm>
            <a:off x="272631" y="1268911"/>
            <a:ext cx="4169085" cy="195426"/>
          </a:xfrm>
          <a:prstGeom prst="chevron">
            <a:avLst/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End of HL-LHC</a:t>
            </a:r>
          </a:p>
        </p:txBody>
      </p:sp>
      <p:sp>
        <p:nvSpPr>
          <p:cNvPr id="39" name="Chevron 38">
            <a:extLst>
              <a:ext uri="{FF2B5EF4-FFF2-40B4-BE49-F238E27FC236}">
                <a16:creationId xmlns:a16="http://schemas.microsoft.com/office/drawing/2014/main" id="{90D94652-7341-D744-9946-53CD57143F8D}"/>
              </a:ext>
            </a:extLst>
          </p:cNvPr>
          <p:cNvSpPr/>
          <p:nvPr/>
        </p:nvSpPr>
        <p:spPr>
          <a:xfrm>
            <a:off x="299683" y="2557409"/>
            <a:ext cx="3881465" cy="195424"/>
          </a:xfrm>
          <a:prstGeom prst="chevron">
            <a:avLst/>
          </a:prstGeom>
          <a:gradFill flip="none" rotWithShape="1">
            <a:gsLst>
              <a:gs pos="0">
                <a:srgbClr val="16A117">
                  <a:tint val="66000"/>
                  <a:satMod val="160000"/>
                </a:srgbClr>
              </a:gs>
              <a:gs pos="50000">
                <a:srgbClr val="16A117">
                  <a:tint val="44500"/>
                  <a:satMod val="160000"/>
                </a:srgbClr>
              </a:gs>
              <a:gs pos="100000">
                <a:srgbClr val="16A117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Start of ground-breaking and CE at IPs</a:t>
            </a:r>
          </a:p>
        </p:txBody>
      </p:sp>
      <p:sp>
        <p:nvSpPr>
          <p:cNvPr id="41" name="Chevron 40">
            <a:extLst>
              <a:ext uri="{FF2B5EF4-FFF2-40B4-BE49-F238E27FC236}">
                <a16:creationId xmlns:a16="http://schemas.microsoft.com/office/drawing/2014/main" id="{54BBA1CF-7581-2B45-9096-B507660B835B}"/>
              </a:ext>
            </a:extLst>
          </p:cNvPr>
          <p:cNvSpPr/>
          <p:nvPr/>
        </p:nvSpPr>
        <p:spPr>
          <a:xfrm>
            <a:off x="299683" y="2050614"/>
            <a:ext cx="3881465" cy="390850"/>
          </a:xfrm>
          <a:prstGeom prst="chevron">
            <a:avLst/>
          </a:prstGeom>
          <a:gradFill flip="none" rotWithShape="1">
            <a:gsLst>
              <a:gs pos="0">
                <a:srgbClr val="16A117">
                  <a:tint val="66000"/>
                  <a:satMod val="160000"/>
                </a:srgbClr>
              </a:gs>
              <a:gs pos="50000">
                <a:srgbClr val="16A117">
                  <a:tint val="44500"/>
                  <a:satMod val="160000"/>
                </a:srgbClr>
              </a:gs>
              <a:gs pos="100000">
                <a:srgbClr val="16A117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Industrialisation and component production</a:t>
            </a:r>
          </a:p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Technical design &amp; prototyping completed</a:t>
            </a:r>
          </a:p>
        </p:txBody>
      </p:sp>
      <p:sp>
        <p:nvSpPr>
          <p:cNvPr id="42" name="Chevron 41">
            <a:extLst>
              <a:ext uri="{FF2B5EF4-FFF2-40B4-BE49-F238E27FC236}">
                <a16:creationId xmlns:a16="http://schemas.microsoft.com/office/drawing/2014/main" id="{934E4D6A-0430-224E-A0CA-3D2F0981D98E}"/>
              </a:ext>
            </a:extLst>
          </p:cNvPr>
          <p:cNvSpPr/>
          <p:nvPr/>
        </p:nvSpPr>
        <p:spPr>
          <a:xfrm>
            <a:off x="272631" y="1464337"/>
            <a:ext cx="3881465" cy="195424"/>
          </a:xfrm>
          <a:prstGeom prst="chevron">
            <a:avLst/>
          </a:prstGeom>
          <a:gradFill flip="none" rotWithShape="1">
            <a:gsLst>
              <a:gs pos="0">
                <a:srgbClr val="16A117">
                  <a:tint val="66000"/>
                  <a:satMod val="160000"/>
                </a:srgbClr>
              </a:gs>
              <a:gs pos="50000">
                <a:srgbClr val="16A117">
                  <a:tint val="44500"/>
                  <a:satMod val="160000"/>
                </a:srgbClr>
              </a:gs>
              <a:gs pos="100000">
                <a:srgbClr val="16A117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Start accelerator installation</a:t>
            </a:r>
          </a:p>
        </p:txBody>
      </p:sp>
      <p:sp>
        <p:nvSpPr>
          <p:cNvPr id="46" name="Chevron 45">
            <a:extLst>
              <a:ext uri="{FF2B5EF4-FFF2-40B4-BE49-F238E27FC236}">
                <a16:creationId xmlns:a16="http://schemas.microsoft.com/office/drawing/2014/main" id="{C278F0AC-103E-AE41-9DB3-E1D8FDB8ADAB}"/>
              </a:ext>
            </a:extLst>
          </p:cNvPr>
          <p:cNvSpPr/>
          <p:nvPr/>
        </p:nvSpPr>
        <p:spPr>
          <a:xfrm>
            <a:off x="299683" y="443580"/>
            <a:ext cx="3881465" cy="195424"/>
          </a:xfrm>
          <a:prstGeom prst="chevron">
            <a:avLst/>
          </a:prstGeom>
          <a:gradFill flip="none" rotWithShape="1">
            <a:gsLst>
              <a:gs pos="0">
                <a:srgbClr val="16A117">
                  <a:tint val="66000"/>
                  <a:satMod val="160000"/>
                </a:srgbClr>
              </a:gs>
              <a:gs pos="50000">
                <a:srgbClr val="16A117">
                  <a:tint val="44500"/>
                  <a:satMod val="160000"/>
                </a:srgbClr>
              </a:gs>
              <a:gs pos="100000">
                <a:srgbClr val="16A117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Start accelerator beam commissioning</a:t>
            </a:r>
          </a:p>
        </p:txBody>
      </p:sp>
      <p:sp>
        <p:nvSpPr>
          <p:cNvPr id="62" name="Chevron 61">
            <a:extLst>
              <a:ext uri="{FF2B5EF4-FFF2-40B4-BE49-F238E27FC236}">
                <a16:creationId xmlns:a16="http://schemas.microsoft.com/office/drawing/2014/main" id="{6D564228-A509-3548-AA3B-48DF30AA35AA}"/>
              </a:ext>
            </a:extLst>
          </p:cNvPr>
          <p:cNvSpPr/>
          <p:nvPr/>
        </p:nvSpPr>
        <p:spPr>
          <a:xfrm flipH="1">
            <a:off x="4531286" y="3027744"/>
            <a:ext cx="4340083" cy="143871"/>
          </a:xfrm>
          <a:prstGeom prst="chevron">
            <a:avLst/>
          </a:prstGeom>
          <a:gradFill flip="none" rotWithShape="1">
            <a:gsLst>
              <a:gs pos="0">
                <a:srgbClr val="CC0099">
                  <a:tint val="66000"/>
                  <a:satMod val="160000"/>
                </a:srgbClr>
              </a:gs>
              <a:gs pos="50000">
                <a:srgbClr val="CC0099">
                  <a:tint val="44500"/>
                  <a:satMod val="160000"/>
                </a:srgbClr>
              </a:gs>
              <a:gs pos="100000">
                <a:srgbClr val="CC0099">
                  <a:tint val="23500"/>
                  <a:satMod val="160000"/>
                </a:srgb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026" b="1" dirty="0">
                <a:solidFill>
                  <a:prstClr val="black"/>
                </a:solidFill>
                <a:latin typeface="Calibri"/>
              </a:rPr>
              <a:t>                End of HL-LHC upgrade: more detector experts available</a:t>
            </a:r>
          </a:p>
        </p:txBody>
      </p: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3FC0576A-D509-E245-9802-733819B00351}"/>
              </a:ext>
            </a:extLst>
          </p:cNvPr>
          <p:cNvCxnSpPr>
            <a:cxnSpLocks/>
          </p:cNvCxnSpPr>
          <p:nvPr/>
        </p:nvCxnSpPr>
        <p:spPr>
          <a:xfrm flipH="1" flipV="1">
            <a:off x="4819182" y="3939728"/>
            <a:ext cx="3791619" cy="52113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7D205CE3-FAF5-5B4E-A933-1C7786CEB61E}"/>
              </a:ext>
            </a:extLst>
          </p:cNvPr>
          <p:cNvCxnSpPr>
            <a:cxnSpLocks/>
          </p:cNvCxnSpPr>
          <p:nvPr/>
        </p:nvCxnSpPr>
        <p:spPr>
          <a:xfrm flipH="1" flipV="1">
            <a:off x="4734855" y="3939731"/>
            <a:ext cx="1726262" cy="521128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5" name="Straight Connector 84">
            <a:extLst>
              <a:ext uri="{FF2B5EF4-FFF2-40B4-BE49-F238E27FC236}">
                <a16:creationId xmlns:a16="http://schemas.microsoft.com/office/drawing/2014/main" id="{5748DC95-7391-8F4B-B6AB-9C4CC4E2EE89}"/>
              </a:ext>
            </a:extLst>
          </p:cNvPr>
          <p:cNvCxnSpPr>
            <a:cxnSpLocks/>
          </p:cNvCxnSpPr>
          <p:nvPr/>
        </p:nvCxnSpPr>
        <p:spPr>
          <a:xfrm flipV="1">
            <a:off x="1958180" y="3939730"/>
            <a:ext cx="2255540" cy="521129"/>
          </a:xfrm>
          <a:prstGeom prst="line">
            <a:avLst/>
          </a:prstGeom>
          <a:ln w="9525">
            <a:solidFill>
              <a:srgbClr val="16A11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2" name="Straight Connector 81">
            <a:extLst>
              <a:ext uri="{FF2B5EF4-FFF2-40B4-BE49-F238E27FC236}">
                <a16:creationId xmlns:a16="http://schemas.microsoft.com/office/drawing/2014/main" id="{A024E80D-9B61-C044-8FB1-593F1974DA2C}"/>
              </a:ext>
            </a:extLst>
          </p:cNvPr>
          <p:cNvCxnSpPr>
            <a:cxnSpLocks/>
            <a:stCxn id="5" idx="0"/>
          </p:cNvCxnSpPr>
          <p:nvPr/>
        </p:nvCxnSpPr>
        <p:spPr>
          <a:xfrm flipV="1">
            <a:off x="1384117" y="3939731"/>
            <a:ext cx="2829603" cy="521134"/>
          </a:xfrm>
          <a:prstGeom prst="line">
            <a:avLst/>
          </a:prstGeom>
          <a:ln w="9525">
            <a:solidFill>
              <a:srgbClr val="16A11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Straight Connector 78">
            <a:extLst>
              <a:ext uri="{FF2B5EF4-FFF2-40B4-BE49-F238E27FC236}">
                <a16:creationId xmlns:a16="http://schemas.microsoft.com/office/drawing/2014/main" id="{08359690-F210-304D-9A79-83ED0361CB4C}"/>
              </a:ext>
            </a:extLst>
          </p:cNvPr>
          <p:cNvCxnSpPr>
            <a:cxnSpLocks/>
          </p:cNvCxnSpPr>
          <p:nvPr/>
        </p:nvCxnSpPr>
        <p:spPr>
          <a:xfrm flipV="1">
            <a:off x="858908" y="3939730"/>
            <a:ext cx="3354811" cy="521129"/>
          </a:xfrm>
          <a:prstGeom prst="line">
            <a:avLst/>
          </a:prstGeom>
          <a:ln w="9525">
            <a:solidFill>
              <a:srgbClr val="16A11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2" name="Straight Connector 91">
            <a:extLst>
              <a:ext uri="{FF2B5EF4-FFF2-40B4-BE49-F238E27FC236}">
                <a16:creationId xmlns:a16="http://schemas.microsoft.com/office/drawing/2014/main" id="{48EA7F63-758D-1C4E-A6ED-3B7CE54D2614}"/>
              </a:ext>
            </a:extLst>
          </p:cNvPr>
          <p:cNvCxnSpPr>
            <a:cxnSpLocks/>
          </p:cNvCxnSpPr>
          <p:nvPr/>
        </p:nvCxnSpPr>
        <p:spPr>
          <a:xfrm flipH="1" flipV="1">
            <a:off x="4734855" y="3939730"/>
            <a:ext cx="2271828" cy="521129"/>
          </a:xfrm>
          <a:prstGeom prst="line">
            <a:avLst/>
          </a:prstGeom>
          <a:ln w="952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8" name="Straight Connector 87">
            <a:extLst>
              <a:ext uri="{FF2B5EF4-FFF2-40B4-BE49-F238E27FC236}">
                <a16:creationId xmlns:a16="http://schemas.microsoft.com/office/drawing/2014/main" id="{92D5E1F2-A968-CC43-A537-BAB79EAE91CC}"/>
              </a:ext>
            </a:extLst>
          </p:cNvPr>
          <p:cNvCxnSpPr>
            <a:cxnSpLocks/>
            <a:stCxn id="7" idx="0"/>
          </p:cNvCxnSpPr>
          <p:nvPr/>
        </p:nvCxnSpPr>
        <p:spPr>
          <a:xfrm flipH="1" flipV="1">
            <a:off x="4840712" y="3939719"/>
            <a:ext cx="2682446" cy="521148"/>
          </a:xfrm>
          <a:prstGeom prst="line">
            <a:avLst/>
          </a:prstGeom>
          <a:ln w="952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9" name="Chevron 108">
            <a:extLst>
              <a:ext uri="{FF2B5EF4-FFF2-40B4-BE49-F238E27FC236}">
                <a16:creationId xmlns:a16="http://schemas.microsoft.com/office/drawing/2014/main" id="{5921532A-57DE-1E45-89AF-48B71540A26E}"/>
              </a:ext>
            </a:extLst>
          </p:cNvPr>
          <p:cNvSpPr/>
          <p:nvPr/>
        </p:nvSpPr>
        <p:spPr>
          <a:xfrm flipH="1">
            <a:off x="4763749" y="3809434"/>
            <a:ext cx="4107620" cy="195422"/>
          </a:xfrm>
          <a:prstGeom prst="chevron">
            <a:avLst>
              <a:gd name="adj" fmla="val 52753"/>
            </a:avLst>
          </a:prstGeom>
          <a:gradFill flip="none" rotWithShape="1">
            <a:gsLst>
              <a:gs pos="0">
                <a:srgbClr val="0070C0">
                  <a:tint val="66000"/>
                  <a:satMod val="160000"/>
                </a:srgbClr>
              </a:gs>
              <a:gs pos="50000">
                <a:srgbClr val="0070C0">
                  <a:tint val="44500"/>
                  <a:satMod val="160000"/>
                </a:srgbClr>
              </a:gs>
              <a:gs pos="100000">
                <a:srgbClr val="0070C0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orbel" panose="020B0503020204020204" pitchFamily="34" charset="0"/>
              </a:rPr>
              <a:t>           Detector </a:t>
            </a:r>
            <a:r>
              <a:rPr kumimoji="1" lang="en-GB" sz="1197" b="1" dirty="0" err="1">
                <a:solidFill>
                  <a:prstClr val="black"/>
                </a:solidFill>
                <a:latin typeface="Corbel" panose="020B0503020204020204" pitchFamily="34" charset="0"/>
              </a:rPr>
              <a:t>EoI</a:t>
            </a:r>
            <a:r>
              <a:rPr kumimoji="1" lang="en-GB" sz="1197" b="1" dirty="0">
                <a:solidFill>
                  <a:prstClr val="black"/>
                </a:solidFill>
                <a:latin typeface="Corbel" panose="020B0503020204020204" pitchFamily="34" charset="0"/>
              </a:rPr>
              <a:t> submission by the community</a:t>
            </a:r>
          </a:p>
        </p:txBody>
      </p:sp>
      <p:sp>
        <p:nvSpPr>
          <p:cNvPr id="104" name="TextBox 103">
            <a:extLst>
              <a:ext uri="{FF2B5EF4-FFF2-40B4-BE49-F238E27FC236}">
                <a16:creationId xmlns:a16="http://schemas.microsoft.com/office/drawing/2014/main" id="{8A2ED28C-AC03-674B-81A1-FFED0FBA08F3}"/>
              </a:ext>
            </a:extLst>
          </p:cNvPr>
          <p:cNvSpPr txBox="1"/>
          <p:nvPr/>
        </p:nvSpPr>
        <p:spPr>
          <a:xfrm>
            <a:off x="4767426" y="161498"/>
            <a:ext cx="537327" cy="39985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2047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2046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2045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2044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2043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2042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2041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2040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2039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2038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2037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2036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2035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2034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2033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2032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2031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2030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2029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2028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2027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2026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– </a:t>
            </a: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2025</a:t>
            </a:r>
          </a:p>
        </p:txBody>
      </p:sp>
      <p:sp>
        <p:nvSpPr>
          <p:cNvPr id="106" name="Chevron 105">
            <a:extLst>
              <a:ext uri="{FF2B5EF4-FFF2-40B4-BE49-F238E27FC236}">
                <a16:creationId xmlns:a16="http://schemas.microsoft.com/office/drawing/2014/main" id="{7FA61849-84AB-774E-830E-46773ACD5E77}"/>
              </a:ext>
            </a:extLst>
          </p:cNvPr>
          <p:cNvSpPr/>
          <p:nvPr/>
        </p:nvSpPr>
        <p:spPr>
          <a:xfrm>
            <a:off x="272631" y="3809447"/>
            <a:ext cx="3881465" cy="195424"/>
          </a:xfrm>
          <a:prstGeom prst="chevron">
            <a:avLst/>
          </a:prstGeom>
          <a:gradFill flip="none" rotWithShape="1">
            <a:gsLst>
              <a:gs pos="0">
                <a:srgbClr val="16A117">
                  <a:tint val="66000"/>
                  <a:satMod val="160000"/>
                </a:srgbClr>
              </a:gs>
              <a:gs pos="50000">
                <a:srgbClr val="16A117">
                  <a:tint val="44500"/>
                  <a:satMod val="160000"/>
                </a:srgbClr>
              </a:gs>
              <a:gs pos="100000">
                <a:srgbClr val="16A117">
                  <a:tint val="23500"/>
                  <a:satMod val="160000"/>
                </a:srgbClr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781721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kumimoji="1" lang="en-GB" sz="1197" b="1" dirty="0">
                <a:solidFill>
                  <a:prstClr val="black"/>
                </a:solidFill>
                <a:latin typeface="Calibri"/>
              </a:rPr>
              <a:t>FCC Feasibility Study Report</a:t>
            </a:r>
          </a:p>
        </p:txBody>
      </p:sp>
      <p:sp>
        <p:nvSpPr>
          <p:cNvPr id="103" name="TextBox 102">
            <a:extLst>
              <a:ext uri="{FF2B5EF4-FFF2-40B4-BE49-F238E27FC236}">
                <a16:creationId xmlns:a16="http://schemas.microsoft.com/office/drawing/2014/main" id="{B7FE2D4F-E8BC-0246-9BB1-15C1E905BC48}"/>
              </a:ext>
            </a:extLst>
          </p:cNvPr>
          <p:cNvSpPr txBox="1"/>
          <p:nvPr/>
        </p:nvSpPr>
        <p:spPr>
          <a:xfrm>
            <a:off x="3660013" y="161498"/>
            <a:ext cx="537327" cy="39985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endParaRPr kumimoji="1" lang="en-GB" sz="898" dirty="0">
              <a:solidFill>
                <a:prstClr val="black"/>
              </a:solidFill>
              <a:latin typeface="Arial" charset="0"/>
            </a:endParaRP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2047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2046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2045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2044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2043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2042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2041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2040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2039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2038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2037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2036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2035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2034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2033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2032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2031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2030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2029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2028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2027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2026 –</a:t>
            </a:r>
          </a:p>
          <a:p>
            <a:pPr defTabSz="781721" eaLnBrk="0" fontAlgn="base" hangingPunct="0">
              <a:spcBef>
                <a:spcPct val="0"/>
              </a:spcBef>
              <a:spcAft>
                <a:spcPts val="171"/>
              </a:spcAft>
            </a:pPr>
            <a:r>
              <a:rPr kumimoji="1" lang="en-GB" sz="898" b="1" dirty="0">
                <a:solidFill>
                  <a:prstClr val="white"/>
                </a:solidFill>
                <a:latin typeface="Arial" charset="0"/>
              </a:rPr>
              <a:t>2025</a:t>
            </a:r>
            <a:r>
              <a:rPr kumimoji="1" lang="en-GB" sz="898" dirty="0">
                <a:solidFill>
                  <a:prstClr val="black"/>
                </a:solidFill>
                <a:latin typeface="Arial" charset="0"/>
              </a:rPr>
              <a:t> –</a:t>
            </a:r>
          </a:p>
        </p:txBody>
      </p:sp>
    </p:spTree>
    <p:extLst>
      <p:ext uri="{BB962C8B-B14F-4D97-AF65-F5344CB8AC3E}">
        <p14:creationId xmlns:p14="http://schemas.microsoft.com/office/powerpoint/2010/main" val="1726090198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C183E73-A7C4-090C-608F-3B191623F7F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AC4455B0-A0E4-7652-099F-BA2F3782E43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20438"/>
            <a:ext cx="9144000" cy="4823062"/>
          </a:xfrm>
          <a:prstGeom prst="rect">
            <a:avLst/>
          </a:prstGeom>
        </p:spPr>
      </p:pic>
      <p:sp>
        <p:nvSpPr>
          <p:cNvPr id="2" name="Slide Number Placeholder 1" hidden="1">
            <a:extLst>
              <a:ext uri="{FF2B5EF4-FFF2-40B4-BE49-F238E27FC236}">
                <a16:creationId xmlns:a16="http://schemas.microsoft.com/office/drawing/2014/main" id="{92C5B868-5968-D6C2-A3DC-49297311C309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spcAft>
                <a:spcPts val="225"/>
              </a:spcAft>
            </a:pPr>
            <a:fld id="{88A1DFE4-5FC5-43BD-BB7E-75EAD82B965F}" type="slidenum">
              <a:rPr lang="en-US">
                <a:solidFill>
                  <a:srgbClr val="FFFFFF"/>
                </a:solidFill>
                <a:latin typeface="Arial"/>
              </a:rPr>
              <a:pPr>
                <a:spcAft>
                  <a:spcPts val="225"/>
                </a:spcAft>
              </a:pPr>
              <a:t>48</a:t>
            </a:fld>
            <a:endParaRPr lang="en-US">
              <a:solidFill>
                <a:srgbClr val="FFFFFF"/>
              </a:solidFill>
              <a:latin typeface="Arial"/>
            </a:endParaRPr>
          </a:p>
        </p:txBody>
      </p:sp>
      <p:sp>
        <p:nvSpPr>
          <p:cNvPr id="10" name="Title 5">
            <a:extLst>
              <a:ext uri="{FF2B5EF4-FFF2-40B4-BE49-F238E27FC236}">
                <a16:creationId xmlns:a16="http://schemas.microsoft.com/office/drawing/2014/main" id="{C7DA528C-C835-B436-87CD-D48E276BAB1C}"/>
              </a:ext>
            </a:extLst>
          </p:cNvPr>
          <p:cNvSpPr txBox="1">
            <a:spLocks/>
          </p:cNvSpPr>
          <p:nvPr/>
        </p:nvSpPr>
        <p:spPr>
          <a:xfrm>
            <a:off x="1184625" y="177662"/>
            <a:ext cx="8263350" cy="565200"/>
          </a:xfrm>
          <a:prstGeom prst="rect">
            <a:avLst/>
          </a:prstGeom>
        </p:spPr>
        <p:txBody>
          <a:bodyPr vert="horz" lIns="34290" tIns="17145" rIns="34290" bIns="17145" rtlCol="0" anchor="b" anchorCtr="0">
            <a:noAutofit/>
          </a:bodyPr>
          <a:lstStyle>
            <a:lvl1pPr algn="ctr" defTabSz="1828800" rtl="0" eaLnBrk="1" latinLnBrk="0" hangingPunct="1">
              <a:lnSpc>
                <a:spcPts val="9500"/>
              </a:lnSpc>
              <a:spcBef>
                <a:spcPct val="0"/>
              </a:spcBef>
              <a:buNone/>
              <a:defRPr sz="9000" kern="1200" cap="all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 defTabSz="685800">
              <a:lnSpc>
                <a:spcPts val="3563"/>
              </a:lnSpc>
            </a:pPr>
            <a:r>
              <a:rPr lang="fr-CH" sz="3000" cap="none" dirty="0" err="1">
                <a:solidFill>
                  <a:srgbClr val="0F124A"/>
                </a:solidFill>
                <a:latin typeface="Arial"/>
              </a:rPr>
              <a:t>Status</a:t>
            </a:r>
            <a:r>
              <a:rPr lang="fr-CH" sz="3000" cap="none" dirty="0">
                <a:solidFill>
                  <a:srgbClr val="0F124A"/>
                </a:solidFill>
                <a:latin typeface="Arial"/>
              </a:rPr>
              <a:t> of the FCC Global Collaboration</a:t>
            </a:r>
            <a:endParaRPr lang="en-GB" sz="3375" cap="none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F835FA65-0338-9B4F-FEFE-F3AA0AA8E085}"/>
              </a:ext>
            </a:extLst>
          </p:cNvPr>
          <p:cNvSpPr/>
          <p:nvPr/>
        </p:nvSpPr>
        <p:spPr>
          <a:xfrm>
            <a:off x="4102295" y="4137075"/>
            <a:ext cx="857250" cy="857250"/>
          </a:xfrm>
          <a:prstGeom prst="round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CH" sz="1050" dirty="0">
                <a:solidFill>
                  <a:srgbClr val="FFFFFF"/>
                </a:solidFill>
                <a:latin typeface="Arial"/>
              </a:rPr>
              <a:t>161 Institutes</a:t>
            </a:r>
            <a:endParaRPr lang="en-GB" sz="1050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4920B50D-7574-16E5-E13D-6911CA066726}"/>
              </a:ext>
            </a:extLst>
          </p:cNvPr>
          <p:cNvSpPr/>
          <p:nvPr/>
        </p:nvSpPr>
        <p:spPr>
          <a:xfrm>
            <a:off x="4986170" y="4137075"/>
            <a:ext cx="914400" cy="857250"/>
          </a:xfrm>
          <a:prstGeom prst="roundRect">
            <a:avLst/>
          </a:prstGeom>
        </p:spPr>
        <p:style>
          <a:lnRef idx="2">
            <a:schemeClr val="accent3">
              <a:shade val="15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CH" sz="1050" dirty="0">
                <a:solidFill>
                  <a:srgbClr val="FFFFFF"/>
                </a:solidFill>
                <a:latin typeface="Arial"/>
              </a:rPr>
              <a:t>38 Countries</a:t>
            </a:r>
          </a:p>
          <a:p>
            <a:pPr algn="ctr"/>
            <a:r>
              <a:rPr lang="fr-CH" sz="1050" dirty="0">
                <a:solidFill>
                  <a:srgbClr val="FFFFFF"/>
                </a:solidFill>
                <a:latin typeface="Arial"/>
              </a:rPr>
              <a:t> + </a:t>
            </a:r>
          </a:p>
          <a:p>
            <a:pPr algn="ctr"/>
            <a:r>
              <a:rPr lang="fr-CH" sz="1050" dirty="0">
                <a:solidFill>
                  <a:srgbClr val="FFFFFF"/>
                </a:solidFill>
                <a:latin typeface="Arial"/>
              </a:rPr>
              <a:t>CERN</a:t>
            </a:r>
            <a:endParaRPr lang="en-GB" sz="1050" dirty="0">
              <a:solidFill>
                <a:srgbClr val="FFFFFF"/>
              </a:solidFill>
              <a:latin typeface="Arial"/>
            </a:endParaRPr>
          </a:p>
        </p:txBody>
      </p:sp>
      <p:pic>
        <p:nvPicPr>
          <p:cNvPr id="15" name="Picture 14" descr="A blue flag with yellow stars&#10;&#10;Description automatically generated">
            <a:extLst>
              <a:ext uri="{FF2B5EF4-FFF2-40B4-BE49-F238E27FC236}">
                <a16:creationId xmlns:a16="http://schemas.microsoft.com/office/drawing/2014/main" id="{C2A4B5E8-7972-2F68-B69F-A3C0112540B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27194" y="4162050"/>
            <a:ext cx="1217057" cy="810000"/>
          </a:xfrm>
          <a:prstGeom prst="rect">
            <a:avLst/>
          </a:prstGeom>
        </p:spPr>
      </p:pic>
      <p:pic>
        <p:nvPicPr>
          <p:cNvPr id="19" name="Picture 18" descr="A logo with text and a circle&#10;&#10;Description automatically generated">
            <a:extLst>
              <a:ext uri="{FF2B5EF4-FFF2-40B4-BE49-F238E27FC236}">
                <a16:creationId xmlns:a16="http://schemas.microsoft.com/office/drawing/2014/main" id="{A24E837C-5F1C-8156-C902-774D07383709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87" r="10025"/>
          <a:stretch/>
        </p:blipFill>
        <p:spPr>
          <a:xfrm>
            <a:off x="7182846" y="4155839"/>
            <a:ext cx="1352251" cy="810000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0576E221-5891-4017-205A-0A5D01D039D2}"/>
              </a:ext>
            </a:extLst>
          </p:cNvPr>
          <p:cNvSpPr/>
          <p:nvPr/>
        </p:nvSpPr>
        <p:spPr>
          <a:xfrm>
            <a:off x="0" y="714792"/>
            <a:ext cx="8235741" cy="5599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617220">
              <a:defRPr/>
            </a:pPr>
            <a:r>
              <a:rPr lang="en-GB" sz="1013" b="1" dirty="0">
                <a:solidFill>
                  <a:srgbClr val="002060"/>
                </a:solidFill>
                <a:latin typeface="Arial"/>
              </a:rPr>
              <a:t>Increasing international collaboration is a prerequisite for success:</a:t>
            </a:r>
            <a:br>
              <a:rPr lang="en-GB" sz="1013" b="1" dirty="0">
                <a:solidFill>
                  <a:srgbClr val="002060"/>
                </a:solidFill>
                <a:latin typeface="Arial"/>
              </a:rPr>
            </a:br>
            <a:r>
              <a:rPr lang="en-GB" sz="1013" b="1" dirty="0">
                <a:solidFill>
                  <a:srgbClr val="002060"/>
                </a:solidFill>
                <a:latin typeface="Arial"/>
                <a:sym typeface="Wingdings" panose="05000000000000000000" pitchFamily="2" charset="2"/>
              </a:rPr>
              <a:t></a:t>
            </a:r>
            <a:r>
              <a:rPr lang="en-GB" sz="1013" dirty="0">
                <a:solidFill>
                  <a:srgbClr val="002060"/>
                </a:solidFill>
                <a:latin typeface="Arial"/>
              </a:rPr>
              <a:t>links with science, research &amp; development and </a:t>
            </a:r>
            <a:r>
              <a:rPr lang="en-GB" sz="1013" b="1" dirty="0">
                <a:solidFill>
                  <a:srgbClr val="002060"/>
                </a:solidFill>
                <a:latin typeface="Arial"/>
              </a:rPr>
              <a:t>high-tech industry </a:t>
            </a:r>
            <a:r>
              <a:rPr lang="en-GB" sz="1013" dirty="0">
                <a:solidFill>
                  <a:srgbClr val="002060"/>
                </a:solidFill>
                <a:latin typeface="Arial"/>
              </a:rPr>
              <a:t>will be essential to further advance and prepare the implementation of the FCC</a:t>
            </a:r>
            <a:endParaRPr lang="en-US" sz="1013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4EEFE4EE-7379-88D5-1D85-CA75E92F2DC0}"/>
              </a:ext>
            </a:extLst>
          </p:cNvPr>
          <p:cNvSpPr txBox="1"/>
          <p:nvPr/>
        </p:nvSpPr>
        <p:spPr>
          <a:xfrm>
            <a:off x="0" y="4122612"/>
            <a:ext cx="3839114" cy="8717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617220">
              <a:defRPr/>
            </a:pPr>
            <a:r>
              <a:rPr lang="en-CH" sz="1013" b="1" dirty="0">
                <a:solidFill>
                  <a:srgbClr val="002060"/>
                </a:solidFill>
                <a:latin typeface="Arial"/>
              </a:rPr>
              <a:t>FCC Feasibility Study: </a:t>
            </a:r>
          </a:p>
          <a:p>
            <a:pPr defTabSz="617220">
              <a:defRPr/>
            </a:pPr>
            <a:r>
              <a:rPr lang="fr-FR" sz="1013" dirty="0">
                <a:solidFill>
                  <a:srgbClr val="002060"/>
                </a:solidFill>
                <a:latin typeface="Arial"/>
              </a:rPr>
              <a:t>Aim </a:t>
            </a:r>
            <a:r>
              <a:rPr lang="fr-FR" sz="1013" dirty="0" err="1">
                <a:solidFill>
                  <a:srgbClr val="002060"/>
                </a:solidFill>
                <a:latin typeface="Arial"/>
              </a:rPr>
              <a:t>is</a:t>
            </a:r>
            <a:r>
              <a:rPr lang="fr-FR" sz="1013" dirty="0">
                <a:solidFill>
                  <a:srgbClr val="002060"/>
                </a:solidFill>
                <a:latin typeface="Arial"/>
              </a:rPr>
              <a:t> to </a:t>
            </a:r>
            <a:r>
              <a:rPr lang="fr-FR" sz="1013" dirty="0" err="1">
                <a:solidFill>
                  <a:srgbClr val="002060"/>
                </a:solidFill>
                <a:latin typeface="Arial"/>
              </a:rPr>
              <a:t>further</a:t>
            </a:r>
            <a:r>
              <a:rPr lang="fr-FR" sz="1013" dirty="0">
                <a:solidFill>
                  <a:srgbClr val="002060"/>
                </a:solidFill>
                <a:latin typeface="Arial"/>
              </a:rPr>
              <a:t> </a:t>
            </a:r>
            <a:r>
              <a:rPr lang="fr-FR" sz="1013" dirty="0" err="1">
                <a:solidFill>
                  <a:srgbClr val="002060"/>
                </a:solidFill>
                <a:latin typeface="Arial"/>
              </a:rPr>
              <a:t>increase</a:t>
            </a:r>
            <a:r>
              <a:rPr lang="fr-FR" sz="1013" dirty="0">
                <a:solidFill>
                  <a:srgbClr val="002060"/>
                </a:solidFill>
                <a:latin typeface="Arial"/>
              </a:rPr>
              <a:t> the collaboration,</a:t>
            </a:r>
          </a:p>
          <a:p>
            <a:pPr defTabSz="617220">
              <a:defRPr/>
            </a:pPr>
            <a:r>
              <a:rPr lang="fr-FR" sz="1013" dirty="0">
                <a:solidFill>
                  <a:srgbClr val="002060"/>
                </a:solidFill>
                <a:latin typeface="Arial"/>
              </a:rPr>
              <a:t>on all aspects, in </a:t>
            </a:r>
            <a:r>
              <a:rPr lang="fr-FR" sz="1013" dirty="0" err="1">
                <a:solidFill>
                  <a:srgbClr val="002060"/>
                </a:solidFill>
                <a:latin typeface="Arial"/>
              </a:rPr>
              <a:t>particular</a:t>
            </a:r>
            <a:r>
              <a:rPr lang="fr-FR" sz="1013" dirty="0">
                <a:solidFill>
                  <a:srgbClr val="002060"/>
                </a:solidFill>
                <a:latin typeface="Arial"/>
              </a:rPr>
              <a:t> on</a:t>
            </a:r>
          </a:p>
          <a:p>
            <a:pPr defTabSz="617220">
              <a:defRPr/>
            </a:pPr>
            <a:r>
              <a:rPr lang="fr-FR" sz="1013" dirty="0">
                <a:solidFill>
                  <a:srgbClr val="002060"/>
                </a:solidFill>
                <a:latin typeface="Arial"/>
              </a:rPr>
              <a:t>Accelerator and </a:t>
            </a:r>
            <a:r>
              <a:rPr lang="fr-FR" sz="1013" dirty="0" err="1">
                <a:solidFill>
                  <a:srgbClr val="002060"/>
                </a:solidFill>
                <a:latin typeface="Arial"/>
              </a:rPr>
              <a:t>Physics</a:t>
            </a:r>
            <a:r>
              <a:rPr lang="fr-FR" sz="1013" dirty="0">
                <a:solidFill>
                  <a:srgbClr val="002060"/>
                </a:solidFill>
                <a:latin typeface="Arial"/>
              </a:rPr>
              <a:t>/</a:t>
            </a:r>
            <a:r>
              <a:rPr lang="fr-FR" sz="1013" dirty="0" err="1">
                <a:solidFill>
                  <a:srgbClr val="002060"/>
                </a:solidFill>
                <a:latin typeface="Arial"/>
              </a:rPr>
              <a:t>Experiments</a:t>
            </a:r>
            <a:r>
              <a:rPr lang="fr-FR" sz="1013" dirty="0">
                <a:solidFill>
                  <a:srgbClr val="002060"/>
                </a:solidFill>
                <a:latin typeface="Arial"/>
              </a:rPr>
              <a:t>/Detectors </a:t>
            </a:r>
          </a:p>
          <a:p>
            <a:pPr defTabSz="617220">
              <a:defRPr/>
            </a:pPr>
            <a:r>
              <a:rPr lang="fr-FR" sz="1013" dirty="0">
                <a:solidFill>
                  <a:prstClr val="white"/>
                </a:solidFill>
                <a:latin typeface="Arial"/>
              </a:rPr>
              <a:t>			</a:t>
            </a:r>
            <a:endParaRPr lang="fr-FR" sz="1013" b="1" dirty="0">
              <a:solidFill>
                <a:srgbClr val="FFFF00"/>
              </a:solidFill>
              <a:latin typeface="Arial"/>
            </a:endParaRPr>
          </a:p>
        </p:txBody>
      </p:sp>
      <p:sp>
        <p:nvSpPr>
          <p:cNvPr id="9" name="ZoneTexte 15">
            <a:extLst>
              <a:ext uri="{FF2B5EF4-FFF2-40B4-BE49-F238E27FC236}">
                <a16:creationId xmlns:a16="http://schemas.microsoft.com/office/drawing/2014/main" id="{56E42B34-B3F1-594B-2913-F7314807D929}"/>
              </a:ext>
            </a:extLst>
          </p:cNvPr>
          <p:cNvSpPr txBox="1"/>
          <p:nvPr/>
        </p:nvSpPr>
        <p:spPr>
          <a:xfrm>
            <a:off x="42597" y="2876797"/>
            <a:ext cx="2598066" cy="1221393"/>
          </a:xfrm>
          <a:prstGeom prst="rect">
            <a:avLst/>
          </a:prstGeom>
          <a:noFill/>
        </p:spPr>
        <p:txBody>
          <a:bodyPr wrap="square" lIns="0" tIns="0" rIns="0" bIns="0" rtlCol="0">
            <a:noAutofit/>
          </a:bodyPr>
          <a:lstStyle/>
          <a:p>
            <a:r>
              <a:rPr lang="en-US" sz="1200" b="1" dirty="0">
                <a:solidFill>
                  <a:srgbClr val="002060"/>
                </a:solidFill>
                <a:latin typeface="Arial" charset="0"/>
                <a:ea typeface="Arial" charset="0"/>
                <a:cs typeface="Arial" charset="0"/>
              </a:rPr>
              <a:t>38 Participating Countries</a:t>
            </a:r>
          </a:p>
          <a:p>
            <a:r>
              <a:rPr lang="en-US" sz="750" dirty="0">
                <a:solidFill>
                  <a:srgbClr val="002060"/>
                </a:solidFill>
              </a:rPr>
              <a:t>Austria – Belgium – Brazil –  Canada – Chile – Colombia – Czech Republic – Denmark – Estonia – Finland – France – Georgia – Germany – Greece – Hungary – India – Iran – </a:t>
            </a:r>
            <a:br>
              <a:rPr lang="en-US" sz="750" dirty="0">
                <a:solidFill>
                  <a:srgbClr val="002060"/>
                </a:solidFill>
              </a:rPr>
            </a:br>
            <a:r>
              <a:rPr lang="en-US" sz="750" dirty="0">
                <a:solidFill>
                  <a:srgbClr val="002060"/>
                </a:solidFill>
              </a:rPr>
              <a:t>Italy – Japan – Latvia – Malta – Mexico – Netherlands –  </a:t>
            </a:r>
          </a:p>
          <a:p>
            <a:r>
              <a:rPr lang="en-US" sz="750" dirty="0">
                <a:solidFill>
                  <a:srgbClr val="002060"/>
                </a:solidFill>
              </a:rPr>
              <a:t>Norway – Pakistan – Poland – Portugal – Republic of Korea – Romania – Serbia – Spain – Sweden – Switzerland – Thailand – Türkiye – Ukraine – United Kingdom – </a:t>
            </a:r>
            <a:br>
              <a:rPr lang="en-US" sz="750" dirty="0">
                <a:solidFill>
                  <a:srgbClr val="002060"/>
                </a:solidFill>
              </a:rPr>
            </a:br>
            <a:r>
              <a:rPr lang="en-US" sz="750" dirty="0">
                <a:solidFill>
                  <a:srgbClr val="002060"/>
                </a:solidFill>
              </a:rPr>
              <a:t>United States of America</a:t>
            </a:r>
            <a:endParaRPr lang="en-US" sz="750" dirty="0">
              <a:solidFill>
                <a:srgbClr val="002060"/>
              </a:solidFill>
              <a:latin typeface="Arial" charset="0"/>
              <a:ea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56277524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E4519D01-39EC-35FA-3486-F2888BE114CC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593656E9-13CF-CDD1-1C4E-CA6A491F114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ECAD647-6705-BD34-C187-C6082B0E9B00}"/>
              </a:ext>
            </a:extLst>
          </p:cNvPr>
          <p:cNvSpPr txBox="1"/>
          <p:nvPr/>
        </p:nvSpPr>
        <p:spPr>
          <a:xfrm>
            <a:off x="5790716" y="1646246"/>
            <a:ext cx="3210409" cy="28315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“</a:t>
            </a:r>
            <a:r>
              <a:rPr kumimoji="0" lang="en-GB" sz="1200" b="1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One of CERN’s most promising current projects, with significant scientific potential, is the construction of the Future Circular Collider (FCC): a 90-km ring designed initially for an electron collider and later for a hadron collider.</a:t>
            </a:r>
            <a:r>
              <a:rPr kumimoji="0" lang="en-GB" sz="1200" b="0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000" b="0" i="1" u="none" strike="noStrike" kern="1200" cap="none" spc="0" normalizeH="0" baseline="0" noProof="0" dirty="0">
              <a:ln>
                <a:noFill/>
              </a:ln>
              <a:solidFill>
                <a:srgbClr val="0F124A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1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Refinancing CERN and ensuring its continued global leadership in frontier research should be regarded as a top EU priority</a:t>
            </a:r>
            <a:r>
              <a:rPr kumimoji="0" lang="en-GB" sz="1000" b="0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, </a:t>
            </a:r>
            <a:r>
              <a:rPr kumimoji="0" lang="en-GB" sz="1200" b="0" i="1" u="none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given the objective of maintaining European prominence in this critical area of fundamental research, which is expected to generate significant business spillovers in the coming years.”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2A1B0A4-5B8E-1594-17F3-D45CF7FF3356}"/>
              </a:ext>
            </a:extLst>
          </p:cNvPr>
          <p:cNvSpPr txBox="1"/>
          <p:nvPr/>
        </p:nvSpPr>
        <p:spPr>
          <a:xfrm>
            <a:off x="1012803" y="4526525"/>
            <a:ext cx="6409634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>
                    <a:lumMod val="75000"/>
                    <a:lumOff val="25000"/>
                  </a:srgbClr>
                </a:solidFill>
                <a:effectLst/>
                <a:uLnTx/>
                <a:uFillTx/>
                <a:latin typeface="Arial"/>
                <a:ea typeface="+mn-ea"/>
                <a:cs typeface="+mn-cs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https://commission.europa.eu/topics/strengthening-european-competitiveness/eu-competitiveness-looking-ahead_en</a:t>
            </a: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srgbClr val="0F124A">
                    <a:lumMod val="75000"/>
                    <a:lumOff val="25000"/>
                  </a:srgbClr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626A718-F921-6D9D-197D-03C19E105D72}"/>
              </a:ext>
            </a:extLst>
          </p:cNvPr>
          <p:cNvSpPr txBox="1"/>
          <p:nvPr/>
        </p:nvSpPr>
        <p:spPr>
          <a:xfrm>
            <a:off x="5790715" y="351655"/>
            <a:ext cx="3210410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schemeClr val="accent4">
                    <a:lumMod val="50000"/>
                  </a:schemeClr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edited by Mario Draghi, and officially handed over to Ursula von der Leyen in September 2024</a:t>
            </a:r>
          </a:p>
        </p:txBody>
      </p:sp>
      <p:pic>
        <p:nvPicPr>
          <p:cNvPr id="10" name="Picture 9" descr="A person and person standing in front of a screen&#10;&#10;Description automatically generated">
            <a:extLst>
              <a:ext uri="{FF2B5EF4-FFF2-40B4-BE49-F238E27FC236}">
                <a16:creationId xmlns:a16="http://schemas.microsoft.com/office/drawing/2014/main" id="{698D770D-E144-AB4D-1A3B-62B5112D221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096" y="901806"/>
            <a:ext cx="5404150" cy="3594310"/>
          </a:xfrm>
          <a:prstGeom prst="rect">
            <a:avLst/>
          </a:prstGeom>
        </p:spPr>
      </p:pic>
      <p:sp>
        <p:nvSpPr>
          <p:cNvPr id="12" name="Title 4">
            <a:extLst>
              <a:ext uri="{FF2B5EF4-FFF2-40B4-BE49-F238E27FC236}">
                <a16:creationId xmlns:a16="http://schemas.microsoft.com/office/drawing/2014/main" id="{A10ADADF-923F-7285-8CE0-E4D364D474FD}"/>
              </a:ext>
            </a:extLst>
          </p:cNvPr>
          <p:cNvSpPr txBox="1">
            <a:spLocks/>
          </p:cNvSpPr>
          <p:nvPr/>
        </p:nvSpPr>
        <p:spPr>
          <a:xfrm>
            <a:off x="-1189504" y="123677"/>
            <a:ext cx="8263350" cy="804066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Autofit/>
          </a:bodyPr>
          <a:lstStyle>
            <a:lvl1pPr algn="ctr" defTabSz="685800" rtl="0" eaLnBrk="1" latinLnBrk="0" hangingPunct="1">
              <a:lnSpc>
                <a:spcPts val="3563"/>
              </a:lnSpc>
              <a:spcBef>
                <a:spcPct val="0"/>
              </a:spcBef>
              <a:buNone/>
              <a:defRPr sz="3375" kern="1200" cap="all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200" dirty="0">
                <a:solidFill>
                  <a:schemeClr val="tx1"/>
                </a:solidFill>
              </a:rPr>
              <a:t>EU </a:t>
            </a:r>
            <a:r>
              <a:rPr lang="en-US" sz="3200" cap="none" dirty="0">
                <a:solidFill>
                  <a:schemeClr val="tx1"/>
                </a:solidFill>
              </a:rPr>
              <a:t>competitiveness report</a:t>
            </a:r>
            <a:endParaRPr lang="en-CH" sz="3200" cap="none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6898886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5055397-A1EE-D0B6-1AFC-589F4706FDE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B335017F-CD5D-ECC7-04B8-22BC240F7226}"/>
              </a:ext>
            </a:extLst>
          </p:cNvPr>
          <p:cNvSpPr txBox="1"/>
          <p:nvPr/>
        </p:nvSpPr>
        <p:spPr>
          <a:xfrm>
            <a:off x="235272" y="383530"/>
            <a:ext cx="8673455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0" i="0" u="sng" strike="noStrike" kern="1200" cap="none" spc="0" normalizeH="0" baseline="0" noProof="0" dirty="0">
                <a:ln>
                  <a:noFill/>
                </a:ln>
                <a:solidFill>
                  <a:srgbClr val="0F124A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Key messages: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5D448505-4D61-CB2C-1208-72A68C022BD6}"/>
                  </a:ext>
                </a:extLst>
              </p:cNvPr>
              <p:cNvSpPr txBox="1"/>
              <p:nvPr/>
            </p:nvSpPr>
            <p:spPr>
              <a:xfrm>
                <a:off x="54244" y="922686"/>
                <a:ext cx="9089756" cy="412420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GB" sz="2000" dirty="0"/>
                  <a:t>FCC-ee: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20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×10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12</m:t>
                        </m:r>
                      </m:sup>
                    </m:sSup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GB" sz="2000" dirty="0"/>
                  <a:t>Z bosons,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20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×10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8</m:t>
                        </m:r>
                      </m:sup>
                    </m:sSup>
                    <m:r>
                      <a:rPr lang="en-US" sz="200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GB" sz="2000" dirty="0"/>
                  <a:t>WW pairs,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20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2.7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×10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6</m:t>
                        </m:r>
                      </m:sup>
                    </m:sSup>
                    <m:r>
                      <a:rPr lang="en-US" sz="200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GB" sz="2000" dirty="0"/>
                  <a:t>Higgs bosons, and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20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×10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6</m:t>
                        </m:r>
                      </m:sup>
                    </m:sSup>
                    <m:r>
                      <a:rPr lang="en-US" sz="200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sz="2000" b="0" i="0" smtClean="0">
                        <a:latin typeface="Cambria Math" panose="02040503050406030204" pitchFamily="18" charset="0"/>
                      </a:rPr>
                      <m:t>t</m:t>
                    </m:r>
                    <m:acc>
                      <m:accPr>
                        <m:chr m:val="̅"/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m:rPr>
                            <m:nor/>
                          </m:rPr>
                          <a:rPr lang="en-US" sz="2000" b="0" i="0" smtClean="0">
                            <a:latin typeface="Cambria Math" panose="02040503050406030204" pitchFamily="18" charset="0"/>
                          </a:rPr>
                          <m:t>t</m:t>
                        </m:r>
                      </m:e>
                    </m:acc>
                  </m:oMath>
                </a14:m>
                <a:r>
                  <a:rPr lang="en-GB" sz="2000" dirty="0"/>
                  <a:t> pairs in 15 years of operation. Z and WW running: precise energy calibration. Flexible sequence of beam energies.  Four multi-purpose detectors. Preparing the base for future highest-energy hadron collider.</a:t>
                </a:r>
              </a:p>
              <a:p>
                <a:r>
                  <a:rPr lang="en-GB" sz="1400" dirty="0"/>
                  <a:t> </a:t>
                </a: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GB" sz="2000" dirty="0"/>
                  <a:t>Other pioneering science becomes possible</a:t>
                </a:r>
              </a:p>
              <a:p>
                <a:pPr algn="l"/>
                <a:r>
                  <a:rPr lang="en-US" sz="1400" dirty="0"/>
                  <a:t> </a:t>
                </a:r>
              </a:p>
              <a:p>
                <a:pPr marL="342900" indent="-342900" algn="l">
                  <a:buFont typeface="Arial" panose="020B0604020202020204" pitchFamily="34" charset="0"/>
                  <a:buChar char="•"/>
                </a:pPr>
                <a:r>
                  <a:rPr lang="en-US" sz="2000" dirty="0"/>
                  <a:t>FCC feasibility study report completed ! – the result of &gt;10 years of intense work, with a focus on local implementation.</a:t>
                </a:r>
              </a:p>
              <a:p>
                <a:pPr algn="l"/>
                <a:r>
                  <a:rPr lang="en-US" sz="1400" dirty="0"/>
                  <a:t> </a:t>
                </a:r>
              </a:p>
              <a:p>
                <a:pPr marL="342900" indent="-342900" algn="l">
                  <a:buFont typeface="Arial" panose="020B0604020202020204" pitchFamily="34" charset="0"/>
                  <a:buChar char="•"/>
                </a:pPr>
                <a:r>
                  <a:rPr lang="en-US" sz="2000" dirty="0"/>
                  <a:t>No showstopper found and clear path ahead with plenty of opportunities, also for other sciences, and with a significant socio-economic net benefit.</a:t>
                </a:r>
              </a:p>
              <a:p>
                <a:pPr algn="l"/>
                <a:r>
                  <a:rPr lang="en-GB" sz="1400" dirty="0"/>
                  <a:t> </a:t>
                </a:r>
              </a:p>
              <a:p>
                <a:pPr marL="342900" indent="-342900" algn="l">
                  <a:buFont typeface="Arial" panose="020B0604020202020204" pitchFamily="34" charset="0"/>
                  <a:buChar char="•"/>
                </a:pPr>
                <a:r>
                  <a:rPr lang="en-GB" sz="2000" dirty="0"/>
                  <a:t>No lack of challenges – community consensus essential.</a:t>
                </a:r>
                <a:endParaRPr lang="en-US" sz="2000" dirty="0"/>
              </a:p>
            </p:txBody>
          </p:sp>
        </mc:Choice>
        <mc:Fallback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5D448505-4D61-CB2C-1208-72A68C022BD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244" y="922686"/>
                <a:ext cx="9089756" cy="4124206"/>
              </a:xfrm>
              <a:prstGeom prst="rect">
                <a:avLst/>
              </a:prstGeom>
              <a:blipFill>
                <a:blip r:embed="rId3"/>
                <a:stretch>
                  <a:fillRect l="-604" t="-591" r="-1006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>
            <a:extLst>
              <a:ext uri="{FF2B5EF4-FFF2-40B4-BE49-F238E27FC236}">
                <a16:creationId xmlns:a16="http://schemas.microsoft.com/office/drawing/2014/main" id="{B93D5E9C-32DD-6640-DA58-DAABBD8A476E}"/>
              </a:ext>
            </a:extLst>
          </p:cNvPr>
          <p:cNvSpPr txBox="1"/>
          <p:nvPr/>
        </p:nvSpPr>
        <p:spPr>
          <a:xfrm rot="20280651">
            <a:off x="2942985" y="2110085"/>
            <a:ext cx="2775119" cy="646331"/>
          </a:xfrm>
          <a:prstGeom prst="rect">
            <a:avLst/>
          </a:prstGeom>
          <a:solidFill>
            <a:srgbClr val="0070C0">
              <a:alpha val="70000"/>
            </a:srgbClr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3600" b="1" i="1" dirty="0">
                <a:solidFill>
                  <a:srgbClr val="FFFF00"/>
                </a:solidFill>
              </a:rPr>
              <a:t>thank you ! </a:t>
            </a:r>
            <a:endParaRPr lang="en-GB" sz="3600" b="1" i="1" dirty="0">
              <a:solidFill>
                <a:srgbClr val="FFFF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57379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theme/theme1.xml><?xml version="1.0" encoding="utf-8"?>
<a:theme xmlns:a="http://schemas.openxmlformats.org/drawingml/2006/main" name="Content Slides - Deep Blue">
  <a:themeElements>
    <a:clrScheme name="FFC">
      <a:dk1>
        <a:srgbClr val="0F124A"/>
      </a:dk1>
      <a:lt1>
        <a:srgbClr val="FFFFFF"/>
      </a:lt1>
      <a:dk2>
        <a:srgbClr val="0000FF"/>
      </a:dk2>
      <a:lt2>
        <a:srgbClr val="FFFFFF"/>
      </a:lt2>
      <a:accent1>
        <a:srgbClr val="0000FF"/>
      </a:accent1>
      <a:accent2>
        <a:srgbClr val="E8FF2E"/>
      </a:accent2>
      <a:accent3>
        <a:srgbClr val="8F3DFF"/>
      </a:accent3>
      <a:accent4>
        <a:srgbClr val="40C245"/>
      </a:accent4>
      <a:accent5>
        <a:srgbClr val="FF4A29"/>
      </a:accent5>
      <a:accent6>
        <a:srgbClr val="0F124A"/>
      </a:accent6>
      <a:hlink>
        <a:srgbClr val="000000"/>
      </a:hlink>
      <a:folHlink>
        <a:srgbClr val="000000"/>
      </a:folHlink>
    </a:clrScheme>
    <a:fontScheme name="FCC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z="1200" b="1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PT-FCC-template.potx" id="{61BC17D5-F2D1-4022-BE42-46346C78B90B}" vid="{3E267973-3E95-4F95-9FE4-94A439BD0280}"/>
    </a:ext>
  </a:extLst>
</a:theme>
</file>

<file path=ppt/theme/theme2.xml><?xml version="1.0" encoding="utf-8"?>
<a:theme xmlns:a="http://schemas.openxmlformats.org/drawingml/2006/main" name="14_Content Slides - Deep Blue">
  <a:themeElements>
    <a:clrScheme name="FFC">
      <a:dk1>
        <a:srgbClr val="0F124A"/>
      </a:dk1>
      <a:lt1>
        <a:srgbClr val="FFFFFF"/>
      </a:lt1>
      <a:dk2>
        <a:srgbClr val="0000FF"/>
      </a:dk2>
      <a:lt2>
        <a:srgbClr val="FFFFFF"/>
      </a:lt2>
      <a:accent1>
        <a:srgbClr val="0000FF"/>
      </a:accent1>
      <a:accent2>
        <a:srgbClr val="E8FF2E"/>
      </a:accent2>
      <a:accent3>
        <a:srgbClr val="8F3DFF"/>
      </a:accent3>
      <a:accent4>
        <a:srgbClr val="40C245"/>
      </a:accent4>
      <a:accent5>
        <a:srgbClr val="FF4A29"/>
      </a:accent5>
      <a:accent6>
        <a:srgbClr val="0F124A"/>
      </a:accent6>
      <a:hlink>
        <a:srgbClr val="000000"/>
      </a:hlink>
      <a:folHlink>
        <a:srgbClr val="000000"/>
      </a:folHlink>
    </a:clrScheme>
    <a:fontScheme name="FCC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lnSpc>
            <a:spcPts val="3700"/>
          </a:lnSpc>
          <a:defRPr sz="3000" dirty="0"/>
        </a:defPPr>
      </a:lstStyle>
    </a:txDef>
  </a:objectDefaults>
  <a:extraClrSchemeLst/>
  <a:extLst>
    <a:ext uri="{05A4C25C-085E-4340-85A3-A5531E510DB2}">
      <thm15:themeFamily xmlns:thm15="http://schemas.microsoft.com/office/thememl/2012/main" name="FCC-2011110001-BLEED_FCC_PresentationTemplate_16x9_onscreen" id="{793AB792-361D-0145-88B4-1694BCC907D6}" vid="{DD2D8671-E3F2-8B4E-BCFC-6E9DC91A47EB}"/>
    </a:ext>
  </a:extLst>
</a:theme>
</file>

<file path=ppt/theme/theme3.xml><?xml version="1.0" encoding="utf-8"?>
<a:theme xmlns:a="http://schemas.openxmlformats.org/drawingml/2006/main" name="3_Content Slides - Deep Blue">
  <a:themeElements>
    <a:clrScheme name="FFC">
      <a:dk1>
        <a:srgbClr val="0F124A"/>
      </a:dk1>
      <a:lt1>
        <a:srgbClr val="FFFFFF"/>
      </a:lt1>
      <a:dk2>
        <a:srgbClr val="0000FF"/>
      </a:dk2>
      <a:lt2>
        <a:srgbClr val="FFFFFF"/>
      </a:lt2>
      <a:accent1>
        <a:srgbClr val="0000FF"/>
      </a:accent1>
      <a:accent2>
        <a:srgbClr val="E8FF2E"/>
      </a:accent2>
      <a:accent3>
        <a:srgbClr val="8F3DFF"/>
      </a:accent3>
      <a:accent4>
        <a:srgbClr val="40C245"/>
      </a:accent4>
      <a:accent5>
        <a:srgbClr val="FF4A29"/>
      </a:accent5>
      <a:accent6>
        <a:srgbClr val="0F124A"/>
      </a:accent6>
      <a:hlink>
        <a:srgbClr val="000000"/>
      </a:hlink>
      <a:folHlink>
        <a:srgbClr val="000000"/>
      </a:folHlink>
    </a:clrScheme>
    <a:fontScheme name="FCC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lnSpc>
            <a:spcPts val="3700"/>
          </a:lnSpc>
          <a:defRPr sz="3000" dirty="0"/>
        </a:defPPr>
      </a:lstStyle>
    </a:txDef>
  </a:objectDefaults>
  <a:extraClrSchemeLst/>
  <a:extLst>
    <a:ext uri="{05A4C25C-085E-4340-85A3-A5531E510DB2}">
      <thm15:themeFamily xmlns:thm15="http://schemas.microsoft.com/office/thememl/2012/main" name="PPT-FCC-Exempel.potx" id="{5A6DE731-F62F-4393-846B-6DB5958E2F3F}" vid="{6C6AD931-A751-4127-A0E9-78885972E943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PPT-FCC-template</Template>
  <TotalTime>13225</TotalTime>
  <Words>4374</Words>
  <Application>Microsoft Office PowerPoint</Application>
  <PresentationFormat>On-screen Show (16:9)</PresentationFormat>
  <Paragraphs>810</Paragraphs>
  <Slides>50</Slides>
  <Notes>8</Notes>
  <HiddenSlides>1</HiddenSlides>
  <MMClips>0</MMClips>
  <ScaleCrop>false</ScaleCrop>
  <HeadingPairs>
    <vt:vector size="6" baseType="variant">
      <vt:variant>
        <vt:lpstr>Fonts Used</vt:lpstr>
      </vt:variant>
      <vt:variant>
        <vt:i4>21</vt:i4>
      </vt:variant>
      <vt:variant>
        <vt:lpstr>Theme</vt:lpstr>
      </vt:variant>
      <vt:variant>
        <vt:i4>5</vt:i4>
      </vt:variant>
      <vt:variant>
        <vt:lpstr>Slide Titles</vt:lpstr>
      </vt:variant>
      <vt:variant>
        <vt:i4>50</vt:i4>
      </vt:variant>
    </vt:vector>
  </HeadingPairs>
  <TitlesOfParts>
    <vt:vector size="76" baseType="lpstr">
      <vt:lpstr>Aptos</vt:lpstr>
      <vt:lpstr>Aptos Narrow</vt:lpstr>
      <vt:lpstr>Arial</vt:lpstr>
      <vt:lpstr>Calibri</vt:lpstr>
      <vt:lpstr>Cambria</vt:lpstr>
      <vt:lpstr>Cambria Math</vt:lpstr>
      <vt:lpstr>Corbel</vt:lpstr>
      <vt:lpstr>Gotham HTF</vt:lpstr>
      <vt:lpstr>Gotham HTF Book</vt:lpstr>
      <vt:lpstr>Gotham HTF Light</vt:lpstr>
      <vt:lpstr>Gotham HTF Medium</vt:lpstr>
      <vt:lpstr>Montserrat</vt:lpstr>
      <vt:lpstr>Poppins</vt:lpstr>
      <vt:lpstr>Poppins Bold</vt:lpstr>
      <vt:lpstr>Poppins Bold Italics</vt:lpstr>
      <vt:lpstr>Poppins Italics</vt:lpstr>
      <vt:lpstr>PT Sans</vt:lpstr>
      <vt:lpstr>Symbol</vt:lpstr>
      <vt:lpstr>Times New Roman</vt:lpstr>
      <vt:lpstr>Verdana</vt:lpstr>
      <vt:lpstr>Wingdings</vt:lpstr>
      <vt:lpstr>Content Slides - Deep Blue</vt:lpstr>
      <vt:lpstr>14_Content Slides - Deep Blue</vt:lpstr>
      <vt:lpstr>3_Content Slides - Deep Blue</vt:lpstr>
      <vt:lpstr>Office Theme</vt:lpstr>
      <vt:lpstr>Custom Design</vt:lpstr>
      <vt:lpstr>PowerPoint Presentation</vt:lpstr>
      <vt:lpstr> FCC integrated program</vt:lpstr>
      <vt:lpstr>Feasibility Study Report published on 31 March 2025 </vt:lpstr>
      <vt:lpstr>PowerPoint Presentation</vt:lpstr>
      <vt:lpstr>Reference layout and implementation:PA31 - 90.7 km</vt:lpstr>
      <vt:lpstr>PowerPoint Presentation</vt:lpstr>
      <vt:lpstr>Resource needs &amp; connections to regional infrastructure</vt:lpstr>
      <vt:lpstr>Environmental initial state analysis</vt:lpstr>
      <vt:lpstr>Environmental analysis coverage</vt:lpstr>
      <vt:lpstr>simplified longitudinal profile of FCC tunnel and geology</vt:lpstr>
      <vt:lpstr>FCC – Initial Sub-Surface Investigations</vt:lpstr>
      <vt:lpstr>PowerPoint Presentation</vt:lpstr>
      <vt:lpstr>territorial dialogue and public participation</vt:lpstr>
      <vt:lpstr>Architectural language and integration development</vt:lpstr>
      <vt:lpstr>PowerPoint Presentation</vt:lpstr>
      <vt:lpstr>PowerPoint Presentation</vt:lpstr>
      <vt:lpstr>VIEW 1</vt:lpstr>
      <vt:lpstr>PowerPoint Presentation</vt:lpstr>
      <vt:lpstr>PowerPoint Presentation</vt:lpstr>
      <vt:lpstr>PowerPoint Presentation</vt:lpstr>
      <vt:lpstr>PowerPoint Presentation</vt:lpstr>
      <vt:lpstr>FCC – Linacs based on PSI design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superconducting RF system – key technology, R&amp;D </vt:lpstr>
      <vt:lpstr>FCC-ee operation sequence and SRF concept </vt:lpstr>
      <vt:lpstr>PowerPoint Presentation</vt:lpstr>
      <vt:lpstr>beam vacuum</vt:lpstr>
      <vt:lpstr>shielding concept:    limiting cumulative dose (ttbar)</vt:lpstr>
      <vt:lpstr>PowerPoint Presentation</vt:lpstr>
      <vt:lpstr>design of arc magnets, girders, prototypes, mock-ups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HFM HTS Program</vt:lpstr>
      <vt:lpstr>Timeline till start of FCC construction</vt:lpstr>
      <vt:lpstr>PowerPoint Presentation</vt:lpstr>
      <vt:lpstr>PowerPoint Presentation</vt:lpstr>
      <vt:lpstr>PowerPoint Presentation</vt:lpstr>
      <vt:lpstr>PowerPoint Presentation</vt:lpstr>
    </vt:vector>
  </TitlesOfParts>
  <Manager>timothy.watson@cern.ch</Manager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timothy.watson@cern.ch</dc:creator>
  <cp:lastModifiedBy>Frank Zimmermann</cp:lastModifiedBy>
  <cp:revision>69</cp:revision>
  <cp:lastPrinted>2023-12-11T12:31:29Z</cp:lastPrinted>
  <dcterms:created xsi:type="dcterms:W3CDTF">2020-10-27T09:23:42Z</dcterms:created>
  <dcterms:modified xsi:type="dcterms:W3CDTF">2025-05-15T20:45:36Z</dcterms:modified>
</cp:coreProperties>
</file>