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5"/>
    <p:sldMasterId id="2147483668" r:id="rId6"/>
    <p:sldMasterId id="2147483669" r:id="rId7"/>
    <p:sldMasterId id="2147483670" r:id="rId8"/>
    <p:sldMasterId id="2147483671" r:id="rId9"/>
  </p:sldMasterIdLst>
  <p:notesMasterIdLst>
    <p:notesMasterId r:id="rId20"/>
  </p:notesMasterIdLst>
  <p:sldIdLst>
    <p:sldId id="256" r:id="rId10"/>
    <p:sldId id="257" r:id="rId11"/>
    <p:sldId id="259" r:id="rId12"/>
    <p:sldId id="260" r:id="rId13"/>
    <p:sldId id="263" r:id="rId14"/>
    <p:sldId id="264" r:id="rId15"/>
    <p:sldId id="265" r:id="rId16"/>
    <p:sldId id="270" r:id="rId17"/>
    <p:sldId id="274" r:id="rId18"/>
    <p:sldId id="273" r:id="rId1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28B"/>
    <a:srgbClr val="2A4564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CC2C0-7A9E-F646-870F-AD5EC8678DC2}" v="4" dt="2026-02-09T07:11:29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/>
    <p:restoredTop sz="69183" autoAdjust="0"/>
  </p:normalViewPr>
  <p:slideViewPr>
    <p:cSldViewPr snapToGrid="0">
      <p:cViewPr varScale="1">
        <p:scale>
          <a:sx n="113" d="100"/>
          <a:sy n="113" d="100"/>
        </p:scale>
        <p:origin x="18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7" d="100"/>
          <a:sy n="167" d="100"/>
        </p:scale>
        <p:origin x="50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3;n">
            <a:extLst>
              <a:ext uri="{FF2B5EF4-FFF2-40B4-BE49-F238E27FC236}">
                <a16:creationId xmlns:a16="http://schemas.microsoft.com/office/drawing/2014/main" id="{B2C0813D-BE35-4B64-8C25-DDFF13DEDE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Google Shape;4;n">
            <a:extLst>
              <a:ext uri="{FF2B5EF4-FFF2-40B4-BE49-F238E27FC236}">
                <a16:creationId xmlns:a16="http://schemas.microsoft.com/office/drawing/2014/main" id="{CDD5FB50-E8FC-4C06-ACBB-5EC1933FCCD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02;g43e78d78b2_2_10:notes">
            <a:extLst>
              <a:ext uri="{FF2B5EF4-FFF2-40B4-BE49-F238E27FC236}">
                <a16:creationId xmlns:a16="http://schemas.microsoft.com/office/drawing/2014/main" id="{B0BAAE5A-02BD-4E54-B755-E6C98AB5B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Google Shape;103;g43e78d78b2_2_10:notes">
            <a:extLst>
              <a:ext uri="{FF2B5EF4-FFF2-40B4-BE49-F238E27FC236}">
                <a16:creationId xmlns:a16="http://schemas.microsoft.com/office/drawing/2014/main" id="{8DD177C5-D1FC-4B25-88CE-B693158B303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10;g43e78d78b2_2_55:notes">
            <a:extLst>
              <a:ext uri="{FF2B5EF4-FFF2-40B4-BE49-F238E27FC236}">
                <a16:creationId xmlns:a16="http://schemas.microsoft.com/office/drawing/2014/main" id="{D09B66C8-5BD0-4B0E-8816-D89B32224B2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FIM4L is a known name. We are not only a LIBER group, We maintain are own website and are independent. A global initiative. (endorsed)</a:t>
            </a:r>
          </a:p>
        </p:txBody>
      </p:sp>
      <p:sp>
        <p:nvSpPr>
          <p:cNvPr id="37891" name="Google Shape;111;g43e78d78b2_2_55:notes">
            <a:extLst>
              <a:ext uri="{FF2B5EF4-FFF2-40B4-BE49-F238E27FC236}">
                <a16:creationId xmlns:a16="http://schemas.microsoft.com/office/drawing/2014/main" id="{0436CA80-119E-445A-A536-FA6104D1D9C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29;g6e0d5ca2d7_0_204:notes">
            <a:extLst>
              <a:ext uri="{FF2B5EF4-FFF2-40B4-BE49-F238E27FC236}">
                <a16:creationId xmlns:a16="http://schemas.microsoft.com/office/drawing/2014/main" id="{034CA82A-ECAA-4829-A4E9-846B4468B58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LIBER Annual Conference</a:t>
            </a:r>
          </a:p>
        </p:txBody>
      </p:sp>
      <p:sp>
        <p:nvSpPr>
          <p:cNvPr id="39939" name="Google Shape;130;g6e0d5ca2d7_0_204:notes">
            <a:extLst>
              <a:ext uri="{FF2B5EF4-FFF2-40B4-BE49-F238E27FC236}">
                <a16:creationId xmlns:a16="http://schemas.microsoft.com/office/drawing/2014/main" id="{54D903B3-3F30-41FB-9C17-E7B0037768E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136;g6e0d5ca2d7_0_25:notes">
            <a:extLst>
              <a:ext uri="{FF2B5EF4-FFF2-40B4-BE49-F238E27FC236}">
                <a16:creationId xmlns:a16="http://schemas.microsoft.com/office/drawing/2014/main" id="{9E673610-FF5F-4370-9CED-D58964751F9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Google Shape;137;g6e0d5ca2d7_0_25:notes">
            <a:extLst>
              <a:ext uri="{FF2B5EF4-FFF2-40B4-BE49-F238E27FC236}">
                <a16:creationId xmlns:a16="http://schemas.microsoft.com/office/drawing/2014/main" id="{CE5CA009-49FD-43E0-909C-90909129848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168;g43e78d78b2_2_135:notes">
            <a:extLst>
              <a:ext uri="{FF2B5EF4-FFF2-40B4-BE49-F238E27FC236}">
                <a16:creationId xmlns:a16="http://schemas.microsoft.com/office/drawing/2014/main" id="{F63D3303-C4C0-4418-AF86-607E60FB736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lang="en-GB" sz="1400" b="0" i="0" dirty="0">
                <a:solidFill>
                  <a:srgbClr val="00517B"/>
                </a:solidFill>
                <a:effectLst/>
                <a:latin typeface="Crimson Text"/>
              </a:rPr>
              <a:t>This is our main achievement. Among top downloads for LIBER </a:t>
            </a:r>
            <a:r>
              <a:rPr lang="en-GB" sz="1400" b="0" i="0" dirty="0" err="1">
                <a:solidFill>
                  <a:srgbClr val="00517B"/>
                </a:solidFill>
                <a:effectLst/>
                <a:latin typeface="Crimson Text"/>
              </a:rPr>
              <a:t>Zenodo</a:t>
            </a:r>
            <a:r>
              <a:rPr lang="en-GB" sz="1400" b="0" i="0" dirty="0">
                <a:solidFill>
                  <a:srgbClr val="00517B"/>
                </a:solidFill>
                <a:effectLst/>
                <a:latin typeface="Crimson Text"/>
              </a:rPr>
              <a:t> publications. Used as a reference for establishing federated SSO at negotiations between library and publisher. REFEDS Pseudonymous access/ persistent identifier.</a:t>
            </a:r>
          </a:p>
        </p:txBody>
      </p:sp>
      <p:sp>
        <p:nvSpPr>
          <p:cNvPr id="44035" name="Google Shape;169;g43e78d78b2_2_135:notes">
            <a:extLst>
              <a:ext uri="{FF2B5EF4-FFF2-40B4-BE49-F238E27FC236}">
                <a16:creationId xmlns:a16="http://schemas.microsoft.com/office/drawing/2014/main" id="{23AB9A59-AFA6-4337-BD5F-18F7F7DCF7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175;g43e78d78b2_2_141:notes">
            <a:extLst>
              <a:ext uri="{FF2B5EF4-FFF2-40B4-BE49-F238E27FC236}">
                <a16:creationId xmlns:a16="http://schemas.microsoft.com/office/drawing/2014/main" id="{38E3A9ED-159D-4D24-A2E0-33800B68500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Google Shape;176;g43e78d78b2_2_141:notes">
            <a:extLst>
              <a:ext uri="{FF2B5EF4-FFF2-40B4-BE49-F238E27FC236}">
                <a16:creationId xmlns:a16="http://schemas.microsoft.com/office/drawing/2014/main" id="{43195A76-53F9-41CE-B0B8-121E144EF22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90;g6e0d5ca2d7_0_18:notes">
            <a:extLst>
              <a:ext uri="{FF2B5EF4-FFF2-40B4-BE49-F238E27FC236}">
                <a16:creationId xmlns:a16="http://schemas.microsoft.com/office/drawing/2014/main" id="{BDD18B98-AD54-4885-AC03-3DB8AEB401E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Poster at LIBER conference 2025</a:t>
            </a:r>
          </a:p>
        </p:txBody>
      </p:sp>
      <p:sp>
        <p:nvSpPr>
          <p:cNvPr id="46083" name="Google Shape;191;g6e0d5ca2d7_0_18:notes">
            <a:extLst>
              <a:ext uri="{FF2B5EF4-FFF2-40B4-BE49-F238E27FC236}">
                <a16:creationId xmlns:a16="http://schemas.microsoft.com/office/drawing/2014/main" id="{45123471-7ED2-4674-A7B8-1CDAB542B8B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242;g6e0d61c4ca_0_111:notes">
            <a:extLst>
              <a:ext uri="{FF2B5EF4-FFF2-40B4-BE49-F238E27FC236}">
                <a16:creationId xmlns:a16="http://schemas.microsoft.com/office/drawing/2014/main" id="{9CD93A27-F3F9-4F3E-8809-29ACE48AF5F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all is asking for good FIM. But what about FIM? What place should the library take? A trusted institution which could possible proof/verify certain things like PID’s? (FIM4L principles) We cannot proof/uphold peer-to-peer review quality, but uphold ”trusted identity”.</a:t>
            </a:r>
          </a:p>
        </p:txBody>
      </p:sp>
      <p:sp>
        <p:nvSpPr>
          <p:cNvPr id="51203" name="Google Shape;243;g6e0d61c4ca_0_111:notes">
            <a:extLst>
              <a:ext uri="{FF2B5EF4-FFF2-40B4-BE49-F238E27FC236}">
                <a16:creationId xmlns:a16="http://schemas.microsoft.com/office/drawing/2014/main" id="{F85648FB-309D-45B0-B613-4EBFBC19600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53D4235-420F-54E9-90B9-BAEE838C7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242;g6e0d61c4ca_0_111:notes">
            <a:extLst>
              <a:ext uri="{FF2B5EF4-FFF2-40B4-BE49-F238E27FC236}">
                <a16:creationId xmlns:a16="http://schemas.microsoft.com/office/drawing/2014/main" id="{F23E42D5-304E-3644-33C6-259649C7E81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FIM4L: guiding privacy and making trust relationships.</a:t>
            </a:r>
          </a:p>
        </p:txBody>
      </p:sp>
      <p:sp>
        <p:nvSpPr>
          <p:cNvPr id="51203" name="Google Shape;243;g6e0d61c4ca_0_111:notes">
            <a:extLst>
              <a:ext uri="{FF2B5EF4-FFF2-40B4-BE49-F238E27FC236}">
                <a16:creationId xmlns:a16="http://schemas.microsoft.com/office/drawing/2014/main" id="{E754BE95-2FA1-13BA-8865-7BA80FB4A7C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847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4">
            <a:extLst>
              <a:ext uri="{FF2B5EF4-FFF2-40B4-BE49-F238E27FC236}">
                <a16:creationId xmlns:a16="http://schemas.microsoft.com/office/drawing/2014/main" id="{B0F7CA21-2A7A-41BA-8294-63BA5B33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3068638"/>
            <a:ext cx="1808162" cy="1808162"/>
          </a:xfrm>
          <a:prstGeom prst="ellipse">
            <a:avLst/>
          </a:prstGeom>
          <a:noFill/>
          <a:ln w="9525">
            <a:solidFill>
              <a:srgbClr val="E8E8E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000000">
                <a:alpha val="9800"/>
              </a:srgbClr>
            </a:outerShdw>
          </a:effectLst>
        </p:spPr>
        <p:txBody>
          <a:bodyPr spcFirstLastPara="1" tIns="91425" bIns="91425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42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503828" y="880538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tIns="91425" bIns="91425" anchor="b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tIns="91425" bIns="91425">
            <a:noAutofit/>
          </a:bodyPr>
          <a:lstStyle>
            <a:lvl1pPr marL="457200" marR="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￮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￮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￮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26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7200" y="915566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tIns="91425" bIns="91425" anchor="b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tIns="91425" bIns="91425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￮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￮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tIns="91425" bIns="91425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￮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￮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tIns="91425" bIns="91425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￮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￮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48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 type 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83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 + 1 column + big imag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457200" y="908347"/>
            <a:ext cx="4504800" cy="683100"/>
          </a:xfrm>
          <a:prstGeom prst="rect">
            <a:avLst/>
          </a:prstGeom>
          <a:noFill/>
          <a:ln>
            <a:noFill/>
          </a:ln>
        </p:spPr>
        <p:txBody>
          <a:bodyPr spcFirstLastPara="1" tIns="91425" bIns="91425" anchor="b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985679" y="1700272"/>
            <a:ext cx="39765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tIns="91425" bIns="91425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￮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￮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69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3">
            <a:extLst>
              <a:ext uri="{FF2B5EF4-FFF2-40B4-BE49-F238E27FC236}">
                <a16:creationId xmlns:a16="http://schemas.microsoft.com/office/drawing/2014/main" id="{EF6BA647-2472-45C6-80A6-D5F3F628897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fld id="{47DD7464-5F17-4483-890A-D1980FBF7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63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0;p24">
            <a:extLst>
              <a:ext uri="{FF2B5EF4-FFF2-40B4-BE49-F238E27FC236}">
                <a16:creationId xmlns:a16="http://schemas.microsoft.com/office/drawing/2014/main" id="{86C102ED-5856-4CB8-89FB-B3594446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3068638"/>
            <a:ext cx="1808162" cy="1808162"/>
          </a:xfrm>
          <a:prstGeom prst="ellipse">
            <a:avLst/>
          </a:prstGeom>
          <a:noFill/>
          <a:ln w="9525">
            <a:solidFill>
              <a:srgbClr val="E8E8E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9" name="Google Shape;99;p2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000000">
                <a:alpha val="9800"/>
              </a:srgbClr>
            </a:outerShdw>
          </a:effectLst>
        </p:spPr>
        <p:txBody>
          <a:bodyPr spcFirstLastPara="1" tIns="91425" bIns="91425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94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51;p13">
            <a:extLst>
              <a:ext uri="{FF2B5EF4-FFF2-40B4-BE49-F238E27FC236}">
                <a16:creationId xmlns:a16="http://schemas.microsoft.com/office/drawing/2014/main" id="{5BFF0714-9A89-4D70-B865-BDC5CD167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-407988"/>
            <a:ext cx="5959475" cy="5959476"/>
          </a:xfrm>
          <a:prstGeom prst="ellipse">
            <a:avLst/>
          </a:prstGeom>
          <a:solidFill>
            <a:srgbClr val="659AD2">
              <a:alpha val="1960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51" name="Google Shape;52;p13">
            <a:extLst>
              <a:ext uri="{FF2B5EF4-FFF2-40B4-BE49-F238E27FC236}">
                <a16:creationId xmlns:a16="http://schemas.microsoft.com/office/drawing/2014/main" id="{793E1F32-B90C-4904-8817-0171EA826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406400"/>
            <a:ext cx="1989137" cy="1990725"/>
          </a:xfrm>
          <a:prstGeom prst="ellipse">
            <a:avLst/>
          </a:prstGeom>
          <a:solidFill>
            <a:srgbClr val="000000">
              <a:alpha val="1843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52" name="Google Shape;53;p13">
            <a:extLst>
              <a:ext uri="{FF2B5EF4-FFF2-40B4-BE49-F238E27FC236}">
                <a16:creationId xmlns:a16="http://schemas.microsoft.com/office/drawing/2014/main" id="{344D2845-9682-41D3-9D35-803A582F0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515938"/>
            <a:ext cx="1770063" cy="1770062"/>
          </a:xfrm>
          <a:prstGeom prst="ellipse">
            <a:avLst/>
          </a:prstGeom>
          <a:solidFill>
            <a:srgbClr val="3355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53" name="Google Shape;54;p13">
            <a:extLst>
              <a:ext uri="{FF2B5EF4-FFF2-40B4-BE49-F238E27FC236}">
                <a16:creationId xmlns:a16="http://schemas.microsoft.com/office/drawing/2014/main" id="{3A595387-0E49-48C5-8AA1-9ABC1E186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3" y="3179763"/>
            <a:ext cx="1616075" cy="1617662"/>
          </a:xfrm>
          <a:prstGeom prst="ellipse">
            <a:avLst/>
          </a:prstGeom>
          <a:solidFill>
            <a:srgbClr val="33557A">
              <a:alpha val="1960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54" name="Google Shape;55;p13">
            <a:extLst>
              <a:ext uri="{FF2B5EF4-FFF2-40B4-BE49-F238E27FC236}">
                <a16:creationId xmlns:a16="http://schemas.microsoft.com/office/drawing/2014/main" id="{8FBDB044-354B-4A7A-B990-5113A0C9640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5" name="Google Shape;56;p13">
            <a:extLst>
              <a:ext uri="{FF2B5EF4-FFF2-40B4-BE49-F238E27FC236}">
                <a16:creationId xmlns:a16="http://schemas.microsoft.com/office/drawing/2014/main" id="{129B1D63-5570-44FF-B3AD-97F707DFFD8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1;p15">
            <a:extLst>
              <a:ext uri="{FF2B5EF4-FFF2-40B4-BE49-F238E27FC236}">
                <a16:creationId xmlns:a16="http://schemas.microsoft.com/office/drawing/2014/main" id="{7E934F7E-08CF-49BB-9B57-E89DE4D26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2338"/>
            <a:ext cx="9144000" cy="431800"/>
          </a:xfrm>
          <a:prstGeom prst="rect">
            <a:avLst/>
          </a:prstGeom>
          <a:solidFill>
            <a:srgbClr val="3355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075" name="Google Shape;62;p15">
            <a:extLst>
              <a:ext uri="{FF2B5EF4-FFF2-40B4-BE49-F238E27FC236}">
                <a16:creationId xmlns:a16="http://schemas.microsoft.com/office/drawing/2014/main" id="{929E45E1-0378-4884-95FC-6E8557969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732338"/>
            <a:ext cx="1744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ts val="900"/>
              <a:defRPr/>
            </a:pPr>
            <a:r>
              <a:rPr lang="en-US" altLang="en-US" sz="900" b="1">
                <a:solidFill>
                  <a:srgbClr val="FFFFFF"/>
                </a:solidFill>
              </a:rPr>
              <a:t>libereurope.eu</a:t>
            </a:r>
            <a:endParaRPr lang="en-US" altLang="en-US"/>
          </a:p>
          <a:p>
            <a:pPr algn="r" eaLnBrk="1" hangingPunct="1">
              <a:buClr>
                <a:srgbClr val="FFFFFF"/>
              </a:buClr>
              <a:buSzPts val="900"/>
              <a:defRPr/>
            </a:pPr>
            <a:r>
              <a:rPr lang="en-US" altLang="en-US" sz="900" i="1">
                <a:solidFill>
                  <a:srgbClr val="FFFFFF"/>
                </a:solidFill>
              </a:rPr>
              <a:t>CC BY</a:t>
            </a:r>
            <a:endParaRPr lang="en-US" altLang="en-US"/>
          </a:p>
        </p:txBody>
      </p:sp>
      <p:pic>
        <p:nvPicPr>
          <p:cNvPr id="3076" name="Google Shape;63;p15">
            <a:extLst>
              <a:ext uri="{FF2B5EF4-FFF2-40B4-BE49-F238E27FC236}">
                <a16:creationId xmlns:a16="http://schemas.microsoft.com/office/drawing/2014/main" id="{C586F20C-8FA5-407C-9747-040B569F78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792663"/>
            <a:ext cx="3063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Google Shape;64;p15">
            <a:extLst>
              <a:ext uri="{FF2B5EF4-FFF2-40B4-BE49-F238E27FC236}">
                <a16:creationId xmlns:a16="http://schemas.microsoft.com/office/drawing/2014/main" id="{D5741DB4-8A8B-4105-ACBA-BBD9BDEB55C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3078" name="Google Shape;65;p15">
            <a:extLst>
              <a:ext uri="{FF2B5EF4-FFF2-40B4-BE49-F238E27FC236}">
                <a16:creationId xmlns:a16="http://schemas.microsoft.com/office/drawing/2014/main" id="{24681D1B-9733-499B-89B5-BFFB1BAB0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0;p17">
            <a:extLst>
              <a:ext uri="{FF2B5EF4-FFF2-40B4-BE49-F238E27FC236}">
                <a16:creationId xmlns:a16="http://schemas.microsoft.com/office/drawing/2014/main" id="{DFDFA4C8-AA67-486D-85EF-3E66199D4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2338"/>
            <a:ext cx="9144000" cy="431800"/>
          </a:xfrm>
          <a:prstGeom prst="rect">
            <a:avLst/>
          </a:prstGeom>
          <a:solidFill>
            <a:srgbClr val="3355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9" name="Google Shape;71;p17">
            <a:extLst>
              <a:ext uri="{FF2B5EF4-FFF2-40B4-BE49-F238E27FC236}">
                <a16:creationId xmlns:a16="http://schemas.microsoft.com/office/drawing/2014/main" id="{8CF2620C-8AD6-466E-8CC7-F72F6D4BB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732338"/>
            <a:ext cx="1744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ts val="900"/>
              <a:defRPr/>
            </a:pPr>
            <a:r>
              <a:rPr lang="en-US" altLang="en-US" sz="900" b="1">
                <a:solidFill>
                  <a:srgbClr val="FFFFFF"/>
                </a:solidFill>
              </a:rPr>
              <a:t>libereurope.eu</a:t>
            </a:r>
            <a:endParaRPr lang="en-US" altLang="en-US"/>
          </a:p>
          <a:p>
            <a:pPr algn="r" eaLnBrk="1" hangingPunct="1">
              <a:buClr>
                <a:srgbClr val="FFFFFF"/>
              </a:buClr>
              <a:buSzPts val="900"/>
              <a:defRPr/>
            </a:pPr>
            <a:r>
              <a:rPr lang="en-US" altLang="en-US" sz="900" i="1">
                <a:solidFill>
                  <a:srgbClr val="FFFFFF"/>
                </a:solidFill>
              </a:rPr>
              <a:t>CC BY</a:t>
            </a:r>
            <a:endParaRPr lang="en-US" altLang="en-US"/>
          </a:p>
        </p:txBody>
      </p:sp>
      <p:pic>
        <p:nvPicPr>
          <p:cNvPr id="4100" name="Google Shape;72;p17">
            <a:extLst>
              <a:ext uri="{FF2B5EF4-FFF2-40B4-BE49-F238E27FC236}">
                <a16:creationId xmlns:a16="http://schemas.microsoft.com/office/drawing/2014/main" id="{59366EB2-0C39-462C-A4A9-AEE8125117C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792663"/>
            <a:ext cx="3063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Google Shape;73;p17">
            <a:extLst>
              <a:ext uri="{FF2B5EF4-FFF2-40B4-BE49-F238E27FC236}">
                <a16:creationId xmlns:a16="http://schemas.microsoft.com/office/drawing/2014/main" id="{0BC89F32-E188-4AEA-9101-195FE751298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4102" name="Google Shape;74;p17">
            <a:extLst>
              <a:ext uri="{FF2B5EF4-FFF2-40B4-BE49-F238E27FC236}">
                <a16:creationId xmlns:a16="http://schemas.microsoft.com/office/drawing/2014/main" id="{9F529BEA-CAC3-4764-88E3-A4119E3FD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1;p19">
            <a:extLst>
              <a:ext uri="{FF2B5EF4-FFF2-40B4-BE49-F238E27FC236}">
                <a16:creationId xmlns:a16="http://schemas.microsoft.com/office/drawing/2014/main" id="{FB0FC4AE-1550-43BE-8C56-5EEBB41B1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-1236663"/>
            <a:ext cx="7616825" cy="7616826"/>
          </a:xfrm>
          <a:prstGeom prst="ellipse">
            <a:avLst/>
          </a:prstGeom>
          <a:noFill/>
          <a:ln w="9525">
            <a:solidFill>
              <a:srgbClr val="E8E8E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3" name="Google Shape;82;p19">
            <a:extLst>
              <a:ext uri="{FF2B5EF4-FFF2-40B4-BE49-F238E27FC236}">
                <a16:creationId xmlns:a16="http://schemas.microsoft.com/office/drawing/2014/main" id="{19188EC1-7C9F-4FA3-83D1-851744CCF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-801688"/>
            <a:ext cx="6746875" cy="6746876"/>
          </a:xfrm>
          <a:prstGeom prst="ellipse">
            <a:avLst/>
          </a:prstGeom>
          <a:noFill/>
          <a:ln w="9525">
            <a:solidFill>
              <a:srgbClr val="E8E8E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4" name="Google Shape;83;p19">
            <a:extLst>
              <a:ext uri="{FF2B5EF4-FFF2-40B4-BE49-F238E27FC236}">
                <a16:creationId xmlns:a16="http://schemas.microsoft.com/office/drawing/2014/main" id="{74D1762B-3D02-4612-AFB1-89C6971CDAF7}"/>
              </a:ext>
            </a:extLst>
          </p:cNvPr>
          <p:cNvSpPr>
            <a:spLocks/>
          </p:cNvSpPr>
          <p:nvPr/>
        </p:nvSpPr>
        <p:spPr bwMode="auto">
          <a:xfrm>
            <a:off x="-704850" y="-2705100"/>
            <a:ext cx="10553700" cy="10553700"/>
          </a:xfrm>
          <a:custGeom>
            <a:avLst/>
            <a:gdLst>
              <a:gd name="T0" fmla="*/ 0 w 10553700"/>
              <a:gd name="T1" fmla="*/ 5276850 h 10553700"/>
              <a:gd name="T2" fmla="*/ 5276850 w 10553700"/>
              <a:gd name="T3" fmla="*/ 0 h 10553700"/>
              <a:gd name="T4" fmla="*/ 10553700 w 10553700"/>
              <a:gd name="T5" fmla="*/ 5276850 h 10553700"/>
              <a:gd name="T6" fmla="*/ 5276850 w 10553700"/>
              <a:gd name="T7" fmla="*/ 10553700 h 10553700"/>
              <a:gd name="T8" fmla="*/ 0 w 10553700"/>
              <a:gd name="T9" fmla="*/ 5276850 h 10553700"/>
              <a:gd name="T10" fmla="*/ 1104656 w 10553700"/>
              <a:gd name="T11" fmla="*/ 5276850 h 10553700"/>
              <a:gd name="T12" fmla="*/ 5276850 w 10553700"/>
              <a:gd name="T13" fmla="*/ 9449044 h 10553700"/>
              <a:gd name="T14" fmla="*/ 9449044 w 10553700"/>
              <a:gd name="T15" fmla="*/ 5276850 h 10553700"/>
              <a:gd name="T16" fmla="*/ 5276850 w 10553700"/>
              <a:gd name="T17" fmla="*/ 1104656 h 10553700"/>
              <a:gd name="T18" fmla="*/ 1104656 w 10553700"/>
              <a:gd name="T19" fmla="*/ 5276850 h 10553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53700" h="10553700" extrusionOk="0">
                <a:moveTo>
                  <a:pt x="0" y="5276850"/>
                </a:moveTo>
                <a:cubicBezTo>
                  <a:pt x="0" y="2362526"/>
                  <a:pt x="2362526" y="0"/>
                  <a:pt x="5276850" y="0"/>
                </a:cubicBezTo>
                <a:cubicBezTo>
                  <a:pt x="8191174" y="0"/>
                  <a:pt x="10553700" y="2362526"/>
                  <a:pt x="10553700" y="5276850"/>
                </a:cubicBezTo>
                <a:cubicBezTo>
                  <a:pt x="10553700" y="8191174"/>
                  <a:pt x="8191174" y="10553700"/>
                  <a:pt x="5276850" y="10553700"/>
                </a:cubicBezTo>
                <a:cubicBezTo>
                  <a:pt x="2362526" y="10553700"/>
                  <a:pt x="0" y="8191174"/>
                  <a:pt x="0" y="5276850"/>
                </a:cubicBezTo>
                <a:close/>
                <a:moveTo>
                  <a:pt x="1104656" y="5276850"/>
                </a:moveTo>
                <a:cubicBezTo>
                  <a:pt x="1104656" y="7581089"/>
                  <a:pt x="2972611" y="9449044"/>
                  <a:pt x="5276850" y="9449044"/>
                </a:cubicBezTo>
                <a:cubicBezTo>
                  <a:pt x="7581089" y="9449044"/>
                  <a:pt x="9449044" y="7581089"/>
                  <a:pt x="9449044" y="5276850"/>
                </a:cubicBezTo>
                <a:cubicBezTo>
                  <a:pt x="9449044" y="2972611"/>
                  <a:pt x="7581089" y="1104656"/>
                  <a:pt x="5276850" y="1104656"/>
                </a:cubicBezTo>
                <a:cubicBezTo>
                  <a:pt x="2972611" y="1104656"/>
                  <a:pt x="1104656" y="2972611"/>
                  <a:pt x="1104656" y="5276850"/>
                </a:cubicBezTo>
                <a:close/>
              </a:path>
            </a:pathLst>
          </a:custGeom>
          <a:solidFill>
            <a:srgbClr val="33557A">
              <a:alpha val="19608"/>
            </a:srgbClr>
          </a:solidFill>
          <a:ln w="9525" cap="flat" cmpd="sng">
            <a:solidFill>
              <a:srgbClr val="EEB111">
                <a:alpha val="19608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n-GB"/>
          </a:p>
        </p:txBody>
      </p:sp>
      <p:sp>
        <p:nvSpPr>
          <p:cNvPr id="5125" name="Google Shape;84;p19">
            <a:extLst>
              <a:ext uri="{FF2B5EF4-FFF2-40B4-BE49-F238E27FC236}">
                <a16:creationId xmlns:a16="http://schemas.microsoft.com/office/drawing/2014/main" id="{7AE49F9D-2B42-4FC7-970E-96539872903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5126" name="Google Shape;85;p19">
            <a:extLst>
              <a:ext uri="{FF2B5EF4-FFF2-40B4-BE49-F238E27FC236}">
                <a16:creationId xmlns:a16="http://schemas.microsoft.com/office/drawing/2014/main" id="{B4AA724A-A3C8-4EB5-B900-4DF1E583458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88;p21">
            <a:extLst>
              <a:ext uri="{FF2B5EF4-FFF2-40B4-BE49-F238E27FC236}">
                <a16:creationId xmlns:a16="http://schemas.microsoft.com/office/drawing/2014/main" id="{BCB86999-C43F-4CC6-B84C-16C7F3CAF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2338"/>
            <a:ext cx="9144000" cy="431800"/>
          </a:xfrm>
          <a:prstGeom prst="rect">
            <a:avLst/>
          </a:prstGeom>
          <a:solidFill>
            <a:srgbClr val="3355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47" name="Google Shape;89;p21">
            <a:extLst>
              <a:ext uri="{FF2B5EF4-FFF2-40B4-BE49-F238E27FC236}">
                <a16:creationId xmlns:a16="http://schemas.microsoft.com/office/drawing/2014/main" id="{60CE2FDE-9CFB-4555-8DBA-2E00C6C40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732338"/>
            <a:ext cx="1744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ts val="900"/>
              <a:defRPr/>
            </a:pPr>
            <a:r>
              <a:rPr lang="en-US" altLang="en-US" sz="900" b="1">
                <a:solidFill>
                  <a:srgbClr val="FFFFFF"/>
                </a:solidFill>
              </a:rPr>
              <a:t>libereurope.eu</a:t>
            </a:r>
            <a:endParaRPr lang="en-US" altLang="en-US"/>
          </a:p>
          <a:p>
            <a:pPr algn="r" eaLnBrk="1" hangingPunct="1">
              <a:buClr>
                <a:srgbClr val="FFFFFF"/>
              </a:buClr>
              <a:buSzPts val="900"/>
              <a:defRPr/>
            </a:pPr>
            <a:r>
              <a:rPr lang="en-US" altLang="en-US" sz="900" i="1">
                <a:solidFill>
                  <a:srgbClr val="FFFFFF"/>
                </a:solidFill>
              </a:rPr>
              <a:t>CC BY</a:t>
            </a:r>
            <a:endParaRPr lang="en-US" altLang="en-US"/>
          </a:p>
        </p:txBody>
      </p:sp>
      <p:pic>
        <p:nvPicPr>
          <p:cNvPr id="6148" name="Google Shape;90;p21">
            <a:extLst>
              <a:ext uri="{FF2B5EF4-FFF2-40B4-BE49-F238E27FC236}">
                <a16:creationId xmlns:a16="http://schemas.microsoft.com/office/drawing/2014/main" id="{1B7459E7-0CE1-4211-A33F-6B518EFA5A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792663"/>
            <a:ext cx="3063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Google Shape;91;p21">
            <a:extLst>
              <a:ext uri="{FF2B5EF4-FFF2-40B4-BE49-F238E27FC236}">
                <a16:creationId xmlns:a16="http://schemas.microsoft.com/office/drawing/2014/main" id="{5A1B65AA-B7EA-4165-93AB-B4A6C98C944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6150" name="Google Shape;92;p21">
            <a:extLst>
              <a:ext uri="{FF2B5EF4-FFF2-40B4-BE49-F238E27FC236}">
                <a16:creationId xmlns:a16="http://schemas.microsoft.com/office/drawing/2014/main" id="{40A63DAA-21BC-4FA1-98F3-60BB892B353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4" r:id="rId2"/>
    <p:sldLayoutId id="214748371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zenodo.org/record/731337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Google Shape;107;p25" descr="G:\COM Tools\Core Assets (Logo, Organogram, Fonts, Network Map)\Logos\PNG\White Lettering - Transparent Background.png">
            <a:extLst>
              <a:ext uri="{FF2B5EF4-FFF2-40B4-BE49-F238E27FC236}">
                <a16:creationId xmlns:a16="http://schemas.microsoft.com/office/drawing/2014/main" id="{14B24956-6997-4E77-A0AF-9B5A3421A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8500"/>
            <a:ext cx="144145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Google Shape;108;p25" descr="G:\COM Tools\Core Assets (Logo, Organogram, Fonts, Network Map)\Map\Map_Liber_Europe_colour.png">
            <a:extLst>
              <a:ext uri="{FF2B5EF4-FFF2-40B4-BE49-F238E27FC236}">
                <a16:creationId xmlns:a16="http://schemas.microsoft.com/office/drawing/2014/main" id="{912FF9D8-E3EC-478E-B872-FFED5C97C4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4647" r="14646"/>
          <a:stretch/>
        </p:blipFill>
        <p:spPr>
          <a:xfrm>
            <a:off x="6662737" y="3187700"/>
            <a:ext cx="1579562" cy="15859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Google Shape;89;p10">
            <a:extLst>
              <a:ext uri="{FF2B5EF4-FFF2-40B4-BE49-F238E27FC236}">
                <a16:creationId xmlns:a16="http://schemas.microsoft.com/office/drawing/2014/main" id="{23C2F1DB-E767-8957-5DE5-4273A6993A61}"/>
              </a:ext>
            </a:extLst>
          </p:cNvPr>
          <p:cNvSpPr txBox="1">
            <a:spLocks noGrp="1"/>
          </p:cNvSpPr>
          <p:nvPr/>
        </p:nvSpPr>
        <p:spPr>
          <a:xfrm>
            <a:off x="2211388" y="1902354"/>
            <a:ext cx="4721225" cy="1158875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000000">
                <a:alpha val="901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4000" b="1" dirty="0">
                <a:latin typeface="Crimson Text"/>
                <a:ea typeface="Crimson Text"/>
                <a:cs typeface="Crimson Text"/>
                <a:sym typeface="Crimson Text"/>
              </a:rPr>
              <a:t>FIM4L update</a:t>
            </a:r>
            <a:endParaRPr lang="en-US" sz="4000" b="1" dirty="0">
              <a:latin typeface="Crimson Text"/>
              <a:ea typeface="Crimson Text"/>
              <a:cs typeface="Crimson Text"/>
            </a:endParaRPr>
          </a:p>
        </p:txBody>
      </p:sp>
      <p:sp>
        <p:nvSpPr>
          <p:cNvPr id="3" name="Google Shape;90;p10">
            <a:extLst>
              <a:ext uri="{FF2B5EF4-FFF2-40B4-BE49-F238E27FC236}">
                <a16:creationId xmlns:a16="http://schemas.microsoft.com/office/drawing/2014/main" id="{E8633264-21B8-4DCB-42A1-8A1E745BBD2C}"/>
              </a:ext>
            </a:extLst>
          </p:cNvPr>
          <p:cNvSpPr txBox="1"/>
          <p:nvPr/>
        </p:nvSpPr>
        <p:spPr>
          <a:xfrm>
            <a:off x="2484450" y="3474599"/>
            <a:ext cx="4032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1400"/>
            </a:pPr>
            <a:r>
              <a:rPr lang="en-US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Jos </a:t>
            </a:r>
            <a:r>
              <a:rPr lang="en-US" i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Westerbeke</a:t>
            </a:r>
            <a:endParaRPr lang="en-US" dirty="0" err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buSzPts val="1400"/>
            </a:pPr>
            <a:r>
              <a:rPr lang="en-US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TIIME, Amsterdam, 9 Febr. 2026</a:t>
            </a:r>
            <a:endParaRPr sz="14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6E4E09-49B5-F379-0E12-5E53624B5BD4}"/>
              </a:ext>
            </a:extLst>
          </p:cNvPr>
          <p:cNvSpPr/>
          <p:nvPr/>
        </p:nvSpPr>
        <p:spPr>
          <a:xfrm>
            <a:off x="6155872" y="2163536"/>
            <a:ext cx="2940958" cy="2938814"/>
          </a:xfrm>
          <a:prstGeom prst="ellipse">
            <a:avLst/>
          </a:prstGeom>
          <a:solidFill>
            <a:srgbClr val="3D628B"/>
          </a:solidFill>
          <a:ln>
            <a:solidFill>
              <a:srgbClr val="3D6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NL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9800980-988F-A8F9-4EB8-4F5A867C0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2794798"/>
            <a:ext cx="2712357" cy="1975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934246D-EC63-217C-520D-B6A54C67E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47" y="637809"/>
            <a:ext cx="15144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A0EE7F-9ACE-8850-031B-E665A2E92816}"/>
              </a:ext>
            </a:extLst>
          </p:cNvPr>
          <p:cNvSpPr txBox="1"/>
          <p:nvPr/>
        </p:nvSpPr>
        <p:spPr>
          <a:xfrm>
            <a:off x="2302487" y="1778215"/>
            <a:ext cx="43521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</p:txBody>
      </p:sp>
      <p:sp>
        <p:nvSpPr>
          <p:cNvPr id="6" name="Rechthoek 1">
            <a:extLst>
              <a:ext uri="{FF2B5EF4-FFF2-40B4-BE49-F238E27FC236}">
                <a16:creationId xmlns:a16="http://schemas.microsoft.com/office/drawing/2014/main" id="{5185A212-3803-7635-93C4-743A14B18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043" y="2571750"/>
            <a:ext cx="59039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36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Questions?</a:t>
            </a:r>
            <a:br>
              <a:rPr lang="nl-NL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nl-NL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nl-NL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[contact details]</a:t>
            </a:r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92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oogle Shape;114;p26">
            <a:extLst>
              <a:ext uri="{FF2B5EF4-FFF2-40B4-BE49-F238E27FC236}">
                <a16:creationId xmlns:a16="http://schemas.microsoft.com/office/drawing/2014/main" id="{D796AF01-3DED-469F-A6FF-40968E96D358}"/>
              </a:ext>
            </a:extLst>
          </p:cNvPr>
          <p:cNvGrpSpPr>
            <a:grpSpLocks/>
          </p:cNvGrpSpPr>
          <p:nvPr/>
        </p:nvGrpSpPr>
        <p:grpSpPr bwMode="auto">
          <a:xfrm>
            <a:off x="467255" y="398463"/>
            <a:ext cx="2293937" cy="4114800"/>
            <a:chOff x="690575" y="627075"/>
            <a:chExt cx="2294100" cy="4114300"/>
          </a:xfrm>
        </p:grpSpPr>
        <p:sp>
          <p:nvSpPr>
            <p:cNvPr id="12295" name="Google Shape;115;p26">
              <a:extLst>
                <a:ext uri="{FF2B5EF4-FFF2-40B4-BE49-F238E27FC236}">
                  <a16:creationId xmlns:a16="http://schemas.microsoft.com/office/drawing/2014/main" id="{F303697D-8E4A-4E0C-8002-8BFBFE076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75" y="627075"/>
              <a:ext cx="2294100" cy="22941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6" name="Google Shape;116;p26">
              <a:extLst>
                <a:ext uri="{FF2B5EF4-FFF2-40B4-BE49-F238E27FC236}">
                  <a16:creationId xmlns:a16="http://schemas.microsoft.com/office/drawing/2014/main" id="{1C4808A2-62D5-4380-A4E2-7E18D39B9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168" y="1073957"/>
              <a:ext cx="2089500" cy="140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33557A"/>
                  </a:solidFill>
                  <a:latin typeface="Lato"/>
                  <a:ea typeface="Lato"/>
                  <a:cs typeface="Arial"/>
                  <a:sym typeface="Crimson Text" pitchFamily="2" charset="0"/>
                </a:rPr>
                <a:t>Led by</a:t>
              </a:r>
              <a:endParaRPr lang="en-US" sz="1050">
                <a:latin typeface="Lato"/>
                <a:ea typeface="Lato"/>
              </a:endParaRPr>
            </a:p>
            <a:p>
              <a:pPr algn="ctr"/>
              <a:r>
                <a:rPr lang="en-US" altLang="en-US" sz="2400" b="1" dirty="0">
                  <a:solidFill>
                    <a:srgbClr val="33557A"/>
                  </a:solidFill>
                  <a:latin typeface="Lato"/>
                  <a:ea typeface="Lato"/>
                  <a:cs typeface="Arial"/>
                  <a:sym typeface="Crimson Text" pitchFamily="2" charset="0"/>
                </a:rPr>
                <a:t>libraries</a:t>
              </a:r>
              <a:endParaRPr lang="en-US" sz="1050">
                <a:latin typeface="Lato"/>
                <a:ea typeface="Lato"/>
              </a:endParaRPr>
            </a:p>
          </p:txBody>
        </p:sp>
        <p:sp>
          <p:nvSpPr>
            <p:cNvPr id="12297" name="Google Shape;117;p26">
              <a:extLst>
                <a:ext uri="{FF2B5EF4-FFF2-40B4-BE49-F238E27FC236}">
                  <a16:creationId xmlns:a16="http://schemas.microsoft.com/office/drawing/2014/main" id="{F4620E60-7750-4B41-B323-6526866E9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575" y="3118675"/>
              <a:ext cx="2247600" cy="162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SzPts val="1100"/>
              </a:pPr>
              <a:r>
                <a:rPr lang="en-US" altLang="en-US" sz="1600" b="1" dirty="0">
                  <a:solidFill>
                    <a:srgbClr val="FFFFFF"/>
                  </a:solidFill>
                  <a:latin typeface="Lato"/>
                  <a:ea typeface="Lato"/>
                  <a:cs typeface="Arial"/>
                  <a:sym typeface="Crimson Text" pitchFamily="2" charset="0"/>
                </a:rPr>
                <a:t>LIBER consortium</a:t>
              </a:r>
              <a:endParaRPr lang="en-US" altLang="en-US" sz="1600" b="1" dirty="0">
                <a:solidFill>
                  <a:srgbClr val="FFFFFF"/>
                </a:solidFill>
                <a:latin typeface="Lato"/>
                <a:ea typeface="Lato"/>
                <a:cs typeface="Arial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200" dirty="0">
                <a:solidFill>
                  <a:srgbClr val="FFFFFF"/>
                </a:solidFill>
                <a:latin typeface="Lato" pitchFamily="34" charset="0"/>
                <a:sym typeface="Lato" pitchFamily="34" charset="0"/>
              </a:endParaRPr>
            </a:p>
            <a:p>
              <a:pPr algn="ctr" eaLnBrk="1" hangingPunct="1">
                <a:lnSpc>
                  <a:spcPct val="115000"/>
                </a:lnSpc>
                <a:buSzPts val="1100"/>
              </a:pPr>
              <a:r>
                <a:rPr lang="en-US" altLang="en-US" sz="1200" dirty="0">
                  <a:solidFill>
                    <a:srgbClr val="FFFFFF"/>
                  </a:solidFill>
                  <a:latin typeface="Lato"/>
                  <a:ea typeface="Lato"/>
                  <a:cs typeface="Arial"/>
                  <a:sym typeface="Lato" pitchFamily="34" charset="0"/>
                </a:rPr>
                <a:t>400+ libraries in EU</a:t>
              </a:r>
              <a:endParaRPr lang="en-US" altLang="en-US" sz="1200" dirty="0">
                <a:solidFill>
                  <a:srgbClr val="FFFFFF"/>
                </a:solidFill>
                <a:latin typeface="Lato" pitchFamily="34" charset="0"/>
                <a:ea typeface="Lato"/>
              </a:endParaRPr>
            </a:p>
            <a:p>
              <a:pPr eaLnBrk="1" hangingPunct="1"/>
              <a:endParaRPr lang="en-US" alt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3143FE2-738E-A95F-47F4-50622E37A5C6}"/>
              </a:ext>
            </a:extLst>
          </p:cNvPr>
          <p:cNvSpPr txBox="1"/>
          <p:nvPr/>
        </p:nvSpPr>
        <p:spPr>
          <a:xfrm>
            <a:off x="5894916" y="449791"/>
            <a:ext cx="289983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A LIBER working group</a:t>
            </a:r>
            <a:endParaRPr lang="en-US" sz="1600" b="1">
              <a:solidFill>
                <a:schemeClr val="bg1"/>
              </a:solidFill>
              <a:latin typeface="Lato"/>
              <a:ea typeface="Lato"/>
            </a:endParaRPr>
          </a:p>
          <a:p>
            <a:endParaRPr lang="en-US" sz="1200" dirty="0">
              <a:solidFill>
                <a:schemeClr val="bg1"/>
              </a:solidFill>
              <a:latin typeface="Lato"/>
              <a:ea typeface="Lato"/>
            </a:endParaRPr>
          </a:p>
          <a:p>
            <a:endParaRPr lang="en-US" sz="1200" dirty="0">
              <a:solidFill>
                <a:schemeClr val="bg1"/>
              </a:solidFill>
              <a:latin typeface="Lato"/>
              <a:ea typeface="Lato"/>
              <a:cs typeface="Arial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FIM4L is a library-led working group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that aims to further the usage of Fede-</a:t>
            </a:r>
          </a:p>
          <a:p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rated Identity Management </a:t>
            </a:r>
            <a:r>
              <a:rPr lang="en-US" sz="1200" err="1">
                <a:solidFill>
                  <a:schemeClr val="bg1"/>
                </a:solidFill>
                <a:latin typeface="Lato"/>
                <a:ea typeface="Lato"/>
                <a:cs typeface="Arial"/>
              </a:rPr>
              <a:t>technolo</a:t>
            </a:r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-</a:t>
            </a:r>
          </a:p>
          <a:p>
            <a:r>
              <a:rPr lang="en-US" sz="1200" err="1">
                <a:solidFill>
                  <a:schemeClr val="bg1"/>
                </a:solidFill>
                <a:latin typeface="Lato"/>
                <a:ea typeface="Lato"/>
                <a:cs typeface="Arial"/>
              </a:rPr>
              <a:t>gies</a:t>
            </a:r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 by providing guidelines for libra-</a:t>
            </a:r>
          </a:p>
          <a:p>
            <a:r>
              <a:rPr lang="en-US" sz="1200" err="1">
                <a:solidFill>
                  <a:schemeClr val="bg1"/>
                </a:solidFill>
                <a:latin typeface="Lato"/>
                <a:ea typeface="Lato"/>
                <a:cs typeface="Arial"/>
              </a:rPr>
              <a:t>ries</a:t>
            </a:r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 on how to deploy such technologies</a:t>
            </a:r>
          </a:p>
          <a:p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while at the same time preserving the</a:t>
            </a:r>
          </a:p>
          <a:p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privacy of the users. It promotes the use</a:t>
            </a:r>
          </a:p>
          <a:p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of </a:t>
            </a:r>
            <a:r>
              <a:rPr lang="en-US" sz="1200" err="1">
                <a:solidFill>
                  <a:schemeClr val="bg1"/>
                </a:solidFill>
                <a:latin typeface="Lato"/>
                <a:ea typeface="Lato"/>
                <a:cs typeface="Arial"/>
              </a:rPr>
              <a:t>eduGAIN</a:t>
            </a:r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, the world-wide </a:t>
            </a:r>
            <a:r>
              <a:rPr lang="en-US" sz="1200" err="1">
                <a:solidFill>
                  <a:schemeClr val="bg1"/>
                </a:solidFill>
                <a:latin typeface="Lato"/>
                <a:ea typeface="Lato"/>
                <a:cs typeface="Arial"/>
              </a:rPr>
              <a:t>infrastruc</a:t>
            </a:r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-</a:t>
            </a:r>
          </a:p>
          <a:p>
            <a:r>
              <a:rPr lang="en-US" sz="1200" err="1">
                <a:solidFill>
                  <a:schemeClr val="bg1"/>
                </a:solidFill>
                <a:latin typeface="Lato"/>
                <a:ea typeface="Lato"/>
                <a:cs typeface="Arial"/>
              </a:rPr>
              <a:t>ture</a:t>
            </a:r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Arial"/>
              </a:rPr>
              <a:t> for FIM in the higher Ed community.</a:t>
            </a:r>
          </a:p>
        </p:txBody>
      </p:sp>
      <p:grpSp>
        <p:nvGrpSpPr>
          <p:cNvPr id="8" name="Google Shape;114;p26">
            <a:extLst>
              <a:ext uri="{FF2B5EF4-FFF2-40B4-BE49-F238E27FC236}">
                <a16:creationId xmlns:a16="http://schemas.microsoft.com/office/drawing/2014/main" id="{2C1480D9-0472-1369-6469-8B15306A7756}"/>
              </a:ext>
            </a:extLst>
          </p:cNvPr>
          <p:cNvGrpSpPr>
            <a:grpSpLocks/>
          </p:cNvGrpSpPr>
          <p:nvPr/>
        </p:nvGrpSpPr>
        <p:grpSpPr bwMode="auto">
          <a:xfrm>
            <a:off x="3091920" y="398462"/>
            <a:ext cx="2293937" cy="4114800"/>
            <a:chOff x="690575" y="627075"/>
            <a:chExt cx="2294100" cy="4114300"/>
          </a:xfrm>
        </p:grpSpPr>
        <p:sp>
          <p:nvSpPr>
            <p:cNvPr id="9" name="Google Shape;115;p26">
              <a:extLst>
                <a:ext uri="{FF2B5EF4-FFF2-40B4-BE49-F238E27FC236}">
                  <a16:creationId xmlns:a16="http://schemas.microsoft.com/office/drawing/2014/main" id="{10B50631-6864-6ACA-E498-288C47DF7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75" y="627075"/>
              <a:ext cx="2294100" cy="22941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116;p26">
              <a:extLst>
                <a:ext uri="{FF2B5EF4-FFF2-40B4-BE49-F238E27FC236}">
                  <a16:creationId xmlns:a16="http://schemas.microsoft.com/office/drawing/2014/main" id="{118ACD6A-CE53-DB5B-A6D1-09E1C87F9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168" y="1073957"/>
              <a:ext cx="2089500" cy="140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33557A"/>
                  </a:solidFill>
                  <a:latin typeface="Lato"/>
                  <a:ea typeface="Lato"/>
                  <a:cs typeface="Arial"/>
                  <a:sym typeface="Crimson Text" pitchFamily="2" charset="0"/>
                </a:rPr>
                <a:t>Recognized by</a:t>
              </a:r>
              <a:endParaRPr lang="en-US" sz="2400">
                <a:latin typeface="Lato"/>
                <a:ea typeface="Lato"/>
              </a:endParaRPr>
            </a:p>
            <a:p>
              <a:pPr algn="ctr"/>
              <a:r>
                <a:rPr lang="en-US" altLang="en-US" sz="2400" b="1" dirty="0">
                  <a:solidFill>
                    <a:srgbClr val="33557A"/>
                  </a:solidFill>
                  <a:latin typeface="Lato"/>
                  <a:ea typeface="Lato"/>
                  <a:cs typeface="Arial"/>
                </a:rPr>
                <a:t>publishers</a:t>
              </a:r>
              <a:endParaRPr lang="en-US" altLang="en-US" sz="2400" b="1">
                <a:solidFill>
                  <a:srgbClr val="33557A"/>
                </a:solidFill>
                <a:latin typeface="Lato"/>
                <a:ea typeface="Lato"/>
              </a:endParaRPr>
            </a:p>
          </p:txBody>
        </p:sp>
        <p:sp>
          <p:nvSpPr>
            <p:cNvPr id="11" name="Google Shape;117;p26">
              <a:extLst>
                <a:ext uri="{FF2B5EF4-FFF2-40B4-BE49-F238E27FC236}">
                  <a16:creationId xmlns:a16="http://schemas.microsoft.com/office/drawing/2014/main" id="{DCA33737-7FC5-1DC7-7DCC-E168E1DC4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575" y="3118675"/>
              <a:ext cx="2247600" cy="162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114999"/>
                </a:lnSpc>
                <a:buSzPts val="1100"/>
              </a:pPr>
              <a:r>
                <a:rPr lang="en-US" altLang="en-US" sz="1200" dirty="0">
                  <a:solidFill>
                    <a:srgbClr val="FFFFFF"/>
                  </a:solidFill>
                  <a:latin typeface="Lato"/>
                  <a:ea typeface="Lato"/>
                  <a:cs typeface="Arial"/>
                </a:rPr>
                <a:t>Several publishers, like Elsevier, EBSCO, are aware of FIM4L activities.</a:t>
              </a:r>
              <a:endParaRPr lang="en-US" dirty="0"/>
            </a:p>
            <a:p>
              <a:pPr eaLnBrk="1" hangingPunct="1"/>
              <a:endParaRPr lang="en-US" alt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295F7E-EF9B-F148-61AD-F151397C1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" y="257"/>
            <a:ext cx="8184035" cy="47362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39;p29">
            <a:extLst>
              <a:ext uri="{FF2B5EF4-FFF2-40B4-BE49-F238E27FC236}">
                <a16:creationId xmlns:a16="http://schemas.microsoft.com/office/drawing/2014/main" id="{276CC2DE-398C-4685-B3A4-4A78A166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1593849"/>
            <a:ext cx="696118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2000" dirty="0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FIM4L principles: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000" dirty="0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Protecting privacy = enabling freedom of information.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000" dirty="0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Proving identity = quality of scholarly information. </a:t>
            </a:r>
          </a:p>
          <a:p>
            <a:pPr eaLnBrk="1" hangingPunct="1">
              <a:lnSpc>
                <a:spcPct val="115000"/>
              </a:lnSpc>
            </a:pPr>
            <a:endParaRPr lang="en-US" altLang="en-US" sz="2000" dirty="0">
              <a:solidFill>
                <a:srgbClr val="FFFFFF"/>
              </a:solidFill>
              <a:latin typeface="Lato" pitchFamily="34" charset="0"/>
              <a:sym typeface="Lato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en-US" sz="2000" dirty="0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FIM4L mission: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000" dirty="0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Creating and maintaining a safe online (library) environment for academics.</a:t>
            </a:r>
          </a:p>
        </p:txBody>
      </p:sp>
      <p:sp>
        <p:nvSpPr>
          <p:cNvPr id="15363" name="Google Shape;140;p29">
            <a:extLst>
              <a:ext uri="{FF2B5EF4-FFF2-40B4-BE49-F238E27FC236}">
                <a16:creationId xmlns:a16="http://schemas.microsoft.com/office/drawing/2014/main" id="{86568FC8-85AD-44E0-AB15-D3B67F07A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917575"/>
            <a:ext cx="1203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16600" b="1" dirty="0">
                <a:solidFill>
                  <a:srgbClr val="EEB111"/>
                </a:solidFill>
                <a:latin typeface="Lato" pitchFamily="34" charset="0"/>
                <a:sym typeface="Lato" pitchFamily="34" charset="0"/>
              </a:rPr>
              <a:t>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4AFA0-48F0-EFAF-8A78-73306B563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797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576CB0-18BA-396E-98EE-C3B4C88EA574}"/>
              </a:ext>
            </a:extLst>
          </p:cNvPr>
          <p:cNvSpPr txBox="1"/>
          <p:nvPr/>
        </p:nvSpPr>
        <p:spPr>
          <a:xfrm>
            <a:off x="5899150" y="4191000"/>
            <a:ext cx="29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https://zenodo.org/record/7313371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8" name="Picture 7" descr="qr-code for edu.nl/exqx6">
            <a:extLst>
              <a:ext uri="{FF2B5EF4-FFF2-40B4-BE49-F238E27FC236}">
                <a16:creationId xmlns:a16="http://schemas.microsoft.com/office/drawing/2014/main" id="{D9835E02-832A-0FD8-7793-526804FEF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330200"/>
            <a:ext cx="3048000" cy="3289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78;p33">
            <a:extLst>
              <a:ext uri="{FF2B5EF4-FFF2-40B4-BE49-F238E27FC236}">
                <a16:creationId xmlns:a16="http://schemas.microsoft.com/office/drawing/2014/main" id="{4FEBCFAC-7C71-48F0-A27B-3AEA55BE8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299" y="171084"/>
            <a:ext cx="6390908" cy="6826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3557A"/>
              </a:buClr>
              <a:buFont typeface="Crimson Text" pitchFamily="2" charset="0"/>
              <a:buNone/>
            </a:pPr>
            <a:r>
              <a:rPr lang="en-US" altLang="en-US" dirty="0">
                <a:solidFill>
                  <a:srgbClr val="33557A"/>
                </a:solidFill>
                <a:latin typeface="Crimson Text" pitchFamily="2" charset="0"/>
                <a:cs typeface="Arial" panose="020B0604020202020204" pitchFamily="34" charset="0"/>
                <a:sym typeface="Crimson Text" pitchFamily="2" charset="0"/>
              </a:rPr>
              <a:t>What we’ve done in 2023-2025</a:t>
            </a:r>
          </a:p>
        </p:txBody>
      </p:sp>
      <p:sp>
        <p:nvSpPr>
          <p:cNvPr id="19459" name="Google Shape;179;p33">
            <a:extLst>
              <a:ext uri="{FF2B5EF4-FFF2-40B4-BE49-F238E27FC236}">
                <a16:creationId xmlns:a16="http://schemas.microsoft.com/office/drawing/2014/main" id="{ADA5745A-CC7E-4EE0-BCC6-087B83E6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419225"/>
            <a:ext cx="328612" cy="328613"/>
          </a:xfrm>
          <a:prstGeom prst="ellipse">
            <a:avLst/>
          </a:prstGeom>
          <a:solidFill>
            <a:srgbClr val="3355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9460" name="Google Shape;180;p33">
            <a:extLst>
              <a:ext uri="{FF2B5EF4-FFF2-40B4-BE49-F238E27FC236}">
                <a16:creationId xmlns:a16="http://schemas.microsoft.com/office/drawing/2014/main" id="{C5A0C0A5-FF9F-4026-8213-84912ED8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534" y="1150572"/>
            <a:ext cx="3199178" cy="16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600"/>
              </a:spcAft>
              <a:buSzPts val="1100"/>
            </a:pPr>
            <a:r>
              <a:rPr lang="en-GB" altLang="en-US" b="1" dirty="0">
                <a:solidFill>
                  <a:srgbClr val="EEB11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itchFamily="34" charset="0"/>
              </a:rPr>
              <a:t>Upholding the SSO Recommendations </a:t>
            </a:r>
            <a:r>
              <a:rPr lang="en-GB" sz="11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watching publishers’ activities on authentication. Providing information for patrons/students about using SSO for library resources, usable to create an infographic.</a:t>
            </a:r>
            <a:endParaRPr lang="en-US" altLang="en-US" sz="11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itchFamily="34" charset="0"/>
            </a:endParaRPr>
          </a:p>
        </p:txBody>
      </p:sp>
      <p:sp>
        <p:nvSpPr>
          <p:cNvPr id="19461" name="Google Shape;181;p33">
            <a:extLst>
              <a:ext uri="{FF2B5EF4-FFF2-40B4-BE49-F238E27FC236}">
                <a16:creationId xmlns:a16="http://schemas.microsoft.com/office/drawing/2014/main" id="{E0E8EDCB-D2AC-4944-B79C-75D33ED72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45" y="3143611"/>
            <a:ext cx="328612" cy="328612"/>
          </a:xfrm>
          <a:prstGeom prst="ellipse">
            <a:avLst/>
          </a:prstGeom>
          <a:solidFill>
            <a:srgbClr val="3355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463" name="Google Shape;183;p33">
            <a:extLst>
              <a:ext uri="{FF2B5EF4-FFF2-40B4-BE49-F238E27FC236}">
                <a16:creationId xmlns:a16="http://schemas.microsoft.com/office/drawing/2014/main" id="{E53D90D5-0C57-4FD0-8DF3-7190F3B0B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750" y="1395409"/>
            <a:ext cx="328612" cy="328612"/>
          </a:xfrm>
          <a:prstGeom prst="ellipse">
            <a:avLst/>
          </a:prstGeom>
          <a:solidFill>
            <a:srgbClr val="3355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9465" name="Google Shape;185;p33">
            <a:extLst>
              <a:ext uri="{FF2B5EF4-FFF2-40B4-BE49-F238E27FC236}">
                <a16:creationId xmlns:a16="http://schemas.microsoft.com/office/drawing/2014/main" id="{F1D0E260-ABF8-4098-B54D-D5147A0F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843" y="2573842"/>
            <a:ext cx="328612" cy="328613"/>
          </a:xfrm>
          <a:prstGeom prst="ellipse">
            <a:avLst/>
          </a:prstGeom>
          <a:solidFill>
            <a:srgbClr val="3355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9467" name="Google Shape;187;p33">
            <a:extLst>
              <a:ext uri="{FF2B5EF4-FFF2-40B4-BE49-F238E27FC236}">
                <a16:creationId xmlns:a16="http://schemas.microsoft.com/office/drawing/2014/main" id="{269BA3FD-9F0D-450B-AE82-3FF8D981B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843" y="3715235"/>
            <a:ext cx="328612" cy="328613"/>
          </a:xfrm>
          <a:prstGeom prst="ellipse">
            <a:avLst/>
          </a:prstGeom>
          <a:solidFill>
            <a:srgbClr val="3355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" name="Google Shape;180;p33">
            <a:extLst>
              <a:ext uri="{FF2B5EF4-FFF2-40B4-BE49-F238E27FC236}">
                <a16:creationId xmlns:a16="http://schemas.microsoft.com/office/drawing/2014/main" id="{45ABDFEB-4BA2-44FC-38F0-9A16C869B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534" y="2989532"/>
            <a:ext cx="3199178" cy="117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600"/>
              </a:spcAft>
              <a:buSzPts val="1100"/>
            </a:pPr>
            <a:r>
              <a:rPr lang="en-GB" altLang="en-US" b="1" dirty="0">
                <a:solidFill>
                  <a:srgbClr val="EEB111"/>
                </a:solidFill>
                <a:latin typeface="Lato" pitchFamily="34" charset="0"/>
                <a:sym typeface="Lato" pitchFamily="34" charset="0"/>
              </a:rPr>
              <a:t>Open Access talks </a:t>
            </a:r>
            <a:r>
              <a:rPr lang="en-GB" altLang="en-US" sz="1100" dirty="0">
                <a:solidFill>
                  <a:schemeClr val="bg2"/>
                </a:solidFill>
                <a:latin typeface="Lato" pitchFamily="34" charset="0"/>
                <a:sym typeface="Lato" pitchFamily="34" charset="0"/>
              </a:rPr>
              <a:t>about whether FIM4L could help with FIM in the Open Science ecosystem with “managed access” for Open Access resources.</a:t>
            </a:r>
            <a:endParaRPr lang="en-US" altLang="en-US" sz="1100" dirty="0">
              <a:solidFill>
                <a:schemeClr val="bg2"/>
              </a:solidFill>
              <a:latin typeface="Lato" pitchFamily="34" charset="0"/>
              <a:sym typeface="Lato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26007-3959-9203-B019-1DA37CFDD48B}"/>
              </a:ext>
            </a:extLst>
          </p:cNvPr>
          <p:cNvSpPr txBox="1"/>
          <p:nvPr/>
        </p:nvSpPr>
        <p:spPr>
          <a:xfrm>
            <a:off x="4875455" y="1174994"/>
            <a:ext cx="319917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EEB11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Managed Access use cases for Open Science </a:t>
            </a:r>
            <a:r>
              <a:rPr lang="en-GB" sz="11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listed in a blogpost on the LIBER website. </a:t>
            </a:r>
            <a:endParaRPr lang="en-GB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88DF8-825B-EA87-F33E-7895874167F6}"/>
              </a:ext>
            </a:extLst>
          </p:cNvPr>
          <p:cNvSpPr txBox="1"/>
          <p:nvPr/>
        </p:nvSpPr>
        <p:spPr>
          <a:xfrm>
            <a:off x="4922291" y="2442568"/>
            <a:ext cx="3199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EEB11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Representing FIM4L at conferences </a:t>
            </a:r>
            <a:r>
              <a:rPr lang="en-GB" sz="11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like last year with a poster session at LIBER conference.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18B7F-3574-9757-08AE-2D1DA37BC791}"/>
              </a:ext>
            </a:extLst>
          </p:cNvPr>
          <p:cNvSpPr txBox="1"/>
          <p:nvPr/>
        </p:nvSpPr>
        <p:spPr>
          <a:xfrm>
            <a:off x="4922290" y="3551405"/>
            <a:ext cx="319917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EEB11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Monitoring digital wallets development </a:t>
            </a:r>
            <a:r>
              <a:rPr lang="en-GB" sz="11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following Verifiable Credentials developments.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85F4E4-2C96-DD1A-50B2-C9570A59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35843" cy="47293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245;p39">
            <a:extLst>
              <a:ext uri="{FF2B5EF4-FFF2-40B4-BE49-F238E27FC236}">
                <a16:creationId xmlns:a16="http://schemas.microsoft.com/office/drawing/2014/main" id="{A84E0C05-D081-4A53-B751-C79DF6E20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8638" y="458788"/>
            <a:ext cx="4691062" cy="6826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3557A"/>
              </a:buClr>
              <a:buFont typeface="Crimson Text" pitchFamily="2" charset="0"/>
              <a:buNone/>
            </a:pPr>
            <a:r>
              <a:rPr lang="en-US" altLang="en-US" dirty="0">
                <a:solidFill>
                  <a:srgbClr val="33557A"/>
                </a:solidFill>
                <a:latin typeface="Crimson Text" pitchFamily="2" charset="0"/>
                <a:cs typeface="Arial" panose="020B0604020202020204" pitchFamily="34" charset="0"/>
                <a:sym typeface="Crimson Text" pitchFamily="2" charset="0"/>
              </a:rPr>
              <a:t>What is going on?</a:t>
            </a:r>
            <a:endParaRPr lang="en-US" altLang="en-US" sz="2400" b="0" i="1" dirty="0">
              <a:solidFill>
                <a:srgbClr val="000000"/>
              </a:solidFill>
              <a:latin typeface="Lato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sp>
        <p:nvSpPr>
          <p:cNvPr id="246" name="Google Shape;246;p39">
            <a:extLst>
              <a:ext uri="{FF2B5EF4-FFF2-40B4-BE49-F238E27FC236}">
                <a16:creationId xmlns:a16="http://schemas.microsoft.com/office/drawing/2014/main" id="{5CFD4F14-77E3-4214-AC86-3982B2B077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8639" y="1192213"/>
            <a:ext cx="3829050" cy="1468437"/>
          </a:xfrm>
        </p:spPr>
        <p:txBody>
          <a:bodyPr/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en" b="1" dirty="0">
                <a:solidFill>
                  <a:srgbClr val="EEB111"/>
                </a:solidFill>
                <a:latin typeface="Lato"/>
                <a:ea typeface="Lato"/>
                <a:cs typeface="Lato"/>
                <a:sym typeface="Lato"/>
              </a:rPr>
              <a:t>Diamond Open Access</a:t>
            </a:r>
            <a:br>
              <a:rPr lang="en" b="1" dirty="0">
                <a:solidFill>
                  <a:srgbClr val="EEB11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" dirty="0">
                <a:latin typeface="Lato"/>
                <a:ea typeface="Lato"/>
                <a:cs typeface="Lato"/>
              </a:rPr>
            </a:br>
            <a:r>
              <a:rPr lang="en" dirty="0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Libraries like moving to “university presses” to cut the costs of Open Access publishing. </a:t>
            </a:r>
            <a:endParaRPr lang="en" dirty="0">
              <a:solidFill>
                <a:srgbClr val="33557A"/>
              </a:solidFill>
              <a:latin typeface="Lato"/>
              <a:ea typeface="Lato"/>
              <a:cs typeface="Lato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endParaRPr i="1" dirty="0">
              <a:solidFill>
                <a:srgbClr val="33557A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endParaRPr i="1" dirty="0">
              <a:solidFill>
                <a:srgbClr val="33557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39">
            <a:extLst>
              <a:ext uri="{FF2B5EF4-FFF2-40B4-BE49-F238E27FC236}">
                <a16:creationId xmlns:a16="http://schemas.microsoft.com/office/drawing/2014/main" id="{AC213BC9-1CF4-4879-BD2F-B7FC99357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8639" y="2902072"/>
            <a:ext cx="3829050" cy="1517528"/>
          </a:xfrm>
        </p:spPr>
        <p:txBody>
          <a:bodyPr/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en" b="1" dirty="0">
                <a:solidFill>
                  <a:srgbClr val="EEB111"/>
                </a:solidFill>
                <a:latin typeface="Lato"/>
                <a:ea typeface="Lato"/>
                <a:cs typeface="Lato"/>
                <a:sym typeface="Lato"/>
              </a:rPr>
              <a:t>Repositories: more autonomy</a:t>
            </a:r>
            <a:br>
              <a:rPr lang="en" b="1" dirty="0">
                <a:solidFill>
                  <a:srgbClr val="EEB11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" dirty="0">
                <a:latin typeface="Lato"/>
                <a:ea typeface="Lato"/>
                <a:cs typeface="Lato"/>
              </a:rPr>
            </a:br>
            <a:r>
              <a:rPr lang="en" dirty="0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Libraries are looking for more independent storage and discovery for own academic output.</a:t>
            </a:r>
            <a:endParaRPr lang="en" dirty="0">
              <a:solidFill>
                <a:srgbClr val="33557A"/>
              </a:solidFill>
              <a:latin typeface="Lato"/>
              <a:ea typeface="Lato"/>
              <a:cs typeface="Lato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endParaRPr i="1" dirty="0">
              <a:solidFill>
                <a:srgbClr val="33557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Google Shape;246;p39">
            <a:extLst>
              <a:ext uri="{FF2B5EF4-FFF2-40B4-BE49-F238E27FC236}">
                <a16:creationId xmlns:a16="http://schemas.microsoft.com/office/drawing/2014/main" id="{0C203ED9-0B08-D01F-485F-12182FA1C477}"/>
              </a:ext>
            </a:extLst>
          </p:cNvPr>
          <p:cNvSpPr txBox="1">
            <a:spLocks/>
          </p:cNvSpPr>
          <p:nvPr/>
        </p:nvSpPr>
        <p:spPr bwMode="auto">
          <a:xfrm>
            <a:off x="4572000" y="1192213"/>
            <a:ext cx="3829050" cy="170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￮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￮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￮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eaLnBrk="1" fontAlgn="auto" hangingPunct="1">
              <a:buFont typeface="Arial"/>
              <a:buNone/>
              <a:defRPr/>
            </a:pPr>
            <a:r>
              <a:rPr lang="en-US" b="1" kern="0" dirty="0">
                <a:solidFill>
                  <a:srgbClr val="EEB111"/>
                </a:solidFill>
                <a:latin typeface="Lato"/>
                <a:ea typeface="Lato"/>
                <a:cs typeface="Lato"/>
                <a:sym typeface="Lato"/>
              </a:rPr>
              <a:t>EU initiatives</a:t>
            </a:r>
            <a:br>
              <a:rPr lang="en-US" b="1" kern="0" dirty="0">
                <a:solidFill>
                  <a:srgbClr val="EEB11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-US" kern="0" dirty="0">
                <a:latin typeface="Lato"/>
                <a:ea typeface="Lato"/>
                <a:cs typeface="Lato"/>
              </a:rPr>
            </a:br>
            <a:r>
              <a:rPr lang="en-US" kern="0" dirty="0">
                <a:solidFill>
                  <a:srgbClr val="33557A"/>
                </a:solidFill>
                <a:latin typeface="Lato"/>
                <a:ea typeface="Lato"/>
                <a:cs typeface="Lato"/>
              </a:rPr>
              <a:t>E.g. E</a:t>
            </a:r>
            <a:r>
              <a:rPr lang="en-US" kern="0" dirty="0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OSC and </a:t>
            </a:r>
            <a:r>
              <a:rPr lang="en-US" kern="0" dirty="0" err="1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OpenAlex</a:t>
            </a:r>
            <a:r>
              <a:rPr lang="en-US" kern="0" dirty="0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 are gaining traction. Libraries dare to cancel Scopus or </a:t>
            </a:r>
            <a:r>
              <a:rPr lang="en-US" kern="0" dirty="0" err="1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WoS</a:t>
            </a:r>
            <a:r>
              <a:rPr lang="en-US" kern="0" dirty="0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. Support for more digital sovereignty.</a:t>
            </a:r>
            <a:endParaRPr lang="en-US" i="1" kern="0" dirty="0">
              <a:solidFill>
                <a:srgbClr val="33557A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endParaRPr lang="en-US" i="1" kern="0" dirty="0">
              <a:solidFill>
                <a:srgbClr val="33557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246;p39">
            <a:extLst>
              <a:ext uri="{FF2B5EF4-FFF2-40B4-BE49-F238E27FC236}">
                <a16:creationId xmlns:a16="http://schemas.microsoft.com/office/drawing/2014/main" id="{1CBAA592-1A69-86B3-9069-1EE4D6118005}"/>
              </a:ext>
            </a:extLst>
          </p:cNvPr>
          <p:cNvSpPr txBox="1">
            <a:spLocks/>
          </p:cNvSpPr>
          <p:nvPr/>
        </p:nvSpPr>
        <p:spPr bwMode="auto">
          <a:xfrm>
            <a:off x="4572000" y="2902072"/>
            <a:ext cx="3829050" cy="170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￮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￮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￮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eaLnBrk="1" fontAlgn="auto" hangingPunct="1">
              <a:buFont typeface="Arial"/>
              <a:buNone/>
              <a:defRPr/>
            </a:pPr>
            <a:r>
              <a:rPr lang="en-US" b="1" kern="0" dirty="0">
                <a:solidFill>
                  <a:srgbClr val="EEB111"/>
                </a:solidFill>
                <a:latin typeface="Lato"/>
                <a:ea typeface="Lato"/>
                <a:cs typeface="Lato"/>
                <a:sym typeface="Lato"/>
              </a:rPr>
              <a:t>Open Science ecosystem</a:t>
            </a:r>
            <a:br>
              <a:rPr lang="en-US" b="1" kern="0" dirty="0">
                <a:solidFill>
                  <a:srgbClr val="EEB11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-US" kern="0" dirty="0">
                <a:latin typeface="Lato"/>
                <a:ea typeface="Lato"/>
                <a:cs typeface="Lato"/>
              </a:rPr>
            </a:br>
            <a:r>
              <a:rPr lang="en-US" kern="0" dirty="0">
                <a:solidFill>
                  <a:srgbClr val="33557A"/>
                </a:solidFill>
                <a:latin typeface="Lato"/>
                <a:ea typeface="Lato"/>
                <a:cs typeface="Lato"/>
              </a:rPr>
              <a:t>Using PID’s like ORCID. Collaboration infrastructure, peer-to-peer review, </a:t>
            </a:r>
            <a:r>
              <a:rPr lang="en-US" kern="0" dirty="0" err="1">
                <a:solidFill>
                  <a:srgbClr val="33557A"/>
                </a:solidFill>
                <a:latin typeface="Lato"/>
                <a:ea typeface="Lato"/>
                <a:cs typeface="Lato"/>
              </a:rPr>
              <a:t>OpenAIRE</a:t>
            </a:r>
            <a:r>
              <a:rPr lang="en-US" kern="0" dirty="0">
                <a:solidFill>
                  <a:srgbClr val="33557A"/>
                </a:solidFill>
                <a:latin typeface="Lato"/>
                <a:ea typeface="Lato"/>
                <a:cs typeface="Lato"/>
              </a:rPr>
              <a:t> etc.</a:t>
            </a:r>
            <a:endParaRPr lang="en-US" i="1" kern="0" dirty="0">
              <a:solidFill>
                <a:srgbClr val="33557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61CFD-F21B-B219-51E9-46E294688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245;p39">
            <a:extLst>
              <a:ext uri="{FF2B5EF4-FFF2-40B4-BE49-F238E27FC236}">
                <a16:creationId xmlns:a16="http://schemas.microsoft.com/office/drawing/2014/main" id="{07FB9C30-E78A-526D-FE2E-6E6E675B83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8638" y="458788"/>
            <a:ext cx="8412162" cy="6826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3557A"/>
              </a:buClr>
              <a:buFont typeface="Crimson Text" pitchFamily="2" charset="0"/>
              <a:buNone/>
            </a:pPr>
            <a:r>
              <a:rPr lang="en-US" altLang="en-US" dirty="0">
                <a:solidFill>
                  <a:srgbClr val="33557A"/>
                </a:solidFill>
                <a:latin typeface="Crimson Text" pitchFamily="2" charset="0"/>
                <a:cs typeface="Arial" panose="020B0604020202020204" pitchFamily="34" charset="0"/>
                <a:sym typeface="Crimson Text" pitchFamily="2" charset="0"/>
              </a:rPr>
              <a:t>Where is FIM4L now? And where should we be?</a:t>
            </a:r>
            <a:endParaRPr lang="en-US" altLang="en-US" sz="2400" b="0" i="1" dirty="0">
              <a:solidFill>
                <a:srgbClr val="000000"/>
              </a:solidFill>
              <a:latin typeface="Lato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sp>
        <p:nvSpPr>
          <p:cNvPr id="246" name="Google Shape;246;p39">
            <a:extLst>
              <a:ext uri="{FF2B5EF4-FFF2-40B4-BE49-F238E27FC236}">
                <a16:creationId xmlns:a16="http://schemas.microsoft.com/office/drawing/2014/main" id="{7D69DC0F-6F4A-B56B-5F21-BB4ACF127B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8638" y="1478843"/>
            <a:ext cx="7192961" cy="2878667"/>
          </a:xfrm>
        </p:spPr>
        <p:txBody>
          <a:bodyPr/>
          <a:lstStyle/>
          <a:p>
            <a:pPr marL="285750" indent="-285750" eaLnBrk="1" fontAlgn="auto" hangingPunct="1">
              <a:defRPr/>
            </a:pPr>
            <a:r>
              <a:rPr lang="en-US" i="1" dirty="0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LIBER WGs have an end</a:t>
            </a:r>
          </a:p>
          <a:p>
            <a:pPr marL="285750" indent="-285750" eaLnBrk="1" fontAlgn="auto" hangingPunct="1">
              <a:defRPr/>
            </a:pPr>
            <a:r>
              <a:rPr lang="en-US" i="1" dirty="0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We still have work items (Open Science infrastructure, Wallets, etc.)</a:t>
            </a:r>
          </a:p>
          <a:p>
            <a:pPr marL="285750" indent="-285750" eaLnBrk="1" fontAlgn="auto" hangingPunct="1">
              <a:defRPr/>
            </a:pPr>
            <a:r>
              <a:rPr lang="en-US" i="1" dirty="0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We are contemplating about new umbrella for the activity</a:t>
            </a:r>
          </a:p>
          <a:p>
            <a:pPr marL="285750" indent="-285750" eaLnBrk="1" fontAlgn="auto" hangingPunct="1">
              <a:defRPr/>
            </a:pPr>
            <a:r>
              <a:rPr lang="en-US" i="1" dirty="0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Also we are thinking of other domains </a:t>
            </a:r>
          </a:p>
          <a:p>
            <a:pPr marL="285750" indent="-285750" eaLnBrk="1" fontAlgn="auto" hangingPunct="1">
              <a:defRPr/>
            </a:pPr>
            <a:r>
              <a:rPr lang="en-US" i="1" dirty="0">
                <a:solidFill>
                  <a:srgbClr val="33557A"/>
                </a:solidFill>
                <a:latin typeface="Lato"/>
                <a:ea typeface="Lato"/>
                <a:cs typeface="Lato"/>
                <a:sym typeface="Lato"/>
              </a:rPr>
              <a:t>Any input from FIM4R most welcome</a:t>
            </a:r>
          </a:p>
          <a:p>
            <a:pPr marL="0" indent="0" eaLnBrk="1" fontAlgn="auto" hangingPunct="1">
              <a:buFont typeface="Arial"/>
              <a:buNone/>
              <a:defRPr/>
            </a:pPr>
            <a:endParaRPr lang="en-US" i="1" dirty="0">
              <a:solidFill>
                <a:srgbClr val="33557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8023557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c95e16-5159-4e8b-a919-675981b05448" xsi:nil="true"/>
    <lcf76f155ced4ddcb4097134ff3c332f xmlns="d77b6c04-751d-4b96-aae3-a8af12060e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BE073836ED847BC7A81B99986C410" ma:contentTypeVersion="16" ma:contentTypeDescription="Create a new document." ma:contentTypeScope="" ma:versionID="9dba8db91862666cc6413ba76c89dc57">
  <xsd:schema xmlns:xsd="http://www.w3.org/2001/XMLSchema" xmlns:xs="http://www.w3.org/2001/XMLSchema" xmlns:p="http://schemas.microsoft.com/office/2006/metadata/properties" xmlns:ns2="5fc95e16-5159-4e8b-a919-675981b05448" xmlns:ns3="d77b6c04-751d-4b96-aae3-a8af12060e17" targetNamespace="http://schemas.microsoft.com/office/2006/metadata/properties" ma:root="true" ma:fieldsID="daf40e6e6c691d99c50bbd7779657f49" ns2:_="" ns3:_="">
    <xsd:import namespace="5fc95e16-5159-4e8b-a919-675981b05448"/>
    <xsd:import namespace="d77b6c04-751d-4b96-aae3-a8af12060e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95e16-5159-4e8b-a919-675981b054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9069788-8f7a-46ee-8c98-61bf6a4da6b7}" ma:internalName="TaxCatchAll" ma:showField="CatchAllData" ma:web="5fc95e16-5159-4e8b-a919-675981b054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b6c04-751d-4b96-aae3-a8af12060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9264f70-34e2-4e7c-9895-d65eb0b831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16344F5C-84D6-4FE8-80F5-A4298E14C2E9}">
  <ds:schemaRefs>
    <ds:schemaRef ds:uri="http://schemas.microsoft.com/office/2006/documentManagement/types"/>
    <ds:schemaRef ds:uri="http://schemas.microsoft.com/office/2006/metadata/properties"/>
    <ds:schemaRef ds:uri="d77b6c04-751d-4b96-aae3-a8af12060e17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5fc95e16-5159-4e8b-a919-675981b0544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E8523F5-C700-435B-997C-36363C35A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F59090-B291-4CCF-89AD-CE940D1DE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c95e16-5159-4e8b-a919-675981b05448"/>
    <ds:schemaRef ds:uri="d77b6c04-751d-4b96-aae3-a8af12060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E18B853-DB7E-46C8-82C0-AB374763FAE2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550</Words>
  <Application>Microsoft Macintosh PowerPoint</Application>
  <PresentationFormat>On-screen Show (16:9)</PresentationFormat>
  <Paragraphs>61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Crimson Text</vt:lpstr>
      <vt:lpstr>ＭＳ Ｐゴシック</vt:lpstr>
      <vt:lpstr>Arial</vt:lpstr>
      <vt:lpstr>Calibri</vt:lpstr>
      <vt:lpstr>Lato</vt:lpstr>
      <vt:lpstr>1_Kantoorthema</vt:lpstr>
      <vt:lpstr>2_Kantoorthema</vt:lpstr>
      <vt:lpstr>3_Kantoorthema</vt:lpstr>
      <vt:lpstr>5_Kantoorthema</vt:lpstr>
      <vt:lpstr>4_Kantoorthema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we’ve done in 2023-2025</vt:lpstr>
      <vt:lpstr>PowerPoint Presentation</vt:lpstr>
      <vt:lpstr>What is going on?</vt:lpstr>
      <vt:lpstr>Where is FIM4L now? And where should we be?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 visit  DG Research &amp; Innovation Head Unit G4 - Open Science</dc:title>
  <dc:creator>Friedel Grant</dc:creator>
  <cp:lastModifiedBy>Jos Westerbeke</cp:lastModifiedBy>
  <cp:revision>153</cp:revision>
  <dcterms:modified xsi:type="dcterms:W3CDTF">2026-02-09T09:36:39Z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Friedel Grant</vt:lpwstr>
  </property>
  <property fmtid="{D5CDD505-2E9C-101B-9397-08002B2CF9AE}" pid="3" name="Order">
    <vt:lpwstr>43600.0000000000</vt:lpwstr>
  </property>
  <property fmtid="{D5CDD505-2E9C-101B-9397-08002B2CF9AE}" pid="4" name="display_urn:schemas-microsoft-com:office:office#Author">
    <vt:lpwstr>Friedel Grant</vt:lpwstr>
  </property>
  <property fmtid="{D5CDD505-2E9C-101B-9397-08002B2CF9AE}" pid="5" name="ContentTypeId">
    <vt:lpwstr>0x010100B1ABE073836ED847BC7A81B99986C410</vt:lpwstr>
  </property>
  <property fmtid="{D5CDD505-2E9C-101B-9397-08002B2CF9AE}" pid="6" name="MediaServiceImageTags">
    <vt:lpwstr/>
  </property>
  <property fmtid="{D5CDD505-2E9C-101B-9397-08002B2CF9AE}" pid="7" name="MSIP_Label_0429a5e0-109e-473c-a03f-0ed02277fcb7_Enabled">
    <vt:lpwstr>true</vt:lpwstr>
  </property>
  <property fmtid="{D5CDD505-2E9C-101B-9397-08002B2CF9AE}" pid="8" name="MSIP_Label_0429a5e0-109e-473c-a03f-0ed02277fcb7_SetDate">
    <vt:lpwstr>2026-02-04T13:22:42Z</vt:lpwstr>
  </property>
  <property fmtid="{D5CDD505-2E9C-101B-9397-08002B2CF9AE}" pid="9" name="MSIP_Label_0429a5e0-109e-473c-a03f-0ed02277fcb7_Method">
    <vt:lpwstr>Privileged</vt:lpwstr>
  </property>
  <property fmtid="{D5CDD505-2E9C-101B-9397-08002B2CF9AE}" pid="10" name="MSIP_Label_0429a5e0-109e-473c-a03f-0ed02277fcb7_Name">
    <vt:lpwstr>Public</vt:lpwstr>
  </property>
  <property fmtid="{D5CDD505-2E9C-101B-9397-08002B2CF9AE}" pid="11" name="MSIP_Label_0429a5e0-109e-473c-a03f-0ed02277fcb7_SiteId">
    <vt:lpwstr>715902d6-f63e-4b8d-929b-4bb170bad492</vt:lpwstr>
  </property>
  <property fmtid="{D5CDD505-2E9C-101B-9397-08002B2CF9AE}" pid="12" name="MSIP_Label_0429a5e0-109e-473c-a03f-0ed02277fcb7_ActionId">
    <vt:lpwstr>4685b469-aeb9-4ea5-887c-96bdab701a1b</vt:lpwstr>
  </property>
  <property fmtid="{D5CDD505-2E9C-101B-9397-08002B2CF9AE}" pid="13" name="MSIP_Label_0429a5e0-109e-473c-a03f-0ed02277fcb7_ContentBits">
    <vt:lpwstr>0</vt:lpwstr>
  </property>
  <property fmtid="{D5CDD505-2E9C-101B-9397-08002B2CF9AE}" pid="14" name="MSIP_Label_0429a5e0-109e-473c-a03f-0ed02277fcb7_Tag">
    <vt:lpwstr>10, 0, 1, 2</vt:lpwstr>
  </property>
</Properties>
</file>