
<file path=[Content_Types].xml><?xml version="1.0" encoding="utf-8"?>
<Types xmlns="http://schemas.openxmlformats.org/package/2006/content-types">
  <Default Extension="emf" ContentType="image/x-emf"/>
  <Default Extension="jp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ppt/notesSlides/notesSlide13.xml" ContentType="application/vnd.openxmlformats-officedocument.presentationml.notesSlide+xml"/>
  <Override PartName="/ppt/notesSlides/notesSlide14.xml" ContentType="application/vnd.openxmlformats-officedocument.presentationml.notesSlide+xml"/>
  <Override PartName="/ppt/notesSlides/notesSlide15.xml" ContentType="application/vnd.openxmlformats-officedocument.presentationml.notesSlide+xml"/>
  <Override PartName="/ppt/notesSlides/notesSlide16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48" r:id="rId1"/>
  </p:sldMasterIdLst>
  <p:notesMasterIdLst>
    <p:notesMasterId r:id="rId24"/>
  </p:notesMasterIdLst>
  <p:sldIdLst>
    <p:sldId id="256" r:id="rId2"/>
    <p:sldId id="257" r:id="rId3"/>
    <p:sldId id="258" r:id="rId4"/>
    <p:sldId id="259" r:id="rId5"/>
    <p:sldId id="260" r:id="rId6"/>
    <p:sldId id="261" r:id="rId7"/>
    <p:sldId id="262" r:id="rId8"/>
    <p:sldId id="263" r:id="rId9"/>
    <p:sldId id="264" r:id="rId10"/>
    <p:sldId id="265" r:id="rId11"/>
    <p:sldId id="266" r:id="rId12"/>
    <p:sldId id="267" r:id="rId13"/>
    <p:sldId id="268" r:id="rId14"/>
    <p:sldId id="269" r:id="rId15"/>
    <p:sldId id="270" r:id="rId16"/>
    <p:sldId id="272" r:id="rId17"/>
    <p:sldId id="273" r:id="rId18"/>
    <p:sldId id="274" r:id="rId19"/>
    <p:sldId id="275" r:id="rId20"/>
    <p:sldId id="276" r:id="rId21"/>
    <p:sldId id="277" r:id="rId22"/>
    <p:sldId id="271" r:id="rId23"/>
  </p:sldIdLst>
  <p:sldSz cx="9144000" cy="5143500" type="screen16x9"/>
  <p:notesSz cx="6858000" cy="9144000"/>
  <p:defaultTextStyle>
    <a:defPPr>
      <a:defRPr lang="en-US"/>
    </a:defPPr>
    <a:lvl1pPr marL="0" algn="l" defTabSz="457200">
      <a:defRPr sz="18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>
      <a:defRPr sz="18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>
      <a:defRPr sz="18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>
      <a:defRPr sz="18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>
      <a:defRPr sz="18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>
      <a:defRPr sz="18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>
      <a:defRPr sz="18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>
      <a:defRPr sz="18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>
      <a:defRPr sz="18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162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0432FF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20494"/>
    <p:restoredTop sz="94479"/>
  </p:normalViewPr>
  <p:slideViewPr>
    <p:cSldViewPr snapToGrid="0" snapToObjects="1">
      <p:cViewPr varScale="1">
        <p:scale>
          <a:sx n="98" d="100"/>
          <a:sy n="98" d="100"/>
        </p:scale>
        <p:origin x="968" y="176"/>
      </p:cViewPr>
      <p:guideLst>
        <p:guide orient="horz" pos="1620"/>
        <p:guide pos="288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viewProps" Target="viewProps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presProps" Target="presProps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notesMaster" Target="notesMasters/notesMaster1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tableStyles" Target="tableStyles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theme" Target="theme/theme1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 bwMode="auto"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 bwMode="auto"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 bwMode="auto"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pPr>
              <a:defRPr/>
            </a:pPr>
            <a:fld id="{DFF540D8-CF18-8244-9EFB-C61F8BC22238}" type="datetimeFigureOut">
              <a:rPr lang="en-US"/>
              <a:t>3/19/25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 bwMode="auto">
          <a:xfrm>
            <a:off x="381000" y="685800"/>
            <a:ext cx="6096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pPr>
              <a:defRPr/>
            </a:pPr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 bwMode="auto"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>
              <a:defRPr/>
            </a:pPr>
            <a:r>
              <a:rPr lang="en-US"/>
              <a:t>Click to edit Master text styles</a:t>
            </a:r>
            <a:endParaRPr/>
          </a:p>
          <a:p>
            <a:pPr lvl="1">
              <a:defRPr/>
            </a:pPr>
            <a:r>
              <a:rPr lang="en-US"/>
              <a:t>Second level</a:t>
            </a:r>
            <a:endParaRPr/>
          </a:p>
          <a:p>
            <a:pPr lvl="2">
              <a:defRPr/>
            </a:pPr>
            <a:r>
              <a:rPr lang="en-US"/>
              <a:t>Third level</a:t>
            </a:r>
            <a:endParaRPr/>
          </a:p>
          <a:p>
            <a:pPr lvl="3">
              <a:defRPr/>
            </a:pPr>
            <a:r>
              <a:rPr lang="en-US"/>
              <a:t>Fourth level</a:t>
            </a:r>
            <a:endParaRPr/>
          </a:p>
          <a:p>
            <a:pPr lvl="4">
              <a:defRPr/>
            </a:pPr>
            <a:r>
              <a:rPr lang="en-US"/>
              <a:t>Fifth level</a:t>
            </a:r>
            <a:endParaRPr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 bwMode="auto"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 bwMode="auto"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pPr>
              <a:defRPr/>
            </a:pPr>
            <a:fld id="{CEE2BF09-7936-1141-BB5D-7A417704AB27}" type="slidenum">
              <a:rPr lang="en-US"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notesStyle>
    <a:lvl1pPr marL="0" algn="l" defTabSz="457200">
      <a:defRPr sz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>
      <a:defRPr sz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>
      <a:defRPr sz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>
      <a:defRPr sz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>
      <a:defRPr sz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>
      <a:defRPr sz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>
      <a:defRPr sz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>
      <a:defRPr sz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>
      <a:defRPr sz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_rels/notesSlide1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_rels/notesSlide1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_rels/notesSlide1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5.xml"/><Relationship Id="rId1" Type="http://schemas.openxmlformats.org/officeDocument/2006/relationships/notesMaster" Target="../notesMasters/notesMaster1.xml"/></Relationships>
</file>

<file path=ppt/notesSlides/_rels/notesSlide1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2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 bwMode="auto">
        <a:xfrm>
          <a:off x="0" y="0"/>
          <a:ext cx="0" cy="0"/>
          <a:chOff x="0" y="0"/>
          <a:chExt cx="0" cy="0"/>
        </a:xfrm>
      </p:grpSpPr>
      <p:sp>
        <p:nvSpPr>
          <p:cNvPr id="743327073" name="Slide Image Placeholder 1"/>
          <p:cNvSpPr>
            <a:spLocks noGrp="1" noRot="1" noChangeAspect="1"/>
          </p:cNvSpPr>
          <p:nvPr>
            <p:ph type="sldImg"/>
          </p:nvPr>
        </p:nvSpPr>
        <p:spPr bwMode="auto"/>
      </p:sp>
      <p:sp>
        <p:nvSpPr>
          <p:cNvPr id="1561895647" name="Notes Placeholder 2"/>
          <p:cNvSpPr>
            <a:spLocks noGrp="1"/>
          </p:cNvSpPr>
          <p:nvPr>
            <p:ph type="body" idx="1"/>
          </p:nvPr>
        </p:nvSpPr>
        <p:spPr bwMode="auto"/>
        <p:txBody>
          <a:bodyPr/>
          <a:lstStyle/>
          <a:p>
            <a:pPr>
              <a:defRPr/>
            </a:pPr>
            <a:endParaRPr/>
          </a:p>
        </p:txBody>
      </p:sp>
      <p:sp>
        <p:nvSpPr>
          <p:cNvPr id="163137692" name="Slide Number Placeholder 3"/>
          <p:cNvSpPr>
            <a:spLocks noGrp="1"/>
          </p:cNvSpPr>
          <p:nvPr>
            <p:ph type="sldNum" sz="quarter" idx="10"/>
          </p:nvPr>
        </p:nvSpPr>
        <p:spPr bwMode="auto"/>
        <p:txBody>
          <a:bodyPr/>
          <a:lstStyle/>
          <a:p>
            <a:pPr>
              <a:defRPr/>
            </a:pPr>
            <a:fld id="{3DA88940-2AFD-D64B-3C7F-2031413B1AB0}" type="slidenum">
              <a:rPr/>
              <a:t>1</a:t>
            </a:fld>
            <a:endParaRPr/>
          </a:p>
        </p:txBody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 bwMode="auto"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 bwMode="auto"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 bwMode="auto"/>
        <p:txBody>
          <a:bodyPr/>
          <a:lstStyle/>
          <a:p>
            <a:pPr>
              <a:defRPr/>
            </a:pPr>
            <a:endParaRPr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 bwMode="auto"/>
        <p:txBody>
          <a:bodyPr/>
          <a:lstStyle/>
          <a:p>
            <a:pPr>
              <a:defRPr/>
            </a:pPr>
            <a:fld id="{67D033FC-FAEF-D47A-352B-70535A0D5478}" type="slidenum">
              <a:rPr/>
              <a:t>2</a:t>
            </a:fld>
            <a:endParaRPr/>
          </a:p>
        </p:txBody>
      </p:sp>
    </p:spTree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 bwMode="auto"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 bwMode="auto"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 bwMode="auto"/>
        <p:txBody>
          <a:bodyPr/>
          <a:lstStyle/>
          <a:p>
            <a:pPr>
              <a:defRPr/>
            </a:pPr>
            <a:endParaRPr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 bwMode="auto"/>
        <p:txBody>
          <a:bodyPr/>
          <a:lstStyle/>
          <a:p>
            <a:pPr>
              <a:defRPr/>
            </a:pPr>
            <a:fld id="{A197393C-91BF-A241-0E6C-2C01894077B6}" type="slidenum">
              <a:rPr/>
              <a:t>3</a:t>
            </a:fld>
            <a:endParaRPr/>
          </a:p>
        </p:txBody>
      </p:sp>
    </p:spTree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 bwMode="auto"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 bwMode="auto"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 bwMode="auto"/>
        <p:txBody>
          <a:bodyPr/>
          <a:lstStyle/>
          <a:p>
            <a:pPr>
              <a:defRPr/>
            </a:pPr>
            <a:endParaRPr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 bwMode="auto"/>
        <p:txBody>
          <a:bodyPr/>
          <a:lstStyle/>
          <a:p>
            <a:pPr>
              <a:defRPr/>
            </a:pPr>
            <a:fld id="{337E41A7-64DE-2DA9-36A6-F1377AC99999}" type="slidenum">
              <a:rPr/>
              <a:t>4</a:t>
            </a:fld>
            <a:endParaRPr/>
          </a:p>
        </p:txBody>
      </p:sp>
    </p:spTree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 bwMode="auto"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 bwMode="auto"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 bwMode="auto"/>
        <p:txBody>
          <a:bodyPr/>
          <a:lstStyle/>
          <a:p>
            <a:pPr>
              <a:defRPr/>
            </a:pPr>
            <a:endParaRPr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 bwMode="auto"/>
        <p:txBody>
          <a:bodyPr/>
          <a:lstStyle/>
          <a:p>
            <a:pPr>
              <a:defRPr/>
            </a:pPr>
            <a:fld id="{378090E3-2567-B1FF-6F5F-FC20D5C86F74}" type="slidenum">
              <a:rPr/>
              <a:t>5</a:t>
            </a:fld>
            <a:endParaRPr/>
          </a:p>
        </p:txBody>
      </p:sp>
    </p:spTree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 bwMode="auto"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 bwMode="auto"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 bwMode="auto"/>
        <p:txBody>
          <a:bodyPr/>
          <a:lstStyle/>
          <a:p>
            <a:pPr>
              <a:defRPr/>
            </a:pPr>
            <a:endParaRPr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 bwMode="auto"/>
        <p:txBody>
          <a:bodyPr/>
          <a:lstStyle/>
          <a:p>
            <a:pPr>
              <a:defRPr/>
            </a:pPr>
            <a:fld id="{EBB18B3C-8465-AB47-C50F-51D1B01ACB4A}" type="slidenum">
              <a:rPr/>
              <a:t>6</a:t>
            </a:fld>
            <a:endParaRPr/>
          </a:p>
        </p:txBody>
      </p:sp>
    </p:spTree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 bwMode="auto"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 bwMode="auto"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 bwMode="auto"/>
        <p:txBody>
          <a:bodyPr/>
          <a:lstStyle/>
          <a:p>
            <a:pPr>
              <a:defRPr/>
            </a:pPr>
            <a:endParaRPr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 bwMode="auto"/>
        <p:txBody>
          <a:bodyPr/>
          <a:lstStyle/>
          <a:p>
            <a:pPr>
              <a:defRPr/>
            </a:pPr>
            <a:fld id="{89513E75-A078-D54B-B848-4E1BE6BAAEBB}" type="slidenum">
              <a:rPr/>
              <a:t>7</a:t>
            </a:fld>
            <a:endParaRPr/>
          </a:p>
        </p:txBody>
      </p:sp>
    </p:spTree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 bwMode="auto"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 bwMode="auto"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 bwMode="auto"/>
        <p:txBody>
          <a:bodyPr/>
          <a:lstStyle/>
          <a:p>
            <a:pPr>
              <a:defRPr/>
            </a:pPr>
            <a:endParaRPr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 bwMode="auto"/>
        <p:txBody>
          <a:bodyPr/>
          <a:lstStyle/>
          <a:p>
            <a:pPr>
              <a:defRPr/>
            </a:pPr>
            <a:fld id="{DBCFE61D-F917-B5E2-7D84-6FF30EDC8F26}" type="slidenum">
              <a:rPr/>
              <a:t>8</a:t>
            </a:fld>
            <a:endParaRPr/>
          </a:p>
        </p:txBody>
      </p:sp>
    </p:spTree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 bwMode="auto"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 bwMode="auto"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 bwMode="auto"/>
        <p:txBody>
          <a:bodyPr/>
          <a:lstStyle/>
          <a:p>
            <a:pPr>
              <a:defRPr/>
            </a:pPr>
            <a:endParaRPr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 bwMode="auto"/>
        <p:txBody>
          <a:bodyPr/>
          <a:lstStyle/>
          <a:p>
            <a:pPr>
              <a:defRPr/>
            </a:pPr>
            <a:fld id="{C1F3BA78-D746-9F15-7404-8378152E41F0}" type="slidenum">
              <a:rPr/>
              <a:t>9</a:t>
            </a:fld>
            <a:endParaRPr/>
          </a:p>
        </p:txBody>
      </p:sp>
    </p:spTree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 bwMode="auto"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 bwMode="auto"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 bwMode="auto"/>
        <p:txBody>
          <a:bodyPr/>
          <a:lstStyle/>
          <a:p>
            <a:pPr>
              <a:defRPr/>
            </a:pPr>
            <a:endParaRPr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 bwMode="auto"/>
        <p:txBody>
          <a:bodyPr/>
          <a:lstStyle/>
          <a:p>
            <a:pPr>
              <a:defRPr/>
            </a:pPr>
            <a:fld id="{6515719A-8146-FB05-9519-B10AE5D2888B}" type="slidenum">
              <a:rPr/>
              <a:t>10</a:t>
            </a:fld>
            <a:endParaRPr/>
          </a:p>
        </p:txBody>
      </p:sp>
    </p:spTree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 bwMode="auto"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 bwMode="auto"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 bwMode="auto"/>
        <p:txBody>
          <a:bodyPr/>
          <a:lstStyle/>
          <a:p>
            <a:pPr>
              <a:defRPr/>
            </a:pPr>
            <a:endParaRPr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 bwMode="auto"/>
        <p:txBody>
          <a:bodyPr/>
          <a:lstStyle/>
          <a:p>
            <a:pPr>
              <a:defRPr/>
            </a:pPr>
            <a:fld id="{B612B28A-C122-9ED9-8A5E-A20C45E4B2E8}" type="slidenum">
              <a:rPr/>
              <a:t>11</a:t>
            </a:fld>
            <a:endParaRPr/>
          </a:p>
        </p:txBody>
      </p:sp>
    </p:spTree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 bwMode="auto"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 bwMode="auto"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 bwMode="auto"/>
        <p:txBody>
          <a:bodyPr/>
          <a:lstStyle/>
          <a:p>
            <a:pPr>
              <a:defRPr/>
            </a:pPr>
            <a:endParaRPr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 bwMode="auto"/>
        <p:txBody>
          <a:bodyPr/>
          <a:lstStyle/>
          <a:p>
            <a:pPr>
              <a:defRPr/>
            </a:pPr>
            <a:fld id="{F075B1F7-D6F5-0DF9-13A2-D76245F0B5BD}" type="slidenum">
              <a:rPr/>
              <a:t>12</a:t>
            </a:fld>
            <a:endParaRPr/>
          </a:p>
        </p:txBody>
      </p:sp>
    </p:spTree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 bwMode="auto">
        <a:xfrm>
          <a:off x="0" y="0"/>
          <a:ext cx="0" cy="0"/>
          <a:chOff x="0" y="0"/>
          <a:chExt cx="0" cy="0"/>
        </a:xfrm>
      </p:grpSpPr>
      <p:sp>
        <p:nvSpPr>
          <p:cNvPr id="390656038" name="Slide Image Placeholder 1"/>
          <p:cNvSpPr>
            <a:spLocks noGrp="1" noRot="1" noChangeAspect="1"/>
          </p:cNvSpPr>
          <p:nvPr>
            <p:ph type="sldImg"/>
          </p:nvPr>
        </p:nvSpPr>
        <p:spPr bwMode="auto"/>
      </p:sp>
      <p:sp>
        <p:nvSpPr>
          <p:cNvPr id="858792991" name="Notes Placeholder 2"/>
          <p:cNvSpPr>
            <a:spLocks noGrp="1"/>
          </p:cNvSpPr>
          <p:nvPr>
            <p:ph type="body" idx="1"/>
          </p:nvPr>
        </p:nvSpPr>
        <p:spPr bwMode="auto"/>
        <p:txBody>
          <a:bodyPr/>
          <a:lstStyle/>
          <a:p>
            <a:pPr>
              <a:defRPr/>
            </a:pPr>
            <a:endParaRPr/>
          </a:p>
        </p:txBody>
      </p:sp>
      <p:sp>
        <p:nvSpPr>
          <p:cNvPr id="496471273" name="Slide Number Placeholder 3"/>
          <p:cNvSpPr>
            <a:spLocks noGrp="1"/>
          </p:cNvSpPr>
          <p:nvPr>
            <p:ph type="sldNum" sz="quarter" idx="10"/>
          </p:nvPr>
        </p:nvSpPr>
        <p:spPr bwMode="auto"/>
        <p:txBody>
          <a:bodyPr/>
          <a:lstStyle/>
          <a:p>
            <a:pPr>
              <a:defRPr/>
            </a:pPr>
            <a:fld id="{E7B13BF6-BA55-7995-0CDB-C691DF28D008}" type="slidenum">
              <a:rPr/>
              <a:t>13</a:t>
            </a:fld>
            <a:endParaRPr/>
          </a:p>
        </p:txBody>
      </p:sp>
    </p:spTree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 bwMode="auto"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 bwMode="auto"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 bwMode="auto"/>
        <p:txBody>
          <a:bodyPr/>
          <a:lstStyle/>
          <a:p>
            <a:pPr>
              <a:defRPr/>
            </a:pPr>
            <a:endParaRPr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 bwMode="auto"/>
        <p:txBody>
          <a:bodyPr/>
          <a:lstStyle/>
          <a:p>
            <a:pPr>
              <a:defRPr/>
            </a:pPr>
            <a:fld id="{5C6F36E7-4616-C21A-EA4A-F424B6B1AE52}" type="slidenum">
              <a:rPr/>
              <a:t>14</a:t>
            </a:fld>
            <a:endParaRPr/>
          </a:p>
        </p:txBody>
      </p:sp>
    </p:spTree>
  </p:cSld>
  <p:clrMapOvr>
    <a:masterClrMapping/>
  </p:clrMapOvr>
</p:notes>
</file>

<file path=ppt/notesSlides/notesSlide1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 bwMode="auto"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 bwMode="auto"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 bwMode="auto"/>
        <p:txBody>
          <a:bodyPr/>
          <a:lstStyle/>
          <a:p>
            <a:pPr>
              <a:defRPr/>
            </a:pPr>
            <a:endParaRPr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 bwMode="auto"/>
        <p:txBody>
          <a:bodyPr/>
          <a:lstStyle/>
          <a:p>
            <a:pPr>
              <a:defRPr/>
            </a:pPr>
            <a:fld id="{0C5F6FA6-321A-B856-163A-DC8C6C71B537}" type="slidenum">
              <a:rPr/>
              <a:t>15</a:t>
            </a:fld>
            <a:endParaRPr/>
          </a:p>
        </p:txBody>
      </p:sp>
    </p:spTree>
  </p:cSld>
  <p:clrMapOvr>
    <a:masterClrMapping/>
  </p:clrMapOvr>
</p:notes>
</file>

<file path=ppt/notesSlides/notesSlide1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 bwMode="auto"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 bwMode="auto"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 bwMode="auto"/>
        <p:txBody>
          <a:bodyPr/>
          <a:lstStyle/>
          <a:p>
            <a:pPr>
              <a:defRPr/>
            </a:pPr>
            <a:endParaRPr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 bwMode="auto"/>
        <p:txBody>
          <a:bodyPr/>
          <a:lstStyle/>
          <a:p>
            <a:pPr>
              <a:defRPr/>
            </a:pPr>
            <a:fld id="{60C12607-8619-4388-54F0-5E8B3570E50A}" type="slidenum">
              <a:rPr/>
              <a:t>22</a:t>
            </a:fld>
            <a:endParaRPr/>
          </a:p>
        </p:txBody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PhAnim="0" type="title" preserve="1" userDrawn="1">
  <p:cSld name="Title Slide">
    <p:spTree>
      <p:nvGrpSpPr>
        <p:cNvPr id="1" name=""/>
        <p:cNvGrpSpPr/>
        <p:nvPr/>
      </p:nvGrpSpPr>
      <p:grpSpPr bwMode="auto"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 bwMode="auto">
          <a:xfrm>
            <a:off x="685800" y="1597819"/>
            <a:ext cx="7772400" cy="1102519"/>
          </a:xfrm>
        </p:spPr>
        <p:txBody>
          <a:bodyPr/>
          <a:lstStyle/>
          <a:p>
            <a:pPr>
              <a:defRPr/>
            </a:pPr>
            <a:r>
              <a:rPr lang="en-US"/>
              <a:t>Click to edit Master title style</a:t>
            </a:r>
            <a:endParaRPr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 bwMode="auto">
          <a:xfrm>
            <a:off x="1371600" y="2914650"/>
            <a:ext cx="6400800" cy="131445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>
              <a:defRPr/>
            </a:pPr>
            <a:r>
              <a:rPr lang="en-US"/>
              <a:t>Click to edit Master subtitle style</a:t>
            </a:r>
            <a:endParaRPr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 bwMode="auto"/>
        <p:txBody>
          <a:bodyPr/>
          <a:lstStyle/>
          <a:p>
            <a:pPr>
              <a:defRPr/>
            </a:pPr>
            <a:fld id="{75332685-BFC4-894E-8B96-EDC8B7258AFB}" type="datetimeFigureOut">
              <a:rPr lang="en-US"/>
              <a:t>3/19/25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 bwMode="auto"/>
        <p:txBody>
          <a:bodyPr/>
          <a:lstStyle/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 bwMode="auto"/>
        <p:txBody>
          <a:bodyPr/>
          <a:lstStyle/>
          <a:p>
            <a:pPr>
              <a:defRPr/>
            </a:pPr>
            <a:fld id="{9D7D7D6A-F23A-0A44-8EBE-BA604ED0DA08}" type="slidenum">
              <a:rPr lang="en-US"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showMasterPhAnim="0" type="obj" preserve="1" userDrawn="1">
  <p:cSld name="Title and Content">
    <p:spTree>
      <p:nvGrpSpPr>
        <p:cNvPr id="1" name=""/>
        <p:cNvGrpSpPr/>
        <p:nvPr/>
      </p:nvGrpSpPr>
      <p:grpSpPr bwMode="auto"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 bwMode="auto"/>
        <p:txBody>
          <a:bodyPr/>
          <a:lstStyle/>
          <a:p>
            <a:pPr>
              <a:defRPr/>
            </a:pPr>
            <a:r>
              <a:rPr lang="en-US"/>
              <a:t>Click to edit Master title style</a:t>
            </a:r>
            <a:endParaRPr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 bwMode="auto"/>
        <p:txBody>
          <a:bodyPr/>
          <a:lstStyle>
            <a:lvl1pPr>
              <a:defRPr sz="2000"/>
            </a:lvl1pPr>
            <a:lvl2pPr>
              <a:defRPr sz="2000">
                <a:solidFill>
                  <a:schemeClr val="tx2">
                    <a:lumMod val="60000"/>
                    <a:lumOff val="40000"/>
                  </a:schemeClr>
                </a:solidFill>
              </a:defRPr>
            </a:lvl2pPr>
            <a:lvl3pPr>
              <a:defRPr>
                <a:solidFill>
                  <a:schemeClr val="accent3">
                    <a:lumMod val="50000"/>
                  </a:schemeClr>
                </a:solidFill>
              </a:defRPr>
            </a:lvl3pPr>
          </a:lstStyle>
          <a:p>
            <a:pPr lvl="0">
              <a:defRPr/>
            </a:pPr>
            <a:r>
              <a:rPr lang="en-US"/>
              <a:t>Edit Master text styles</a:t>
            </a:r>
            <a:endParaRPr/>
          </a:p>
          <a:p>
            <a:pPr lvl="1">
              <a:defRPr/>
            </a:pPr>
            <a:r>
              <a:rPr lang="en-US"/>
              <a:t>Second level</a:t>
            </a:r>
            <a:endParaRPr/>
          </a:p>
          <a:p>
            <a:pPr lvl="2">
              <a:defRPr/>
            </a:pPr>
            <a:r>
              <a:rPr lang="en-US"/>
              <a:t>Third level</a:t>
            </a:r>
            <a:endParaRPr/>
          </a:p>
          <a:p>
            <a:pPr lvl="3">
              <a:defRPr/>
            </a:pPr>
            <a:r>
              <a:rPr lang="en-US"/>
              <a:t>Fourth level</a:t>
            </a:r>
            <a:endParaRPr/>
          </a:p>
          <a:p>
            <a:pPr lvl="4">
              <a:defRPr/>
            </a:pPr>
            <a:r>
              <a:rPr lang="en-US"/>
              <a:t>Fifth level</a:t>
            </a:r>
            <a:endParaRPr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 bwMode="auto"/>
        <p:txBody>
          <a:bodyPr/>
          <a:lstStyle/>
          <a:p>
            <a:pPr>
              <a:defRPr/>
            </a:pPr>
            <a:fld id="{75332685-BFC4-894E-8B96-EDC8B7258AFB}" type="datetimeFigureOut">
              <a:rPr lang="en-US"/>
              <a:t>3/19/25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 bwMode="auto"/>
        <p:txBody>
          <a:bodyPr/>
          <a:lstStyle/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 bwMode="auto"/>
        <p:txBody>
          <a:bodyPr/>
          <a:lstStyle/>
          <a:p>
            <a:pPr>
              <a:defRPr/>
            </a:pPr>
            <a:fld id="{9D7D7D6A-F23A-0A44-8EBE-BA604ED0DA08}" type="slidenum">
              <a:rPr lang="en-US"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showMasterPhAnim="0" type="secHead" preserve="1" userDrawn="1">
  <p:cSld name="Section Header">
    <p:spTree>
      <p:nvGrpSpPr>
        <p:cNvPr id="1" name=""/>
        <p:cNvGrpSpPr/>
        <p:nvPr/>
      </p:nvGrpSpPr>
      <p:grpSpPr bwMode="auto"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 bwMode="auto">
          <a:xfrm>
            <a:off x="722313" y="3305176"/>
            <a:ext cx="7772400" cy="1021556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pPr>
              <a:defRPr/>
            </a:pPr>
            <a:r>
              <a:rPr lang="en-US"/>
              <a:t>Click to edit Master title style</a:t>
            </a:r>
            <a:endParaRPr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 bwMode="auto">
          <a:xfrm>
            <a:off x="722313" y="2180035"/>
            <a:ext cx="7772400" cy="1125140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>
              <a:defRPr/>
            </a:pPr>
            <a:r>
              <a:rPr lang="en-US"/>
              <a:t>Edit Master text styles</a:t>
            </a:r>
            <a:endParaRPr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 bwMode="auto"/>
        <p:txBody>
          <a:bodyPr/>
          <a:lstStyle/>
          <a:p>
            <a:pPr>
              <a:defRPr/>
            </a:pPr>
            <a:fld id="{75332685-BFC4-894E-8B96-EDC8B7258AFB}" type="datetimeFigureOut">
              <a:rPr lang="en-US"/>
              <a:t>3/19/25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 bwMode="auto"/>
        <p:txBody>
          <a:bodyPr/>
          <a:lstStyle/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 bwMode="auto"/>
        <p:txBody>
          <a:bodyPr/>
          <a:lstStyle/>
          <a:p>
            <a:pPr>
              <a:defRPr/>
            </a:pPr>
            <a:fld id="{9D7D7D6A-F23A-0A44-8EBE-BA604ED0DA08}" type="slidenum">
              <a:rPr lang="en-US"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showMasterPhAnim="0" type="twoObj" preserve="1" userDrawn="1">
  <p:cSld name="Two Content">
    <p:spTree>
      <p:nvGrpSpPr>
        <p:cNvPr id="1" name=""/>
        <p:cNvGrpSpPr/>
        <p:nvPr/>
      </p:nvGrpSpPr>
      <p:grpSpPr bwMode="auto"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 bwMode="auto"/>
        <p:txBody>
          <a:bodyPr/>
          <a:lstStyle/>
          <a:p>
            <a:pPr>
              <a:defRPr/>
            </a:pPr>
            <a:r>
              <a:rPr lang="en-US"/>
              <a:t>Click to edit Master title style</a:t>
            </a:r>
            <a:endParaRPr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 bwMode="auto">
          <a:xfrm>
            <a:off x="457200" y="1200151"/>
            <a:ext cx="4038600" cy="3394472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>
              <a:defRPr/>
            </a:pPr>
            <a:r>
              <a:rPr lang="en-US"/>
              <a:t>Edit Master text styles</a:t>
            </a:r>
            <a:endParaRPr/>
          </a:p>
          <a:p>
            <a:pPr lvl="1">
              <a:defRPr/>
            </a:pPr>
            <a:r>
              <a:rPr lang="en-US"/>
              <a:t>Second level</a:t>
            </a:r>
            <a:endParaRPr/>
          </a:p>
          <a:p>
            <a:pPr lvl="2">
              <a:defRPr/>
            </a:pPr>
            <a:r>
              <a:rPr lang="en-US"/>
              <a:t>Third level</a:t>
            </a:r>
            <a:endParaRPr/>
          </a:p>
          <a:p>
            <a:pPr lvl="3">
              <a:defRPr/>
            </a:pPr>
            <a:r>
              <a:rPr lang="en-US"/>
              <a:t>Fourth level</a:t>
            </a:r>
            <a:endParaRPr/>
          </a:p>
          <a:p>
            <a:pPr lvl="4">
              <a:defRPr/>
            </a:pPr>
            <a:r>
              <a:rPr lang="en-US"/>
              <a:t>Fifth level</a:t>
            </a:r>
            <a:endParaRPr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 bwMode="auto">
          <a:xfrm>
            <a:off x="4648200" y="1200151"/>
            <a:ext cx="4038600" cy="3394472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>
              <a:defRPr/>
            </a:pPr>
            <a:r>
              <a:rPr lang="en-US"/>
              <a:t>Edit Master text styles</a:t>
            </a:r>
            <a:endParaRPr/>
          </a:p>
          <a:p>
            <a:pPr lvl="1">
              <a:defRPr/>
            </a:pPr>
            <a:r>
              <a:rPr lang="en-US"/>
              <a:t>Second level</a:t>
            </a:r>
            <a:endParaRPr/>
          </a:p>
          <a:p>
            <a:pPr lvl="2">
              <a:defRPr/>
            </a:pPr>
            <a:r>
              <a:rPr lang="en-US"/>
              <a:t>Third level</a:t>
            </a:r>
            <a:endParaRPr/>
          </a:p>
          <a:p>
            <a:pPr lvl="3">
              <a:defRPr/>
            </a:pPr>
            <a:r>
              <a:rPr lang="en-US"/>
              <a:t>Fourth level</a:t>
            </a:r>
            <a:endParaRPr/>
          </a:p>
          <a:p>
            <a:pPr lvl="4">
              <a:defRPr/>
            </a:pPr>
            <a:r>
              <a:rPr lang="en-US"/>
              <a:t>Fifth level</a:t>
            </a:r>
            <a:endParaRPr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 bwMode="auto"/>
        <p:txBody>
          <a:bodyPr/>
          <a:lstStyle/>
          <a:p>
            <a:pPr>
              <a:defRPr/>
            </a:pPr>
            <a:fld id="{75332685-BFC4-894E-8B96-EDC8B7258AFB}" type="datetimeFigureOut">
              <a:rPr lang="en-US"/>
              <a:t>3/19/25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 bwMode="auto"/>
        <p:txBody>
          <a:bodyPr/>
          <a:lstStyle/>
          <a:p>
            <a:pPr>
              <a:defRPr/>
            </a:pPr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 bwMode="auto"/>
        <p:txBody>
          <a:bodyPr/>
          <a:lstStyle/>
          <a:p>
            <a:pPr>
              <a:defRPr/>
            </a:pPr>
            <a:fld id="{9D7D7D6A-F23A-0A44-8EBE-BA604ED0DA08}" type="slidenum">
              <a:rPr lang="en-US"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showMasterPhAnim="0" type="twoTxTwoObj" preserve="1" userDrawn="1">
  <p:cSld name="Comparison">
    <p:spTree>
      <p:nvGrpSpPr>
        <p:cNvPr id="1" name=""/>
        <p:cNvGrpSpPr/>
        <p:nvPr/>
      </p:nvGrpSpPr>
      <p:grpSpPr bwMode="auto"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 bwMode="auto"/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en-US"/>
              <a:t>Click to edit Master title style</a:t>
            </a:r>
            <a:endParaRPr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 bwMode="auto">
          <a:xfrm>
            <a:off x="457200" y="1151335"/>
            <a:ext cx="4040188" cy="47982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>
              <a:defRPr/>
            </a:pPr>
            <a:r>
              <a:rPr lang="en-US"/>
              <a:t>Edit Master text styles</a:t>
            </a:r>
            <a:endParaRPr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 bwMode="auto">
          <a:xfrm>
            <a:off x="457200" y="1631156"/>
            <a:ext cx="4040188" cy="2963466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>
              <a:defRPr/>
            </a:pPr>
            <a:r>
              <a:rPr lang="en-US"/>
              <a:t>Edit Master text styles</a:t>
            </a:r>
            <a:endParaRPr/>
          </a:p>
          <a:p>
            <a:pPr lvl="1">
              <a:defRPr/>
            </a:pPr>
            <a:r>
              <a:rPr lang="en-US"/>
              <a:t>Second level</a:t>
            </a:r>
            <a:endParaRPr/>
          </a:p>
          <a:p>
            <a:pPr lvl="2">
              <a:defRPr/>
            </a:pPr>
            <a:r>
              <a:rPr lang="en-US"/>
              <a:t>Third level</a:t>
            </a:r>
            <a:endParaRPr/>
          </a:p>
          <a:p>
            <a:pPr lvl="3">
              <a:defRPr/>
            </a:pPr>
            <a:r>
              <a:rPr lang="en-US"/>
              <a:t>Fourth level</a:t>
            </a:r>
            <a:endParaRPr/>
          </a:p>
          <a:p>
            <a:pPr lvl="4">
              <a:defRPr/>
            </a:pPr>
            <a:r>
              <a:rPr lang="en-US"/>
              <a:t>Fifth level</a:t>
            </a:r>
            <a:endParaRPr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 bwMode="auto">
          <a:xfrm>
            <a:off x="4645026" y="1151335"/>
            <a:ext cx="4041775" cy="47982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>
              <a:defRPr/>
            </a:pPr>
            <a:r>
              <a:rPr lang="en-US"/>
              <a:t>Edit Master text styles</a:t>
            </a:r>
            <a:endParaRPr/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 bwMode="auto">
          <a:xfrm>
            <a:off x="4645026" y="1631156"/>
            <a:ext cx="4041775" cy="2963466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>
              <a:defRPr/>
            </a:pPr>
            <a:r>
              <a:rPr lang="en-US"/>
              <a:t>Edit Master text styles</a:t>
            </a:r>
            <a:endParaRPr/>
          </a:p>
          <a:p>
            <a:pPr lvl="1">
              <a:defRPr/>
            </a:pPr>
            <a:r>
              <a:rPr lang="en-US"/>
              <a:t>Second level</a:t>
            </a:r>
            <a:endParaRPr/>
          </a:p>
          <a:p>
            <a:pPr lvl="2">
              <a:defRPr/>
            </a:pPr>
            <a:r>
              <a:rPr lang="en-US"/>
              <a:t>Third level</a:t>
            </a:r>
            <a:endParaRPr/>
          </a:p>
          <a:p>
            <a:pPr lvl="3">
              <a:defRPr/>
            </a:pPr>
            <a:r>
              <a:rPr lang="en-US"/>
              <a:t>Fourth level</a:t>
            </a:r>
            <a:endParaRPr/>
          </a:p>
          <a:p>
            <a:pPr lvl="4">
              <a:defRPr/>
            </a:pPr>
            <a:r>
              <a:rPr lang="en-US"/>
              <a:t>Fifth level</a:t>
            </a:r>
            <a:endParaRPr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 bwMode="auto"/>
        <p:txBody>
          <a:bodyPr/>
          <a:lstStyle/>
          <a:p>
            <a:pPr>
              <a:defRPr/>
            </a:pPr>
            <a:fld id="{75332685-BFC4-894E-8B96-EDC8B7258AFB}" type="datetimeFigureOut">
              <a:rPr lang="en-US"/>
              <a:t>3/19/25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 bwMode="auto"/>
        <p:txBody>
          <a:bodyPr/>
          <a:lstStyle/>
          <a:p>
            <a:pPr>
              <a:defRPr/>
            </a:pPr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 bwMode="auto"/>
        <p:txBody>
          <a:bodyPr/>
          <a:lstStyle/>
          <a:p>
            <a:pPr>
              <a:defRPr/>
            </a:pPr>
            <a:fld id="{9D7D7D6A-F23A-0A44-8EBE-BA604ED0DA08}" type="slidenum">
              <a:rPr lang="en-US"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showMasterPhAnim="0" type="titleOnly" preserve="1" userDrawn="1">
  <p:cSld name="Title Only">
    <p:spTree>
      <p:nvGrpSpPr>
        <p:cNvPr id="1" name=""/>
        <p:cNvGrpSpPr/>
        <p:nvPr/>
      </p:nvGrpSpPr>
      <p:grpSpPr bwMode="auto"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 bwMode="auto"/>
        <p:txBody>
          <a:bodyPr/>
          <a:lstStyle/>
          <a:p>
            <a:pPr>
              <a:defRPr/>
            </a:pPr>
            <a:r>
              <a:rPr lang="en-US"/>
              <a:t>Click to edit Master title style</a:t>
            </a:r>
            <a:endParaRPr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 bwMode="auto"/>
        <p:txBody>
          <a:bodyPr/>
          <a:lstStyle/>
          <a:p>
            <a:pPr>
              <a:defRPr/>
            </a:pPr>
            <a:fld id="{75332685-BFC4-894E-8B96-EDC8B7258AFB}" type="datetimeFigureOut">
              <a:rPr lang="en-US"/>
              <a:t>3/19/25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 bwMode="auto"/>
        <p:txBody>
          <a:bodyPr/>
          <a:lstStyle/>
          <a:p>
            <a:pPr>
              <a:defRPr/>
            </a:pPr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 bwMode="auto"/>
        <p:txBody>
          <a:bodyPr/>
          <a:lstStyle/>
          <a:p>
            <a:pPr>
              <a:defRPr/>
            </a:pPr>
            <a:fld id="{9D7D7D6A-F23A-0A44-8EBE-BA604ED0DA08}" type="slidenum">
              <a:rPr lang="en-US"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showMasterPhAnim="0" type="blank" preserve="1" userDrawn="1">
  <p:cSld name="Blank">
    <p:spTree>
      <p:nvGrpSpPr>
        <p:cNvPr id="1" name=""/>
        <p:cNvGrpSpPr/>
        <p:nvPr/>
      </p:nvGrpSpPr>
      <p:grpSpPr bwMode="auto"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 bwMode="auto"/>
        <p:txBody>
          <a:bodyPr/>
          <a:lstStyle/>
          <a:p>
            <a:pPr>
              <a:defRPr/>
            </a:pPr>
            <a:fld id="{75332685-BFC4-894E-8B96-EDC8B7258AFB}" type="datetimeFigureOut">
              <a:rPr lang="en-US"/>
              <a:t>3/19/25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 bwMode="auto"/>
        <p:txBody>
          <a:bodyPr/>
          <a:lstStyle/>
          <a:p>
            <a:pPr>
              <a:defRPr/>
            </a:pPr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 bwMode="auto"/>
        <p:txBody>
          <a:bodyPr/>
          <a:lstStyle/>
          <a:p>
            <a:pPr>
              <a:defRPr/>
            </a:pPr>
            <a:fld id="{9D7D7D6A-F23A-0A44-8EBE-BA604ED0DA08}" type="slidenum">
              <a:rPr lang="en-US"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showMasterPhAnim="0" type="objTx" preserve="1" userDrawn="1">
  <p:cSld name="Content with Caption">
    <p:spTree>
      <p:nvGrpSpPr>
        <p:cNvPr id="1" name=""/>
        <p:cNvGrpSpPr/>
        <p:nvPr/>
      </p:nvGrpSpPr>
      <p:grpSpPr bwMode="auto"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 bwMode="auto">
          <a:xfrm>
            <a:off x="457201" y="204787"/>
            <a:ext cx="3008313" cy="871538"/>
          </a:xfrm>
        </p:spPr>
        <p:txBody>
          <a:bodyPr anchor="b"/>
          <a:lstStyle>
            <a:lvl1pPr algn="l">
              <a:defRPr sz="2000" b="1"/>
            </a:lvl1pPr>
          </a:lstStyle>
          <a:p>
            <a:pPr>
              <a:defRPr/>
            </a:pPr>
            <a:r>
              <a:rPr lang="en-US"/>
              <a:t>Click to edit Master title style</a:t>
            </a:r>
            <a:endParaRPr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 bwMode="auto">
          <a:xfrm>
            <a:off x="3575050" y="204788"/>
            <a:ext cx="5111750" cy="438983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>
              <a:defRPr/>
            </a:pPr>
            <a:r>
              <a:rPr lang="en-US"/>
              <a:t>Edit Master text styles</a:t>
            </a:r>
            <a:endParaRPr/>
          </a:p>
          <a:p>
            <a:pPr lvl="1">
              <a:defRPr/>
            </a:pPr>
            <a:r>
              <a:rPr lang="en-US"/>
              <a:t>Second level</a:t>
            </a:r>
            <a:endParaRPr/>
          </a:p>
          <a:p>
            <a:pPr lvl="2">
              <a:defRPr/>
            </a:pPr>
            <a:r>
              <a:rPr lang="en-US"/>
              <a:t>Third level</a:t>
            </a:r>
            <a:endParaRPr/>
          </a:p>
          <a:p>
            <a:pPr lvl="3">
              <a:defRPr/>
            </a:pPr>
            <a:r>
              <a:rPr lang="en-US"/>
              <a:t>Fourth level</a:t>
            </a:r>
            <a:endParaRPr/>
          </a:p>
          <a:p>
            <a:pPr lvl="4">
              <a:defRPr/>
            </a:pPr>
            <a:r>
              <a:rPr lang="en-US"/>
              <a:t>Fifth level</a:t>
            </a:r>
            <a:endParaRPr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 bwMode="auto">
          <a:xfrm>
            <a:off x="457201" y="1076326"/>
            <a:ext cx="3008313" cy="3518297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>
              <a:defRPr/>
            </a:pPr>
            <a:r>
              <a:rPr lang="en-US"/>
              <a:t>Edit Master text styles</a:t>
            </a:r>
            <a:endParaRPr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 bwMode="auto"/>
        <p:txBody>
          <a:bodyPr/>
          <a:lstStyle/>
          <a:p>
            <a:pPr>
              <a:defRPr/>
            </a:pPr>
            <a:fld id="{75332685-BFC4-894E-8B96-EDC8B7258AFB}" type="datetimeFigureOut">
              <a:rPr lang="en-US"/>
              <a:t>3/19/25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 bwMode="auto"/>
        <p:txBody>
          <a:bodyPr/>
          <a:lstStyle/>
          <a:p>
            <a:pPr>
              <a:defRPr/>
            </a:pPr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 bwMode="auto"/>
        <p:txBody>
          <a:bodyPr/>
          <a:lstStyle/>
          <a:p>
            <a:pPr>
              <a:defRPr/>
            </a:pPr>
            <a:fld id="{9D7D7D6A-F23A-0A44-8EBE-BA604ED0DA08}" type="slidenum">
              <a:rPr lang="en-US"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PhAnim="0" type="picTx" preserve="1" userDrawn="1">
  <p:cSld name="Picture with Caption">
    <p:spTree>
      <p:nvGrpSpPr>
        <p:cNvPr id="1" name=""/>
        <p:cNvGrpSpPr/>
        <p:nvPr/>
      </p:nvGrpSpPr>
      <p:grpSpPr bwMode="auto"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 bwMode="auto">
          <a:xfrm>
            <a:off x="1792288" y="3600450"/>
            <a:ext cx="5486400" cy="425054"/>
          </a:xfrm>
        </p:spPr>
        <p:txBody>
          <a:bodyPr anchor="b"/>
          <a:lstStyle>
            <a:lvl1pPr algn="l">
              <a:defRPr sz="2000" b="1"/>
            </a:lvl1pPr>
          </a:lstStyle>
          <a:p>
            <a:pPr>
              <a:defRPr/>
            </a:pPr>
            <a:r>
              <a:rPr lang="en-US"/>
              <a:t>Click to edit Master title style</a:t>
            </a:r>
            <a:endParaRPr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 bwMode="auto">
          <a:xfrm>
            <a:off x="1792288" y="459581"/>
            <a:ext cx="5486400" cy="30861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>
              <a:defRPr/>
            </a:pPr>
            <a:r>
              <a:rPr lang="en-US"/>
              <a:t>Click icon to add picture</a:t>
            </a:r>
            <a:endParaRPr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 bwMode="auto">
          <a:xfrm>
            <a:off x="1792288" y="4025503"/>
            <a:ext cx="5486400" cy="603647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>
              <a:defRPr/>
            </a:pPr>
            <a:r>
              <a:rPr lang="en-US"/>
              <a:t>Edit Master text styles</a:t>
            </a:r>
            <a:endParaRPr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 bwMode="auto"/>
        <p:txBody>
          <a:bodyPr/>
          <a:lstStyle/>
          <a:p>
            <a:pPr>
              <a:defRPr/>
            </a:pPr>
            <a:fld id="{75332685-BFC4-894E-8B96-EDC8B7258AFB}" type="datetimeFigureOut">
              <a:rPr lang="en-US"/>
              <a:t>3/19/25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 bwMode="auto"/>
        <p:txBody>
          <a:bodyPr/>
          <a:lstStyle/>
          <a:p>
            <a:pPr>
              <a:defRPr/>
            </a:pPr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 bwMode="auto"/>
        <p:txBody>
          <a:bodyPr/>
          <a:lstStyle/>
          <a:p>
            <a:pPr>
              <a:defRPr/>
            </a:pPr>
            <a:fld id="{9D7D7D6A-F23A-0A44-8EBE-BA604ED0DA08}" type="slidenum">
              <a:rPr lang="en-US"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showMasterPhAnim="0" type="vertTx" preserve="1" userDrawn="1">
  <p:cSld name="Title and Vertical Text">
    <p:spTree>
      <p:nvGrpSpPr>
        <p:cNvPr id="1" name=""/>
        <p:cNvGrpSpPr/>
        <p:nvPr/>
      </p:nvGrpSpPr>
      <p:grpSpPr bwMode="auto"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 bwMode="auto"/>
        <p:txBody>
          <a:bodyPr/>
          <a:lstStyle/>
          <a:p>
            <a:pPr>
              <a:defRPr/>
            </a:pPr>
            <a:r>
              <a:rPr lang="en-US"/>
              <a:t>Click to edit Master title style</a:t>
            </a:r>
            <a:endParaRPr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 bwMode="auto"/>
        <p:txBody>
          <a:bodyPr vert="eaVert"/>
          <a:lstStyle/>
          <a:p>
            <a:pPr lvl="0">
              <a:defRPr/>
            </a:pPr>
            <a:r>
              <a:rPr lang="en-US"/>
              <a:t>Edit Master text styles</a:t>
            </a:r>
            <a:endParaRPr/>
          </a:p>
          <a:p>
            <a:pPr lvl="1">
              <a:defRPr/>
            </a:pPr>
            <a:r>
              <a:rPr lang="en-US"/>
              <a:t>Second level</a:t>
            </a:r>
            <a:endParaRPr/>
          </a:p>
          <a:p>
            <a:pPr lvl="2">
              <a:defRPr/>
            </a:pPr>
            <a:r>
              <a:rPr lang="en-US"/>
              <a:t>Third level</a:t>
            </a:r>
            <a:endParaRPr/>
          </a:p>
          <a:p>
            <a:pPr lvl="3">
              <a:defRPr/>
            </a:pPr>
            <a:r>
              <a:rPr lang="en-US"/>
              <a:t>Fourth level</a:t>
            </a:r>
            <a:endParaRPr/>
          </a:p>
          <a:p>
            <a:pPr lvl="4">
              <a:defRPr/>
            </a:pPr>
            <a:r>
              <a:rPr lang="en-US"/>
              <a:t>Fifth level</a:t>
            </a:r>
            <a:endParaRPr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 bwMode="auto"/>
        <p:txBody>
          <a:bodyPr/>
          <a:lstStyle/>
          <a:p>
            <a:pPr>
              <a:defRPr/>
            </a:pPr>
            <a:fld id="{75332685-BFC4-894E-8B96-EDC8B7258AFB}" type="datetimeFigureOut">
              <a:rPr lang="en-US"/>
              <a:t>3/19/25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 bwMode="auto"/>
        <p:txBody>
          <a:bodyPr/>
          <a:lstStyle/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 bwMode="auto"/>
        <p:txBody>
          <a:bodyPr/>
          <a:lstStyle/>
          <a:p>
            <a:pPr>
              <a:defRPr/>
            </a:pPr>
            <a:fld id="{9D7D7D6A-F23A-0A44-8EBE-BA604ED0DA08}" type="slidenum">
              <a:rPr lang="en-US"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showMasterPhAnim="0" type="vertTitleAndTx" preserve="1" userDrawn="1">
  <p:cSld name="Vertical Title and Text">
    <p:spTree>
      <p:nvGrpSpPr>
        <p:cNvPr id="1" name=""/>
        <p:cNvGrpSpPr/>
        <p:nvPr/>
      </p:nvGrpSpPr>
      <p:grpSpPr bwMode="auto"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 bwMode="auto">
          <a:xfrm>
            <a:off x="6629400" y="205979"/>
            <a:ext cx="2057400" cy="4388644"/>
          </a:xfrm>
        </p:spPr>
        <p:txBody>
          <a:bodyPr vert="eaVert"/>
          <a:lstStyle/>
          <a:p>
            <a:pPr>
              <a:defRPr/>
            </a:pPr>
            <a:r>
              <a:rPr lang="en-US"/>
              <a:t>Click to edit Master title style</a:t>
            </a:r>
            <a:endParaRPr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 bwMode="auto">
          <a:xfrm>
            <a:off x="457200" y="205979"/>
            <a:ext cx="6019800" cy="4388644"/>
          </a:xfrm>
        </p:spPr>
        <p:txBody>
          <a:bodyPr vert="eaVert"/>
          <a:lstStyle/>
          <a:p>
            <a:pPr lvl="0">
              <a:defRPr/>
            </a:pPr>
            <a:r>
              <a:rPr lang="en-US"/>
              <a:t>Edit Master text styles</a:t>
            </a:r>
            <a:endParaRPr/>
          </a:p>
          <a:p>
            <a:pPr lvl="1">
              <a:defRPr/>
            </a:pPr>
            <a:r>
              <a:rPr lang="en-US"/>
              <a:t>Second level</a:t>
            </a:r>
            <a:endParaRPr/>
          </a:p>
          <a:p>
            <a:pPr lvl="2">
              <a:defRPr/>
            </a:pPr>
            <a:r>
              <a:rPr lang="en-US"/>
              <a:t>Third level</a:t>
            </a:r>
            <a:endParaRPr/>
          </a:p>
          <a:p>
            <a:pPr lvl="3">
              <a:defRPr/>
            </a:pPr>
            <a:r>
              <a:rPr lang="en-US"/>
              <a:t>Fourth level</a:t>
            </a:r>
            <a:endParaRPr/>
          </a:p>
          <a:p>
            <a:pPr lvl="4">
              <a:defRPr/>
            </a:pPr>
            <a:r>
              <a:rPr lang="en-US"/>
              <a:t>Fifth level</a:t>
            </a:r>
            <a:endParaRPr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 bwMode="auto"/>
        <p:txBody>
          <a:bodyPr/>
          <a:lstStyle/>
          <a:p>
            <a:pPr>
              <a:defRPr/>
            </a:pPr>
            <a:fld id="{75332685-BFC4-894E-8B96-EDC8B7258AFB}" type="datetimeFigureOut">
              <a:rPr lang="en-US"/>
              <a:t>3/19/25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 bwMode="auto"/>
        <p:txBody>
          <a:bodyPr/>
          <a:lstStyle/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 bwMode="auto"/>
        <p:txBody>
          <a:bodyPr/>
          <a:lstStyle/>
          <a:p>
            <a:pPr>
              <a:defRPr/>
            </a:pPr>
            <a:fld id="{9D7D7D6A-F23A-0A44-8EBE-BA604ED0DA08}" type="slidenum">
              <a:rPr lang="en-US"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 bwMode="auto"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 bwMode="auto">
          <a:xfrm>
            <a:off x="457200" y="129334"/>
            <a:ext cx="8229600" cy="418140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>
              <a:defRPr/>
            </a:pPr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 bwMode="auto">
          <a:xfrm>
            <a:off x="457200" y="777411"/>
            <a:ext cx="8229600" cy="3974647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>
              <a:defRPr/>
            </a:pPr>
            <a:r>
              <a:rPr lang="en-US"/>
              <a:t>Edit Master text styles</a:t>
            </a:r>
            <a:endParaRPr/>
          </a:p>
          <a:p>
            <a:pPr lvl="1">
              <a:defRPr/>
            </a:pPr>
            <a:r>
              <a:rPr lang="en-US"/>
              <a:t>Second level</a:t>
            </a:r>
            <a:endParaRPr/>
          </a:p>
          <a:p>
            <a:pPr lvl="2">
              <a:defRPr/>
            </a:pPr>
            <a:r>
              <a:rPr lang="en-US"/>
              <a:t>Third level</a:t>
            </a:r>
            <a:endParaRPr/>
          </a:p>
          <a:p>
            <a:pPr lvl="3">
              <a:defRPr/>
            </a:pPr>
            <a:r>
              <a:rPr lang="en-US"/>
              <a:t>Fourth level</a:t>
            </a:r>
            <a:endParaRPr/>
          </a:p>
          <a:p>
            <a:pPr lvl="4">
              <a:defRPr/>
            </a:pPr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 bwMode="auto">
          <a:xfrm>
            <a:off x="457200" y="4854857"/>
            <a:ext cx="2133600" cy="273844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>
              <a:defRPr/>
            </a:pPr>
            <a:fld id="{75332685-BFC4-894E-8B96-EDC8B7258AFB}" type="datetimeFigureOut">
              <a:rPr lang="en-US"/>
              <a:t>3/19/25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 bwMode="auto">
          <a:xfrm>
            <a:off x="3124200" y="4843908"/>
            <a:ext cx="2895600" cy="273844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 bwMode="auto">
          <a:xfrm>
            <a:off x="6553200" y="4843908"/>
            <a:ext cx="2133600" cy="273844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>
              <a:defRPr/>
            </a:pPr>
            <a:fld id="{9D7D7D6A-F23A-0A44-8EBE-BA604ED0DA08}" type="slidenum">
              <a:rPr lang="en-US"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457200">
        <a:spcBef>
          <a:spcPts val="0"/>
        </a:spcBef>
        <a:buNone/>
        <a:defRPr sz="3200">
          <a:solidFill>
            <a:schemeClr val="tx2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457200">
        <a:spcBef>
          <a:spcPts val="0"/>
        </a:spcBef>
        <a:buClr>
          <a:srgbClr val="000090"/>
        </a:buClr>
        <a:buSzPct val="100000"/>
        <a:buFont typeface="Arial"/>
        <a:buChar char="•"/>
        <a:defRPr sz="24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457200">
        <a:spcBef>
          <a:spcPts val="0"/>
        </a:spcBef>
        <a:buClr>
          <a:srgbClr val="800000"/>
        </a:buClr>
        <a:buSzPct val="100000"/>
        <a:buFont typeface="Arial"/>
        <a:buChar char="•"/>
        <a:defRPr sz="2400">
          <a:solidFill>
            <a:srgbClr val="1F497D"/>
          </a:solidFill>
          <a:latin typeface="+mn-lt"/>
          <a:ea typeface="+mn-ea"/>
          <a:cs typeface="+mn-cs"/>
        </a:defRPr>
      </a:lvl2pPr>
      <a:lvl3pPr marL="1143000" indent="-228600" algn="l" defTabSz="457200">
        <a:spcBef>
          <a:spcPts val="0"/>
        </a:spcBef>
        <a:buFont typeface="Arial"/>
        <a:buChar char="•"/>
        <a:defRPr sz="20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457200">
        <a:spcBef>
          <a:spcPts val="0"/>
        </a:spcBef>
        <a:buFont typeface="Arial"/>
        <a:buChar char="–"/>
        <a:defRPr sz="20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457200">
        <a:spcBef>
          <a:spcPts val="0"/>
        </a:spcBef>
        <a:buFont typeface="Arial"/>
        <a:buChar char="»"/>
        <a:defRPr sz="20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457200">
        <a:spcBef>
          <a:spcPts val="0"/>
        </a:spcBef>
        <a:buFont typeface="Arial"/>
        <a:buChar char="•"/>
        <a:defRPr sz="20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>
        <a:spcBef>
          <a:spcPts val="0"/>
        </a:spcBef>
        <a:buFont typeface="Arial"/>
        <a:buChar char="•"/>
        <a:defRPr sz="20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>
        <a:spcBef>
          <a:spcPts val="0"/>
        </a:spcBef>
        <a:buFont typeface="Arial"/>
        <a:buChar char="•"/>
        <a:defRPr sz="20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>
        <a:spcBef>
          <a:spcPts val="0"/>
        </a:spcBef>
        <a:buFont typeface="Arial"/>
        <a:buChar char="•"/>
        <a:defRPr sz="20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>
        <a:defRPr sz="18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>
        <a:defRPr sz="18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>
        <a:defRPr sz="18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>
        <a:defRPr sz="18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>
        <a:defRPr sz="18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>
        <a:defRPr sz="18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>
        <a:defRPr sz="18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>
        <a:defRPr sz="18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>
        <a:defRPr sz="18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jp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3.jpg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6.xml"/><Relationship Id="rId4" Type="http://schemas.openxmlformats.org/officeDocument/2006/relationships/image" Target="../media/image5.jpg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emf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8.png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emf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8.png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emf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8.png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1.xml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2.xml"/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png"/><Relationship Id="rId2" Type="http://schemas.openxmlformats.org/officeDocument/2006/relationships/notesSlide" Target="../notesSlides/notesSlide13.xml"/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png"/><Relationship Id="rId2" Type="http://schemas.openxmlformats.org/officeDocument/2006/relationships/notesSlide" Target="../notesSlides/notesSlide14.xml"/><Relationship Id="rId1" Type="http://schemas.openxmlformats.org/officeDocument/2006/relationships/slideLayout" Target="../slideLayouts/slideLayout7.xm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png"/><Relationship Id="rId2" Type="http://schemas.openxmlformats.org/officeDocument/2006/relationships/notesSlide" Target="../notesSlides/notesSlide15.xml"/><Relationship Id="rId1" Type="http://schemas.openxmlformats.org/officeDocument/2006/relationships/slideLayout" Target="../slideLayouts/slideLayout2.xml"/><Relationship Id="rId4" Type="http://schemas.openxmlformats.org/officeDocument/2006/relationships/hyperlink" Target="https://wiki.nikhef.nl/education/Master_Projects" TargetMode="External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png"/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4.png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.emf"/><Relationship Id="rId2" Type="http://schemas.openxmlformats.org/officeDocument/2006/relationships/image" Target="../media/image15.png"/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emf"/><Relationship Id="rId2" Type="http://schemas.openxmlformats.org/officeDocument/2006/relationships/image" Target="../media/image17.png"/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0.png"/><Relationship Id="rId2" Type="http://schemas.openxmlformats.org/officeDocument/2006/relationships/image" Target="../media/image19.emf"/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jpg"/><Relationship Id="rId2" Type="http://schemas.openxmlformats.org/officeDocument/2006/relationships/image" Target="../media/image21.png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22.png"/><Relationship Id="rId4" Type="http://schemas.openxmlformats.org/officeDocument/2006/relationships/image" Target="../media/image4.jpg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.emf"/><Relationship Id="rId2" Type="http://schemas.openxmlformats.org/officeDocument/2006/relationships/image" Target="../media/image23.png"/><Relationship Id="rId1" Type="http://schemas.openxmlformats.org/officeDocument/2006/relationships/slideLayout" Target="../slideLayouts/slideLayout2.xml"/></Relationships>
</file>

<file path=ppt/slides/_rels/slide2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6.xml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 showMasterPhAnim="0">
  <p:cSld>
    <p:bg>
      <p:bgPr>
        <a:solidFill>
          <a:schemeClr val="accent1">
            <a:lumMod val="20000"/>
            <a:lumOff val="80000"/>
          </a:schemeClr>
        </a:solidFill>
        <a:effectLst/>
      </p:bgPr>
    </p:bg>
    <p:spTree>
      <p:nvGrpSpPr>
        <p:cNvPr id="1" name=""/>
        <p:cNvGrpSpPr/>
        <p:nvPr/>
      </p:nvGrpSpPr>
      <p:grpSpPr bwMode="auto">
        <a:xfrm>
          <a:off x="0" y="0"/>
          <a:ext cx="0" cy="0"/>
          <a:chOff x="0" y="0"/>
          <a:chExt cx="0" cy="0"/>
        </a:xfrm>
      </p:grpSpPr>
      <p:pic>
        <p:nvPicPr>
          <p:cNvPr id="1833484195" name="Picture 4"/>
          <p:cNvPicPr>
            <a:picLocks noChangeAspect="1"/>
          </p:cNvPicPr>
          <p:nvPr/>
        </p:nvPicPr>
        <p:blipFill>
          <a:blip r:embed="rId3"/>
          <a:stretch/>
        </p:blipFill>
        <p:spPr bwMode="auto">
          <a:xfrm>
            <a:off x="925362" y="6358"/>
            <a:ext cx="7293275" cy="5130782"/>
          </a:xfrm>
          <a:prstGeom prst="rect">
            <a:avLst/>
          </a:prstGeom>
        </p:spPr>
      </p:pic>
      <p:sp>
        <p:nvSpPr>
          <p:cNvPr id="576332097" name="Title 1"/>
          <p:cNvSpPr>
            <a:spLocks noGrp="1"/>
          </p:cNvSpPr>
          <p:nvPr>
            <p:ph type="ctrTitle"/>
          </p:nvPr>
        </p:nvSpPr>
        <p:spPr bwMode="auto">
          <a:xfrm>
            <a:off x="1489516" y="848716"/>
            <a:ext cx="6243096" cy="803879"/>
          </a:xfrm>
          <a:prstGeom prst="rect">
            <a:avLst/>
          </a:prstGeom>
          <a:solidFill>
            <a:schemeClr val="tx1">
              <a:alpha val="48000"/>
            </a:schemeClr>
          </a:solidFill>
        </p:spPr>
        <p:txBody>
          <a:bodyPr vertOverflow="overflow" horzOverflow="overflow" vert="horz" wrap="square" lIns="36000" tIns="36000" rIns="36000" bIns="36000" numCol="1" spcCol="0" rtlCol="0" fromWordArt="0" anchor="ctr" anchorCtr="0" forceAA="0" compatLnSpc="0">
            <a:spAutoFit/>
          </a:bodyPr>
          <a:lstStyle/>
          <a:p>
            <a:pPr>
              <a:defRPr/>
            </a:pPr>
            <a:r>
              <a:rPr lang="en-US" sz="4800">
                <a:solidFill>
                  <a:schemeClr val="bg1"/>
                </a:solidFill>
              </a:rPr>
              <a:t>Master projects in </a:t>
            </a:r>
            <a:r>
              <a:rPr lang="en-US" sz="4800" b="1">
                <a:solidFill>
                  <a:schemeClr val="bg1"/>
                </a:solidFill>
              </a:rPr>
              <a:t>LHCb</a:t>
            </a:r>
            <a:endParaRPr sz="4800">
              <a:solidFill>
                <a:schemeClr val="bg1"/>
              </a:solidFill>
            </a:endParaRPr>
          </a:p>
        </p:txBody>
      </p:sp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 showMasterPhAnim="0">
  <p:cSld>
    <p:spTree>
      <p:nvGrpSpPr>
        <p:cNvPr id="1" name=""/>
        <p:cNvGrpSpPr/>
        <p:nvPr/>
      </p:nvGrpSpPr>
      <p:grpSpPr bwMode="auto"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idx="4294967295"/>
          </p:nvPr>
        </p:nvSpPr>
        <p:spPr bwMode="auto">
          <a:xfrm>
            <a:off x="0" y="128587"/>
            <a:ext cx="8229600" cy="419100"/>
          </a:xfrm>
        </p:spPr>
        <p:txBody>
          <a:bodyPr/>
          <a:lstStyle/>
          <a:p>
            <a:pPr>
              <a:defRPr/>
            </a:pPr>
            <a:r>
              <a:rPr lang="en-US"/>
              <a:t>The LHCb experiment at CERN</a:t>
            </a:r>
            <a:endParaRPr/>
          </a:p>
        </p:txBody>
      </p:sp>
      <p:pic>
        <p:nvPicPr>
          <p:cNvPr id="5" name="Picture 5" descr="0609031-A4-at-144-dpi.jpg"/>
          <p:cNvPicPr>
            <a:picLocks noChangeAspect="1"/>
          </p:cNvPicPr>
          <p:nvPr/>
        </p:nvPicPr>
        <p:blipFill>
          <a:blip r:embed="rId3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tretch/>
        </p:blipFill>
        <p:spPr bwMode="auto">
          <a:xfrm>
            <a:off x="5960414" y="1428453"/>
            <a:ext cx="2846130" cy="223743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10" name="Picture 2"/>
          <p:cNvPicPr>
            <a:picLocks noChangeAspect="1"/>
          </p:cNvPicPr>
          <p:nvPr/>
        </p:nvPicPr>
        <p:blipFill>
          <a:blip r:embed="rId4"/>
          <a:stretch/>
        </p:blipFill>
        <p:spPr bwMode="auto">
          <a:xfrm>
            <a:off x="241785" y="751676"/>
            <a:ext cx="5543708" cy="4157781"/>
          </a:xfrm>
          <a:prstGeom prst="rect">
            <a:avLst/>
          </a:prstGeom>
          <a:ln>
            <a:noFill/>
          </a:ln>
        </p:spPr>
      </p:pic>
      <p:sp>
        <p:nvSpPr>
          <p:cNvPr id="12" name="TextBox 11"/>
          <p:cNvSpPr txBox="1"/>
          <p:nvPr/>
        </p:nvSpPr>
        <p:spPr bwMode="auto">
          <a:xfrm>
            <a:off x="2176549" y="1428453"/>
            <a:ext cx="837089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>
              <a:defRPr/>
            </a:pPr>
            <a:r>
              <a:rPr lang="en-US" sz="2400" b="1">
                <a:solidFill>
                  <a:srgbClr val="FFFF00"/>
                </a:solidFill>
              </a:rPr>
              <a:t>LHCb</a:t>
            </a:r>
          </a:p>
        </p:txBody>
      </p:sp>
      <p:cxnSp>
        <p:nvCxnSpPr>
          <p:cNvPr id="14" name="Straight Arrow Connector 13"/>
          <p:cNvCxnSpPr>
            <a:cxnSpLocks/>
          </p:cNvCxnSpPr>
          <p:nvPr/>
        </p:nvCxnSpPr>
        <p:spPr bwMode="auto">
          <a:xfrm>
            <a:off x="2697302" y="1870391"/>
            <a:ext cx="805543" cy="622437"/>
          </a:xfrm>
          <a:prstGeom prst="straightConnector1">
            <a:avLst/>
          </a:prstGeom>
          <a:ln>
            <a:solidFill>
              <a:srgbClr val="FFFF00"/>
            </a:soli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5" name="TextBox 14"/>
          <p:cNvSpPr txBox="1"/>
          <p:nvPr/>
        </p:nvSpPr>
        <p:spPr bwMode="auto">
          <a:xfrm>
            <a:off x="7811055" y="547688"/>
            <a:ext cx="837089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>
              <a:defRPr/>
            </a:pPr>
            <a:r>
              <a:rPr lang="en-US" sz="2400" b="1">
                <a:solidFill>
                  <a:schemeClr val="tx2"/>
                </a:solidFill>
              </a:rPr>
              <a:t>LHCb</a:t>
            </a:r>
          </a:p>
        </p:txBody>
      </p:sp>
      <p:cxnSp>
        <p:nvCxnSpPr>
          <p:cNvPr id="17" name="Straight Arrow Connector 16"/>
          <p:cNvCxnSpPr>
            <a:cxnSpLocks/>
          </p:cNvCxnSpPr>
          <p:nvPr/>
        </p:nvCxnSpPr>
        <p:spPr bwMode="auto">
          <a:xfrm flipH="1">
            <a:off x="7064827" y="1009353"/>
            <a:ext cx="1088571" cy="1657647"/>
          </a:xfrm>
          <a:prstGeom prst="straightConnector1">
            <a:avLst/>
          </a:prstGeom>
          <a:ln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 showMasterPhAnim="0">
  <p:cSld>
    <p:spTree>
      <p:nvGrpSpPr>
        <p:cNvPr id="1" name=""/>
        <p:cNvGrpSpPr/>
        <p:nvPr/>
      </p:nvGrpSpPr>
      <p:grpSpPr bwMode="auto"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 bwMode="auto"/>
        <p:txBody>
          <a:bodyPr/>
          <a:lstStyle/>
          <a:p>
            <a:pPr>
              <a:defRPr/>
            </a:pPr>
            <a:r>
              <a:rPr lang="en-US"/>
              <a:t>The LHCb experiment at CERN</a:t>
            </a:r>
            <a:endParaRPr/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3"/>
          <a:srcRect b="-1846"/>
          <a:stretch/>
        </p:blipFill>
        <p:spPr bwMode="auto">
          <a:xfrm>
            <a:off x="108245" y="554598"/>
            <a:ext cx="4724402" cy="3702552"/>
          </a:xfrm>
          <a:prstGeom prst="rect">
            <a:avLst/>
          </a:prstGeom>
        </p:spPr>
      </p:pic>
      <p:pic>
        <p:nvPicPr>
          <p:cNvPr id="4" name="Picture 3"/>
          <p:cNvPicPr>
            <a:picLocks noChangeAspect="1"/>
          </p:cNvPicPr>
          <p:nvPr/>
        </p:nvPicPr>
        <p:blipFill>
          <a:blip r:embed="rId4"/>
          <a:stretch/>
        </p:blipFill>
        <p:spPr bwMode="auto">
          <a:xfrm>
            <a:off x="5046602" y="557007"/>
            <a:ext cx="3980088" cy="3624942"/>
          </a:xfrm>
          <a:prstGeom prst="rect">
            <a:avLst/>
          </a:prstGeom>
        </p:spPr>
      </p:pic>
      <p:sp>
        <p:nvSpPr>
          <p:cNvPr id="5" name="Content Placeholder 2"/>
          <p:cNvSpPr txBox="1"/>
          <p:nvPr/>
        </p:nvSpPr>
        <p:spPr bwMode="auto">
          <a:xfrm>
            <a:off x="212272" y="4240893"/>
            <a:ext cx="8814418" cy="903106"/>
          </a:xfrm>
          <a:prstGeom prst="rect">
            <a:avLst/>
          </a:prstGeom>
        </p:spPr>
        <p:txBody>
          <a:bodyPr>
            <a:normAutofit fontScale="92500"/>
          </a:bodyPr>
          <a:lstStyle>
            <a:lvl1pPr marL="342900" indent="-342900" algn="l" defTabSz="457200">
              <a:spcBef>
                <a:spcPts val="0"/>
              </a:spcBef>
              <a:buClr>
                <a:srgbClr val="000090"/>
              </a:buClr>
              <a:buSzPct val="100000"/>
              <a:buFont typeface="Arial"/>
              <a:buChar char="•"/>
              <a:defRPr sz="24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defTabSz="457200">
              <a:spcBef>
                <a:spcPts val="0"/>
              </a:spcBef>
              <a:buClr>
                <a:srgbClr val="800000"/>
              </a:buClr>
              <a:buSzPct val="100000"/>
              <a:buFont typeface="Arial"/>
              <a:buChar char="•"/>
              <a:defRPr sz="2400">
                <a:solidFill>
                  <a:srgbClr val="1F497D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457200">
              <a:spcBef>
                <a:spcPts val="0"/>
              </a:spcBef>
              <a:buFont typeface="Arial"/>
              <a:buChar char="•"/>
              <a:defRPr sz="20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457200">
              <a:spcBef>
                <a:spcPts val="0"/>
              </a:spcBef>
              <a:buFont typeface="Arial"/>
              <a:buChar char="–"/>
              <a:defRPr sz="20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457200">
              <a:spcBef>
                <a:spcPts val="0"/>
              </a:spcBef>
              <a:buFont typeface="Arial"/>
              <a:buChar char="»"/>
              <a:defRPr sz="20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457200">
              <a:spcBef>
                <a:spcPts val="0"/>
              </a:spcBef>
              <a:buFont typeface="Arial"/>
              <a:buChar char="•"/>
              <a:defRPr sz="20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457200">
              <a:spcBef>
                <a:spcPts val="0"/>
              </a:spcBef>
              <a:buFont typeface="Arial"/>
              <a:buChar char="•"/>
              <a:defRPr sz="20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457200">
              <a:spcBef>
                <a:spcPts val="0"/>
              </a:spcBef>
              <a:buFont typeface="Arial"/>
              <a:buChar char="•"/>
              <a:defRPr sz="20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457200">
              <a:spcBef>
                <a:spcPts val="0"/>
              </a:spcBef>
              <a:buFont typeface="Arial"/>
              <a:buChar char="•"/>
              <a:defRPr sz="20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defRPr/>
            </a:pPr>
            <a:r>
              <a:rPr lang="en-US"/>
              <a:t>detector optimized for the study of ‘beauty’ and ‘charm’ quark decays</a:t>
            </a:r>
            <a:endParaRPr/>
          </a:p>
          <a:p>
            <a:pPr>
              <a:defRPr/>
            </a:pPr>
            <a:r>
              <a:rPr lang="en-US"/>
              <a:t>about 1000 scientists from 18 countries</a:t>
            </a:r>
            <a:endParaRPr/>
          </a:p>
        </p:txBody>
      </p:sp>
    </p:spTree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 showMasterPhAnim="0">
  <p:cSld>
    <p:spTree>
      <p:nvGrpSpPr>
        <p:cNvPr id="1" name=""/>
        <p:cNvGrpSpPr/>
        <p:nvPr/>
      </p:nvGrpSpPr>
      <p:grpSpPr bwMode="auto"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 bwMode="auto"/>
        <p:txBody>
          <a:bodyPr/>
          <a:lstStyle/>
          <a:p>
            <a:pPr>
              <a:defRPr/>
            </a:pPr>
            <a:r>
              <a:rPr lang="en-US"/>
              <a:t>“The Standard Model of Elementary Particles”</a:t>
            </a:r>
            <a:endParaRPr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 bwMode="auto">
          <a:xfrm>
            <a:off x="4622229" y="936577"/>
            <a:ext cx="4408754" cy="4070482"/>
          </a:xfrm>
        </p:spPr>
        <p:txBody>
          <a:bodyPr vertOverflow="overflow" horzOverflow="overflow" vert="horz" wrap="square" lIns="91440" tIns="45720" rIns="91440" bIns="45720" numCol="1" spcCol="0" rtlCol="0" fromWordArt="0" anchor="t" anchorCtr="0" forceAA="0" compatLnSpc="0">
            <a:normAutofit/>
          </a:bodyPr>
          <a:lstStyle/>
          <a:p>
            <a:pPr>
              <a:defRPr/>
            </a:pPr>
            <a:r>
              <a:rPr lang="en-US"/>
              <a:t>experiments at the LHC test this theory in high-energy collisions</a:t>
            </a:r>
            <a:endParaRPr/>
          </a:p>
          <a:p>
            <a:pPr marL="0" indent="0">
              <a:buNone/>
              <a:defRPr/>
            </a:pPr>
            <a:endParaRPr lang="en-US"/>
          </a:p>
          <a:p>
            <a:pPr>
              <a:defRPr/>
            </a:pPr>
            <a:endParaRPr b="1"/>
          </a:p>
          <a:p>
            <a:pPr>
              <a:defRPr/>
            </a:pPr>
            <a:r>
              <a:rPr lang="en-US"/>
              <a:t>goal: </a:t>
            </a:r>
            <a:r>
              <a:rPr lang="en-US" b="1"/>
              <a:t>understand what the universe is made of</a:t>
            </a:r>
          </a:p>
          <a:p>
            <a:pPr>
              <a:defRPr/>
            </a:pPr>
            <a:endParaRPr lang="en-US"/>
          </a:p>
          <a:p>
            <a:pPr>
              <a:defRPr/>
            </a:pPr>
            <a:endParaRPr/>
          </a:p>
          <a:p>
            <a:pPr>
              <a:defRPr/>
            </a:pPr>
            <a:r>
              <a:rPr lang="en-US"/>
              <a:t>LHCb: `weak interaction’ processes</a:t>
            </a:r>
          </a:p>
          <a:p>
            <a:pPr lvl="1">
              <a:defRPr/>
            </a:pPr>
            <a:r>
              <a:rPr lang="en-US" sz="2000" b="0" i="0" u="none" strike="noStrike" cap="none" spc="0">
                <a:solidFill>
                  <a:schemeClr val="tx2">
                    <a:lumMod val="60000"/>
                    <a:lumOff val="40000"/>
                  </a:schemeClr>
                </a:solidFill>
                <a:latin typeface="+mn-lt"/>
                <a:ea typeface="+mn-ea"/>
                <a:cs typeface="+mn-cs"/>
              </a:rPr>
              <a:t>matter/anti-matter asymmetry</a:t>
            </a:r>
            <a:endParaRPr sz="2000"/>
          </a:p>
          <a:p>
            <a:pPr lvl="1">
              <a:defRPr/>
            </a:pPr>
            <a:r>
              <a:rPr lang="en-US"/>
              <a:t>rare decays</a:t>
            </a:r>
          </a:p>
          <a:p>
            <a:pPr lvl="1">
              <a:defRPr/>
            </a:pPr>
            <a:r>
              <a:rPr lang="en-US"/>
              <a:t>meta-stable particles</a:t>
            </a:r>
          </a:p>
          <a:p>
            <a:pPr marL="457200" lvl="1" indent="0">
              <a:buNone/>
              <a:defRPr/>
            </a:pPr>
            <a:endParaRPr lang="en-US"/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3"/>
          <a:stretch/>
        </p:blipFill>
        <p:spPr bwMode="auto">
          <a:xfrm>
            <a:off x="240933" y="800100"/>
            <a:ext cx="4233095" cy="4050370"/>
          </a:xfrm>
          <a:prstGeom prst="rect">
            <a:avLst/>
          </a:prstGeom>
          <a:solidFill>
            <a:schemeClr val="bg2"/>
          </a:solidFill>
        </p:spPr>
      </p:pic>
      <p:sp>
        <p:nvSpPr>
          <p:cNvPr id="5" name="Oval 4"/>
          <p:cNvSpPr/>
          <p:nvPr/>
        </p:nvSpPr>
        <p:spPr bwMode="auto">
          <a:xfrm>
            <a:off x="2702102" y="3835743"/>
            <a:ext cx="996592" cy="840114"/>
          </a:xfrm>
          <a:prstGeom prst="ellipse">
            <a:avLst/>
          </a:prstGeom>
          <a:noFill/>
          <a:ln w="28575">
            <a:solidFill>
              <a:srgbClr val="FF0000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en-US"/>
          </a:p>
        </p:txBody>
      </p:sp>
      <p:sp>
        <p:nvSpPr>
          <p:cNvPr id="6" name="Oval 5"/>
          <p:cNvSpPr/>
          <p:nvPr/>
        </p:nvSpPr>
        <p:spPr bwMode="auto">
          <a:xfrm>
            <a:off x="1330064" y="1633592"/>
            <a:ext cx="642574" cy="647164"/>
          </a:xfrm>
          <a:prstGeom prst="ellipse">
            <a:avLst/>
          </a:prstGeom>
          <a:noFill/>
          <a:ln w="28575">
            <a:solidFill>
              <a:srgbClr val="FF0000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en-US"/>
          </a:p>
        </p:txBody>
      </p:sp>
      <p:sp>
        <p:nvSpPr>
          <p:cNvPr id="7" name="Oval 6"/>
          <p:cNvSpPr/>
          <p:nvPr/>
        </p:nvSpPr>
        <p:spPr bwMode="auto">
          <a:xfrm>
            <a:off x="2109191" y="2392166"/>
            <a:ext cx="642574" cy="647164"/>
          </a:xfrm>
          <a:prstGeom prst="ellipse">
            <a:avLst/>
          </a:prstGeom>
          <a:noFill/>
          <a:ln w="28575">
            <a:solidFill>
              <a:srgbClr val="FF0000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en-US"/>
          </a:p>
        </p:txBody>
      </p:sp>
    </p:spTree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 showMasterPhAnim="0">
  <p:cSld>
    <p:spTree>
      <p:nvGrpSpPr>
        <p:cNvPr id="1" name=""/>
        <p:cNvGrpSpPr/>
        <p:nvPr/>
      </p:nvGrpSpPr>
      <p:grpSpPr bwMode="auto"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 bwMode="auto"/>
        <p:txBody>
          <a:bodyPr/>
          <a:lstStyle/>
          <a:p>
            <a:pPr>
              <a:defRPr/>
            </a:pPr>
            <a:r>
              <a:rPr lang="en-US"/>
              <a:t>quark interactions</a:t>
            </a:r>
            <a:endParaRPr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 bwMode="auto">
          <a:xfrm>
            <a:off x="457200" y="726611"/>
            <a:ext cx="8229600" cy="655149"/>
          </a:xfrm>
        </p:spPr>
        <p:txBody>
          <a:bodyPr/>
          <a:lstStyle/>
          <a:p>
            <a:pPr marL="0" indent="0">
              <a:buNone/>
              <a:defRPr/>
            </a:pPr>
            <a:r>
              <a:rPr lang="en-US"/>
              <a:t>weak interaction: </a:t>
            </a:r>
            <a:r>
              <a:rPr lang="en-US" b="1"/>
              <a:t>interaction between different types of quarks</a:t>
            </a:r>
            <a:endParaRPr/>
          </a:p>
        </p:txBody>
      </p:sp>
      <p:sp>
        <p:nvSpPr>
          <p:cNvPr id="5" name="TextBox 4"/>
          <p:cNvSpPr txBox="1"/>
          <p:nvPr/>
        </p:nvSpPr>
        <p:spPr bwMode="auto">
          <a:xfrm>
            <a:off x="5804197" y="1299921"/>
            <a:ext cx="3099489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>
              <a:defRPr/>
            </a:pPr>
            <a:r>
              <a:rPr lang="en-US"/>
              <a:t>outgoing particle of up-type X</a:t>
            </a:r>
            <a:r>
              <a:rPr lang="en-US" baseline="-25000"/>
              <a:t>u</a:t>
            </a:r>
          </a:p>
          <a:p>
            <a:pPr>
              <a:defRPr/>
            </a:pPr>
            <a:r>
              <a:rPr lang="en-US">
                <a:solidFill>
                  <a:schemeClr val="bg1">
                    <a:lumMod val="50000"/>
                  </a:schemeClr>
                </a:solidFill>
              </a:rPr>
              <a:t>(or ingoing anti-particle)</a:t>
            </a:r>
            <a:endParaRPr/>
          </a:p>
        </p:txBody>
      </p:sp>
      <p:sp>
        <p:nvSpPr>
          <p:cNvPr id="6" name="TextBox 5"/>
          <p:cNvSpPr txBox="1"/>
          <p:nvPr/>
        </p:nvSpPr>
        <p:spPr bwMode="auto">
          <a:xfrm>
            <a:off x="5716926" y="3771069"/>
            <a:ext cx="3574679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>
              <a:defRPr/>
            </a:pPr>
            <a:r>
              <a:rPr lang="en-US"/>
              <a:t>outgoing anti-particle down-type X</a:t>
            </a:r>
            <a:r>
              <a:rPr lang="en-US" baseline="-25000"/>
              <a:t>d</a:t>
            </a:r>
          </a:p>
          <a:p>
            <a:pPr>
              <a:defRPr/>
            </a:pPr>
            <a:r>
              <a:rPr lang="en-US">
                <a:solidFill>
                  <a:schemeClr val="bg1">
                    <a:lumMod val="50000"/>
                  </a:schemeClr>
                </a:solidFill>
              </a:rPr>
              <a:t>(or ingoing particle)</a:t>
            </a:r>
            <a:endParaRPr/>
          </a:p>
        </p:txBody>
      </p:sp>
      <p:sp>
        <p:nvSpPr>
          <p:cNvPr id="10" name="AutoShape 39"/>
          <p:cNvSpPr>
            <a:spLocks noChangeArrowheads="1"/>
          </p:cNvSpPr>
          <p:nvPr/>
        </p:nvSpPr>
        <p:spPr bwMode="auto">
          <a:xfrm>
            <a:off x="3003820" y="1946252"/>
            <a:ext cx="377785" cy="1106755"/>
          </a:xfrm>
          <a:prstGeom prst="curvedLeftArrow">
            <a:avLst>
              <a:gd name="adj1" fmla="val 53103"/>
              <a:gd name="adj2" fmla="val 99569"/>
              <a:gd name="adj3" fmla="val 33333"/>
            </a:avLst>
          </a:prstGeom>
          <a:solidFill>
            <a:srgbClr val="FF6600"/>
          </a:solidFill>
          <a:ln w="28575" cap="sq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pPr>
              <a:defRPr/>
            </a:pPr>
            <a:endParaRPr lang="nl-NL"/>
          </a:p>
        </p:txBody>
      </p:sp>
      <p:sp>
        <p:nvSpPr>
          <p:cNvPr id="15" name="Rectangle 14"/>
          <p:cNvSpPr/>
          <p:nvPr/>
        </p:nvSpPr>
        <p:spPr bwMode="auto">
          <a:xfrm>
            <a:off x="5231059" y="2357120"/>
            <a:ext cx="1950720" cy="568960"/>
          </a:xfrm>
          <a:prstGeom prst="rect">
            <a:avLst/>
          </a:prstGeom>
          <a:solidFill>
            <a:schemeClr val="bg1"/>
          </a:solidFill>
          <a:ln>
            <a:solidFill>
              <a:schemeClr val="bg1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en-US"/>
          </a:p>
        </p:txBody>
      </p:sp>
      <p:sp>
        <p:nvSpPr>
          <p:cNvPr id="16" name="Slide Number Placeholder 15"/>
          <p:cNvSpPr>
            <a:spLocks noGrp="1"/>
          </p:cNvSpPr>
          <p:nvPr>
            <p:ph type="sldNum" sz="quarter" idx="12"/>
          </p:nvPr>
        </p:nvSpPr>
        <p:spPr bwMode="auto"/>
        <p:txBody>
          <a:bodyPr/>
          <a:lstStyle/>
          <a:p>
            <a:pPr>
              <a:defRPr/>
            </a:pPr>
            <a:fld id="{9D7D7D6A-F23A-0A44-8EBE-BA604ED0DA08}" type="slidenum">
              <a:rPr lang="en-US"/>
              <a:t>5</a:t>
            </a:fld>
            <a:endParaRPr lang="en-US"/>
          </a:p>
        </p:txBody>
      </p:sp>
      <p:grpSp>
        <p:nvGrpSpPr>
          <p:cNvPr id="4" name="Group 3"/>
          <p:cNvGrpSpPr/>
          <p:nvPr/>
        </p:nvGrpSpPr>
        <p:grpSpPr bwMode="auto">
          <a:xfrm>
            <a:off x="3552286" y="1546663"/>
            <a:ext cx="3653568" cy="2244568"/>
            <a:chOff x="3281488" y="1540760"/>
            <a:chExt cx="3653568" cy="2244568"/>
          </a:xfrm>
        </p:grpSpPr>
        <p:pic>
          <p:nvPicPr>
            <p:cNvPr id="14" name="Picture 13"/>
            <p:cNvPicPr>
              <a:picLocks noChangeAspect="1"/>
            </p:cNvPicPr>
            <p:nvPr/>
          </p:nvPicPr>
          <p:blipFill>
            <a:blip r:embed="rId3"/>
            <a:stretch/>
          </p:blipFill>
          <p:spPr bwMode="auto">
            <a:xfrm>
              <a:off x="3281488" y="1540760"/>
              <a:ext cx="3653568" cy="2244568"/>
            </a:xfrm>
            <a:prstGeom prst="rect">
              <a:avLst/>
            </a:prstGeom>
          </p:spPr>
        </p:pic>
        <p:sp>
          <p:nvSpPr>
            <p:cNvPr id="17" name="TextBox 16"/>
            <p:cNvSpPr txBox="1"/>
            <p:nvPr/>
          </p:nvSpPr>
          <p:spPr bwMode="auto">
            <a:xfrm>
              <a:off x="5272843" y="1565386"/>
              <a:ext cx="346570" cy="461665"/>
            </a:xfrm>
            <a:prstGeom prst="rect">
              <a:avLst/>
            </a:prstGeom>
            <a:solidFill>
              <a:schemeClr val="bg1"/>
            </a:solidFill>
          </p:spPr>
          <p:txBody>
            <a:bodyPr wrap="none" rtlCol="0">
              <a:spAutoFit/>
            </a:bodyPr>
            <a:lstStyle/>
            <a:p>
              <a:pPr>
                <a:defRPr/>
              </a:pPr>
              <a:r>
                <a:rPr lang="en-US" sz="2400">
                  <a:solidFill>
                    <a:srgbClr val="FF0000"/>
                  </a:solidFill>
                </a:rPr>
                <a:t>u</a:t>
              </a:r>
              <a:endParaRPr/>
            </a:p>
          </p:txBody>
        </p:sp>
        <p:sp>
          <p:nvSpPr>
            <p:cNvPr id="18" name="TextBox 17"/>
            <p:cNvSpPr txBox="1"/>
            <p:nvPr/>
          </p:nvSpPr>
          <p:spPr bwMode="auto">
            <a:xfrm>
              <a:off x="5272843" y="3305057"/>
              <a:ext cx="346570" cy="461665"/>
            </a:xfrm>
            <a:prstGeom prst="rect">
              <a:avLst/>
            </a:prstGeom>
            <a:solidFill>
              <a:schemeClr val="bg1"/>
            </a:solidFill>
          </p:spPr>
          <p:txBody>
            <a:bodyPr wrap="none" rtlCol="0">
              <a:spAutoFit/>
            </a:bodyPr>
            <a:lstStyle/>
            <a:p>
              <a:pPr>
                <a:defRPr/>
              </a:pPr>
              <a:r>
                <a:rPr lang="en-US" sz="2400">
                  <a:solidFill>
                    <a:srgbClr val="FF0000"/>
                  </a:solidFill>
                </a:rPr>
                <a:t>d</a:t>
              </a:r>
              <a:endParaRPr/>
            </a:p>
          </p:txBody>
        </p:sp>
      </p:grpSp>
      <p:sp>
        <p:nvSpPr>
          <p:cNvPr id="8" name="Rectangle 7"/>
          <p:cNvSpPr/>
          <p:nvPr/>
        </p:nvSpPr>
        <p:spPr bwMode="auto">
          <a:xfrm>
            <a:off x="5379070" y="2357120"/>
            <a:ext cx="1974871" cy="640080"/>
          </a:xfrm>
          <a:prstGeom prst="rect">
            <a:avLst/>
          </a:prstGeom>
          <a:solidFill>
            <a:schemeClr val="bg1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en-US"/>
          </a:p>
        </p:txBody>
      </p:sp>
      <p:pic>
        <p:nvPicPr>
          <p:cNvPr id="19" name="Picture 18"/>
          <p:cNvPicPr>
            <a:picLocks noChangeAspect="1"/>
          </p:cNvPicPr>
          <p:nvPr/>
        </p:nvPicPr>
        <p:blipFill>
          <a:blip r:embed="rId4"/>
          <a:stretch/>
        </p:blipFill>
        <p:spPr bwMode="auto">
          <a:xfrm>
            <a:off x="125849" y="1681077"/>
            <a:ext cx="2739689" cy="1637103"/>
          </a:xfrm>
          <a:prstGeom prst="rect">
            <a:avLst/>
          </a:prstGeom>
        </p:spPr>
      </p:pic>
    </p:spTree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 showMasterPhAnim="0">
  <p:cSld>
    <p:spTree>
      <p:nvGrpSpPr>
        <p:cNvPr id="1" name=""/>
        <p:cNvGrpSpPr/>
        <p:nvPr/>
      </p:nvGrpSpPr>
      <p:grpSpPr bwMode="auto"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 bwMode="auto"/>
        <p:txBody>
          <a:bodyPr/>
          <a:lstStyle/>
          <a:p>
            <a:pPr>
              <a:defRPr/>
            </a:pPr>
            <a:r>
              <a:rPr lang="en-US"/>
              <a:t>quark interactions</a:t>
            </a:r>
            <a:endParaRPr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 bwMode="auto">
          <a:xfrm>
            <a:off x="457200" y="726611"/>
            <a:ext cx="8229600" cy="655149"/>
          </a:xfrm>
        </p:spPr>
        <p:txBody>
          <a:bodyPr/>
          <a:lstStyle/>
          <a:p>
            <a:pPr marL="0" indent="0">
              <a:buNone/>
              <a:defRPr/>
            </a:pPr>
            <a:r>
              <a:rPr lang="en-US"/>
              <a:t>weak interaction: interaction between different types of quarks</a:t>
            </a:r>
            <a:endParaRPr/>
          </a:p>
        </p:txBody>
      </p:sp>
      <p:sp>
        <p:nvSpPr>
          <p:cNvPr id="5" name="TextBox 4"/>
          <p:cNvSpPr txBox="1"/>
          <p:nvPr/>
        </p:nvSpPr>
        <p:spPr bwMode="auto">
          <a:xfrm>
            <a:off x="5804197" y="1299921"/>
            <a:ext cx="3099489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>
              <a:defRPr/>
            </a:pPr>
            <a:r>
              <a:rPr lang="en-US"/>
              <a:t>outgoing particle of up-type X</a:t>
            </a:r>
            <a:r>
              <a:rPr lang="en-US" baseline="-25000"/>
              <a:t>u</a:t>
            </a:r>
          </a:p>
          <a:p>
            <a:pPr>
              <a:defRPr/>
            </a:pPr>
            <a:r>
              <a:rPr lang="en-US">
                <a:solidFill>
                  <a:schemeClr val="bg1">
                    <a:lumMod val="50000"/>
                  </a:schemeClr>
                </a:solidFill>
              </a:rPr>
              <a:t>(or ingoing anti-particle)</a:t>
            </a:r>
            <a:endParaRPr/>
          </a:p>
        </p:txBody>
      </p:sp>
      <p:sp>
        <p:nvSpPr>
          <p:cNvPr id="6" name="TextBox 5"/>
          <p:cNvSpPr txBox="1"/>
          <p:nvPr/>
        </p:nvSpPr>
        <p:spPr bwMode="auto">
          <a:xfrm>
            <a:off x="5716926" y="3771069"/>
            <a:ext cx="3574679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>
              <a:defRPr/>
            </a:pPr>
            <a:r>
              <a:rPr lang="en-US"/>
              <a:t>outgoing anti-particle down-type X</a:t>
            </a:r>
            <a:r>
              <a:rPr lang="en-US" baseline="-25000"/>
              <a:t>d</a:t>
            </a:r>
          </a:p>
          <a:p>
            <a:pPr>
              <a:defRPr/>
            </a:pPr>
            <a:r>
              <a:rPr lang="en-US">
                <a:solidFill>
                  <a:schemeClr val="bg1">
                    <a:lumMod val="50000"/>
                  </a:schemeClr>
                </a:solidFill>
              </a:rPr>
              <a:t>(or ingoing particle)</a:t>
            </a:r>
            <a:endParaRPr/>
          </a:p>
        </p:txBody>
      </p:sp>
      <p:sp>
        <p:nvSpPr>
          <p:cNvPr id="10" name="AutoShape 39"/>
          <p:cNvSpPr>
            <a:spLocks noChangeArrowheads="1"/>
          </p:cNvSpPr>
          <p:nvPr/>
        </p:nvSpPr>
        <p:spPr bwMode="auto">
          <a:xfrm>
            <a:off x="3003820" y="1946252"/>
            <a:ext cx="377785" cy="1106755"/>
          </a:xfrm>
          <a:prstGeom prst="curvedLeftArrow">
            <a:avLst>
              <a:gd name="adj1" fmla="val 53103"/>
              <a:gd name="adj2" fmla="val 99569"/>
              <a:gd name="adj3" fmla="val 33333"/>
            </a:avLst>
          </a:prstGeom>
          <a:solidFill>
            <a:srgbClr val="FF6600"/>
          </a:solidFill>
          <a:ln w="28575" cap="sq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pPr>
              <a:defRPr/>
            </a:pPr>
            <a:endParaRPr lang="nl-NL"/>
          </a:p>
        </p:txBody>
      </p:sp>
      <p:sp>
        <p:nvSpPr>
          <p:cNvPr id="15" name="Rectangle 14"/>
          <p:cNvSpPr/>
          <p:nvPr/>
        </p:nvSpPr>
        <p:spPr bwMode="auto">
          <a:xfrm>
            <a:off x="5231059" y="2357120"/>
            <a:ext cx="1950720" cy="568960"/>
          </a:xfrm>
          <a:prstGeom prst="rect">
            <a:avLst/>
          </a:prstGeom>
          <a:solidFill>
            <a:schemeClr val="bg1"/>
          </a:solidFill>
          <a:ln>
            <a:solidFill>
              <a:schemeClr val="bg1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en-US"/>
          </a:p>
        </p:txBody>
      </p:sp>
      <p:sp>
        <p:nvSpPr>
          <p:cNvPr id="16" name="Slide Number Placeholder 15"/>
          <p:cNvSpPr>
            <a:spLocks noGrp="1"/>
          </p:cNvSpPr>
          <p:nvPr>
            <p:ph type="sldNum" sz="quarter" idx="12"/>
          </p:nvPr>
        </p:nvSpPr>
        <p:spPr bwMode="auto"/>
        <p:txBody>
          <a:bodyPr/>
          <a:lstStyle/>
          <a:p>
            <a:pPr>
              <a:defRPr/>
            </a:pPr>
            <a:fld id="{9D7D7D6A-F23A-0A44-8EBE-BA604ED0DA08}" type="slidenum">
              <a:rPr lang="en-US"/>
              <a:t>6</a:t>
            </a:fld>
            <a:endParaRPr lang="en-US"/>
          </a:p>
        </p:txBody>
      </p:sp>
      <p:grpSp>
        <p:nvGrpSpPr>
          <p:cNvPr id="4" name="Group 3"/>
          <p:cNvGrpSpPr/>
          <p:nvPr/>
        </p:nvGrpSpPr>
        <p:grpSpPr bwMode="auto">
          <a:xfrm>
            <a:off x="3552286" y="1546663"/>
            <a:ext cx="3653568" cy="2244568"/>
            <a:chOff x="3281488" y="1540760"/>
            <a:chExt cx="3653568" cy="2244568"/>
          </a:xfrm>
        </p:grpSpPr>
        <p:pic>
          <p:nvPicPr>
            <p:cNvPr id="14" name="Picture 13"/>
            <p:cNvPicPr>
              <a:picLocks noChangeAspect="1"/>
            </p:cNvPicPr>
            <p:nvPr/>
          </p:nvPicPr>
          <p:blipFill>
            <a:blip r:embed="rId3"/>
            <a:stretch/>
          </p:blipFill>
          <p:spPr bwMode="auto">
            <a:xfrm>
              <a:off x="3281488" y="1540760"/>
              <a:ext cx="3653568" cy="2244568"/>
            </a:xfrm>
            <a:prstGeom prst="rect">
              <a:avLst/>
            </a:prstGeom>
          </p:spPr>
        </p:pic>
        <p:sp>
          <p:nvSpPr>
            <p:cNvPr id="17" name="TextBox 16"/>
            <p:cNvSpPr txBox="1"/>
            <p:nvPr/>
          </p:nvSpPr>
          <p:spPr bwMode="auto">
            <a:xfrm>
              <a:off x="5272843" y="1565386"/>
              <a:ext cx="346570" cy="461665"/>
            </a:xfrm>
            <a:prstGeom prst="rect">
              <a:avLst/>
            </a:prstGeom>
            <a:solidFill>
              <a:schemeClr val="bg1"/>
            </a:solidFill>
          </p:spPr>
          <p:txBody>
            <a:bodyPr wrap="none" rtlCol="0">
              <a:spAutoFit/>
            </a:bodyPr>
            <a:lstStyle/>
            <a:p>
              <a:pPr>
                <a:defRPr/>
              </a:pPr>
              <a:r>
                <a:rPr lang="en-US" sz="2400">
                  <a:solidFill>
                    <a:srgbClr val="FF0000"/>
                  </a:solidFill>
                </a:rPr>
                <a:t>u</a:t>
              </a:r>
              <a:endParaRPr/>
            </a:p>
          </p:txBody>
        </p:sp>
        <p:sp>
          <p:nvSpPr>
            <p:cNvPr id="18" name="TextBox 17"/>
            <p:cNvSpPr txBox="1"/>
            <p:nvPr/>
          </p:nvSpPr>
          <p:spPr bwMode="auto">
            <a:xfrm>
              <a:off x="5272843" y="3305057"/>
              <a:ext cx="920445" cy="461665"/>
            </a:xfrm>
            <a:prstGeom prst="rect">
              <a:avLst/>
            </a:prstGeom>
            <a:solidFill>
              <a:schemeClr val="bg1"/>
            </a:solidFill>
          </p:spPr>
          <p:txBody>
            <a:bodyPr wrap="none" rtlCol="0">
              <a:spAutoFit/>
            </a:bodyPr>
            <a:lstStyle/>
            <a:p>
              <a:pPr>
                <a:defRPr/>
              </a:pPr>
              <a:r>
                <a:rPr lang="en-US" sz="2400">
                  <a:solidFill>
                    <a:srgbClr val="FF0000"/>
                  </a:solidFill>
                </a:rPr>
                <a:t>d, </a:t>
              </a:r>
              <a:r>
                <a:rPr lang="en-US" sz="2400">
                  <a:solidFill>
                    <a:srgbClr val="00B050"/>
                  </a:solidFill>
                </a:rPr>
                <a:t>s, b</a:t>
              </a:r>
              <a:endParaRPr/>
            </a:p>
          </p:txBody>
        </p:sp>
      </p:grpSp>
      <p:sp>
        <p:nvSpPr>
          <p:cNvPr id="8" name="Rectangle 7"/>
          <p:cNvSpPr/>
          <p:nvPr/>
        </p:nvSpPr>
        <p:spPr bwMode="auto">
          <a:xfrm>
            <a:off x="5379070" y="2357120"/>
            <a:ext cx="1974871" cy="640080"/>
          </a:xfrm>
          <a:prstGeom prst="rect">
            <a:avLst/>
          </a:prstGeom>
          <a:solidFill>
            <a:schemeClr val="bg1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en-US"/>
          </a:p>
        </p:txBody>
      </p:sp>
      <p:pic>
        <p:nvPicPr>
          <p:cNvPr id="19" name="Picture 18"/>
          <p:cNvPicPr>
            <a:picLocks noChangeAspect="1"/>
          </p:cNvPicPr>
          <p:nvPr/>
        </p:nvPicPr>
        <p:blipFill>
          <a:blip r:embed="rId4"/>
          <a:stretch/>
        </p:blipFill>
        <p:spPr bwMode="auto">
          <a:xfrm>
            <a:off x="125849" y="1681077"/>
            <a:ext cx="2739689" cy="1637103"/>
          </a:xfrm>
          <a:prstGeom prst="rect">
            <a:avLst/>
          </a:prstGeom>
        </p:spPr>
      </p:pic>
      <p:sp>
        <p:nvSpPr>
          <p:cNvPr id="20" name="AutoShape 41"/>
          <p:cNvSpPr>
            <a:spLocks noChangeArrowheads="1"/>
          </p:cNvSpPr>
          <p:nvPr/>
        </p:nvSpPr>
        <p:spPr bwMode="auto">
          <a:xfrm flipH="1" flipV="1">
            <a:off x="620843" y="3429328"/>
            <a:ext cx="951101" cy="359472"/>
          </a:xfrm>
          <a:prstGeom prst="curvedDownArrow">
            <a:avLst>
              <a:gd name="adj1" fmla="val 61859"/>
              <a:gd name="adj2" fmla="val 123718"/>
              <a:gd name="adj3" fmla="val 33333"/>
            </a:avLst>
          </a:prstGeom>
          <a:solidFill>
            <a:schemeClr val="accent1"/>
          </a:solidFill>
          <a:ln w="28575" cap="sq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pPr>
              <a:defRPr/>
            </a:pPr>
            <a:endParaRPr lang="nl-NL"/>
          </a:p>
        </p:txBody>
      </p:sp>
      <p:sp>
        <p:nvSpPr>
          <p:cNvPr id="21" name="AutoShape 41"/>
          <p:cNvSpPr>
            <a:spLocks noChangeArrowheads="1"/>
          </p:cNvSpPr>
          <p:nvPr/>
        </p:nvSpPr>
        <p:spPr bwMode="auto">
          <a:xfrm flipH="1" flipV="1">
            <a:off x="1742626" y="3429328"/>
            <a:ext cx="925987" cy="359472"/>
          </a:xfrm>
          <a:prstGeom prst="curvedDownArrow">
            <a:avLst>
              <a:gd name="adj1" fmla="val 61859"/>
              <a:gd name="adj2" fmla="val 123718"/>
              <a:gd name="adj3" fmla="val 33333"/>
            </a:avLst>
          </a:prstGeom>
          <a:solidFill>
            <a:schemeClr val="accent1"/>
          </a:solidFill>
          <a:ln w="28575" cap="sq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pPr>
              <a:defRPr/>
            </a:pPr>
            <a:endParaRPr lang="nl-NL"/>
          </a:p>
        </p:txBody>
      </p:sp>
      <p:sp>
        <p:nvSpPr>
          <p:cNvPr id="9" name="TextBox 8"/>
          <p:cNvSpPr txBox="1"/>
          <p:nvPr/>
        </p:nvSpPr>
        <p:spPr bwMode="auto">
          <a:xfrm>
            <a:off x="5262546" y="2381745"/>
            <a:ext cx="778658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defRPr/>
            </a:pPr>
            <a:r>
              <a:rPr lang="en-US" sz="2400"/>
              <a:t>V</a:t>
            </a:r>
            <a:r>
              <a:rPr lang="en-US" sz="2400" baseline="-25000"/>
              <a:t>ckm</a:t>
            </a:r>
          </a:p>
        </p:txBody>
      </p:sp>
    </p:spTree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 showMasterPhAnim="0">
  <p:cSld>
    <p:spTree>
      <p:nvGrpSpPr>
        <p:cNvPr id="1" name=""/>
        <p:cNvGrpSpPr/>
        <p:nvPr/>
      </p:nvGrpSpPr>
      <p:grpSpPr bwMode="auto"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 bwMode="auto"/>
        <p:txBody>
          <a:bodyPr/>
          <a:lstStyle/>
          <a:p>
            <a:pPr>
              <a:defRPr/>
            </a:pPr>
            <a:r>
              <a:rPr lang="en-US"/>
              <a:t>quark interactions</a:t>
            </a:r>
            <a:endParaRPr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 bwMode="auto">
          <a:xfrm>
            <a:off x="457200" y="726611"/>
            <a:ext cx="8229600" cy="655149"/>
          </a:xfrm>
        </p:spPr>
        <p:txBody>
          <a:bodyPr/>
          <a:lstStyle/>
          <a:p>
            <a:pPr marL="0" indent="0">
              <a:buNone/>
              <a:defRPr/>
            </a:pPr>
            <a:r>
              <a:rPr lang="en-US"/>
              <a:t>weak interaction: interaction between different types of quarks</a:t>
            </a:r>
            <a:endParaRPr/>
          </a:p>
        </p:txBody>
      </p:sp>
      <p:sp>
        <p:nvSpPr>
          <p:cNvPr id="5" name="TextBox 4"/>
          <p:cNvSpPr txBox="1"/>
          <p:nvPr/>
        </p:nvSpPr>
        <p:spPr bwMode="auto">
          <a:xfrm>
            <a:off x="5804197" y="1299921"/>
            <a:ext cx="3099489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>
              <a:defRPr/>
            </a:pPr>
            <a:r>
              <a:rPr lang="en-US"/>
              <a:t>outgoing particle of up-type X</a:t>
            </a:r>
            <a:r>
              <a:rPr lang="en-US" baseline="-25000"/>
              <a:t>u</a:t>
            </a:r>
          </a:p>
          <a:p>
            <a:pPr>
              <a:defRPr/>
            </a:pPr>
            <a:r>
              <a:rPr lang="en-US">
                <a:solidFill>
                  <a:schemeClr val="bg1">
                    <a:lumMod val="50000"/>
                  </a:schemeClr>
                </a:solidFill>
              </a:rPr>
              <a:t>(or ingoing anti-particle)</a:t>
            </a:r>
            <a:endParaRPr/>
          </a:p>
        </p:txBody>
      </p:sp>
      <p:sp>
        <p:nvSpPr>
          <p:cNvPr id="6" name="TextBox 5"/>
          <p:cNvSpPr txBox="1"/>
          <p:nvPr/>
        </p:nvSpPr>
        <p:spPr bwMode="auto">
          <a:xfrm>
            <a:off x="5716926" y="3771069"/>
            <a:ext cx="3574679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>
              <a:defRPr/>
            </a:pPr>
            <a:r>
              <a:rPr lang="en-US"/>
              <a:t>outgoing anti-particle down-type X</a:t>
            </a:r>
            <a:r>
              <a:rPr lang="en-US" baseline="-25000"/>
              <a:t>d</a:t>
            </a:r>
          </a:p>
          <a:p>
            <a:pPr>
              <a:defRPr/>
            </a:pPr>
            <a:r>
              <a:rPr lang="en-US">
                <a:solidFill>
                  <a:schemeClr val="bg1">
                    <a:lumMod val="50000"/>
                  </a:schemeClr>
                </a:solidFill>
              </a:rPr>
              <a:t>(or ingoing particle)</a:t>
            </a:r>
            <a:endParaRPr/>
          </a:p>
        </p:txBody>
      </p:sp>
      <p:sp>
        <p:nvSpPr>
          <p:cNvPr id="10" name="AutoShape 39"/>
          <p:cNvSpPr>
            <a:spLocks noChangeArrowheads="1"/>
          </p:cNvSpPr>
          <p:nvPr/>
        </p:nvSpPr>
        <p:spPr bwMode="auto">
          <a:xfrm>
            <a:off x="3003820" y="1946252"/>
            <a:ext cx="377785" cy="1106755"/>
          </a:xfrm>
          <a:prstGeom prst="curvedLeftArrow">
            <a:avLst>
              <a:gd name="adj1" fmla="val 53103"/>
              <a:gd name="adj2" fmla="val 99569"/>
              <a:gd name="adj3" fmla="val 33333"/>
            </a:avLst>
          </a:prstGeom>
          <a:solidFill>
            <a:srgbClr val="FF6600"/>
          </a:solidFill>
          <a:ln w="28575" cap="sq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pPr>
              <a:defRPr/>
            </a:pPr>
            <a:endParaRPr lang="nl-NL"/>
          </a:p>
        </p:txBody>
      </p:sp>
      <p:sp>
        <p:nvSpPr>
          <p:cNvPr id="15" name="Rectangle 14"/>
          <p:cNvSpPr/>
          <p:nvPr/>
        </p:nvSpPr>
        <p:spPr bwMode="auto">
          <a:xfrm>
            <a:off x="5231059" y="2357120"/>
            <a:ext cx="1950720" cy="568960"/>
          </a:xfrm>
          <a:prstGeom prst="rect">
            <a:avLst/>
          </a:prstGeom>
          <a:solidFill>
            <a:schemeClr val="bg1"/>
          </a:solidFill>
          <a:ln>
            <a:solidFill>
              <a:schemeClr val="bg1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en-US"/>
          </a:p>
        </p:txBody>
      </p:sp>
      <p:sp>
        <p:nvSpPr>
          <p:cNvPr id="16" name="Slide Number Placeholder 15"/>
          <p:cNvSpPr>
            <a:spLocks noGrp="1"/>
          </p:cNvSpPr>
          <p:nvPr>
            <p:ph type="sldNum" sz="quarter" idx="12"/>
          </p:nvPr>
        </p:nvSpPr>
        <p:spPr bwMode="auto"/>
        <p:txBody>
          <a:bodyPr/>
          <a:lstStyle/>
          <a:p>
            <a:pPr>
              <a:defRPr/>
            </a:pPr>
            <a:fld id="{9D7D7D6A-F23A-0A44-8EBE-BA604ED0DA08}" type="slidenum">
              <a:rPr lang="en-US"/>
              <a:t>7</a:t>
            </a:fld>
            <a:endParaRPr lang="en-US"/>
          </a:p>
        </p:txBody>
      </p:sp>
      <p:grpSp>
        <p:nvGrpSpPr>
          <p:cNvPr id="4" name="Group 3"/>
          <p:cNvGrpSpPr/>
          <p:nvPr/>
        </p:nvGrpSpPr>
        <p:grpSpPr bwMode="auto">
          <a:xfrm>
            <a:off x="3552286" y="1546663"/>
            <a:ext cx="3653568" cy="2244568"/>
            <a:chOff x="3281488" y="1540760"/>
            <a:chExt cx="3653568" cy="2244568"/>
          </a:xfrm>
        </p:grpSpPr>
        <p:pic>
          <p:nvPicPr>
            <p:cNvPr id="14" name="Picture 13"/>
            <p:cNvPicPr>
              <a:picLocks noChangeAspect="1"/>
            </p:cNvPicPr>
            <p:nvPr/>
          </p:nvPicPr>
          <p:blipFill>
            <a:blip r:embed="rId3"/>
            <a:stretch/>
          </p:blipFill>
          <p:spPr bwMode="auto">
            <a:xfrm>
              <a:off x="3281488" y="1540760"/>
              <a:ext cx="3653568" cy="2244568"/>
            </a:xfrm>
            <a:prstGeom prst="rect">
              <a:avLst/>
            </a:prstGeom>
          </p:spPr>
        </p:pic>
        <p:sp>
          <p:nvSpPr>
            <p:cNvPr id="17" name="TextBox 16"/>
            <p:cNvSpPr txBox="1"/>
            <p:nvPr/>
          </p:nvSpPr>
          <p:spPr bwMode="auto">
            <a:xfrm>
              <a:off x="5272843" y="1565386"/>
              <a:ext cx="346570" cy="461665"/>
            </a:xfrm>
            <a:prstGeom prst="rect">
              <a:avLst/>
            </a:prstGeom>
            <a:solidFill>
              <a:schemeClr val="bg1"/>
            </a:solidFill>
          </p:spPr>
          <p:txBody>
            <a:bodyPr wrap="none" rtlCol="0">
              <a:spAutoFit/>
            </a:bodyPr>
            <a:lstStyle/>
            <a:p>
              <a:pPr>
                <a:defRPr/>
              </a:pPr>
              <a:r>
                <a:rPr lang="en-US" sz="2400">
                  <a:solidFill>
                    <a:srgbClr val="FF0000"/>
                  </a:solidFill>
                </a:rPr>
                <a:t>u</a:t>
              </a:r>
              <a:endParaRPr/>
            </a:p>
          </p:txBody>
        </p:sp>
        <p:sp>
          <p:nvSpPr>
            <p:cNvPr id="18" name="TextBox 17"/>
            <p:cNvSpPr txBox="1"/>
            <p:nvPr/>
          </p:nvSpPr>
          <p:spPr bwMode="auto">
            <a:xfrm>
              <a:off x="5272843" y="3305057"/>
              <a:ext cx="920445" cy="461665"/>
            </a:xfrm>
            <a:prstGeom prst="rect">
              <a:avLst/>
            </a:prstGeom>
            <a:solidFill>
              <a:schemeClr val="bg1"/>
            </a:solidFill>
          </p:spPr>
          <p:txBody>
            <a:bodyPr wrap="none" rtlCol="0">
              <a:spAutoFit/>
            </a:bodyPr>
            <a:lstStyle/>
            <a:p>
              <a:pPr>
                <a:defRPr/>
              </a:pPr>
              <a:r>
                <a:rPr lang="en-US" sz="2400">
                  <a:solidFill>
                    <a:srgbClr val="FF0000"/>
                  </a:solidFill>
                </a:rPr>
                <a:t>d, </a:t>
              </a:r>
              <a:r>
                <a:rPr lang="en-US" sz="2400">
                  <a:solidFill>
                    <a:srgbClr val="00B050"/>
                  </a:solidFill>
                </a:rPr>
                <a:t>s, b</a:t>
              </a:r>
              <a:endParaRPr/>
            </a:p>
          </p:txBody>
        </p:sp>
      </p:grpSp>
      <p:sp>
        <p:nvSpPr>
          <p:cNvPr id="8" name="Rectangle 7"/>
          <p:cNvSpPr/>
          <p:nvPr/>
        </p:nvSpPr>
        <p:spPr bwMode="auto">
          <a:xfrm>
            <a:off x="5379070" y="2357120"/>
            <a:ext cx="1974871" cy="640080"/>
          </a:xfrm>
          <a:prstGeom prst="rect">
            <a:avLst/>
          </a:prstGeom>
          <a:solidFill>
            <a:schemeClr val="bg1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en-US"/>
          </a:p>
        </p:txBody>
      </p:sp>
      <p:pic>
        <p:nvPicPr>
          <p:cNvPr id="19" name="Picture 18"/>
          <p:cNvPicPr>
            <a:picLocks noChangeAspect="1"/>
          </p:cNvPicPr>
          <p:nvPr/>
        </p:nvPicPr>
        <p:blipFill>
          <a:blip r:embed="rId4"/>
          <a:stretch/>
        </p:blipFill>
        <p:spPr bwMode="auto">
          <a:xfrm>
            <a:off x="125849" y="1681077"/>
            <a:ext cx="2739689" cy="1637103"/>
          </a:xfrm>
          <a:prstGeom prst="rect">
            <a:avLst/>
          </a:prstGeom>
        </p:spPr>
      </p:pic>
      <p:sp>
        <p:nvSpPr>
          <p:cNvPr id="20" name="AutoShape 41"/>
          <p:cNvSpPr>
            <a:spLocks noChangeArrowheads="1"/>
          </p:cNvSpPr>
          <p:nvPr/>
        </p:nvSpPr>
        <p:spPr bwMode="auto">
          <a:xfrm flipH="1" flipV="1">
            <a:off x="620843" y="3429328"/>
            <a:ext cx="951101" cy="359472"/>
          </a:xfrm>
          <a:prstGeom prst="curvedDownArrow">
            <a:avLst>
              <a:gd name="adj1" fmla="val 61859"/>
              <a:gd name="adj2" fmla="val 123718"/>
              <a:gd name="adj3" fmla="val 33333"/>
            </a:avLst>
          </a:prstGeom>
          <a:solidFill>
            <a:schemeClr val="accent1"/>
          </a:solidFill>
          <a:ln w="28575" cap="sq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pPr>
              <a:defRPr/>
            </a:pPr>
            <a:endParaRPr lang="nl-NL"/>
          </a:p>
        </p:txBody>
      </p:sp>
      <p:sp>
        <p:nvSpPr>
          <p:cNvPr id="21" name="AutoShape 41"/>
          <p:cNvSpPr>
            <a:spLocks noChangeArrowheads="1"/>
          </p:cNvSpPr>
          <p:nvPr/>
        </p:nvSpPr>
        <p:spPr bwMode="auto">
          <a:xfrm flipH="1" flipV="1">
            <a:off x="1742626" y="3429328"/>
            <a:ext cx="925987" cy="359472"/>
          </a:xfrm>
          <a:prstGeom prst="curvedDownArrow">
            <a:avLst>
              <a:gd name="adj1" fmla="val 61859"/>
              <a:gd name="adj2" fmla="val 123718"/>
              <a:gd name="adj3" fmla="val 33333"/>
            </a:avLst>
          </a:prstGeom>
          <a:solidFill>
            <a:schemeClr val="accent1"/>
          </a:solidFill>
          <a:ln w="28575" cap="sq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pPr>
              <a:defRPr/>
            </a:pPr>
            <a:endParaRPr lang="nl-NL"/>
          </a:p>
        </p:txBody>
      </p:sp>
      <p:sp>
        <p:nvSpPr>
          <p:cNvPr id="9" name="TextBox 8"/>
          <p:cNvSpPr txBox="1"/>
          <p:nvPr/>
        </p:nvSpPr>
        <p:spPr bwMode="auto">
          <a:xfrm>
            <a:off x="5262546" y="2381745"/>
            <a:ext cx="778658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defRPr/>
            </a:pPr>
            <a:r>
              <a:rPr lang="en-US" sz="2400"/>
              <a:t>V</a:t>
            </a:r>
            <a:r>
              <a:rPr lang="en-US" sz="2400" baseline="-25000"/>
              <a:t>ckm</a:t>
            </a:r>
          </a:p>
        </p:txBody>
      </p:sp>
      <p:sp>
        <p:nvSpPr>
          <p:cNvPr id="22" name="Content Placeholder 2"/>
          <p:cNvSpPr txBox="1"/>
          <p:nvPr/>
        </p:nvSpPr>
        <p:spPr bwMode="auto">
          <a:xfrm>
            <a:off x="457200" y="4004287"/>
            <a:ext cx="7806887" cy="116407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342900" indent="-342900" algn="l" defTabSz="457200">
              <a:spcBef>
                <a:spcPts val="0"/>
              </a:spcBef>
              <a:buClr>
                <a:srgbClr val="000090"/>
              </a:buClr>
              <a:buSzPct val="100000"/>
              <a:buFont typeface="Arial"/>
              <a:buChar char="•"/>
              <a:defRPr sz="24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defTabSz="457200">
              <a:spcBef>
                <a:spcPts val="0"/>
              </a:spcBef>
              <a:buClr>
                <a:srgbClr val="800000"/>
              </a:buClr>
              <a:buSzPct val="100000"/>
              <a:buFont typeface="Arial"/>
              <a:buChar char="•"/>
              <a:defRPr sz="2400">
                <a:solidFill>
                  <a:srgbClr val="1F497D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457200">
              <a:spcBef>
                <a:spcPts val="0"/>
              </a:spcBef>
              <a:buFont typeface="Arial"/>
              <a:buChar char="•"/>
              <a:defRPr sz="20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457200">
              <a:spcBef>
                <a:spcPts val="0"/>
              </a:spcBef>
              <a:buFont typeface="Arial"/>
              <a:buChar char="–"/>
              <a:defRPr sz="20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457200">
              <a:spcBef>
                <a:spcPts val="0"/>
              </a:spcBef>
              <a:buFont typeface="Arial"/>
              <a:buChar char="»"/>
              <a:defRPr sz="20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457200">
              <a:spcBef>
                <a:spcPts val="0"/>
              </a:spcBef>
              <a:buFont typeface="Arial"/>
              <a:buChar char="•"/>
              <a:defRPr sz="20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457200">
              <a:spcBef>
                <a:spcPts val="0"/>
              </a:spcBef>
              <a:buFont typeface="Arial"/>
              <a:buChar char="•"/>
              <a:defRPr sz="20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457200">
              <a:spcBef>
                <a:spcPts val="0"/>
              </a:spcBef>
              <a:buFont typeface="Arial"/>
              <a:buChar char="•"/>
              <a:defRPr sz="20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457200">
              <a:spcBef>
                <a:spcPts val="0"/>
              </a:spcBef>
              <a:buFont typeface="Arial"/>
              <a:buChar char="•"/>
              <a:defRPr sz="20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buFont typeface="Arial"/>
              <a:buNone/>
              <a:defRPr/>
            </a:pPr>
            <a:r>
              <a:rPr lang="en-US" sz="2000"/>
              <a:t>LHCb  physics = ‘quark flavour physics’</a:t>
            </a:r>
            <a:endParaRPr/>
          </a:p>
          <a:p>
            <a:pPr>
              <a:defRPr/>
            </a:pPr>
            <a:r>
              <a:rPr lang="en-US" sz="2000"/>
              <a:t>test understanding of quark transitions</a:t>
            </a:r>
            <a:endParaRPr/>
          </a:p>
          <a:p>
            <a:pPr>
              <a:defRPr/>
            </a:pPr>
            <a:r>
              <a:rPr lang="en-US" sz="2000"/>
              <a:t>concentrate on b and c hadron decays</a:t>
            </a:r>
            <a:endParaRPr/>
          </a:p>
        </p:txBody>
      </p:sp>
    </p:spTree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 showMasterPhAnim="0">
  <p:cSld>
    <p:spTree>
      <p:nvGrpSpPr>
        <p:cNvPr id="1" name=""/>
        <p:cNvGrpSpPr/>
        <p:nvPr/>
      </p:nvGrpSpPr>
      <p:grpSpPr bwMode="auto"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 bwMode="auto"/>
        <p:txBody>
          <a:bodyPr/>
          <a:lstStyle/>
          <a:p>
            <a:pPr>
              <a:defRPr/>
            </a:pPr>
            <a:r>
              <a:rPr lang="en-US"/>
              <a:t>Studying heavy quarks at the LHC</a:t>
            </a:r>
            <a:endParaRPr/>
          </a:p>
        </p:txBody>
      </p:sp>
      <p:sp>
        <p:nvSpPr>
          <p:cNvPr id="4" name="Explosion 2 3"/>
          <p:cNvSpPr/>
          <p:nvPr/>
        </p:nvSpPr>
        <p:spPr bwMode="auto">
          <a:xfrm>
            <a:off x="1777430" y="1199674"/>
            <a:ext cx="1417834" cy="834613"/>
          </a:xfrm>
          <a:prstGeom prst="irregularSeal2">
            <a:avLst/>
          </a:prstGeom>
          <a:solidFill>
            <a:schemeClr val="accent6">
              <a:lumMod val="40000"/>
              <a:lumOff val="60000"/>
            </a:schemeClr>
          </a:solidFill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en-US"/>
          </a:p>
        </p:txBody>
      </p:sp>
      <p:cxnSp>
        <p:nvCxnSpPr>
          <p:cNvPr id="6" name="Straight Arrow Connector 5"/>
          <p:cNvCxnSpPr>
            <a:cxnSpLocks/>
          </p:cNvCxnSpPr>
          <p:nvPr/>
        </p:nvCxnSpPr>
        <p:spPr bwMode="auto">
          <a:xfrm>
            <a:off x="297951" y="1616980"/>
            <a:ext cx="1407559" cy="0"/>
          </a:xfrm>
          <a:prstGeom prst="straightConnector1">
            <a:avLst/>
          </a:prstGeom>
          <a:ln w="53975"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8" name="Straight Arrow Connector 7"/>
          <p:cNvCxnSpPr>
            <a:cxnSpLocks/>
          </p:cNvCxnSpPr>
          <p:nvPr/>
        </p:nvCxnSpPr>
        <p:spPr bwMode="auto">
          <a:xfrm flipH="1" flipV="1">
            <a:off x="3123344" y="1616979"/>
            <a:ext cx="1448656" cy="1"/>
          </a:xfrm>
          <a:prstGeom prst="straightConnector1">
            <a:avLst/>
          </a:prstGeom>
          <a:ln w="53975"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2" name="TextBox 11"/>
          <p:cNvSpPr txBox="1"/>
          <p:nvPr/>
        </p:nvSpPr>
        <p:spPr bwMode="auto">
          <a:xfrm>
            <a:off x="590175" y="1247647"/>
            <a:ext cx="823110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>
              <a:defRPr/>
            </a:pPr>
            <a:r>
              <a:rPr lang="en-US"/>
              <a:t>proton</a:t>
            </a:r>
            <a:endParaRPr/>
          </a:p>
        </p:txBody>
      </p:sp>
      <p:sp>
        <p:nvSpPr>
          <p:cNvPr id="13" name="TextBox 12"/>
          <p:cNvSpPr txBox="1"/>
          <p:nvPr/>
        </p:nvSpPr>
        <p:spPr bwMode="auto">
          <a:xfrm>
            <a:off x="3522860" y="1255246"/>
            <a:ext cx="823110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>
              <a:defRPr/>
            </a:pPr>
            <a:r>
              <a:rPr lang="en-US"/>
              <a:t>proton</a:t>
            </a:r>
            <a:endParaRPr/>
          </a:p>
        </p:txBody>
      </p:sp>
      <p:cxnSp>
        <p:nvCxnSpPr>
          <p:cNvPr id="15" name="Straight Arrow Connector 14"/>
          <p:cNvCxnSpPr>
            <a:cxnSpLocks/>
          </p:cNvCxnSpPr>
          <p:nvPr/>
        </p:nvCxnSpPr>
        <p:spPr bwMode="auto">
          <a:xfrm>
            <a:off x="2486347" y="1609381"/>
            <a:ext cx="2178120" cy="648435"/>
          </a:xfrm>
          <a:prstGeom prst="straightConnector1">
            <a:avLst/>
          </a:prstGeom>
          <a:ln>
            <a:solidFill>
              <a:srgbClr val="FF0000"/>
            </a:soli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7" name="Straight Arrow Connector 16"/>
          <p:cNvCxnSpPr>
            <a:cxnSpLocks/>
          </p:cNvCxnSpPr>
          <p:nvPr/>
        </p:nvCxnSpPr>
        <p:spPr bwMode="auto">
          <a:xfrm flipV="1">
            <a:off x="2486347" y="883578"/>
            <a:ext cx="2115718" cy="725803"/>
          </a:xfrm>
          <a:prstGeom prst="straightConnector1">
            <a:avLst/>
          </a:prstGeom>
          <a:ln>
            <a:solidFill>
              <a:srgbClr val="FF0000"/>
            </a:soli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22" name="TextBox 21"/>
          <p:cNvSpPr txBox="1"/>
          <p:nvPr/>
        </p:nvSpPr>
        <p:spPr bwMode="auto">
          <a:xfrm rot="857900">
            <a:off x="3463158" y="1725301"/>
            <a:ext cx="915635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>
              <a:defRPr/>
            </a:pPr>
            <a:r>
              <a:rPr lang="en-US"/>
              <a:t>b-quark</a:t>
            </a:r>
            <a:endParaRPr/>
          </a:p>
        </p:txBody>
      </p:sp>
      <p:sp>
        <p:nvSpPr>
          <p:cNvPr id="25" name="TextBox 24"/>
          <p:cNvSpPr txBox="1"/>
          <p:nvPr/>
        </p:nvSpPr>
        <p:spPr bwMode="auto">
          <a:xfrm rot="20309866">
            <a:off x="2978803" y="820327"/>
            <a:ext cx="1346331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>
              <a:defRPr/>
            </a:pPr>
            <a:r>
              <a:rPr lang="en-US"/>
              <a:t>anti-b-quark</a:t>
            </a:r>
            <a:endParaRPr/>
          </a:p>
        </p:txBody>
      </p:sp>
    </p:spTree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 showMasterPhAnim="0">
  <p:cSld>
    <p:spTree>
      <p:nvGrpSpPr>
        <p:cNvPr id="1" name=""/>
        <p:cNvGrpSpPr/>
        <p:nvPr/>
      </p:nvGrpSpPr>
      <p:grpSpPr bwMode="auto"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 bwMode="auto"/>
        <p:txBody>
          <a:bodyPr/>
          <a:lstStyle/>
          <a:p>
            <a:pPr>
              <a:defRPr/>
            </a:pPr>
            <a:r>
              <a:rPr lang="en-US"/>
              <a:t>Studying heavy quarks at the LHC</a:t>
            </a:r>
            <a:endParaRPr/>
          </a:p>
        </p:txBody>
      </p:sp>
      <p:sp>
        <p:nvSpPr>
          <p:cNvPr id="4" name="Explosion 2 3"/>
          <p:cNvSpPr/>
          <p:nvPr/>
        </p:nvSpPr>
        <p:spPr bwMode="auto">
          <a:xfrm>
            <a:off x="1777430" y="1199674"/>
            <a:ext cx="1417834" cy="834613"/>
          </a:xfrm>
          <a:prstGeom prst="irregularSeal2">
            <a:avLst/>
          </a:prstGeom>
          <a:solidFill>
            <a:schemeClr val="accent6">
              <a:lumMod val="40000"/>
              <a:lumOff val="60000"/>
            </a:schemeClr>
          </a:solidFill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en-US"/>
          </a:p>
        </p:txBody>
      </p:sp>
      <p:cxnSp>
        <p:nvCxnSpPr>
          <p:cNvPr id="6" name="Straight Arrow Connector 5"/>
          <p:cNvCxnSpPr>
            <a:cxnSpLocks/>
          </p:cNvCxnSpPr>
          <p:nvPr/>
        </p:nvCxnSpPr>
        <p:spPr bwMode="auto">
          <a:xfrm>
            <a:off x="297951" y="1616980"/>
            <a:ext cx="1407559" cy="0"/>
          </a:xfrm>
          <a:prstGeom prst="straightConnector1">
            <a:avLst/>
          </a:prstGeom>
          <a:ln w="53975"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8" name="Straight Arrow Connector 7"/>
          <p:cNvCxnSpPr>
            <a:cxnSpLocks/>
          </p:cNvCxnSpPr>
          <p:nvPr/>
        </p:nvCxnSpPr>
        <p:spPr bwMode="auto">
          <a:xfrm flipH="1" flipV="1">
            <a:off x="3123344" y="1616979"/>
            <a:ext cx="1448656" cy="1"/>
          </a:xfrm>
          <a:prstGeom prst="straightConnector1">
            <a:avLst/>
          </a:prstGeom>
          <a:ln w="53975"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2" name="TextBox 11"/>
          <p:cNvSpPr txBox="1"/>
          <p:nvPr/>
        </p:nvSpPr>
        <p:spPr bwMode="auto">
          <a:xfrm>
            <a:off x="590175" y="1247647"/>
            <a:ext cx="823110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>
              <a:defRPr/>
            </a:pPr>
            <a:r>
              <a:rPr lang="en-US"/>
              <a:t>proton</a:t>
            </a:r>
            <a:endParaRPr/>
          </a:p>
        </p:txBody>
      </p:sp>
      <p:sp>
        <p:nvSpPr>
          <p:cNvPr id="13" name="TextBox 12"/>
          <p:cNvSpPr txBox="1"/>
          <p:nvPr/>
        </p:nvSpPr>
        <p:spPr bwMode="auto">
          <a:xfrm>
            <a:off x="3522860" y="1255246"/>
            <a:ext cx="823110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>
              <a:defRPr/>
            </a:pPr>
            <a:r>
              <a:rPr lang="en-US"/>
              <a:t>proton</a:t>
            </a:r>
            <a:endParaRPr/>
          </a:p>
        </p:txBody>
      </p:sp>
      <p:cxnSp>
        <p:nvCxnSpPr>
          <p:cNvPr id="15" name="Straight Arrow Connector 14"/>
          <p:cNvCxnSpPr>
            <a:cxnSpLocks/>
          </p:cNvCxnSpPr>
          <p:nvPr/>
        </p:nvCxnSpPr>
        <p:spPr bwMode="auto">
          <a:xfrm>
            <a:off x="2486347" y="1609381"/>
            <a:ext cx="2178120" cy="648435"/>
          </a:xfrm>
          <a:prstGeom prst="straightConnector1">
            <a:avLst/>
          </a:prstGeom>
          <a:ln>
            <a:solidFill>
              <a:srgbClr val="FF0000"/>
            </a:soli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7" name="Straight Arrow Connector 16"/>
          <p:cNvCxnSpPr>
            <a:cxnSpLocks/>
          </p:cNvCxnSpPr>
          <p:nvPr/>
        </p:nvCxnSpPr>
        <p:spPr bwMode="auto">
          <a:xfrm flipV="1">
            <a:off x="2486347" y="883578"/>
            <a:ext cx="2115718" cy="725803"/>
          </a:xfrm>
          <a:prstGeom prst="straightConnector1">
            <a:avLst/>
          </a:prstGeom>
          <a:ln>
            <a:solidFill>
              <a:srgbClr val="FF0000"/>
            </a:soli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22" name="TextBox 21"/>
          <p:cNvSpPr txBox="1"/>
          <p:nvPr/>
        </p:nvSpPr>
        <p:spPr bwMode="auto">
          <a:xfrm rot="857900">
            <a:off x="3463158" y="1725301"/>
            <a:ext cx="915635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>
              <a:defRPr/>
            </a:pPr>
            <a:r>
              <a:rPr lang="en-US"/>
              <a:t>b-quark</a:t>
            </a:r>
            <a:endParaRPr/>
          </a:p>
        </p:txBody>
      </p:sp>
      <p:sp>
        <p:nvSpPr>
          <p:cNvPr id="25" name="TextBox 24"/>
          <p:cNvSpPr txBox="1"/>
          <p:nvPr/>
        </p:nvSpPr>
        <p:spPr bwMode="auto">
          <a:xfrm rot="20309866">
            <a:off x="2978803" y="820327"/>
            <a:ext cx="1346331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>
              <a:defRPr/>
            </a:pPr>
            <a:r>
              <a:rPr lang="en-US"/>
              <a:t>anti-b-quark</a:t>
            </a:r>
            <a:endParaRPr/>
          </a:p>
        </p:txBody>
      </p:sp>
      <p:cxnSp>
        <p:nvCxnSpPr>
          <p:cNvPr id="14" name="Straight Arrow Connector 13"/>
          <p:cNvCxnSpPr>
            <a:cxnSpLocks/>
          </p:cNvCxnSpPr>
          <p:nvPr/>
        </p:nvCxnSpPr>
        <p:spPr bwMode="auto">
          <a:xfrm>
            <a:off x="4658110" y="2257813"/>
            <a:ext cx="1455014" cy="49945"/>
          </a:xfrm>
          <a:prstGeom prst="straightConnector1">
            <a:avLst/>
          </a:prstGeom>
          <a:ln>
            <a:solidFill>
              <a:schemeClr val="accent3">
                <a:lumMod val="50000"/>
              </a:schemeClr>
            </a:soli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8" name="TextBox 17"/>
          <p:cNvSpPr txBox="1"/>
          <p:nvPr/>
        </p:nvSpPr>
        <p:spPr bwMode="auto">
          <a:xfrm rot="335246">
            <a:off x="6401673" y="2073146"/>
            <a:ext cx="883575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>
              <a:defRPr/>
            </a:pPr>
            <a:r>
              <a:rPr lang="en-US"/>
              <a:t>s-quark</a:t>
            </a:r>
            <a:endParaRPr/>
          </a:p>
        </p:txBody>
      </p:sp>
      <p:cxnSp>
        <p:nvCxnSpPr>
          <p:cNvPr id="11" name="Straight Connector 10"/>
          <p:cNvCxnSpPr>
            <a:cxnSpLocks/>
          </p:cNvCxnSpPr>
          <p:nvPr/>
        </p:nvCxnSpPr>
        <p:spPr bwMode="auto">
          <a:xfrm>
            <a:off x="4607581" y="2243609"/>
            <a:ext cx="346161" cy="286514"/>
          </a:xfrm>
          <a:prstGeom prst="line">
            <a:avLst/>
          </a:prstGeom>
          <a:ln>
            <a:prstDash val="dash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0" name="Straight Arrow Connector 19"/>
          <p:cNvCxnSpPr>
            <a:cxnSpLocks/>
          </p:cNvCxnSpPr>
          <p:nvPr/>
        </p:nvCxnSpPr>
        <p:spPr bwMode="auto">
          <a:xfrm>
            <a:off x="4953743" y="2554837"/>
            <a:ext cx="1745008" cy="451300"/>
          </a:xfrm>
          <a:prstGeom prst="straightConnector1">
            <a:avLst/>
          </a:prstGeom>
          <a:ln>
            <a:solidFill>
              <a:srgbClr val="00B050"/>
            </a:soli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4" name="Straight Arrow Connector 23"/>
          <p:cNvCxnSpPr>
            <a:cxnSpLocks/>
          </p:cNvCxnSpPr>
          <p:nvPr/>
        </p:nvCxnSpPr>
        <p:spPr bwMode="auto">
          <a:xfrm>
            <a:off x="4953743" y="2554384"/>
            <a:ext cx="1745008" cy="846993"/>
          </a:xfrm>
          <a:prstGeom prst="straightConnector1">
            <a:avLst/>
          </a:prstGeom>
          <a:ln>
            <a:solidFill>
              <a:srgbClr val="00B050"/>
            </a:soli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27" name="TextBox 26"/>
          <p:cNvSpPr txBox="1"/>
          <p:nvPr/>
        </p:nvSpPr>
        <p:spPr bwMode="auto">
          <a:xfrm>
            <a:off x="4492424" y="2318534"/>
            <a:ext cx="389850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>
              <a:defRPr/>
            </a:pPr>
            <a:r>
              <a:rPr lang="en-US"/>
              <a:t>W</a:t>
            </a:r>
            <a:endParaRPr/>
          </a:p>
        </p:txBody>
      </p:sp>
      <p:sp>
        <p:nvSpPr>
          <p:cNvPr id="28" name="TextBox 27"/>
          <p:cNvSpPr txBox="1"/>
          <p:nvPr/>
        </p:nvSpPr>
        <p:spPr bwMode="auto">
          <a:xfrm rot="1178017">
            <a:off x="3085174" y="1998864"/>
            <a:ext cx="1240195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defRPr/>
            </a:pPr>
            <a:r>
              <a:rPr lang="en-US" i="1"/>
              <a:t>1 ps ~ 1 cm</a:t>
            </a:r>
            <a:endParaRPr/>
          </a:p>
        </p:txBody>
      </p:sp>
      <p:cxnSp>
        <p:nvCxnSpPr>
          <p:cNvPr id="30" name="Straight Connector 29"/>
          <p:cNvCxnSpPr>
            <a:cxnSpLocks/>
          </p:cNvCxnSpPr>
          <p:nvPr/>
        </p:nvCxnSpPr>
        <p:spPr bwMode="auto">
          <a:xfrm flipV="1">
            <a:off x="6107609" y="2046337"/>
            <a:ext cx="268701" cy="275626"/>
          </a:xfrm>
          <a:prstGeom prst="line">
            <a:avLst/>
          </a:prstGeom>
          <a:ln>
            <a:prstDash val="dash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33" name="Straight Arrow Connector 32"/>
          <p:cNvCxnSpPr>
            <a:cxnSpLocks/>
          </p:cNvCxnSpPr>
          <p:nvPr/>
        </p:nvCxnSpPr>
        <p:spPr bwMode="auto">
          <a:xfrm>
            <a:off x="6107608" y="2307758"/>
            <a:ext cx="1448658" cy="197968"/>
          </a:xfrm>
          <a:prstGeom prst="straightConnector1">
            <a:avLst/>
          </a:prstGeom>
          <a:ln>
            <a:solidFill>
              <a:srgbClr val="00B050"/>
            </a:soli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35" name="TextBox 34"/>
          <p:cNvSpPr txBox="1"/>
          <p:nvPr/>
        </p:nvSpPr>
        <p:spPr bwMode="auto">
          <a:xfrm rot="164441">
            <a:off x="4962064" y="1931072"/>
            <a:ext cx="891591" cy="369332"/>
          </a:xfrm>
          <a:prstGeom prst="rect">
            <a:avLst/>
          </a:prstGeom>
          <a:noFill/>
          <a:ln>
            <a:noFill/>
          </a:ln>
        </p:spPr>
        <p:txBody>
          <a:bodyPr wrap="none" rtlCol="0">
            <a:spAutoFit/>
          </a:bodyPr>
          <a:lstStyle/>
          <a:p>
            <a:pPr>
              <a:defRPr/>
            </a:pPr>
            <a:r>
              <a:rPr lang="en-US"/>
              <a:t>c-quark</a:t>
            </a:r>
            <a:endParaRPr/>
          </a:p>
        </p:txBody>
      </p:sp>
      <p:cxnSp>
        <p:nvCxnSpPr>
          <p:cNvPr id="36" name="Straight Arrow Connector 35"/>
          <p:cNvCxnSpPr>
            <a:cxnSpLocks/>
          </p:cNvCxnSpPr>
          <p:nvPr/>
        </p:nvCxnSpPr>
        <p:spPr bwMode="auto">
          <a:xfrm flipV="1">
            <a:off x="6401558" y="1152784"/>
            <a:ext cx="1304059" cy="870769"/>
          </a:xfrm>
          <a:prstGeom prst="straightConnector1">
            <a:avLst/>
          </a:prstGeom>
          <a:ln>
            <a:solidFill>
              <a:srgbClr val="00B050"/>
            </a:soli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38" name="Straight Arrow Connector 37"/>
          <p:cNvCxnSpPr>
            <a:cxnSpLocks/>
          </p:cNvCxnSpPr>
          <p:nvPr/>
        </p:nvCxnSpPr>
        <p:spPr bwMode="auto">
          <a:xfrm flipV="1">
            <a:off x="6385792" y="1741154"/>
            <a:ext cx="1422568" cy="289854"/>
          </a:xfrm>
          <a:prstGeom prst="straightConnector1">
            <a:avLst/>
          </a:prstGeom>
          <a:ln>
            <a:solidFill>
              <a:srgbClr val="00B050"/>
            </a:soli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34" name="TextBox 33"/>
          <p:cNvSpPr txBox="1"/>
          <p:nvPr/>
        </p:nvSpPr>
        <p:spPr bwMode="auto">
          <a:xfrm>
            <a:off x="6011709" y="1874276"/>
            <a:ext cx="389850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>
              <a:defRPr/>
            </a:pPr>
            <a:r>
              <a:rPr lang="en-US"/>
              <a:t>W</a:t>
            </a:r>
            <a:endParaRPr/>
          </a:p>
        </p:txBody>
      </p:sp>
    </p:spTree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 showMasterPhAnim="0">
  <p:cSld>
    <p:spTree>
      <p:nvGrpSpPr>
        <p:cNvPr id="1" name=""/>
        <p:cNvGrpSpPr/>
        <p:nvPr/>
      </p:nvGrpSpPr>
      <p:grpSpPr bwMode="auto"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 bwMode="auto"/>
        <p:txBody>
          <a:bodyPr/>
          <a:lstStyle/>
          <a:p>
            <a:pPr>
              <a:defRPr/>
            </a:pPr>
            <a:r>
              <a:rPr lang="en-US"/>
              <a:t>Studying heavy quarks at the LHC</a:t>
            </a:r>
            <a:endParaRPr/>
          </a:p>
        </p:txBody>
      </p:sp>
      <p:sp>
        <p:nvSpPr>
          <p:cNvPr id="4" name="Explosion 2 3"/>
          <p:cNvSpPr/>
          <p:nvPr/>
        </p:nvSpPr>
        <p:spPr bwMode="auto">
          <a:xfrm>
            <a:off x="1777430" y="1199674"/>
            <a:ext cx="1417834" cy="834613"/>
          </a:xfrm>
          <a:prstGeom prst="irregularSeal2">
            <a:avLst/>
          </a:prstGeom>
          <a:solidFill>
            <a:schemeClr val="accent6">
              <a:lumMod val="40000"/>
              <a:lumOff val="60000"/>
            </a:schemeClr>
          </a:solidFill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en-US"/>
          </a:p>
        </p:txBody>
      </p:sp>
      <p:cxnSp>
        <p:nvCxnSpPr>
          <p:cNvPr id="6" name="Straight Arrow Connector 5"/>
          <p:cNvCxnSpPr>
            <a:cxnSpLocks/>
          </p:cNvCxnSpPr>
          <p:nvPr/>
        </p:nvCxnSpPr>
        <p:spPr bwMode="auto">
          <a:xfrm>
            <a:off x="297951" y="1616980"/>
            <a:ext cx="1407559" cy="0"/>
          </a:xfrm>
          <a:prstGeom prst="straightConnector1">
            <a:avLst/>
          </a:prstGeom>
          <a:ln w="53975"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8" name="Straight Arrow Connector 7"/>
          <p:cNvCxnSpPr>
            <a:cxnSpLocks/>
          </p:cNvCxnSpPr>
          <p:nvPr/>
        </p:nvCxnSpPr>
        <p:spPr bwMode="auto">
          <a:xfrm flipH="1" flipV="1">
            <a:off x="3123344" y="1616979"/>
            <a:ext cx="1448656" cy="1"/>
          </a:xfrm>
          <a:prstGeom prst="straightConnector1">
            <a:avLst/>
          </a:prstGeom>
          <a:ln w="53975"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2" name="TextBox 11"/>
          <p:cNvSpPr txBox="1"/>
          <p:nvPr/>
        </p:nvSpPr>
        <p:spPr bwMode="auto">
          <a:xfrm>
            <a:off x="590175" y="1247647"/>
            <a:ext cx="823110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>
              <a:defRPr/>
            </a:pPr>
            <a:r>
              <a:rPr lang="en-US"/>
              <a:t>proton</a:t>
            </a:r>
            <a:endParaRPr/>
          </a:p>
        </p:txBody>
      </p:sp>
      <p:sp>
        <p:nvSpPr>
          <p:cNvPr id="13" name="TextBox 12"/>
          <p:cNvSpPr txBox="1"/>
          <p:nvPr/>
        </p:nvSpPr>
        <p:spPr bwMode="auto">
          <a:xfrm>
            <a:off x="3522860" y="1255246"/>
            <a:ext cx="823110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>
              <a:defRPr/>
            </a:pPr>
            <a:r>
              <a:rPr lang="en-US"/>
              <a:t>proton</a:t>
            </a:r>
            <a:endParaRPr/>
          </a:p>
        </p:txBody>
      </p:sp>
      <p:cxnSp>
        <p:nvCxnSpPr>
          <p:cNvPr id="15" name="Straight Arrow Connector 14"/>
          <p:cNvCxnSpPr>
            <a:cxnSpLocks/>
          </p:cNvCxnSpPr>
          <p:nvPr/>
        </p:nvCxnSpPr>
        <p:spPr bwMode="auto">
          <a:xfrm>
            <a:off x="2486347" y="1609381"/>
            <a:ext cx="2178120" cy="648435"/>
          </a:xfrm>
          <a:prstGeom prst="straightConnector1">
            <a:avLst/>
          </a:prstGeom>
          <a:ln>
            <a:solidFill>
              <a:srgbClr val="FF0000"/>
            </a:soli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7" name="Straight Arrow Connector 16"/>
          <p:cNvCxnSpPr>
            <a:cxnSpLocks/>
          </p:cNvCxnSpPr>
          <p:nvPr/>
        </p:nvCxnSpPr>
        <p:spPr bwMode="auto">
          <a:xfrm flipV="1">
            <a:off x="2486347" y="883578"/>
            <a:ext cx="2115718" cy="725803"/>
          </a:xfrm>
          <a:prstGeom prst="straightConnector1">
            <a:avLst/>
          </a:prstGeom>
          <a:ln>
            <a:solidFill>
              <a:srgbClr val="FF0000"/>
            </a:soli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22" name="TextBox 21"/>
          <p:cNvSpPr txBox="1"/>
          <p:nvPr/>
        </p:nvSpPr>
        <p:spPr bwMode="auto">
          <a:xfrm rot="857900">
            <a:off x="3463158" y="1725301"/>
            <a:ext cx="915635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>
              <a:defRPr/>
            </a:pPr>
            <a:r>
              <a:rPr lang="en-US"/>
              <a:t>b-quark</a:t>
            </a:r>
            <a:endParaRPr/>
          </a:p>
        </p:txBody>
      </p:sp>
      <p:sp>
        <p:nvSpPr>
          <p:cNvPr id="25" name="TextBox 24"/>
          <p:cNvSpPr txBox="1"/>
          <p:nvPr/>
        </p:nvSpPr>
        <p:spPr bwMode="auto">
          <a:xfrm rot="20309866">
            <a:off x="2978803" y="820327"/>
            <a:ext cx="1346331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>
              <a:defRPr/>
            </a:pPr>
            <a:r>
              <a:rPr lang="en-US"/>
              <a:t>anti-b-quark</a:t>
            </a:r>
            <a:endParaRPr/>
          </a:p>
        </p:txBody>
      </p:sp>
      <p:cxnSp>
        <p:nvCxnSpPr>
          <p:cNvPr id="14" name="Straight Arrow Connector 13"/>
          <p:cNvCxnSpPr>
            <a:cxnSpLocks/>
          </p:cNvCxnSpPr>
          <p:nvPr/>
        </p:nvCxnSpPr>
        <p:spPr bwMode="auto">
          <a:xfrm>
            <a:off x="4658110" y="2257813"/>
            <a:ext cx="1455014" cy="49945"/>
          </a:xfrm>
          <a:prstGeom prst="straightConnector1">
            <a:avLst/>
          </a:prstGeom>
          <a:ln>
            <a:solidFill>
              <a:schemeClr val="accent3">
                <a:lumMod val="50000"/>
              </a:schemeClr>
            </a:soli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8" name="TextBox 17"/>
          <p:cNvSpPr txBox="1"/>
          <p:nvPr/>
        </p:nvSpPr>
        <p:spPr bwMode="auto">
          <a:xfrm rot="335246">
            <a:off x="6401673" y="2073146"/>
            <a:ext cx="883575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>
              <a:defRPr/>
            </a:pPr>
            <a:r>
              <a:rPr lang="en-US"/>
              <a:t>s-quark</a:t>
            </a:r>
            <a:endParaRPr/>
          </a:p>
        </p:txBody>
      </p:sp>
      <p:cxnSp>
        <p:nvCxnSpPr>
          <p:cNvPr id="11" name="Straight Connector 10"/>
          <p:cNvCxnSpPr>
            <a:cxnSpLocks/>
          </p:cNvCxnSpPr>
          <p:nvPr/>
        </p:nvCxnSpPr>
        <p:spPr bwMode="auto">
          <a:xfrm>
            <a:off x="4607581" y="2243609"/>
            <a:ext cx="346161" cy="286514"/>
          </a:xfrm>
          <a:prstGeom prst="line">
            <a:avLst/>
          </a:prstGeom>
          <a:ln>
            <a:prstDash val="dash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0" name="Straight Arrow Connector 19"/>
          <p:cNvCxnSpPr>
            <a:cxnSpLocks/>
          </p:cNvCxnSpPr>
          <p:nvPr/>
        </p:nvCxnSpPr>
        <p:spPr bwMode="auto">
          <a:xfrm>
            <a:off x="4953743" y="2554837"/>
            <a:ext cx="1745008" cy="451300"/>
          </a:xfrm>
          <a:prstGeom prst="straightConnector1">
            <a:avLst/>
          </a:prstGeom>
          <a:ln>
            <a:solidFill>
              <a:srgbClr val="00B050"/>
            </a:soli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4" name="Straight Arrow Connector 23"/>
          <p:cNvCxnSpPr>
            <a:cxnSpLocks/>
          </p:cNvCxnSpPr>
          <p:nvPr/>
        </p:nvCxnSpPr>
        <p:spPr bwMode="auto">
          <a:xfrm>
            <a:off x="4953743" y="2554384"/>
            <a:ext cx="1745008" cy="846993"/>
          </a:xfrm>
          <a:prstGeom prst="straightConnector1">
            <a:avLst/>
          </a:prstGeom>
          <a:ln>
            <a:solidFill>
              <a:srgbClr val="00B050"/>
            </a:soli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27" name="TextBox 26"/>
          <p:cNvSpPr txBox="1"/>
          <p:nvPr/>
        </p:nvSpPr>
        <p:spPr bwMode="auto">
          <a:xfrm>
            <a:off x="4492424" y="2318534"/>
            <a:ext cx="389850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>
              <a:defRPr/>
            </a:pPr>
            <a:r>
              <a:rPr lang="en-US"/>
              <a:t>W</a:t>
            </a:r>
            <a:endParaRPr/>
          </a:p>
        </p:txBody>
      </p:sp>
      <p:sp>
        <p:nvSpPr>
          <p:cNvPr id="28" name="TextBox 27"/>
          <p:cNvSpPr txBox="1"/>
          <p:nvPr/>
        </p:nvSpPr>
        <p:spPr bwMode="auto">
          <a:xfrm rot="1178017">
            <a:off x="3085174" y="1998864"/>
            <a:ext cx="1240195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defRPr/>
            </a:pPr>
            <a:r>
              <a:rPr lang="en-US" i="1"/>
              <a:t>1 ps ~ 1 cm</a:t>
            </a:r>
            <a:endParaRPr/>
          </a:p>
        </p:txBody>
      </p:sp>
      <p:cxnSp>
        <p:nvCxnSpPr>
          <p:cNvPr id="30" name="Straight Connector 29"/>
          <p:cNvCxnSpPr>
            <a:cxnSpLocks/>
          </p:cNvCxnSpPr>
          <p:nvPr/>
        </p:nvCxnSpPr>
        <p:spPr bwMode="auto">
          <a:xfrm flipV="1">
            <a:off x="6107609" y="2046337"/>
            <a:ext cx="268701" cy="275626"/>
          </a:xfrm>
          <a:prstGeom prst="line">
            <a:avLst/>
          </a:prstGeom>
          <a:ln>
            <a:prstDash val="dash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33" name="Straight Arrow Connector 32"/>
          <p:cNvCxnSpPr>
            <a:cxnSpLocks/>
          </p:cNvCxnSpPr>
          <p:nvPr/>
        </p:nvCxnSpPr>
        <p:spPr bwMode="auto">
          <a:xfrm>
            <a:off x="6107608" y="2307758"/>
            <a:ext cx="1448658" cy="197968"/>
          </a:xfrm>
          <a:prstGeom prst="straightConnector1">
            <a:avLst/>
          </a:prstGeom>
          <a:ln>
            <a:solidFill>
              <a:srgbClr val="00B050"/>
            </a:soli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35" name="TextBox 34"/>
          <p:cNvSpPr txBox="1"/>
          <p:nvPr/>
        </p:nvSpPr>
        <p:spPr bwMode="auto">
          <a:xfrm rot="164441">
            <a:off x="4962064" y="1931072"/>
            <a:ext cx="891591" cy="369332"/>
          </a:xfrm>
          <a:prstGeom prst="rect">
            <a:avLst/>
          </a:prstGeom>
          <a:noFill/>
          <a:ln>
            <a:noFill/>
          </a:ln>
        </p:spPr>
        <p:txBody>
          <a:bodyPr wrap="none" rtlCol="0">
            <a:spAutoFit/>
          </a:bodyPr>
          <a:lstStyle/>
          <a:p>
            <a:pPr>
              <a:defRPr/>
            </a:pPr>
            <a:r>
              <a:rPr lang="en-US"/>
              <a:t>c-quark</a:t>
            </a:r>
            <a:endParaRPr/>
          </a:p>
        </p:txBody>
      </p:sp>
      <p:cxnSp>
        <p:nvCxnSpPr>
          <p:cNvPr id="36" name="Straight Arrow Connector 35"/>
          <p:cNvCxnSpPr>
            <a:cxnSpLocks/>
          </p:cNvCxnSpPr>
          <p:nvPr/>
        </p:nvCxnSpPr>
        <p:spPr bwMode="auto">
          <a:xfrm flipV="1">
            <a:off x="6401558" y="1152784"/>
            <a:ext cx="1304059" cy="870769"/>
          </a:xfrm>
          <a:prstGeom prst="straightConnector1">
            <a:avLst/>
          </a:prstGeom>
          <a:ln>
            <a:solidFill>
              <a:srgbClr val="00B050"/>
            </a:soli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38" name="Straight Arrow Connector 37"/>
          <p:cNvCxnSpPr>
            <a:cxnSpLocks/>
          </p:cNvCxnSpPr>
          <p:nvPr/>
        </p:nvCxnSpPr>
        <p:spPr bwMode="auto">
          <a:xfrm flipV="1">
            <a:off x="6385792" y="1741154"/>
            <a:ext cx="1422568" cy="289854"/>
          </a:xfrm>
          <a:prstGeom prst="straightConnector1">
            <a:avLst/>
          </a:prstGeom>
          <a:ln>
            <a:solidFill>
              <a:srgbClr val="00B050"/>
            </a:soli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41" name="Right Brace 40"/>
          <p:cNvSpPr/>
          <p:nvPr/>
        </p:nvSpPr>
        <p:spPr bwMode="auto">
          <a:xfrm>
            <a:off x="7808360" y="883578"/>
            <a:ext cx="154112" cy="2948683"/>
          </a:xfrm>
          <a:prstGeom prst="rightBrace">
            <a:avLst>
              <a:gd name="adj1" fmla="val 8333"/>
              <a:gd name="adj2" fmla="val 50000"/>
            </a:avLst>
          </a:prstGeom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>
              <a:defRPr/>
            </a:pPr>
            <a:endParaRPr lang="en-US"/>
          </a:p>
        </p:txBody>
      </p:sp>
      <p:sp>
        <p:nvSpPr>
          <p:cNvPr id="42" name="TextBox 41"/>
          <p:cNvSpPr txBox="1"/>
          <p:nvPr/>
        </p:nvSpPr>
        <p:spPr bwMode="auto">
          <a:xfrm>
            <a:off x="8126858" y="1909967"/>
            <a:ext cx="1110689" cy="1754326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>
              <a:defRPr/>
            </a:pPr>
            <a:r>
              <a:rPr lang="en-US"/>
              <a:t>protons,</a:t>
            </a:r>
            <a:endParaRPr/>
          </a:p>
          <a:p>
            <a:pPr>
              <a:defRPr/>
            </a:pPr>
            <a:r>
              <a:rPr lang="en-US"/>
              <a:t>kaons,</a:t>
            </a:r>
            <a:endParaRPr/>
          </a:p>
          <a:p>
            <a:pPr>
              <a:defRPr/>
            </a:pPr>
            <a:r>
              <a:rPr lang="en-US"/>
              <a:t>pions,</a:t>
            </a:r>
            <a:endParaRPr/>
          </a:p>
          <a:p>
            <a:pPr>
              <a:defRPr/>
            </a:pPr>
            <a:r>
              <a:rPr lang="en-US"/>
              <a:t>muons,</a:t>
            </a:r>
            <a:endParaRPr/>
          </a:p>
          <a:p>
            <a:pPr>
              <a:defRPr/>
            </a:pPr>
            <a:r>
              <a:rPr lang="en-US"/>
              <a:t>electrons,</a:t>
            </a:r>
            <a:endParaRPr/>
          </a:p>
          <a:p>
            <a:pPr>
              <a:defRPr/>
            </a:pPr>
            <a:r>
              <a:rPr lang="en-US"/>
              <a:t>photons</a:t>
            </a:r>
            <a:endParaRPr/>
          </a:p>
        </p:txBody>
      </p:sp>
    </p:spTree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 showMasterPhAnim="0">
  <p:cSld>
    <p:spTree>
      <p:nvGrpSpPr>
        <p:cNvPr id="1" name=""/>
        <p:cNvGrpSpPr/>
        <p:nvPr/>
      </p:nvGrpSpPr>
      <p:grpSpPr bwMode="auto"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 bwMode="auto"/>
        <p:txBody>
          <a:bodyPr/>
          <a:lstStyle/>
          <a:p>
            <a:pPr>
              <a:defRPr/>
            </a:pPr>
            <a:r>
              <a:rPr lang="en-US"/>
              <a:t>Studying heavy quarks at the LHC</a:t>
            </a:r>
            <a:endParaRPr/>
          </a:p>
        </p:txBody>
      </p:sp>
      <p:sp>
        <p:nvSpPr>
          <p:cNvPr id="4" name="Explosion 2 3"/>
          <p:cNvSpPr/>
          <p:nvPr/>
        </p:nvSpPr>
        <p:spPr bwMode="auto">
          <a:xfrm>
            <a:off x="1777430" y="1199674"/>
            <a:ext cx="1417834" cy="834613"/>
          </a:xfrm>
          <a:prstGeom prst="irregularSeal2">
            <a:avLst/>
          </a:prstGeom>
          <a:solidFill>
            <a:schemeClr val="accent6">
              <a:lumMod val="40000"/>
              <a:lumOff val="60000"/>
            </a:schemeClr>
          </a:solidFill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en-US"/>
          </a:p>
        </p:txBody>
      </p:sp>
      <p:cxnSp>
        <p:nvCxnSpPr>
          <p:cNvPr id="6" name="Straight Arrow Connector 5"/>
          <p:cNvCxnSpPr>
            <a:cxnSpLocks/>
          </p:cNvCxnSpPr>
          <p:nvPr/>
        </p:nvCxnSpPr>
        <p:spPr bwMode="auto">
          <a:xfrm>
            <a:off x="297951" y="1616980"/>
            <a:ext cx="1407559" cy="0"/>
          </a:xfrm>
          <a:prstGeom prst="straightConnector1">
            <a:avLst/>
          </a:prstGeom>
          <a:ln w="53975"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8" name="Straight Arrow Connector 7"/>
          <p:cNvCxnSpPr>
            <a:cxnSpLocks/>
          </p:cNvCxnSpPr>
          <p:nvPr/>
        </p:nvCxnSpPr>
        <p:spPr bwMode="auto">
          <a:xfrm flipH="1" flipV="1">
            <a:off x="3123344" y="1616979"/>
            <a:ext cx="1448656" cy="1"/>
          </a:xfrm>
          <a:prstGeom prst="straightConnector1">
            <a:avLst/>
          </a:prstGeom>
          <a:ln w="53975"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2" name="TextBox 11"/>
          <p:cNvSpPr txBox="1"/>
          <p:nvPr/>
        </p:nvSpPr>
        <p:spPr bwMode="auto">
          <a:xfrm>
            <a:off x="590175" y="1247647"/>
            <a:ext cx="823110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>
              <a:defRPr/>
            </a:pPr>
            <a:r>
              <a:rPr lang="en-US"/>
              <a:t>proton</a:t>
            </a:r>
            <a:endParaRPr/>
          </a:p>
        </p:txBody>
      </p:sp>
      <p:sp>
        <p:nvSpPr>
          <p:cNvPr id="13" name="TextBox 12"/>
          <p:cNvSpPr txBox="1"/>
          <p:nvPr/>
        </p:nvSpPr>
        <p:spPr bwMode="auto">
          <a:xfrm>
            <a:off x="3522860" y="1255246"/>
            <a:ext cx="823110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>
              <a:defRPr/>
            </a:pPr>
            <a:r>
              <a:rPr lang="en-US"/>
              <a:t>proton</a:t>
            </a:r>
            <a:endParaRPr/>
          </a:p>
        </p:txBody>
      </p:sp>
      <p:cxnSp>
        <p:nvCxnSpPr>
          <p:cNvPr id="15" name="Straight Arrow Connector 14"/>
          <p:cNvCxnSpPr>
            <a:cxnSpLocks/>
          </p:cNvCxnSpPr>
          <p:nvPr/>
        </p:nvCxnSpPr>
        <p:spPr bwMode="auto">
          <a:xfrm>
            <a:off x="2486347" y="1609381"/>
            <a:ext cx="2178120" cy="648435"/>
          </a:xfrm>
          <a:prstGeom prst="straightConnector1">
            <a:avLst/>
          </a:prstGeom>
          <a:ln>
            <a:solidFill>
              <a:srgbClr val="FF0000"/>
            </a:soli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7" name="Straight Arrow Connector 16"/>
          <p:cNvCxnSpPr>
            <a:cxnSpLocks/>
          </p:cNvCxnSpPr>
          <p:nvPr/>
        </p:nvCxnSpPr>
        <p:spPr bwMode="auto">
          <a:xfrm flipV="1">
            <a:off x="2486347" y="883578"/>
            <a:ext cx="2115718" cy="725803"/>
          </a:xfrm>
          <a:prstGeom prst="straightConnector1">
            <a:avLst/>
          </a:prstGeom>
          <a:ln>
            <a:solidFill>
              <a:srgbClr val="FF0000"/>
            </a:soli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22" name="TextBox 21"/>
          <p:cNvSpPr txBox="1"/>
          <p:nvPr/>
        </p:nvSpPr>
        <p:spPr bwMode="auto">
          <a:xfrm rot="857900">
            <a:off x="3463158" y="1725301"/>
            <a:ext cx="915635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>
              <a:defRPr/>
            </a:pPr>
            <a:r>
              <a:rPr lang="en-US"/>
              <a:t>b-quark</a:t>
            </a:r>
            <a:endParaRPr/>
          </a:p>
        </p:txBody>
      </p:sp>
      <p:sp>
        <p:nvSpPr>
          <p:cNvPr id="25" name="TextBox 24"/>
          <p:cNvSpPr txBox="1"/>
          <p:nvPr/>
        </p:nvSpPr>
        <p:spPr bwMode="auto">
          <a:xfrm rot="20309866">
            <a:off x="2978803" y="820327"/>
            <a:ext cx="1346331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>
              <a:defRPr/>
            </a:pPr>
            <a:r>
              <a:rPr lang="en-US"/>
              <a:t>anti-b-quark</a:t>
            </a:r>
            <a:endParaRPr/>
          </a:p>
        </p:txBody>
      </p:sp>
      <p:cxnSp>
        <p:nvCxnSpPr>
          <p:cNvPr id="14" name="Straight Arrow Connector 13"/>
          <p:cNvCxnSpPr>
            <a:cxnSpLocks/>
          </p:cNvCxnSpPr>
          <p:nvPr/>
        </p:nvCxnSpPr>
        <p:spPr bwMode="auto">
          <a:xfrm>
            <a:off x="4658110" y="2257813"/>
            <a:ext cx="1455014" cy="49945"/>
          </a:xfrm>
          <a:prstGeom prst="straightConnector1">
            <a:avLst/>
          </a:prstGeom>
          <a:ln>
            <a:solidFill>
              <a:schemeClr val="accent3">
                <a:lumMod val="50000"/>
              </a:schemeClr>
            </a:soli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8" name="TextBox 17"/>
          <p:cNvSpPr txBox="1"/>
          <p:nvPr/>
        </p:nvSpPr>
        <p:spPr bwMode="auto">
          <a:xfrm rot="335246">
            <a:off x="6401673" y="2073146"/>
            <a:ext cx="883575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>
              <a:defRPr/>
            </a:pPr>
            <a:r>
              <a:rPr lang="en-US"/>
              <a:t>s-quark</a:t>
            </a:r>
            <a:endParaRPr/>
          </a:p>
        </p:txBody>
      </p:sp>
      <p:cxnSp>
        <p:nvCxnSpPr>
          <p:cNvPr id="11" name="Straight Connector 10"/>
          <p:cNvCxnSpPr>
            <a:cxnSpLocks/>
          </p:cNvCxnSpPr>
          <p:nvPr/>
        </p:nvCxnSpPr>
        <p:spPr bwMode="auto">
          <a:xfrm>
            <a:off x="4607581" y="2243609"/>
            <a:ext cx="346161" cy="286514"/>
          </a:xfrm>
          <a:prstGeom prst="line">
            <a:avLst/>
          </a:prstGeom>
          <a:ln>
            <a:prstDash val="dash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0" name="Straight Arrow Connector 19"/>
          <p:cNvCxnSpPr>
            <a:cxnSpLocks/>
          </p:cNvCxnSpPr>
          <p:nvPr/>
        </p:nvCxnSpPr>
        <p:spPr bwMode="auto">
          <a:xfrm>
            <a:off x="4953743" y="2554837"/>
            <a:ext cx="1745008" cy="451300"/>
          </a:xfrm>
          <a:prstGeom prst="straightConnector1">
            <a:avLst/>
          </a:prstGeom>
          <a:ln>
            <a:solidFill>
              <a:srgbClr val="00B050"/>
            </a:soli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4" name="Straight Arrow Connector 23"/>
          <p:cNvCxnSpPr>
            <a:cxnSpLocks/>
          </p:cNvCxnSpPr>
          <p:nvPr/>
        </p:nvCxnSpPr>
        <p:spPr bwMode="auto">
          <a:xfrm>
            <a:off x="4953743" y="2554384"/>
            <a:ext cx="1745008" cy="846993"/>
          </a:xfrm>
          <a:prstGeom prst="straightConnector1">
            <a:avLst/>
          </a:prstGeom>
          <a:ln>
            <a:solidFill>
              <a:srgbClr val="00B050"/>
            </a:soli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27" name="TextBox 26"/>
          <p:cNvSpPr txBox="1"/>
          <p:nvPr/>
        </p:nvSpPr>
        <p:spPr bwMode="auto">
          <a:xfrm>
            <a:off x="4492424" y="2318534"/>
            <a:ext cx="389850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>
              <a:defRPr/>
            </a:pPr>
            <a:r>
              <a:rPr lang="en-US"/>
              <a:t>W</a:t>
            </a:r>
            <a:endParaRPr/>
          </a:p>
        </p:txBody>
      </p:sp>
      <p:sp>
        <p:nvSpPr>
          <p:cNvPr id="28" name="TextBox 27"/>
          <p:cNvSpPr txBox="1"/>
          <p:nvPr/>
        </p:nvSpPr>
        <p:spPr bwMode="auto">
          <a:xfrm rot="1178017">
            <a:off x="3085174" y="1998864"/>
            <a:ext cx="1240195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defRPr/>
            </a:pPr>
            <a:r>
              <a:rPr lang="en-US" i="1"/>
              <a:t>1 ps ~ 1 cm</a:t>
            </a:r>
            <a:endParaRPr/>
          </a:p>
        </p:txBody>
      </p:sp>
      <p:cxnSp>
        <p:nvCxnSpPr>
          <p:cNvPr id="30" name="Straight Connector 29"/>
          <p:cNvCxnSpPr>
            <a:cxnSpLocks/>
          </p:cNvCxnSpPr>
          <p:nvPr/>
        </p:nvCxnSpPr>
        <p:spPr bwMode="auto">
          <a:xfrm flipV="1">
            <a:off x="6107609" y="2046337"/>
            <a:ext cx="268701" cy="275626"/>
          </a:xfrm>
          <a:prstGeom prst="line">
            <a:avLst/>
          </a:prstGeom>
          <a:ln>
            <a:prstDash val="dash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33" name="Straight Arrow Connector 32"/>
          <p:cNvCxnSpPr>
            <a:cxnSpLocks/>
          </p:cNvCxnSpPr>
          <p:nvPr/>
        </p:nvCxnSpPr>
        <p:spPr bwMode="auto">
          <a:xfrm>
            <a:off x="6107608" y="2307758"/>
            <a:ext cx="1448658" cy="197968"/>
          </a:xfrm>
          <a:prstGeom prst="straightConnector1">
            <a:avLst/>
          </a:prstGeom>
          <a:ln>
            <a:solidFill>
              <a:srgbClr val="00B050"/>
            </a:soli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35" name="TextBox 34"/>
          <p:cNvSpPr txBox="1"/>
          <p:nvPr/>
        </p:nvSpPr>
        <p:spPr bwMode="auto">
          <a:xfrm rot="164441">
            <a:off x="4962064" y="1931072"/>
            <a:ext cx="891591" cy="369332"/>
          </a:xfrm>
          <a:prstGeom prst="rect">
            <a:avLst/>
          </a:prstGeom>
          <a:noFill/>
          <a:ln>
            <a:noFill/>
          </a:ln>
        </p:spPr>
        <p:txBody>
          <a:bodyPr wrap="none" rtlCol="0">
            <a:spAutoFit/>
          </a:bodyPr>
          <a:lstStyle/>
          <a:p>
            <a:pPr>
              <a:defRPr/>
            </a:pPr>
            <a:r>
              <a:rPr lang="en-US"/>
              <a:t>c-quark</a:t>
            </a:r>
            <a:endParaRPr/>
          </a:p>
        </p:txBody>
      </p:sp>
      <p:cxnSp>
        <p:nvCxnSpPr>
          <p:cNvPr id="36" name="Straight Arrow Connector 35"/>
          <p:cNvCxnSpPr>
            <a:cxnSpLocks/>
          </p:cNvCxnSpPr>
          <p:nvPr/>
        </p:nvCxnSpPr>
        <p:spPr bwMode="auto">
          <a:xfrm flipV="1">
            <a:off x="6401558" y="1152784"/>
            <a:ext cx="1304059" cy="870769"/>
          </a:xfrm>
          <a:prstGeom prst="straightConnector1">
            <a:avLst/>
          </a:prstGeom>
          <a:ln>
            <a:solidFill>
              <a:srgbClr val="00B050"/>
            </a:soli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38" name="Straight Arrow Connector 37"/>
          <p:cNvCxnSpPr>
            <a:cxnSpLocks/>
          </p:cNvCxnSpPr>
          <p:nvPr/>
        </p:nvCxnSpPr>
        <p:spPr bwMode="auto">
          <a:xfrm flipV="1">
            <a:off x="6385792" y="1741154"/>
            <a:ext cx="1422568" cy="289854"/>
          </a:xfrm>
          <a:prstGeom prst="straightConnector1">
            <a:avLst/>
          </a:prstGeom>
          <a:ln>
            <a:solidFill>
              <a:srgbClr val="00B050"/>
            </a:soli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41" name="Right Brace 40"/>
          <p:cNvSpPr/>
          <p:nvPr/>
        </p:nvSpPr>
        <p:spPr bwMode="auto">
          <a:xfrm>
            <a:off x="7808360" y="883578"/>
            <a:ext cx="154112" cy="2948683"/>
          </a:xfrm>
          <a:prstGeom prst="rightBrace">
            <a:avLst>
              <a:gd name="adj1" fmla="val 8333"/>
              <a:gd name="adj2" fmla="val 50000"/>
            </a:avLst>
          </a:prstGeom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>
              <a:defRPr/>
            </a:pPr>
            <a:endParaRPr lang="en-US"/>
          </a:p>
        </p:txBody>
      </p:sp>
      <p:sp>
        <p:nvSpPr>
          <p:cNvPr id="42" name="TextBox 41"/>
          <p:cNvSpPr txBox="1"/>
          <p:nvPr/>
        </p:nvSpPr>
        <p:spPr bwMode="auto">
          <a:xfrm>
            <a:off x="8126858" y="1909967"/>
            <a:ext cx="1110689" cy="1754326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>
              <a:defRPr/>
            </a:pPr>
            <a:r>
              <a:rPr lang="en-US"/>
              <a:t>protons,</a:t>
            </a:r>
            <a:endParaRPr/>
          </a:p>
          <a:p>
            <a:pPr>
              <a:defRPr/>
            </a:pPr>
            <a:r>
              <a:rPr lang="en-US"/>
              <a:t>kaons,</a:t>
            </a:r>
            <a:endParaRPr/>
          </a:p>
          <a:p>
            <a:pPr>
              <a:defRPr/>
            </a:pPr>
            <a:r>
              <a:rPr lang="en-US"/>
              <a:t>pions,</a:t>
            </a:r>
            <a:endParaRPr/>
          </a:p>
          <a:p>
            <a:pPr>
              <a:defRPr/>
            </a:pPr>
            <a:r>
              <a:rPr lang="en-US"/>
              <a:t>muons,</a:t>
            </a:r>
            <a:endParaRPr/>
          </a:p>
          <a:p>
            <a:pPr>
              <a:defRPr/>
            </a:pPr>
            <a:r>
              <a:rPr lang="en-US"/>
              <a:t>electrons,</a:t>
            </a:r>
            <a:endParaRPr/>
          </a:p>
          <a:p>
            <a:pPr>
              <a:defRPr/>
            </a:pPr>
            <a:r>
              <a:rPr lang="en-US"/>
              <a:t>photons</a:t>
            </a:r>
            <a:endParaRPr/>
          </a:p>
        </p:txBody>
      </p:sp>
      <p:sp>
        <p:nvSpPr>
          <p:cNvPr id="3" name="TextBox 2"/>
          <p:cNvSpPr txBox="1"/>
          <p:nvPr/>
        </p:nvSpPr>
        <p:spPr bwMode="auto">
          <a:xfrm>
            <a:off x="196138" y="3216711"/>
            <a:ext cx="1556195" cy="369332"/>
          </a:xfrm>
          <a:prstGeom prst="rect">
            <a:avLst/>
          </a:prstGeom>
          <a:noFill/>
          <a:ln w="34925">
            <a:solidFill>
              <a:schemeClr val="accent6">
                <a:lumMod val="60000"/>
                <a:lumOff val="40000"/>
              </a:schemeClr>
            </a:solidFill>
          </a:ln>
        </p:spPr>
        <p:txBody>
          <a:bodyPr wrap="none" rtlCol="0">
            <a:spAutoFit/>
          </a:bodyPr>
          <a:lstStyle/>
          <a:p>
            <a:pPr>
              <a:defRPr/>
            </a:pPr>
            <a:r>
              <a:rPr lang="en-US"/>
              <a:t>primary vertex</a:t>
            </a:r>
            <a:endParaRPr/>
          </a:p>
        </p:txBody>
      </p:sp>
      <p:cxnSp>
        <p:nvCxnSpPr>
          <p:cNvPr id="7" name="Straight Arrow Connector 6"/>
          <p:cNvCxnSpPr>
            <a:cxnSpLocks/>
            <a:stCxn id="3" idx="0"/>
          </p:cNvCxnSpPr>
          <p:nvPr/>
        </p:nvCxnSpPr>
        <p:spPr bwMode="auto">
          <a:xfrm flipV="1">
            <a:off x="974236" y="2115738"/>
            <a:ext cx="998402" cy="1100973"/>
          </a:xfrm>
          <a:prstGeom prst="straightConnector1">
            <a:avLst/>
          </a:prstGeom>
          <a:ln>
            <a:solidFill>
              <a:schemeClr val="accent6"/>
            </a:soli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31" name="TextBox 30"/>
          <p:cNvSpPr txBox="1"/>
          <p:nvPr/>
        </p:nvSpPr>
        <p:spPr bwMode="auto">
          <a:xfrm>
            <a:off x="3346627" y="3892619"/>
            <a:ext cx="1783502" cy="369332"/>
          </a:xfrm>
          <a:prstGeom prst="rect">
            <a:avLst/>
          </a:prstGeom>
          <a:noFill/>
          <a:ln w="34925">
            <a:solidFill>
              <a:schemeClr val="accent6">
                <a:lumMod val="60000"/>
                <a:lumOff val="40000"/>
              </a:schemeClr>
            </a:solidFill>
          </a:ln>
        </p:spPr>
        <p:txBody>
          <a:bodyPr wrap="none" rtlCol="0">
            <a:spAutoFit/>
          </a:bodyPr>
          <a:lstStyle/>
          <a:p>
            <a:pPr>
              <a:defRPr/>
            </a:pPr>
            <a:r>
              <a:rPr lang="en-US"/>
              <a:t>secondary vertex</a:t>
            </a:r>
            <a:endParaRPr/>
          </a:p>
        </p:txBody>
      </p:sp>
      <p:cxnSp>
        <p:nvCxnSpPr>
          <p:cNvPr id="32" name="Straight Arrow Connector 31"/>
          <p:cNvCxnSpPr>
            <a:cxnSpLocks/>
            <a:stCxn id="31" idx="0"/>
            <a:endCxn id="27" idx="2"/>
          </p:cNvCxnSpPr>
          <p:nvPr/>
        </p:nvCxnSpPr>
        <p:spPr bwMode="auto">
          <a:xfrm flipV="1">
            <a:off x="4238378" y="2687866"/>
            <a:ext cx="448971" cy="1204752"/>
          </a:xfrm>
          <a:prstGeom prst="straightConnector1">
            <a:avLst/>
          </a:prstGeom>
          <a:ln>
            <a:solidFill>
              <a:schemeClr val="accent6"/>
            </a:soli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34" name="Straight Arrow Connector 33"/>
          <p:cNvCxnSpPr>
            <a:cxnSpLocks/>
            <a:stCxn id="31" idx="0"/>
          </p:cNvCxnSpPr>
          <p:nvPr/>
        </p:nvCxnSpPr>
        <p:spPr bwMode="auto">
          <a:xfrm flipV="1">
            <a:off x="4238378" y="2393881"/>
            <a:ext cx="1869230" cy="1498738"/>
          </a:xfrm>
          <a:prstGeom prst="straightConnector1">
            <a:avLst/>
          </a:prstGeom>
          <a:ln>
            <a:solidFill>
              <a:schemeClr val="accent6"/>
            </a:soli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 showMasterPhAnim="0">
  <p:cSld>
    <p:spTree>
      <p:nvGrpSpPr>
        <p:cNvPr id="1" name=""/>
        <p:cNvGrpSpPr/>
        <p:nvPr/>
      </p:nvGrpSpPr>
      <p:grpSpPr bwMode="auto"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 bwMode="auto"/>
        <p:txBody>
          <a:bodyPr/>
          <a:lstStyle/>
          <a:p>
            <a:pPr>
              <a:defRPr/>
            </a:pPr>
            <a:r>
              <a:rPr lang="en-US"/>
              <a:t>Studying heavy quarks at the LHC</a:t>
            </a:r>
            <a:endParaRPr/>
          </a:p>
        </p:txBody>
      </p:sp>
      <p:sp>
        <p:nvSpPr>
          <p:cNvPr id="4" name="Explosion 2 3"/>
          <p:cNvSpPr/>
          <p:nvPr/>
        </p:nvSpPr>
        <p:spPr bwMode="auto">
          <a:xfrm>
            <a:off x="1777430" y="1199674"/>
            <a:ext cx="1417834" cy="834613"/>
          </a:xfrm>
          <a:prstGeom prst="irregularSeal2">
            <a:avLst/>
          </a:prstGeom>
          <a:solidFill>
            <a:schemeClr val="accent6">
              <a:lumMod val="40000"/>
              <a:lumOff val="60000"/>
            </a:schemeClr>
          </a:solidFill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en-US"/>
          </a:p>
        </p:txBody>
      </p:sp>
      <p:cxnSp>
        <p:nvCxnSpPr>
          <p:cNvPr id="6" name="Straight Arrow Connector 5"/>
          <p:cNvCxnSpPr>
            <a:cxnSpLocks/>
          </p:cNvCxnSpPr>
          <p:nvPr/>
        </p:nvCxnSpPr>
        <p:spPr bwMode="auto">
          <a:xfrm>
            <a:off x="297951" y="1616980"/>
            <a:ext cx="1407559" cy="0"/>
          </a:xfrm>
          <a:prstGeom prst="straightConnector1">
            <a:avLst/>
          </a:prstGeom>
          <a:ln w="53975"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8" name="Straight Arrow Connector 7"/>
          <p:cNvCxnSpPr>
            <a:cxnSpLocks/>
          </p:cNvCxnSpPr>
          <p:nvPr/>
        </p:nvCxnSpPr>
        <p:spPr bwMode="auto">
          <a:xfrm flipH="1" flipV="1">
            <a:off x="3123344" y="1616979"/>
            <a:ext cx="1448656" cy="1"/>
          </a:xfrm>
          <a:prstGeom prst="straightConnector1">
            <a:avLst/>
          </a:prstGeom>
          <a:ln w="53975"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2" name="TextBox 11"/>
          <p:cNvSpPr txBox="1"/>
          <p:nvPr/>
        </p:nvSpPr>
        <p:spPr bwMode="auto">
          <a:xfrm>
            <a:off x="590175" y="1247647"/>
            <a:ext cx="823110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>
              <a:defRPr/>
            </a:pPr>
            <a:r>
              <a:rPr lang="en-US"/>
              <a:t>proton</a:t>
            </a:r>
            <a:endParaRPr/>
          </a:p>
        </p:txBody>
      </p:sp>
      <p:sp>
        <p:nvSpPr>
          <p:cNvPr id="13" name="TextBox 12"/>
          <p:cNvSpPr txBox="1"/>
          <p:nvPr/>
        </p:nvSpPr>
        <p:spPr bwMode="auto">
          <a:xfrm>
            <a:off x="3522860" y="1255246"/>
            <a:ext cx="823110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>
              <a:defRPr/>
            </a:pPr>
            <a:r>
              <a:rPr lang="en-US"/>
              <a:t>proton</a:t>
            </a:r>
            <a:endParaRPr/>
          </a:p>
        </p:txBody>
      </p:sp>
      <p:cxnSp>
        <p:nvCxnSpPr>
          <p:cNvPr id="15" name="Straight Arrow Connector 14"/>
          <p:cNvCxnSpPr>
            <a:cxnSpLocks/>
          </p:cNvCxnSpPr>
          <p:nvPr/>
        </p:nvCxnSpPr>
        <p:spPr bwMode="auto">
          <a:xfrm>
            <a:off x="2486347" y="1609381"/>
            <a:ext cx="2178120" cy="648435"/>
          </a:xfrm>
          <a:prstGeom prst="straightConnector1">
            <a:avLst/>
          </a:prstGeom>
          <a:ln>
            <a:solidFill>
              <a:srgbClr val="FF0000"/>
            </a:soli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7" name="Straight Arrow Connector 16"/>
          <p:cNvCxnSpPr>
            <a:cxnSpLocks/>
          </p:cNvCxnSpPr>
          <p:nvPr/>
        </p:nvCxnSpPr>
        <p:spPr bwMode="auto">
          <a:xfrm flipV="1">
            <a:off x="2486347" y="883578"/>
            <a:ext cx="2115718" cy="725803"/>
          </a:xfrm>
          <a:prstGeom prst="straightConnector1">
            <a:avLst/>
          </a:prstGeom>
          <a:ln>
            <a:solidFill>
              <a:srgbClr val="FF0000"/>
            </a:soli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22" name="TextBox 21"/>
          <p:cNvSpPr txBox="1"/>
          <p:nvPr/>
        </p:nvSpPr>
        <p:spPr bwMode="auto">
          <a:xfrm rot="857900">
            <a:off x="3463158" y="1725301"/>
            <a:ext cx="915635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>
              <a:defRPr/>
            </a:pPr>
            <a:r>
              <a:rPr lang="en-US"/>
              <a:t>b-quark</a:t>
            </a:r>
            <a:endParaRPr/>
          </a:p>
        </p:txBody>
      </p:sp>
      <p:sp>
        <p:nvSpPr>
          <p:cNvPr id="25" name="TextBox 24"/>
          <p:cNvSpPr txBox="1"/>
          <p:nvPr/>
        </p:nvSpPr>
        <p:spPr bwMode="auto">
          <a:xfrm rot="20309866">
            <a:off x="2978803" y="820327"/>
            <a:ext cx="1346331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>
              <a:defRPr/>
            </a:pPr>
            <a:r>
              <a:rPr lang="en-US"/>
              <a:t>anti-b-quark</a:t>
            </a:r>
            <a:endParaRPr/>
          </a:p>
        </p:txBody>
      </p:sp>
      <p:cxnSp>
        <p:nvCxnSpPr>
          <p:cNvPr id="14" name="Straight Arrow Connector 13"/>
          <p:cNvCxnSpPr>
            <a:cxnSpLocks/>
          </p:cNvCxnSpPr>
          <p:nvPr/>
        </p:nvCxnSpPr>
        <p:spPr bwMode="auto">
          <a:xfrm>
            <a:off x="4658110" y="2257813"/>
            <a:ext cx="1455014" cy="49945"/>
          </a:xfrm>
          <a:prstGeom prst="straightConnector1">
            <a:avLst/>
          </a:prstGeom>
          <a:ln>
            <a:solidFill>
              <a:schemeClr val="accent3">
                <a:lumMod val="50000"/>
              </a:schemeClr>
            </a:soli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8" name="TextBox 17"/>
          <p:cNvSpPr txBox="1"/>
          <p:nvPr/>
        </p:nvSpPr>
        <p:spPr bwMode="auto">
          <a:xfrm rot="335246">
            <a:off x="6401673" y="2073146"/>
            <a:ext cx="883575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>
              <a:defRPr/>
            </a:pPr>
            <a:r>
              <a:rPr lang="en-US"/>
              <a:t>s-quark</a:t>
            </a:r>
            <a:endParaRPr/>
          </a:p>
        </p:txBody>
      </p:sp>
      <p:cxnSp>
        <p:nvCxnSpPr>
          <p:cNvPr id="11" name="Straight Connector 10"/>
          <p:cNvCxnSpPr>
            <a:cxnSpLocks/>
          </p:cNvCxnSpPr>
          <p:nvPr/>
        </p:nvCxnSpPr>
        <p:spPr bwMode="auto">
          <a:xfrm>
            <a:off x="4607581" y="2243609"/>
            <a:ext cx="346161" cy="286514"/>
          </a:xfrm>
          <a:prstGeom prst="line">
            <a:avLst/>
          </a:prstGeom>
          <a:ln>
            <a:prstDash val="dash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0" name="Straight Arrow Connector 19"/>
          <p:cNvCxnSpPr>
            <a:cxnSpLocks/>
          </p:cNvCxnSpPr>
          <p:nvPr/>
        </p:nvCxnSpPr>
        <p:spPr bwMode="auto">
          <a:xfrm>
            <a:off x="4953743" y="2554837"/>
            <a:ext cx="1745008" cy="451300"/>
          </a:xfrm>
          <a:prstGeom prst="straightConnector1">
            <a:avLst/>
          </a:prstGeom>
          <a:ln>
            <a:solidFill>
              <a:srgbClr val="00B050"/>
            </a:soli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4" name="Straight Arrow Connector 23"/>
          <p:cNvCxnSpPr>
            <a:cxnSpLocks/>
          </p:cNvCxnSpPr>
          <p:nvPr/>
        </p:nvCxnSpPr>
        <p:spPr bwMode="auto">
          <a:xfrm>
            <a:off x="4953743" y="2554384"/>
            <a:ext cx="1745008" cy="846993"/>
          </a:xfrm>
          <a:prstGeom prst="straightConnector1">
            <a:avLst/>
          </a:prstGeom>
          <a:ln>
            <a:solidFill>
              <a:srgbClr val="00B050"/>
            </a:soli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27" name="TextBox 26"/>
          <p:cNvSpPr txBox="1"/>
          <p:nvPr/>
        </p:nvSpPr>
        <p:spPr bwMode="auto">
          <a:xfrm>
            <a:off x="4492424" y="2318534"/>
            <a:ext cx="389850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>
              <a:defRPr/>
            </a:pPr>
            <a:r>
              <a:rPr lang="en-US"/>
              <a:t>W</a:t>
            </a:r>
            <a:endParaRPr/>
          </a:p>
        </p:txBody>
      </p:sp>
      <p:sp>
        <p:nvSpPr>
          <p:cNvPr id="28" name="TextBox 27"/>
          <p:cNvSpPr txBox="1"/>
          <p:nvPr/>
        </p:nvSpPr>
        <p:spPr bwMode="auto">
          <a:xfrm rot="1178017">
            <a:off x="3085174" y="1998864"/>
            <a:ext cx="1240195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defRPr/>
            </a:pPr>
            <a:r>
              <a:rPr lang="en-US" i="1"/>
              <a:t>1 ps ~ 1 cm</a:t>
            </a:r>
            <a:endParaRPr/>
          </a:p>
        </p:txBody>
      </p:sp>
      <p:cxnSp>
        <p:nvCxnSpPr>
          <p:cNvPr id="30" name="Straight Connector 29"/>
          <p:cNvCxnSpPr>
            <a:cxnSpLocks/>
          </p:cNvCxnSpPr>
          <p:nvPr/>
        </p:nvCxnSpPr>
        <p:spPr bwMode="auto">
          <a:xfrm flipV="1">
            <a:off x="6107609" y="2046337"/>
            <a:ext cx="268701" cy="275626"/>
          </a:xfrm>
          <a:prstGeom prst="line">
            <a:avLst/>
          </a:prstGeom>
          <a:ln>
            <a:prstDash val="dash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33" name="Straight Arrow Connector 32"/>
          <p:cNvCxnSpPr>
            <a:cxnSpLocks/>
          </p:cNvCxnSpPr>
          <p:nvPr/>
        </p:nvCxnSpPr>
        <p:spPr bwMode="auto">
          <a:xfrm>
            <a:off x="6107608" y="2307758"/>
            <a:ext cx="1448658" cy="197968"/>
          </a:xfrm>
          <a:prstGeom prst="straightConnector1">
            <a:avLst/>
          </a:prstGeom>
          <a:ln>
            <a:solidFill>
              <a:srgbClr val="00B050"/>
            </a:soli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35" name="TextBox 34"/>
          <p:cNvSpPr txBox="1"/>
          <p:nvPr/>
        </p:nvSpPr>
        <p:spPr bwMode="auto">
          <a:xfrm rot="164441">
            <a:off x="4962064" y="1931072"/>
            <a:ext cx="891591" cy="369332"/>
          </a:xfrm>
          <a:prstGeom prst="rect">
            <a:avLst/>
          </a:prstGeom>
          <a:noFill/>
          <a:ln>
            <a:noFill/>
          </a:ln>
        </p:spPr>
        <p:txBody>
          <a:bodyPr wrap="none" rtlCol="0">
            <a:spAutoFit/>
          </a:bodyPr>
          <a:lstStyle/>
          <a:p>
            <a:pPr>
              <a:defRPr/>
            </a:pPr>
            <a:r>
              <a:rPr lang="en-US"/>
              <a:t>c-quark</a:t>
            </a:r>
            <a:endParaRPr/>
          </a:p>
        </p:txBody>
      </p:sp>
      <p:cxnSp>
        <p:nvCxnSpPr>
          <p:cNvPr id="36" name="Straight Arrow Connector 35"/>
          <p:cNvCxnSpPr>
            <a:cxnSpLocks/>
          </p:cNvCxnSpPr>
          <p:nvPr/>
        </p:nvCxnSpPr>
        <p:spPr bwMode="auto">
          <a:xfrm flipV="1">
            <a:off x="6401558" y="1152784"/>
            <a:ext cx="1304059" cy="870769"/>
          </a:xfrm>
          <a:prstGeom prst="straightConnector1">
            <a:avLst/>
          </a:prstGeom>
          <a:ln>
            <a:solidFill>
              <a:srgbClr val="00B050"/>
            </a:soli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38" name="Straight Arrow Connector 37"/>
          <p:cNvCxnSpPr>
            <a:cxnSpLocks/>
          </p:cNvCxnSpPr>
          <p:nvPr/>
        </p:nvCxnSpPr>
        <p:spPr bwMode="auto">
          <a:xfrm flipV="1">
            <a:off x="6385792" y="1741154"/>
            <a:ext cx="1422568" cy="289854"/>
          </a:xfrm>
          <a:prstGeom prst="straightConnector1">
            <a:avLst/>
          </a:prstGeom>
          <a:ln>
            <a:solidFill>
              <a:srgbClr val="00B050"/>
            </a:soli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41" name="Right Brace 40"/>
          <p:cNvSpPr/>
          <p:nvPr/>
        </p:nvSpPr>
        <p:spPr bwMode="auto">
          <a:xfrm>
            <a:off x="7808360" y="883578"/>
            <a:ext cx="154112" cy="2948683"/>
          </a:xfrm>
          <a:prstGeom prst="rightBrace">
            <a:avLst>
              <a:gd name="adj1" fmla="val 8333"/>
              <a:gd name="adj2" fmla="val 50000"/>
            </a:avLst>
          </a:prstGeom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>
              <a:defRPr/>
            </a:pPr>
            <a:endParaRPr lang="en-US"/>
          </a:p>
        </p:txBody>
      </p:sp>
      <p:sp>
        <p:nvSpPr>
          <p:cNvPr id="42" name="TextBox 41"/>
          <p:cNvSpPr txBox="1"/>
          <p:nvPr/>
        </p:nvSpPr>
        <p:spPr bwMode="auto">
          <a:xfrm>
            <a:off x="8126858" y="1909967"/>
            <a:ext cx="1110689" cy="1754326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>
              <a:defRPr/>
            </a:pPr>
            <a:r>
              <a:rPr lang="en-US"/>
              <a:t>protons,</a:t>
            </a:r>
            <a:endParaRPr/>
          </a:p>
          <a:p>
            <a:pPr>
              <a:defRPr/>
            </a:pPr>
            <a:r>
              <a:rPr lang="en-US"/>
              <a:t>kaons,</a:t>
            </a:r>
            <a:endParaRPr/>
          </a:p>
          <a:p>
            <a:pPr>
              <a:defRPr/>
            </a:pPr>
            <a:r>
              <a:rPr lang="en-US"/>
              <a:t>pions,</a:t>
            </a:r>
            <a:endParaRPr/>
          </a:p>
          <a:p>
            <a:pPr>
              <a:defRPr/>
            </a:pPr>
            <a:r>
              <a:rPr lang="en-US"/>
              <a:t>muons,</a:t>
            </a:r>
            <a:endParaRPr/>
          </a:p>
          <a:p>
            <a:pPr>
              <a:defRPr/>
            </a:pPr>
            <a:r>
              <a:rPr lang="en-US"/>
              <a:t>electrons,</a:t>
            </a:r>
            <a:endParaRPr/>
          </a:p>
          <a:p>
            <a:pPr>
              <a:defRPr/>
            </a:pPr>
            <a:r>
              <a:rPr lang="en-US"/>
              <a:t>photons</a:t>
            </a:r>
            <a:endParaRPr/>
          </a:p>
        </p:txBody>
      </p:sp>
      <p:sp>
        <p:nvSpPr>
          <p:cNvPr id="43" name="Content Placeholder 2"/>
          <p:cNvSpPr txBox="1"/>
          <p:nvPr/>
        </p:nvSpPr>
        <p:spPr bwMode="auto">
          <a:xfrm>
            <a:off x="421979" y="3408829"/>
            <a:ext cx="7806887" cy="1529131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342900" indent="-342900" algn="l" defTabSz="457200">
              <a:spcBef>
                <a:spcPts val="0"/>
              </a:spcBef>
              <a:buClr>
                <a:srgbClr val="000090"/>
              </a:buClr>
              <a:buSzPct val="100000"/>
              <a:buFont typeface="Arial"/>
              <a:buChar char="•"/>
              <a:defRPr sz="24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defTabSz="457200">
              <a:spcBef>
                <a:spcPts val="0"/>
              </a:spcBef>
              <a:buClr>
                <a:srgbClr val="800000"/>
              </a:buClr>
              <a:buSzPct val="100000"/>
              <a:buFont typeface="Arial"/>
              <a:buChar char="•"/>
              <a:defRPr sz="2400">
                <a:solidFill>
                  <a:srgbClr val="1F497D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457200">
              <a:spcBef>
                <a:spcPts val="0"/>
              </a:spcBef>
              <a:buFont typeface="Arial"/>
              <a:buChar char="•"/>
              <a:defRPr sz="20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457200">
              <a:spcBef>
                <a:spcPts val="0"/>
              </a:spcBef>
              <a:buFont typeface="Arial"/>
              <a:buChar char="–"/>
              <a:defRPr sz="20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457200">
              <a:spcBef>
                <a:spcPts val="0"/>
              </a:spcBef>
              <a:buFont typeface="Arial"/>
              <a:buChar char="»"/>
              <a:defRPr sz="20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457200">
              <a:spcBef>
                <a:spcPts val="0"/>
              </a:spcBef>
              <a:buFont typeface="Arial"/>
              <a:buChar char="•"/>
              <a:defRPr sz="20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457200">
              <a:spcBef>
                <a:spcPts val="0"/>
              </a:spcBef>
              <a:buFont typeface="Arial"/>
              <a:buChar char="•"/>
              <a:defRPr sz="20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457200">
              <a:spcBef>
                <a:spcPts val="0"/>
              </a:spcBef>
              <a:buFont typeface="Arial"/>
              <a:buChar char="•"/>
              <a:defRPr sz="20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457200">
              <a:spcBef>
                <a:spcPts val="0"/>
              </a:spcBef>
              <a:buFont typeface="Arial"/>
              <a:buChar char="•"/>
              <a:defRPr sz="20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buFont typeface="Arial"/>
              <a:buNone/>
              <a:defRPr/>
            </a:pPr>
            <a:r>
              <a:rPr lang="en-US" sz="2000" u="sng"/>
              <a:t>special features of LHCb  detector </a:t>
            </a:r>
            <a:endParaRPr/>
          </a:p>
          <a:p>
            <a:pPr>
              <a:defRPr/>
            </a:pPr>
            <a:r>
              <a:rPr lang="en-US" sz="2000"/>
              <a:t>cleanly </a:t>
            </a:r>
            <a:r>
              <a:rPr lang="en-US" sz="2000" b="1"/>
              <a:t>identify</a:t>
            </a:r>
            <a:r>
              <a:rPr lang="en-US" sz="2000"/>
              <a:t> different final state particles (kaons, pions, etc)</a:t>
            </a:r>
            <a:endParaRPr/>
          </a:p>
          <a:p>
            <a:pPr>
              <a:defRPr/>
            </a:pPr>
            <a:r>
              <a:rPr lang="en-US" sz="2000"/>
              <a:t>precisely measure heavy quark </a:t>
            </a:r>
            <a:r>
              <a:rPr lang="en-US" sz="2000" b="1"/>
              <a:t>decay vertices</a:t>
            </a:r>
            <a:endParaRPr lang="en-US" sz="2000"/>
          </a:p>
          <a:p>
            <a:pPr>
              <a:defRPr/>
            </a:pPr>
            <a:r>
              <a:rPr lang="en-US" sz="2000"/>
              <a:t>precisely measure final state </a:t>
            </a:r>
            <a:r>
              <a:rPr lang="en-US" sz="2000" b="1"/>
              <a:t>particle energy </a:t>
            </a:r>
            <a:endParaRPr/>
          </a:p>
          <a:p>
            <a:pPr>
              <a:defRPr/>
            </a:pPr>
            <a:endParaRPr lang="en-US" sz="2000"/>
          </a:p>
        </p:txBody>
      </p:sp>
      <p:sp>
        <p:nvSpPr>
          <p:cNvPr id="37" name="TextBox 36"/>
          <p:cNvSpPr txBox="1"/>
          <p:nvPr/>
        </p:nvSpPr>
        <p:spPr bwMode="auto">
          <a:xfrm>
            <a:off x="1522667" y="2734461"/>
            <a:ext cx="1783502" cy="369332"/>
          </a:xfrm>
          <a:prstGeom prst="rect">
            <a:avLst/>
          </a:prstGeom>
          <a:noFill/>
          <a:ln w="34925">
            <a:solidFill>
              <a:schemeClr val="accent6">
                <a:lumMod val="60000"/>
                <a:lumOff val="40000"/>
              </a:schemeClr>
            </a:solidFill>
          </a:ln>
        </p:spPr>
        <p:txBody>
          <a:bodyPr wrap="square" rtlCol="0">
            <a:spAutoFit/>
          </a:bodyPr>
          <a:lstStyle/>
          <a:p>
            <a:pPr>
              <a:defRPr/>
            </a:pPr>
            <a:r>
              <a:rPr lang="en-US"/>
              <a:t>secondary vertex</a:t>
            </a:r>
            <a:endParaRPr/>
          </a:p>
        </p:txBody>
      </p:sp>
      <p:cxnSp>
        <p:nvCxnSpPr>
          <p:cNvPr id="39" name="Straight Arrow Connector 38"/>
          <p:cNvCxnSpPr>
            <a:cxnSpLocks/>
            <a:endCxn id="27" idx="1"/>
          </p:cNvCxnSpPr>
          <p:nvPr/>
        </p:nvCxnSpPr>
        <p:spPr bwMode="auto">
          <a:xfrm flipV="1">
            <a:off x="3306169" y="2503200"/>
            <a:ext cx="1186255" cy="420658"/>
          </a:xfrm>
          <a:prstGeom prst="straightConnector1">
            <a:avLst/>
          </a:prstGeom>
          <a:ln>
            <a:solidFill>
              <a:schemeClr val="accent6"/>
            </a:soli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 showMasterPhAnim="0">
  <p:cSld>
    <p:spTree>
      <p:nvGrpSpPr>
        <p:cNvPr id="1" name=""/>
        <p:cNvGrpSpPr/>
        <p:nvPr/>
      </p:nvGrpSpPr>
      <p:grpSpPr bwMode="auto">
        <a:xfrm>
          <a:off x="0" y="0"/>
          <a:ext cx="0" cy="0"/>
          <a:chOff x="0" y="0"/>
          <a:chExt cx="0" cy="0"/>
        </a:xfrm>
      </p:grpSpPr>
      <p:pic>
        <p:nvPicPr>
          <p:cNvPr id="1351656990" name="Picture 1351656989"/>
          <p:cNvPicPr>
            <a:picLocks noChangeAspect="1"/>
          </p:cNvPicPr>
          <p:nvPr/>
        </p:nvPicPr>
        <p:blipFill>
          <a:blip r:embed="rId3"/>
          <a:srcRect l="8387" t="17216" r="2463" b="9895"/>
          <a:stretch/>
        </p:blipFill>
        <p:spPr bwMode="auto">
          <a:xfrm>
            <a:off x="142905" y="978243"/>
            <a:ext cx="6709162" cy="3655540"/>
          </a:xfrm>
          <a:prstGeom prst="rect">
            <a:avLst/>
          </a:prstGeom>
        </p:spPr>
      </p:pic>
      <p:sp>
        <p:nvSpPr>
          <p:cNvPr id="1108938508" name="Title 1"/>
          <p:cNvSpPr>
            <a:spLocks noGrp="1"/>
          </p:cNvSpPr>
          <p:nvPr>
            <p:ph type="title"/>
          </p:nvPr>
        </p:nvSpPr>
        <p:spPr bwMode="auto"/>
        <p:txBody>
          <a:bodyPr/>
          <a:lstStyle/>
          <a:p>
            <a:pPr>
              <a:defRPr/>
            </a:pPr>
            <a:r>
              <a:rPr lang="en-US"/>
              <a:t>The BFYS group at Nikhef</a:t>
            </a:r>
            <a:endParaRPr/>
          </a:p>
        </p:txBody>
      </p:sp>
      <p:sp>
        <p:nvSpPr>
          <p:cNvPr id="197621062" name="Content Placeholder 2"/>
          <p:cNvSpPr>
            <a:spLocks noGrp="1"/>
          </p:cNvSpPr>
          <p:nvPr>
            <p:ph idx="1"/>
          </p:nvPr>
        </p:nvSpPr>
        <p:spPr bwMode="auto">
          <a:xfrm>
            <a:off x="6364609" y="767134"/>
            <a:ext cx="2558142" cy="3974646"/>
          </a:xfrm>
          <a:prstGeom prst="rect">
            <a:avLst/>
          </a:prstGeom>
          <a:solidFill>
            <a:schemeClr val="bg1"/>
          </a:solidFill>
        </p:spPr>
        <p:txBody>
          <a:bodyPr>
            <a:normAutofit/>
          </a:bodyPr>
          <a:lstStyle/>
          <a:p>
            <a:pPr>
              <a:defRPr/>
            </a:pPr>
            <a:r>
              <a:rPr lang="en-US"/>
              <a:t>second largest LHC group at Nikhef</a:t>
            </a:r>
            <a:endParaRPr/>
          </a:p>
          <a:p>
            <a:pPr>
              <a:defRPr/>
            </a:pPr>
            <a:endParaRPr lang="en-US"/>
          </a:p>
          <a:p>
            <a:pPr>
              <a:defRPr/>
            </a:pPr>
            <a:r>
              <a:rPr lang="en-US"/>
              <a:t>about 14 staff,</a:t>
            </a:r>
            <a:br>
              <a:rPr lang="en-US"/>
            </a:br>
            <a:r>
              <a:rPr lang="en-US"/>
              <a:t>7 postdocs,</a:t>
            </a:r>
            <a:br>
              <a:rPr lang="en-US"/>
            </a:br>
            <a:r>
              <a:rPr lang="en-US"/>
              <a:t>12 PhD students</a:t>
            </a:r>
            <a:endParaRPr/>
          </a:p>
          <a:p>
            <a:pPr>
              <a:defRPr/>
            </a:pPr>
            <a:endParaRPr lang="en-US"/>
          </a:p>
          <a:p>
            <a:pPr>
              <a:defRPr/>
            </a:pPr>
            <a:r>
              <a:rPr lang="en-US"/>
              <a:t>at four locations: Amsterdam, Groningen, Maastricht,</a:t>
            </a:r>
            <a:br>
              <a:rPr lang="en-US"/>
            </a:br>
            <a:r>
              <a:rPr lang="en-US"/>
              <a:t>CERN</a:t>
            </a:r>
            <a:endParaRPr/>
          </a:p>
        </p:txBody>
      </p:sp>
    </p:spTree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 showMasterPhAnim="0" show="0">
  <p:cSld>
    <p:spTree>
      <p:nvGrpSpPr>
        <p:cNvPr id="1" name=""/>
        <p:cNvGrpSpPr/>
        <p:nvPr/>
      </p:nvGrpSpPr>
      <p:grpSpPr bwMode="auto">
        <a:xfrm>
          <a:off x="0" y="0"/>
          <a:ext cx="0" cy="0"/>
          <a:chOff x="0" y="0"/>
          <a:chExt cx="0" cy="0"/>
        </a:xfrm>
      </p:grpSpPr>
      <p:pic>
        <p:nvPicPr>
          <p:cNvPr id="4" name="Picture 3"/>
          <p:cNvPicPr>
            <a:picLocks noChangeAspect="1"/>
          </p:cNvPicPr>
          <p:nvPr/>
        </p:nvPicPr>
        <p:blipFill>
          <a:blip r:embed="rId3"/>
          <a:stretch/>
        </p:blipFill>
        <p:spPr bwMode="auto">
          <a:xfrm>
            <a:off x="-165437" y="-123292"/>
            <a:ext cx="9309437" cy="5417941"/>
          </a:xfrm>
          <a:prstGeom prst="rect">
            <a:avLst/>
          </a:prstGeom>
        </p:spPr>
      </p:pic>
    </p:spTree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 showMasterPhAnim="0">
  <p:cSld>
    <p:spTree>
      <p:nvGrpSpPr>
        <p:cNvPr id="1" name=""/>
        <p:cNvGrpSpPr/>
        <p:nvPr/>
      </p:nvGrpSpPr>
      <p:grpSpPr bwMode="auto">
        <a:xfrm>
          <a:off x="0" y="0"/>
          <a:ext cx="0" cy="0"/>
          <a:chOff x="0" y="0"/>
          <a:chExt cx="0" cy="0"/>
        </a:xfrm>
      </p:grpSpPr>
      <p:pic>
        <p:nvPicPr>
          <p:cNvPr id="19" name="Picture 18" descr="A screenshot of a computer&#10;&#10;Description automatically generated">
            <a:extLst>
              <a:ext uri="{FF2B5EF4-FFF2-40B4-BE49-F238E27FC236}">
                <a16:creationId xmlns:a16="http://schemas.microsoft.com/office/drawing/2014/main" id="{58E6D886-1A54-D15D-5B08-7A9929E51335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70824" y="1032941"/>
            <a:ext cx="8041261" cy="1649489"/>
          </a:xfrm>
          <a:prstGeom prst="rect">
            <a:avLst/>
          </a:prstGeom>
          <a:ln>
            <a:solidFill>
              <a:schemeClr val="tx1"/>
            </a:solidFill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 bwMode="auto">
          <a:xfrm>
            <a:off x="457200" y="47142"/>
            <a:ext cx="8229600" cy="418140"/>
          </a:xfrm>
        </p:spPr>
        <p:txBody>
          <a:bodyPr/>
          <a:lstStyle/>
          <a:p>
            <a:pPr>
              <a:defRPr/>
            </a:pPr>
            <a:r>
              <a:rPr lang="en-US"/>
              <a:t>LHCb projects</a:t>
            </a:r>
            <a:endParaRPr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 bwMode="auto">
          <a:xfrm>
            <a:off x="426108" y="494483"/>
            <a:ext cx="8229600" cy="478084"/>
          </a:xfrm>
        </p:spPr>
        <p:txBody>
          <a:bodyPr>
            <a:normAutofit/>
          </a:bodyPr>
          <a:lstStyle/>
          <a:p>
            <a:pPr>
              <a:defRPr/>
            </a:pPr>
            <a:r>
              <a:rPr lang="en-US" dirty="0"/>
              <a:t>see </a:t>
            </a:r>
            <a:r>
              <a:rPr lang="en-US" dirty="0">
                <a:hlinkClick r:id="rId4"/>
              </a:rPr>
              <a:t>https://</a:t>
            </a:r>
            <a:r>
              <a:rPr lang="en-US" dirty="0" err="1">
                <a:hlinkClick r:id="rId4"/>
              </a:rPr>
              <a:t>wiki.nikhef.nl</a:t>
            </a:r>
            <a:r>
              <a:rPr lang="en-US" dirty="0">
                <a:hlinkClick r:id="rId4"/>
              </a:rPr>
              <a:t>/education/</a:t>
            </a:r>
            <a:r>
              <a:rPr lang="en-US" dirty="0" err="1">
                <a:hlinkClick r:id="rId4"/>
              </a:rPr>
              <a:t>Master_Projects</a:t>
            </a:r>
            <a:endParaRPr lang="en-US" dirty="0"/>
          </a:p>
          <a:p>
            <a:pPr marL="0" indent="0">
              <a:buNone/>
              <a:defRPr/>
            </a:pPr>
            <a:endParaRPr lang="en-US" dirty="0"/>
          </a:p>
        </p:txBody>
      </p:sp>
      <p:sp>
        <p:nvSpPr>
          <p:cNvPr id="4" name="TextBox 3"/>
          <p:cNvSpPr txBox="1"/>
          <p:nvPr/>
        </p:nvSpPr>
        <p:spPr bwMode="auto">
          <a:xfrm>
            <a:off x="7766320" y="675056"/>
            <a:ext cx="1308371" cy="338554"/>
          </a:xfrm>
          <a:prstGeom prst="rect">
            <a:avLst/>
          </a:prstGeom>
          <a:solidFill>
            <a:schemeClr val="bg1"/>
          </a:solidFill>
          <a:ln>
            <a:solidFill>
              <a:schemeClr val="tx2"/>
            </a:solidFill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txBody>
          <a:bodyPr wrap="none" rtlCol="0">
            <a:spAutoFit/>
          </a:bodyPr>
          <a:lstStyle/>
          <a:p>
            <a:pPr>
              <a:defRPr/>
            </a:pPr>
            <a:r>
              <a:rPr lang="en-US" sz="1600" dirty="0" err="1"/>
              <a:t>Jacco</a:t>
            </a:r>
            <a:r>
              <a:rPr lang="en-US" sz="1600" dirty="0"/>
              <a:t>, Marcel</a:t>
            </a:r>
          </a:p>
        </p:txBody>
      </p:sp>
      <p:sp>
        <p:nvSpPr>
          <p:cNvPr id="10" name="TextBox 9"/>
          <p:cNvSpPr txBox="1"/>
          <p:nvPr/>
        </p:nvSpPr>
        <p:spPr bwMode="auto">
          <a:xfrm>
            <a:off x="7766320" y="1407757"/>
            <a:ext cx="1308370" cy="338554"/>
          </a:xfrm>
          <a:prstGeom prst="rect">
            <a:avLst/>
          </a:prstGeom>
          <a:solidFill>
            <a:schemeClr val="bg1"/>
          </a:solidFill>
          <a:ln>
            <a:solidFill>
              <a:schemeClr val="tx2"/>
            </a:solidFill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txBody>
          <a:bodyPr wrap="square" rtlCol="0">
            <a:spAutoFit/>
          </a:bodyPr>
          <a:lstStyle/>
          <a:p>
            <a:pPr>
              <a:defRPr/>
            </a:pPr>
            <a:r>
              <a:rPr lang="en-US" sz="1600" dirty="0" err="1"/>
              <a:t>Wouter</a:t>
            </a:r>
            <a:endParaRPr dirty="0"/>
          </a:p>
        </p:txBody>
      </p:sp>
      <p:sp>
        <p:nvSpPr>
          <p:cNvPr id="15" name="Rectangle 14"/>
          <p:cNvSpPr/>
          <p:nvPr/>
        </p:nvSpPr>
        <p:spPr bwMode="auto">
          <a:xfrm>
            <a:off x="361749" y="2860271"/>
            <a:ext cx="8442289" cy="222539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285750" indent="-285750">
              <a:buFont typeface="Arial"/>
              <a:buChar char="•"/>
              <a:defRPr/>
            </a:pPr>
            <a:r>
              <a:rPr lang="en-US" sz="2000" dirty="0"/>
              <a:t>beware: </a:t>
            </a:r>
            <a:r>
              <a:rPr lang="en-US" sz="2000" b="1" dirty="0"/>
              <a:t>list is snap-shot</a:t>
            </a:r>
            <a:r>
              <a:rPr lang="en-US" sz="2000" dirty="0"/>
              <a:t>!</a:t>
            </a:r>
            <a:endParaRPr sz="2000" dirty="0"/>
          </a:p>
          <a:p>
            <a:pPr marL="742950" lvl="1" indent="-285750">
              <a:buFont typeface="Arial"/>
              <a:buChar char="•"/>
              <a:defRPr/>
            </a:pPr>
            <a:r>
              <a:rPr lang="en-US" sz="2000" dirty="0">
                <a:solidFill>
                  <a:schemeClr val="tx2"/>
                </a:solidFill>
              </a:rPr>
              <a:t>master student projects are embedded in ongoing research</a:t>
            </a:r>
            <a:endParaRPr sz="2000" dirty="0">
              <a:solidFill>
                <a:schemeClr val="tx2"/>
              </a:solidFill>
            </a:endParaRPr>
          </a:p>
          <a:p>
            <a:pPr marL="742950" lvl="1" indent="-285750">
              <a:buFont typeface="Arial"/>
              <a:buChar char="•"/>
              <a:defRPr/>
            </a:pPr>
            <a:r>
              <a:rPr lang="en-US" sz="2000" dirty="0">
                <a:solidFill>
                  <a:schemeClr val="tx2"/>
                </a:solidFill>
              </a:rPr>
              <a:t>topic and supervisors change over time</a:t>
            </a:r>
            <a:endParaRPr sz="2000" dirty="0">
              <a:solidFill>
                <a:schemeClr val="tx2"/>
              </a:solidFill>
            </a:endParaRPr>
          </a:p>
          <a:p>
            <a:pPr marL="742950" lvl="1" indent="-285750">
              <a:buFont typeface="Arial"/>
              <a:buChar char="•"/>
              <a:defRPr/>
            </a:pPr>
            <a:r>
              <a:rPr lang="en-US" sz="2000" dirty="0">
                <a:solidFill>
                  <a:schemeClr val="tx2"/>
                </a:solidFill>
              </a:rPr>
              <a:t>list is not complete: you may even bring your own project!</a:t>
            </a:r>
            <a:endParaRPr sz="2000" dirty="0">
              <a:solidFill>
                <a:schemeClr val="tx2"/>
              </a:solidFill>
            </a:endParaRPr>
          </a:p>
          <a:p>
            <a:pPr marL="742950" lvl="1" indent="-285750">
              <a:buFont typeface="Arial"/>
              <a:buChar char="•"/>
              <a:defRPr/>
            </a:pPr>
            <a:endParaRPr sz="2000" dirty="0">
              <a:solidFill>
                <a:schemeClr val="tx2">
                  <a:lumMod val="60000"/>
                  <a:lumOff val="40000"/>
                </a:schemeClr>
              </a:solidFill>
            </a:endParaRPr>
          </a:p>
          <a:p>
            <a:pPr marL="285750" indent="-285750">
              <a:buFont typeface="Arial"/>
              <a:buChar char="•"/>
              <a:defRPr/>
            </a:pPr>
            <a:r>
              <a:rPr lang="en-US" sz="2000" dirty="0"/>
              <a:t>if you are interested in </a:t>
            </a:r>
            <a:r>
              <a:rPr lang="en-US" sz="2000" dirty="0" err="1"/>
              <a:t>LHCb</a:t>
            </a:r>
            <a:r>
              <a:rPr lang="en-US" sz="2000" dirty="0"/>
              <a:t>, mail contact-person, or Mara, or …</a:t>
            </a:r>
            <a:endParaRPr sz="2000" dirty="0"/>
          </a:p>
          <a:p>
            <a:pPr marL="742950" lvl="1" indent="-285750">
              <a:buFont typeface="Arial"/>
              <a:buChar char="•"/>
              <a:defRPr/>
            </a:pPr>
            <a:r>
              <a:rPr lang="en-US" sz="2000" b="1" dirty="0">
                <a:solidFill>
                  <a:schemeClr val="tx2"/>
                </a:solidFill>
              </a:rPr>
              <a:t>come by and talk</a:t>
            </a:r>
            <a:r>
              <a:rPr lang="en-US" sz="2000" dirty="0">
                <a:solidFill>
                  <a:schemeClr val="tx2"/>
                </a:solidFill>
              </a:rPr>
              <a:t>!</a:t>
            </a:r>
            <a:endParaRPr sz="2000" dirty="0">
              <a:solidFill>
                <a:schemeClr val="tx2"/>
              </a:solidFill>
            </a:endParaRPr>
          </a:p>
        </p:txBody>
      </p:sp>
      <p:sp>
        <p:nvSpPr>
          <p:cNvPr id="16" name="TextBox 15"/>
          <p:cNvSpPr txBox="1"/>
          <p:nvPr/>
        </p:nvSpPr>
        <p:spPr bwMode="auto">
          <a:xfrm>
            <a:off x="7766320" y="1040591"/>
            <a:ext cx="1308370" cy="338554"/>
          </a:xfrm>
          <a:prstGeom prst="rect">
            <a:avLst/>
          </a:prstGeom>
          <a:solidFill>
            <a:schemeClr val="bg1"/>
          </a:solidFill>
          <a:ln>
            <a:solidFill>
              <a:schemeClr val="tx2"/>
            </a:solidFill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txBody>
          <a:bodyPr wrap="square" rtlCol="0">
            <a:spAutoFit/>
          </a:bodyPr>
          <a:lstStyle/>
          <a:p>
            <a:pPr>
              <a:defRPr/>
            </a:pPr>
            <a:r>
              <a:rPr lang="en-US" sz="1600" dirty="0" err="1"/>
              <a:t>Jacco</a:t>
            </a:r>
            <a:r>
              <a:rPr lang="en-US" sz="1600" dirty="0"/>
              <a:t>, Keri</a:t>
            </a:r>
            <a:endParaRPr dirty="0"/>
          </a:p>
        </p:txBody>
      </p:sp>
      <p:sp>
        <p:nvSpPr>
          <p:cNvPr id="37" name="TextBox 36"/>
          <p:cNvSpPr txBox="1"/>
          <p:nvPr/>
        </p:nvSpPr>
        <p:spPr bwMode="auto">
          <a:xfrm>
            <a:off x="7011305" y="1770786"/>
            <a:ext cx="2063385" cy="338554"/>
          </a:xfrm>
          <a:prstGeom prst="rect">
            <a:avLst/>
          </a:prstGeom>
          <a:solidFill>
            <a:schemeClr val="bg1"/>
          </a:solidFill>
          <a:ln>
            <a:solidFill>
              <a:schemeClr val="tx2"/>
            </a:solidFill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txBody>
          <a:bodyPr wrap="none" rtlCol="0">
            <a:spAutoFit/>
          </a:bodyPr>
          <a:lstStyle/>
          <a:p>
            <a:pPr>
              <a:defRPr/>
            </a:pPr>
            <a:r>
              <a:rPr lang="en-US" sz="1600" dirty="0"/>
              <a:t>Kristof, Maarten, Chris</a:t>
            </a:r>
            <a:endParaRPr sz="2000" dirty="0"/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A9F5794E-51A7-F945-E466-6D828226D433}"/>
              </a:ext>
            </a:extLst>
          </p:cNvPr>
          <p:cNvSpPr txBox="1"/>
          <p:nvPr/>
        </p:nvSpPr>
        <p:spPr bwMode="auto">
          <a:xfrm>
            <a:off x="7766320" y="2148642"/>
            <a:ext cx="1308370" cy="338554"/>
          </a:xfrm>
          <a:prstGeom prst="rect">
            <a:avLst/>
          </a:prstGeom>
          <a:solidFill>
            <a:schemeClr val="bg1"/>
          </a:solidFill>
          <a:ln>
            <a:solidFill>
              <a:schemeClr val="tx2"/>
            </a:solidFill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txBody>
          <a:bodyPr wrap="square" rtlCol="0">
            <a:spAutoFit/>
          </a:bodyPr>
          <a:lstStyle/>
          <a:p>
            <a:pPr>
              <a:defRPr/>
            </a:pPr>
            <a:r>
              <a:rPr lang="en-US" sz="1600" dirty="0"/>
              <a:t>Kazu</a:t>
            </a:r>
            <a:endParaRPr dirty="0"/>
          </a:p>
        </p:txBody>
      </p:sp>
      <p:sp>
        <p:nvSpPr>
          <p:cNvPr id="14" name="TextBox 13">
            <a:extLst>
              <a:ext uri="{FF2B5EF4-FFF2-40B4-BE49-F238E27FC236}">
                <a16:creationId xmlns:a16="http://schemas.microsoft.com/office/drawing/2014/main" id="{BA1A8E26-7236-E312-D869-4AE8CDF7442D}"/>
              </a:ext>
            </a:extLst>
          </p:cNvPr>
          <p:cNvSpPr txBox="1"/>
          <p:nvPr/>
        </p:nvSpPr>
        <p:spPr bwMode="auto">
          <a:xfrm>
            <a:off x="7766320" y="2526498"/>
            <a:ext cx="1308370" cy="338554"/>
          </a:xfrm>
          <a:prstGeom prst="rect">
            <a:avLst/>
          </a:prstGeom>
          <a:solidFill>
            <a:schemeClr val="bg1"/>
          </a:solidFill>
          <a:ln>
            <a:solidFill>
              <a:schemeClr val="tx2"/>
            </a:solidFill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txBody>
          <a:bodyPr wrap="square" rtlCol="0">
            <a:spAutoFit/>
          </a:bodyPr>
          <a:lstStyle/>
          <a:p>
            <a:pPr>
              <a:defRPr/>
            </a:pPr>
            <a:r>
              <a:rPr lang="en-US" sz="1600" dirty="0"/>
              <a:t>Joan</a:t>
            </a:r>
            <a:endParaRPr dirty="0"/>
          </a:p>
        </p:txBody>
      </p:sp>
    </p:spTree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E6C31A1-DB85-E51C-F9A2-09A32FC5B59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CH" dirty="0"/>
              <a:t>1.15 LHCb: </a:t>
            </a:r>
            <a:r>
              <a:rPr lang="en-GB" dirty="0"/>
              <a:t>Matter - Antimatter Oscillations</a:t>
            </a:r>
            <a:endParaRPr lang="en-CH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BDBB1504-575A-7EF5-2447-30D3482639CD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CH" i="1" dirty="0">
                <a:solidFill>
                  <a:srgbClr val="0432FF"/>
                </a:solidFill>
              </a:rPr>
              <a:t>B</a:t>
            </a:r>
            <a:r>
              <a:rPr lang="en-CH" i="1" baseline="30000" dirty="0">
                <a:solidFill>
                  <a:srgbClr val="0432FF"/>
                </a:solidFill>
              </a:rPr>
              <a:t>0</a:t>
            </a:r>
            <a:r>
              <a:rPr lang="en-CH" i="1" baseline="-25000" dirty="0">
                <a:solidFill>
                  <a:srgbClr val="0432FF"/>
                </a:solidFill>
              </a:rPr>
              <a:t>s</a:t>
            </a:r>
            <a:r>
              <a:rPr lang="en-CH" i="1" dirty="0">
                <a:solidFill>
                  <a:srgbClr val="0432FF"/>
                </a:solidFill>
                <a:sym typeface="Wingdings" pitchFamily="2" charset="2"/>
              </a:rPr>
              <a:t>➝ D</a:t>
            </a:r>
            <a:r>
              <a:rPr lang="en-CH" i="1" baseline="-25000" dirty="0">
                <a:solidFill>
                  <a:srgbClr val="0432FF"/>
                </a:solidFill>
                <a:sym typeface="Wingdings" pitchFamily="2" charset="2"/>
              </a:rPr>
              <a:t>s</a:t>
            </a:r>
            <a:r>
              <a:rPr lang="en-CH" i="1" baseline="30000" dirty="0">
                <a:solidFill>
                  <a:srgbClr val="0432FF"/>
                </a:solidFill>
                <a:sym typeface="Wingdings" pitchFamily="2" charset="2"/>
              </a:rPr>
              <a:t>-</a:t>
            </a:r>
            <a:r>
              <a:rPr lang="en-CH" i="1" dirty="0">
                <a:solidFill>
                  <a:srgbClr val="0432FF"/>
                </a:solidFill>
                <a:latin typeface="Symbol" pitchFamily="2" charset="2"/>
                <a:sym typeface="Wingdings" pitchFamily="2" charset="2"/>
              </a:rPr>
              <a:t>p</a:t>
            </a:r>
            <a:r>
              <a:rPr lang="en-CH" i="1" baseline="30000" dirty="0">
                <a:solidFill>
                  <a:srgbClr val="0432FF"/>
                </a:solidFill>
                <a:sym typeface="Wingdings" pitchFamily="2" charset="2"/>
              </a:rPr>
              <a:t>+</a:t>
            </a:r>
            <a:r>
              <a:rPr lang="en-CH" dirty="0">
                <a:solidFill>
                  <a:srgbClr val="0432FF"/>
                </a:solidFill>
                <a:sym typeface="Wingdings" pitchFamily="2" charset="2"/>
              </a:rPr>
              <a:t> decays reveal  </a:t>
            </a:r>
            <a:r>
              <a:rPr lang="en-CH" i="1" dirty="0">
                <a:solidFill>
                  <a:srgbClr val="0432FF"/>
                </a:solidFill>
                <a:sym typeface="Wingdings" pitchFamily="2" charset="2"/>
              </a:rPr>
              <a:t>B</a:t>
            </a:r>
            <a:r>
              <a:rPr lang="en-CH" i="1" baseline="30000" dirty="0">
                <a:solidFill>
                  <a:srgbClr val="0432FF"/>
                </a:solidFill>
                <a:sym typeface="Wingdings" pitchFamily="2" charset="2"/>
              </a:rPr>
              <a:t>0</a:t>
            </a:r>
            <a:r>
              <a:rPr lang="en-CH" i="1" baseline="-25000" dirty="0">
                <a:solidFill>
                  <a:srgbClr val="0432FF"/>
                </a:solidFill>
                <a:sym typeface="Wingdings" pitchFamily="2" charset="2"/>
              </a:rPr>
              <a:t>s</a:t>
            </a:r>
            <a:r>
              <a:rPr lang="en-CH" i="1" dirty="0">
                <a:solidFill>
                  <a:srgbClr val="0432FF"/>
                </a:solidFill>
                <a:sym typeface="Wingdings" pitchFamily="2" charset="2"/>
              </a:rPr>
              <a:t> </a:t>
            </a:r>
            <a:r>
              <a:rPr lang="en-CH" dirty="0">
                <a:solidFill>
                  <a:srgbClr val="0432FF"/>
                </a:solidFill>
                <a:sym typeface="Wingdings" pitchFamily="2" charset="2"/>
              </a:rPr>
              <a:t>or anti </a:t>
            </a:r>
            <a:r>
              <a:rPr lang="en-CH" i="1" dirty="0">
                <a:solidFill>
                  <a:srgbClr val="0432FF"/>
                </a:solidFill>
                <a:sym typeface="Wingdings" pitchFamily="2" charset="2"/>
              </a:rPr>
              <a:t>B</a:t>
            </a:r>
            <a:r>
              <a:rPr lang="en-CH" i="1" baseline="30000" dirty="0">
                <a:solidFill>
                  <a:srgbClr val="0432FF"/>
                </a:solidFill>
                <a:sym typeface="Wingdings" pitchFamily="2" charset="2"/>
              </a:rPr>
              <a:t>0</a:t>
            </a:r>
            <a:r>
              <a:rPr lang="en-CH" i="1" baseline="-25000" dirty="0">
                <a:solidFill>
                  <a:srgbClr val="0432FF"/>
                </a:solidFill>
                <a:sym typeface="Wingdings" pitchFamily="2" charset="2"/>
              </a:rPr>
              <a:t>s</a:t>
            </a:r>
            <a:r>
              <a:rPr lang="en-CH" dirty="0">
                <a:solidFill>
                  <a:srgbClr val="0432FF"/>
                </a:solidFill>
                <a:sym typeface="Wingdings" pitchFamily="2" charset="2"/>
              </a:rPr>
              <a:t> nature at decay</a:t>
            </a:r>
          </a:p>
          <a:p>
            <a:r>
              <a:rPr lang="en-CH" dirty="0">
                <a:solidFill>
                  <a:srgbClr val="0432FF"/>
                </a:solidFill>
                <a:sym typeface="Wingdings" pitchFamily="2" charset="2"/>
              </a:rPr>
              <a:t>The 2</a:t>
            </a:r>
            <a:r>
              <a:rPr lang="en-CH" baseline="30000" dirty="0">
                <a:solidFill>
                  <a:srgbClr val="0432FF"/>
                </a:solidFill>
                <a:sym typeface="Wingdings" pitchFamily="2" charset="2"/>
              </a:rPr>
              <a:t>nd</a:t>
            </a:r>
            <a:r>
              <a:rPr lang="en-CH" dirty="0">
                <a:solidFill>
                  <a:srgbClr val="0432FF"/>
                </a:solidFill>
                <a:sym typeface="Wingdings" pitchFamily="2" charset="2"/>
              </a:rPr>
              <a:t>  </a:t>
            </a:r>
            <a:r>
              <a:rPr lang="en-CH" i="1" dirty="0">
                <a:solidFill>
                  <a:srgbClr val="0432FF"/>
                </a:solidFill>
                <a:sym typeface="Wingdings" pitchFamily="2" charset="2"/>
              </a:rPr>
              <a:t>B</a:t>
            </a:r>
            <a:r>
              <a:rPr lang="en-CH" dirty="0">
                <a:solidFill>
                  <a:srgbClr val="0432FF"/>
                </a:solidFill>
                <a:sym typeface="Wingdings" pitchFamily="2" charset="2"/>
              </a:rPr>
              <a:t> meson, reveals </a:t>
            </a:r>
            <a:r>
              <a:rPr lang="en-CH" i="1" dirty="0">
                <a:solidFill>
                  <a:srgbClr val="0432FF"/>
                </a:solidFill>
                <a:sym typeface="Wingdings" pitchFamily="2" charset="2"/>
              </a:rPr>
              <a:t>B</a:t>
            </a:r>
            <a:r>
              <a:rPr lang="en-CH" i="1" baseline="30000" dirty="0">
                <a:solidFill>
                  <a:srgbClr val="0432FF"/>
                </a:solidFill>
                <a:sym typeface="Wingdings" pitchFamily="2" charset="2"/>
              </a:rPr>
              <a:t>0</a:t>
            </a:r>
            <a:r>
              <a:rPr lang="en-CH" i="1" baseline="-25000" dirty="0">
                <a:solidFill>
                  <a:srgbClr val="0432FF"/>
                </a:solidFill>
                <a:sym typeface="Wingdings" pitchFamily="2" charset="2"/>
              </a:rPr>
              <a:t>s</a:t>
            </a:r>
            <a:r>
              <a:rPr lang="en-CH" i="1" dirty="0">
                <a:solidFill>
                  <a:srgbClr val="0432FF"/>
                </a:solidFill>
                <a:sym typeface="Wingdings" pitchFamily="2" charset="2"/>
              </a:rPr>
              <a:t> </a:t>
            </a:r>
            <a:r>
              <a:rPr lang="en-CH" dirty="0">
                <a:solidFill>
                  <a:srgbClr val="0432FF"/>
                </a:solidFill>
                <a:sym typeface="Wingdings" pitchFamily="2" charset="2"/>
              </a:rPr>
              <a:t>or anti </a:t>
            </a:r>
            <a:r>
              <a:rPr lang="en-CH" i="1" dirty="0">
                <a:solidFill>
                  <a:srgbClr val="0432FF"/>
                </a:solidFill>
                <a:sym typeface="Wingdings" pitchFamily="2" charset="2"/>
              </a:rPr>
              <a:t>B</a:t>
            </a:r>
            <a:r>
              <a:rPr lang="en-CH" i="1" baseline="30000" dirty="0">
                <a:solidFill>
                  <a:srgbClr val="0432FF"/>
                </a:solidFill>
                <a:sym typeface="Wingdings" pitchFamily="2" charset="2"/>
              </a:rPr>
              <a:t>0</a:t>
            </a:r>
            <a:r>
              <a:rPr lang="en-CH" i="1" baseline="-25000" dirty="0">
                <a:solidFill>
                  <a:srgbClr val="0432FF"/>
                </a:solidFill>
                <a:sym typeface="Wingdings" pitchFamily="2" charset="2"/>
              </a:rPr>
              <a:t>s</a:t>
            </a:r>
            <a:r>
              <a:rPr lang="en-CH" dirty="0">
                <a:solidFill>
                  <a:srgbClr val="0432FF"/>
                </a:solidFill>
                <a:sym typeface="Wingdings" pitchFamily="2" charset="2"/>
              </a:rPr>
              <a:t> nature at production</a:t>
            </a:r>
          </a:p>
          <a:p>
            <a:endParaRPr lang="en-CH" dirty="0">
              <a:solidFill>
                <a:srgbClr val="FF0000"/>
              </a:solidFill>
              <a:sym typeface="Wingdings" pitchFamily="2" charset="2"/>
            </a:endParaRPr>
          </a:p>
          <a:p>
            <a:pPr>
              <a:buFont typeface="Wingdings" pitchFamily="2" charset="2"/>
              <a:buChar char="Ø"/>
            </a:pPr>
            <a:r>
              <a:rPr lang="en-CH" dirty="0">
                <a:solidFill>
                  <a:srgbClr val="FF0000"/>
                </a:solidFill>
                <a:sym typeface="Wingdings" pitchFamily="2" charset="2"/>
              </a:rPr>
              <a:t>Machine Learning to unravel event</a:t>
            </a:r>
            <a:endParaRPr lang="en-CH" dirty="0">
              <a:solidFill>
                <a:srgbClr val="FF0000"/>
              </a:solidFill>
            </a:endParaRPr>
          </a:p>
        </p:txBody>
      </p:sp>
      <p:pic>
        <p:nvPicPr>
          <p:cNvPr id="7" name="Picture 6" descr="A diagram of a cylinder with lines and circles&#10;&#10;Description automatically generated">
            <a:extLst>
              <a:ext uri="{FF2B5EF4-FFF2-40B4-BE49-F238E27FC236}">
                <a16:creationId xmlns:a16="http://schemas.microsoft.com/office/drawing/2014/main" id="{EF8746E1-52FF-C2C9-F051-3ED828867ABA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801267" y="1607227"/>
            <a:ext cx="1776331" cy="1748313"/>
          </a:xfrm>
          <a:prstGeom prst="rect">
            <a:avLst/>
          </a:prstGeom>
        </p:spPr>
      </p:pic>
      <p:pic>
        <p:nvPicPr>
          <p:cNvPr id="9" name="Picture 8" descr="A close-up of a document&#10;&#10;Description automatically generated">
            <a:extLst>
              <a:ext uri="{FF2B5EF4-FFF2-40B4-BE49-F238E27FC236}">
                <a16:creationId xmlns:a16="http://schemas.microsoft.com/office/drawing/2014/main" id="{F07E1338-25A5-3920-1912-7533421366C1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13893" y="3384223"/>
            <a:ext cx="6418906" cy="1583519"/>
          </a:xfrm>
          <a:prstGeom prst="rect">
            <a:avLst/>
          </a:prstGeom>
          <a:ln>
            <a:solidFill>
              <a:schemeClr val="tx2"/>
            </a:solidFill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</p:pic>
      <p:pic>
        <p:nvPicPr>
          <p:cNvPr id="11" name="Picture 10" descr="A screenshot of a graph&#10;&#10;Description automatically generated">
            <a:extLst>
              <a:ext uri="{FF2B5EF4-FFF2-40B4-BE49-F238E27FC236}">
                <a16:creationId xmlns:a16="http://schemas.microsoft.com/office/drawing/2014/main" id="{D4F2EE01-4F19-0E81-9770-2BB87AE0C659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6596452" y="1611904"/>
            <a:ext cx="2547548" cy="3402262"/>
          </a:xfrm>
          <a:prstGeom prst="rect">
            <a:avLst/>
          </a:prstGeom>
        </p:spPr>
      </p:pic>
      <p:sp>
        <p:nvSpPr>
          <p:cNvPr id="12" name="TextBox 11">
            <a:extLst>
              <a:ext uri="{FF2B5EF4-FFF2-40B4-BE49-F238E27FC236}">
                <a16:creationId xmlns:a16="http://schemas.microsoft.com/office/drawing/2014/main" id="{399C762F-869D-4AF1-7A86-8086BAD511C1}"/>
              </a:ext>
            </a:extLst>
          </p:cNvPr>
          <p:cNvSpPr txBox="1"/>
          <p:nvPr/>
        </p:nvSpPr>
        <p:spPr bwMode="auto">
          <a:xfrm>
            <a:off x="113893" y="2952838"/>
            <a:ext cx="1308371" cy="338554"/>
          </a:xfrm>
          <a:prstGeom prst="rect">
            <a:avLst/>
          </a:prstGeom>
          <a:solidFill>
            <a:schemeClr val="bg1"/>
          </a:solidFill>
          <a:ln>
            <a:solidFill>
              <a:schemeClr val="tx2"/>
            </a:solidFill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txBody>
          <a:bodyPr wrap="none" rtlCol="0">
            <a:spAutoFit/>
          </a:bodyPr>
          <a:lstStyle/>
          <a:p>
            <a:pPr>
              <a:defRPr/>
            </a:pPr>
            <a:r>
              <a:rPr lang="en-US" sz="1600" dirty="0" err="1"/>
              <a:t>Jacco</a:t>
            </a:r>
            <a:r>
              <a:rPr lang="en-US" sz="1600" dirty="0"/>
              <a:t>, Marcel</a:t>
            </a:r>
          </a:p>
        </p:txBody>
      </p:sp>
    </p:spTree>
    <p:extLst>
      <p:ext uri="{BB962C8B-B14F-4D97-AF65-F5344CB8AC3E}">
        <p14:creationId xmlns:p14="http://schemas.microsoft.com/office/powerpoint/2010/main" val="458530967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FB327E8-29E3-E28D-A5DE-0CB2766330CD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CH" dirty="0"/>
              <a:t>1.16 LHCb: Charming Beauty: B</a:t>
            </a:r>
            <a:r>
              <a:rPr lang="en-CH" baseline="-25000" dirty="0"/>
              <a:t>c</a:t>
            </a:r>
            <a:r>
              <a:rPr lang="en-CH" baseline="30000" dirty="0"/>
              <a:t>+</a:t>
            </a:r>
            <a:r>
              <a:rPr lang="en-CH" dirty="0"/>
              <a:t> to B</a:t>
            </a:r>
            <a:r>
              <a:rPr lang="en-CH" baseline="-25000" dirty="0"/>
              <a:t>s</a:t>
            </a:r>
            <a:r>
              <a:rPr lang="en-CH" baseline="30000" dirty="0"/>
              <a:t>0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11E81EB4-DE09-AFE3-F17E-D7E681BA3AAD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CH" i="1" dirty="0">
                <a:solidFill>
                  <a:srgbClr val="0432FF"/>
                </a:solidFill>
              </a:rPr>
              <a:t>B</a:t>
            </a:r>
            <a:r>
              <a:rPr lang="en-CH" dirty="0">
                <a:solidFill>
                  <a:srgbClr val="0432FF"/>
                </a:solidFill>
              </a:rPr>
              <a:t> decay? No, actually, charm decay </a:t>
            </a:r>
            <a:r>
              <a:rPr lang="en-CH" dirty="0">
                <a:solidFill>
                  <a:srgbClr val="0432FF"/>
                </a:solidFill>
                <a:sym typeface="Wingdings" pitchFamily="2" charset="2"/>
              </a:rPr>
              <a:t></a:t>
            </a:r>
          </a:p>
          <a:p>
            <a:r>
              <a:rPr lang="en-CH" dirty="0">
                <a:solidFill>
                  <a:srgbClr val="0432FF"/>
                </a:solidFill>
                <a:sym typeface="Wingdings" pitchFamily="2" charset="2"/>
              </a:rPr>
              <a:t>Will also tell you </a:t>
            </a:r>
            <a:r>
              <a:rPr lang="en-CH" i="1" dirty="0">
                <a:solidFill>
                  <a:srgbClr val="0432FF"/>
                </a:solidFill>
                <a:sym typeface="Wingdings" pitchFamily="2" charset="2"/>
              </a:rPr>
              <a:t>B</a:t>
            </a:r>
            <a:r>
              <a:rPr lang="en-CH" i="1" baseline="30000" dirty="0">
                <a:solidFill>
                  <a:srgbClr val="0432FF"/>
                </a:solidFill>
                <a:sym typeface="Wingdings" pitchFamily="2" charset="2"/>
              </a:rPr>
              <a:t>0</a:t>
            </a:r>
            <a:r>
              <a:rPr lang="en-CH" i="1" baseline="-25000" dirty="0">
                <a:solidFill>
                  <a:srgbClr val="0432FF"/>
                </a:solidFill>
                <a:sym typeface="Wingdings" pitchFamily="2" charset="2"/>
              </a:rPr>
              <a:t>s</a:t>
            </a:r>
            <a:r>
              <a:rPr lang="en-CH" i="1" dirty="0">
                <a:solidFill>
                  <a:srgbClr val="0432FF"/>
                </a:solidFill>
                <a:sym typeface="Wingdings" pitchFamily="2" charset="2"/>
              </a:rPr>
              <a:t> </a:t>
            </a:r>
            <a:r>
              <a:rPr lang="en-CH" dirty="0">
                <a:solidFill>
                  <a:srgbClr val="0432FF"/>
                </a:solidFill>
                <a:sym typeface="Wingdings" pitchFamily="2" charset="2"/>
              </a:rPr>
              <a:t>or anti </a:t>
            </a:r>
            <a:r>
              <a:rPr lang="en-CH" i="1" dirty="0">
                <a:solidFill>
                  <a:srgbClr val="0432FF"/>
                </a:solidFill>
                <a:sym typeface="Wingdings" pitchFamily="2" charset="2"/>
              </a:rPr>
              <a:t>B</a:t>
            </a:r>
            <a:r>
              <a:rPr lang="en-CH" i="1" baseline="30000" dirty="0">
                <a:solidFill>
                  <a:srgbClr val="0432FF"/>
                </a:solidFill>
                <a:sym typeface="Wingdings" pitchFamily="2" charset="2"/>
              </a:rPr>
              <a:t>0</a:t>
            </a:r>
            <a:r>
              <a:rPr lang="en-CH" i="1" baseline="-25000" dirty="0">
                <a:solidFill>
                  <a:srgbClr val="0432FF"/>
                </a:solidFill>
                <a:sym typeface="Wingdings" pitchFamily="2" charset="2"/>
              </a:rPr>
              <a:t>s</a:t>
            </a:r>
            <a:r>
              <a:rPr lang="en-CH" dirty="0">
                <a:solidFill>
                  <a:srgbClr val="0432FF"/>
                </a:solidFill>
                <a:sym typeface="Wingdings" pitchFamily="2" charset="2"/>
              </a:rPr>
              <a:t> nature at production</a:t>
            </a:r>
          </a:p>
          <a:p>
            <a:pPr>
              <a:buFont typeface="Wingdings" pitchFamily="2" charset="2"/>
              <a:buChar char="Ø"/>
            </a:pPr>
            <a:endParaRPr lang="en-CH" dirty="0">
              <a:solidFill>
                <a:srgbClr val="FF0000"/>
              </a:solidFill>
              <a:sym typeface="Wingdings" pitchFamily="2" charset="2"/>
            </a:endParaRPr>
          </a:p>
          <a:p>
            <a:pPr>
              <a:buFont typeface="Wingdings" pitchFamily="2" charset="2"/>
              <a:buChar char="Ø"/>
            </a:pPr>
            <a:r>
              <a:rPr lang="en-CH" dirty="0">
                <a:solidFill>
                  <a:srgbClr val="FF0000"/>
                </a:solidFill>
                <a:sym typeface="Wingdings" pitchFamily="2" charset="2"/>
              </a:rPr>
              <a:t>Discover </a:t>
            </a:r>
            <a:r>
              <a:rPr lang="en-CH" i="1" dirty="0">
                <a:solidFill>
                  <a:srgbClr val="FF0000"/>
                </a:solidFill>
              </a:rPr>
              <a:t>B</a:t>
            </a:r>
            <a:r>
              <a:rPr lang="en-CH" i="1" baseline="-25000" dirty="0">
                <a:solidFill>
                  <a:srgbClr val="FF0000"/>
                </a:solidFill>
              </a:rPr>
              <a:t>c</a:t>
            </a:r>
            <a:r>
              <a:rPr lang="en-CH" i="1" baseline="30000" dirty="0">
                <a:solidFill>
                  <a:srgbClr val="FF0000"/>
                </a:solidFill>
              </a:rPr>
              <a:t>+</a:t>
            </a:r>
            <a:r>
              <a:rPr lang="en-CH" i="1" dirty="0">
                <a:solidFill>
                  <a:srgbClr val="FF0000"/>
                </a:solidFill>
                <a:sym typeface="Wingdings" pitchFamily="2" charset="2"/>
              </a:rPr>
              <a:t>➝ B</a:t>
            </a:r>
            <a:r>
              <a:rPr lang="en-CH" i="1" baseline="-25000" dirty="0">
                <a:solidFill>
                  <a:srgbClr val="FF0000"/>
                </a:solidFill>
                <a:sym typeface="Wingdings" pitchFamily="2" charset="2"/>
              </a:rPr>
              <a:t>s</a:t>
            </a:r>
            <a:r>
              <a:rPr lang="en-CH" i="1" baseline="30000" dirty="0">
                <a:solidFill>
                  <a:srgbClr val="FF0000"/>
                </a:solidFill>
                <a:sym typeface="Wingdings" pitchFamily="2" charset="2"/>
              </a:rPr>
              <a:t>0</a:t>
            </a:r>
            <a:r>
              <a:rPr lang="en-CH" i="1" dirty="0">
                <a:solidFill>
                  <a:srgbClr val="FF0000"/>
                </a:solidFill>
                <a:latin typeface="Calibri" panose="020F0502020204030204" pitchFamily="34" charset="0"/>
                <a:ea typeface="Verdana" panose="020B0604030504040204" pitchFamily="34" charset="0"/>
                <a:cs typeface="Calibri" panose="020F0502020204030204" pitchFamily="34" charset="0"/>
                <a:sym typeface="Wingdings" pitchFamily="2" charset="2"/>
              </a:rPr>
              <a:t>K</a:t>
            </a:r>
            <a:r>
              <a:rPr lang="en-CH" i="1" baseline="30000" dirty="0">
                <a:solidFill>
                  <a:srgbClr val="FF0000"/>
                </a:solidFill>
                <a:sym typeface="Wingdings" pitchFamily="2" charset="2"/>
              </a:rPr>
              <a:t>+</a:t>
            </a:r>
            <a:r>
              <a:rPr lang="en-CH" dirty="0">
                <a:solidFill>
                  <a:srgbClr val="FF0000"/>
                </a:solidFill>
                <a:sym typeface="Wingdings" pitchFamily="2" charset="2"/>
              </a:rPr>
              <a:t> decay?</a:t>
            </a:r>
            <a:endParaRPr lang="en-CH" dirty="0">
              <a:solidFill>
                <a:srgbClr val="FF0000"/>
              </a:solidFill>
            </a:endParaRPr>
          </a:p>
        </p:txBody>
      </p:sp>
      <p:pic>
        <p:nvPicPr>
          <p:cNvPr id="5" name="Picture 4" descr="A close-up of a text&#10;&#10;Description automatically generated">
            <a:extLst>
              <a:ext uri="{FF2B5EF4-FFF2-40B4-BE49-F238E27FC236}">
                <a16:creationId xmlns:a16="http://schemas.microsoft.com/office/drawing/2014/main" id="{BF58A280-BD0A-4E32-F117-6228DCAE1D7F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94268" y="2985693"/>
            <a:ext cx="7772400" cy="2028473"/>
          </a:xfrm>
          <a:prstGeom prst="rect">
            <a:avLst/>
          </a:prstGeom>
          <a:ln>
            <a:solidFill>
              <a:schemeClr val="tx2"/>
            </a:solidFill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</p:pic>
      <p:pic>
        <p:nvPicPr>
          <p:cNvPr id="6" name="Picture 5">
            <a:extLst>
              <a:ext uri="{FF2B5EF4-FFF2-40B4-BE49-F238E27FC236}">
                <a16:creationId xmlns:a16="http://schemas.microsoft.com/office/drawing/2014/main" id="{1DEAAE11-500C-700E-8F47-40A71D6044DE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61435" y="547473"/>
            <a:ext cx="2988297" cy="2696209"/>
          </a:xfrm>
          <a:prstGeom prst="rect">
            <a:avLst/>
          </a:prstGeom>
        </p:spPr>
      </p:pic>
      <p:sp>
        <p:nvSpPr>
          <p:cNvPr id="7" name="TextBox 6">
            <a:extLst>
              <a:ext uri="{FF2B5EF4-FFF2-40B4-BE49-F238E27FC236}">
                <a16:creationId xmlns:a16="http://schemas.microsoft.com/office/drawing/2014/main" id="{EAA2A1B1-D5B3-1E6A-CF05-5076A4D0A057}"/>
              </a:ext>
            </a:extLst>
          </p:cNvPr>
          <p:cNvSpPr txBox="1"/>
          <p:nvPr/>
        </p:nvSpPr>
        <p:spPr bwMode="auto">
          <a:xfrm>
            <a:off x="94268" y="2569873"/>
            <a:ext cx="1308370" cy="338554"/>
          </a:xfrm>
          <a:prstGeom prst="rect">
            <a:avLst/>
          </a:prstGeom>
          <a:solidFill>
            <a:schemeClr val="bg1"/>
          </a:solidFill>
          <a:ln>
            <a:solidFill>
              <a:schemeClr val="tx2"/>
            </a:solidFill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txBody>
          <a:bodyPr wrap="square" rtlCol="0">
            <a:spAutoFit/>
          </a:bodyPr>
          <a:lstStyle/>
          <a:p>
            <a:pPr>
              <a:defRPr/>
            </a:pPr>
            <a:r>
              <a:rPr lang="en-US" sz="1600" dirty="0" err="1"/>
              <a:t>Jacco</a:t>
            </a:r>
            <a:r>
              <a:rPr lang="en-US" sz="1600" dirty="0"/>
              <a:t>, Keri</a:t>
            </a:r>
            <a:endParaRPr dirty="0"/>
          </a:p>
        </p:txBody>
      </p:sp>
    </p:spTree>
    <p:extLst>
      <p:ext uri="{BB962C8B-B14F-4D97-AF65-F5344CB8AC3E}">
        <p14:creationId xmlns:p14="http://schemas.microsoft.com/office/powerpoint/2010/main" val="216565388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3232851-8D39-B1A9-1E47-44F4AEE9D06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CH" dirty="0"/>
              <a:t>1.17 LHCb: Golden mode of CP violation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1EF3474F-DBBD-DD1F-7CD2-E24806659F40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CH" i="1" dirty="0">
                <a:solidFill>
                  <a:srgbClr val="0432FF"/>
                </a:solidFill>
              </a:rPr>
              <a:t>B</a:t>
            </a:r>
            <a:r>
              <a:rPr lang="en-CH" i="1" baseline="30000" dirty="0">
                <a:solidFill>
                  <a:srgbClr val="0432FF"/>
                </a:solidFill>
              </a:rPr>
              <a:t>0</a:t>
            </a:r>
            <a:r>
              <a:rPr lang="en-CH" i="1" dirty="0">
                <a:solidFill>
                  <a:srgbClr val="0432FF"/>
                </a:solidFill>
              </a:rPr>
              <a:t>(</a:t>
            </a:r>
            <a:r>
              <a:rPr lang="en-CH" i="1" dirty="0">
                <a:solidFill>
                  <a:srgbClr val="0432FF"/>
                </a:solidFill>
                <a:sym typeface="Wingdings" pitchFamily="2" charset="2"/>
              </a:rPr>
              <a:t>➝ anti-B</a:t>
            </a:r>
            <a:r>
              <a:rPr lang="en-CH" i="1" baseline="30000" dirty="0">
                <a:solidFill>
                  <a:srgbClr val="0432FF"/>
                </a:solidFill>
                <a:sym typeface="Wingdings" pitchFamily="2" charset="2"/>
              </a:rPr>
              <a:t>0</a:t>
            </a:r>
            <a:r>
              <a:rPr lang="en-CH" i="1" dirty="0">
                <a:solidFill>
                  <a:srgbClr val="0432FF"/>
                </a:solidFill>
                <a:sym typeface="Wingdings" pitchFamily="2" charset="2"/>
              </a:rPr>
              <a:t>)➝ J/</a:t>
            </a:r>
            <a:r>
              <a:rPr lang="en-CH" i="1" dirty="0">
                <a:solidFill>
                  <a:srgbClr val="0432FF"/>
                </a:solidFill>
                <a:latin typeface="Symbol" pitchFamily="2" charset="2"/>
                <a:sym typeface="Wingdings" pitchFamily="2" charset="2"/>
              </a:rPr>
              <a:t>y</a:t>
            </a:r>
            <a:r>
              <a:rPr lang="en-CH" i="1" dirty="0">
                <a:solidFill>
                  <a:srgbClr val="0432FF"/>
                </a:solidFill>
                <a:latin typeface="Calibri" panose="020F0502020204030204" pitchFamily="34" charset="0"/>
                <a:cs typeface="Calibri" panose="020F0502020204030204" pitchFamily="34" charset="0"/>
                <a:sym typeface="Wingdings" pitchFamily="2" charset="2"/>
              </a:rPr>
              <a:t>K</a:t>
            </a:r>
            <a:r>
              <a:rPr lang="en-CH" i="1" baseline="-25000" dirty="0">
                <a:solidFill>
                  <a:srgbClr val="0432FF"/>
                </a:solidFill>
                <a:latin typeface="Calibri" panose="020F0502020204030204" pitchFamily="34" charset="0"/>
                <a:cs typeface="Calibri" panose="020F0502020204030204" pitchFamily="34" charset="0"/>
                <a:sym typeface="Wingdings" pitchFamily="2" charset="2"/>
              </a:rPr>
              <a:t>S</a:t>
            </a:r>
            <a:r>
              <a:rPr lang="en-CH" i="1" baseline="30000" dirty="0">
                <a:solidFill>
                  <a:srgbClr val="0432FF"/>
                </a:solidFill>
                <a:latin typeface="Calibri" panose="020F0502020204030204" pitchFamily="34" charset="0"/>
                <a:cs typeface="Calibri" panose="020F0502020204030204" pitchFamily="34" charset="0"/>
                <a:sym typeface="Wingdings" pitchFamily="2" charset="2"/>
              </a:rPr>
              <a:t>0</a:t>
            </a:r>
            <a:r>
              <a:rPr lang="en-CH" dirty="0">
                <a:solidFill>
                  <a:srgbClr val="0432FF"/>
                </a:solidFill>
                <a:sym typeface="Wingdings" pitchFamily="2" charset="2"/>
              </a:rPr>
              <a:t> decays measures anti-matter differences</a:t>
            </a:r>
          </a:p>
          <a:p>
            <a:r>
              <a:rPr lang="en-CH" dirty="0">
                <a:solidFill>
                  <a:srgbClr val="0432FF"/>
                </a:solidFill>
                <a:sym typeface="Wingdings" pitchFamily="2" charset="2"/>
              </a:rPr>
              <a:t>Most sensitive to CP violation, led to Nobel Prize 2008</a:t>
            </a:r>
          </a:p>
          <a:p>
            <a:endParaRPr lang="en-CH" dirty="0">
              <a:solidFill>
                <a:srgbClr val="0432FF"/>
              </a:solidFill>
              <a:sym typeface="Wingdings" pitchFamily="2" charset="2"/>
            </a:endParaRPr>
          </a:p>
          <a:p>
            <a:pPr>
              <a:buFont typeface="Wingdings" pitchFamily="2" charset="2"/>
              <a:buChar char="Ø"/>
            </a:pPr>
            <a:r>
              <a:rPr lang="en-CH" dirty="0">
                <a:solidFill>
                  <a:srgbClr val="FF0000"/>
                </a:solidFill>
                <a:sym typeface="Wingdings" pitchFamily="2" charset="2"/>
              </a:rPr>
              <a:t>Exploit the new data from 2024+2025</a:t>
            </a:r>
            <a:endParaRPr lang="en-CH" dirty="0">
              <a:solidFill>
                <a:srgbClr val="FF0000"/>
              </a:solidFill>
            </a:endParaRPr>
          </a:p>
        </p:txBody>
      </p:sp>
      <p:pic>
        <p:nvPicPr>
          <p:cNvPr id="5" name="Picture 4" descr="A close-up of a web page&#10;&#10;Description automatically generated">
            <a:extLst>
              <a:ext uri="{FF2B5EF4-FFF2-40B4-BE49-F238E27FC236}">
                <a16:creationId xmlns:a16="http://schemas.microsoft.com/office/drawing/2014/main" id="{46EE7271-17ED-59D5-CEBF-31759EB65C6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07390" y="3657600"/>
            <a:ext cx="8074664" cy="1230763"/>
          </a:xfrm>
          <a:prstGeom prst="rect">
            <a:avLst/>
          </a:prstGeom>
          <a:ln>
            <a:solidFill>
              <a:schemeClr val="tx2"/>
            </a:solidFill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</p:pic>
      <p:pic>
        <p:nvPicPr>
          <p:cNvPr id="6" name="Picture 5">
            <a:extLst>
              <a:ext uri="{FF2B5EF4-FFF2-40B4-BE49-F238E27FC236}">
                <a16:creationId xmlns:a16="http://schemas.microsoft.com/office/drawing/2014/main" id="{74273CBE-DD8E-BA8E-414A-9FEA4D913B30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108570" y="1334432"/>
            <a:ext cx="2947186" cy="2570949"/>
          </a:xfrm>
          <a:prstGeom prst="rect">
            <a:avLst/>
          </a:prstGeom>
        </p:spPr>
      </p:pic>
      <p:sp>
        <p:nvSpPr>
          <p:cNvPr id="7" name="TextBox 6">
            <a:extLst>
              <a:ext uri="{FF2B5EF4-FFF2-40B4-BE49-F238E27FC236}">
                <a16:creationId xmlns:a16="http://schemas.microsoft.com/office/drawing/2014/main" id="{0FBCD725-CD0C-FF32-ADFD-8C0084DC84A2}"/>
              </a:ext>
            </a:extLst>
          </p:cNvPr>
          <p:cNvSpPr txBox="1"/>
          <p:nvPr/>
        </p:nvSpPr>
        <p:spPr bwMode="auto">
          <a:xfrm>
            <a:off x="207390" y="3204078"/>
            <a:ext cx="1308370" cy="338554"/>
          </a:xfrm>
          <a:prstGeom prst="rect">
            <a:avLst/>
          </a:prstGeom>
          <a:solidFill>
            <a:schemeClr val="bg1"/>
          </a:solidFill>
          <a:ln>
            <a:solidFill>
              <a:schemeClr val="tx2"/>
            </a:solidFill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txBody>
          <a:bodyPr wrap="square" rtlCol="0">
            <a:spAutoFit/>
          </a:bodyPr>
          <a:lstStyle/>
          <a:p>
            <a:pPr>
              <a:defRPr/>
            </a:pPr>
            <a:r>
              <a:rPr lang="en-US" sz="1600" dirty="0" err="1"/>
              <a:t>Wouter</a:t>
            </a:r>
            <a:endParaRPr dirty="0"/>
          </a:p>
        </p:txBody>
      </p:sp>
    </p:spTree>
    <p:extLst>
      <p:ext uri="{BB962C8B-B14F-4D97-AF65-F5344CB8AC3E}">
        <p14:creationId xmlns:p14="http://schemas.microsoft.com/office/powerpoint/2010/main" val="3214067051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514DDCA-CDB0-18F9-71C7-559B05E6B99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CH" dirty="0"/>
              <a:t>1.18 LHCb: Charming Beauty: rare B</a:t>
            </a:r>
            <a:r>
              <a:rPr lang="en-CH" baseline="-25000" dirty="0"/>
              <a:t>c</a:t>
            </a:r>
            <a:r>
              <a:rPr lang="en-CH" dirty="0"/>
              <a:t> decay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883AF9E7-3DEC-4921-9F42-F0E74DB0E6C1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GB" dirty="0">
                <a:solidFill>
                  <a:srgbClr val="0432FF"/>
                </a:solidFill>
              </a:rPr>
              <a:t>b➝</a:t>
            </a:r>
            <a:r>
              <a:rPr lang="en-CH" dirty="0">
                <a:solidFill>
                  <a:srgbClr val="0432FF"/>
                </a:solidFill>
              </a:rPr>
              <a:t> c</a:t>
            </a:r>
            <a:r>
              <a:rPr lang="en-CH" dirty="0">
                <a:solidFill>
                  <a:srgbClr val="0432FF"/>
                </a:solidFill>
                <a:latin typeface="Symbol" pitchFamily="2" charset="2"/>
              </a:rPr>
              <a:t>tn </a:t>
            </a:r>
            <a:r>
              <a:rPr lang="en-CH" dirty="0">
                <a:solidFill>
                  <a:srgbClr val="0432FF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transition show cracks in the Standard Model?</a:t>
            </a:r>
          </a:p>
          <a:p>
            <a:pPr>
              <a:buFont typeface="Wingdings" pitchFamily="2" charset="2"/>
              <a:buChar char="Ø"/>
            </a:pPr>
            <a:r>
              <a:rPr lang="en-CH" dirty="0">
                <a:solidFill>
                  <a:srgbClr val="FF0000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Discover new decay </a:t>
            </a:r>
            <a:r>
              <a:rPr lang="en-GB" i="1" dirty="0" err="1">
                <a:solidFill>
                  <a:srgbClr val="FF0000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B</a:t>
            </a:r>
            <a:r>
              <a:rPr lang="en-GB" i="1" baseline="-25000" dirty="0" err="1">
                <a:solidFill>
                  <a:srgbClr val="FF0000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c</a:t>
            </a:r>
            <a:r>
              <a:rPr lang="en-GB" i="1" baseline="30000" dirty="0">
                <a:solidFill>
                  <a:srgbClr val="FF0000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+</a:t>
            </a:r>
            <a:r>
              <a:rPr lang="en-GB" i="1" dirty="0">
                <a:solidFill>
                  <a:srgbClr val="FF0000"/>
                </a:solidFill>
              </a:rPr>
              <a:t>➝</a:t>
            </a:r>
            <a:r>
              <a:rPr lang="en-CH" i="1" dirty="0">
                <a:solidFill>
                  <a:srgbClr val="FF0000"/>
                </a:solidFill>
              </a:rPr>
              <a:t> </a:t>
            </a:r>
            <a:r>
              <a:rPr lang="en-CH" i="1" dirty="0">
                <a:solidFill>
                  <a:srgbClr val="FF0000"/>
                </a:solidFill>
                <a:latin typeface="Symbol" pitchFamily="2" charset="2"/>
              </a:rPr>
              <a:t>t</a:t>
            </a:r>
            <a:r>
              <a:rPr lang="en-CH" i="1" baseline="30000" dirty="0">
                <a:solidFill>
                  <a:srgbClr val="FF0000"/>
                </a:solidFill>
                <a:latin typeface="Symbol" pitchFamily="2" charset="2"/>
              </a:rPr>
              <a:t>+</a:t>
            </a:r>
            <a:r>
              <a:rPr lang="en-CH" i="1" dirty="0">
                <a:solidFill>
                  <a:srgbClr val="FF0000"/>
                </a:solidFill>
                <a:latin typeface="Symbol" pitchFamily="2" charset="2"/>
              </a:rPr>
              <a:t>n </a:t>
            </a:r>
            <a:r>
              <a:rPr lang="en-CH" dirty="0">
                <a:solidFill>
                  <a:srgbClr val="FF0000"/>
                </a:solidFill>
                <a:latin typeface="Symbol" pitchFamily="2" charset="2"/>
              </a:rPr>
              <a:t>!</a:t>
            </a:r>
            <a:endParaRPr lang="en-CH" dirty="0">
              <a:solidFill>
                <a:srgbClr val="FF0000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90B5F935-CF03-3B09-AA0A-ED6570C6B097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468871" y="555421"/>
            <a:ext cx="2675129" cy="2016329"/>
          </a:xfrm>
          <a:prstGeom prst="rect">
            <a:avLst/>
          </a:prstGeom>
        </p:spPr>
      </p:pic>
      <p:sp>
        <p:nvSpPr>
          <p:cNvPr id="7" name="Rounded Rectangle 6">
            <a:extLst>
              <a:ext uri="{FF2B5EF4-FFF2-40B4-BE49-F238E27FC236}">
                <a16:creationId xmlns:a16="http://schemas.microsoft.com/office/drawing/2014/main" id="{5E720ED7-9D18-8F73-0160-4C1031FB5840}"/>
              </a:ext>
            </a:extLst>
          </p:cNvPr>
          <p:cNvSpPr/>
          <p:nvPr/>
        </p:nvSpPr>
        <p:spPr bwMode="auto">
          <a:xfrm rot="1078535">
            <a:off x="6119362" y="1720604"/>
            <a:ext cx="2866686" cy="616091"/>
          </a:xfrm>
          <a:prstGeom prst="roundRect">
            <a:avLst/>
          </a:prstGeom>
          <a:solidFill>
            <a:schemeClr val="bg1">
              <a:alpha val="50000"/>
            </a:schemeClr>
          </a:solidFill>
          <a:ln>
            <a:noFill/>
          </a:ln>
          <a:effectLst>
            <a:outerShdw blurRad="40000" dist="23000" dir="5400000" rotWithShape="0">
              <a:srgbClr val="000000">
                <a:alpha val="35000"/>
              </a:srgbClr>
            </a:outerShdw>
            <a:softEdge rad="63500"/>
          </a:effectLst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CH" dirty="0"/>
          </a:p>
        </p:txBody>
      </p:sp>
      <p:pic>
        <p:nvPicPr>
          <p:cNvPr id="5" name="Picture 4" descr="A screenshot of a computer&#10;&#10;Description automatically generated">
            <a:extLst>
              <a:ext uri="{FF2B5EF4-FFF2-40B4-BE49-F238E27FC236}">
                <a16:creationId xmlns:a16="http://schemas.microsoft.com/office/drawing/2014/main" id="{0CE14236-54C9-4644-4EED-C823C3F9E0C2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79614" y="2453278"/>
            <a:ext cx="7772400" cy="2560888"/>
          </a:xfrm>
          <a:prstGeom prst="rect">
            <a:avLst/>
          </a:prstGeom>
          <a:ln>
            <a:solidFill>
              <a:schemeClr val="tx1"/>
            </a:solidFill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</p:pic>
      <p:sp>
        <p:nvSpPr>
          <p:cNvPr id="8" name="TextBox 7">
            <a:extLst>
              <a:ext uri="{FF2B5EF4-FFF2-40B4-BE49-F238E27FC236}">
                <a16:creationId xmlns:a16="http://schemas.microsoft.com/office/drawing/2014/main" id="{785A0DDE-221A-5AF3-605C-7EF2F5DA8BC0}"/>
              </a:ext>
            </a:extLst>
          </p:cNvPr>
          <p:cNvSpPr txBox="1"/>
          <p:nvPr/>
        </p:nvSpPr>
        <p:spPr bwMode="auto">
          <a:xfrm>
            <a:off x="180652" y="2054064"/>
            <a:ext cx="2063385" cy="338554"/>
          </a:xfrm>
          <a:prstGeom prst="rect">
            <a:avLst/>
          </a:prstGeom>
          <a:solidFill>
            <a:schemeClr val="bg1"/>
          </a:solidFill>
          <a:ln>
            <a:solidFill>
              <a:schemeClr val="tx2"/>
            </a:solidFill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txBody>
          <a:bodyPr wrap="none" rtlCol="0">
            <a:spAutoFit/>
          </a:bodyPr>
          <a:lstStyle/>
          <a:p>
            <a:pPr>
              <a:defRPr/>
            </a:pPr>
            <a:r>
              <a:rPr lang="en-US" sz="1600" dirty="0"/>
              <a:t>Kristof, Maarten, Chris</a:t>
            </a:r>
            <a:endParaRPr sz="2000" dirty="0"/>
          </a:p>
        </p:txBody>
      </p:sp>
    </p:spTree>
    <p:extLst>
      <p:ext uri="{BB962C8B-B14F-4D97-AF65-F5344CB8AC3E}">
        <p14:creationId xmlns:p14="http://schemas.microsoft.com/office/powerpoint/2010/main" val="902019170"/>
      </p:ext>
    </p:extLst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C8F5E9D-6B06-C9F7-AEA9-9B06E702069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CH" dirty="0"/>
              <a:t>1.19 LHCb: A New Vertex Detector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912E570B-CF85-088A-699A-3FBBC7827C22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CH" dirty="0">
                <a:solidFill>
                  <a:srgbClr val="0432FF"/>
                </a:solidFill>
              </a:rPr>
              <a:t>Simulate particle collisions</a:t>
            </a:r>
          </a:p>
          <a:p>
            <a:pPr>
              <a:buFont typeface="Wingdings" pitchFamily="2" charset="2"/>
              <a:buChar char="Ø"/>
            </a:pPr>
            <a:r>
              <a:rPr lang="en-CH" dirty="0">
                <a:solidFill>
                  <a:srgbClr val="FF0000"/>
                </a:solidFill>
              </a:rPr>
              <a:t>Find the best geometry for the new detector!</a:t>
            </a:r>
          </a:p>
        </p:txBody>
      </p:sp>
      <p:pic>
        <p:nvPicPr>
          <p:cNvPr id="5" name="Picture 4" descr="A screenshot of a computer&#10;&#10;Description automatically generated">
            <a:extLst>
              <a:ext uri="{FF2B5EF4-FFF2-40B4-BE49-F238E27FC236}">
                <a16:creationId xmlns:a16="http://schemas.microsoft.com/office/drawing/2014/main" id="{01B242EB-4E20-6B0A-B69B-6E0C428705E7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13124" y="3793447"/>
            <a:ext cx="8396878" cy="1258407"/>
          </a:xfrm>
          <a:prstGeom prst="rect">
            <a:avLst/>
          </a:prstGeom>
          <a:ln>
            <a:solidFill>
              <a:schemeClr val="tx2"/>
            </a:solidFill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</p:pic>
      <p:grpSp>
        <p:nvGrpSpPr>
          <p:cNvPr id="17" name="Group 16">
            <a:extLst>
              <a:ext uri="{FF2B5EF4-FFF2-40B4-BE49-F238E27FC236}">
                <a16:creationId xmlns:a16="http://schemas.microsoft.com/office/drawing/2014/main" id="{A0BC14D3-CBE2-8A19-D52F-34BA42E9BC23}"/>
              </a:ext>
            </a:extLst>
          </p:cNvPr>
          <p:cNvGrpSpPr/>
          <p:nvPr/>
        </p:nvGrpSpPr>
        <p:grpSpPr>
          <a:xfrm>
            <a:off x="113279" y="1780434"/>
            <a:ext cx="6877220" cy="1922455"/>
            <a:chOff x="2149470" y="547474"/>
            <a:chExt cx="6877220" cy="1922455"/>
          </a:xfrm>
        </p:grpSpPr>
        <p:pic>
          <p:nvPicPr>
            <p:cNvPr id="6" name="Picture 5">
              <a:extLst>
                <a:ext uri="{FF2B5EF4-FFF2-40B4-BE49-F238E27FC236}">
                  <a16:creationId xmlns:a16="http://schemas.microsoft.com/office/drawing/2014/main" id="{E44296B4-5A86-31E6-ABBD-416CD3A5022F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3"/>
            <a:srcRect b="38390"/>
            <a:stretch/>
          </p:blipFill>
          <p:spPr bwMode="auto">
            <a:xfrm>
              <a:off x="5634596" y="557007"/>
              <a:ext cx="3392094" cy="1903389"/>
            </a:xfrm>
            <a:prstGeom prst="rect">
              <a:avLst/>
            </a:prstGeom>
            <a:ln>
              <a:solidFill>
                <a:schemeClr val="tx2"/>
              </a:solidFill>
            </a:ln>
            <a:effectLst>
              <a:outerShdw blurRad="50800" dist="38100" dir="2700000" algn="tl" rotWithShape="0">
                <a:prstClr val="black">
                  <a:alpha val="40000"/>
                </a:prstClr>
              </a:outerShdw>
            </a:effectLst>
          </p:spPr>
        </p:pic>
        <p:pic>
          <p:nvPicPr>
            <p:cNvPr id="7" name="Picture 6">
              <a:extLst>
                <a:ext uri="{FF2B5EF4-FFF2-40B4-BE49-F238E27FC236}">
                  <a16:creationId xmlns:a16="http://schemas.microsoft.com/office/drawing/2014/main" id="{186ACC9A-0AB2-F0F4-6F47-9AE4D63C0795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4"/>
            <a:srcRect l="15754" t="11453" r="5517" b="22684"/>
            <a:stretch/>
          </p:blipFill>
          <p:spPr bwMode="auto">
            <a:xfrm>
              <a:off x="2149470" y="557007"/>
              <a:ext cx="2956699" cy="1903389"/>
            </a:xfrm>
            <a:prstGeom prst="rect">
              <a:avLst/>
            </a:prstGeom>
            <a:ln>
              <a:solidFill>
                <a:schemeClr val="tx2"/>
              </a:solidFill>
            </a:ln>
            <a:effectLst>
              <a:outerShdw blurRad="50800" dist="38100" dir="2700000" algn="tl" rotWithShape="0">
                <a:prstClr val="black">
                  <a:alpha val="40000"/>
                </a:prstClr>
              </a:outerShdw>
            </a:effectLst>
          </p:spPr>
        </p:pic>
        <p:sp>
          <p:nvSpPr>
            <p:cNvPr id="8" name="Rounded Rectangle 7">
              <a:extLst>
                <a:ext uri="{FF2B5EF4-FFF2-40B4-BE49-F238E27FC236}">
                  <a16:creationId xmlns:a16="http://schemas.microsoft.com/office/drawing/2014/main" id="{13723ED8-5BCA-858A-AB35-EFC049FA79E4}"/>
                </a:ext>
              </a:extLst>
            </p:cNvPr>
            <p:cNvSpPr/>
            <p:nvPr/>
          </p:nvSpPr>
          <p:spPr bwMode="auto">
            <a:xfrm>
              <a:off x="4392891" y="1233642"/>
              <a:ext cx="499620" cy="294325"/>
            </a:xfrm>
            <a:prstGeom prst="roundRect">
              <a:avLst/>
            </a:prstGeom>
            <a:solidFill>
              <a:schemeClr val="bg1">
                <a:alpha val="85000"/>
              </a:schemeClr>
            </a:solidFill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CH"/>
            </a:p>
          </p:txBody>
        </p:sp>
        <p:cxnSp>
          <p:nvCxnSpPr>
            <p:cNvPr id="10" name="Straight Connector 9">
              <a:extLst>
                <a:ext uri="{FF2B5EF4-FFF2-40B4-BE49-F238E27FC236}">
                  <a16:creationId xmlns:a16="http://schemas.microsoft.com/office/drawing/2014/main" id="{2BB4083A-BB24-A0E6-5E12-666AC253AFFA}"/>
                </a:ext>
              </a:extLst>
            </p:cNvPr>
            <p:cNvCxnSpPr>
              <a:cxnSpLocks/>
              <a:stCxn id="8" idx="0"/>
            </p:cNvCxnSpPr>
            <p:nvPr/>
          </p:nvCxnSpPr>
          <p:spPr bwMode="auto">
            <a:xfrm flipV="1">
              <a:off x="4642701" y="547474"/>
              <a:ext cx="991895" cy="686168"/>
            </a:xfrm>
            <a:prstGeom prst="line">
              <a:avLst/>
            </a:prstGeom>
            <a:ln>
              <a:solidFill>
                <a:schemeClr val="tx1"/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2" name="Straight Connector 11">
              <a:extLst>
                <a:ext uri="{FF2B5EF4-FFF2-40B4-BE49-F238E27FC236}">
                  <a16:creationId xmlns:a16="http://schemas.microsoft.com/office/drawing/2014/main" id="{332C561D-1062-9587-582B-E62A31850730}"/>
                </a:ext>
              </a:extLst>
            </p:cNvPr>
            <p:cNvCxnSpPr>
              <a:cxnSpLocks/>
              <a:stCxn id="8" idx="2"/>
            </p:cNvCxnSpPr>
            <p:nvPr/>
          </p:nvCxnSpPr>
          <p:spPr bwMode="auto">
            <a:xfrm>
              <a:off x="4642701" y="1527967"/>
              <a:ext cx="991895" cy="941962"/>
            </a:xfrm>
            <a:prstGeom prst="line">
              <a:avLst/>
            </a:prstGeom>
            <a:ln>
              <a:solidFill>
                <a:schemeClr val="tx1"/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</p:grpSp>
      <p:pic>
        <p:nvPicPr>
          <p:cNvPr id="19" name="Picture 18" descr="A diagram of a diagram of a line graph&#10;&#10;Description automatically generated with medium confidence">
            <a:extLst>
              <a:ext uri="{FF2B5EF4-FFF2-40B4-BE49-F238E27FC236}">
                <a16:creationId xmlns:a16="http://schemas.microsoft.com/office/drawing/2014/main" id="{1056C8A8-BA5A-80FC-91C0-FC60BFFDDFB1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5904495" y="563212"/>
            <a:ext cx="3150718" cy="1903390"/>
          </a:xfrm>
          <a:prstGeom prst="rect">
            <a:avLst/>
          </a:prstGeom>
          <a:effectLst>
            <a:softEdge rad="99724"/>
          </a:effectLst>
        </p:spPr>
      </p:pic>
      <p:sp>
        <p:nvSpPr>
          <p:cNvPr id="20" name="TextBox 19">
            <a:extLst>
              <a:ext uri="{FF2B5EF4-FFF2-40B4-BE49-F238E27FC236}">
                <a16:creationId xmlns:a16="http://schemas.microsoft.com/office/drawing/2014/main" id="{33936FDB-906F-2B7A-0479-21AB453AA1B4}"/>
              </a:ext>
            </a:extLst>
          </p:cNvPr>
          <p:cNvSpPr txBox="1"/>
          <p:nvPr/>
        </p:nvSpPr>
        <p:spPr bwMode="auto">
          <a:xfrm>
            <a:off x="7184464" y="3364335"/>
            <a:ext cx="1308370" cy="338554"/>
          </a:xfrm>
          <a:prstGeom prst="rect">
            <a:avLst/>
          </a:prstGeom>
          <a:solidFill>
            <a:schemeClr val="bg1"/>
          </a:solidFill>
          <a:ln>
            <a:solidFill>
              <a:schemeClr val="tx2"/>
            </a:solidFill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txBody>
          <a:bodyPr wrap="square" rtlCol="0">
            <a:spAutoFit/>
          </a:bodyPr>
          <a:lstStyle/>
          <a:p>
            <a:pPr>
              <a:defRPr/>
            </a:pPr>
            <a:r>
              <a:rPr lang="en-US" sz="1600" dirty="0"/>
              <a:t>Kazu</a:t>
            </a:r>
            <a:endParaRPr dirty="0"/>
          </a:p>
        </p:txBody>
      </p:sp>
    </p:spTree>
    <p:extLst>
      <p:ext uri="{BB962C8B-B14F-4D97-AF65-F5344CB8AC3E}">
        <p14:creationId xmlns:p14="http://schemas.microsoft.com/office/powerpoint/2010/main" val="818240566"/>
      </p:ext>
    </p:extLst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22837AD-2CCD-9FDC-9B50-072CDBB2016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CH" dirty="0"/>
              <a:t>1.20 LHCb: Hadronization of b quarks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A29E2117-D81B-61A4-84FA-BCA2C9BC1102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CH" dirty="0">
                <a:solidFill>
                  <a:srgbClr val="0432FF"/>
                </a:solidFill>
              </a:rPr>
              <a:t>How does a b-quark become a </a:t>
            </a:r>
            <a:r>
              <a:rPr lang="en-CH" i="1" dirty="0">
                <a:solidFill>
                  <a:srgbClr val="0432FF"/>
                </a:solidFill>
              </a:rPr>
              <a:t>B</a:t>
            </a:r>
            <a:r>
              <a:rPr lang="en-CH" dirty="0">
                <a:solidFill>
                  <a:srgbClr val="0432FF"/>
                </a:solidFill>
              </a:rPr>
              <a:t>-meson?</a:t>
            </a:r>
          </a:p>
          <a:p>
            <a:endParaRPr lang="en-CH" dirty="0"/>
          </a:p>
          <a:p>
            <a:pPr>
              <a:buFont typeface="Wingdings" pitchFamily="2" charset="2"/>
              <a:buChar char="Ø"/>
            </a:pPr>
            <a:r>
              <a:rPr lang="en-CH" dirty="0">
                <a:solidFill>
                  <a:srgbClr val="FF0000"/>
                </a:solidFill>
              </a:rPr>
              <a:t>Quantify the ratio of B</a:t>
            </a:r>
            <a:r>
              <a:rPr lang="en-CH" baseline="-25000" dirty="0">
                <a:solidFill>
                  <a:srgbClr val="FF0000"/>
                </a:solidFill>
              </a:rPr>
              <a:t>s</a:t>
            </a:r>
            <a:r>
              <a:rPr lang="en-CH" baseline="30000" dirty="0">
                <a:solidFill>
                  <a:srgbClr val="FF0000"/>
                </a:solidFill>
              </a:rPr>
              <a:t>0</a:t>
            </a:r>
            <a:r>
              <a:rPr lang="en-CH" dirty="0">
                <a:solidFill>
                  <a:srgbClr val="FF0000"/>
                </a:solidFill>
              </a:rPr>
              <a:t> to B</a:t>
            </a:r>
            <a:r>
              <a:rPr lang="en-CH" baseline="30000" dirty="0">
                <a:solidFill>
                  <a:srgbClr val="FF0000"/>
                </a:solidFill>
              </a:rPr>
              <a:t>0</a:t>
            </a:r>
            <a:r>
              <a:rPr lang="en-CH" dirty="0">
                <a:solidFill>
                  <a:srgbClr val="FF0000"/>
                </a:solidFill>
              </a:rPr>
              <a:t> mesons</a:t>
            </a:r>
          </a:p>
        </p:txBody>
      </p:sp>
      <p:pic>
        <p:nvPicPr>
          <p:cNvPr id="5" name="Picture 4" descr="A close-up of a text&#10;&#10;Description automatically generated">
            <a:extLst>
              <a:ext uri="{FF2B5EF4-FFF2-40B4-BE49-F238E27FC236}">
                <a16:creationId xmlns:a16="http://schemas.microsoft.com/office/drawing/2014/main" id="{4D573E05-62F9-9516-CAC6-1E5B61987333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56752" y="2965271"/>
            <a:ext cx="8535229" cy="2066424"/>
          </a:xfrm>
          <a:prstGeom prst="rect">
            <a:avLst/>
          </a:prstGeom>
          <a:ln>
            <a:solidFill>
              <a:schemeClr val="tx1"/>
            </a:solidFill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</p:pic>
      <p:pic>
        <p:nvPicPr>
          <p:cNvPr id="6" name="Picture 5">
            <a:extLst>
              <a:ext uri="{FF2B5EF4-FFF2-40B4-BE49-F238E27FC236}">
                <a16:creationId xmlns:a16="http://schemas.microsoft.com/office/drawing/2014/main" id="{B67A8CC2-664E-3500-96FB-370B8D41C250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468871" y="555421"/>
            <a:ext cx="2675129" cy="2016329"/>
          </a:xfrm>
          <a:prstGeom prst="rect">
            <a:avLst/>
          </a:prstGeom>
        </p:spPr>
      </p:pic>
      <p:sp>
        <p:nvSpPr>
          <p:cNvPr id="7" name="TextBox 6">
            <a:extLst>
              <a:ext uri="{FF2B5EF4-FFF2-40B4-BE49-F238E27FC236}">
                <a16:creationId xmlns:a16="http://schemas.microsoft.com/office/drawing/2014/main" id="{770A66CF-27B6-00B0-E0B1-C5861CBE8AD5}"/>
              </a:ext>
            </a:extLst>
          </p:cNvPr>
          <p:cNvSpPr txBox="1"/>
          <p:nvPr/>
        </p:nvSpPr>
        <p:spPr>
          <a:xfrm>
            <a:off x="7289074" y="1983681"/>
            <a:ext cx="351378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CH" sz="2800" b="1" dirty="0"/>
              <a:t>?</a:t>
            </a: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DA0F061F-4977-69BE-57B2-1946EA1517C7}"/>
              </a:ext>
            </a:extLst>
          </p:cNvPr>
          <p:cNvSpPr txBox="1"/>
          <p:nvPr/>
        </p:nvSpPr>
        <p:spPr bwMode="auto">
          <a:xfrm>
            <a:off x="156752" y="2571750"/>
            <a:ext cx="1308370" cy="338554"/>
          </a:xfrm>
          <a:prstGeom prst="rect">
            <a:avLst/>
          </a:prstGeom>
          <a:solidFill>
            <a:schemeClr val="bg1"/>
          </a:solidFill>
          <a:ln>
            <a:solidFill>
              <a:schemeClr val="tx2"/>
            </a:solidFill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txBody>
          <a:bodyPr wrap="square" rtlCol="0">
            <a:spAutoFit/>
          </a:bodyPr>
          <a:lstStyle/>
          <a:p>
            <a:pPr>
              <a:defRPr/>
            </a:pPr>
            <a:r>
              <a:rPr lang="en-US" sz="1600" dirty="0"/>
              <a:t>Joan</a:t>
            </a:r>
            <a:endParaRPr dirty="0"/>
          </a:p>
        </p:txBody>
      </p:sp>
    </p:spTree>
    <p:extLst>
      <p:ext uri="{BB962C8B-B14F-4D97-AF65-F5344CB8AC3E}">
        <p14:creationId xmlns:p14="http://schemas.microsoft.com/office/powerpoint/2010/main" val="3474748581"/>
      </p:ext>
    </p:extLst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 showMasterPhAnim="0">
  <p:cSld>
    <p:spTree>
      <p:nvGrpSpPr>
        <p:cNvPr id="1" name=""/>
        <p:cNvGrpSpPr/>
        <p:nvPr/>
      </p:nvGrpSpPr>
      <p:grpSpPr bwMode="auto"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 bwMode="auto"/>
        <p:txBody>
          <a:bodyPr/>
          <a:lstStyle/>
          <a:p>
            <a:pPr>
              <a:defRPr/>
            </a:pPr>
            <a:r>
              <a:rPr lang="en-US"/>
              <a:t>What to expect?</a:t>
            </a:r>
            <a:endParaRPr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 bwMode="auto">
          <a:xfrm>
            <a:off x="292816" y="568021"/>
            <a:ext cx="8686800" cy="4486863"/>
          </a:xfrm>
        </p:spPr>
        <p:txBody>
          <a:bodyPr>
            <a:noAutofit/>
          </a:bodyPr>
          <a:lstStyle/>
          <a:p>
            <a:pPr>
              <a:defRPr/>
            </a:pPr>
            <a:r>
              <a:rPr lang="en-US" sz="2000" b="1"/>
              <a:t>data analysis</a:t>
            </a:r>
            <a:endParaRPr sz="2000" b="1"/>
          </a:p>
          <a:p>
            <a:pPr lvl="1">
              <a:defRPr/>
            </a:pPr>
            <a:r>
              <a:rPr lang="en-US" sz="2000" b="1"/>
              <a:t>studying physics</a:t>
            </a:r>
            <a:r>
              <a:rPr lang="en-US" sz="2000"/>
              <a:t>: papers, theses, etc</a:t>
            </a:r>
            <a:endParaRPr sz="2000"/>
          </a:p>
          <a:p>
            <a:pPr lvl="1">
              <a:defRPr/>
            </a:pPr>
            <a:r>
              <a:rPr lang="en-US" sz="2000"/>
              <a:t>working with </a:t>
            </a:r>
            <a:r>
              <a:rPr lang="en-US" sz="2000" b="1"/>
              <a:t>large data sets</a:t>
            </a:r>
            <a:r>
              <a:rPr lang="en-US" sz="2000"/>
              <a:t>, either ‘established’ (run-1/2) or ‘new’ (run-3)</a:t>
            </a:r>
            <a:endParaRPr sz="2000"/>
          </a:p>
          <a:p>
            <a:pPr lvl="1">
              <a:defRPr/>
            </a:pPr>
            <a:r>
              <a:rPr lang="en-US" sz="2000"/>
              <a:t>learning tools: root, </a:t>
            </a:r>
            <a:r>
              <a:rPr lang="en-US" sz="2000" b="1"/>
              <a:t>python </a:t>
            </a:r>
            <a:r>
              <a:rPr lang="en-US" sz="2000"/>
              <a:t>(scipy, hepml, tensorflow, ..), git, latex, </a:t>
            </a:r>
            <a:r>
              <a:rPr lang="en-US" sz="2000" b="1"/>
              <a:t>C++</a:t>
            </a:r>
            <a:r>
              <a:rPr lang="en-US" sz="2000"/>
              <a:t>, …</a:t>
            </a:r>
            <a:endParaRPr sz="2000"/>
          </a:p>
          <a:p>
            <a:pPr>
              <a:defRPr/>
            </a:pPr>
            <a:endParaRPr sz="2000"/>
          </a:p>
          <a:p>
            <a:pPr>
              <a:defRPr/>
            </a:pPr>
            <a:r>
              <a:rPr lang="en-US" sz="2000" b="1"/>
              <a:t>supervision</a:t>
            </a:r>
            <a:endParaRPr sz="2000"/>
          </a:p>
          <a:p>
            <a:pPr lvl="1">
              <a:defRPr/>
            </a:pPr>
            <a:r>
              <a:rPr lang="en-US" sz="2000"/>
              <a:t>usually 1 PhD student or postdoc and one senior staff</a:t>
            </a:r>
            <a:endParaRPr sz="2000"/>
          </a:p>
          <a:p>
            <a:pPr>
              <a:defRPr/>
            </a:pPr>
            <a:endParaRPr sz="2000"/>
          </a:p>
          <a:p>
            <a:pPr>
              <a:defRPr/>
            </a:pPr>
            <a:r>
              <a:rPr lang="en-US" sz="2000" b="1"/>
              <a:t>meetings/events</a:t>
            </a:r>
            <a:endParaRPr sz="2000"/>
          </a:p>
          <a:p>
            <a:pPr lvl="1">
              <a:defRPr/>
            </a:pPr>
            <a:r>
              <a:rPr lang="en-US" sz="2000"/>
              <a:t>weekly “BFYS” meeting on </a:t>
            </a:r>
            <a:r>
              <a:rPr lang="en-US" sz="2000" b="1"/>
              <a:t>Friday morning at 10am</a:t>
            </a:r>
            <a:endParaRPr sz="2000"/>
          </a:p>
          <a:p>
            <a:pPr lvl="1">
              <a:defRPr/>
            </a:pPr>
            <a:r>
              <a:rPr lang="en-US" sz="2000"/>
              <a:t>remote meetings with ‘physics working group’ at CERN (usually bi-weekly)</a:t>
            </a:r>
            <a:endParaRPr sz="2000"/>
          </a:p>
          <a:p>
            <a:pPr lvl="1">
              <a:defRPr/>
            </a:pPr>
            <a:r>
              <a:rPr lang="en-US" sz="2000"/>
              <a:t>travel to CERN (if useful for the project!)</a:t>
            </a:r>
            <a:endParaRPr sz="2000"/>
          </a:p>
          <a:p>
            <a:pPr lvl="1">
              <a:defRPr/>
            </a:pPr>
            <a:r>
              <a:rPr lang="en-US" sz="2000" b="1"/>
              <a:t>BFYS workshop</a:t>
            </a:r>
            <a:r>
              <a:rPr lang="en-US" sz="2000"/>
              <a:t> (</a:t>
            </a:r>
            <a:r>
              <a:rPr lang="en-US" sz="2000" b="0"/>
              <a:t>2 days, once per year </a:t>
            </a:r>
            <a:r>
              <a:rPr lang="en-US" sz="2000" b="1"/>
              <a:t>at remote location</a:t>
            </a:r>
            <a:r>
              <a:rPr lang="en-US" sz="2000"/>
              <a:t>)</a:t>
            </a:r>
            <a:endParaRPr sz="2000"/>
          </a:p>
        </p:txBody>
      </p:sp>
    </p:spTree>
  </p:cSld>
  <p:clrMapOvr>
    <a:masterClrMapping/>
  </p:clrMapOvr>
</p:sld>
</file>

<file path=ppt/theme/theme1.xml><?xml version="1.0" encoding="utf-8"?>
<a:theme xmlns:a="http://schemas.openxmlformats.org/drawingml/2006/main" name="emptytemplat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Arial"/>
        <a:cs typeface="Arial"/>
      </a:majorFont>
      <a:minorFont>
        <a:latin typeface="Calibri"/>
        <a:ea typeface="Arial"/>
        <a:cs typeface="Arial"/>
      </a:minorFont>
    </a:fontScheme>
    <a:fmtScheme name="Office">
      <a:fillStyleLst>
        <a:solidFill>
          <a:schemeClr val="phClr"/>
        </a:solidFill>
        <a:gradFill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/>
        </a:gradFill>
        <a:gradFill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/>
        </a:gradFill>
      </a:bgFillStyleLst>
    </a:fmtScheme>
  </a:themeElements>
  <a:objectDefaults>
    <a:spDef>
      <a:spPr bwMode="auto"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 bwMode="auto"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Arial"/>
        <a:cs typeface="Arial"/>
      </a:majorFont>
      <a:minorFont>
        <a:latin typeface="Calibri"/>
        <a:ea typeface="Arial"/>
        <a:cs typeface="Arial"/>
      </a:minorFont>
    </a:fontScheme>
    <a:fmtScheme name="Office">
      <a:fillStyleLst>
        <a:solidFill>
          <a:schemeClr val="phClr"/>
        </a:solidFill>
        <a:gradFill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/>
        </a:gradFill>
        <a:gradFill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/>
        </a:gradFill>
      </a:bgFillStyleLst>
    </a:fmtScheme>
  </a:themeElements>
  <a:objectDefaults>
    <a:spDef>
      <a:spPr bwMode="auto"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 bwMode="auto"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emptytemplate</Template>
  <TotalTime>1193</TotalTime>
  <Words>812</Words>
  <Application>Microsoft Macintosh PowerPoint</Application>
  <DocSecurity>0</DocSecurity>
  <PresentationFormat>On-screen Show (16:9)</PresentationFormat>
  <Paragraphs>200</Paragraphs>
  <Slides>22</Slides>
  <Notes>16</Notes>
  <HiddenSlides>1</HiddenSlides>
  <MMClips>0</MMClips>
  <ScaleCrop>false</ScaleCrop>
  <HeadingPairs>
    <vt:vector size="6" baseType="variant">
      <vt:variant>
        <vt:lpstr>Fonts Used</vt:lpstr>
      </vt:variant>
      <vt:variant>
        <vt:i4>4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22</vt:i4>
      </vt:variant>
    </vt:vector>
  </HeadingPairs>
  <TitlesOfParts>
    <vt:vector size="27" baseType="lpstr">
      <vt:lpstr>Arial</vt:lpstr>
      <vt:lpstr>Calibri</vt:lpstr>
      <vt:lpstr>Symbol</vt:lpstr>
      <vt:lpstr>Wingdings</vt:lpstr>
      <vt:lpstr>emptytemplate</vt:lpstr>
      <vt:lpstr>Master projects in LHCb</vt:lpstr>
      <vt:lpstr>The LHCb experiment at CERN</vt:lpstr>
      <vt:lpstr>The LHCb experiment at CERN</vt:lpstr>
      <vt:lpstr>“The Standard Model of Elementary Particles”</vt:lpstr>
      <vt:lpstr>quark interactions</vt:lpstr>
      <vt:lpstr>quark interactions</vt:lpstr>
      <vt:lpstr>quark interactions</vt:lpstr>
      <vt:lpstr>Studying heavy quarks at the LHC</vt:lpstr>
      <vt:lpstr>Studying heavy quarks at the LHC</vt:lpstr>
      <vt:lpstr>Studying heavy quarks at the LHC</vt:lpstr>
      <vt:lpstr>Studying heavy quarks at the LHC</vt:lpstr>
      <vt:lpstr>Studying heavy quarks at the LHC</vt:lpstr>
      <vt:lpstr>The BFYS group at Nikhef</vt:lpstr>
      <vt:lpstr>PowerPoint Presentation</vt:lpstr>
      <vt:lpstr>LHCb projects</vt:lpstr>
      <vt:lpstr>1.15 LHCb: Matter - Antimatter Oscillations</vt:lpstr>
      <vt:lpstr>1.16 LHCb: Charming Beauty: Bc+ to Bs0</vt:lpstr>
      <vt:lpstr>1.17 LHCb: Golden mode of CP violation</vt:lpstr>
      <vt:lpstr>1.18 LHCb: Charming Beauty: rare Bc decay</vt:lpstr>
      <vt:lpstr>1.19 LHCb: A New Vertex Detector</vt:lpstr>
      <vt:lpstr>1.20 LHCb: Hadronization of b quarks</vt:lpstr>
      <vt:lpstr>What to expect?</vt:lpstr>
    </vt:vector>
  </TitlesOfParts>
  <Manager/>
  <Company/>
  <LinksUpToDate>false</LinksUpToDate>
  <SharedDoc>false</SharedDoc>
  <HyperlinkBase/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Master student projects in LHCb</dc:title>
  <dc:subject/>
  <dc:creator>W D Hulsbergen</dc:creator>
  <cp:keywords/>
  <dc:description/>
  <cp:lastModifiedBy>Niels Tuning</cp:lastModifiedBy>
  <cp:revision>40</cp:revision>
  <dcterms:created xsi:type="dcterms:W3CDTF">2023-03-13T10:03:28Z</dcterms:created>
  <dcterms:modified xsi:type="dcterms:W3CDTF">2025-03-20T12:52:51Z</dcterms:modified>
  <cp:category/>
  <dc:identifier/>
  <cp:contentStatus/>
  <dc:language/>
  <cp:version/>
</cp:coreProperties>
</file>