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  <p:sldMasterId id="2147483661" r:id="rId2"/>
  </p:sldMasterIdLst>
  <p:sldIdLst>
    <p:sldId id="407" r:id="rId3"/>
    <p:sldId id="408" r:id="rId4"/>
    <p:sldId id="411" r:id="rId5"/>
    <p:sldId id="421" r:id="rId6"/>
    <p:sldId id="256" r:id="rId7"/>
    <p:sldId id="413" r:id="rId8"/>
    <p:sldId id="409" r:id="rId9"/>
    <p:sldId id="410" r:id="rId10"/>
    <p:sldId id="405" r:id="rId11"/>
    <p:sldId id="420" r:id="rId12"/>
    <p:sldId id="414" r:id="rId13"/>
    <p:sldId id="415" r:id="rId14"/>
    <p:sldId id="417" r:id="rId15"/>
    <p:sldId id="416" r:id="rId16"/>
    <p:sldId id="418" r:id="rId17"/>
    <p:sldId id="419" r:id="rId18"/>
  </p:sldIdLst>
  <p:sldSz cx="12192000" cy="6858000"/>
  <p:notesSz cx="6858000" cy="9144000"/>
  <p:defaultTextStyle>
    <a:defPPr>
      <a:defRPr lang="en-N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C155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492"/>
    <p:restoredTop sz="94669"/>
  </p:normalViewPr>
  <p:slideViewPr>
    <p:cSldViewPr snapToGrid="0">
      <p:cViewPr>
        <p:scale>
          <a:sx n="120" d="100"/>
          <a:sy n="120" d="100"/>
        </p:scale>
        <p:origin x="328" y="-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presProps" Target="pres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35F97C-5576-39E9-D809-BED6E026726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EF6F0EC-9CCA-248B-D8F4-8FD8095CF8E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DBAE91B-31CE-24CB-CA80-1BE6CB847FF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214FDD9-4C41-A790-47DC-FEEB12F0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606EDE6-AECC-F0BC-3221-D585299D6B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338568867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10C76F-A97F-CC99-D744-27E4E3A6D9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DC9174-F45C-E360-2022-5ADA5597A6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3E90B5A-EECB-17A4-551D-9AFFC36DF3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11B941F-5D18-2ECB-57D9-36D7FF9527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CE391A0-DCEE-D01E-89F5-7F19B496D5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21508488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E2CAB9-8544-140C-1A11-633681D1D0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1BCA338-6819-1CF7-C20E-F9054222FE3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93840E5-B1A6-6312-5404-21631E5949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57FFEB1-D645-6228-AE9B-0BB232C996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FBBF99-7776-4040-54D5-7224AF6054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54971114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E68400-E706-90C0-4B27-BE04095B86F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2610E62-63B4-284D-72C6-4853A61E414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856E5CD-6BE7-9BE9-2FF1-CE615DE60AF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93ECADB-B899-EF6E-1D37-DD8B12CC34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BC981D2-114D-D833-84E9-E97FBFB08C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4043B2E-06C3-87FF-0C86-2326090232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16076037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CC7DB8-ED77-EAAB-91A1-964F4508F6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856D305-CF98-230B-5959-BED729EF87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9F69A2F-B0DF-3344-E557-F943D0A1DE2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0C53328-A699-1C63-B779-324665AF392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803395F-2FE5-8F60-EA2E-8D3F5B0C4CF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8FCB3F8-5AD4-B575-F255-CAE2AF9546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DD47ACFC-69E4-175C-42F9-A314EE1C3B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51DEBF0-0576-E288-D090-90481C25F2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27669898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072AF7-D74A-D28E-FC58-56016485D4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4AFF299-3A07-6792-76C4-AE82256537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DBAD559-543B-8BB4-DCDD-A56AE41215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C12DE76-6453-0CD8-CB37-E911B17DED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226136726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5EA9AA1-90FB-60CF-5577-965DDD829A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7D5FDDF-516A-B084-9D7E-777DBF7ABF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39545DC-42FB-EB2F-19A1-B32888F761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378011408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7CCA12-7E42-4459-92E7-4566A1B76A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7632277-C5C0-F5ED-CAEF-2510955153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319D931-BF4D-2BD3-2121-E335B551A2D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A5D116A-DC31-3CCD-0E26-D4956B80F2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1A37D06-7223-A594-D890-D8DEB88037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09E3BF4-6CED-DC24-3B8C-700C671E82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33376208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74AC31-7B62-97F3-5A91-4FC32F5ECE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0982E26-0B64-BD4E-8332-7D31DECEA94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NL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FF1682C-CBE6-BCF6-B022-BE1648DD0D0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2531E57-1F8B-E696-B4CE-FAB1EE03F2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B73B264-1A6C-84BC-2C6B-023EBBE1BC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388CC5F-8750-9A93-734A-9BC166CEAA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40016494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17C413-40AB-2A53-ADB9-03F474AFC5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70555D4-6425-C054-1F7E-EA2B8752D34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2D6327-10B2-507A-D3B0-58E2C2B218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EF49E52-5F35-DA95-FADC-D4EC6BB591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F09E194-0D2D-AED4-E5F4-995F2DF447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18093429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AD88B22-9E18-F31E-825E-D398FD7EA44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8C8F886-5D95-1D69-C54A-D67E2BB0CEB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AF3D13-E2AA-41E1-2EEC-A6FCE2CF5A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82A1786-8B60-EC05-3F0A-ABED3A3C5C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293C5D6-F348-D3C9-AE6E-9E2BB0C163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27972269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8335"/>
          <a:stretch/>
        </p:blipFill>
        <p:spPr>
          <a:xfrm>
            <a:off x="10787186" y="6071366"/>
            <a:ext cx="1099028" cy="511436"/>
          </a:xfrm>
          <a:prstGeom prst="rect">
            <a:avLst/>
          </a:prstGeom>
        </p:spPr>
      </p:pic>
      <p:sp>
        <p:nvSpPr>
          <p:cNvPr id="16" name="Title Placeholder 1">
            <a:extLst>
              <a:ext uri="{FF2B5EF4-FFF2-40B4-BE49-F238E27FC236}">
                <a16:creationId xmlns:a16="http://schemas.microsoft.com/office/drawing/2014/main" id="{400FA2B3-1505-3A41-A87D-80572BB3C1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98895" y="786634"/>
            <a:ext cx="9894723" cy="612508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defRPr sz="2800"/>
            </a:lvl1pPr>
          </a:lstStyle>
          <a:p>
            <a:r>
              <a:rPr lang="en-GB" dirty="0"/>
              <a:t>Click to edit Master title style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C916E53-B331-D746-836D-0D6BAC2D7CF0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998895" y="1567629"/>
            <a:ext cx="9894887" cy="4503737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223203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8335"/>
          <a:stretch/>
        </p:blipFill>
        <p:spPr>
          <a:xfrm>
            <a:off x="10787186" y="6071366"/>
            <a:ext cx="1099028" cy="511436"/>
          </a:xfrm>
          <a:prstGeom prst="rect">
            <a:avLst/>
          </a:prstGeom>
        </p:spPr>
      </p:pic>
      <p:sp>
        <p:nvSpPr>
          <p:cNvPr id="16" name="Title Placeholder 1">
            <a:extLst>
              <a:ext uri="{FF2B5EF4-FFF2-40B4-BE49-F238E27FC236}">
                <a16:creationId xmlns:a16="http://schemas.microsoft.com/office/drawing/2014/main" id="{400FA2B3-1505-3A41-A87D-80572BB3C1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98895" y="786634"/>
            <a:ext cx="9894723" cy="612508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defRPr sz="2800"/>
            </a:lvl1pPr>
          </a:lstStyle>
          <a:p>
            <a:r>
              <a:rPr lang="en-GB" dirty="0"/>
              <a:t>Click to edit Master title style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C916E53-B331-D746-836D-0D6BAC2D7CF0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998895" y="1567629"/>
            <a:ext cx="9894887" cy="4503737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711265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8335"/>
          <a:stretch/>
        </p:blipFill>
        <p:spPr>
          <a:xfrm>
            <a:off x="10787186" y="6071366"/>
            <a:ext cx="1099028" cy="511436"/>
          </a:xfrm>
          <a:prstGeom prst="rect">
            <a:avLst/>
          </a:prstGeom>
        </p:spPr>
      </p:pic>
      <p:sp>
        <p:nvSpPr>
          <p:cNvPr id="16" name="Title Placeholder 1">
            <a:extLst>
              <a:ext uri="{FF2B5EF4-FFF2-40B4-BE49-F238E27FC236}">
                <a16:creationId xmlns:a16="http://schemas.microsoft.com/office/drawing/2014/main" id="{439A0EAE-9DC7-E64C-B528-7FE2DD3BEA3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98895" y="786634"/>
            <a:ext cx="9894723" cy="64555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>
              <a:defRPr>
                <a:solidFill>
                  <a:schemeClr val="accent2">
                    <a:lumMod val="90000"/>
                    <a:lumOff val="10000"/>
                  </a:schemeClr>
                </a:solidFill>
              </a:defRPr>
            </a:lvl1pPr>
          </a:lstStyle>
          <a:p>
            <a:r>
              <a:rPr lang="en-GB" dirty="0"/>
              <a:t>Click to edit Master title style</a:t>
            </a:r>
          </a:p>
        </p:txBody>
      </p:sp>
      <p:sp>
        <p:nvSpPr>
          <p:cNvPr id="17" name="Content Placeholder 3">
            <a:extLst>
              <a:ext uri="{FF2B5EF4-FFF2-40B4-BE49-F238E27FC236}">
                <a16:creationId xmlns:a16="http://schemas.microsoft.com/office/drawing/2014/main" id="{0444729D-076A-B34E-817B-AAAD4F608C6D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998895" y="1567629"/>
            <a:ext cx="9894887" cy="4503737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accent2">
                    <a:lumMod val="90000"/>
                    <a:lumOff val="10000"/>
                  </a:schemeClr>
                </a:solidFill>
              </a:defRPr>
            </a:lvl1pPr>
            <a:lvl2pPr>
              <a:defRPr>
                <a:solidFill>
                  <a:schemeClr val="accent2">
                    <a:lumMod val="90000"/>
                    <a:lumOff val="10000"/>
                  </a:schemeClr>
                </a:solidFill>
              </a:defRPr>
            </a:lvl2pPr>
            <a:lvl3pPr>
              <a:defRPr>
                <a:solidFill>
                  <a:schemeClr val="accent2">
                    <a:lumMod val="90000"/>
                    <a:lumOff val="10000"/>
                  </a:schemeClr>
                </a:solidFill>
              </a:defRPr>
            </a:lvl3pPr>
            <a:lvl4pPr>
              <a:defRPr>
                <a:solidFill>
                  <a:schemeClr val="accent2">
                    <a:lumMod val="90000"/>
                    <a:lumOff val="10000"/>
                  </a:schemeClr>
                </a:solidFill>
              </a:defRPr>
            </a:lvl4pPr>
            <a:lvl5pPr>
              <a:defRPr>
                <a:solidFill>
                  <a:schemeClr val="accent2">
                    <a:lumMod val="90000"/>
                    <a:lumOff val="10000"/>
                  </a:schemeClr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  <a:p>
            <a:pPr lvl="3"/>
            <a:r>
              <a:rPr lang="en-GB" dirty="0"/>
              <a:t>Fourth level</a:t>
            </a:r>
          </a:p>
          <a:p>
            <a:pPr lvl="4"/>
            <a:r>
              <a:rPr lang="en-GB" dirty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5726009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1594" b="1" i="0">
                <a:solidFill>
                  <a:srgbClr val="1E4E78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5/16/25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25838732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2.png"/><Relationship Id="rId4" Type="http://schemas.openxmlformats.org/officeDocument/2006/relationships/theme" Target="../theme/theme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6E8B8B0-E8E9-3780-0222-9EDDE5E199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NL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A0A7F81-960D-4157-746C-BA34CCDE0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NL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EE8C658-CB48-F635-13EA-4529535E1D8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C891D7BD-476B-4E41-AA3F-F7211E33AEAC}" type="datetimeFigureOut">
              <a:rPr lang="en-NL" smtClean="0"/>
              <a:t>16/05/2025</a:t>
            </a:fld>
            <a:endParaRPr lang="en-N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E788D72-DCB1-702C-B33B-E732A24280F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NL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1AB057D-5A76-DAE6-4956-8C5034B8D9E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D1DD83E2-24D8-DD43-A3EB-DD6A13ABBFE2}" type="slidenum">
              <a:rPr lang="en-NL" smtClean="0"/>
              <a:t>‹#›</a:t>
            </a:fld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376377483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98895" y="698797"/>
            <a:ext cx="9923105" cy="749851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GB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98894" y="1566391"/>
            <a:ext cx="9923105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  <a:p>
            <a:pPr lvl="3"/>
            <a:r>
              <a:rPr lang="en-GB" dirty="0"/>
              <a:t>Fourth level</a:t>
            </a:r>
          </a:p>
          <a:p>
            <a:pPr lvl="4"/>
            <a:r>
              <a:rPr lang="en-GB" dirty="0"/>
              <a:t>Fifth level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0886023-3160-F54D-ABE2-A8AFA16E520E}"/>
              </a:ext>
            </a:extLst>
          </p:cNvPr>
          <p:cNvSpPr/>
          <p:nvPr userDrawn="1"/>
        </p:nvSpPr>
        <p:spPr>
          <a:xfrm>
            <a:off x="0" y="-38314"/>
            <a:ext cx="12192000" cy="593453"/>
          </a:xfrm>
          <a:prstGeom prst="rect">
            <a:avLst/>
          </a:prstGeom>
          <a:solidFill>
            <a:srgbClr val="1D286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endParaRPr lang="en-US" dirty="0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B72B47DB-29AD-084C-8232-6CAF9C67327F}"/>
              </a:ext>
            </a:extLst>
          </p:cNvPr>
          <p:cNvSpPr txBox="1">
            <a:spLocks/>
          </p:cNvSpPr>
          <p:nvPr userDrawn="1"/>
        </p:nvSpPr>
        <p:spPr>
          <a:xfrm>
            <a:off x="10385562" y="105344"/>
            <a:ext cx="670560" cy="33205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83EB0FA4-9B1C-4D6B-AF0A-97437B69127A}" type="slidenum">
              <a:rPr lang="en-GB" smtClean="0">
                <a:solidFill>
                  <a:schemeClr val="bg1"/>
                </a:solidFill>
              </a:rPr>
              <a:pPr/>
              <a:t>‹#›</a:t>
            </a:fld>
            <a:r>
              <a:rPr lang="en-GB" dirty="0">
                <a:solidFill>
                  <a:schemeClr val="accent1">
                    <a:lumMod val="60000"/>
                    <a:lumOff val="40000"/>
                  </a:schemeClr>
                </a:solidFill>
              </a:rPr>
              <a:t>     </a:t>
            </a:r>
            <a:r>
              <a:rPr lang="en-GB" dirty="0">
                <a:solidFill>
                  <a:schemeClr val="bg1"/>
                </a:solidFill>
              </a:rPr>
              <a:t>|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365F78CF-3545-4647-AFFC-4E9114BD5F00}"/>
              </a:ext>
            </a:extLst>
          </p:cNvPr>
          <p:cNvSpPr txBox="1">
            <a:spLocks/>
          </p:cNvSpPr>
          <p:nvPr userDrawn="1"/>
        </p:nvSpPr>
        <p:spPr>
          <a:xfrm>
            <a:off x="11022254" y="139678"/>
            <a:ext cx="1268825" cy="290944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200" b="0" dirty="0">
                <a:solidFill>
                  <a:schemeClr val="bg1"/>
                </a:solidFill>
                <a:latin typeface="+mn-lt"/>
              </a:rPr>
              <a:t>GEANT.ORG</a:t>
            </a:r>
            <a:endParaRPr lang="en-GB" sz="1200" b="0" dirty="0">
              <a:solidFill>
                <a:schemeClr val="bg1"/>
              </a:solidFill>
              <a:latin typeface="+mn-lt"/>
            </a:endParaRPr>
          </a:p>
        </p:txBody>
      </p:sp>
      <p:pic>
        <p:nvPicPr>
          <p:cNvPr id="5" name="Picture 4" descr="A picture containing aircraft&#10;&#10;Description automatically generated">
            <a:extLst>
              <a:ext uri="{FF2B5EF4-FFF2-40B4-BE49-F238E27FC236}">
                <a16:creationId xmlns:a16="http://schemas.microsoft.com/office/drawing/2014/main" id="{A3DBBBB7-9CE4-D342-A765-EF35A5E661D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541" t="70685" r="16055" b="24139"/>
          <a:stretch/>
        </p:blipFill>
        <p:spPr>
          <a:xfrm flipH="1">
            <a:off x="0" y="-38313"/>
            <a:ext cx="10286482" cy="5934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101480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GB" sz="2800" b="1" kern="1200" baseline="0" dirty="0">
          <a:solidFill>
            <a:schemeClr val="accent2">
              <a:lumMod val="90000"/>
              <a:lumOff val="10000"/>
            </a:schemeClr>
          </a:solidFill>
          <a:latin typeface="+mn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400" kern="1200">
          <a:solidFill>
            <a:schemeClr val="accent2">
              <a:lumMod val="90000"/>
              <a:lumOff val="10000"/>
            </a:schemeClr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200" kern="1200">
          <a:solidFill>
            <a:schemeClr val="accent2">
              <a:lumMod val="90000"/>
              <a:lumOff val="1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accent2">
              <a:lumMod val="90000"/>
              <a:lumOff val="1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accent2">
              <a:lumMod val="90000"/>
              <a:lumOff val="1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accent2">
              <a:lumMod val="90000"/>
              <a:lumOff val="10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sv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hyperlink" Target="https://community.geant.org/trust-and-identity-mentorship/" TargetMode="Externa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0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sv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sv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sv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CA2F763-E8B5-AFF8-3597-5B47225B02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Rectangle 32">
            <a:extLst>
              <a:ext uri="{FF2B5EF4-FFF2-40B4-BE49-F238E27FC236}">
                <a16:creationId xmlns:a16="http://schemas.microsoft.com/office/drawing/2014/main" id="{FBF2DAB2-1535-094F-B278-4F1C59D2E65E}"/>
              </a:ext>
            </a:extLst>
          </p:cNvPr>
          <p:cNvSpPr/>
          <p:nvPr/>
        </p:nvSpPr>
        <p:spPr>
          <a:xfrm>
            <a:off x="0" y="-22302"/>
            <a:ext cx="12192000" cy="6842711"/>
          </a:xfrm>
          <a:prstGeom prst="rect">
            <a:avLst/>
          </a:prstGeom>
          <a:solidFill>
            <a:srgbClr val="3034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5A81AFB-8F2F-F970-D736-FB981C7B0CC9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286" t="60631" r="43125" b="7997"/>
          <a:stretch/>
        </p:blipFill>
        <p:spPr>
          <a:xfrm>
            <a:off x="711199" y="-22302"/>
            <a:ext cx="11480801" cy="5825201"/>
          </a:xfrm>
          <a:prstGeom prst="rect">
            <a:avLst/>
          </a:prstGeom>
        </p:spPr>
      </p:pic>
      <p:sp>
        <p:nvSpPr>
          <p:cNvPr id="9" name="Text Placeholder 10">
            <a:extLst>
              <a:ext uri="{FF2B5EF4-FFF2-40B4-BE49-F238E27FC236}">
                <a16:creationId xmlns:a16="http://schemas.microsoft.com/office/drawing/2014/main" id="{92E90F45-16F7-D1B2-1E37-C1F3A8FDAB1B}"/>
              </a:ext>
            </a:extLst>
          </p:cNvPr>
          <p:cNvSpPr txBox="1">
            <a:spLocks/>
          </p:cNvSpPr>
          <p:nvPr/>
        </p:nvSpPr>
        <p:spPr>
          <a:xfrm>
            <a:off x="1255494" y="1619457"/>
            <a:ext cx="6059706" cy="737449"/>
          </a:xfrm>
          <a:prstGeom prst="rect">
            <a:avLst/>
          </a:prstGeom>
        </p:spPr>
        <p:txBody>
          <a:bodyPr lIns="91440" tIns="45720" rIns="91440" bIns="45720"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3000" dirty="0">
                <a:solidFill>
                  <a:schemeClr val="bg1"/>
                </a:solidFill>
              </a:rPr>
              <a:t>T&amp;I in GN5-2</a:t>
            </a:r>
            <a:endParaRPr lang="en-US" sz="3000" dirty="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10" name="Text Placeholder 6">
            <a:extLst>
              <a:ext uri="{FF2B5EF4-FFF2-40B4-BE49-F238E27FC236}">
                <a16:creationId xmlns:a16="http://schemas.microsoft.com/office/drawing/2014/main" id="{B0F29025-64D8-3091-F6E7-0BD0EDF122D1}"/>
              </a:ext>
            </a:extLst>
          </p:cNvPr>
          <p:cNvSpPr txBox="1">
            <a:spLocks/>
          </p:cNvSpPr>
          <p:nvPr/>
        </p:nvSpPr>
        <p:spPr>
          <a:xfrm>
            <a:off x="1255494" y="2607476"/>
            <a:ext cx="6753726" cy="74947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sz="2400" dirty="0">
              <a:solidFill>
                <a:schemeClr val="bg1"/>
              </a:solidFill>
              <a:latin typeface="+mn-lt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07E3B56E-4E29-4B43-05E7-EF8B442838DB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" b="15504"/>
          <a:stretch/>
        </p:blipFill>
        <p:spPr>
          <a:xfrm>
            <a:off x="1353030" y="682159"/>
            <a:ext cx="1432450" cy="689706"/>
          </a:xfrm>
          <a:prstGeom prst="rect">
            <a:avLst/>
          </a:prstGeom>
        </p:spPr>
      </p:pic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D6368227-B1D3-2218-7FCC-80D5A7E069CD}"/>
              </a:ext>
            </a:extLst>
          </p:cNvPr>
          <p:cNvSpPr txBox="1">
            <a:spLocks/>
          </p:cNvSpPr>
          <p:nvPr/>
        </p:nvSpPr>
        <p:spPr>
          <a:xfrm>
            <a:off x="1255494" y="3498256"/>
            <a:ext cx="6753726" cy="732266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000" b="1" dirty="0">
                <a:solidFill>
                  <a:schemeClr val="bg1"/>
                </a:solidFill>
              </a:rPr>
              <a:t>Casper </a:t>
            </a:r>
            <a:r>
              <a:rPr lang="en-US" sz="2000" b="1" dirty="0" err="1">
                <a:solidFill>
                  <a:schemeClr val="bg1"/>
                </a:solidFill>
              </a:rPr>
              <a:t>Dreef</a:t>
            </a:r>
            <a:endParaRPr lang="en-US" sz="2000" b="1" dirty="0">
              <a:solidFill>
                <a:schemeClr val="bg1"/>
              </a:solidFill>
            </a:endParaRPr>
          </a:p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2000" dirty="0">
                <a:solidFill>
                  <a:schemeClr val="bg1"/>
                </a:solidFill>
              </a:rPr>
              <a:t>Task Leader – Enabling Communities</a:t>
            </a:r>
            <a:endParaRPr lang="en-GB" sz="2000" cap="all" dirty="0">
              <a:solidFill>
                <a:schemeClr val="bg1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D699C04-1565-BAC9-992C-8321FAF07635}"/>
              </a:ext>
            </a:extLst>
          </p:cNvPr>
          <p:cNvSpPr/>
          <p:nvPr/>
        </p:nvSpPr>
        <p:spPr>
          <a:xfrm>
            <a:off x="0" y="4828031"/>
            <a:ext cx="12192000" cy="2052067"/>
          </a:xfrm>
          <a:prstGeom prst="rect">
            <a:avLst/>
          </a:prstGeom>
          <a:solidFill>
            <a:srgbClr val="425E9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Date Placeholder 3">
            <a:extLst>
              <a:ext uri="{FF2B5EF4-FFF2-40B4-BE49-F238E27FC236}">
                <a16:creationId xmlns:a16="http://schemas.microsoft.com/office/drawing/2014/main" id="{738FDB00-78E7-C6F3-9C54-06F2751BE79B}"/>
              </a:ext>
            </a:extLst>
          </p:cNvPr>
          <p:cNvSpPr txBox="1">
            <a:spLocks/>
          </p:cNvSpPr>
          <p:nvPr/>
        </p:nvSpPr>
        <p:spPr>
          <a:xfrm>
            <a:off x="1255494" y="5922278"/>
            <a:ext cx="2480762" cy="61469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50000"/>
              </a:lnSpc>
            </a:pPr>
            <a:r>
              <a:rPr lang="en-US" dirty="0">
                <a:solidFill>
                  <a:schemeClr val="bg1"/>
                </a:solidFill>
              </a:rPr>
              <a:t>Public</a:t>
            </a:r>
            <a:endParaRPr lang="en-GB" dirty="0">
              <a:solidFill>
                <a:schemeClr val="bg1"/>
              </a:solidFill>
            </a:endParaRPr>
          </a:p>
          <a:p>
            <a:pPr>
              <a:lnSpc>
                <a:spcPct val="150000"/>
              </a:lnSpc>
            </a:pP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4" name="Text Placeholder 6">
            <a:extLst>
              <a:ext uri="{FF2B5EF4-FFF2-40B4-BE49-F238E27FC236}">
                <a16:creationId xmlns:a16="http://schemas.microsoft.com/office/drawing/2014/main" id="{BF65C947-1B3C-0137-CB48-506770540161}"/>
              </a:ext>
            </a:extLst>
          </p:cNvPr>
          <p:cNvSpPr txBox="1">
            <a:spLocks/>
          </p:cNvSpPr>
          <p:nvPr/>
        </p:nvSpPr>
        <p:spPr>
          <a:xfrm>
            <a:off x="1255494" y="5073436"/>
            <a:ext cx="5467827" cy="427671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1600" dirty="0">
                <a:solidFill>
                  <a:schemeClr val="bg1"/>
                </a:solidFill>
              </a:rPr>
              <a:t>64th </a:t>
            </a:r>
            <a:r>
              <a:rPr lang="en-US" sz="1600" dirty="0" err="1">
                <a:solidFill>
                  <a:schemeClr val="bg1"/>
                </a:solidFill>
              </a:rPr>
              <a:t>EUGridPMA</a:t>
            </a:r>
            <a:r>
              <a:rPr lang="en-US" sz="1600" dirty="0">
                <a:solidFill>
                  <a:schemeClr val="bg1"/>
                </a:solidFill>
              </a:rPr>
              <a:t>+ meeting</a:t>
            </a:r>
          </a:p>
        </p:txBody>
      </p:sp>
      <p:sp>
        <p:nvSpPr>
          <p:cNvPr id="31" name="Text Placeholder 6">
            <a:extLst>
              <a:ext uri="{FF2B5EF4-FFF2-40B4-BE49-F238E27FC236}">
                <a16:creationId xmlns:a16="http://schemas.microsoft.com/office/drawing/2014/main" id="{E9DDA73C-5DFB-984F-CE65-C2AACE3F8F65}"/>
              </a:ext>
            </a:extLst>
          </p:cNvPr>
          <p:cNvSpPr txBox="1">
            <a:spLocks/>
          </p:cNvSpPr>
          <p:nvPr/>
        </p:nvSpPr>
        <p:spPr>
          <a:xfrm>
            <a:off x="1255494" y="5375228"/>
            <a:ext cx="5467827" cy="427671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1600" dirty="0">
                <a:solidFill>
                  <a:schemeClr val="bg1"/>
                </a:solidFill>
              </a:rPr>
              <a:t>14-16 May 2025</a:t>
            </a:r>
          </a:p>
        </p:txBody>
      </p:sp>
    </p:spTree>
    <p:extLst>
      <p:ext uri="{BB962C8B-B14F-4D97-AF65-F5344CB8AC3E}">
        <p14:creationId xmlns:p14="http://schemas.microsoft.com/office/powerpoint/2010/main" val="27558632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EB80C7A-71B1-3BCA-7816-460E5BF3877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5268C73E-71B2-E758-34FB-3310D2371A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Agenda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06099E0B-B317-3C70-AECB-9089D98E2C55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/>
          <a:lstStyle/>
          <a:p>
            <a:r>
              <a:rPr lang="en-US" dirty="0"/>
              <a:t>WP5 tasks overview</a:t>
            </a:r>
          </a:p>
          <a:p>
            <a:r>
              <a:rPr lang="en-US" dirty="0"/>
              <a:t>Service roadmaps 2025</a:t>
            </a:r>
          </a:p>
          <a:p>
            <a:r>
              <a:rPr lang="en-US" dirty="0"/>
              <a:t>Enabling Communities </a:t>
            </a:r>
          </a:p>
          <a:p>
            <a:pPr lvl="1"/>
            <a:r>
              <a:rPr lang="en-US" dirty="0"/>
              <a:t>Subtasks</a:t>
            </a:r>
          </a:p>
          <a:p>
            <a:pPr lvl="1"/>
            <a:r>
              <a:rPr lang="en-US" dirty="0"/>
              <a:t>Policy &amp; Technology subtask – round table discussion</a:t>
            </a:r>
          </a:p>
          <a:p>
            <a:endParaRPr lang="en-US" dirty="0"/>
          </a:p>
        </p:txBody>
      </p:sp>
      <p:pic>
        <p:nvPicPr>
          <p:cNvPr id="2" name="Graphic 1">
            <a:extLst>
              <a:ext uri="{FF2B5EF4-FFF2-40B4-BE49-F238E27FC236}">
                <a16:creationId xmlns:a16="http://schemas.microsoft.com/office/drawing/2014/main" id="{1D34FBA0-285D-B541-21C0-116707487DA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91291" y="811864"/>
            <a:ext cx="749300" cy="749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74453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62BE024-EACF-5F29-C3BB-618804A6FA7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0D76873B-5691-85B8-5051-4EEC9F0A00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GN5-2 WP5 Trust &amp; Identity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047FEB5C-BEEC-A6FA-671F-6EBBC939FCBE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6957848" y="1567629"/>
            <a:ext cx="3935934" cy="4503737"/>
          </a:xfrm>
        </p:spPr>
        <p:txBody>
          <a:bodyPr/>
          <a:lstStyle/>
          <a:p>
            <a:r>
              <a:rPr lang="en-US" dirty="0"/>
              <a:t>T1 – </a:t>
            </a:r>
            <a:r>
              <a:rPr lang="en-US" dirty="0" err="1"/>
              <a:t>eduroam</a:t>
            </a:r>
            <a:r>
              <a:rPr lang="en-US" dirty="0"/>
              <a:t> </a:t>
            </a:r>
          </a:p>
          <a:p>
            <a:r>
              <a:rPr lang="en-US" dirty="0"/>
              <a:t>T2 – </a:t>
            </a:r>
            <a:r>
              <a:rPr lang="en-US" dirty="0" err="1"/>
              <a:t>eduGAIN</a:t>
            </a:r>
            <a:endParaRPr lang="en-US" dirty="0"/>
          </a:p>
          <a:p>
            <a:r>
              <a:rPr lang="en-US" dirty="0"/>
              <a:t>T3 – Core AAI Platform</a:t>
            </a:r>
          </a:p>
          <a:p>
            <a:r>
              <a:rPr lang="en-US" dirty="0"/>
              <a:t>T4 – </a:t>
            </a:r>
            <a:r>
              <a:rPr lang="en-US" dirty="0" err="1"/>
              <a:t>InAcademia</a:t>
            </a:r>
            <a:endParaRPr lang="en-US" dirty="0"/>
          </a:p>
          <a:p>
            <a:r>
              <a:rPr lang="en-US" dirty="0"/>
              <a:t>T5 – Incubator</a:t>
            </a:r>
          </a:p>
          <a:p>
            <a:r>
              <a:rPr lang="en-US" dirty="0"/>
              <a:t>T6 – Enabling Communities</a:t>
            </a:r>
          </a:p>
        </p:txBody>
      </p:sp>
      <p:pic>
        <p:nvPicPr>
          <p:cNvPr id="6" name="Picture 5" descr="Icon&#10;&#10;Description automatically generated">
            <a:extLst>
              <a:ext uri="{FF2B5EF4-FFF2-40B4-BE49-F238E27FC236}">
                <a16:creationId xmlns:a16="http://schemas.microsoft.com/office/drawing/2014/main" id="{73E27A9C-B758-5F4F-9A94-E879C788AE7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0122" y="718238"/>
            <a:ext cx="749300" cy="7493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45352901-97E6-90C4-CF28-8A01963ADE32}"/>
              </a:ext>
            </a:extLst>
          </p:cNvPr>
          <p:cNvSpPr txBox="1"/>
          <p:nvPr/>
        </p:nvSpPr>
        <p:spPr>
          <a:xfrm>
            <a:off x="8576441" y="3195145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NL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89CE3476-C795-7FD2-4A49-05B97ECAC605}"/>
              </a:ext>
            </a:extLst>
          </p:cNvPr>
          <p:cNvSpPr txBox="1"/>
          <p:nvPr/>
        </p:nvSpPr>
        <p:spPr>
          <a:xfrm>
            <a:off x="762787" y="1578139"/>
            <a:ext cx="5438316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WP5, Trust and Identity will incubate new or potentially disruptive T&amp;I technologies and support for new use cases around federated authentication and new technologies, such as EUDI wallets, in addition to </a:t>
            </a:r>
            <a:r>
              <a:rPr lang="en-GB" sz="2000" dirty="0" err="1">
                <a:solidFill>
                  <a:schemeClr val="accent2">
                    <a:lumMod val="90000"/>
                    <a:lumOff val="10000"/>
                  </a:schemeClr>
                </a:solidFill>
              </a:rPr>
              <a:t>eduroam</a:t>
            </a:r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, </a:t>
            </a:r>
            <a:r>
              <a:rPr lang="en-GB" sz="2000" dirty="0" err="1">
                <a:solidFill>
                  <a:schemeClr val="accent2">
                    <a:lumMod val="90000"/>
                    <a:lumOff val="10000"/>
                  </a:schemeClr>
                </a:solidFill>
              </a:rPr>
              <a:t>eduGAIN</a:t>
            </a:r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, </a:t>
            </a:r>
            <a:r>
              <a:rPr lang="en-GB" sz="2000" dirty="0" err="1">
                <a:solidFill>
                  <a:schemeClr val="accent2">
                    <a:lumMod val="90000"/>
                    <a:lumOff val="10000"/>
                  </a:schemeClr>
                </a:solidFill>
              </a:rPr>
              <a:t>InAcademia</a:t>
            </a:r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, and Core AAI platform development. </a:t>
            </a:r>
            <a:b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</a:br>
            <a:endParaRPr lang="en-GB" sz="2000" dirty="0">
              <a:solidFill>
                <a:schemeClr val="accent2">
                  <a:lumMod val="90000"/>
                  <a:lumOff val="10000"/>
                </a:schemeClr>
              </a:solidFill>
            </a:endParaRPr>
          </a:p>
          <a:p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In order to realise the maximum potential of the</a:t>
            </a:r>
          </a:p>
          <a:p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T&amp;I portfolio and make it available to the user community, development towards stronger national electronic identities (e.g. </a:t>
            </a:r>
            <a:r>
              <a:rPr lang="en-GB" sz="2000" dirty="0" err="1">
                <a:solidFill>
                  <a:schemeClr val="accent2">
                    <a:lumMod val="90000"/>
                    <a:lumOff val="10000"/>
                  </a:schemeClr>
                </a:solidFill>
              </a:rPr>
              <a:t>eIDAS</a:t>
            </a:r>
            <a:r>
              <a:rPr lang="en-GB" sz="2000" dirty="0">
                <a:solidFill>
                  <a:schemeClr val="accent2">
                    <a:lumMod val="90000"/>
                    <a:lumOff val="10000"/>
                  </a:schemeClr>
                </a:solidFill>
              </a:rPr>
              <a:t>) and self-sovereign identity (SSI), privacy preservation will also be included.</a:t>
            </a:r>
            <a:endParaRPr lang="en-NL" sz="2000" dirty="0">
              <a:solidFill>
                <a:schemeClr val="accent2">
                  <a:lumMod val="90000"/>
                  <a:lumOff val="1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377744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2BFC76C-B122-0CEE-169C-523FD4E9F5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Rectangle 32">
            <a:extLst>
              <a:ext uri="{FF2B5EF4-FFF2-40B4-BE49-F238E27FC236}">
                <a16:creationId xmlns:a16="http://schemas.microsoft.com/office/drawing/2014/main" id="{ED75306E-573E-4E2A-696B-BC40727182B8}"/>
              </a:ext>
            </a:extLst>
          </p:cNvPr>
          <p:cNvSpPr/>
          <p:nvPr/>
        </p:nvSpPr>
        <p:spPr>
          <a:xfrm>
            <a:off x="0" y="-22302"/>
            <a:ext cx="12192000" cy="6842711"/>
          </a:xfrm>
          <a:prstGeom prst="rect">
            <a:avLst/>
          </a:prstGeom>
          <a:solidFill>
            <a:srgbClr val="3034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AD3327D-3F22-9FCB-A842-71071E90B0CE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286" t="60631" r="43125" b="7997"/>
          <a:stretch/>
        </p:blipFill>
        <p:spPr>
          <a:xfrm>
            <a:off x="711199" y="-22302"/>
            <a:ext cx="11480801" cy="5825201"/>
          </a:xfrm>
          <a:prstGeom prst="rect">
            <a:avLst/>
          </a:prstGeom>
        </p:spPr>
      </p:pic>
      <p:sp>
        <p:nvSpPr>
          <p:cNvPr id="9" name="Text Placeholder 10">
            <a:extLst>
              <a:ext uri="{FF2B5EF4-FFF2-40B4-BE49-F238E27FC236}">
                <a16:creationId xmlns:a16="http://schemas.microsoft.com/office/drawing/2014/main" id="{644516CA-218D-DBAF-D3B5-A9EC82F5B774}"/>
              </a:ext>
            </a:extLst>
          </p:cNvPr>
          <p:cNvSpPr txBox="1">
            <a:spLocks/>
          </p:cNvSpPr>
          <p:nvPr/>
        </p:nvSpPr>
        <p:spPr>
          <a:xfrm>
            <a:off x="1255494" y="1619457"/>
            <a:ext cx="6059706" cy="737449"/>
          </a:xfrm>
          <a:prstGeom prst="rect">
            <a:avLst/>
          </a:prstGeom>
        </p:spPr>
        <p:txBody>
          <a:bodyPr lIns="91440" tIns="45720" rIns="91440" bIns="45720"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sz="3000" dirty="0">
              <a:solidFill>
                <a:schemeClr val="bg1"/>
              </a:solidFill>
            </a:endParaRPr>
          </a:p>
          <a:p>
            <a:r>
              <a:rPr lang="en-GB" sz="3000" dirty="0">
                <a:solidFill>
                  <a:schemeClr val="bg1"/>
                </a:solidFill>
              </a:rPr>
              <a:t>Service Roadmaps</a:t>
            </a:r>
            <a:endParaRPr lang="en-US" sz="3000" dirty="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10" name="Text Placeholder 6">
            <a:extLst>
              <a:ext uri="{FF2B5EF4-FFF2-40B4-BE49-F238E27FC236}">
                <a16:creationId xmlns:a16="http://schemas.microsoft.com/office/drawing/2014/main" id="{2CCEDB25-039B-70FB-3070-F52A9E34F983}"/>
              </a:ext>
            </a:extLst>
          </p:cNvPr>
          <p:cNvSpPr txBox="1">
            <a:spLocks/>
          </p:cNvSpPr>
          <p:nvPr/>
        </p:nvSpPr>
        <p:spPr>
          <a:xfrm>
            <a:off x="1255494" y="2607476"/>
            <a:ext cx="6753726" cy="74947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sz="2400" dirty="0">
              <a:solidFill>
                <a:schemeClr val="bg1"/>
              </a:solidFill>
              <a:latin typeface="+mn-lt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6216F79B-2758-3028-A12E-7909B8FCFE12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" b="15504"/>
          <a:stretch/>
        </p:blipFill>
        <p:spPr>
          <a:xfrm>
            <a:off x="1353030" y="682159"/>
            <a:ext cx="1432450" cy="689706"/>
          </a:xfrm>
          <a:prstGeom prst="rect">
            <a:avLst/>
          </a:prstGeom>
        </p:spPr>
      </p:pic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1C0FC3E6-138E-2B25-0347-36633208523C}"/>
              </a:ext>
            </a:extLst>
          </p:cNvPr>
          <p:cNvSpPr txBox="1">
            <a:spLocks/>
          </p:cNvSpPr>
          <p:nvPr/>
        </p:nvSpPr>
        <p:spPr>
          <a:xfrm>
            <a:off x="1255494" y="3498256"/>
            <a:ext cx="6753726" cy="732266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  <a:spcBef>
                <a:spcPts val="0"/>
              </a:spcBef>
            </a:pP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59B3F05E-D017-2071-5DC8-241E5C80315E}"/>
              </a:ext>
            </a:extLst>
          </p:cNvPr>
          <p:cNvSpPr/>
          <p:nvPr/>
        </p:nvSpPr>
        <p:spPr>
          <a:xfrm>
            <a:off x="0" y="4828031"/>
            <a:ext cx="12192000" cy="2052067"/>
          </a:xfrm>
          <a:prstGeom prst="rect">
            <a:avLst/>
          </a:prstGeom>
          <a:solidFill>
            <a:srgbClr val="425E9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Date Placeholder 3">
            <a:extLst>
              <a:ext uri="{FF2B5EF4-FFF2-40B4-BE49-F238E27FC236}">
                <a16:creationId xmlns:a16="http://schemas.microsoft.com/office/drawing/2014/main" id="{40C2845D-5B49-F8A8-B9E5-0BEB298F08FB}"/>
              </a:ext>
            </a:extLst>
          </p:cNvPr>
          <p:cNvSpPr txBox="1">
            <a:spLocks/>
          </p:cNvSpPr>
          <p:nvPr/>
        </p:nvSpPr>
        <p:spPr>
          <a:xfrm>
            <a:off x="1255494" y="5922278"/>
            <a:ext cx="2480762" cy="61469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50000"/>
              </a:lnSpc>
            </a:pPr>
            <a:endParaRPr lang="en-GB" dirty="0">
              <a:solidFill>
                <a:schemeClr val="bg1"/>
              </a:solidFill>
            </a:endParaRPr>
          </a:p>
          <a:p>
            <a:pPr>
              <a:lnSpc>
                <a:spcPct val="150000"/>
              </a:lnSpc>
            </a:pP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4" name="Text Placeholder 6">
            <a:extLst>
              <a:ext uri="{FF2B5EF4-FFF2-40B4-BE49-F238E27FC236}">
                <a16:creationId xmlns:a16="http://schemas.microsoft.com/office/drawing/2014/main" id="{BC234A03-8A39-7C1A-D2C0-5748DA1F8D7C}"/>
              </a:ext>
            </a:extLst>
          </p:cNvPr>
          <p:cNvSpPr txBox="1">
            <a:spLocks/>
          </p:cNvSpPr>
          <p:nvPr/>
        </p:nvSpPr>
        <p:spPr>
          <a:xfrm>
            <a:off x="1255494" y="5073436"/>
            <a:ext cx="5467827" cy="427671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1600" dirty="0">
              <a:solidFill>
                <a:schemeClr val="bg1"/>
              </a:solidFill>
            </a:endParaRPr>
          </a:p>
        </p:txBody>
      </p:sp>
      <p:sp>
        <p:nvSpPr>
          <p:cNvPr id="31" name="Text Placeholder 6">
            <a:extLst>
              <a:ext uri="{FF2B5EF4-FFF2-40B4-BE49-F238E27FC236}">
                <a16:creationId xmlns:a16="http://schemas.microsoft.com/office/drawing/2014/main" id="{8EC8E104-C24C-DB22-4446-70ABCB8E4E1D}"/>
              </a:ext>
            </a:extLst>
          </p:cNvPr>
          <p:cNvSpPr txBox="1">
            <a:spLocks/>
          </p:cNvSpPr>
          <p:nvPr/>
        </p:nvSpPr>
        <p:spPr>
          <a:xfrm>
            <a:off x="1255494" y="5375228"/>
            <a:ext cx="5467827" cy="427671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6542215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3362716" y="231246"/>
            <a:ext cx="4651455" cy="313187"/>
          </a:xfrm>
          <a:prstGeom prst="rect">
            <a:avLst/>
          </a:prstGeom>
        </p:spPr>
        <p:txBody>
          <a:bodyPr vert="horz" wrap="square" lIns="0" tIns="5358" rIns="0" bIns="0" rtlCol="0" anchor="ctr">
            <a:spAutoFit/>
          </a:bodyPr>
          <a:lstStyle/>
          <a:p>
            <a:pPr marL="5954">
              <a:lnSpc>
                <a:spcPct val="100000"/>
              </a:lnSpc>
              <a:spcBef>
                <a:spcPts val="42"/>
              </a:spcBef>
            </a:pPr>
            <a:r>
              <a:rPr sz="2000" spc="-115" dirty="0">
                <a:solidFill>
                  <a:schemeClr val="bg1"/>
                </a:solidFill>
              </a:rPr>
              <a:t>eduroam</a:t>
            </a:r>
            <a:r>
              <a:rPr sz="2000" spc="-68" dirty="0">
                <a:solidFill>
                  <a:schemeClr val="bg1"/>
                </a:solidFill>
              </a:rPr>
              <a:t> </a:t>
            </a:r>
            <a:r>
              <a:rPr sz="2000" spc="-150" dirty="0">
                <a:solidFill>
                  <a:schemeClr val="bg1"/>
                </a:solidFill>
              </a:rPr>
              <a:t>Roadmap</a:t>
            </a:r>
            <a:r>
              <a:rPr sz="2000" spc="-66" dirty="0">
                <a:solidFill>
                  <a:schemeClr val="bg1"/>
                </a:solidFill>
              </a:rPr>
              <a:t> </a:t>
            </a:r>
            <a:r>
              <a:rPr sz="2000" spc="-53" dirty="0">
                <a:solidFill>
                  <a:schemeClr val="bg1"/>
                </a:solidFill>
              </a:rPr>
              <a:t>2025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3341695" y="1138742"/>
            <a:ext cx="622995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82" dirty="0">
                <a:solidFill>
                  <a:srgbClr val="548135"/>
                </a:solidFill>
                <a:latin typeface="Arial"/>
                <a:cs typeface="Arial"/>
              </a:rPr>
              <a:t>Engagement</a:t>
            </a:r>
            <a:endParaRPr sz="938">
              <a:latin typeface="Arial"/>
              <a:cs typeface="Arial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4556567" y="673395"/>
            <a:ext cx="4388048" cy="328315"/>
          </a:xfrm>
          <a:custGeom>
            <a:avLst/>
            <a:gdLst/>
            <a:ahLst/>
            <a:cxnLst/>
            <a:rect l="l" t="t" r="r" b="b"/>
            <a:pathLst>
              <a:path w="9361170" h="700405">
                <a:moveTo>
                  <a:pt x="9360899" y="700199"/>
                </a:moveTo>
                <a:lnTo>
                  <a:pt x="0" y="700199"/>
                </a:lnTo>
                <a:lnTo>
                  <a:pt x="0" y="0"/>
                </a:lnTo>
                <a:lnTo>
                  <a:pt x="9360899" y="0"/>
                </a:lnTo>
                <a:lnTo>
                  <a:pt x="9360899" y="700199"/>
                </a:lnTo>
                <a:close/>
              </a:path>
            </a:pathLst>
          </a:custGeom>
          <a:solidFill>
            <a:srgbClr val="7F7F7F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5" name="object 5"/>
          <p:cNvSpPr txBox="1"/>
          <p:nvPr/>
        </p:nvSpPr>
        <p:spPr>
          <a:xfrm>
            <a:off x="6659298" y="699781"/>
            <a:ext cx="270867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>
              <a:spcBef>
                <a:spcPts val="47"/>
              </a:spcBef>
            </a:pPr>
            <a:r>
              <a:rPr sz="938" b="1" spc="-9" dirty="0">
                <a:solidFill>
                  <a:srgbClr val="FFFFFF"/>
                </a:solidFill>
                <a:latin typeface="Arial"/>
                <a:cs typeface="Arial"/>
              </a:rPr>
              <a:t>2025</a:t>
            </a:r>
            <a:endParaRPr sz="938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5029394" y="807917"/>
            <a:ext cx="133648" cy="135918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>
              <a:spcBef>
                <a:spcPts val="47"/>
              </a:spcBef>
            </a:pPr>
            <a:r>
              <a:rPr sz="844" b="1" spc="-52" dirty="0">
                <a:solidFill>
                  <a:srgbClr val="FFFFFF"/>
                </a:solidFill>
                <a:latin typeface="Arial"/>
                <a:cs typeface="Arial"/>
              </a:rPr>
              <a:t>Q1</a:t>
            </a:r>
            <a:endParaRPr sz="844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6140640" y="818616"/>
            <a:ext cx="1202531" cy="135918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>
              <a:spcBef>
                <a:spcPts val="47"/>
              </a:spcBef>
              <a:tabLst>
                <a:tab pos="1068700" algn="l"/>
              </a:tabLst>
            </a:pPr>
            <a:r>
              <a:rPr sz="844" b="1" spc="-12" dirty="0">
                <a:solidFill>
                  <a:srgbClr val="FFFFFF"/>
                </a:solidFill>
                <a:latin typeface="Arial"/>
                <a:cs typeface="Arial"/>
              </a:rPr>
              <a:t>Q2</a:t>
            </a:r>
            <a:r>
              <a:rPr sz="844" b="1" dirty="0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sz="844" b="1" spc="-47" dirty="0">
                <a:solidFill>
                  <a:srgbClr val="FFFFFF"/>
                </a:solidFill>
                <a:latin typeface="Arial"/>
                <a:cs typeface="Arial"/>
              </a:rPr>
              <a:t>Q3</a:t>
            </a:r>
            <a:endParaRPr sz="844">
              <a:latin typeface="Arial"/>
              <a:cs typeface="Arial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8358715" y="782897"/>
            <a:ext cx="133648" cy="135918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>
              <a:spcBef>
                <a:spcPts val="47"/>
              </a:spcBef>
            </a:pPr>
            <a:r>
              <a:rPr sz="844" b="1" spc="-52" dirty="0">
                <a:solidFill>
                  <a:srgbClr val="FFFFFF"/>
                </a:solidFill>
                <a:latin typeface="Arial"/>
                <a:cs typeface="Arial"/>
              </a:rPr>
              <a:t>Q4</a:t>
            </a:r>
            <a:endParaRPr sz="844">
              <a:latin typeface="Arial"/>
              <a:cs typeface="Arial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3341695" y="2701319"/>
            <a:ext cx="1137047" cy="294680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68" dirty="0">
                <a:solidFill>
                  <a:srgbClr val="BE9000"/>
                </a:solidFill>
                <a:latin typeface="Arial"/>
                <a:cs typeface="Arial"/>
              </a:rPr>
              <a:t>eduroam</a:t>
            </a:r>
            <a:r>
              <a:rPr sz="938" b="1" spc="-38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938" b="1" spc="-66" dirty="0">
                <a:solidFill>
                  <a:srgbClr val="BE9000"/>
                </a:solidFill>
                <a:latin typeface="Arial"/>
                <a:cs typeface="Arial"/>
              </a:rPr>
              <a:t>Managed</a:t>
            </a:r>
            <a:r>
              <a:rPr sz="938" b="1" spc="-38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938" b="1" spc="-40" dirty="0">
                <a:solidFill>
                  <a:srgbClr val="BE9000"/>
                </a:solidFill>
                <a:latin typeface="Arial"/>
                <a:cs typeface="Arial"/>
              </a:rPr>
              <a:t>IdP</a:t>
            </a:r>
            <a:endParaRPr sz="938">
              <a:latin typeface="Arial"/>
              <a:cs typeface="Arial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3341695" y="1694448"/>
            <a:ext cx="1154609" cy="294680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68" dirty="0">
                <a:solidFill>
                  <a:srgbClr val="548135"/>
                </a:solidFill>
                <a:latin typeface="Arial"/>
                <a:cs typeface="Arial"/>
              </a:rPr>
              <a:t>eduroam</a:t>
            </a:r>
            <a:r>
              <a:rPr sz="938" b="1" spc="-40" dirty="0">
                <a:solidFill>
                  <a:srgbClr val="548135"/>
                </a:solidFill>
                <a:latin typeface="Arial"/>
                <a:cs typeface="Arial"/>
              </a:rPr>
              <a:t> </a:t>
            </a:r>
            <a:r>
              <a:rPr sz="938" b="1" spc="-70" dirty="0">
                <a:solidFill>
                  <a:srgbClr val="548135"/>
                </a:solidFill>
                <a:latin typeface="Arial"/>
                <a:cs typeface="Arial"/>
              </a:rPr>
              <a:t>policy</a:t>
            </a:r>
            <a:r>
              <a:rPr sz="938" b="1" spc="-40" dirty="0">
                <a:solidFill>
                  <a:srgbClr val="548135"/>
                </a:solidFill>
                <a:latin typeface="Arial"/>
                <a:cs typeface="Arial"/>
              </a:rPr>
              <a:t> </a:t>
            </a:r>
            <a:r>
              <a:rPr sz="938" b="1" spc="-47" dirty="0">
                <a:solidFill>
                  <a:srgbClr val="548135"/>
                </a:solidFill>
                <a:latin typeface="Arial"/>
                <a:cs typeface="Arial"/>
              </a:rPr>
              <a:t>update</a:t>
            </a:r>
            <a:endParaRPr sz="938">
              <a:latin typeface="Arial"/>
              <a:cs typeface="Arial"/>
            </a:endParaRPr>
          </a:p>
        </p:txBody>
      </p:sp>
      <p:sp>
        <p:nvSpPr>
          <p:cNvPr id="11" name="object 11"/>
          <p:cNvSpPr/>
          <p:nvPr/>
        </p:nvSpPr>
        <p:spPr>
          <a:xfrm>
            <a:off x="3251813" y="5395019"/>
            <a:ext cx="5692973" cy="1183184"/>
          </a:xfrm>
          <a:custGeom>
            <a:avLst/>
            <a:gdLst/>
            <a:ahLst/>
            <a:cxnLst/>
            <a:rect l="l" t="t" r="r" b="b"/>
            <a:pathLst>
              <a:path w="12145010" h="2524125">
                <a:moveTo>
                  <a:pt x="10967699" y="2523599"/>
                </a:moveTo>
                <a:lnTo>
                  <a:pt x="10967699" y="1892699"/>
                </a:lnTo>
                <a:lnTo>
                  <a:pt x="0" y="1892699"/>
                </a:lnTo>
                <a:lnTo>
                  <a:pt x="0" y="630899"/>
                </a:lnTo>
                <a:lnTo>
                  <a:pt x="10967699" y="630899"/>
                </a:lnTo>
                <a:lnTo>
                  <a:pt x="10967699" y="0"/>
                </a:lnTo>
                <a:lnTo>
                  <a:pt x="12144549" y="1176850"/>
                </a:lnTo>
                <a:lnTo>
                  <a:pt x="12144549" y="1346749"/>
                </a:lnTo>
                <a:lnTo>
                  <a:pt x="10967699" y="2523599"/>
                </a:lnTo>
                <a:close/>
              </a:path>
            </a:pathLst>
          </a:custGeom>
          <a:solidFill>
            <a:srgbClr val="F4703B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12" name="object 12"/>
          <p:cNvSpPr txBox="1"/>
          <p:nvPr/>
        </p:nvSpPr>
        <p:spPr>
          <a:xfrm>
            <a:off x="3622109" y="5870983"/>
            <a:ext cx="4172606" cy="18708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376278" marR="2382" indent="-370622">
              <a:lnSpc>
                <a:spcPct val="141700"/>
              </a:lnSpc>
              <a:spcBef>
                <a:spcPts val="47"/>
              </a:spcBef>
            </a:pPr>
            <a:r>
              <a:rPr sz="938" spc="-47" dirty="0">
                <a:solidFill>
                  <a:srgbClr val="FFFFFF"/>
                </a:solidFill>
                <a:latin typeface="Arial"/>
                <a:cs typeface="Arial"/>
              </a:rPr>
              <a:t>Continuous</a:t>
            </a:r>
            <a:r>
              <a:rPr sz="938" spc="-33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938" spc="-42" dirty="0">
                <a:solidFill>
                  <a:srgbClr val="FFFFFF"/>
                </a:solidFill>
                <a:latin typeface="Arial"/>
                <a:cs typeface="Arial"/>
              </a:rPr>
              <a:t>Operations,</a:t>
            </a:r>
            <a:r>
              <a:rPr sz="938" spc="-33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938" spc="-42" dirty="0">
                <a:solidFill>
                  <a:srgbClr val="FFFFFF"/>
                </a:solidFill>
                <a:latin typeface="Arial"/>
                <a:cs typeface="Arial"/>
              </a:rPr>
              <a:t>Support</a:t>
            </a:r>
            <a:r>
              <a:rPr sz="938" spc="-3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938" spc="-52" dirty="0">
                <a:solidFill>
                  <a:srgbClr val="FFFFFF"/>
                </a:solidFill>
                <a:latin typeface="Arial"/>
                <a:cs typeface="Arial"/>
              </a:rPr>
              <a:t>and</a:t>
            </a:r>
            <a:r>
              <a:rPr sz="938" spc="-33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938" spc="-23" dirty="0">
                <a:solidFill>
                  <a:srgbClr val="FFFFFF"/>
                </a:solidFill>
                <a:latin typeface="Arial"/>
                <a:cs typeface="Arial"/>
              </a:rPr>
              <a:t>Deployment </a:t>
            </a:r>
            <a:r>
              <a:rPr sz="938" spc="-47" dirty="0">
                <a:solidFill>
                  <a:srgbClr val="FFFFFF"/>
                </a:solidFill>
                <a:latin typeface="Arial"/>
                <a:cs typeface="Arial"/>
              </a:rPr>
              <a:t>Continuous</a:t>
            </a:r>
            <a:r>
              <a:rPr sz="938" spc="-35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938" spc="-49" dirty="0">
                <a:solidFill>
                  <a:srgbClr val="FFFFFF"/>
                </a:solidFill>
                <a:latin typeface="Arial"/>
                <a:cs typeface="Arial"/>
              </a:rPr>
              <a:t>service</a:t>
            </a:r>
            <a:r>
              <a:rPr sz="938" spc="-33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938" spc="-5" dirty="0">
                <a:solidFill>
                  <a:srgbClr val="FFFFFF"/>
                </a:solidFill>
                <a:latin typeface="Arial"/>
                <a:cs typeface="Arial"/>
              </a:rPr>
              <a:t>improvements</a:t>
            </a:r>
            <a:endParaRPr sz="938" dirty="0">
              <a:latin typeface="Arial"/>
              <a:cs typeface="Arial"/>
            </a:endParaRPr>
          </a:p>
        </p:txBody>
      </p:sp>
      <p:sp>
        <p:nvSpPr>
          <p:cNvPr id="13" name="object 13"/>
          <p:cNvSpPr/>
          <p:nvPr/>
        </p:nvSpPr>
        <p:spPr>
          <a:xfrm>
            <a:off x="4593685" y="1661994"/>
            <a:ext cx="4307681" cy="214313"/>
          </a:xfrm>
          <a:custGeom>
            <a:avLst/>
            <a:gdLst/>
            <a:ahLst/>
            <a:cxnLst/>
            <a:rect l="l" t="t" r="r" b="b"/>
            <a:pathLst>
              <a:path w="9189720" h="457200">
                <a:moveTo>
                  <a:pt x="91895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9189599" y="0"/>
                </a:lnTo>
                <a:lnTo>
                  <a:pt x="9189599" y="457199"/>
                </a:lnTo>
                <a:close/>
              </a:path>
            </a:pathLst>
          </a:custGeom>
          <a:solidFill>
            <a:srgbClr val="A8D08C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14" name="object 14"/>
          <p:cNvSpPr txBox="1"/>
          <p:nvPr/>
        </p:nvSpPr>
        <p:spPr>
          <a:xfrm>
            <a:off x="5796113" y="1702237"/>
            <a:ext cx="1901428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49" dirty="0">
                <a:solidFill>
                  <a:srgbClr val="1B4161"/>
                </a:solidFill>
                <a:latin typeface="Arial"/>
                <a:cs typeface="Arial"/>
              </a:rPr>
              <a:t>Signing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eduroam 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policy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document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set</a:t>
            </a:r>
            <a:endParaRPr sz="750">
              <a:latin typeface="Arial"/>
              <a:cs typeface="Arial"/>
            </a:endParaRPr>
          </a:p>
        </p:txBody>
      </p:sp>
      <p:sp>
        <p:nvSpPr>
          <p:cNvPr id="15" name="object 15"/>
          <p:cNvSpPr/>
          <p:nvPr/>
        </p:nvSpPr>
        <p:spPr>
          <a:xfrm>
            <a:off x="4593685" y="1051124"/>
            <a:ext cx="4307681" cy="214313"/>
          </a:xfrm>
          <a:custGeom>
            <a:avLst/>
            <a:gdLst/>
            <a:ahLst/>
            <a:cxnLst/>
            <a:rect l="l" t="t" r="r" b="b"/>
            <a:pathLst>
              <a:path w="9189720" h="457200">
                <a:moveTo>
                  <a:pt x="91895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9189599" y="0"/>
                </a:lnTo>
                <a:lnTo>
                  <a:pt x="9189599" y="457199"/>
                </a:lnTo>
                <a:close/>
              </a:path>
            </a:pathLst>
          </a:custGeom>
          <a:solidFill>
            <a:srgbClr val="A8D08C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16" name="object 16"/>
          <p:cNvSpPr txBox="1"/>
          <p:nvPr/>
        </p:nvSpPr>
        <p:spPr>
          <a:xfrm>
            <a:off x="5359293" y="1091368"/>
            <a:ext cx="2774454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Continual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liaison: </a:t>
            </a:r>
            <a:r>
              <a:rPr sz="750" spc="-94" dirty="0">
                <a:solidFill>
                  <a:srgbClr val="1B4161"/>
                </a:solidFill>
                <a:latin typeface="Arial"/>
                <a:cs typeface="Arial"/>
              </a:rPr>
              <a:t>GeGC,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WiFi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Alliance,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59" dirty="0">
                <a:solidFill>
                  <a:srgbClr val="1B4161"/>
                </a:solidFill>
                <a:latin typeface="Arial"/>
                <a:cs typeface="Arial"/>
              </a:rPr>
              <a:t>WBA,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96" dirty="0">
                <a:solidFill>
                  <a:srgbClr val="1B4161"/>
                </a:solidFill>
                <a:latin typeface="Arial"/>
                <a:cs typeface="Arial"/>
              </a:rPr>
              <a:t>IETF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(radext </a:t>
            </a:r>
            <a:r>
              <a:rPr sz="750" spc="-70" dirty="0">
                <a:solidFill>
                  <a:srgbClr val="1B4161"/>
                </a:solidFill>
                <a:latin typeface="Arial"/>
                <a:cs typeface="Arial"/>
              </a:rPr>
              <a:t>WG,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8" dirty="0">
                <a:solidFill>
                  <a:srgbClr val="1B4161"/>
                </a:solidFill>
                <a:latin typeface="Arial"/>
                <a:cs typeface="Arial"/>
              </a:rPr>
              <a:t>EAP)</a:t>
            </a:r>
            <a:endParaRPr sz="750">
              <a:latin typeface="Arial"/>
              <a:cs typeface="Arial"/>
            </a:endParaRPr>
          </a:p>
        </p:txBody>
      </p:sp>
      <p:sp>
        <p:nvSpPr>
          <p:cNvPr id="17" name="object 17"/>
          <p:cNvSpPr/>
          <p:nvPr/>
        </p:nvSpPr>
        <p:spPr>
          <a:xfrm>
            <a:off x="6780058" y="2873296"/>
            <a:ext cx="2121396" cy="214313"/>
          </a:xfrm>
          <a:custGeom>
            <a:avLst/>
            <a:gdLst/>
            <a:ahLst/>
            <a:cxnLst/>
            <a:rect l="l" t="t" r="r" b="b"/>
            <a:pathLst>
              <a:path w="4525645" h="457200">
                <a:moveTo>
                  <a:pt x="45254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25499" y="0"/>
                </a:lnTo>
                <a:lnTo>
                  <a:pt x="45254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18" name="object 18"/>
          <p:cNvSpPr txBox="1"/>
          <p:nvPr/>
        </p:nvSpPr>
        <p:spPr>
          <a:xfrm>
            <a:off x="6828032" y="2913540"/>
            <a:ext cx="2046684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Investigate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migration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7" dirty="0">
                <a:solidFill>
                  <a:srgbClr val="1B4161"/>
                </a:solidFill>
                <a:latin typeface="Arial"/>
                <a:cs typeface="Arial"/>
              </a:rPr>
              <a:t>managed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59" dirty="0">
                <a:solidFill>
                  <a:srgbClr val="1B4161"/>
                </a:solidFill>
                <a:latin typeface="Arial"/>
                <a:cs typeface="Arial"/>
              </a:rPr>
              <a:t>IdP</a:t>
            </a: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to</a:t>
            </a:r>
            <a:r>
              <a:rPr sz="750" spc="-19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1" dirty="0">
                <a:solidFill>
                  <a:srgbClr val="1B4161"/>
                </a:solidFill>
                <a:latin typeface="Arial"/>
                <a:cs typeface="Arial"/>
              </a:rPr>
              <a:t>geteduroam</a:t>
            </a:r>
            <a:endParaRPr sz="750">
              <a:latin typeface="Arial"/>
              <a:cs typeface="Arial"/>
            </a:endParaRPr>
          </a:p>
        </p:txBody>
      </p:sp>
      <p:sp>
        <p:nvSpPr>
          <p:cNvPr id="19" name="object 19"/>
          <p:cNvSpPr/>
          <p:nvPr/>
        </p:nvSpPr>
        <p:spPr>
          <a:xfrm>
            <a:off x="6780058" y="2650488"/>
            <a:ext cx="2121396" cy="214313"/>
          </a:xfrm>
          <a:custGeom>
            <a:avLst/>
            <a:gdLst/>
            <a:ahLst/>
            <a:cxnLst/>
            <a:rect l="l" t="t" r="r" b="b"/>
            <a:pathLst>
              <a:path w="4525645" h="457200">
                <a:moveTo>
                  <a:pt x="45254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25499" y="0"/>
                </a:lnTo>
                <a:lnTo>
                  <a:pt x="45254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20" name="object 20"/>
          <p:cNvSpPr txBox="1"/>
          <p:nvPr/>
        </p:nvSpPr>
        <p:spPr>
          <a:xfrm>
            <a:off x="7168996" y="2690731"/>
            <a:ext cx="1342430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Update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underlying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6" dirty="0">
                <a:solidFill>
                  <a:srgbClr val="1B4161"/>
                </a:solidFill>
                <a:latin typeface="Arial"/>
                <a:cs typeface="Arial"/>
              </a:rPr>
              <a:t>software</a:t>
            </a:r>
            <a:endParaRPr sz="750">
              <a:latin typeface="Arial"/>
              <a:cs typeface="Arial"/>
            </a:endParaRPr>
          </a:p>
        </p:txBody>
      </p:sp>
      <p:sp>
        <p:nvSpPr>
          <p:cNvPr id="21" name="object 21"/>
          <p:cNvSpPr/>
          <p:nvPr/>
        </p:nvSpPr>
        <p:spPr>
          <a:xfrm>
            <a:off x="5684495" y="1291716"/>
            <a:ext cx="1071563" cy="214313"/>
          </a:xfrm>
          <a:custGeom>
            <a:avLst/>
            <a:gdLst/>
            <a:ahLst/>
            <a:cxnLst/>
            <a:rect l="l" t="t" r="r" b="b"/>
            <a:pathLst>
              <a:path w="2286000" h="457200">
                <a:moveTo>
                  <a:pt x="22859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2285999" y="0"/>
                </a:lnTo>
                <a:lnTo>
                  <a:pt x="2285999" y="457199"/>
                </a:lnTo>
                <a:close/>
              </a:path>
            </a:pathLst>
          </a:custGeom>
          <a:solidFill>
            <a:srgbClr val="A8D08C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22" name="object 22"/>
          <p:cNvSpPr txBox="1"/>
          <p:nvPr/>
        </p:nvSpPr>
        <p:spPr>
          <a:xfrm>
            <a:off x="5973956" y="1331959"/>
            <a:ext cx="492323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5" dirty="0">
                <a:solidFill>
                  <a:srgbClr val="1B4161"/>
                </a:solidFill>
                <a:latin typeface="Arial"/>
                <a:cs typeface="Arial"/>
              </a:rPr>
              <a:t>Mobility</a:t>
            </a:r>
            <a:r>
              <a:rPr sz="750" spc="-19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day</a:t>
            </a:r>
            <a:endParaRPr sz="750">
              <a:latin typeface="Arial"/>
              <a:cs typeface="Arial"/>
            </a:endParaRPr>
          </a:p>
        </p:txBody>
      </p:sp>
      <p:sp>
        <p:nvSpPr>
          <p:cNvPr id="23" name="object 23"/>
          <p:cNvSpPr txBox="1"/>
          <p:nvPr/>
        </p:nvSpPr>
        <p:spPr>
          <a:xfrm>
            <a:off x="3341695" y="3338644"/>
            <a:ext cx="1097756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68" dirty="0">
                <a:solidFill>
                  <a:srgbClr val="BE9000"/>
                </a:solidFill>
                <a:latin typeface="Arial"/>
                <a:cs typeface="Arial"/>
              </a:rPr>
              <a:t>eduroam</a:t>
            </a:r>
            <a:r>
              <a:rPr sz="938" b="1" spc="-38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938" b="1" spc="-66" dirty="0">
                <a:solidFill>
                  <a:srgbClr val="BE9000"/>
                </a:solidFill>
                <a:latin typeface="Arial"/>
                <a:cs typeface="Arial"/>
              </a:rPr>
              <a:t>Managed</a:t>
            </a:r>
            <a:r>
              <a:rPr sz="938" b="1" spc="-40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938" b="1" spc="-171" dirty="0">
                <a:solidFill>
                  <a:srgbClr val="BE9000"/>
                </a:solidFill>
                <a:latin typeface="Arial"/>
                <a:cs typeface="Arial"/>
              </a:rPr>
              <a:t>SP</a:t>
            </a:r>
            <a:endParaRPr sz="938">
              <a:latin typeface="Arial"/>
              <a:cs typeface="Arial"/>
            </a:endParaRPr>
          </a:p>
        </p:txBody>
      </p:sp>
      <p:sp>
        <p:nvSpPr>
          <p:cNvPr id="24" name="object 24"/>
          <p:cNvSpPr txBox="1"/>
          <p:nvPr/>
        </p:nvSpPr>
        <p:spPr>
          <a:xfrm>
            <a:off x="3341695" y="2185964"/>
            <a:ext cx="196750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176" dirty="0">
                <a:solidFill>
                  <a:srgbClr val="BE9000"/>
                </a:solidFill>
                <a:latin typeface="Arial"/>
                <a:cs typeface="Arial"/>
              </a:rPr>
              <a:t>CAT</a:t>
            </a:r>
            <a:endParaRPr sz="938">
              <a:latin typeface="Arial"/>
              <a:cs typeface="Arial"/>
            </a:endParaRPr>
          </a:p>
        </p:txBody>
      </p:sp>
      <p:sp>
        <p:nvSpPr>
          <p:cNvPr id="25" name="object 25"/>
          <p:cNvSpPr txBox="1"/>
          <p:nvPr/>
        </p:nvSpPr>
        <p:spPr>
          <a:xfrm>
            <a:off x="3341695" y="4330518"/>
            <a:ext cx="679252" cy="276317"/>
          </a:xfrm>
          <a:prstGeom prst="rect">
            <a:avLst/>
          </a:prstGeom>
        </p:spPr>
        <p:txBody>
          <a:bodyPr vert="horz" wrap="square" lIns="0" tIns="19645" rIns="0" bIns="0" rtlCol="0">
            <a:spAutoFit/>
          </a:bodyPr>
          <a:lstStyle/>
          <a:p>
            <a:pPr marL="5954" marR="2382">
              <a:lnSpc>
                <a:spcPts val="1036"/>
              </a:lnSpc>
              <a:spcBef>
                <a:spcPts val="155"/>
              </a:spcBef>
            </a:pPr>
            <a:r>
              <a:rPr sz="938" b="1" spc="-63" dirty="0">
                <a:solidFill>
                  <a:srgbClr val="1E4E78"/>
                </a:solidFill>
                <a:latin typeface="Arial"/>
                <a:cs typeface="Arial"/>
              </a:rPr>
              <a:t>Radsecproxy Development</a:t>
            </a:r>
            <a:endParaRPr sz="938">
              <a:latin typeface="Arial"/>
              <a:cs typeface="Arial"/>
            </a:endParaRPr>
          </a:p>
        </p:txBody>
      </p:sp>
      <p:sp>
        <p:nvSpPr>
          <p:cNvPr id="26" name="object 26"/>
          <p:cNvSpPr txBox="1"/>
          <p:nvPr/>
        </p:nvSpPr>
        <p:spPr>
          <a:xfrm>
            <a:off x="3341695" y="3985596"/>
            <a:ext cx="713780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82" dirty="0">
                <a:solidFill>
                  <a:srgbClr val="1E4E78"/>
                </a:solidFill>
                <a:latin typeface="Arial"/>
                <a:cs typeface="Arial"/>
              </a:rPr>
              <a:t>OpenRoaming</a:t>
            </a:r>
            <a:endParaRPr sz="938">
              <a:latin typeface="Arial"/>
              <a:cs typeface="Arial"/>
            </a:endParaRPr>
          </a:p>
        </p:txBody>
      </p:sp>
      <p:sp>
        <p:nvSpPr>
          <p:cNvPr id="27" name="object 27"/>
          <p:cNvSpPr/>
          <p:nvPr/>
        </p:nvSpPr>
        <p:spPr>
          <a:xfrm>
            <a:off x="4593685" y="3935783"/>
            <a:ext cx="2143125" cy="300335"/>
          </a:xfrm>
          <a:custGeom>
            <a:avLst/>
            <a:gdLst/>
            <a:ahLst/>
            <a:cxnLst/>
            <a:rect l="l" t="t" r="r" b="b"/>
            <a:pathLst>
              <a:path w="4572000" h="640715">
                <a:moveTo>
                  <a:pt x="4571999" y="640199"/>
                </a:moveTo>
                <a:lnTo>
                  <a:pt x="0" y="640199"/>
                </a:lnTo>
                <a:lnTo>
                  <a:pt x="0" y="0"/>
                </a:lnTo>
                <a:lnTo>
                  <a:pt x="4571999" y="0"/>
                </a:lnTo>
                <a:lnTo>
                  <a:pt x="4571999" y="640199"/>
                </a:lnTo>
                <a:close/>
              </a:path>
            </a:pathLst>
          </a:custGeom>
          <a:solidFill>
            <a:srgbClr val="8DA9DB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28" name="object 28"/>
          <p:cNvSpPr txBox="1"/>
          <p:nvPr/>
        </p:nvSpPr>
        <p:spPr>
          <a:xfrm>
            <a:off x="4689964" y="3961766"/>
            <a:ext cx="1949648" cy="236844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372705" marR="2382" indent="-367049">
              <a:spcBef>
                <a:spcPts val="47"/>
              </a:spcBef>
            </a:pP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Continue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5" dirty="0">
                <a:solidFill>
                  <a:srgbClr val="1B4161"/>
                </a:solidFill>
                <a:latin typeface="Arial"/>
                <a:cs typeface="Arial"/>
              </a:rPr>
              <a:t>engagement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with</a:t>
            </a:r>
            <a:r>
              <a:rPr sz="750" spc="-2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73" dirty="0">
                <a:solidFill>
                  <a:srgbClr val="1B4161"/>
                </a:solidFill>
                <a:latin typeface="Arial"/>
                <a:cs typeface="Arial"/>
              </a:rPr>
              <a:t>WBA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8" dirty="0">
                <a:solidFill>
                  <a:srgbClr val="1B4161"/>
                </a:solidFill>
                <a:latin typeface="Arial"/>
                <a:cs typeface="Arial"/>
              </a:rPr>
              <a:t>regarding</a:t>
            </a:r>
            <a:r>
              <a:rPr sz="750" spc="-2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75" dirty="0">
                <a:solidFill>
                  <a:srgbClr val="1B4161"/>
                </a:solidFill>
                <a:latin typeface="Arial"/>
                <a:cs typeface="Arial"/>
              </a:rPr>
              <a:t>GEANT 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becoming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5" dirty="0">
                <a:solidFill>
                  <a:srgbClr val="1B4161"/>
                </a:solidFill>
                <a:latin typeface="Arial"/>
                <a:cs typeface="Arial"/>
              </a:rPr>
              <a:t>I-</a:t>
            </a:r>
            <a:r>
              <a:rPr sz="750" spc="-94" dirty="0">
                <a:solidFill>
                  <a:srgbClr val="1B4161"/>
                </a:solidFill>
                <a:latin typeface="Arial"/>
                <a:cs typeface="Arial"/>
              </a:rPr>
              <a:t>CA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77" dirty="0">
                <a:solidFill>
                  <a:srgbClr val="1B4161"/>
                </a:solidFill>
                <a:latin typeface="Arial"/>
                <a:cs typeface="Arial"/>
              </a:rPr>
              <a:t>/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03" dirty="0">
                <a:solidFill>
                  <a:srgbClr val="1B4161"/>
                </a:solidFill>
                <a:latin typeface="Arial"/>
                <a:cs typeface="Arial"/>
              </a:rPr>
              <a:t>RA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5" dirty="0">
                <a:solidFill>
                  <a:srgbClr val="1B4161"/>
                </a:solidFill>
                <a:latin typeface="Arial"/>
                <a:cs typeface="Arial"/>
              </a:rPr>
              <a:t>(Agent)</a:t>
            </a:r>
            <a:endParaRPr sz="750">
              <a:latin typeface="Arial"/>
              <a:cs typeface="Arial"/>
            </a:endParaRPr>
          </a:p>
        </p:txBody>
      </p:sp>
      <p:sp>
        <p:nvSpPr>
          <p:cNvPr id="29" name="object 29"/>
          <p:cNvSpPr txBox="1"/>
          <p:nvPr/>
        </p:nvSpPr>
        <p:spPr>
          <a:xfrm>
            <a:off x="3341695" y="3586092"/>
            <a:ext cx="614065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63" dirty="0">
                <a:solidFill>
                  <a:srgbClr val="BE9000"/>
                </a:solidFill>
                <a:latin typeface="Arial"/>
                <a:cs typeface="Arial"/>
              </a:rPr>
              <a:t>geteduroam</a:t>
            </a:r>
            <a:endParaRPr sz="938">
              <a:latin typeface="Arial"/>
              <a:cs typeface="Arial"/>
            </a:endParaRPr>
          </a:p>
        </p:txBody>
      </p:sp>
      <p:sp>
        <p:nvSpPr>
          <p:cNvPr id="30" name="object 30"/>
          <p:cNvSpPr/>
          <p:nvPr/>
        </p:nvSpPr>
        <p:spPr>
          <a:xfrm>
            <a:off x="4593685" y="3240586"/>
            <a:ext cx="2143125" cy="214313"/>
          </a:xfrm>
          <a:custGeom>
            <a:avLst/>
            <a:gdLst/>
            <a:ahLst/>
            <a:cxnLst/>
            <a:rect l="l" t="t" r="r" b="b"/>
            <a:pathLst>
              <a:path w="4572000" h="457200">
                <a:moveTo>
                  <a:pt x="45719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71999" y="0"/>
                </a:lnTo>
                <a:lnTo>
                  <a:pt x="45719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31" name="object 31"/>
          <p:cNvSpPr txBox="1"/>
          <p:nvPr/>
        </p:nvSpPr>
        <p:spPr>
          <a:xfrm>
            <a:off x="4711909" y="3280829"/>
            <a:ext cx="1905893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28" dirty="0">
                <a:solidFill>
                  <a:srgbClr val="1B4161"/>
                </a:solidFill>
                <a:latin typeface="Arial"/>
                <a:cs typeface="Arial"/>
              </a:rPr>
              <a:t>Move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service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1" dirty="0">
                <a:solidFill>
                  <a:srgbClr val="1B4161"/>
                </a:solidFill>
                <a:latin typeface="Arial"/>
                <a:cs typeface="Arial"/>
              </a:rPr>
              <a:t>infrastructure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to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98" dirty="0">
                <a:solidFill>
                  <a:srgbClr val="1B4161"/>
                </a:solidFill>
                <a:latin typeface="Arial"/>
                <a:cs typeface="Arial"/>
              </a:rPr>
              <a:t>GEANT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61" dirty="0">
                <a:solidFill>
                  <a:srgbClr val="1B4161"/>
                </a:solidFill>
                <a:latin typeface="Arial"/>
                <a:cs typeface="Arial"/>
              </a:rPr>
              <a:t>IT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VMs</a:t>
            </a:r>
            <a:endParaRPr sz="750" dirty="0">
              <a:latin typeface="Arial"/>
              <a:cs typeface="Arial"/>
            </a:endParaRPr>
          </a:p>
        </p:txBody>
      </p:sp>
      <p:sp>
        <p:nvSpPr>
          <p:cNvPr id="32" name="object 32"/>
          <p:cNvSpPr/>
          <p:nvPr/>
        </p:nvSpPr>
        <p:spPr>
          <a:xfrm>
            <a:off x="4593685" y="4340015"/>
            <a:ext cx="4307681" cy="214313"/>
          </a:xfrm>
          <a:custGeom>
            <a:avLst/>
            <a:gdLst/>
            <a:ahLst/>
            <a:cxnLst/>
            <a:rect l="l" t="t" r="r" b="b"/>
            <a:pathLst>
              <a:path w="9189720" h="457200">
                <a:moveTo>
                  <a:pt x="91895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9189599" y="0"/>
                </a:lnTo>
                <a:lnTo>
                  <a:pt x="9189599" y="457199"/>
                </a:lnTo>
                <a:close/>
              </a:path>
            </a:pathLst>
          </a:custGeom>
          <a:solidFill>
            <a:srgbClr val="8DA9DB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33" name="object 33"/>
          <p:cNvSpPr txBox="1"/>
          <p:nvPr/>
        </p:nvSpPr>
        <p:spPr>
          <a:xfrm>
            <a:off x="5285664" y="4380259"/>
            <a:ext cx="2922091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59" dirty="0">
                <a:solidFill>
                  <a:srgbClr val="1B4161"/>
                </a:solidFill>
                <a:latin typeface="Arial"/>
                <a:cs typeface="Arial"/>
              </a:rPr>
              <a:t>Fix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42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(dynamic)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server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9" dirty="0">
                <a:solidFill>
                  <a:srgbClr val="1B4161"/>
                </a:solidFill>
                <a:latin typeface="Arial"/>
                <a:cs typeface="Arial"/>
              </a:rPr>
              <a:t>startup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issues,</a:t>
            </a:r>
            <a:r>
              <a:rPr sz="750" spc="9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9" dirty="0">
                <a:solidFill>
                  <a:srgbClr val="1B4161"/>
                </a:solidFill>
                <a:latin typeface="Arial"/>
                <a:cs typeface="Arial"/>
              </a:rPr>
              <a:t>work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on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82" dirty="0">
                <a:solidFill>
                  <a:srgbClr val="1B4161"/>
                </a:solidFill>
                <a:latin typeface="Arial"/>
                <a:cs typeface="Arial"/>
              </a:rPr>
              <a:t>RadSec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proxy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5" dirty="0">
                <a:solidFill>
                  <a:srgbClr val="1B4161"/>
                </a:solidFill>
                <a:latin typeface="Arial"/>
                <a:cs typeface="Arial"/>
              </a:rPr>
              <a:t>for</a:t>
            </a:r>
            <a:r>
              <a:rPr sz="750" spc="-4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9" dirty="0">
                <a:solidFill>
                  <a:srgbClr val="1B4161"/>
                </a:solidFill>
                <a:latin typeface="Arial"/>
                <a:cs typeface="Arial"/>
              </a:rPr>
              <a:t>Windows</a:t>
            </a:r>
            <a:endParaRPr sz="750">
              <a:latin typeface="Arial"/>
              <a:cs typeface="Arial"/>
            </a:endParaRPr>
          </a:p>
        </p:txBody>
      </p:sp>
      <p:sp>
        <p:nvSpPr>
          <p:cNvPr id="34" name="object 34"/>
          <p:cNvSpPr/>
          <p:nvPr/>
        </p:nvSpPr>
        <p:spPr>
          <a:xfrm>
            <a:off x="4593685" y="3608238"/>
            <a:ext cx="4307681" cy="214313"/>
          </a:xfrm>
          <a:custGeom>
            <a:avLst/>
            <a:gdLst/>
            <a:ahLst/>
            <a:cxnLst/>
            <a:rect l="l" t="t" r="r" b="b"/>
            <a:pathLst>
              <a:path w="9189720" h="457200">
                <a:moveTo>
                  <a:pt x="91895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9189599" y="0"/>
                </a:lnTo>
                <a:lnTo>
                  <a:pt x="91895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35" name="object 35"/>
          <p:cNvSpPr txBox="1"/>
          <p:nvPr/>
        </p:nvSpPr>
        <p:spPr>
          <a:xfrm>
            <a:off x="5306542" y="3648481"/>
            <a:ext cx="2879824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Continue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to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9" dirty="0">
                <a:solidFill>
                  <a:srgbClr val="1B4161"/>
                </a:solidFill>
                <a:latin typeface="Arial"/>
                <a:cs typeface="Arial"/>
              </a:rPr>
              <a:t>work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on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newly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released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clients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2" dirty="0">
                <a:solidFill>
                  <a:srgbClr val="1B4161"/>
                </a:solidFill>
                <a:latin typeface="Arial"/>
                <a:cs typeface="Arial"/>
              </a:rPr>
              <a:t>and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on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4" dirty="0">
                <a:solidFill>
                  <a:srgbClr val="1B4161"/>
                </a:solidFill>
                <a:latin typeface="Arial"/>
                <a:cs typeface="Arial"/>
              </a:rPr>
              <a:t>portal</a:t>
            </a: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5" dirty="0">
                <a:solidFill>
                  <a:srgbClr val="1B4161"/>
                </a:solidFill>
                <a:latin typeface="Arial"/>
                <a:cs typeface="Arial"/>
              </a:rPr>
              <a:t>software</a:t>
            </a:r>
            <a:endParaRPr sz="750">
              <a:latin typeface="Arial"/>
              <a:cs typeface="Arial"/>
            </a:endParaRPr>
          </a:p>
        </p:txBody>
      </p:sp>
      <p:sp>
        <p:nvSpPr>
          <p:cNvPr id="36" name="object 36"/>
          <p:cNvSpPr/>
          <p:nvPr/>
        </p:nvSpPr>
        <p:spPr>
          <a:xfrm>
            <a:off x="4593685" y="2078999"/>
            <a:ext cx="2143125" cy="214313"/>
          </a:xfrm>
          <a:custGeom>
            <a:avLst/>
            <a:gdLst/>
            <a:ahLst/>
            <a:cxnLst/>
            <a:rect l="l" t="t" r="r" b="b"/>
            <a:pathLst>
              <a:path w="4572000" h="457200">
                <a:moveTo>
                  <a:pt x="45719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71999" y="0"/>
                </a:lnTo>
                <a:lnTo>
                  <a:pt x="45719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37" name="object 37"/>
          <p:cNvSpPr txBox="1"/>
          <p:nvPr/>
        </p:nvSpPr>
        <p:spPr>
          <a:xfrm>
            <a:off x="4640723" y="2119242"/>
            <a:ext cx="2047280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56" dirty="0">
                <a:solidFill>
                  <a:srgbClr val="1B4161"/>
                </a:solidFill>
                <a:latin typeface="Arial"/>
                <a:cs typeface="Arial"/>
              </a:rPr>
              <a:t>Replace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2" dirty="0">
                <a:solidFill>
                  <a:srgbClr val="1B4161"/>
                </a:solidFill>
                <a:latin typeface="Arial"/>
                <a:cs typeface="Arial"/>
              </a:rPr>
              <a:t>CAT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2" dirty="0">
                <a:solidFill>
                  <a:srgbClr val="1B4161"/>
                </a:solidFill>
                <a:latin typeface="Arial"/>
                <a:cs typeface="Arial"/>
              </a:rPr>
              <a:t>dependence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on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eduroam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94" dirty="0">
                <a:solidFill>
                  <a:srgbClr val="1B4161"/>
                </a:solidFill>
                <a:latin typeface="Arial"/>
                <a:cs typeface="Arial"/>
              </a:rPr>
              <a:t>DB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v1</a:t>
            </a:r>
            <a:r>
              <a:rPr sz="750" spc="13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with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v2</a:t>
            </a:r>
            <a:endParaRPr sz="750">
              <a:latin typeface="Arial"/>
              <a:cs typeface="Arial"/>
            </a:endParaRPr>
          </a:p>
        </p:txBody>
      </p:sp>
      <p:sp>
        <p:nvSpPr>
          <p:cNvPr id="38" name="object 38"/>
          <p:cNvSpPr/>
          <p:nvPr/>
        </p:nvSpPr>
        <p:spPr>
          <a:xfrm>
            <a:off x="4593685" y="4755733"/>
            <a:ext cx="4307681" cy="214313"/>
          </a:xfrm>
          <a:custGeom>
            <a:avLst/>
            <a:gdLst/>
            <a:ahLst/>
            <a:cxnLst/>
            <a:rect l="l" t="t" r="r" b="b"/>
            <a:pathLst>
              <a:path w="9189720" h="457200">
                <a:moveTo>
                  <a:pt x="91895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9189599" y="0"/>
                </a:lnTo>
                <a:lnTo>
                  <a:pt x="9189599" y="457199"/>
                </a:lnTo>
                <a:close/>
              </a:path>
            </a:pathLst>
          </a:custGeom>
          <a:solidFill>
            <a:srgbClr val="E066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39" name="object 39"/>
          <p:cNvSpPr txBox="1"/>
          <p:nvPr/>
        </p:nvSpPr>
        <p:spPr>
          <a:xfrm>
            <a:off x="6558810" y="4795976"/>
            <a:ext cx="377428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101" dirty="0">
                <a:solidFill>
                  <a:srgbClr val="1B4161"/>
                </a:solidFill>
                <a:latin typeface="Arial"/>
                <a:cs typeface="Arial"/>
              </a:rPr>
              <a:t>EAP-</a:t>
            </a:r>
            <a:r>
              <a:rPr sz="750" spc="-66" dirty="0">
                <a:solidFill>
                  <a:srgbClr val="1B4161"/>
                </a:solidFill>
                <a:latin typeface="Arial"/>
                <a:cs typeface="Arial"/>
              </a:rPr>
              <a:t>FIDO</a:t>
            </a:r>
            <a:endParaRPr sz="750">
              <a:latin typeface="Arial"/>
              <a:cs typeface="Arial"/>
            </a:endParaRPr>
          </a:p>
        </p:txBody>
      </p:sp>
      <p:sp>
        <p:nvSpPr>
          <p:cNvPr id="40" name="object 40"/>
          <p:cNvSpPr/>
          <p:nvPr/>
        </p:nvSpPr>
        <p:spPr>
          <a:xfrm>
            <a:off x="4593685" y="4984014"/>
            <a:ext cx="4307681" cy="214313"/>
          </a:xfrm>
          <a:custGeom>
            <a:avLst/>
            <a:gdLst/>
            <a:ahLst/>
            <a:cxnLst/>
            <a:rect l="l" t="t" r="r" b="b"/>
            <a:pathLst>
              <a:path w="9189720" h="457200">
                <a:moveTo>
                  <a:pt x="91895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9189599" y="0"/>
                </a:lnTo>
                <a:lnTo>
                  <a:pt x="9189599" y="457199"/>
                </a:lnTo>
                <a:close/>
              </a:path>
            </a:pathLst>
          </a:custGeom>
          <a:solidFill>
            <a:srgbClr val="E066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41" name="object 41"/>
          <p:cNvSpPr txBox="1"/>
          <p:nvPr/>
        </p:nvSpPr>
        <p:spPr>
          <a:xfrm>
            <a:off x="6523379" y="5024257"/>
            <a:ext cx="447973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89" dirty="0">
                <a:solidFill>
                  <a:srgbClr val="1B4161"/>
                </a:solidFill>
                <a:latin typeface="Arial"/>
                <a:cs typeface="Arial"/>
              </a:rPr>
              <a:t>RADIUS</a:t>
            </a: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1.1</a:t>
            </a:r>
            <a:endParaRPr sz="750">
              <a:latin typeface="Arial"/>
              <a:cs typeface="Arial"/>
            </a:endParaRPr>
          </a:p>
        </p:txBody>
      </p:sp>
      <p:sp>
        <p:nvSpPr>
          <p:cNvPr id="42" name="object 42"/>
          <p:cNvSpPr txBox="1"/>
          <p:nvPr/>
        </p:nvSpPr>
        <p:spPr>
          <a:xfrm>
            <a:off x="3341696" y="4888101"/>
            <a:ext cx="545604" cy="150346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938" b="1" spc="-53" dirty="0">
                <a:solidFill>
                  <a:srgbClr val="990000"/>
                </a:solidFill>
                <a:latin typeface="Arial"/>
                <a:cs typeface="Arial"/>
              </a:rPr>
              <a:t>Innovation</a:t>
            </a:r>
            <a:endParaRPr sz="938">
              <a:latin typeface="Arial"/>
              <a:cs typeface="Arial"/>
            </a:endParaRPr>
          </a:p>
        </p:txBody>
      </p:sp>
      <p:sp>
        <p:nvSpPr>
          <p:cNvPr id="43" name="object 43"/>
          <p:cNvSpPr/>
          <p:nvPr/>
        </p:nvSpPr>
        <p:spPr>
          <a:xfrm>
            <a:off x="6780058" y="3240586"/>
            <a:ext cx="2121396" cy="214313"/>
          </a:xfrm>
          <a:custGeom>
            <a:avLst/>
            <a:gdLst/>
            <a:ahLst/>
            <a:cxnLst/>
            <a:rect l="l" t="t" r="r" b="b"/>
            <a:pathLst>
              <a:path w="4525645" h="457200">
                <a:moveTo>
                  <a:pt x="45254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25499" y="0"/>
                </a:lnTo>
                <a:lnTo>
                  <a:pt x="45254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44" name="object 44"/>
          <p:cNvSpPr txBox="1"/>
          <p:nvPr/>
        </p:nvSpPr>
        <p:spPr>
          <a:xfrm>
            <a:off x="7404226" y="3280829"/>
            <a:ext cx="872133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33" dirty="0">
                <a:solidFill>
                  <a:srgbClr val="1B4161"/>
                </a:solidFill>
                <a:latin typeface="Arial"/>
                <a:cs typeface="Arial"/>
              </a:rPr>
              <a:t>Support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750" spc="-4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70" dirty="0">
                <a:solidFill>
                  <a:srgbClr val="1B4161"/>
                </a:solidFill>
                <a:latin typeface="Arial"/>
                <a:cs typeface="Arial"/>
              </a:rPr>
              <a:t>RadSec</a:t>
            </a:r>
            <a:endParaRPr sz="750">
              <a:latin typeface="Arial"/>
              <a:cs typeface="Arial"/>
            </a:endParaRPr>
          </a:p>
        </p:txBody>
      </p:sp>
      <p:sp>
        <p:nvSpPr>
          <p:cNvPr id="45" name="object 45"/>
          <p:cNvSpPr/>
          <p:nvPr/>
        </p:nvSpPr>
        <p:spPr>
          <a:xfrm>
            <a:off x="6780058" y="2078999"/>
            <a:ext cx="2121396" cy="214313"/>
          </a:xfrm>
          <a:custGeom>
            <a:avLst/>
            <a:gdLst/>
            <a:ahLst/>
            <a:cxnLst/>
            <a:rect l="l" t="t" r="r" b="b"/>
            <a:pathLst>
              <a:path w="4525645" h="457200">
                <a:moveTo>
                  <a:pt x="45254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25499" y="0"/>
                </a:lnTo>
                <a:lnTo>
                  <a:pt x="45254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46" name="object 46"/>
          <p:cNvSpPr txBox="1"/>
          <p:nvPr/>
        </p:nvSpPr>
        <p:spPr>
          <a:xfrm>
            <a:off x="7243276" y="2119242"/>
            <a:ext cx="1194792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26" dirty="0">
                <a:solidFill>
                  <a:srgbClr val="1B4161"/>
                </a:solidFill>
                <a:latin typeface="Arial"/>
                <a:cs typeface="Arial"/>
              </a:rPr>
              <a:t>Implement </a:t>
            </a:r>
            <a:r>
              <a:rPr sz="750" spc="-30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750" spc="-23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functionalities</a:t>
            </a:r>
            <a:endParaRPr sz="750">
              <a:latin typeface="Arial"/>
              <a:cs typeface="Arial"/>
            </a:endParaRPr>
          </a:p>
        </p:txBody>
      </p:sp>
      <p:sp>
        <p:nvSpPr>
          <p:cNvPr id="47" name="object 47"/>
          <p:cNvSpPr/>
          <p:nvPr/>
        </p:nvSpPr>
        <p:spPr>
          <a:xfrm>
            <a:off x="6780058" y="2303789"/>
            <a:ext cx="2121396" cy="214313"/>
          </a:xfrm>
          <a:custGeom>
            <a:avLst/>
            <a:gdLst/>
            <a:ahLst/>
            <a:cxnLst/>
            <a:rect l="l" t="t" r="r" b="b"/>
            <a:pathLst>
              <a:path w="4525645" h="457200">
                <a:moveTo>
                  <a:pt x="4525499" y="457199"/>
                </a:moveTo>
                <a:lnTo>
                  <a:pt x="0" y="457199"/>
                </a:lnTo>
                <a:lnTo>
                  <a:pt x="0" y="0"/>
                </a:lnTo>
                <a:lnTo>
                  <a:pt x="4525499" y="0"/>
                </a:lnTo>
                <a:lnTo>
                  <a:pt x="4525499" y="4571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844"/>
          </a:p>
        </p:txBody>
      </p:sp>
      <p:sp>
        <p:nvSpPr>
          <p:cNvPr id="48" name="object 48"/>
          <p:cNvSpPr txBox="1"/>
          <p:nvPr/>
        </p:nvSpPr>
        <p:spPr>
          <a:xfrm>
            <a:off x="7274732" y="2344032"/>
            <a:ext cx="1131094" cy="121427"/>
          </a:xfrm>
          <a:prstGeom prst="rect">
            <a:avLst/>
          </a:prstGeom>
        </p:spPr>
        <p:txBody>
          <a:bodyPr vert="horz" wrap="square" lIns="0" tIns="5953" rIns="0" bIns="0" rtlCol="0">
            <a:spAutoFit/>
          </a:bodyPr>
          <a:lstStyle/>
          <a:p>
            <a:pPr marL="5954">
              <a:spcBef>
                <a:spcPts val="47"/>
              </a:spcBef>
            </a:pPr>
            <a:r>
              <a:rPr sz="750" spc="-56" dirty="0">
                <a:solidFill>
                  <a:srgbClr val="1B4161"/>
                </a:solidFill>
                <a:latin typeface="Arial"/>
                <a:cs typeface="Arial"/>
              </a:rPr>
              <a:t>Replace</a:t>
            </a:r>
            <a:r>
              <a:rPr sz="750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750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122" dirty="0">
                <a:solidFill>
                  <a:srgbClr val="1B4161"/>
                </a:solidFill>
                <a:latin typeface="Arial"/>
                <a:cs typeface="Arial"/>
              </a:rPr>
              <a:t>CAT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40" dirty="0">
                <a:solidFill>
                  <a:srgbClr val="1B4161"/>
                </a:solidFill>
                <a:latin typeface="Arial"/>
                <a:cs typeface="Arial"/>
              </a:rPr>
              <a:t>code</a:t>
            </a:r>
            <a:r>
              <a:rPr sz="750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750" spc="-35" dirty="0">
                <a:solidFill>
                  <a:srgbClr val="1B4161"/>
                </a:solidFill>
                <a:latin typeface="Arial"/>
                <a:cs typeface="Arial"/>
              </a:rPr>
              <a:t>signers</a:t>
            </a:r>
            <a:endParaRPr sz="75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222184" y="130215"/>
            <a:ext cx="6844529" cy="315108"/>
          </a:xfrm>
          <a:prstGeom prst="rect">
            <a:avLst/>
          </a:prstGeom>
        </p:spPr>
        <p:txBody>
          <a:bodyPr vert="horz" wrap="square" lIns="0" tIns="7261" rIns="0" bIns="0" rtlCol="0" anchor="ctr">
            <a:spAutoFit/>
          </a:bodyPr>
          <a:lstStyle/>
          <a:p>
            <a:pPr marL="8068">
              <a:lnSpc>
                <a:spcPct val="100000"/>
              </a:lnSpc>
              <a:spcBef>
                <a:spcPts val="57"/>
              </a:spcBef>
            </a:pPr>
            <a:r>
              <a:rPr sz="2000" spc="-137" dirty="0">
                <a:solidFill>
                  <a:schemeClr val="bg1"/>
                </a:solidFill>
              </a:rPr>
              <a:t>eduGAIN</a:t>
            </a:r>
            <a:r>
              <a:rPr sz="2000" spc="-76" dirty="0">
                <a:solidFill>
                  <a:schemeClr val="bg1"/>
                </a:solidFill>
              </a:rPr>
              <a:t> </a:t>
            </a:r>
            <a:r>
              <a:rPr sz="2000" spc="-156" dirty="0">
                <a:solidFill>
                  <a:schemeClr val="bg1"/>
                </a:solidFill>
              </a:rPr>
              <a:t>Roadmap</a:t>
            </a:r>
            <a:r>
              <a:rPr sz="2000" spc="-76" dirty="0">
                <a:solidFill>
                  <a:schemeClr val="bg1"/>
                </a:solidFill>
              </a:rPr>
              <a:t> </a:t>
            </a:r>
            <a:r>
              <a:rPr sz="2000" spc="-60" dirty="0">
                <a:solidFill>
                  <a:schemeClr val="bg1"/>
                </a:solidFill>
              </a:rPr>
              <a:t>2025</a:t>
            </a:r>
          </a:p>
        </p:txBody>
      </p:sp>
      <p:grpSp>
        <p:nvGrpSpPr>
          <p:cNvPr id="3" name="object 3"/>
          <p:cNvGrpSpPr/>
          <p:nvPr/>
        </p:nvGrpSpPr>
        <p:grpSpPr>
          <a:xfrm>
            <a:off x="2223247" y="861540"/>
            <a:ext cx="7745506" cy="3052213"/>
            <a:chOff x="0" y="1356127"/>
            <a:chExt cx="12192000" cy="4804410"/>
          </a:xfrm>
        </p:grpSpPr>
        <p:sp>
          <p:nvSpPr>
            <p:cNvPr id="4" name="object 4"/>
            <p:cNvSpPr/>
            <p:nvPr/>
          </p:nvSpPr>
          <p:spPr>
            <a:xfrm>
              <a:off x="3499" y="3746199"/>
              <a:ext cx="12188825" cy="2414270"/>
            </a:xfrm>
            <a:custGeom>
              <a:avLst/>
              <a:gdLst/>
              <a:ahLst/>
              <a:cxnLst/>
              <a:rect l="l" t="t" r="r" b="b"/>
              <a:pathLst>
                <a:path w="12188825" h="2414270">
                  <a:moveTo>
                    <a:pt x="12188499" y="2413799"/>
                  </a:moveTo>
                  <a:lnTo>
                    <a:pt x="0" y="2413799"/>
                  </a:lnTo>
                  <a:lnTo>
                    <a:pt x="0" y="0"/>
                  </a:lnTo>
                  <a:lnTo>
                    <a:pt x="12188499" y="0"/>
                  </a:lnTo>
                  <a:lnTo>
                    <a:pt x="12188499" y="2413799"/>
                  </a:lnTo>
                  <a:close/>
                </a:path>
              </a:pathLst>
            </a:custGeom>
            <a:solidFill>
              <a:srgbClr val="FFF1CC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5" name="object 5"/>
            <p:cNvSpPr/>
            <p:nvPr/>
          </p:nvSpPr>
          <p:spPr>
            <a:xfrm>
              <a:off x="0" y="1356127"/>
              <a:ext cx="12184380" cy="2390140"/>
            </a:xfrm>
            <a:custGeom>
              <a:avLst/>
              <a:gdLst/>
              <a:ahLst/>
              <a:cxnLst/>
              <a:rect l="l" t="t" r="r" b="b"/>
              <a:pathLst>
                <a:path w="12184380" h="2390140">
                  <a:moveTo>
                    <a:pt x="12184275" y="2390099"/>
                  </a:moveTo>
                  <a:lnTo>
                    <a:pt x="0" y="2390099"/>
                  </a:lnTo>
                  <a:lnTo>
                    <a:pt x="0" y="0"/>
                  </a:lnTo>
                  <a:lnTo>
                    <a:pt x="12184275" y="0"/>
                  </a:lnTo>
                  <a:lnTo>
                    <a:pt x="12184275" y="2390099"/>
                  </a:lnTo>
                  <a:close/>
                </a:path>
              </a:pathLst>
            </a:custGeom>
            <a:solidFill>
              <a:srgbClr val="E1EED8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</p:grpSp>
      <p:sp>
        <p:nvSpPr>
          <p:cNvPr id="6" name="object 6"/>
          <p:cNvSpPr txBox="1"/>
          <p:nvPr/>
        </p:nvSpPr>
        <p:spPr>
          <a:xfrm>
            <a:off x="2386516" y="1121355"/>
            <a:ext cx="816909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111" dirty="0">
                <a:solidFill>
                  <a:srgbClr val="548135"/>
                </a:solidFill>
                <a:latin typeface="Arial"/>
                <a:cs typeface="Arial"/>
              </a:rPr>
              <a:t>Core</a:t>
            </a:r>
            <a:r>
              <a:rPr sz="1144" b="1" spc="-57" dirty="0">
                <a:solidFill>
                  <a:srgbClr val="548135"/>
                </a:solidFill>
                <a:latin typeface="Arial"/>
                <a:cs typeface="Arial"/>
              </a:rPr>
              <a:t> </a:t>
            </a:r>
            <a:r>
              <a:rPr sz="1144" b="1" spc="-102" dirty="0">
                <a:solidFill>
                  <a:srgbClr val="548135"/>
                </a:solidFill>
                <a:latin typeface="Arial"/>
                <a:cs typeface="Arial"/>
              </a:rPr>
              <a:t>Services</a:t>
            </a:r>
            <a:endParaRPr sz="1144">
              <a:latin typeface="Arial"/>
              <a:cs typeface="Arial"/>
            </a:endParaRPr>
          </a:p>
        </p:txBody>
      </p:sp>
      <p:sp>
        <p:nvSpPr>
          <p:cNvPr id="7" name="object 7"/>
          <p:cNvSpPr/>
          <p:nvPr/>
        </p:nvSpPr>
        <p:spPr>
          <a:xfrm>
            <a:off x="4001955" y="556259"/>
            <a:ext cx="5946289" cy="305383"/>
          </a:xfrm>
          <a:custGeom>
            <a:avLst/>
            <a:gdLst/>
            <a:ahLst/>
            <a:cxnLst/>
            <a:rect l="l" t="t" r="r" b="b"/>
            <a:pathLst>
              <a:path w="9359900" h="480694">
                <a:moveTo>
                  <a:pt x="9359680" y="480599"/>
                </a:moveTo>
                <a:lnTo>
                  <a:pt x="0" y="480599"/>
                </a:lnTo>
                <a:lnTo>
                  <a:pt x="0" y="0"/>
                </a:lnTo>
                <a:lnTo>
                  <a:pt x="9359680" y="0"/>
                </a:lnTo>
                <a:lnTo>
                  <a:pt x="9359680" y="480599"/>
                </a:lnTo>
                <a:close/>
              </a:path>
            </a:pathLst>
          </a:custGeom>
          <a:solidFill>
            <a:srgbClr val="7F7F7F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8" name="object 8"/>
          <p:cNvSpPr txBox="1"/>
          <p:nvPr/>
        </p:nvSpPr>
        <p:spPr>
          <a:xfrm>
            <a:off x="4830299" y="717854"/>
            <a:ext cx="122234" cy="115740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699" b="1" spc="-35" dirty="0">
                <a:solidFill>
                  <a:srgbClr val="FFFFFF"/>
                </a:solidFill>
                <a:latin typeface="Arial"/>
                <a:cs typeface="Arial"/>
              </a:rPr>
              <a:t>Q1</a:t>
            </a:r>
            <a:endParaRPr sz="699">
              <a:latin typeface="Arial"/>
              <a:cs typeface="Arial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6291591" y="534314"/>
            <a:ext cx="2990088" cy="275581"/>
          </a:xfrm>
          <a:prstGeom prst="rect">
            <a:avLst/>
          </a:prstGeom>
        </p:spPr>
        <p:txBody>
          <a:bodyPr vert="horz" wrap="square" lIns="0" tIns="18154" rIns="0" bIns="0" rtlCol="0">
            <a:spAutoFit/>
          </a:bodyPr>
          <a:lstStyle/>
          <a:p>
            <a:pPr marL="566799">
              <a:spcBef>
                <a:spcPts val="143"/>
              </a:spcBef>
            </a:pPr>
            <a:r>
              <a:rPr sz="889" b="1" spc="-13" dirty="0">
                <a:solidFill>
                  <a:srgbClr val="FFFFFF"/>
                </a:solidFill>
                <a:latin typeface="Arial"/>
                <a:cs typeface="Arial"/>
              </a:rPr>
              <a:t>2025</a:t>
            </a:r>
            <a:endParaRPr sz="889">
              <a:latin typeface="Arial"/>
              <a:cs typeface="Arial"/>
            </a:endParaRPr>
          </a:p>
          <a:p>
            <a:pPr marL="8068">
              <a:spcBef>
                <a:spcPts val="60"/>
              </a:spcBef>
              <a:tabLst>
                <a:tab pos="1411551" algn="l"/>
                <a:tab pos="2875949" algn="l"/>
              </a:tabLst>
            </a:pPr>
            <a:r>
              <a:rPr sz="699" b="1" spc="-16" dirty="0">
                <a:solidFill>
                  <a:srgbClr val="FFFFFF"/>
                </a:solidFill>
                <a:latin typeface="Arial"/>
                <a:cs typeface="Arial"/>
              </a:rPr>
              <a:t>Q2</a:t>
            </a:r>
            <a:r>
              <a:rPr sz="699" b="1" dirty="0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sz="699" b="1" spc="-16" dirty="0">
                <a:solidFill>
                  <a:srgbClr val="FFFFFF"/>
                </a:solidFill>
                <a:latin typeface="Arial"/>
                <a:cs typeface="Arial"/>
              </a:rPr>
              <a:t>Q3</a:t>
            </a:r>
            <a:r>
              <a:rPr sz="699" b="1" dirty="0">
                <a:solidFill>
                  <a:srgbClr val="FFFFFF"/>
                </a:solidFill>
                <a:latin typeface="Arial"/>
                <a:cs typeface="Arial"/>
              </a:rPr>
              <a:t>	</a:t>
            </a:r>
            <a:r>
              <a:rPr sz="699" b="1" spc="-35" dirty="0">
                <a:solidFill>
                  <a:srgbClr val="FFFFFF"/>
                </a:solidFill>
                <a:latin typeface="Arial"/>
                <a:cs typeface="Arial"/>
              </a:rPr>
              <a:t>Q4</a:t>
            </a:r>
            <a:endParaRPr sz="699">
              <a:latin typeface="Arial"/>
              <a:cs typeface="Arial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2386524" y="3130420"/>
            <a:ext cx="286019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86" dirty="0">
                <a:solidFill>
                  <a:srgbClr val="BE9000"/>
                </a:solidFill>
                <a:latin typeface="Arial"/>
                <a:cs typeface="Arial"/>
              </a:rPr>
              <a:t>MET</a:t>
            </a:r>
            <a:endParaRPr sz="1144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2386517" y="1696046"/>
            <a:ext cx="1503919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86" dirty="0">
                <a:solidFill>
                  <a:srgbClr val="548135"/>
                </a:solidFill>
                <a:latin typeface="Arial"/>
                <a:cs typeface="Arial"/>
              </a:rPr>
              <a:t>Operations</a:t>
            </a:r>
            <a:r>
              <a:rPr sz="1144" b="1" spc="-57" dirty="0">
                <a:solidFill>
                  <a:srgbClr val="548135"/>
                </a:solidFill>
                <a:latin typeface="Arial"/>
                <a:cs typeface="Arial"/>
              </a:rPr>
              <a:t> </a:t>
            </a:r>
            <a:r>
              <a:rPr sz="1144" b="1" spc="-25" dirty="0">
                <a:solidFill>
                  <a:srgbClr val="548135"/>
                </a:solidFill>
                <a:latin typeface="Arial"/>
                <a:cs typeface="Arial"/>
              </a:rPr>
              <a:t>&amp;</a:t>
            </a:r>
            <a:r>
              <a:rPr sz="1144" b="1" spc="-51" dirty="0">
                <a:solidFill>
                  <a:srgbClr val="548135"/>
                </a:solidFill>
                <a:latin typeface="Arial"/>
                <a:cs typeface="Arial"/>
              </a:rPr>
              <a:t> </a:t>
            </a:r>
            <a:r>
              <a:rPr sz="1144" b="1" spc="-67" dirty="0">
                <a:solidFill>
                  <a:srgbClr val="548135"/>
                </a:solidFill>
                <a:latin typeface="Arial"/>
                <a:cs typeface="Arial"/>
              </a:rPr>
              <a:t>Secretariat</a:t>
            </a:r>
            <a:endParaRPr sz="1144">
              <a:latin typeface="Arial"/>
              <a:cs typeface="Arial"/>
            </a:endParaRPr>
          </a:p>
        </p:txBody>
      </p:sp>
      <p:grpSp>
        <p:nvGrpSpPr>
          <p:cNvPr id="12" name="object 12"/>
          <p:cNvGrpSpPr/>
          <p:nvPr/>
        </p:nvGrpSpPr>
        <p:grpSpPr>
          <a:xfrm>
            <a:off x="2222184" y="3913411"/>
            <a:ext cx="7746716" cy="2944906"/>
            <a:chOff x="-1674" y="6159999"/>
            <a:chExt cx="12193905" cy="4635500"/>
          </a:xfrm>
        </p:grpSpPr>
        <p:sp>
          <p:nvSpPr>
            <p:cNvPr id="13" name="object 13"/>
            <p:cNvSpPr/>
            <p:nvPr/>
          </p:nvSpPr>
          <p:spPr>
            <a:xfrm>
              <a:off x="9364" y="9138163"/>
              <a:ext cx="12183110" cy="1227455"/>
            </a:xfrm>
            <a:custGeom>
              <a:avLst/>
              <a:gdLst/>
              <a:ahLst/>
              <a:cxnLst/>
              <a:rect l="l" t="t" r="r" b="b"/>
              <a:pathLst>
                <a:path w="12183110" h="1227454">
                  <a:moveTo>
                    <a:pt x="11646426" y="1227299"/>
                  </a:moveTo>
                  <a:lnTo>
                    <a:pt x="11646426" y="920474"/>
                  </a:lnTo>
                  <a:lnTo>
                    <a:pt x="0" y="920474"/>
                  </a:lnTo>
                  <a:lnTo>
                    <a:pt x="0" y="306824"/>
                  </a:lnTo>
                  <a:lnTo>
                    <a:pt x="11646426" y="306824"/>
                  </a:lnTo>
                  <a:lnTo>
                    <a:pt x="11646426" y="0"/>
                  </a:lnTo>
                  <a:lnTo>
                    <a:pt x="12182634" y="536209"/>
                  </a:lnTo>
                  <a:lnTo>
                    <a:pt x="12182634" y="691090"/>
                  </a:lnTo>
                  <a:lnTo>
                    <a:pt x="11646426" y="1227299"/>
                  </a:lnTo>
                  <a:close/>
                </a:path>
              </a:pathLst>
            </a:custGeom>
            <a:solidFill>
              <a:srgbClr val="F4703B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14" name="object 14"/>
            <p:cNvSpPr/>
            <p:nvPr/>
          </p:nvSpPr>
          <p:spPr>
            <a:xfrm>
              <a:off x="0" y="7900075"/>
              <a:ext cx="12192000" cy="1564005"/>
            </a:xfrm>
            <a:custGeom>
              <a:avLst/>
              <a:gdLst/>
              <a:ahLst/>
              <a:cxnLst/>
              <a:rect l="l" t="t" r="r" b="b"/>
              <a:pathLst>
                <a:path w="12192000" h="1564004">
                  <a:moveTo>
                    <a:pt x="12191975" y="1563899"/>
                  </a:moveTo>
                  <a:lnTo>
                    <a:pt x="0" y="1563899"/>
                  </a:lnTo>
                  <a:lnTo>
                    <a:pt x="0" y="0"/>
                  </a:lnTo>
                  <a:lnTo>
                    <a:pt x="12191975" y="0"/>
                  </a:lnTo>
                  <a:lnTo>
                    <a:pt x="12191975" y="1563899"/>
                  </a:lnTo>
                  <a:close/>
                </a:path>
              </a:pathLst>
            </a:custGeom>
            <a:solidFill>
              <a:srgbClr val="EA9999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15" name="object 15"/>
            <p:cNvSpPr/>
            <p:nvPr/>
          </p:nvSpPr>
          <p:spPr>
            <a:xfrm>
              <a:off x="-1674" y="6159999"/>
              <a:ext cx="12192000" cy="1740535"/>
            </a:xfrm>
            <a:custGeom>
              <a:avLst/>
              <a:gdLst/>
              <a:ahLst/>
              <a:cxnLst/>
              <a:rect l="l" t="t" r="r" b="b"/>
              <a:pathLst>
                <a:path w="12192000" h="1740534">
                  <a:moveTo>
                    <a:pt x="12191975" y="1739999"/>
                  </a:moveTo>
                  <a:lnTo>
                    <a:pt x="0" y="1739999"/>
                  </a:lnTo>
                  <a:lnTo>
                    <a:pt x="0" y="0"/>
                  </a:lnTo>
                  <a:lnTo>
                    <a:pt x="12191975" y="0"/>
                  </a:lnTo>
                  <a:lnTo>
                    <a:pt x="12191975" y="1739999"/>
                  </a:lnTo>
                  <a:close/>
                </a:path>
              </a:pathLst>
            </a:custGeom>
            <a:solidFill>
              <a:srgbClr val="DDEAF6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16" name="object 16"/>
            <p:cNvSpPr/>
            <p:nvPr/>
          </p:nvSpPr>
          <p:spPr>
            <a:xfrm>
              <a:off x="0" y="9861898"/>
              <a:ext cx="12192000" cy="933450"/>
            </a:xfrm>
            <a:custGeom>
              <a:avLst/>
              <a:gdLst/>
              <a:ahLst/>
              <a:cxnLst/>
              <a:rect l="l" t="t" r="r" b="b"/>
              <a:pathLst>
                <a:path w="12192000" h="933450">
                  <a:moveTo>
                    <a:pt x="11839825" y="933100"/>
                  </a:moveTo>
                  <a:lnTo>
                    <a:pt x="11672226" y="933100"/>
                  </a:lnTo>
                  <a:lnTo>
                    <a:pt x="11672226" y="825524"/>
                  </a:lnTo>
                  <a:lnTo>
                    <a:pt x="0" y="825524"/>
                  </a:lnTo>
                  <a:lnTo>
                    <a:pt x="0" y="275174"/>
                  </a:lnTo>
                  <a:lnTo>
                    <a:pt x="11672226" y="275174"/>
                  </a:lnTo>
                  <a:lnTo>
                    <a:pt x="11672226" y="0"/>
                  </a:lnTo>
                  <a:lnTo>
                    <a:pt x="12191999" y="519774"/>
                  </a:lnTo>
                  <a:lnTo>
                    <a:pt x="12191999" y="580925"/>
                  </a:lnTo>
                  <a:lnTo>
                    <a:pt x="11839825" y="933100"/>
                  </a:lnTo>
                  <a:close/>
                </a:path>
              </a:pathLst>
            </a:custGeom>
            <a:solidFill>
              <a:srgbClr val="F4703B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</p:grpSp>
      <p:sp>
        <p:nvSpPr>
          <p:cNvPr id="17" name="object 17"/>
          <p:cNvSpPr txBox="1"/>
          <p:nvPr/>
        </p:nvSpPr>
        <p:spPr>
          <a:xfrm>
            <a:off x="4033214" y="6094256"/>
            <a:ext cx="3982884" cy="61331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algn="ctr">
              <a:spcBef>
                <a:spcPts val="64"/>
              </a:spcBef>
            </a:pPr>
            <a:r>
              <a:rPr sz="1144" spc="-57" dirty="0">
                <a:solidFill>
                  <a:srgbClr val="FFFFFF"/>
                </a:solidFill>
                <a:latin typeface="Arial"/>
                <a:cs typeface="Arial"/>
              </a:rPr>
              <a:t>Continuous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54" dirty="0">
                <a:solidFill>
                  <a:srgbClr val="FFFFFF"/>
                </a:solidFill>
                <a:latin typeface="Arial"/>
                <a:cs typeface="Arial"/>
              </a:rPr>
              <a:t>Operations,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51" dirty="0">
                <a:solidFill>
                  <a:srgbClr val="FFFFFF"/>
                </a:solidFill>
                <a:latin typeface="Arial"/>
                <a:cs typeface="Arial"/>
              </a:rPr>
              <a:t>Support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64" dirty="0">
                <a:solidFill>
                  <a:srgbClr val="FFFFFF"/>
                </a:solidFill>
                <a:latin typeface="Arial"/>
                <a:cs typeface="Arial"/>
              </a:rPr>
              <a:t>and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48" dirty="0">
                <a:solidFill>
                  <a:srgbClr val="FFFFFF"/>
                </a:solidFill>
                <a:latin typeface="Arial"/>
                <a:cs typeface="Arial"/>
              </a:rPr>
              <a:t>Deployment</a:t>
            </a:r>
            <a:r>
              <a:rPr sz="1144" spc="-38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dirty="0">
                <a:solidFill>
                  <a:srgbClr val="FFFFFF"/>
                </a:solidFill>
                <a:latin typeface="Arial"/>
                <a:cs typeface="Arial"/>
              </a:rPr>
              <a:t>of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38" dirty="0">
                <a:solidFill>
                  <a:srgbClr val="FFFFFF"/>
                </a:solidFill>
                <a:latin typeface="Arial"/>
                <a:cs typeface="Arial"/>
              </a:rPr>
              <a:t>Enhancements</a:t>
            </a:r>
            <a:endParaRPr sz="1144">
              <a:latin typeface="Arial"/>
              <a:cs typeface="Arial"/>
            </a:endParaRPr>
          </a:p>
          <a:p>
            <a:pPr>
              <a:spcBef>
                <a:spcPts val="616"/>
              </a:spcBef>
            </a:pPr>
            <a:endParaRPr sz="1144">
              <a:latin typeface="Arial"/>
              <a:cs typeface="Arial"/>
            </a:endParaRPr>
          </a:p>
          <a:p>
            <a:pPr marR="8875" algn="ctr"/>
            <a:r>
              <a:rPr sz="1144" spc="-57" dirty="0">
                <a:solidFill>
                  <a:srgbClr val="FFFFFF"/>
                </a:solidFill>
                <a:latin typeface="Arial"/>
                <a:cs typeface="Arial"/>
              </a:rPr>
              <a:t>Continuous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76" dirty="0">
                <a:solidFill>
                  <a:srgbClr val="FFFFFF"/>
                </a:solidFill>
                <a:latin typeface="Arial"/>
                <a:cs typeface="Arial"/>
              </a:rPr>
              <a:t>Service</a:t>
            </a:r>
            <a:r>
              <a:rPr sz="1144" spc="-41" dirty="0">
                <a:solidFill>
                  <a:srgbClr val="FFFFFF"/>
                </a:solidFill>
                <a:latin typeface="Arial"/>
                <a:cs typeface="Arial"/>
              </a:rPr>
              <a:t> </a:t>
            </a:r>
            <a:r>
              <a:rPr sz="1144" spc="-6" dirty="0">
                <a:solidFill>
                  <a:srgbClr val="FFFFFF"/>
                </a:solidFill>
                <a:latin typeface="Arial"/>
                <a:cs typeface="Arial"/>
              </a:rPr>
              <a:t>Improvements</a:t>
            </a:r>
            <a:endParaRPr sz="1144">
              <a:latin typeface="Arial"/>
              <a:cs typeface="Arial"/>
            </a:endParaRPr>
          </a:p>
        </p:txBody>
      </p:sp>
      <p:sp>
        <p:nvSpPr>
          <p:cNvPr id="18" name="object 18"/>
          <p:cNvSpPr txBox="1"/>
          <p:nvPr/>
        </p:nvSpPr>
        <p:spPr>
          <a:xfrm>
            <a:off x="2407339" y="2487894"/>
            <a:ext cx="306996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241" dirty="0">
                <a:solidFill>
                  <a:srgbClr val="BE9000"/>
                </a:solidFill>
                <a:latin typeface="Arial"/>
                <a:cs typeface="Arial"/>
              </a:rPr>
              <a:t>ECCS</a:t>
            </a:r>
            <a:endParaRPr sz="1144">
              <a:latin typeface="Arial"/>
              <a:cs typeface="Arial"/>
            </a:endParaRPr>
          </a:p>
        </p:txBody>
      </p:sp>
      <p:sp>
        <p:nvSpPr>
          <p:cNvPr id="19" name="object 19"/>
          <p:cNvSpPr txBox="1"/>
          <p:nvPr/>
        </p:nvSpPr>
        <p:spPr>
          <a:xfrm>
            <a:off x="2407339" y="4698151"/>
            <a:ext cx="333622" cy="174346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80" b="1" spc="-145" dirty="0">
                <a:solidFill>
                  <a:srgbClr val="1E4E78"/>
                </a:solidFill>
                <a:latin typeface="Arial"/>
                <a:cs typeface="Arial"/>
              </a:rPr>
              <a:t>CSIRT</a:t>
            </a:r>
            <a:endParaRPr sz="1080">
              <a:latin typeface="Arial"/>
              <a:cs typeface="Arial"/>
            </a:endParaRPr>
          </a:p>
        </p:txBody>
      </p:sp>
      <p:sp>
        <p:nvSpPr>
          <p:cNvPr id="20" name="object 20"/>
          <p:cNvSpPr txBox="1"/>
          <p:nvPr/>
        </p:nvSpPr>
        <p:spPr>
          <a:xfrm>
            <a:off x="2366693" y="4132080"/>
            <a:ext cx="471185" cy="174346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80" b="1" spc="-79" dirty="0">
                <a:solidFill>
                  <a:srgbClr val="1E4E78"/>
                </a:solidFill>
                <a:latin typeface="Arial"/>
                <a:cs typeface="Arial"/>
              </a:rPr>
              <a:t>Support</a:t>
            </a:r>
            <a:endParaRPr sz="1080">
              <a:latin typeface="Arial"/>
              <a:cs typeface="Arial"/>
            </a:endParaRPr>
          </a:p>
        </p:txBody>
      </p:sp>
      <p:sp>
        <p:nvSpPr>
          <p:cNvPr id="21" name="object 21"/>
          <p:cNvSpPr txBox="1"/>
          <p:nvPr/>
        </p:nvSpPr>
        <p:spPr>
          <a:xfrm>
            <a:off x="2330386" y="5443121"/>
            <a:ext cx="1155371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86" dirty="0">
                <a:solidFill>
                  <a:srgbClr val="990000"/>
                </a:solidFill>
                <a:latin typeface="Arial"/>
                <a:cs typeface="Arial"/>
              </a:rPr>
              <a:t>OpenID</a:t>
            </a:r>
            <a:r>
              <a:rPr sz="1144" b="1" spc="-51" dirty="0">
                <a:solidFill>
                  <a:srgbClr val="990000"/>
                </a:solidFill>
                <a:latin typeface="Arial"/>
                <a:cs typeface="Arial"/>
              </a:rPr>
              <a:t> </a:t>
            </a:r>
            <a:r>
              <a:rPr sz="1144" b="1" spc="-70" dirty="0">
                <a:solidFill>
                  <a:srgbClr val="990000"/>
                </a:solidFill>
                <a:latin typeface="Arial"/>
                <a:cs typeface="Arial"/>
              </a:rPr>
              <a:t>Federation</a:t>
            </a:r>
            <a:endParaRPr sz="1144">
              <a:latin typeface="Arial"/>
              <a:cs typeface="Arial"/>
            </a:endParaRPr>
          </a:p>
        </p:txBody>
      </p:sp>
      <p:grpSp>
        <p:nvGrpSpPr>
          <p:cNvPr id="22" name="object 22"/>
          <p:cNvGrpSpPr/>
          <p:nvPr/>
        </p:nvGrpSpPr>
        <p:grpSpPr>
          <a:xfrm>
            <a:off x="3993157" y="552214"/>
            <a:ext cx="5939431" cy="5463406"/>
            <a:chOff x="2785969" y="869225"/>
            <a:chExt cx="9349105" cy="8599805"/>
          </a:xfrm>
        </p:grpSpPr>
        <p:sp>
          <p:nvSpPr>
            <p:cNvPr id="23" name="object 23"/>
            <p:cNvSpPr/>
            <p:nvPr/>
          </p:nvSpPr>
          <p:spPr>
            <a:xfrm>
              <a:off x="5162022" y="908171"/>
              <a:ext cx="0" cy="8047355"/>
            </a:xfrm>
            <a:custGeom>
              <a:avLst/>
              <a:gdLst/>
              <a:ahLst/>
              <a:cxnLst/>
              <a:rect l="l" t="t" r="r" b="b"/>
              <a:pathLst>
                <a:path h="8047355">
                  <a:moveTo>
                    <a:pt x="0" y="7516778"/>
                  </a:moveTo>
                  <a:lnTo>
                    <a:pt x="0" y="8047174"/>
                  </a:lnTo>
                </a:path>
                <a:path h="8047355">
                  <a:moveTo>
                    <a:pt x="0" y="6810759"/>
                  </a:moveTo>
                  <a:lnTo>
                    <a:pt x="0" y="7110878"/>
                  </a:lnTo>
                </a:path>
                <a:path h="8047355">
                  <a:moveTo>
                    <a:pt x="0" y="5751928"/>
                  </a:moveTo>
                  <a:lnTo>
                    <a:pt x="0" y="6404859"/>
                  </a:lnTo>
                </a:path>
                <a:path h="8047355">
                  <a:moveTo>
                    <a:pt x="0" y="4420416"/>
                  </a:moveTo>
                  <a:lnTo>
                    <a:pt x="0" y="5346028"/>
                  </a:lnTo>
                </a:path>
                <a:path h="8047355">
                  <a:moveTo>
                    <a:pt x="0" y="2714628"/>
                  </a:moveTo>
                  <a:lnTo>
                    <a:pt x="0" y="4014516"/>
                  </a:lnTo>
                </a:path>
                <a:path h="8047355">
                  <a:moveTo>
                    <a:pt x="0" y="2120014"/>
                  </a:moveTo>
                  <a:lnTo>
                    <a:pt x="0" y="2308728"/>
                  </a:lnTo>
                </a:path>
                <a:path h="8047355">
                  <a:moveTo>
                    <a:pt x="0" y="0"/>
                  </a:moveTo>
                  <a:lnTo>
                    <a:pt x="0" y="1737514"/>
                  </a:lnTo>
                </a:path>
              </a:pathLst>
            </a:custGeom>
            <a:ln w="29324">
              <a:solidFill>
                <a:srgbClr val="5B9BD4"/>
              </a:solidFill>
            </a:ln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24" name="object 24"/>
            <p:cNvSpPr/>
            <p:nvPr/>
          </p:nvSpPr>
          <p:spPr>
            <a:xfrm>
              <a:off x="9824330" y="912934"/>
              <a:ext cx="92075" cy="8393430"/>
            </a:xfrm>
            <a:custGeom>
              <a:avLst/>
              <a:gdLst/>
              <a:ahLst/>
              <a:cxnLst/>
              <a:rect l="l" t="t" r="r" b="b"/>
              <a:pathLst>
                <a:path w="92075" h="8393430">
                  <a:moveTo>
                    <a:pt x="91799" y="0"/>
                  </a:moveTo>
                  <a:lnTo>
                    <a:pt x="0" y="8393400"/>
                  </a:lnTo>
                </a:path>
              </a:pathLst>
            </a:custGeom>
            <a:ln w="9524">
              <a:solidFill>
                <a:srgbClr val="5B9BD4"/>
              </a:solidFill>
            </a:ln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25" name="object 25"/>
            <p:cNvSpPr/>
            <p:nvPr/>
          </p:nvSpPr>
          <p:spPr>
            <a:xfrm>
              <a:off x="2792319" y="875575"/>
              <a:ext cx="7620" cy="8393430"/>
            </a:xfrm>
            <a:custGeom>
              <a:avLst/>
              <a:gdLst/>
              <a:ahLst/>
              <a:cxnLst/>
              <a:rect l="l" t="t" r="r" b="b"/>
              <a:pathLst>
                <a:path w="7619" h="8393430">
                  <a:moveTo>
                    <a:pt x="7499" y="0"/>
                  </a:moveTo>
                  <a:lnTo>
                    <a:pt x="0" y="8393399"/>
                  </a:lnTo>
                </a:path>
              </a:pathLst>
            </a:custGeom>
            <a:ln w="12699">
              <a:solidFill>
                <a:srgbClr val="0C0C0C"/>
              </a:solidFill>
            </a:ln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26" name="object 26"/>
            <p:cNvSpPr/>
            <p:nvPr/>
          </p:nvSpPr>
          <p:spPr>
            <a:xfrm>
              <a:off x="7462131" y="1070458"/>
              <a:ext cx="92075" cy="8393430"/>
            </a:xfrm>
            <a:custGeom>
              <a:avLst/>
              <a:gdLst/>
              <a:ahLst/>
              <a:cxnLst/>
              <a:rect l="l" t="t" r="r" b="b"/>
              <a:pathLst>
                <a:path w="92075" h="8393430">
                  <a:moveTo>
                    <a:pt x="91799" y="0"/>
                  </a:moveTo>
                  <a:lnTo>
                    <a:pt x="0" y="8393399"/>
                  </a:lnTo>
                </a:path>
              </a:pathLst>
            </a:custGeom>
            <a:ln w="9524">
              <a:solidFill>
                <a:srgbClr val="5B9BD4"/>
              </a:solidFill>
            </a:ln>
          </p:spPr>
          <p:txBody>
            <a:bodyPr wrap="square" lIns="0" tIns="0" rIns="0" bIns="0" rtlCol="0"/>
            <a:lstStyle/>
            <a:p>
              <a:endParaRPr sz="1144"/>
            </a:p>
          </p:txBody>
        </p:sp>
        <p:sp>
          <p:nvSpPr>
            <p:cNvPr id="27" name="object 27"/>
            <p:cNvSpPr/>
            <p:nvPr/>
          </p:nvSpPr>
          <p:spPr>
            <a:xfrm>
              <a:off x="2922369" y="3216899"/>
              <a:ext cx="9213215" cy="406400"/>
            </a:xfrm>
            <a:custGeom>
              <a:avLst/>
              <a:gdLst/>
              <a:ahLst/>
              <a:cxnLst/>
              <a:rect l="l" t="t" r="r" b="b"/>
              <a:pathLst>
                <a:path w="9213215" h="406400">
                  <a:moveTo>
                    <a:pt x="9212681" y="405899"/>
                  </a:moveTo>
                  <a:lnTo>
                    <a:pt x="0" y="405899"/>
                  </a:lnTo>
                  <a:lnTo>
                    <a:pt x="0" y="0"/>
                  </a:lnTo>
                  <a:lnTo>
                    <a:pt x="9212681" y="0"/>
                  </a:lnTo>
                  <a:lnTo>
                    <a:pt x="9212681" y="405899"/>
                  </a:lnTo>
                  <a:close/>
                </a:path>
              </a:pathLst>
            </a:custGeom>
            <a:solidFill>
              <a:srgbClr val="A8D08C"/>
            </a:solidFill>
          </p:spPr>
          <p:txBody>
            <a:bodyPr wrap="square" lIns="0" tIns="0" rIns="0" bIns="0" rtlCol="0"/>
            <a:lstStyle/>
            <a:p>
              <a:endParaRPr sz="1144"/>
            </a:p>
          </p:txBody>
        </p:sp>
      </p:grpSp>
      <p:sp>
        <p:nvSpPr>
          <p:cNvPr id="28" name="object 28"/>
          <p:cNvSpPr txBox="1"/>
          <p:nvPr/>
        </p:nvSpPr>
        <p:spPr>
          <a:xfrm>
            <a:off x="2407339" y="2809157"/>
            <a:ext cx="870563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105" dirty="0">
                <a:solidFill>
                  <a:srgbClr val="BE9000"/>
                </a:solidFill>
                <a:latin typeface="Arial"/>
                <a:cs typeface="Arial"/>
              </a:rPr>
              <a:t>Release</a:t>
            </a:r>
            <a:r>
              <a:rPr sz="1144" b="1" spc="-41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1144" b="1" spc="-111" dirty="0">
                <a:solidFill>
                  <a:srgbClr val="BE9000"/>
                </a:solidFill>
                <a:latin typeface="Arial"/>
                <a:cs typeface="Arial"/>
              </a:rPr>
              <a:t>Check</a:t>
            </a:r>
            <a:endParaRPr sz="1144">
              <a:latin typeface="Arial"/>
              <a:cs typeface="Arial"/>
            </a:endParaRPr>
          </a:p>
        </p:txBody>
      </p:sp>
      <p:sp>
        <p:nvSpPr>
          <p:cNvPr id="29" name="object 29"/>
          <p:cNvSpPr txBox="1"/>
          <p:nvPr/>
        </p:nvSpPr>
        <p:spPr>
          <a:xfrm>
            <a:off x="2386517" y="2071758"/>
            <a:ext cx="739454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92" dirty="0">
                <a:solidFill>
                  <a:srgbClr val="548135"/>
                </a:solidFill>
                <a:latin typeface="Arial"/>
                <a:cs typeface="Arial"/>
              </a:rPr>
              <a:t>Governance</a:t>
            </a:r>
            <a:endParaRPr sz="1144">
              <a:latin typeface="Arial"/>
              <a:cs typeface="Arial"/>
            </a:endParaRPr>
          </a:p>
        </p:txBody>
      </p:sp>
      <p:sp>
        <p:nvSpPr>
          <p:cNvPr id="30" name="object 30"/>
          <p:cNvSpPr txBox="1"/>
          <p:nvPr/>
        </p:nvSpPr>
        <p:spPr>
          <a:xfrm>
            <a:off x="2386524" y="3451682"/>
            <a:ext cx="1182400" cy="184221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144" b="1" spc="-89" dirty="0">
                <a:solidFill>
                  <a:srgbClr val="BE9000"/>
                </a:solidFill>
                <a:latin typeface="Arial"/>
                <a:cs typeface="Arial"/>
              </a:rPr>
              <a:t>Reporting</a:t>
            </a:r>
            <a:r>
              <a:rPr sz="1144" b="1" spc="-44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1144" b="1" spc="-25" dirty="0">
                <a:solidFill>
                  <a:srgbClr val="BE9000"/>
                </a:solidFill>
                <a:latin typeface="Arial"/>
                <a:cs typeface="Arial"/>
              </a:rPr>
              <a:t>&amp;</a:t>
            </a:r>
            <a:r>
              <a:rPr sz="1144" b="1" spc="-44" dirty="0">
                <a:solidFill>
                  <a:srgbClr val="BE9000"/>
                </a:solidFill>
                <a:latin typeface="Arial"/>
                <a:cs typeface="Arial"/>
              </a:rPr>
              <a:t> </a:t>
            </a:r>
            <a:r>
              <a:rPr sz="1144" b="1" spc="-111" dirty="0">
                <a:solidFill>
                  <a:srgbClr val="BE9000"/>
                </a:solidFill>
                <a:latin typeface="Arial"/>
                <a:cs typeface="Arial"/>
              </a:rPr>
              <a:t>F-</a:t>
            </a:r>
            <a:r>
              <a:rPr sz="1144" b="1" spc="-108" dirty="0">
                <a:solidFill>
                  <a:srgbClr val="BE9000"/>
                </a:solidFill>
                <a:latin typeface="Arial"/>
                <a:cs typeface="Arial"/>
              </a:rPr>
              <a:t>Ticks</a:t>
            </a:r>
            <a:endParaRPr sz="1144">
              <a:latin typeface="Arial"/>
              <a:cs typeface="Arial"/>
            </a:endParaRPr>
          </a:p>
        </p:txBody>
      </p:sp>
      <p:sp>
        <p:nvSpPr>
          <p:cNvPr id="31" name="object 31"/>
          <p:cNvSpPr txBox="1"/>
          <p:nvPr/>
        </p:nvSpPr>
        <p:spPr>
          <a:xfrm>
            <a:off x="4415696" y="2081924"/>
            <a:ext cx="5176983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Support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76" dirty="0">
                <a:solidFill>
                  <a:srgbClr val="1B4161"/>
                </a:solidFill>
                <a:latin typeface="Arial"/>
                <a:cs typeface="Arial"/>
              </a:rPr>
              <a:t>eduGAIN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Steering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Committee 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on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strategy </a:t>
            </a:r>
            <a:r>
              <a:rPr sz="1016" dirty="0">
                <a:solidFill>
                  <a:srgbClr val="1B4161"/>
                </a:solidFill>
                <a:latin typeface="Arial"/>
                <a:cs typeface="Arial"/>
              </a:rPr>
              <a:t>to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0" dirty="0">
                <a:solidFill>
                  <a:srgbClr val="1B4161"/>
                </a:solidFill>
                <a:latin typeface="Arial"/>
                <a:cs typeface="Arial"/>
              </a:rPr>
              <a:t>enhance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level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3" dirty="0">
                <a:solidFill>
                  <a:srgbClr val="1B4161"/>
                </a:solidFill>
                <a:latin typeface="Arial"/>
                <a:cs typeface="Arial"/>
              </a:rPr>
              <a:t>trust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22" dirty="0">
                <a:solidFill>
                  <a:srgbClr val="1B4161"/>
                </a:solidFill>
                <a:latin typeface="Arial"/>
                <a:cs typeface="Arial"/>
              </a:rPr>
              <a:t>eduGAIN</a:t>
            </a:r>
            <a:endParaRPr sz="1016">
              <a:latin typeface="Arial"/>
              <a:cs typeface="Arial"/>
            </a:endParaRPr>
          </a:p>
        </p:txBody>
      </p:sp>
      <p:sp>
        <p:nvSpPr>
          <p:cNvPr id="32" name="object 32"/>
          <p:cNvSpPr txBox="1"/>
          <p:nvPr/>
        </p:nvSpPr>
        <p:spPr>
          <a:xfrm>
            <a:off x="5534459" y="921176"/>
            <a:ext cx="4403239" cy="203170"/>
          </a:xfrm>
          <a:prstGeom prst="rect">
            <a:avLst/>
          </a:prstGeom>
          <a:solidFill>
            <a:srgbClr val="A8D08C"/>
          </a:solidFill>
        </p:spPr>
        <p:txBody>
          <a:bodyPr vert="horz" wrap="square" lIns="0" tIns="46392" rIns="0" bIns="0" rtlCol="0">
            <a:spAutoFit/>
          </a:bodyPr>
          <a:lstStyle/>
          <a:p>
            <a:pPr algn="ctr">
              <a:spcBef>
                <a:spcPts val="365"/>
              </a:spcBef>
            </a:pPr>
            <a:r>
              <a:rPr sz="1016" spc="-76" dirty="0">
                <a:solidFill>
                  <a:srgbClr val="1B4161"/>
                </a:solidFill>
                <a:latin typeface="Arial"/>
                <a:cs typeface="Arial"/>
              </a:rPr>
              <a:t>eduGAIN</a:t>
            </a:r>
            <a:r>
              <a:rPr sz="1016" spc="-29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76" dirty="0">
                <a:solidFill>
                  <a:srgbClr val="1B4161"/>
                </a:solidFill>
                <a:latin typeface="Arial"/>
                <a:cs typeface="Arial"/>
              </a:rPr>
              <a:t>Core</a:t>
            </a:r>
            <a:r>
              <a:rPr sz="1016" spc="-29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76" dirty="0">
                <a:solidFill>
                  <a:srgbClr val="1B4161"/>
                </a:solidFill>
                <a:latin typeface="Arial"/>
                <a:cs typeface="Arial"/>
              </a:rPr>
              <a:t>Services</a:t>
            </a:r>
            <a:r>
              <a:rPr sz="1016" spc="-29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multi-</a:t>
            </a:r>
            <a:r>
              <a:rPr sz="1016" spc="-25" dirty="0">
                <a:solidFill>
                  <a:srgbClr val="1B4161"/>
                </a:solidFill>
                <a:latin typeface="Arial"/>
                <a:cs typeface="Arial"/>
              </a:rPr>
              <a:t>site</a:t>
            </a:r>
            <a:r>
              <a:rPr sz="1016" spc="-29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architecture</a:t>
            </a:r>
            <a:r>
              <a:rPr sz="1016" spc="-2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development</a:t>
            </a:r>
            <a:endParaRPr sz="1016">
              <a:latin typeface="Arial"/>
              <a:cs typeface="Arial"/>
            </a:endParaRPr>
          </a:p>
        </p:txBody>
      </p:sp>
      <p:sp>
        <p:nvSpPr>
          <p:cNvPr id="33" name="object 33"/>
          <p:cNvSpPr/>
          <p:nvPr/>
        </p:nvSpPr>
        <p:spPr>
          <a:xfrm>
            <a:off x="7003335" y="3127809"/>
            <a:ext cx="2911826" cy="258184"/>
          </a:xfrm>
          <a:custGeom>
            <a:avLst/>
            <a:gdLst/>
            <a:ahLst/>
            <a:cxnLst/>
            <a:rect l="l" t="t" r="r" b="b"/>
            <a:pathLst>
              <a:path w="4583430" h="406400">
                <a:moveTo>
                  <a:pt x="4583390" y="405899"/>
                </a:moveTo>
                <a:lnTo>
                  <a:pt x="0" y="405899"/>
                </a:lnTo>
                <a:lnTo>
                  <a:pt x="0" y="0"/>
                </a:lnTo>
                <a:lnTo>
                  <a:pt x="4583390" y="0"/>
                </a:lnTo>
                <a:lnTo>
                  <a:pt x="4583390" y="4058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34" name="object 34"/>
          <p:cNvSpPr txBox="1"/>
          <p:nvPr/>
        </p:nvSpPr>
        <p:spPr>
          <a:xfrm>
            <a:off x="7892864" y="3166057"/>
            <a:ext cx="1132377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Update</a:t>
            </a: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codebase</a:t>
            </a:r>
            <a:endParaRPr sz="1016">
              <a:latin typeface="Arial"/>
              <a:cs typeface="Arial"/>
            </a:endParaRPr>
          </a:p>
        </p:txBody>
      </p:sp>
      <p:sp>
        <p:nvSpPr>
          <p:cNvPr id="35" name="object 35"/>
          <p:cNvSpPr/>
          <p:nvPr/>
        </p:nvSpPr>
        <p:spPr>
          <a:xfrm>
            <a:off x="4078556" y="1680789"/>
            <a:ext cx="2911826" cy="243257"/>
          </a:xfrm>
          <a:custGeom>
            <a:avLst/>
            <a:gdLst/>
            <a:ahLst/>
            <a:cxnLst/>
            <a:rect l="l" t="t" r="r" b="b"/>
            <a:pathLst>
              <a:path w="4583430" h="382905">
                <a:moveTo>
                  <a:pt x="4583390" y="382499"/>
                </a:moveTo>
                <a:lnTo>
                  <a:pt x="0" y="382499"/>
                </a:lnTo>
                <a:lnTo>
                  <a:pt x="0" y="0"/>
                </a:lnTo>
                <a:lnTo>
                  <a:pt x="4583390" y="0"/>
                </a:lnTo>
                <a:lnTo>
                  <a:pt x="4583390" y="382499"/>
                </a:lnTo>
                <a:close/>
              </a:path>
            </a:pathLst>
          </a:custGeom>
          <a:solidFill>
            <a:srgbClr val="A8D08C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36" name="object 36"/>
          <p:cNvSpPr txBox="1"/>
          <p:nvPr/>
        </p:nvSpPr>
        <p:spPr>
          <a:xfrm>
            <a:off x="4298712" y="1711602"/>
            <a:ext cx="2470494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declaration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1" dirty="0">
                <a:solidFill>
                  <a:srgbClr val="1B4161"/>
                </a:solidFill>
                <a:latin typeface="Arial"/>
                <a:cs typeface="Arial"/>
              </a:rPr>
              <a:t>signing</a:t>
            </a: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7" dirty="0">
                <a:solidFill>
                  <a:srgbClr val="1B4161"/>
                </a:solidFill>
                <a:latin typeface="Arial"/>
                <a:cs typeface="Arial"/>
              </a:rPr>
              <a:t>process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for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candidates</a:t>
            </a:r>
            <a:endParaRPr sz="1016">
              <a:latin typeface="Arial"/>
              <a:cs typeface="Arial"/>
            </a:endParaRPr>
          </a:p>
        </p:txBody>
      </p:sp>
      <p:sp>
        <p:nvSpPr>
          <p:cNvPr id="37" name="object 37"/>
          <p:cNvSpPr/>
          <p:nvPr/>
        </p:nvSpPr>
        <p:spPr>
          <a:xfrm>
            <a:off x="4087991" y="3973256"/>
            <a:ext cx="5853101" cy="258184"/>
          </a:xfrm>
          <a:custGeom>
            <a:avLst/>
            <a:gdLst/>
            <a:ahLst/>
            <a:cxnLst/>
            <a:rect l="l" t="t" r="r" b="b"/>
            <a:pathLst>
              <a:path w="9213215" h="406400">
                <a:moveTo>
                  <a:pt x="9212681" y="405899"/>
                </a:moveTo>
                <a:lnTo>
                  <a:pt x="0" y="405899"/>
                </a:lnTo>
                <a:lnTo>
                  <a:pt x="0" y="0"/>
                </a:lnTo>
                <a:lnTo>
                  <a:pt x="9212681" y="0"/>
                </a:lnTo>
                <a:lnTo>
                  <a:pt x="9212681" y="405899"/>
                </a:lnTo>
                <a:close/>
              </a:path>
            </a:pathLst>
          </a:custGeom>
          <a:solidFill>
            <a:srgbClr val="8DA9DB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38" name="object 38"/>
          <p:cNvSpPr txBox="1"/>
          <p:nvPr/>
        </p:nvSpPr>
        <p:spPr>
          <a:xfrm>
            <a:off x="6075692" y="4011503"/>
            <a:ext cx="1876268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Update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29" dirty="0">
                <a:solidFill>
                  <a:srgbClr val="1B4161"/>
                </a:solidFill>
                <a:latin typeface="Arial"/>
                <a:cs typeface="Arial"/>
              </a:rPr>
              <a:t>support</a:t>
            </a: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25" dirty="0">
                <a:solidFill>
                  <a:srgbClr val="1B4161"/>
                </a:solidFill>
                <a:latin typeface="Arial"/>
                <a:cs typeface="Arial"/>
              </a:rPr>
              <a:t>documentation</a:t>
            </a:r>
            <a:endParaRPr sz="1016">
              <a:latin typeface="Arial"/>
              <a:cs typeface="Arial"/>
            </a:endParaRPr>
          </a:p>
        </p:txBody>
      </p:sp>
      <p:sp>
        <p:nvSpPr>
          <p:cNvPr id="39" name="object 39"/>
          <p:cNvSpPr/>
          <p:nvPr/>
        </p:nvSpPr>
        <p:spPr>
          <a:xfrm>
            <a:off x="4087983" y="4645925"/>
            <a:ext cx="5853101" cy="258184"/>
          </a:xfrm>
          <a:custGeom>
            <a:avLst/>
            <a:gdLst/>
            <a:ahLst/>
            <a:cxnLst/>
            <a:rect l="l" t="t" r="r" b="b"/>
            <a:pathLst>
              <a:path w="9213215" h="406400">
                <a:moveTo>
                  <a:pt x="9212681" y="405899"/>
                </a:moveTo>
                <a:lnTo>
                  <a:pt x="0" y="405899"/>
                </a:lnTo>
                <a:lnTo>
                  <a:pt x="0" y="0"/>
                </a:lnTo>
                <a:lnTo>
                  <a:pt x="9212681" y="0"/>
                </a:lnTo>
                <a:lnTo>
                  <a:pt x="9212681" y="405899"/>
                </a:lnTo>
                <a:close/>
              </a:path>
            </a:pathLst>
          </a:custGeom>
          <a:solidFill>
            <a:srgbClr val="8DA9DB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40" name="object 40"/>
          <p:cNvSpPr txBox="1"/>
          <p:nvPr/>
        </p:nvSpPr>
        <p:spPr>
          <a:xfrm>
            <a:off x="4765172" y="4684172"/>
            <a:ext cx="4495217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48" dirty="0">
                <a:solidFill>
                  <a:srgbClr val="1B4161"/>
                </a:solidFill>
                <a:latin typeface="Arial"/>
                <a:cs typeface="Arial"/>
              </a:rPr>
              <a:t>Continue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development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and</a:t>
            </a:r>
            <a:r>
              <a:rPr sz="1016" spc="-32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0" dirty="0">
                <a:solidFill>
                  <a:srgbClr val="1B4161"/>
                </a:solidFill>
                <a:latin typeface="Arial"/>
                <a:cs typeface="Arial"/>
              </a:rPr>
              <a:t>engagement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22" dirty="0">
                <a:solidFill>
                  <a:srgbClr val="1B4161"/>
                </a:solidFill>
                <a:latin typeface="Arial"/>
                <a:cs typeface="Arial"/>
              </a:rPr>
              <a:t>activity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1016" spc="-32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security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25" dirty="0">
                <a:solidFill>
                  <a:srgbClr val="1B4161"/>
                </a:solidFill>
                <a:latin typeface="Arial"/>
                <a:cs typeface="Arial"/>
              </a:rPr>
              <a:t>tabletop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2" dirty="0">
                <a:solidFill>
                  <a:srgbClr val="1B4161"/>
                </a:solidFill>
                <a:latin typeface="Arial"/>
                <a:cs typeface="Arial"/>
              </a:rPr>
              <a:t>excercise</a:t>
            </a:r>
            <a:endParaRPr sz="1016">
              <a:latin typeface="Arial"/>
              <a:cs typeface="Arial"/>
            </a:endParaRPr>
          </a:p>
        </p:txBody>
      </p:sp>
      <p:sp>
        <p:nvSpPr>
          <p:cNvPr id="41" name="object 41"/>
          <p:cNvSpPr/>
          <p:nvPr/>
        </p:nvSpPr>
        <p:spPr>
          <a:xfrm>
            <a:off x="5511984" y="2453950"/>
            <a:ext cx="4403239" cy="258184"/>
          </a:xfrm>
          <a:custGeom>
            <a:avLst/>
            <a:gdLst/>
            <a:ahLst/>
            <a:cxnLst/>
            <a:rect l="l" t="t" r="r" b="b"/>
            <a:pathLst>
              <a:path w="6931025" h="406400">
                <a:moveTo>
                  <a:pt x="6930886" y="405899"/>
                </a:moveTo>
                <a:lnTo>
                  <a:pt x="0" y="405899"/>
                </a:lnTo>
                <a:lnTo>
                  <a:pt x="0" y="0"/>
                </a:lnTo>
                <a:lnTo>
                  <a:pt x="6930886" y="0"/>
                </a:lnTo>
                <a:lnTo>
                  <a:pt x="6930886" y="4058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42" name="object 42"/>
          <p:cNvSpPr txBox="1"/>
          <p:nvPr/>
        </p:nvSpPr>
        <p:spPr>
          <a:xfrm>
            <a:off x="6903844" y="2492197"/>
            <a:ext cx="1619295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Implement 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1016" spc="-32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functionalities</a:t>
            </a:r>
            <a:endParaRPr sz="1016">
              <a:latin typeface="Arial"/>
              <a:cs typeface="Arial"/>
            </a:endParaRPr>
          </a:p>
        </p:txBody>
      </p:sp>
      <p:sp>
        <p:nvSpPr>
          <p:cNvPr id="43" name="object 43"/>
          <p:cNvSpPr/>
          <p:nvPr/>
        </p:nvSpPr>
        <p:spPr>
          <a:xfrm>
            <a:off x="5511985" y="2777070"/>
            <a:ext cx="4403239" cy="281985"/>
          </a:xfrm>
          <a:custGeom>
            <a:avLst/>
            <a:gdLst/>
            <a:ahLst/>
            <a:cxnLst/>
            <a:rect l="l" t="t" r="r" b="b"/>
            <a:pathLst>
              <a:path w="6931025" h="443864">
                <a:moveTo>
                  <a:pt x="6930886" y="443399"/>
                </a:moveTo>
                <a:lnTo>
                  <a:pt x="0" y="443399"/>
                </a:lnTo>
                <a:lnTo>
                  <a:pt x="0" y="0"/>
                </a:lnTo>
                <a:lnTo>
                  <a:pt x="6930886" y="0"/>
                </a:lnTo>
                <a:lnTo>
                  <a:pt x="6930886" y="4433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44" name="object 44"/>
          <p:cNvSpPr txBox="1"/>
          <p:nvPr/>
        </p:nvSpPr>
        <p:spPr>
          <a:xfrm>
            <a:off x="5955872" y="2827228"/>
            <a:ext cx="3514120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70" dirty="0">
                <a:solidFill>
                  <a:srgbClr val="1B4161"/>
                </a:solidFill>
                <a:latin typeface="Arial"/>
                <a:cs typeface="Arial"/>
              </a:rPr>
              <a:t>codebase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0" dirty="0">
                <a:solidFill>
                  <a:srgbClr val="1B4161"/>
                </a:solidFill>
                <a:latin typeface="Arial"/>
                <a:cs typeface="Arial"/>
              </a:rPr>
              <a:t>(based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on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40" dirty="0">
                <a:solidFill>
                  <a:srgbClr val="1B4161"/>
                </a:solidFill>
                <a:latin typeface="Arial"/>
                <a:cs typeface="Arial"/>
              </a:rPr>
              <a:t>SUNET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release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check)</a:t>
            </a:r>
            <a:r>
              <a:rPr sz="1016" spc="12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and</a:t>
            </a:r>
            <a:r>
              <a:rPr sz="1016" spc="-54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functionalities</a:t>
            </a:r>
            <a:endParaRPr sz="1016">
              <a:latin typeface="Arial"/>
              <a:cs typeface="Arial"/>
            </a:endParaRPr>
          </a:p>
        </p:txBody>
      </p:sp>
      <p:sp>
        <p:nvSpPr>
          <p:cNvPr id="45" name="object 45"/>
          <p:cNvSpPr txBox="1"/>
          <p:nvPr/>
        </p:nvSpPr>
        <p:spPr>
          <a:xfrm>
            <a:off x="6376967" y="1202675"/>
            <a:ext cx="3555671" cy="203170"/>
          </a:xfrm>
          <a:prstGeom prst="rect">
            <a:avLst/>
          </a:prstGeom>
          <a:solidFill>
            <a:srgbClr val="A8D08C"/>
          </a:solidFill>
        </p:spPr>
        <p:txBody>
          <a:bodyPr vert="horz" wrap="square" lIns="0" tIns="46392" rIns="0" bIns="0" rtlCol="0">
            <a:spAutoFit/>
          </a:bodyPr>
          <a:lstStyle/>
          <a:p>
            <a:pPr marL="396557">
              <a:spcBef>
                <a:spcPts val="365"/>
              </a:spcBef>
            </a:pP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Development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dirty="0">
                <a:solidFill>
                  <a:srgbClr val="1B4161"/>
                </a:solidFill>
                <a:latin typeface="Arial"/>
                <a:cs typeface="Arial"/>
              </a:rPr>
              <a:t>of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entity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3" dirty="0">
                <a:solidFill>
                  <a:srgbClr val="1B4161"/>
                </a:solidFill>
                <a:latin typeface="Arial"/>
                <a:cs typeface="Arial"/>
              </a:rPr>
              <a:t>filtering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9" dirty="0">
                <a:solidFill>
                  <a:srgbClr val="1B4161"/>
                </a:solidFill>
                <a:latin typeface="Arial"/>
                <a:cs typeface="Arial"/>
              </a:rPr>
              <a:t>functionality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for</a:t>
            </a: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MDS</a:t>
            </a:r>
            <a:endParaRPr sz="1016">
              <a:latin typeface="Arial"/>
              <a:cs typeface="Arial"/>
            </a:endParaRPr>
          </a:p>
        </p:txBody>
      </p:sp>
      <p:sp>
        <p:nvSpPr>
          <p:cNvPr id="46" name="object 46"/>
          <p:cNvSpPr/>
          <p:nvPr/>
        </p:nvSpPr>
        <p:spPr>
          <a:xfrm>
            <a:off x="3997191" y="5094455"/>
            <a:ext cx="5946289" cy="258184"/>
          </a:xfrm>
          <a:custGeom>
            <a:avLst/>
            <a:gdLst/>
            <a:ahLst/>
            <a:cxnLst/>
            <a:rect l="l" t="t" r="r" b="b"/>
            <a:pathLst>
              <a:path w="9359900" h="406400">
                <a:moveTo>
                  <a:pt x="9359681" y="405899"/>
                </a:moveTo>
                <a:lnTo>
                  <a:pt x="0" y="405899"/>
                </a:lnTo>
                <a:lnTo>
                  <a:pt x="0" y="0"/>
                </a:lnTo>
                <a:lnTo>
                  <a:pt x="9359681" y="0"/>
                </a:lnTo>
                <a:lnTo>
                  <a:pt x="9359681" y="405899"/>
                </a:lnTo>
                <a:close/>
              </a:path>
            </a:pathLst>
          </a:custGeom>
          <a:solidFill>
            <a:srgbClr val="E066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47" name="object 47"/>
          <p:cNvSpPr txBox="1"/>
          <p:nvPr/>
        </p:nvSpPr>
        <p:spPr>
          <a:xfrm>
            <a:off x="5768450" y="5143028"/>
            <a:ext cx="2023962" cy="144979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889" spc="-67" dirty="0">
                <a:solidFill>
                  <a:srgbClr val="1B4161"/>
                </a:solidFill>
                <a:latin typeface="Arial"/>
                <a:cs typeface="Arial"/>
              </a:rPr>
              <a:t>eduGAIN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60" dirty="0">
                <a:solidFill>
                  <a:srgbClr val="1B4161"/>
                </a:solidFill>
                <a:latin typeface="Arial"/>
                <a:cs typeface="Arial"/>
              </a:rPr>
              <a:t>OpenID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41" dirty="0">
                <a:solidFill>
                  <a:srgbClr val="1B4161"/>
                </a:solidFill>
                <a:latin typeface="Arial"/>
                <a:cs typeface="Arial"/>
              </a:rPr>
              <a:t>Federation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6" dirty="0">
                <a:solidFill>
                  <a:srgbClr val="1B4161"/>
                </a:solidFill>
                <a:latin typeface="Arial"/>
                <a:cs typeface="Arial"/>
              </a:rPr>
              <a:t>Profile</a:t>
            </a:r>
            <a:endParaRPr sz="889" dirty="0">
              <a:latin typeface="Arial"/>
              <a:cs typeface="Arial"/>
            </a:endParaRPr>
          </a:p>
        </p:txBody>
      </p:sp>
      <p:sp>
        <p:nvSpPr>
          <p:cNvPr id="48" name="object 48"/>
          <p:cNvSpPr/>
          <p:nvPr/>
        </p:nvSpPr>
        <p:spPr>
          <a:xfrm>
            <a:off x="6985072" y="5391866"/>
            <a:ext cx="2958622" cy="258184"/>
          </a:xfrm>
          <a:custGeom>
            <a:avLst/>
            <a:gdLst/>
            <a:ahLst/>
            <a:cxnLst/>
            <a:rect l="l" t="t" r="r" b="b"/>
            <a:pathLst>
              <a:path w="4657090" h="406400">
                <a:moveTo>
                  <a:pt x="4656590" y="405899"/>
                </a:moveTo>
                <a:lnTo>
                  <a:pt x="0" y="405899"/>
                </a:lnTo>
                <a:lnTo>
                  <a:pt x="0" y="0"/>
                </a:lnTo>
                <a:lnTo>
                  <a:pt x="4656590" y="0"/>
                </a:lnTo>
                <a:lnTo>
                  <a:pt x="4656590" y="405899"/>
                </a:lnTo>
                <a:close/>
              </a:path>
            </a:pathLst>
          </a:custGeom>
          <a:solidFill>
            <a:srgbClr val="E066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49" name="object 49"/>
          <p:cNvSpPr txBox="1"/>
          <p:nvPr/>
        </p:nvSpPr>
        <p:spPr>
          <a:xfrm>
            <a:off x="7686832" y="5440440"/>
            <a:ext cx="1554346" cy="144979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889" spc="-67" dirty="0">
                <a:solidFill>
                  <a:srgbClr val="1B4161"/>
                </a:solidFill>
                <a:latin typeface="Arial"/>
                <a:cs typeface="Arial"/>
              </a:rPr>
              <a:t>eduGAIN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60" dirty="0">
                <a:solidFill>
                  <a:srgbClr val="1B4161"/>
                </a:solidFill>
                <a:latin typeface="Arial"/>
                <a:cs typeface="Arial"/>
              </a:rPr>
              <a:t>OpenID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41" dirty="0">
                <a:solidFill>
                  <a:srgbClr val="1B4161"/>
                </a:solidFill>
                <a:latin typeface="Arial"/>
                <a:cs typeface="Arial"/>
              </a:rPr>
              <a:t>Federation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6" dirty="0">
                <a:solidFill>
                  <a:srgbClr val="1B4161"/>
                </a:solidFill>
                <a:latin typeface="Arial"/>
                <a:cs typeface="Arial"/>
              </a:rPr>
              <a:t>Pilot</a:t>
            </a:r>
            <a:endParaRPr sz="889">
              <a:latin typeface="Arial"/>
              <a:cs typeface="Arial"/>
            </a:endParaRPr>
          </a:p>
        </p:txBody>
      </p:sp>
      <p:sp>
        <p:nvSpPr>
          <p:cNvPr id="50" name="object 50"/>
          <p:cNvSpPr/>
          <p:nvPr/>
        </p:nvSpPr>
        <p:spPr>
          <a:xfrm>
            <a:off x="4047529" y="5689278"/>
            <a:ext cx="5895863" cy="258184"/>
          </a:xfrm>
          <a:custGeom>
            <a:avLst/>
            <a:gdLst/>
            <a:ahLst/>
            <a:cxnLst/>
            <a:rect l="l" t="t" r="r" b="b"/>
            <a:pathLst>
              <a:path w="9280525" h="406400">
                <a:moveTo>
                  <a:pt x="9280481" y="405899"/>
                </a:moveTo>
                <a:lnTo>
                  <a:pt x="0" y="405899"/>
                </a:lnTo>
                <a:lnTo>
                  <a:pt x="0" y="0"/>
                </a:lnTo>
                <a:lnTo>
                  <a:pt x="9280481" y="0"/>
                </a:lnTo>
                <a:lnTo>
                  <a:pt x="9280481" y="405899"/>
                </a:lnTo>
                <a:close/>
              </a:path>
            </a:pathLst>
          </a:custGeom>
          <a:solidFill>
            <a:srgbClr val="E066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51" name="object 51"/>
          <p:cNvSpPr txBox="1"/>
          <p:nvPr/>
        </p:nvSpPr>
        <p:spPr>
          <a:xfrm>
            <a:off x="4721321" y="5737852"/>
            <a:ext cx="4004289" cy="144979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889" spc="-60" dirty="0">
                <a:solidFill>
                  <a:srgbClr val="1B4161"/>
                </a:solidFill>
                <a:latin typeface="Arial"/>
                <a:cs typeface="Arial"/>
              </a:rPr>
              <a:t>OpenID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41" dirty="0">
                <a:solidFill>
                  <a:srgbClr val="1B4161"/>
                </a:solidFill>
                <a:latin typeface="Arial"/>
                <a:cs typeface="Arial"/>
              </a:rPr>
              <a:t>Federation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25" dirty="0">
                <a:solidFill>
                  <a:srgbClr val="1B4161"/>
                </a:solidFill>
                <a:latin typeface="Arial"/>
                <a:cs typeface="Arial"/>
              </a:rPr>
              <a:t>tools</a:t>
            </a:r>
            <a:r>
              <a:rPr sz="889" spc="-32" dirty="0">
                <a:solidFill>
                  <a:srgbClr val="1B4161"/>
                </a:solidFill>
                <a:latin typeface="Arial"/>
                <a:cs typeface="Arial"/>
              </a:rPr>
              <a:t> development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19" dirty="0">
                <a:solidFill>
                  <a:srgbClr val="1B4161"/>
                </a:solidFill>
                <a:latin typeface="Arial"/>
                <a:cs typeface="Arial"/>
              </a:rPr>
              <a:t>(in</a:t>
            </a:r>
            <a:r>
              <a:rPr sz="889" spc="-32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29" dirty="0">
                <a:solidFill>
                  <a:srgbClr val="1B4161"/>
                </a:solidFill>
                <a:latin typeface="Arial"/>
                <a:cs typeface="Arial"/>
              </a:rPr>
              <a:t>collaboration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dirty="0">
                <a:solidFill>
                  <a:srgbClr val="1B4161"/>
                </a:solidFill>
                <a:latin typeface="Arial"/>
                <a:cs typeface="Arial"/>
              </a:rPr>
              <a:t>with</a:t>
            </a:r>
            <a:r>
              <a:rPr sz="889" spc="-32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44" dirty="0">
                <a:solidFill>
                  <a:srgbClr val="1B4161"/>
                </a:solidFill>
                <a:latin typeface="Arial"/>
                <a:cs typeface="Arial"/>
              </a:rPr>
              <a:t>T&amp;I</a:t>
            </a:r>
            <a:r>
              <a:rPr sz="889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889" spc="-6" dirty="0">
                <a:solidFill>
                  <a:srgbClr val="1B4161"/>
                </a:solidFill>
                <a:latin typeface="Arial"/>
                <a:cs typeface="Arial"/>
              </a:rPr>
              <a:t>Incubator)</a:t>
            </a:r>
            <a:endParaRPr sz="889" dirty="0">
              <a:latin typeface="Arial"/>
              <a:cs typeface="Arial"/>
            </a:endParaRPr>
          </a:p>
        </p:txBody>
      </p:sp>
      <p:sp>
        <p:nvSpPr>
          <p:cNvPr id="52" name="object 52"/>
          <p:cNvSpPr txBox="1"/>
          <p:nvPr/>
        </p:nvSpPr>
        <p:spPr>
          <a:xfrm>
            <a:off x="7003335" y="3441008"/>
            <a:ext cx="2911826" cy="203170"/>
          </a:xfrm>
          <a:prstGeom prst="rect">
            <a:avLst/>
          </a:prstGeom>
          <a:solidFill>
            <a:srgbClr val="FFD966"/>
          </a:solidFill>
        </p:spPr>
        <p:txBody>
          <a:bodyPr vert="horz" wrap="square" lIns="0" tIns="46392" rIns="0" bIns="0" rtlCol="0">
            <a:spAutoFit/>
          </a:bodyPr>
          <a:lstStyle/>
          <a:p>
            <a:pPr marL="156525">
              <a:spcBef>
                <a:spcPts val="365"/>
              </a:spcBef>
            </a:pPr>
            <a:r>
              <a:rPr sz="1016" spc="-44" dirty="0">
                <a:solidFill>
                  <a:srgbClr val="1B4161"/>
                </a:solidFill>
                <a:latin typeface="Arial"/>
                <a:cs typeface="Arial"/>
              </a:rPr>
              <a:t>Update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16" dirty="0">
                <a:solidFill>
                  <a:srgbClr val="1B4161"/>
                </a:solidFill>
                <a:latin typeface="Arial"/>
                <a:cs typeface="Arial"/>
              </a:rPr>
              <a:t>the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70" dirty="0">
                <a:solidFill>
                  <a:srgbClr val="1B4161"/>
                </a:solidFill>
                <a:latin typeface="Arial"/>
                <a:cs typeface="Arial"/>
              </a:rPr>
              <a:t>codebase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and</a:t>
            </a: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57" dirty="0">
                <a:solidFill>
                  <a:srgbClr val="1B4161"/>
                </a:solidFill>
                <a:latin typeface="Arial"/>
                <a:cs typeface="Arial"/>
              </a:rPr>
              <a:t>add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 new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functionalities</a:t>
            </a:r>
            <a:endParaRPr sz="1016">
              <a:latin typeface="Arial"/>
              <a:cs typeface="Arial"/>
            </a:endParaRPr>
          </a:p>
        </p:txBody>
      </p:sp>
      <p:sp>
        <p:nvSpPr>
          <p:cNvPr id="53" name="object 53"/>
          <p:cNvSpPr txBox="1"/>
          <p:nvPr/>
        </p:nvSpPr>
        <p:spPr>
          <a:xfrm>
            <a:off x="6963897" y="4232619"/>
            <a:ext cx="2977179" cy="203170"/>
          </a:xfrm>
          <a:prstGeom prst="rect">
            <a:avLst/>
          </a:prstGeom>
          <a:solidFill>
            <a:srgbClr val="8DA9DB"/>
          </a:solidFill>
        </p:spPr>
        <p:txBody>
          <a:bodyPr vert="horz" wrap="square" lIns="0" tIns="46392" rIns="0" bIns="0" rtlCol="0">
            <a:spAutoFit/>
          </a:bodyPr>
          <a:lstStyle/>
          <a:p>
            <a:pPr marL="708398">
              <a:spcBef>
                <a:spcPts val="365"/>
              </a:spcBef>
            </a:pP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Move </a:t>
            </a:r>
            <a:r>
              <a:rPr sz="1016" dirty="0">
                <a:solidFill>
                  <a:srgbClr val="1B4161"/>
                </a:solidFill>
                <a:latin typeface="Arial"/>
                <a:cs typeface="Arial"/>
              </a:rPr>
              <a:t>to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new</a:t>
            </a:r>
            <a:r>
              <a:rPr sz="1016" spc="-38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32" dirty="0">
                <a:solidFill>
                  <a:srgbClr val="1B4161"/>
                </a:solidFill>
                <a:latin typeface="Arial"/>
                <a:cs typeface="Arial"/>
              </a:rPr>
              <a:t>ticketing</a:t>
            </a:r>
            <a:r>
              <a:rPr sz="1016" spc="-35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system</a:t>
            </a:r>
            <a:endParaRPr sz="1016">
              <a:latin typeface="Arial"/>
              <a:cs typeface="Arial"/>
            </a:endParaRPr>
          </a:p>
        </p:txBody>
      </p:sp>
      <p:sp>
        <p:nvSpPr>
          <p:cNvPr id="54" name="object 54"/>
          <p:cNvSpPr/>
          <p:nvPr/>
        </p:nvSpPr>
        <p:spPr>
          <a:xfrm>
            <a:off x="4065472" y="3127354"/>
            <a:ext cx="2911826" cy="258184"/>
          </a:xfrm>
          <a:custGeom>
            <a:avLst/>
            <a:gdLst/>
            <a:ahLst/>
            <a:cxnLst/>
            <a:rect l="l" t="t" r="r" b="b"/>
            <a:pathLst>
              <a:path w="4583430" h="406400">
                <a:moveTo>
                  <a:pt x="4583390" y="405899"/>
                </a:moveTo>
                <a:lnTo>
                  <a:pt x="0" y="405899"/>
                </a:lnTo>
                <a:lnTo>
                  <a:pt x="0" y="0"/>
                </a:lnTo>
                <a:lnTo>
                  <a:pt x="4583390" y="0"/>
                </a:lnTo>
                <a:lnTo>
                  <a:pt x="4583390" y="405899"/>
                </a:lnTo>
                <a:close/>
              </a:path>
            </a:pathLst>
          </a:custGeom>
          <a:solidFill>
            <a:srgbClr val="FFD966"/>
          </a:solidFill>
        </p:spPr>
        <p:txBody>
          <a:bodyPr wrap="square" lIns="0" tIns="0" rIns="0" bIns="0" rtlCol="0"/>
          <a:lstStyle/>
          <a:p>
            <a:endParaRPr sz="1144"/>
          </a:p>
        </p:txBody>
      </p:sp>
      <p:sp>
        <p:nvSpPr>
          <p:cNvPr id="55" name="object 55"/>
          <p:cNvSpPr txBox="1"/>
          <p:nvPr/>
        </p:nvSpPr>
        <p:spPr>
          <a:xfrm>
            <a:off x="5128015" y="3165601"/>
            <a:ext cx="786653" cy="164472"/>
          </a:xfrm>
          <a:prstGeom prst="rect">
            <a:avLst/>
          </a:prstGeom>
        </p:spPr>
        <p:txBody>
          <a:bodyPr vert="horz" wrap="square" lIns="0" tIns="8068" rIns="0" bIns="0" rtlCol="0">
            <a:spAutoFit/>
          </a:bodyPr>
          <a:lstStyle/>
          <a:p>
            <a:pPr marL="8068">
              <a:spcBef>
                <a:spcPts val="64"/>
              </a:spcBef>
            </a:pPr>
            <a:r>
              <a:rPr sz="1016" spc="-6" dirty="0">
                <a:solidFill>
                  <a:srgbClr val="1B4161"/>
                </a:solidFill>
                <a:latin typeface="Arial"/>
                <a:cs typeface="Arial"/>
              </a:rPr>
              <a:t>Minor</a:t>
            </a:r>
            <a:r>
              <a:rPr sz="1016" spc="-60" dirty="0">
                <a:solidFill>
                  <a:srgbClr val="1B4161"/>
                </a:solidFill>
                <a:latin typeface="Arial"/>
                <a:cs typeface="Arial"/>
              </a:rPr>
              <a:t> </a:t>
            </a:r>
            <a:r>
              <a:rPr sz="1016" spc="-41" dirty="0">
                <a:solidFill>
                  <a:srgbClr val="1B4161"/>
                </a:solidFill>
                <a:latin typeface="Arial"/>
                <a:cs typeface="Arial"/>
              </a:rPr>
              <a:t>updates</a:t>
            </a:r>
            <a:endParaRPr sz="1016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77225C6-12D0-B56D-A3FE-755EF32FA07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Content Placeholder 7" descr="A screenshot of a computer&#10;&#10;AI-generated content may be incorrect.">
            <a:extLst>
              <a:ext uri="{FF2B5EF4-FFF2-40B4-BE49-F238E27FC236}">
                <a16:creationId xmlns:a16="http://schemas.microsoft.com/office/drawing/2014/main" id="{61F02DC6-11F6-02D9-9BB2-F52681B38132}"/>
              </a:ext>
            </a:extLst>
          </p:cNvPr>
          <p:cNvPicPr>
            <a:picLocks noGrp="1" noChangeAspect="1"/>
          </p:cNvPicPr>
          <p:nvPr>
            <p:ph sz="quarter" idx="10"/>
          </p:nvPr>
        </p:nvPicPr>
        <p:blipFill>
          <a:blip r:embed="rId2"/>
          <a:stretch>
            <a:fillRect/>
          </a:stretch>
        </p:blipFill>
        <p:spPr>
          <a:xfrm>
            <a:off x="809296" y="566011"/>
            <a:ext cx="9921765" cy="6282794"/>
          </a:xfrm>
        </p:spPr>
      </p:pic>
    </p:spTree>
    <p:extLst>
      <p:ext uri="{BB962C8B-B14F-4D97-AF65-F5344CB8AC3E}">
        <p14:creationId xmlns:p14="http://schemas.microsoft.com/office/powerpoint/2010/main" val="178836487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844E7C6-B2A7-C611-1123-AD5B3BE3FF2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78193EC7-F040-7D90-D47B-B3A93527DD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3" name="Content Placeholder 2" descr="A screenshot of a computer screen&#10;&#10;AI-generated content may be incorrect.">
            <a:extLst>
              <a:ext uri="{FF2B5EF4-FFF2-40B4-BE49-F238E27FC236}">
                <a16:creationId xmlns:a16="http://schemas.microsoft.com/office/drawing/2014/main" id="{1304F628-E6F2-7EFB-BE31-26D401503E5B}"/>
              </a:ext>
            </a:extLst>
          </p:cNvPr>
          <p:cNvPicPr>
            <a:picLocks noGrp="1" noChangeAspect="1"/>
          </p:cNvPicPr>
          <p:nvPr>
            <p:ph sz="quarter" idx="10"/>
          </p:nvPr>
        </p:nvPicPr>
        <p:blipFill>
          <a:blip r:embed="rId2"/>
          <a:stretch>
            <a:fillRect/>
          </a:stretch>
        </p:blipFill>
        <p:spPr>
          <a:xfrm>
            <a:off x="766850" y="569317"/>
            <a:ext cx="10358812" cy="6288683"/>
          </a:xfrm>
        </p:spPr>
      </p:pic>
    </p:spTree>
    <p:extLst>
      <p:ext uri="{BB962C8B-B14F-4D97-AF65-F5344CB8AC3E}">
        <p14:creationId xmlns:p14="http://schemas.microsoft.com/office/powerpoint/2010/main" val="16817071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EB80C7A-71B1-3BCA-7816-460E5BF3877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5268C73E-71B2-E758-34FB-3310D2371A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Incubator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06099E0B-B317-3C70-AECB-9089D98E2C55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Cycle #10 Activities: March– September 2025:</a:t>
            </a:r>
          </a:p>
          <a:p>
            <a:endParaRPr lang="en-US" dirty="0"/>
          </a:p>
          <a:p>
            <a:r>
              <a:rPr lang="en-US" sz="2200" dirty="0"/>
              <a:t>Bona Fide researcher verification</a:t>
            </a:r>
          </a:p>
          <a:p>
            <a:r>
              <a:rPr lang="en-US" sz="2200" dirty="0" err="1"/>
              <a:t>OIDFed</a:t>
            </a:r>
            <a:r>
              <a:rPr lang="en-US" sz="2200" dirty="0"/>
              <a:t> DC POC – </a:t>
            </a:r>
            <a:r>
              <a:rPr lang="en-US" sz="2200" dirty="0" err="1"/>
              <a:t>SeamlessAccess</a:t>
            </a:r>
            <a:r>
              <a:rPr lang="en-US" sz="2200" dirty="0"/>
              <a:t> with </a:t>
            </a:r>
            <a:r>
              <a:rPr lang="en-US" sz="2200" dirty="0" err="1"/>
              <a:t>OIDFed</a:t>
            </a:r>
            <a:r>
              <a:rPr lang="en-US" sz="2200" dirty="0"/>
              <a:t> Support</a:t>
            </a:r>
          </a:p>
          <a:p>
            <a:r>
              <a:rPr lang="en-US" sz="2200" dirty="0" err="1"/>
              <a:t>OIDFed</a:t>
            </a:r>
            <a:r>
              <a:rPr lang="en-US" sz="2200" dirty="0"/>
              <a:t> NRENs PoC – </a:t>
            </a:r>
            <a:r>
              <a:rPr lang="en-US" sz="2200" dirty="0" err="1"/>
              <a:t>OIDFed</a:t>
            </a:r>
            <a:r>
              <a:rPr lang="en-US" sz="2200" dirty="0"/>
              <a:t> National Federations PoC</a:t>
            </a:r>
          </a:p>
          <a:p>
            <a:r>
              <a:rPr lang="en-US" sz="2200" dirty="0"/>
              <a:t>VC issuer IdPs – Implement OID4VCI/VP in </a:t>
            </a:r>
            <a:r>
              <a:rPr lang="en-US" sz="2200" dirty="0" err="1"/>
              <a:t>SimpleSAMLphp</a:t>
            </a:r>
            <a:r>
              <a:rPr lang="en-US" sz="2200" dirty="0"/>
              <a:t> and Shibboleth IdP</a:t>
            </a:r>
          </a:p>
          <a:p>
            <a:endParaRPr lang="en-US" sz="2200" dirty="0"/>
          </a:p>
          <a:p>
            <a:r>
              <a:rPr lang="en-US" sz="2200" dirty="0"/>
              <a:t>And don’t forget about </a:t>
            </a:r>
            <a:r>
              <a:rPr lang="en-US" sz="2200" dirty="0">
                <a:hlinkClick r:id="rId2"/>
              </a:rPr>
              <a:t>TIM</a:t>
            </a:r>
            <a:r>
              <a:rPr lang="en-US" sz="2200" dirty="0"/>
              <a:t>!</a:t>
            </a:r>
          </a:p>
          <a:p>
            <a:pPr marL="0" indent="0" algn="r">
              <a:buNone/>
            </a:pPr>
            <a:endParaRPr lang="en-US" sz="2200" dirty="0"/>
          </a:p>
          <a:p>
            <a:pPr marL="0" indent="0" algn="ctr">
              <a:buNone/>
            </a:pPr>
            <a:r>
              <a:rPr lang="en-US" sz="2200" dirty="0"/>
              <a:t>						Call for ideas:</a:t>
            </a:r>
          </a:p>
        </p:txBody>
      </p:sp>
      <p:pic>
        <p:nvPicPr>
          <p:cNvPr id="6" name="Picture 5" descr="Icon&#10;&#10;Description automatically generated">
            <a:extLst>
              <a:ext uri="{FF2B5EF4-FFF2-40B4-BE49-F238E27FC236}">
                <a16:creationId xmlns:a16="http://schemas.microsoft.com/office/drawing/2014/main" id="{32912C6D-D5AF-70D5-B733-3708B6A9C4A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0122" y="718238"/>
            <a:ext cx="749300" cy="749300"/>
          </a:xfrm>
          <a:prstGeom prst="rect">
            <a:avLst/>
          </a:prstGeom>
        </p:spPr>
      </p:pic>
      <p:pic>
        <p:nvPicPr>
          <p:cNvPr id="3" name="Picture 2" descr="A qr code with a few squares&#10;&#10;AI-generated content may be incorrect.">
            <a:extLst>
              <a:ext uri="{FF2B5EF4-FFF2-40B4-BE49-F238E27FC236}">
                <a16:creationId xmlns:a16="http://schemas.microsoft.com/office/drawing/2014/main" id="{998659AC-0C82-61D0-5CE6-8CE07015A02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762223" y="4368931"/>
            <a:ext cx="2262790" cy="24890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477313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04EB995-63CC-114B-2EC4-80D341E9D15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Rectangle 32">
            <a:extLst>
              <a:ext uri="{FF2B5EF4-FFF2-40B4-BE49-F238E27FC236}">
                <a16:creationId xmlns:a16="http://schemas.microsoft.com/office/drawing/2014/main" id="{D2A5FCB9-82D4-64C3-D4F4-8158F0787DF6}"/>
              </a:ext>
            </a:extLst>
          </p:cNvPr>
          <p:cNvSpPr/>
          <p:nvPr/>
        </p:nvSpPr>
        <p:spPr>
          <a:xfrm>
            <a:off x="0" y="-22302"/>
            <a:ext cx="12192000" cy="6842711"/>
          </a:xfrm>
          <a:prstGeom prst="rect">
            <a:avLst/>
          </a:prstGeom>
          <a:solidFill>
            <a:srgbClr val="3034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D99E6A8-3C90-0300-75DB-EDCADE055A6C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286" t="60631" r="43125" b="7997"/>
          <a:stretch/>
        </p:blipFill>
        <p:spPr>
          <a:xfrm>
            <a:off x="711199" y="-22302"/>
            <a:ext cx="11480801" cy="5825201"/>
          </a:xfrm>
          <a:prstGeom prst="rect">
            <a:avLst/>
          </a:prstGeom>
        </p:spPr>
      </p:pic>
      <p:sp>
        <p:nvSpPr>
          <p:cNvPr id="9" name="Text Placeholder 10">
            <a:extLst>
              <a:ext uri="{FF2B5EF4-FFF2-40B4-BE49-F238E27FC236}">
                <a16:creationId xmlns:a16="http://schemas.microsoft.com/office/drawing/2014/main" id="{41E15B7F-3C6F-55A7-6F90-152A0223498A}"/>
              </a:ext>
            </a:extLst>
          </p:cNvPr>
          <p:cNvSpPr txBox="1">
            <a:spLocks/>
          </p:cNvSpPr>
          <p:nvPr/>
        </p:nvSpPr>
        <p:spPr>
          <a:xfrm>
            <a:off x="1255494" y="1619457"/>
            <a:ext cx="6059706" cy="737449"/>
          </a:xfrm>
          <a:prstGeom prst="rect">
            <a:avLst/>
          </a:prstGeom>
        </p:spPr>
        <p:txBody>
          <a:bodyPr lIns="91440" tIns="45720" rIns="91440" bIns="45720"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3000" dirty="0">
                <a:solidFill>
                  <a:schemeClr val="bg1"/>
                </a:solidFill>
              </a:rPr>
              <a:t>Enabling Communities</a:t>
            </a:r>
            <a:endParaRPr lang="en-US" sz="3000" dirty="0">
              <a:solidFill>
                <a:schemeClr val="bg1"/>
              </a:solidFill>
              <a:ea typeface="Calibri"/>
              <a:cs typeface="Calibri"/>
            </a:endParaRPr>
          </a:p>
        </p:txBody>
      </p:sp>
      <p:sp>
        <p:nvSpPr>
          <p:cNvPr id="10" name="Text Placeholder 6">
            <a:extLst>
              <a:ext uri="{FF2B5EF4-FFF2-40B4-BE49-F238E27FC236}">
                <a16:creationId xmlns:a16="http://schemas.microsoft.com/office/drawing/2014/main" id="{A5B68624-4CE2-8963-86EE-832841987E9B}"/>
              </a:ext>
            </a:extLst>
          </p:cNvPr>
          <p:cNvSpPr txBox="1">
            <a:spLocks/>
          </p:cNvSpPr>
          <p:nvPr/>
        </p:nvSpPr>
        <p:spPr>
          <a:xfrm>
            <a:off x="1255494" y="2607476"/>
            <a:ext cx="6753726" cy="74947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sz="2400" dirty="0">
              <a:solidFill>
                <a:schemeClr val="bg1"/>
              </a:solidFill>
              <a:latin typeface="+mn-lt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831D8972-2FC6-23EC-FDE9-CB48F0B24F97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" b="15504"/>
          <a:stretch/>
        </p:blipFill>
        <p:spPr>
          <a:xfrm>
            <a:off x="1353030" y="682159"/>
            <a:ext cx="1432450" cy="689706"/>
          </a:xfrm>
          <a:prstGeom prst="rect">
            <a:avLst/>
          </a:prstGeom>
        </p:spPr>
      </p:pic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4438EC8E-4B3A-2532-3D5F-B2582579B92B}"/>
              </a:ext>
            </a:extLst>
          </p:cNvPr>
          <p:cNvSpPr txBox="1">
            <a:spLocks/>
          </p:cNvSpPr>
          <p:nvPr/>
        </p:nvSpPr>
        <p:spPr>
          <a:xfrm>
            <a:off x="1255494" y="3498256"/>
            <a:ext cx="6753726" cy="732266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  <a:spcBef>
                <a:spcPts val="0"/>
              </a:spcBef>
            </a:pPr>
            <a:endParaRPr lang="en-GB" sz="2000" cap="all" dirty="0">
              <a:solidFill>
                <a:schemeClr val="bg1"/>
              </a:solidFill>
            </a:endParaRP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2BC4EAD2-3C83-CBB2-576B-CE613211AB24}"/>
              </a:ext>
            </a:extLst>
          </p:cNvPr>
          <p:cNvSpPr/>
          <p:nvPr/>
        </p:nvSpPr>
        <p:spPr>
          <a:xfrm>
            <a:off x="0" y="4828031"/>
            <a:ext cx="12192000" cy="2052067"/>
          </a:xfrm>
          <a:prstGeom prst="rect">
            <a:avLst/>
          </a:prstGeom>
          <a:solidFill>
            <a:srgbClr val="425E9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Date Placeholder 3">
            <a:extLst>
              <a:ext uri="{FF2B5EF4-FFF2-40B4-BE49-F238E27FC236}">
                <a16:creationId xmlns:a16="http://schemas.microsoft.com/office/drawing/2014/main" id="{79FB3F68-2B43-A402-7BAE-64F57FF4BF1A}"/>
              </a:ext>
            </a:extLst>
          </p:cNvPr>
          <p:cNvSpPr txBox="1">
            <a:spLocks/>
          </p:cNvSpPr>
          <p:nvPr/>
        </p:nvSpPr>
        <p:spPr>
          <a:xfrm>
            <a:off x="1255494" y="5922278"/>
            <a:ext cx="2480762" cy="61469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50000"/>
              </a:lnSpc>
            </a:pP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24" name="Text Placeholder 6">
            <a:extLst>
              <a:ext uri="{FF2B5EF4-FFF2-40B4-BE49-F238E27FC236}">
                <a16:creationId xmlns:a16="http://schemas.microsoft.com/office/drawing/2014/main" id="{8AF364B7-4AC5-1058-4227-CCA2A5C3DC96}"/>
              </a:ext>
            </a:extLst>
          </p:cNvPr>
          <p:cNvSpPr txBox="1">
            <a:spLocks/>
          </p:cNvSpPr>
          <p:nvPr/>
        </p:nvSpPr>
        <p:spPr>
          <a:xfrm>
            <a:off x="1255494" y="5073436"/>
            <a:ext cx="5467827" cy="427671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1600" dirty="0">
              <a:solidFill>
                <a:schemeClr val="bg1"/>
              </a:solidFill>
            </a:endParaRPr>
          </a:p>
        </p:txBody>
      </p:sp>
      <p:sp>
        <p:nvSpPr>
          <p:cNvPr id="31" name="Text Placeholder 6">
            <a:extLst>
              <a:ext uri="{FF2B5EF4-FFF2-40B4-BE49-F238E27FC236}">
                <a16:creationId xmlns:a16="http://schemas.microsoft.com/office/drawing/2014/main" id="{D89804F1-FB48-0BC4-3FFE-396F3AB1E652}"/>
              </a:ext>
            </a:extLst>
          </p:cNvPr>
          <p:cNvSpPr txBox="1">
            <a:spLocks/>
          </p:cNvSpPr>
          <p:nvPr/>
        </p:nvSpPr>
        <p:spPr>
          <a:xfrm>
            <a:off x="1255494" y="5375228"/>
            <a:ext cx="5467827" cy="427671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GB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2052689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EB80C7A-71B1-3BCA-7816-460E5BF3877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5268C73E-71B2-E758-34FB-3310D2371A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Enabling Communities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06099E0B-B317-3C70-AECB-9089D98E2C55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/>
          <a:lstStyle/>
          <a:p>
            <a:r>
              <a:rPr lang="en-US" dirty="0"/>
              <a:t>Three subtasks</a:t>
            </a:r>
          </a:p>
          <a:p>
            <a:pPr lvl="1"/>
            <a:r>
              <a:rPr lang="en-US" dirty="0"/>
              <a:t>T&amp;I outreach</a:t>
            </a:r>
          </a:p>
          <a:p>
            <a:pPr lvl="1"/>
            <a:r>
              <a:rPr lang="en-US" dirty="0"/>
              <a:t>Wallets</a:t>
            </a:r>
          </a:p>
          <a:p>
            <a:pPr lvl="1"/>
            <a:r>
              <a:rPr lang="en-US" dirty="0"/>
              <a:t>Policy &amp; Technology</a:t>
            </a:r>
          </a:p>
          <a:p>
            <a:endParaRPr lang="en-US" dirty="0"/>
          </a:p>
          <a:p>
            <a:r>
              <a:rPr lang="en-US" dirty="0"/>
              <a:t>T&amp;I comms</a:t>
            </a:r>
          </a:p>
          <a:p>
            <a:endParaRPr lang="en-US" dirty="0"/>
          </a:p>
          <a:p>
            <a:r>
              <a:rPr lang="en-US" dirty="0"/>
              <a:t>Support TIIME unconference</a:t>
            </a:r>
          </a:p>
          <a:p>
            <a:pPr lvl="1"/>
            <a:endParaRPr lang="en-US" dirty="0"/>
          </a:p>
        </p:txBody>
      </p:sp>
      <p:pic>
        <p:nvPicPr>
          <p:cNvPr id="6" name="Picture 5" descr="Icon&#10;&#10;Description automatically generated">
            <a:extLst>
              <a:ext uri="{FF2B5EF4-FFF2-40B4-BE49-F238E27FC236}">
                <a16:creationId xmlns:a16="http://schemas.microsoft.com/office/drawing/2014/main" id="{32912C6D-D5AF-70D5-B733-3708B6A9C4A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0122" y="718238"/>
            <a:ext cx="749300" cy="749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743893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2B03659-B97A-08B0-7545-7C154EF057A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4B695D38-DB1A-CFB5-96DB-C95C3F2FA1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Subtask T&amp;I Outreach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7F0E108-0F08-26DD-F7D8-F278FAC32208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/>
          <a:lstStyle/>
          <a:p>
            <a:r>
              <a:rPr lang="en-GB" i="1" dirty="0"/>
              <a:t>“Coordinate the T&amp;I services business development and outreach in collaborations with the services and the incubators, in this WP and with the User Engagement WP and the Marcomms team”</a:t>
            </a:r>
            <a:endParaRPr lang="en-US" i="1" dirty="0"/>
          </a:p>
          <a:p>
            <a:endParaRPr lang="en-US" dirty="0"/>
          </a:p>
          <a:p>
            <a:r>
              <a:rPr lang="en-US" dirty="0"/>
              <a:t>Service owners + business developers</a:t>
            </a:r>
          </a:p>
          <a:p>
            <a:r>
              <a:rPr lang="en-US" dirty="0"/>
              <a:t>WP2t2 – Services marketing</a:t>
            </a:r>
          </a:p>
          <a:p>
            <a:r>
              <a:rPr lang="en-US" dirty="0"/>
              <a:t>WP3t1 – Partner Relations</a:t>
            </a:r>
          </a:p>
          <a:p>
            <a:r>
              <a:rPr lang="en-US" dirty="0"/>
              <a:t>GÉANT International Relations</a:t>
            </a:r>
          </a:p>
          <a:p>
            <a:r>
              <a:rPr lang="en-US" dirty="0"/>
              <a:t>T&amp;I comms</a:t>
            </a:r>
          </a:p>
        </p:txBody>
      </p:sp>
      <p:pic>
        <p:nvPicPr>
          <p:cNvPr id="2" name="Graphic 1">
            <a:extLst>
              <a:ext uri="{FF2B5EF4-FFF2-40B4-BE49-F238E27FC236}">
                <a16:creationId xmlns:a16="http://schemas.microsoft.com/office/drawing/2014/main" id="{EF5669DA-6B04-A185-1E89-2F50B3342D8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50122" y="718238"/>
            <a:ext cx="749300" cy="749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64461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533FFFC-CAC5-FE28-D2DD-F98A1DD126F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AA5A0602-DB04-2E0E-1B19-84303A7142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Subtask Wallets 1/2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D5727671-FA87-FD31-AC63-91DF0EAE7710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GB" i="1" dirty="0"/>
              <a:t>Complementary to technical developments in the services and incubator tasks in this WP, in the area of </a:t>
            </a:r>
            <a:r>
              <a:rPr lang="en-GB" i="1" dirty="0" err="1"/>
              <a:t>eIDAS</a:t>
            </a:r>
            <a:r>
              <a:rPr lang="en-GB" i="1" dirty="0"/>
              <a:t> 2.0 and EUDI wallets, T6 will: 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i="1" dirty="0"/>
              <a:t>Explore the research and education use cases for the wallet.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i="1" dirty="0"/>
              <a:t>Facilitate information exchange around the wallet developments in the GÉANT community.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i="1" dirty="0"/>
              <a:t>Foster collaboration towards global interoperability for the R&amp;E use cases.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GB" i="1" dirty="0"/>
              <a:t>Support participation in relevant forums, standardisation bodies, industry working groups, etc., fostering liaison and bringing in the position of the GÉANT community.</a:t>
            </a:r>
          </a:p>
        </p:txBody>
      </p:sp>
      <p:pic>
        <p:nvPicPr>
          <p:cNvPr id="2" name="Graphic 1">
            <a:extLst>
              <a:ext uri="{FF2B5EF4-FFF2-40B4-BE49-F238E27FC236}">
                <a16:creationId xmlns:a16="http://schemas.microsoft.com/office/drawing/2014/main" id="{31E82615-9E41-F1C5-3903-EA5B86072C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50122" y="718238"/>
            <a:ext cx="749300" cy="749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529150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1238D94-5089-8600-471A-02C6384EA05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AED23A01-86FE-E574-4D28-A1027460A1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Subtask Wallets 2/2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F569B5E2-9EB7-80FB-054F-06BE0D68FAA0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GB" dirty="0"/>
              <a:t>Work items: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dirty="0"/>
              <a:t>Current State of Digital Identity Wallets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dirty="0"/>
              <a:t>Digital Identity Wallet terminology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dirty="0"/>
              <a:t>Interoperability for ID Wallets and Credentials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GB" dirty="0"/>
              <a:t>Role of Identity Federations in the wallet eco-system</a:t>
            </a:r>
          </a:p>
          <a:p>
            <a:pPr>
              <a:buFont typeface="Arial" panose="020B0604020202020204" pitchFamily="34" charset="0"/>
              <a:buChar char="•"/>
            </a:pPr>
            <a:endParaRPr lang="en-GB" dirty="0"/>
          </a:p>
          <a:p>
            <a:pPr>
              <a:buFont typeface="Arial" panose="020B0604020202020204" pitchFamily="34" charset="0"/>
              <a:buChar char="•"/>
            </a:pPr>
            <a:r>
              <a:rPr lang="en-GB" dirty="0"/>
              <a:t>Mid/long term -&gt; build a community (international)</a:t>
            </a:r>
          </a:p>
        </p:txBody>
      </p:sp>
      <p:pic>
        <p:nvPicPr>
          <p:cNvPr id="3" name="Graphic 2">
            <a:extLst>
              <a:ext uri="{FF2B5EF4-FFF2-40B4-BE49-F238E27FC236}">
                <a16:creationId xmlns:a16="http://schemas.microsoft.com/office/drawing/2014/main" id="{B0060D77-8F40-2FF3-92EF-1EE7B6FF3B2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50122" y="718238"/>
            <a:ext cx="749300" cy="749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303356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10E639C-3D4B-8CF5-FFE2-6772942A3ED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2B8466EA-A00A-4617-3335-74B69C1B4E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Subtask Policy &amp; Technology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48B605CB-24E0-3914-C9F9-36BB3147226C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GB" i="1" dirty="0"/>
              <a:t>• Liaise and contribute to the wider efforts to improve AAI interoperability of research and e-infrastructures (i.e. best practice and framework development, etc.), including Federated Identity Management for Research Collaborations (FIM4R), EOSC, REFEDS and WISE.</a:t>
            </a:r>
          </a:p>
          <a:p>
            <a:pPr>
              <a:buNone/>
            </a:pPr>
            <a:r>
              <a:rPr lang="en-GB" i="1" dirty="0"/>
              <a:t>• Collaborate with the AARC Tree project on enhancement and maintenance of the AARC project results, critical to ensuring interoperability for the AAIs operated in the R&amp;E sector.</a:t>
            </a:r>
          </a:p>
          <a:p>
            <a:r>
              <a:rPr lang="en-GB" i="1" dirty="0"/>
              <a:t>Support coordination of the AEGIS group to discuss adoption of best practices that facilitate interoperability across AARC-compliant AAI operators.</a:t>
            </a:r>
          </a:p>
          <a:p>
            <a:pPr marL="0" indent="0">
              <a:buNone/>
            </a:pPr>
            <a:endParaRPr lang="en-GB" i="1" dirty="0"/>
          </a:p>
        </p:txBody>
      </p:sp>
      <p:pic>
        <p:nvPicPr>
          <p:cNvPr id="6" name="Graphic 5">
            <a:extLst>
              <a:ext uri="{FF2B5EF4-FFF2-40B4-BE49-F238E27FC236}">
                <a16:creationId xmlns:a16="http://schemas.microsoft.com/office/drawing/2014/main" id="{1CD9495B-5107-DD31-F06A-A27F0FD2E44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50122" y="735640"/>
            <a:ext cx="714495" cy="714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035379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069BEED-6FC0-EDD9-F301-10D6D442FA0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0D706113-F1E5-DAA4-9A51-B5C664E3C9B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Subtask Policy &amp; Technology 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95CA1F52-03E9-0DDC-E743-8F3F4DBB5469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en-GB" i="1" dirty="0"/>
              <a:t>Who to engage with and how to engage?</a:t>
            </a:r>
          </a:p>
          <a:p>
            <a:endParaRPr lang="en-GB" dirty="0"/>
          </a:p>
          <a:p>
            <a:r>
              <a:rPr lang="en-GB" dirty="0"/>
              <a:t>Lots of work in the wallets, VC, DI, etc space</a:t>
            </a:r>
          </a:p>
          <a:p>
            <a:r>
              <a:rPr lang="en-GB" dirty="0"/>
              <a:t>Currently there is no central coordination (yet)</a:t>
            </a:r>
          </a:p>
          <a:p>
            <a:endParaRPr lang="en-GB" dirty="0"/>
          </a:p>
          <a:p>
            <a:r>
              <a:rPr lang="en-GB" dirty="0"/>
              <a:t>Set up cross-task, cross-project team on Wallets / OIDC / OIDF</a:t>
            </a:r>
          </a:p>
          <a:p>
            <a:pPr lvl="1"/>
            <a:r>
              <a:rPr lang="en-GB" dirty="0" err="1"/>
              <a:t>eduGAIN</a:t>
            </a:r>
            <a:endParaRPr lang="en-GB" dirty="0"/>
          </a:p>
          <a:p>
            <a:pPr lvl="1"/>
            <a:r>
              <a:rPr lang="en-GB" dirty="0"/>
              <a:t>Incubator</a:t>
            </a:r>
          </a:p>
          <a:p>
            <a:pPr lvl="1"/>
            <a:r>
              <a:rPr lang="en-GB" dirty="0"/>
              <a:t>AARC TREE</a:t>
            </a:r>
          </a:p>
          <a:p>
            <a:pPr lvl="1"/>
            <a:r>
              <a:rPr lang="en-GB" dirty="0" err="1"/>
              <a:t>EnCo</a:t>
            </a:r>
            <a:r>
              <a:rPr lang="en-GB" dirty="0"/>
              <a:t> Wallets</a:t>
            </a:r>
          </a:p>
          <a:p>
            <a:pPr lvl="1"/>
            <a:r>
              <a:rPr lang="en-GB" dirty="0" err="1"/>
              <a:t>EnCo</a:t>
            </a:r>
            <a:r>
              <a:rPr lang="en-GB" dirty="0"/>
              <a:t> Policy &amp; Technology</a:t>
            </a:r>
          </a:p>
          <a:p>
            <a:pPr lvl="1"/>
            <a:r>
              <a:rPr lang="en-GB"/>
              <a:t>T&amp;I Comms</a:t>
            </a:r>
            <a:endParaRPr lang="en-GB" dirty="0"/>
          </a:p>
          <a:p>
            <a:r>
              <a:rPr lang="en-GB" dirty="0"/>
              <a:t>Coordination: </a:t>
            </a:r>
            <a:r>
              <a:rPr lang="en-GB" dirty="0" err="1"/>
              <a:t>EnCo</a:t>
            </a:r>
            <a:endParaRPr lang="en-GB" dirty="0"/>
          </a:p>
        </p:txBody>
      </p:sp>
      <p:pic>
        <p:nvPicPr>
          <p:cNvPr id="6" name="Graphic 5">
            <a:extLst>
              <a:ext uri="{FF2B5EF4-FFF2-40B4-BE49-F238E27FC236}">
                <a16:creationId xmlns:a16="http://schemas.microsoft.com/office/drawing/2014/main" id="{07C85F90-8E8E-69ED-248C-4C85DEE4ECA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50122" y="735640"/>
            <a:ext cx="714495" cy="714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55306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1_Office Theme">
  <a:themeElements>
    <a:clrScheme name="GEANT colors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EC1556"/>
      </a:accent1>
      <a:accent2>
        <a:srgbClr val="003E5E"/>
      </a:accent2>
      <a:accent3>
        <a:srgbClr val="702077"/>
      </a:accent3>
      <a:accent4>
        <a:srgbClr val="E14200"/>
      </a:accent4>
      <a:accent5>
        <a:srgbClr val="CC007B"/>
      </a:accent5>
      <a:accent6>
        <a:srgbClr val="A7B2B3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GÉANT_Presentation_Template_2022" id="{4BE2BC52-70CB-804F-8000-929BD1B6A85B}" vid="{DC141317-625F-DC42-A6EE-F36CBAE4B3B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1102</TotalTime>
  <Words>890</Words>
  <Application>Microsoft Macintosh PowerPoint</Application>
  <PresentationFormat>Widescreen</PresentationFormat>
  <Paragraphs>147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16</vt:i4>
      </vt:variant>
    </vt:vector>
  </HeadingPairs>
  <TitlesOfParts>
    <vt:vector size="22" baseType="lpstr">
      <vt:lpstr>Aptos</vt:lpstr>
      <vt:lpstr>Aptos Display</vt:lpstr>
      <vt:lpstr>Arial</vt:lpstr>
      <vt:lpstr>Calibri</vt:lpstr>
      <vt:lpstr>Office Theme</vt:lpstr>
      <vt:lpstr>1_Office Theme</vt:lpstr>
      <vt:lpstr>PowerPoint Presentation</vt:lpstr>
      <vt:lpstr>Agenda</vt:lpstr>
      <vt:lpstr>GN5-2 WP5 Trust &amp; Identity</vt:lpstr>
      <vt:lpstr>PowerPoint Presentation</vt:lpstr>
      <vt:lpstr>eduroam Roadmap 2025</vt:lpstr>
      <vt:lpstr>eduGAIN Roadmap 2025</vt:lpstr>
      <vt:lpstr>PowerPoint Presentation</vt:lpstr>
      <vt:lpstr>PowerPoint Presentation</vt:lpstr>
      <vt:lpstr>Incubator</vt:lpstr>
      <vt:lpstr>PowerPoint Presentation</vt:lpstr>
      <vt:lpstr>Enabling Communities</vt:lpstr>
      <vt:lpstr>Subtask T&amp;I Outreach</vt:lpstr>
      <vt:lpstr>Subtask Wallets 1/2</vt:lpstr>
      <vt:lpstr>Subtask Wallets 2/2</vt:lpstr>
      <vt:lpstr>Subtask Policy &amp; Technology</vt:lpstr>
      <vt:lpstr>Subtask Policy &amp; Technology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Casper Dreef</dc:creator>
  <cp:lastModifiedBy>Casper Dreef</cp:lastModifiedBy>
  <cp:revision>8</cp:revision>
  <dcterms:created xsi:type="dcterms:W3CDTF">2025-05-08T07:50:20Z</dcterms:created>
  <dcterms:modified xsi:type="dcterms:W3CDTF">2025-05-16T07:20:14Z</dcterms:modified>
</cp:coreProperties>
</file>