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464" r:id="rId2"/>
    <p:sldId id="2134806377" r:id="rId3"/>
    <p:sldId id="471" r:id="rId4"/>
    <p:sldId id="477" r:id="rId5"/>
    <p:sldId id="481" r:id="rId6"/>
    <p:sldId id="2134806370" r:id="rId7"/>
    <p:sldId id="2134806372" r:id="rId8"/>
    <p:sldId id="2134806371" r:id="rId9"/>
    <p:sldId id="482" r:id="rId10"/>
    <p:sldId id="2134806373" r:id="rId11"/>
    <p:sldId id="2134806374" r:id="rId12"/>
    <p:sldId id="2134806375" r:id="rId13"/>
    <p:sldId id="2134806376" r:id="rId14"/>
    <p:sldId id="2134806233" r:id="rId15"/>
    <p:sldId id="2134806020" r:id="rId16"/>
  </p:sldIdLst>
  <p:sldSz cx="12192000" cy="6858000"/>
  <p:notesSz cx="6797675" cy="9928225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3372"/>
    <a:srgbClr val="142882"/>
    <a:srgbClr val="FF2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197" autoAdjust="0"/>
  </p:normalViewPr>
  <p:slideViewPr>
    <p:cSldViewPr snapToGrid="0">
      <p:cViewPr varScale="1">
        <p:scale>
          <a:sx n="92" d="100"/>
          <a:sy n="92" d="100"/>
        </p:scale>
        <p:origin x="108" y="768"/>
      </p:cViewPr>
      <p:guideLst/>
    </p:cSldViewPr>
  </p:slideViewPr>
  <p:outlineViewPr>
    <p:cViewPr>
      <p:scale>
        <a:sx n="33" d="100"/>
        <a:sy n="33" d="100"/>
      </p:scale>
      <p:origin x="0" y="-217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1AE1F9-ED83-6549-922E-0C95A8F4822D}" type="datetimeFigureOut">
              <a:rPr lang="nl-NL" smtClean="0"/>
              <a:t>29-3-2025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CE31A-548A-D04C-9317-620CDB43A61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5783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wolk, hemel, vlak, vliegtuig&#10;&#10;Automatisch gegenereerde beschrijving">
            <a:extLst>
              <a:ext uri="{FF2B5EF4-FFF2-40B4-BE49-F238E27FC236}">
                <a16:creationId xmlns:a16="http://schemas.microsoft.com/office/drawing/2014/main" id="{589E3581-A20E-CFD8-8DB1-E06ECFFD3C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9"/>
          <a:stretch/>
        </p:blipFill>
        <p:spPr>
          <a:xfrm>
            <a:off x="-77615" y="-43015"/>
            <a:ext cx="12347230" cy="694403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FAC53ED-FA9F-75BD-1759-0362BF0082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9985" y="2018722"/>
            <a:ext cx="9144000" cy="870280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err="1"/>
              <a:t>Titel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8E89184-70AD-8BDD-6551-27DD4FBD39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9985" y="2982189"/>
            <a:ext cx="9144000" cy="43512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Ondertitel</a:t>
            </a:r>
            <a:endParaRPr lang="nl-NL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C87E620-B1DE-8764-46A3-CD899F3C74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43629" y="4140679"/>
            <a:ext cx="1861644" cy="2215671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0EC3001-391F-223B-D7C9-577C9F479A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9985" y="6356350"/>
            <a:ext cx="2502229" cy="435125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Datum en </a:t>
            </a:r>
            <a:r>
              <a:rPr lang="en-GB" dirty="0" err="1"/>
              <a:t>plaats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3126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1E7824-30DD-FBA1-E8BA-8DEBEF8602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04712" y="1178047"/>
            <a:ext cx="3782576" cy="450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262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AC53ED-FA9F-75BD-1759-0362BF0082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rgbClr val="29337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8E89184-70AD-8BDD-6551-27DD4FBD39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4824299-719F-B49A-DB5F-0456E8CE5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4B3C9-06E7-CB46-ACCD-1B85D325F6F1}" type="datetimeFigureOut">
              <a:rPr lang="nl-NL" smtClean="0"/>
              <a:t>29-3-2025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C28810C-F457-AAC6-9D98-4A47C0892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1D87762-F096-931A-5159-0F1CC39A2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5E518-BD9D-7A42-9361-50F4A8351D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6602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AEF4AD-3485-E68D-846E-DD5255FA2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29337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2AD64B2-2914-0FC7-848A-544BD8304C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3960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D976D7E-81BA-7206-6E9C-7B6B5B150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4B3C9-06E7-CB46-ACCD-1B85D325F6F1}" type="datetimeFigureOut">
              <a:rPr lang="nl-NL" smtClean="0"/>
              <a:t>29-3-2025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DF76854-E75F-BE56-8FFC-9C8D6823D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B22EF32-ED13-DA84-2DAD-06A4A0BE6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5E518-BD9D-7A42-9361-50F4A8351D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6223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bg>
      <p:bgPr>
        <a:solidFill>
          <a:srgbClr val="2933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AEF4AD-3485-E68D-846E-DD5255FA2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2AD64B2-2914-0FC7-848A-544BD8304C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396000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D976D7E-81BA-7206-6E9C-7B6B5B150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94B3C9-06E7-CB46-ACCD-1B85D325F6F1}" type="datetimeFigureOut">
              <a:rPr lang="nl-NL" smtClean="0"/>
              <a:pPr/>
              <a:t>29-3-2025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DF76854-E75F-BE56-8FFC-9C8D6823D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B22EF32-ED13-DA84-2DAD-06A4A0BE6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4F5E518-BD9D-7A42-9361-50F4A8351D7E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6BF05B4-5628-0616-A063-FFAEA2829E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9938" r="9787" b="38790"/>
          <a:stretch/>
        </p:blipFill>
        <p:spPr>
          <a:xfrm>
            <a:off x="10903789" y="5771072"/>
            <a:ext cx="905774" cy="82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448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F4B662-E9C4-6A87-4E77-A8DCB8160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B6D7C2E-78D1-6F73-9006-2D51B59EE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5C676EF-E0F7-784C-6175-40696A820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4B3C9-06E7-CB46-ACCD-1B85D325F6F1}" type="datetimeFigureOut">
              <a:rPr lang="nl-NL" smtClean="0"/>
              <a:t>29-3-2025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FE7DC94-6FDD-9B01-FBBA-64A644236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72B3FDF-9E0B-F598-8653-B2AF4E0C9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5E518-BD9D-7A42-9361-50F4A8351D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7034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7354FF-8BBA-AE2E-E5B8-B7A6069A5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8AE76C9-5A22-0923-80C3-0EA4DF6284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indent="-396000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9911605-3BBD-2AC3-251A-8C8191FF94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indent="-396000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803E8DE-891D-F2D7-BE80-FF1CB1B0B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4B3C9-06E7-CB46-ACCD-1B85D325F6F1}" type="datetimeFigureOut">
              <a:rPr lang="nl-NL" smtClean="0"/>
              <a:t>29-3-2025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E81722A-973A-D9B2-D7B5-C1524FB56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21DD564-E2AF-7724-BF55-A7A9289C7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5E518-BD9D-7A42-9361-50F4A8351D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3909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AA50D1-EB2D-AAB4-0C15-D83E41AA6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905231E-0D85-8332-F4B4-4DA7EAA91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36E5504-10FE-B396-89E9-EC73485544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 indent="-396000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EC90830-546C-EFE6-84C1-9B8BB8FF38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F012F32-8F34-2EC0-6EC2-CF8BD93BB9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indent="-396000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1CB0DA0-122C-60A0-4A08-C3878FD20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4B3C9-06E7-CB46-ACCD-1B85D325F6F1}" type="datetimeFigureOut">
              <a:rPr lang="nl-NL" smtClean="0"/>
              <a:t>29-3-2025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E11A682-8495-F8F1-A496-45E20C584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5CF7517-5F8F-1A16-6BE4-AA6ADDFE4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5E518-BD9D-7A42-9361-50F4A8351D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4257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3692E1-37E3-86ED-592D-01ED3D399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E259970-D56D-F7FB-2E9C-96A355F65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4B3C9-06E7-CB46-ACCD-1B85D325F6F1}" type="datetimeFigureOut">
              <a:rPr lang="nl-NL" smtClean="0"/>
              <a:t>29-3-2025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030C80D-CFDE-0760-81F7-7654B88BE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4437669-5EA9-4BC7-4A2D-C25004CE5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5E518-BD9D-7A42-9361-50F4A8351D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7680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EFB93B6-ADF6-220A-F9D7-C772782C3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4B3C9-06E7-CB46-ACCD-1B85D325F6F1}" type="datetimeFigureOut">
              <a:rPr lang="nl-NL" smtClean="0"/>
              <a:t>29-3-2025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057B97D-8CE2-A7B1-9A2C-A62342767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B9156E4-3A12-60AE-5472-20524D129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5E518-BD9D-7A42-9361-50F4A8351D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6881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783B107-2DA7-38DD-C879-A89FF4D97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4A7B298-17D0-E76E-15D9-6510E2046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 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3AB5499-D050-C093-8047-17C2D947F2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4B3C9-06E7-CB46-ACCD-1B85D325F6F1}" type="datetimeFigureOut">
              <a:rPr lang="nl-NL" smtClean="0"/>
              <a:t>29-3-2025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2ACC4A0-6121-0C28-EED9-9018C578C5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D546253-18BC-2F19-9E90-D130D3BE0E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5E518-BD9D-7A42-9361-50F4A8351D7E}" type="slidenum">
              <a:rPr lang="nl-NL" smtClean="0"/>
              <a:t>‹#›</a:t>
            </a:fld>
            <a:endParaRPr lang="nl-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06DD69-9B29-991D-DE38-DDB7E72BB0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/>
          <a:srcRect l="9883" r="8701" b="39353"/>
          <a:stretch/>
        </p:blipFill>
        <p:spPr>
          <a:xfrm>
            <a:off x="10924487" y="5783996"/>
            <a:ext cx="886513" cy="78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021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49" r:id="rId2"/>
    <p:sldLayoutId id="214748365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62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93372"/>
          </a:solidFill>
          <a:latin typeface="+mj-lt"/>
          <a:ea typeface="+mj-ea"/>
          <a:cs typeface="+mj-cs"/>
        </a:defRPr>
      </a:lvl1pPr>
    </p:titleStyle>
    <p:bodyStyle>
      <a:lvl1pPr marL="228600" indent="-3240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3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7.emf"/><Relationship Id="rId7" Type="http://schemas.openxmlformats.org/officeDocument/2006/relationships/image" Target="../media/image1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7.png"/><Relationship Id="rId10" Type="http://schemas.openxmlformats.org/officeDocument/2006/relationships/image" Target="../media/image28.png"/><Relationship Id="rId4" Type="http://schemas.openxmlformats.org/officeDocument/2006/relationships/image" Target="../media/image15.png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19B92-2B97-B5D9-6BE0-444C902B37EF}"/>
              </a:ext>
            </a:extLst>
          </p:cNvPr>
          <p:cNvSpPr txBox="1">
            <a:spLocks/>
          </p:cNvSpPr>
          <p:nvPr/>
        </p:nvSpPr>
        <p:spPr>
          <a:xfrm>
            <a:off x="838200" y="15469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S&amp;T landscape analysis </a:t>
            </a:r>
            <a:br>
              <a:rPr lang="en-US"/>
            </a:br>
            <a:r>
              <a:rPr lang="en-US" sz="3600"/>
              <a:t>The basis for a roadmap in Belgium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590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DE0DD0-6CC6-C57B-EDB2-AA8AFB88E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28ABE-B71F-762A-1580-5955F32D5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in Flanders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8EE22-22F6-0F09-D9C1-9E2F13423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15025" cy="4351338"/>
          </a:xfrm>
        </p:spPr>
        <p:txBody>
          <a:bodyPr>
            <a:normAutofit/>
          </a:bodyPr>
          <a:lstStyle/>
          <a:p>
            <a:r>
              <a:rPr lang="en-US" dirty="0"/>
              <a:t>Beampipes</a:t>
            </a:r>
          </a:p>
          <a:p>
            <a:r>
              <a:rPr lang="en-GB" dirty="0"/>
              <a:t>Vacuum System with CERN</a:t>
            </a:r>
          </a:p>
          <a:p>
            <a:pPr lvl="1"/>
            <a:endParaRPr lang="en-GB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B6E8565-5971-CB96-81DE-AFD34E3598A4}"/>
              </a:ext>
            </a:extLst>
          </p:cNvPr>
          <p:cNvSpPr/>
          <p:nvPr/>
        </p:nvSpPr>
        <p:spPr>
          <a:xfrm>
            <a:off x="6766801" y="3900099"/>
            <a:ext cx="3897147" cy="259277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ET Instrument</a:t>
            </a:r>
            <a:endParaRPr lang="nl-BE" sz="2800" b="1" dirty="0">
              <a:solidFill>
                <a:srgbClr val="FF0000"/>
              </a:solidFill>
            </a:endParaRPr>
          </a:p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nl-BE" sz="2800" dirty="0">
              <a:solidFill>
                <a:schemeClr val="tx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1D8A57-222D-FBDC-2EA7-677ABA677AC1}"/>
              </a:ext>
            </a:extLst>
          </p:cNvPr>
          <p:cNvSpPr/>
          <p:nvPr/>
        </p:nvSpPr>
        <p:spPr>
          <a:xfrm>
            <a:off x="7382202" y="4718952"/>
            <a:ext cx="2666345" cy="1773921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Science Case</a:t>
            </a:r>
            <a:endParaRPr lang="nl-BE" sz="2800" dirty="0">
              <a:solidFill>
                <a:sysClr val="windowText" lastClr="00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332A00-99FB-6F27-243B-5B72F3478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905" y="2919877"/>
            <a:ext cx="5915025" cy="3543158"/>
          </a:xfrm>
          <a:prstGeom prst="rect">
            <a:avLst/>
          </a:prstGeom>
        </p:spPr>
      </p:pic>
      <p:pic>
        <p:nvPicPr>
          <p:cNvPr id="10" name="Picture 9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044EB621-D210-191D-76A3-01E1756305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074" y="609193"/>
            <a:ext cx="2504449" cy="83742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897309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48FDD3-0858-4728-FD72-78CBA2F58B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C99A5-71F0-81C3-1FAD-90E8D6FEB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in Flanders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611ED-DC2A-7877-F395-4AF2471C7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00925" cy="4351338"/>
          </a:xfrm>
        </p:spPr>
        <p:txBody>
          <a:bodyPr>
            <a:normAutofit/>
          </a:bodyPr>
          <a:lstStyle/>
          <a:p>
            <a:r>
              <a:rPr lang="en-GB" dirty="0"/>
              <a:t>Vibration Isolation</a:t>
            </a:r>
          </a:p>
          <a:p>
            <a:r>
              <a:rPr lang="en-US" dirty="0"/>
              <a:t>Seismic sensors, attenuation &amp; control </a:t>
            </a:r>
          </a:p>
          <a:p>
            <a:endParaRPr lang="en-GB" dirty="0"/>
          </a:p>
          <a:p>
            <a:pPr lvl="1"/>
            <a:endParaRPr lang="en-GB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5EFAF1E-DE59-429B-7F48-AD6DBDA3C0A2}"/>
              </a:ext>
            </a:extLst>
          </p:cNvPr>
          <p:cNvSpPr/>
          <p:nvPr/>
        </p:nvSpPr>
        <p:spPr>
          <a:xfrm>
            <a:off x="6766801" y="3900099"/>
            <a:ext cx="3897147" cy="259277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ET Instrument</a:t>
            </a:r>
            <a:endParaRPr lang="nl-BE" sz="2800" b="1" dirty="0">
              <a:solidFill>
                <a:srgbClr val="FF0000"/>
              </a:solidFill>
            </a:endParaRPr>
          </a:p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nl-BE" sz="2800" dirty="0">
              <a:solidFill>
                <a:schemeClr val="tx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D458145-F777-9B8D-466D-2C094738EB50}"/>
              </a:ext>
            </a:extLst>
          </p:cNvPr>
          <p:cNvSpPr/>
          <p:nvPr/>
        </p:nvSpPr>
        <p:spPr>
          <a:xfrm>
            <a:off x="7382202" y="4718952"/>
            <a:ext cx="2666345" cy="1773921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Science Case</a:t>
            </a:r>
            <a:endParaRPr lang="nl-BE" sz="2800" dirty="0">
              <a:solidFill>
                <a:sysClr val="windowText" lastClr="0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24AFA0-2256-B1AB-BD24-6FED9C25E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635" y="3044060"/>
            <a:ext cx="5855687" cy="3448813"/>
          </a:xfrm>
          <a:prstGeom prst="rect">
            <a:avLst/>
          </a:prstGeom>
        </p:spPr>
      </p:pic>
      <p:pic>
        <p:nvPicPr>
          <p:cNvPr id="6" name="Picture 5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08A2A13C-49EA-7AFE-3CF7-319A7678B2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074" y="609193"/>
            <a:ext cx="2504449" cy="83742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143409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FBF661-0924-4387-C270-7B8122E663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D07FEB3D-5379-2794-5AFE-BD2E3E61B640}"/>
              </a:ext>
            </a:extLst>
          </p:cNvPr>
          <p:cNvSpPr/>
          <p:nvPr/>
        </p:nvSpPr>
        <p:spPr>
          <a:xfrm>
            <a:off x="6055454" y="2990850"/>
            <a:ext cx="5319839" cy="3502025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 EMR Environmental</a:t>
            </a:r>
          </a:p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endParaRPr lang="nl-BE" sz="28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D61B7A-F0C6-EBC3-B198-315197B5C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in Flanders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93745-B1E1-65BF-2900-C79FDD48B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5119"/>
            <a:ext cx="5319839" cy="4671844"/>
          </a:xfrm>
        </p:spPr>
        <p:txBody>
          <a:bodyPr/>
          <a:lstStyle/>
          <a:p>
            <a:r>
              <a:rPr lang="en-GB" dirty="0"/>
              <a:t>Geology &amp; Hydrogeology</a:t>
            </a:r>
          </a:p>
          <a:p>
            <a:pPr lvl="1"/>
            <a:r>
              <a:rPr lang="en-GB" dirty="0"/>
              <a:t>Resource Recovery</a:t>
            </a:r>
          </a:p>
          <a:p>
            <a:r>
              <a:rPr lang="en-GB" dirty="0"/>
              <a:t>Sustainability</a:t>
            </a:r>
          </a:p>
          <a:p>
            <a:r>
              <a:rPr lang="en-GB" dirty="0"/>
              <a:t>Participatory Design</a:t>
            </a:r>
          </a:p>
          <a:p>
            <a:r>
              <a:rPr lang="en-GB" dirty="0"/>
              <a:t>Energy</a:t>
            </a:r>
          </a:p>
          <a:p>
            <a:r>
              <a:rPr lang="en-GB" dirty="0"/>
              <a:t>Legal aspects &amp; structure</a:t>
            </a:r>
          </a:p>
          <a:p>
            <a:endParaRPr lang="en-GB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449AB8D-BCC8-A5CB-F645-F6BDC7D1F390}"/>
              </a:ext>
            </a:extLst>
          </p:cNvPr>
          <p:cNvSpPr/>
          <p:nvPr/>
        </p:nvSpPr>
        <p:spPr>
          <a:xfrm>
            <a:off x="6766801" y="3900099"/>
            <a:ext cx="3897147" cy="259277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ET Instrument</a:t>
            </a:r>
            <a:endParaRPr lang="nl-BE" sz="2800" dirty="0">
              <a:solidFill>
                <a:schemeClr val="tx1"/>
              </a:solidFill>
            </a:endParaRPr>
          </a:p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nl-BE" sz="2800" dirty="0">
              <a:solidFill>
                <a:schemeClr val="tx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AC72383-0B9F-83D8-5AD4-EF46BC8C8D57}"/>
              </a:ext>
            </a:extLst>
          </p:cNvPr>
          <p:cNvSpPr/>
          <p:nvPr/>
        </p:nvSpPr>
        <p:spPr>
          <a:xfrm>
            <a:off x="7382202" y="4718952"/>
            <a:ext cx="2666345" cy="1773921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Science Case</a:t>
            </a:r>
            <a:endParaRPr lang="nl-BE" sz="2800" dirty="0">
              <a:solidFill>
                <a:sysClr val="windowText" lastClr="0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4BF8C0-DD5A-8C40-4D91-5C693D804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8999" y="87967"/>
            <a:ext cx="2504449" cy="988357"/>
          </a:xfrm>
          <a:prstGeom prst="rect">
            <a:avLst/>
          </a:prstGeom>
        </p:spPr>
      </p:pic>
      <p:pic>
        <p:nvPicPr>
          <p:cNvPr id="8" name="Picture 7" descr="A blue and black logo&#10;&#10;Description automatically generated">
            <a:extLst>
              <a:ext uri="{FF2B5EF4-FFF2-40B4-BE49-F238E27FC236}">
                <a16:creationId xmlns:a16="http://schemas.microsoft.com/office/drawing/2014/main" id="{40EC8D29-FD1B-4DEE-1AC0-B8840E2552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356" y="1754376"/>
            <a:ext cx="2520167" cy="1122262"/>
          </a:xfrm>
          <a:prstGeom prst="rect">
            <a:avLst/>
          </a:prstGeom>
        </p:spPr>
      </p:pic>
      <p:pic>
        <p:nvPicPr>
          <p:cNvPr id="9" name="Picture 8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A0C2AA3B-CA57-BB5E-80BA-370624783A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074" y="1063590"/>
            <a:ext cx="2504449" cy="837425"/>
          </a:xfrm>
          <a:prstGeom prst="rect">
            <a:avLst/>
          </a:prstGeom>
        </p:spPr>
      </p:pic>
      <p:pic>
        <p:nvPicPr>
          <p:cNvPr id="12" name="Picture 11" descr="A green and black logo&#10;&#10;Description automatically generated">
            <a:extLst>
              <a:ext uri="{FF2B5EF4-FFF2-40B4-BE49-F238E27FC236}">
                <a16:creationId xmlns:a16="http://schemas.microsoft.com/office/drawing/2014/main" id="{1097CB67-3147-69D7-0EC7-1E1B9E5D43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439" y="2743507"/>
            <a:ext cx="1566555" cy="590243"/>
          </a:xfrm>
          <a:prstGeom prst="rect">
            <a:avLst/>
          </a:prstGeom>
        </p:spPr>
      </p:pic>
      <p:pic>
        <p:nvPicPr>
          <p:cNvPr id="13" name="Picture 4" descr="936 EnergyVille_1">
            <a:extLst>
              <a:ext uri="{FF2B5EF4-FFF2-40B4-BE49-F238E27FC236}">
                <a16:creationId xmlns:a16="http://schemas.microsoft.com/office/drawing/2014/main" id="{A9B37B77-2BE0-B5CA-4374-C1A394D29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07" y="4572185"/>
            <a:ext cx="4606046" cy="211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410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C139AB-C11F-73D7-E1FE-936D28E5BD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58BCC-6D1C-2981-EFF7-D5C39FE99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in Flanders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B0465-096D-8274-8C76-B2F1DAF94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6768"/>
            <a:ext cx="6664036" cy="4351338"/>
          </a:xfrm>
        </p:spPr>
        <p:txBody>
          <a:bodyPr>
            <a:normAutofit/>
          </a:bodyPr>
          <a:lstStyle/>
          <a:p>
            <a:r>
              <a:rPr lang="en-GB" dirty="0"/>
              <a:t>Interreg calls and transfer to Business</a:t>
            </a:r>
          </a:p>
          <a:p>
            <a:pPr lvl="1"/>
            <a:r>
              <a:rPr lang="en-GB"/>
              <a:t>Mechatronics and robotics</a:t>
            </a:r>
          </a:p>
          <a:p>
            <a:pPr lvl="1"/>
            <a:r>
              <a:rPr lang="en-GB"/>
              <a:t>Greentech &amp; Wind Turbines</a:t>
            </a:r>
          </a:p>
          <a:p>
            <a:pPr lvl="1"/>
            <a:r>
              <a:rPr lang="en-GB"/>
              <a:t>Vacuum technology</a:t>
            </a:r>
          </a:p>
          <a:p>
            <a:pPr lvl="1"/>
            <a:r>
              <a:rPr lang="en-GB"/>
              <a:t>Industrial coating</a:t>
            </a:r>
          </a:p>
          <a:p>
            <a:pPr lvl="1"/>
            <a:r>
              <a:rPr lang="en-GB"/>
              <a:t>...</a:t>
            </a:r>
            <a:endParaRPr lang="en-GB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53FF875-4A11-F688-3C24-3563D2779064}"/>
              </a:ext>
            </a:extLst>
          </p:cNvPr>
          <p:cNvSpPr/>
          <p:nvPr/>
        </p:nvSpPr>
        <p:spPr>
          <a:xfrm>
            <a:off x="5614637" y="2295526"/>
            <a:ext cx="6201471" cy="4197348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Valorisation</a:t>
            </a:r>
            <a:endParaRPr lang="en-US" sz="2800" b="1" dirty="0">
              <a:solidFill>
                <a:srgbClr val="FF0000"/>
              </a:solidFill>
            </a:endParaRPr>
          </a:p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pPr algn="ctr"/>
            <a:endParaRPr lang="nl-BE" sz="2800" dirty="0">
              <a:solidFill>
                <a:schemeClr val="tx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34F73E8-6439-24F9-0555-52DA7E178A42}"/>
              </a:ext>
            </a:extLst>
          </p:cNvPr>
          <p:cNvSpPr/>
          <p:nvPr/>
        </p:nvSpPr>
        <p:spPr>
          <a:xfrm>
            <a:off x="6055454" y="2990850"/>
            <a:ext cx="5319839" cy="3502025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 EMR Environmental</a:t>
            </a:r>
          </a:p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endParaRPr lang="nl-BE" sz="2800" dirty="0">
              <a:solidFill>
                <a:schemeClr val="tx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1C73184-508D-02C2-79C8-B16FAF32A692}"/>
              </a:ext>
            </a:extLst>
          </p:cNvPr>
          <p:cNvSpPr/>
          <p:nvPr/>
        </p:nvSpPr>
        <p:spPr>
          <a:xfrm>
            <a:off x="6766801" y="3900099"/>
            <a:ext cx="3897147" cy="259277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ET Instrument</a:t>
            </a:r>
            <a:endParaRPr lang="nl-BE" sz="2800" dirty="0">
              <a:solidFill>
                <a:schemeClr val="tx1"/>
              </a:solidFill>
            </a:endParaRPr>
          </a:p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nl-BE" sz="2800" dirty="0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94C0F68-CC5B-A468-6900-A3D1295CCBDB}"/>
              </a:ext>
            </a:extLst>
          </p:cNvPr>
          <p:cNvSpPr/>
          <p:nvPr/>
        </p:nvSpPr>
        <p:spPr>
          <a:xfrm>
            <a:off x="7382202" y="4718952"/>
            <a:ext cx="2666345" cy="1773921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Science Case</a:t>
            </a:r>
            <a:endParaRPr lang="nl-BE" sz="2800" dirty="0">
              <a:solidFill>
                <a:sysClr val="windowText" lastClr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C5215A-7AB7-4ACB-5B2E-3120B96EC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683" y="3790280"/>
            <a:ext cx="5020370" cy="294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053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AFD6C50-2910-8800-E121-D25151C02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Loose ends ...</a:t>
            </a:r>
            <a:b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endParaRPr lang="nl-BE" dirty="0"/>
          </a:p>
        </p:txBody>
      </p:sp>
      <p:pic>
        <p:nvPicPr>
          <p:cNvPr id="5" name="Content Placeholder 4" descr="T:\_PROJECTS\aaa CHAGWA\CHAGWA - Images\network-cables-1280 (beter).png">
            <a:extLst>
              <a:ext uri="{FF2B5EF4-FFF2-40B4-BE49-F238E27FC236}">
                <a16:creationId xmlns:a16="http://schemas.microsoft.com/office/drawing/2014/main" id="{9F52F7B1-AE3F-AA5C-2EF5-4029B13227C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9694" y="2506662"/>
            <a:ext cx="652955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226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29DE1-E76D-CB5D-195C-C5CA1D70B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420" y="365126"/>
            <a:ext cx="10109193" cy="1118600"/>
          </a:xfrm>
        </p:spPr>
        <p:txBody>
          <a:bodyPr/>
          <a:lstStyle/>
          <a:p>
            <a:r>
              <a:rPr lang="en-US" b="1" dirty="0"/>
              <a:t>Brief </a:t>
            </a:r>
            <a:r>
              <a:rPr lang="en-US" dirty="0"/>
              <a:t>overview of research in</a:t>
            </a:r>
            <a:r>
              <a:rPr lang="en-US" b="1" dirty="0"/>
              <a:t> Flanders</a:t>
            </a:r>
            <a:endParaRPr lang="en-GB" b="1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68C2B84-51E5-88A9-1B48-832BEA3A51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6420" y="1483725"/>
            <a:ext cx="4655159" cy="5009150"/>
          </a:xfrm>
        </p:spPr>
        <p:txBody>
          <a:bodyPr>
            <a:normAutofit fontScale="77500" lnSpcReduction="20000"/>
          </a:bodyPr>
          <a:lstStyle/>
          <a:p>
            <a:pPr fontAlgn="ctr">
              <a:spcBef>
                <a:spcPts val="0"/>
              </a:spcBef>
            </a:pPr>
            <a:r>
              <a:rPr lang="en-US" dirty="0">
                <a:solidFill>
                  <a:srgbClr val="0070C0"/>
                </a:solidFill>
              </a:rPr>
              <a:t>KU Leuven</a:t>
            </a:r>
          </a:p>
          <a:p>
            <a:pPr lvl="1" fontAlgn="ctr">
              <a:spcBef>
                <a:spcPts val="0"/>
              </a:spcBef>
            </a:pPr>
            <a:r>
              <a:rPr lang="en-US" dirty="0"/>
              <a:t>Crystalline coatings</a:t>
            </a:r>
          </a:p>
          <a:p>
            <a:pPr lvl="1" fontAlgn="ctr">
              <a:spcBef>
                <a:spcPts val="0"/>
              </a:spcBef>
            </a:pPr>
            <a:r>
              <a:rPr lang="en-US" dirty="0"/>
              <a:t>Optical and mechanical properties</a:t>
            </a:r>
          </a:p>
          <a:p>
            <a:pPr lvl="1" fontAlgn="ctr">
              <a:spcBef>
                <a:spcPts val="0"/>
              </a:spcBef>
            </a:pPr>
            <a:r>
              <a:rPr lang="en-US" dirty="0"/>
              <a:t>Geological analysis</a:t>
            </a:r>
          </a:p>
          <a:p>
            <a:pPr lvl="1" fontAlgn="ctr">
              <a:spcBef>
                <a:spcPts val="0"/>
              </a:spcBef>
            </a:pPr>
            <a:r>
              <a:rPr lang="en-US" dirty="0"/>
              <a:t>Excavation resource recovery</a:t>
            </a:r>
          </a:p>
          <a:p>
            <a:pPr lvl="1" fontAlgn="ctr">
              <a:spcBef>
                <a:spcPts val="0"/>
              </a:spcBef>
            </a:pPr>
            <a:r>
              <a:rPr lang="en-US" dirty="0"/>
              <a:t>Civil studies</a:t>
            </a:r>
          </a:p>
          <a:p>
            <a:pPr lvl="1" fontAlgn="ctr">
              <a:spcBef>
                <a:spcPts val="0"/>
              </a:spcBef>
            </a:pPr>
            <a:r>
              <a:rPr lang="en-US" dirty="0"/>
              <a:t>Long term geological monitoring</a:t>
            </a:r>
          </a:p>
          <a:p>
            <a:pPr lvl="1" fontAlgn="ctr">
              <a:spcBef>
                <a:spcPts val="0"/>
              </a:spcBef>
            </a:pPr>
            <a:r>
              <a:rPr lang="en-US" dirty="0"/>
              <a:t>Large Computer Clusters</a:t>
            </a:r>
          </a:p>
          <a:p>
            <a:pPr lvl="1" fontAlgn="ctr">
              <a:spcBef>
                <a:spcPts val="0"/>
              </a:spcBef>
            </a:pPr>
            <a:r>
              <a:rPr lang="en-US" dirty="0"/>
              <a:t>Cryogenic sensors</a:t>
            </a:r>
          </a:p>
          <a:p>
            <a:pPr fontAlgn="ctr">
              <a:spcBef>
                <a:spcPts val="0"/>
              </a:spcBef>
            </a:pPr>
            <a:r>
              <a:rPr lang="en-US" dirty="0">
                <a:solidFill>
                  <a:srgbClr val="0070C0"/>
                </a:solidFill>
              </a:rPr>
              <a:t>University of Antwerp</a:t>
            </a:r>
          </a:p>
          <a:p>
            <a:pPr lvl="1" fontAlgn="ctr">
              <a:spcBef>
                <a:spcPts val="0"/>
              </a:spcBef>
            </a:pPr>
            <a:r>
              <a:rPr lang="en-US" dirty="0"/>
              <a:t>Beampipe vacuum system</a:t>
            </a:r>
          </a:p>
          <a:p>
            <a:pPr lvl="1" fontAlgn="ctr">
              <a:spcBef>
                <a:spcPts val="0"/>
              </a:spcBef>
            </a:pPr>
            <a:r>
              <a:rPr lang="en-US" dirty="0"/>
              <a:t>Seismic sensors, attenuation &amp; control </a:t>
            </a:r>
          </a:p>
          <a:p>
            <a:pPr lvl="1" fontAlgn="ctr">
              <a:spcBef>
                <a:spcPts val="0"/>
              </a:spcBef>
            </a:pPr>
            <a:r>
              <a:rPr lang="en-US" dirty="0"/>
              <a:t>Vibration isolation &amp; active control</a:t>
            </a:r>
          </a:p>
          <a:p>
            <a:pPr fontAlgn="ctr">
              <a:spcBef>
                <a:spcPts val="0"/>
              </a:spcBef>
            </a:pPr>
            <a:r>
              <a:rPr lang="en-US" dirty="0">
                <a:solidFill>
                  <a:srgbClr val="0070C0"/>
                </a:solidFill>
              </a:rPr>
              <a:t>Ghent University</a:t>
            </a:r>
          </a:p>
          <a:p>
            <a:pPr lvl="1" fontAlgn="ctr">
              <a:spcBef>
                <a:spcPts val="0"/>
              </a:spcBef>
            </a:pPr>
            <a:r>
              <a:rPr lang="en-US" dirty="0"/>
              <a:t>Amorphous coatings</a:t>
            </a:r>
          </a:p>
          <a:p>
            <a:pPr lvl="1" fontAlgn="ctr">
              <a:spcBef>
                <a:spcPts val="0"/>
              </a:spcBef>
            </a:pPr>
            <a:r>
              <a:rPr lang="en-US" dirty="0"/>
              <a:t>Output Mode Cleaners</a:t>
            </a:r>
          </a:p>
          <a:p>
            <a:pPr lvl="1" fontAlgn="ctr">
              <a:spcBef>
                <a:spcPts val="0"/>
              </a:spcBef>
            </a:pPr>
            <a:r>
              <a:rPr lang="en-US" dirty="0"/>
              <a:t>Metallic/material research</a:t>
            </a:r>
          </a:p>
          <a:p>
            <a:r>
              <a:rPr lang="nl-BE" dirty="0">
                <a:solidFill>
                  <a:srgbClr val="0070C0"/>
                </a:solidFill>
              </a:rPr>
              <a:t>Overall</a:t>
            </a:r>
          </a:p>
          <a:p>
            <a:pPr lvl="1"/>
            <a:r>
              <a:rPr lang="nl-BE" dirty="0"/>
              <a:t>Project Management</a:t>
            </a:r>
          </a:p>
          <a:p>
            <a:pPr lvl="1"/>
            <a:r>
              <a:rPr lang="nl-BE" dirty="0"/>
              <a:t>ETO/ET-PP, Virgo/EGO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ETpf</a:t>
            </a:r>
            <a:r>
              <a:rPr lang="nl-BE" dirty="0"/>
              <a:t> </a:t>
            </a:r>
            <a:r>
              <a:rPr lang="nl-BE" dirty="0" err="1"/>
              <a:t>memberships</a:t>
            </a:r>
            <a:endParaRPr lang="nl-BE" dirty="0"/>
          </a:p>
          <a:p>
            <a:pPr lvl="1"/>
            <a:r>
              <a:rPr lang="nl-BE" dirty="0" err="1"/>
              <a:t>Outreach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dissemination</a:t>
            </a:r>
            <a:endParaRPr lang="nl-BE" dirty="0"/>
          </a:p>
          <a:p>
            <a:pPr lvl="1"/>
            <a:endParaRPr lang="nl-BE" dirty="0"/>
          </a:p>
          <a:p>
            <a:pPr fontAlgn="ctr">
              <a:spcBef>
                <a:spcPts val="0"/>
              </a:spcBef>
            </a:pP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EFDE29C-1639-7595-A0EA-8F6A809DD5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0035" y="1483725"/>
            <a:ext cx="4655159" cy="5009150"/>
          </a:xfrm>
        </p:spPr>
        <p:txBody>
          <a:bodyPr>
            <a:normAutofit fontScale="77500" lnSpcReduction="20000"/>
          </a:bodyPr>
          <a:lstStyle/>
          <a:p>
            <a:r>
              <a:rPr lang="nl-BE" dirty="0">
                <a:solidFill>
                  <a:srgbClr val="0070C0"/>
                </a:solidFill>
              </a:rPr>
              <a:t>Hasselt University</a:t>
            </a:r>
          </a:p>
          <a:p>
            <a:pPr lvl="1"/>
            <a:r>
              <a:rPr lang="nl-BE" dirty="0" err="1"/>
              <a:t>Sustainability</a:t>
            </a:r>
            <a:endParaRPr lang="nl-BE" dirty="0"/>
          </a:p>
          <a:p>
            <a:pPr lvl="1"/>
            <a:r>
              <a:rPr lang="nl-BE" dirty="0"/>
              <a:t>Quantum sensors</a:t>
            </a:r>
          </a:p>
          <a:p>
            <a:pPr lvl="1"/>
            <a:r>
              <a:rPr lang="nl-BE" dirty="0" err="1"/>
              <a:t>Squeezed</a:t>
            </a:r>
            <a:r>
              <a:rPr lang="nl-BE" dirty="0"/>
              <a:t> </a:t>
            </a:r>
            <a:r>
              <a:rPr lang="nl-BE" dirty="0" err="1"/>
              <a:t>vacuum</a:t>
            </a:r>
            <a:endParaRPr lang="nl-BE" dirty="0"/>
          </a:p>
          <a:p>
            <a:pPr lvl="1"/>
            <a:r>
              <a:rPr lang="nl-BE" dirty="0"/>
              <a:t>Legal </a:t>
            </a:r>
            <a:r>
              <a:rPr lang="nl-BE" dirty="0" err="1"/>
              <a:t>risks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requirements</a:t>
            </a:r>
            <a:endParaRPr lang="nl-BE" dirty="0"/>
          </a:p>
          <a:p>
            <a:pPr lvl="1"/>
            <a:r>
              <a:rPr lang="nl-BE" dirty="0"/>
              <a:t>Legal </a:t>
            </a:r>
            <a:r>
              <a:rPr lang="nl-BE" dirty="0" err="1"/>
              <a:t>infrastructure</a:t>
            </a:r>
            <a:endParaRPr lang="nl-BE" dirty="0"/>
          </a:p>
          <a:p>
            <a:pPr lvl="1"/>
            <a:r>
              <a:rPr lang="nl-BE" dirty="0"/>
              <a:t>Energy </a:t>
            </a:r>
            <a:r>
              <a:rPr lang="nl-BE" dirty="0" err="1"/>
              <a:t>study</a:t>
            </a:r>
            <a:endParaRPr lang="nl-BE" dirty="0"/>
          </a:p>
          <a:p>
            <a:r>
              <a:rPr lang="nl-BE" dirty="0">
                <a:solidFill>
                  <a:srgbClr val="0070C0"/>
                </a:solidFill>
              </a:rPr>
              <a:t>VUB – Free University Brussels</a:t>
            </a:r>
          </a:p>
          <a:p>
            <a:pPr lvl="1"/>
            <a:r>
              <a:rPr lang="nl-BE" dirty="0" err="1"/>
              <a:t>Mirror</a:t>
            </a:r>
            <a:r>
              <a:rPr lang="nl-BE" dirty="0"/>
              <a:t> </a:t>
            </a:r>
            <a:r>
              <a:rPr lang="nl-BE" dirty="0" err="1"/>
              <a:t>polishing</a:t>
            </a:r>
            <a:r>
              <a:rPr lang="nl-BE" dirty="0"/>
              <a:t> </a:t>
            </a:r>
          </a:p>
          <a:p>
            <a:pPr lvl="1"/>
            <a:r>
              <a:rPr lang="nl-BE" dirty="0" err="1"/>
              <a:t>Photonic</a:t>
            </a:r>
            <a:r>
              <a:rPr lang="nl-BE" dirty="0"/>
              <a:t> input </a:t>
            </a:r>
            <a:r>
              <a:rPr lang="nl-BE" dirty="0" err="1"/>
              <a:t>and</a:t>
            </a:r>
            <a:r>
              <a:rPr lang="nl-BE" dirty="0"/>
              <a:t> output filters</a:t>
            </a:r>
          </a:p>
          <a:p>
            <a:pPr lvl="1"/>
            <a:r>
              <a:rPr lang="nl-BE" dirty="0" err="1"/>
              <a:t>Frequency</a:t>
            </a:r>
            <a:r>
              <a:rPr lang="nl-BE" dirty="0"/>
              <a:t> </a:t>
            </a:r>
            <a:r>
              <a:rPr lang="nl-BE" dirty="0" err="1"/>
              <a:t>dependent</a:t>
            </a:r>
            <a:r>
              <a:rPr lang="nl-BE" dirty="0"/>
              <a:t> </a:t>
            </a:r>
            <a:r>
              <a:rPr lang="nl-BE" dirty="0" err="1"/>
              <a:t>squeezed</a:t>
            </a:r>
            <a:r>
              <a:rPr lang="nl-BE" dirty="0"/>
              <a:t> </a:t>
            </a:r>
            <a:r>
              <a:rPr lang="nl-BE" dirty="0" err="1"/>
              <a:t>vacuum</a:t>
            </a:r>
            <a:endParaRPr lang="nl-BE" dirty="0"/>
          </a:p>
          <a:p>
            <a:pPr lvl="1"/>
            <a:r>
              <a:rPr lang="nl-BE" dirty="0"/>
              <a:t>Light sources &amp; laser </a:t>
            </a:r>
            <a:r>
              <a:rPr lang="nl-BE" dirty="0" err="1"/>
              <a:t>amplifiers</a:t>
            </a:r>
            <a:endParaRPr lang="nl-BE" dirty="0"/>
          </a:p>
          <a:p>
            <a:pPr lvl="1"/>
            <a:r>
              <a:rPr lang="nl-BE" dirty="0" err="1"/>
              <a:t>Hydrogeology</a:t>
            </a:r>
            <a:r>
              <a:rPr lang="nl-BE" dirty="0"/>
              <a:t> </a:t>
            </a:r>
            <a:r>
              <a:rPr lang="nl-BE" dirty="0" err="1"/>
              <a:t>study</a:t>
            </a:r>
            <a:endParaRPr lang="nl-BE" dirty="0"/>
          </a:p>
          <a:p>
            <a:r>
              <a:rPr lang="nl-BE" dirty="0">
                <a:solidFill>
                  <a:srgbClr val="0070C0"/>
                </a:solidFill>
              </a:rPr>
              <a:t>VITO</a:t>
            </a:r>
          </a:p>
          <a:p>
            <a:pPr lvl="1"/>
            <a:r>
              <a:rPr lang="nl-BE" dirty="0" err="1"/>
              <a:t>Geology</a:t>
            </a:r>
            <a:r>
              <a:rPr lang="nl-BE" dirty="0"/>
              <a:t> </a:t>
            </a:r>
            <a:r>
              <a:rPr lang="nl-BE" dirty="0" err="1"/>
              <a:t>study</a:t>
            </a:r>
            <a:r>
              <a:rPr lang="nl-BE" dirty="0"/>
              <a:t>, 2D </a:t>
            </a:r>
            <a:r>
              <a:rPr lang="nl-BE" dirty="0" err="1"/>
              <a:t>and</a:t>
            </a:r>
            <a:r>
              <a:rPr lang="nl-BE" dirty="0"/>
              <a:t> 3D </a:t>
            </a:r>
            <a:r>
              <a:rPr lang="nl-BE" dirty="0" err="1"/>
              <a:t>models</a:t>
            </a:r>
            <a:endParaRPr lang="nl-BE" dirty="0"/>
          </a:p>
          <a:p>
            <a:pPr lvl="1"/>
            <a:r>
              <a:rPr lang="nl-BE" dirty="0" err="1"/>
              <a:t>Sustainability</a:t>
            </a:r>
            <a:r>
              <a:rPr lang="nl-BE" dirty="0"/>
              <a:t> &amp; </a:t>
            </a:r>
            <a:r>
              <a:rPr lang="nl-BE" dirty="0" err="1"/>
              <a:t>circularity</a:t>
            </a:r>
            <a:r>
              <a:rPr lang="nl-BE" dirty="0"/>
              <a:t> assessment </a:t>
            </a:r>
          </a:p>
          <a:p>
            <a:pPr lvl="1"/>
            <a:r>
              <a:rPr lang="nl-BE" dirty="0" err="1"/>
              <a:t>Sustainability</a:t>
            </a:r>
            <a:endParaRPr lang="nl-BE" dirty="0"/>
          </a:p>
          <a:p>
            <a:pPr lvl="1"/>
            <a:endParaRPr lang="nl-BE" dirty="0"/>
          </a:p>
          <a:p>
            <a:endParaRPr lang="nl-BE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7CB1CD3-806B-6A89-F47A-1BF2EBA291FB}"/>
              </a:ext>
            </a:extLst>
          </p:cNvPr>
          <p:cNvGrpSpPr/>
          <p:nvPr/>
        </p:nvGrpSpPr>
        <p:grpSpPr>
          <a:xfrm>
            <a:off x="10554066" y="0"/>
            <a:ext cx="1650023" cy="6858000"/>
            <a:chOff x="10554066" y="0"/>
            <a:chExt cx="1650023" cy="685800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6C04383-F138-23BB-BD43-E97E28E0A2AA}"/>
                </a:ext>
              </a:extLst>
            </p:cNvPr>
            <p:cNvSpPr/>
            <p:nvPr/>
          </p:nvSpPr>
          <p:spPr>
            <a:xfrm>
              <a:off x="10554066" y="0"/>
              <a:ext cx="1650023" cy="6858000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B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4" name="Picture 33" descr="A logo on a black background&#10;&#10;Description automatically generated">
              <a:extLst>
                <a:ext uri="{FF2B5EF4-FFF2-40B4-BE49-F238E27FC236}">
                  <a16:creationId xmlns:a16="http://schemas.microsoft.com/office/drawing/2014/main" id="{44BA473E-A0EF-58B5-2768-FFF6B86A62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56996" y="4167429"/>
              <a:ext cx="1644162" cy="1644162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B086630C-106E-3D36-D9DA-18F9AE616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21865" y="146998"/>
              <a:ext cx="1114425" cy="550069"/>
            </a:xfrm>
            <a:prstGeom prst="rect">
              <a:avLst/>
            </a:prstGeom>
          </p:spPr>
        </p:pic>
        <p:pic>
          <p:nvPicPr>
            <p:cNvPr id="36" name="Picture 35" descr="A blue and white sign with white text&#10;&#10;Description automatically generated">
              <a:extLst>
                <a:ext uri="{FF2B5EF4-FFF2-40B4-BE49-F238E27FC236}">
                  <a16:creationId xmlns:a16="http://schemas.microsoft.com/office/drawing/2014/main" id="{9EC85F08-B827-68B7-260C-280B4CAA86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4127" y="871529"/>
              <a:ext cx="1389900" cy="501667"/>
            </a:xfrm>
            <a:prstGeom prst="rect">
              <a:avLst/>
            </a:prstGeom>
          </p:spPr>
        </p:pic>
        <p:pic>
          <p:nvPicPr>
            <p:cNvPr id="37" name="Picture 36" descr="A blue text on a black background&#10;&#10;Description automatically generated">
              <a:extLst>
                <a:ext uri="{FF2B5EF4-FFF2-40B4-BE49-F238E27FC236}">
                  <a16:creationId xmlns:a16="http://schemas.microsoft.com/office/drawing/2014/main" id="{2C32E426-2E32-C7AB-FCA9-8D4F4A4225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3976" y="1908855"/>
              <a:ext cx="1510202" cy="1208417"/>
            </a:xfrm>
            <a:prstGeom prst="rect">
              <a:avLst/>
            </a:prstGeom>
          </p:spPr>
        </p:pic>
        <p:pic>
          <p:nvPicPr>
            <p:cNvPr id="38" name="Picture 37" descr="A black and white sign&#10;&#10;Description automatically generated">
              <a:extLst>
                <a:ext uri="{FF2B5EF4-FFF2-40B4-BE49-F238E27FC236}">
                  <a16:creationId xmlns:a16="http://schemas.microsoft.com/office/drawing/2014/main" id="{EFC1E0FA-CCC8-D230-F8A8-4A380C3D80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73003" y="2993255"/>
              <a:ext cx="1212149" cy="871489"/>
            </a:xfrm>
            <a:prstGeom prst="rect">
              <a:avLst/>
            </a:prstGeom>
          </p:spPr>
        </p:pic>
        <p:pic>
          <p:nvPicPr>
            <p:cNvPr id="39" name="Picture 38" descr="Blue text on a black background&#10;&#10;Description automatically generated">
              <a:extLst>
                <a:ext uri="{FF2B5EF4-FFF2-40B4-BE49-F238E27FC236}">
                  <a16:creationId xmlns:a16="http://schemas.microsoft.com/office/drawing/2014/main" id="{4EADCB6F-C014-FEB5-2E11-E208031FC94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2123" y="1483725"/>
              <a:ext cx="1633908" cy="546338"/>
            </a:xfrm>
            <a:prstGeom prst="rect">
              <a:avLst/>
            </a:prstGeom>
          </p:spPr>
        </p:pic>
        <p:pic>
          <p:nvPicPr>
            <p:cNvPr id="40" name="Picture 39" descr="A blue and black logo&#10;&#10;Description automatically generated">
              <a:extLst>
                <a:ext uri="{FF2B5EF4-FFF2-40B4-BE49-F238E27FC236}">
                  <a16:creationId xmlns:a16="http://schemas.microsoft.com/office/drawing/2014/main" id="{D8F53BC7-DF62-CA76-9417-542894DE97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56996" y="3959402"/>
              <a:ext cx="1644162" cy="732166"/>
            </a:xfrm>
            <a:prstGeom prst="rect">
              <a:avLst/>
            </a:prstGeom>
          </p:spPr>
        </p:pic>
        <p:pic>
          <p:nvPicPr>
            <p:cNvPr id="41" name="Picture 40" descr="A green and black logo&#10;&#10;Description automatically generated">
              <a:extLst>
                <a:ext uri="{FF2B5EF4-FFF2-40B4-BE49-F238E27FC236}">
                  <a16:creationId xmlns:a16="http://schemas.microsoft.com/office/drawing/2014/main" id="{CE4CFECA-0988-0535-E567-75443C7B1A6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98097" y="5332598"/>
              <a:ext cx="1161961" cy="437801"/>
            </a:xfrm>
            <a:prstGeom prst="rect">
              <a:avLst/>
            </a:prstGeom>
          </p:spPr>
        </p:pic>
        <p:pic>
          <p:nvPicPr>
            <p:cNvPr id="42" name="Picture 41" descr="A black background with grey letters&#10;&#10;Description automatically generated">
              <a:extLst>
                <a:ext uri="{FF2B5EF4-FFF2-40B4-BE49-F238E27FC236}">
                  <a16:creationId xmlns:a16="http://schemas.microsoft.com/office/drawing/2014/main" id="{CD65DE5E-5DC3-1E70-99A4-E63CDDB49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6671" y="5770399"/>
              <a:ext cx="1504813" cy="7547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2659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9C6C26-354B-77B9-7080-7C2E7049F7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81774-F3BA-8835-F60D-194B9C05D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ET-EMR S&amp;T landscape analysis </a:t>
            </a:r>
            <a:br>
              <a:rPr lang="en-US"/>
            </a:br>
            <a:r>
              <a:rPr lang="en-US" sz="3600"/>
              <a:t>The basis for a roadmap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FEDC6-EB3F-2088-FEEC-528CC9013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7224" y="2095117"/>
            <a:ext cx="5075365" cy="4351338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What else can we do with it?</a:t>
            </a:r>
            <a:endParaRPr lang="nl-BE" sz="2800">
              <a:solidFill>
                <a:schemeClr val="bg1"/>
              </a:solidFill>
            </a:endParaRPr>
          </a:p>
          <a:p>
            <a:endParaRPr lang="en-GB"/>
          </a:p>
          <a:p>
            <a:r>
              <a:rPr lang="en-US" sz="2800">
                <a:solidFill>
                  <a:schemeClr val="bg1"/>
                </a:solidFill>
              </a:rPr>
              <a:t>Where are we doing it?</a:t>
            </a:r>
            <a:endParaRPr lang="nl-BE" sz="2800">
              <a:solidFill>
                <a:schemeClr val="bg1"/>
              </a:solidFill>
            </a:endParaRPr>
          </a:p>
          <a:p>
            <a:endParaRPr lang="en-GB"/>
          </a:p>
          <a:p>
            <a:r>
              <a:rPr lang="en-US" sz="2800">
                <a:solidFill>
                  <a:schemeClr val="bg1"/>
                </a:solidFill>
              </a:rPr>
              <a:t>How are we doing it?</a:t>
            </a:r>
            <a:endParaRPr lang="nl-BE" sz="2800">
              <a:solidFill>
                <a:schemeClr val="bg1"/>
              </a:solidFill>
            </a:endParaRPr>
          </a:p>
          <a:p>
            <a:endParaRPr lang="en-GB"/>
          </a:p>
          <a:p>
            <a:r>
              <a:rPr lang="en-US" sz="2800">
                <a:solidFill>
                  <a:schemeClr val="bg1"/>
                </a:solidFill>
              </a:rPr>
              <a:t>Why are we doing it?</a:t>
            </a:r>
            <a:endParaRPr lang="nl-BE" sz="2800">
              <a:solidFill>
                <a:schemeClr val="bg1"/>
              </a:solidFill>
            </a:endParaRPr>
          </a:p>
          <a:p>
            <a:endParaRPr lang="en-GB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0BA2CE4-3048-95DE-B262-50714D52B2DA}"/>
              </a:ext>
            </a:extLst>
          </p:cNvPr>
          <p:cNvSpPr/>
          <p:nvPr/>
        </p:nvSpPr>
        <p:spPr>
          <a:xfrm>
            <a:off x="425221" y="1917695"/>
            <a:ext cx="6201471" cy="4197348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Valorisation</a:t>
            </a:r>
            <a:endParaRPr lang="en-US" sz="2800" dirty="0">
              <a:solidFill>
                <a:schemeClr val="tx1"/>
              </a:solidFill>
            </a:endParaRPr>
          </a:p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pPr algn="ctr"/>
            <a:endParaRPr lang="nl-BE" sz="2800" dirty="0">
              <a:solidFill>
                <a:schemeClr val="tx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05D1FF1-26B8-BF3A-0222-2018050982ED}"/>
              </a:ext>
            </a:extLst>
          </p:cNvPr>
          <p:cNvSpPr/>
          <p:nvPr/>
        </p:nvSpPr>
        <p:spPr>
          <a:xfrm>
            <a:off x="866038" y="2613019"/>
            <a:ext cx="5319839" cy="3502025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 EMR Environmental</a:t>
            </a:r>
          </a:p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endParaRPr lang="nl-BE" sz="2800" dirty="0">
              <a:solidFill>
                <a:schemeClr val="tx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5BAC2EF-2B86-B791-B340-D6B5A50981DE}"/>
              </a:ext>
            </a:extLst>
          </p:cNvPr>
          <p:cNvSpPr/>
          <p:nvPr/>
        </p:nvSpPr>
        <p:spPr>
          <a:xfrm>
            <a:off x="1577385" y="3522268"/>
            <a:ext cx="3897147" cy="259277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ET Instrument</a:t>
            </a:r>
            <a:endParaRPr lang="nl-BE" sz="2800" dirty="0">
              <a:solidFill>
                <a:schemeClr val="tx1"/>
              </a:solidFill>
            </a:endParaRPr>
          </a:p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nl-BE" sz="2800" dirty="0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C272BE0-2CE1-D2CD-6474-26A271BDA1DC}"/>
              </a:ext>
            </a:extLst>
          </p:cNvPr>
          <p:cNvSpPr/>
          <p:nvPr/>
        </p:nvSpPr>
        <p:spPr>
          <a:xfrm>
            <a:off x="2192786" y="4341121"/>
            <a:ext cx="2666345" cy="1773921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Science Case</a:t>
            </a:r>
            <a:endParaRPr lang="nl-BE" sz="2800" dirty="0">
              <a:solidFill>
                <a:sysClr val="windowText" lastClr="00000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429989-22D7-2910-4951-58179B5C3EBF}"/>
              </a:ext>
            </a:extLst>
          </p:cNvPr>
          <p:cNvCxnSpPr>
            <a:cxnSpLocks/>
          </p:cNvCxnSpPr>
          <p:nvPr/>
        </p:nvCxnSpPr>
        <p:spPr>
          <a:xfrm>
            <a:off x="4705517" y="2291046"/>
            <a:ext cx="2218622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EFB2211-A9E9-7021-8B23-EE651B703E2B}"/>
              </a:ext>
            </a:extLst>
          </p:cNvPr>
          <p:cNvCxnSpPr>
            <a:cxnSpLocks/>
          </p:cNvCxnSpPr>
          <p:nvPr/>
        </p:nvCxnSpPr>
        <p:spPr>
          <a:xfrm>
            <a:off x="5220677" y="3299231"/>
            <a:ext cx="1703462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13ABBA4-61A5-5FC1-E7CE-B6F96B315268}"/>
              </a:ext>
            </a:extLst>
          </p:cNvPr>
          <p:cNvCxnSpPr>
            <a:cxnSpLocks/>
          </p:cNvCxnSpPr>
          <p:nvPr/>
        </p:nvCxnSpPr>
        <p:spPr>
          <a:xfrm>
            <a:off x="4783015" y="4377754"/>
            <a:ext cx="2141124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3E62FF6-D3FD-912C-CBFE-C72BE50E4364}"/>
              </a:ext>
            </a:extLst>
          </p:cNvPr>
          <p:cNvCxnSpPr>
            <a:cxnSpLocks/>
          </p:cNvCxnSpPr>
          <p:nvPr/>
        </p:nvCxnSpPr>
        <p:spPr>
          <a:xfrm>
            <a:off x="4564185" y="5354677"/>
            <a:ext cx="2359954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3822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BD0A63-CB18-7B0F-5751-D8C2FC977D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046EC0BD-A679-7C5F-90C8-43F014B28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746" y="1261734"/>
            <a:ext cx="1510202" cy="120841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F7D14A-044E-42B9-AA76-E7CA5CE65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683"/>
            <a:ext cx="10515600" cy="1325563"/>
          </a:xfrm>
        </p:spPr>
        <p:txBody>
          <a:bodyPr/>
          <a:lstStyle/>
          <a:p>
            <a:r>
              <a:rPr lang="en-US"/>
              <a:t>ET-EMR S&amp;T </a:t>
            </a:r>
            <a:r>
              <a:rPr lang="en-US" dirty="0"/>
              <a:t>landscape analysis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BE725-D57A-5635-3D28-37F101E73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9677"/>
            <a:ext cx="7172569" cy="4671844"/>
          </a:xfrm>
        </p:spPr>
        <p:txBody>
          <a:bodyPr/>
          <a:lstStyle/>
          <a:p>
            <a:r>
              <a:rPr lang="en-GB" dirty="0"/>
              <a:t>Handling the Science Case</a:t>
            </a:r>
          </a:p>
          <a:p>
            <a:pPr lvl="1"/>
            <a:r>
              <a:rPr lang="en-GB"/>
              <a:t>Algorithms</a:t>
            </a:r>
            <a:endParaRPr lang="en-GB" dirty="0"/>
          </a:p>
          <a:p>
            <a:pPr lvl="1"/>
            <a:r>
              <a:rPr lang="en-GB" dirty="0"/>
              <a:t>Data Handling &amp; Processing</a:t>
            </a:r>
          </a:p>
          <a:p>
            <a:pPr lvl="1"/>
            <a:r>
              <a:rPr lang="en-GB" dirty="0"/>
              <a:t>Exascale computing </a:t>
            </a:r>
            <a:r>
              <a:rPr lang="en-GB"/>
              <a:t>&amp; Databases</a:t>
            </a:r>
          </a:p>
          <a:p>
            <a:pPr lvl="1"/>
            <a:r>
              <a:rPr lang="en-GB"/>
              <a:t>Howest </a:t>
            </a:r>
          </a:p>
          <a:p>
            <a:pPr lvl="2"/>
            <a:r>
              <a:rPr lang="en-GB"/>
              <a:t>Visualisations and Digital Twin</a:t>
            </a:r>
          </a:p>
          <a:p>
            <a:pPr lvl="1"/>
            <a:r>
              <a:rPr lang="en-GB"/>
              <a:t>Leuven Gravity Institute</a:t>
            </a:r>
          </a:p>
          <a:p>
            <a:pPr lvl="2"/>
            <a:endParaRPr lang="en-GB"/>
          </a:p>
          <a:p>
            <a:pPr lvl="2"/>
            <a:endParaRPr lang="en-GB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01946B0-4C6E-CC77-8FC7-17B648721E06}"/>
              </a:ext>
            </a:extLst>
          </p:cNvPr>
          <p:cNvSpPr/>
          <p:nvPr/>
        </p:nvSpPr>
        <p:spPr>
          <a:xfrm>
            <a:off x="7382202" y="4718952"/>
            <a:ext cx="2666345" cy="1773921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Science Case</a:t>
            </a:r>
            <a:endParaRPr lang="nl-BE" sz="2800" b="1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E5775A-C62D-71BF-409D-E9F264D18F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8999" y="284848"/>
            <a:ext cx="2504449" cy="988357"/>
          </a:xfrm>
          <a:prstGeom prst="rect">
            <a:avLst/>
          </a:prstGeom>
        </p:spPr>
      </p:pic>
      <p:pic>
        <p:nvPicPr>
          <p:cNvPr id="9" name="Picture 8" descr="A blue and black logo&#10;&#10;Description automatically generated">
            <a:extLst>
              <a:ext uri="{FF2B5EF4-FFF2-40B4-BE49-F238E27FC236}">
                <a16:creationId xmlns:a16="http://schemas.microsoft.com/office/drawing/2014/main" id="{148B3562-7099-E2DC-4D78-36BE2C7660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356" y="2265315"/>
            <a:ext cx="2520167" cy="1122262"/>
          </a:xfrm>
          <a:prstGeom prst="rect">
            <a:avLst/>
          </a:prstGeom>
        </p:spPr>
      </p:pic>
      <p:pic>
        <p:nvPicPr>
          <p:cNvPr id="10" name="Picture 9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898E1ABB-8B47-9AA6-E1A7-E183241439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074" y="3280402"/>
            <a:ext cx="2504449" cy="8374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FBB889-975F-0865-B2B3-AE86F935A2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7598" y="3914768"/>
            <a:ext cx="4233940" cy="281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162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A55D0-20F3-9D4D-B20B-46596410D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ET-EMR S&amp;T </a:t>
            </a:r>
            <a:r>
              <a:rPr lang="en-US" dirty="0"/>
              <a:t>landscape analysis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5D9F8-A963-B5A1-369A-E711273F4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15025" cy="4351338"/>
          </a:xfrm>
        </p:spPr>
        <p:txBody>
          <a:bodyPr/>
          <a:lstStyle/>
          <a:p>
            <a:r>
              <a:rPr lang="en-GB" dirty="0"/>
              <a:t>The ET Instrument</a:t>
            </a:r>
          </a:p>
          <a:p>
            <a:pPr lvl="1"/>
            <a:r>
              <a:rPr lang="en-GB" dirty="0"/>
              <a:t>Optics &amp; Optical Metrology</a:t>
            </a:r>
          </a:p>
          <a:p>
            <a:pPr lvl="1"/>
            <a:r>
              <a:rPr lang="en-GB" dirty="0"/>
              <a:t>Sensors &amp; Precision Mechanics</a:t>
            </a:r>
          </a:p>
          <a:p>
            <a:pPr lvl="1"/>
            <a:r>
              <a:rPr lang="en-GB" dirty="0"/>
              <a:t>Vacuum Technology </a:t>
            </a:r>
          </a:p>
          <a:p>
            <a:pPr lvl="1"/>
            <a:r>
              <a:rPr lang="en-GB" dirty="0"/>
              <a:t>Beampipes &amp; Material science</a:t>
            </a:r>
          </a:p>
          <a:p>
            <a:pPr lvl="1"/>
            <a:r>
              <a:rPr lang="en-GB" dirty="0"/>
              <a:t>Lasers</a:t>
            </a:r>
          </a:p>
          <a:p>
            <a:pPr lvl="1"/>
            <a:r>
              <a:rPr lang="en-GB" dirty="0"/>
              <a:t>Civil Engineering, Modelling &amp; Simulation</a:t>
            </a:r>
          </a:p>
          <a:p>
            <a:pPr lvl="1"/>
            <a:r>
              <a:rPr lang="en-GB" dirty="0"/>
              <a:t>Advanced Control Algorithms</a:t>
            </a:r>
          </a:p>
          <a:p>
            <a:pPr lvl="1"/>
            <a:endParaRPr lang="en-GB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9436281-A1B6-8CCB-D9D3-ABA81BF1B8CE}"/>
              </a:ext>
            </a:extLst>
          </p:cNvPr>
          <p:cNvSpPr/>
          <p:nvPr/>
        </p:nvSpPr>
        <p:spPr>
          <a:xfrm>
            <a:off x="6766801" y="3900099"/>
            <a:ext cx="3897147" cy="259277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ET Instrument</a:t>
            </a:r>
            <a:endParaRPr lang="nl-BE" sz="2800" b="1" dirty="0">
              <a:solidFill>
                <a:srgbClr val="FF0000"/>
              </a:solidFill>
            </a:endParaRPr>
          </a:p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nl-BE" sz="2800" dirty="0">
              <a:solidFill>
                <a:schemeClr val="tx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C990D4C-4E14-796E-C362-9097E4773D9B}"/>
              </a:ext>
            </a:extLst>
          </p:cNvPr>
          <p:cNvSpPr/>
          <p:nvPr/>
        </p:nvSpPr>
        <p:spPr>
          <a:xfrm>
            <a:off x="7382202" y="4718952"/>
            <a:ext cx="2666345" cy="1773921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Science Case</a:t>
            </a:r>
            <a:endParaRPr lang="nl-BE" sz="28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969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4B72A2-DE61-9CAD-0CF8-D0FA76B4A4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C5DB4-B276-F922-DFA9-39E65A834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in Flanders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21EC0-428C-56E9-F702-8BED05B31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8089"/>
            <a:ext cx="8525608" cy="4678874"/>
          </a:xfrm>
        </p:spPr>
        <p:txBody>
          <a:bodyPr>
            <a:normAutofit/>
          </a:bodyPr>
          <a:lstStyle/>
          <a:p>
            <a:r>
              <a:rPr lang="en-GB" dirty="0"/>
              <a:t>Mirror polishing </a:t>
            </a:r>
            <a:r>
              <a:rPr lang="en-GB" dirty="0">
                <a:sym typeface="Wingdings" panose="05000000000000000000" pitchFamily="2" charset="2"/>
              </a:rPr>
              <a:t>for ETpathfinder</a:t>
            </a:r>
          </a:p>
          <a:p>
            <a:r>
              <a:rPr lang="en-GB" dirty="0">
                <a:sym typeface="Wingdings" panose="05000000000000000000" pitchFamily="2" charset="2"/>
              </a:rPr>
              <a:t>Input and Output Mode Cleaners</a:t>
            </a:r>
            <a:endParaRPr lang="en-GB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56514F7-F757-8A9E-5E1F-9449DC055D8E}"/>
              </a:ext>
            </a:extLst>
          </p:cNvPr>
          <p:cNvSpPr/>
          <p:nvPr/>
        </p:nvSpPr>
        <p:spPr>
          <a:xfrm>
            <a:off x="6766801" y="3900099"/>
            <a:ext cx="3897147" cy="259277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ET Instrument</a:t>
            </a:r>
            <a:endParaRPr lang="nl-BE" sz="2800" b="1" dirty="0">
              <a:solidFill>
                <a:srgbClr val="FF0000"/>
              </a:solidFill>
            </a:endParaRPr>
          </a:p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nl-BE" sz="2800" dirty="0">
              <a:solidFill>
                <a:schemeClr val="tx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5E817CC-22D3-65F6-5169-AD566100F2B4}"/>
              </a:ext>
            </a:extLst>
          </p:cNvPr>
          <p:cNvSpPr/>
          <p:nvPr/>
        </p:nvSpPr>
        <p:spPr>
          <a:xfrm>
            <a:off x="7382202" y="4718952"/>
            <a:ext cx="2666345" cy="1773921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Science Case</a:t>
            </a:r>
            <a:endParaRPr lang="nl-BE" sz="2800" dirty="0">
              <a:solidFill>
                <a:sysClr val="windowText" lastClr="000000"/>
              </a:solidFill>
            </a:endParaRPr>
          </a:p>
        </p:txBody>
      </p:sp>
      <p:pic>
        <p:nvPicPr>
          <p:cNvPr id="5" name="Picture 4" descr="Close-up of a machine working on a piece of metal&#10;&#10;AI-generated content may be incorrect.">
            <a:extLst>
              <a:ext uri="{FF2B5EF4-FFF2-40B4-BE49-F238E27FC236}">
                <a16:creationId xmlns:a16="http://schemas.microsoft.com/office/drawing/2014/main" id="{872B9E10-C675-DB7A-657C-983FF9888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561" y="2462699"/>
            <a:ext cx="5984631" cy="3989754"/>
          </a:xfrm>
          <a:prstGeom prst="rect">
            <a:avLst/>
          </a:prstGeom>
        </p:spPr>
      </p:pic>
      <p:pic>
        <p:nvPicPr>
          <p:cNvPr id="7" name="Picture 6" descr="A blue and orange logo&#10;&#10;AI-generated content may be incorrect.">
            <a:extLst>
              <a:ext uri="{FF2B5EF4-FFF2-40B4-BE49-F238E27FC236}">
                <a16:creationId xmlns:a16="http://schemas.microsoft.com/office/drawing/2014/main" id="{21EE5AC8-7B8A-064B-6D64-4CC42F3959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5374" y="447015"/>
            <a:ext cx="3175753" cy="96918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7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2783CCD6-E9AE-2D2B-18A7-1666E4AE25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374" y="1630843"/>
            <a:ext cx="1510202" cy="120841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841429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EE9DF5-B56D-CA50-AA11-83D77FCABA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04D8-EFD1-481E-D138-620243E90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in Flanders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29C75-CF32-B7A5-0260-1B6FB9A3A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722" y="1389185"/>
            <a:ext cx="6672956" cy="4787778"/>
          </a:xfrm>
        </p:spPr>
        <p:txBody>
          <a:bodyPr>
            <a:normAutofit/>
          </a:bodyPr>
          <a:lstStyle/>
          <a:p>
            <a:r>
              <a:rPr lang="en-GB" dirty="0"/>
              <a:t>Amorphous coatings (Ghent University)</a:t>
            </a:r>
          </a:p>
          <a:p>
            <a:r>
              <a:rPr lang="en-GB" dirty="0"/>
              <a:t>Crystalline coatings (KU Leuven)</a:t>
            </a:r>
          </a:p>
          <a:p>
            <a:endParaRPr lang="en-GB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4113A1F-8E20-33F3-9A22-C523D4995689}"/>
              </a:ext>
            </a:extLst>
          </p:cNvPr>
          <p:cNvSpPr/>
          <p:nvPr/>
        </p:nvSpPr>
        <p:spPr>
          <a:xfrm>
            <a:off x="6766801" y="3900099"/>
            <a:ext cx="3897147" cy="259277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ET Instrument</a:t>
            </a:r>
            <a:endParaRPr lang="nl-BE" sz="2800" b="1" dirty="0">
              <a:solidFill>
                <a:srgbClr val="FF0000"/>
              </a:solidFill>
            </a:endParaRPr>
          </a:p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nl-BE" sz="2800" dirty="0">
              <a:solidFill>
                <a:schemeClr val="tx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A7E8457-D237-23F2-F041-90338BC26F7E}"/>
              </a:ext>
            </a:extLst>
          </p:cNvPr>
          <p:cNvSpPr/>
          <p:nvPr/>
        </p:nvSpPr>
        <p:spPr>
          <a:xfrm>
            <a:off x="7382202" y="4718952"/>
            <a:ext cx="2666345" cy="1773921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Science Case</a:t>
            </a:r>
            <a:endParaRPr lang="nl-BE" sz="2800" dirty="0">
              <a:solidFill>
                <a:sysClr val="windowText" lastClr="000000"/>
              </a:solidFill>
            </a:endParaRPr>
          </a:p>
        </p:txBody>
      </p:sp>
      <p:pic>
        <p:nvPicPr>
          <p:cNvPr id="6" name="Picture 5" descr="A machine in a factory&#10;&#10;AI-generated content may be incorrect.">
            <a:extLst>
              <a:ext uri="{FF2B5EF4-FFF2-40B4-BE49-F238E27FC236}">
                <a16:creationId xmlns:a16="http://schemas.microsoft.com/office/drawing/2014/main" id="{2C14019C-4A92-7330-C41C-C05897172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515" y="2649491"/>
            <a:ext cx="5765071" cy="3843382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C66E250-13D0-FED2-0182-50928EEB5F28}"/>
              </a:ext>
            </a:extLst>
          </p:cNvPr>
          <p:cNvSpPr txBox="1">
            <a:spLocks/>
          </p:cNvSpPr>
          <p:nvPr/>
        </p:nvSpPr>
        <p:spPr>
          <a:xfrm>
            <a:off x="1907153" y="2567354"/>
            <a:ext cx="4999487" cy="47877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396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8" name="Picture 7" descr="A blue and white sign with white text&#10;&#10;Description automatically generated">
            <a:extLst>
              <a:ext uri="{FF2B5EF4-FFF2-40B4-BE49-F238E27FC236}">
                <a16:creationId xmlns:a16="http://schemas.microsoft.com/office/drawing/2014/main" id="{B217F74B-D981-CB31-99F3-790EBEE86D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746" y="482271"/>
            <a:ext cx="2159133" cy="779312"/>
          </a:xfrm>
          <a:prstGeom prst="rect">
            <a:avLst/>
          </a:prstGeom>
        </p:spPr>
      </p:pic>
      <p:pic>
        <p:nvPicPr>
          <p:cNvPr id="9" name="Picture 8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BD679545-01DD-B91F-5280-5CE9059D87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746" y="1441074"/>
            <a:ext cx="1510202" cy="120841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751277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52A009-986E-899E-528B-5FAD53AEF8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1901E-5D40-82EE-901E-DCEA61968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in Flanders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3D00B-1960-3A79-CF8C-A6375AD5E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722" y="1389185"/>
            <a:ext cx="6672956" cy="4787778"/>
          </a:xfrm>
        </p:spPr>
        <p:txBody>
          <a:bodyPr>
            <a:normAutofit/>
          </a:bodyPr>
          <a:lstStyle/>
          <a:p>
            <a:r>
              <a:rPr lang="en-GB" dirty="0"/>
              <a:t>Optical and Mechanical Properties</a:t>
            </a:r>
          </a:p>
          <a:p>
            <a:r>
              <a:rPr lang="en-GB" dirty="0"/>
              <a:t>Structural Metrology</a:t>
            </a:r>
          </a:p>
          <a:p>
            <a:r>
              <a:rPr lang="en-GB" dirty="0"/>
              <a:t>Low-temperature metrology</a:t>
            </a:r>
          </a:p>
          <a:p>
            <a:r>
              <a:rPr lang="en-GB" dirty="0"/>
              <a:t>Thermodynamics</a:t>
            </a:r>
          </a:p>
          <a:p>
            <a:endParaRPr lang="en-GB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4A1EF18-2974-5239-4CC7-88E1BA6FF90E}"/>
              </a:ext>
            </a:extLst>
          </p:cNvPr>
          <p:cNvSpPr/>
          <p:nvPr/>
        </p:nvSpPr>
        <p:spPr>
          <a:xfrm>
            <a:off x="6766801" y="3900099"/>
            <a:ext cx="3897147" cy="259277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ET Instrument</a:t>
            </a:r>
            <a:endParaRPr lang="nl-BE" sz="2800" b="1" dirty="0">
              <a:solidFill>
                <a:srgbClr val="FF0000"/>
              </a:solidFill>
            </a:endParaRPr>
          </a:p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nl-BE" sz="2800" dirty="0">
              <a:solidFill>
                <a:schemeClr val="tx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B56D65C-9F95-8962-955D-B87A04EF648D}"/>
              </a:ext>
            </a:extLst>
          </p:cNvPr>
          <p:cNvSpPr/>
          <p:nvPr/>
        </p:nvSpPr>
        <p:spPr>
          <a:xfrm>
            <a:off x="7382202" y="4718952"/>
            <a:ext cx="2666345" cy="1773921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Science Case</a:t>
            </a:r>
            <a:endParaRPr lang="nl-BE" sz="2800" dirty="0">
              <a:solidFill>
                <a:sysClr val="windowText" lastClr="00000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F8D14AF-0DE1-64D5-AB1F-A5551C3B5798}"/>
              </a:ext>
            </a:extLst>
          </p:cNvPr>
          <p:cNvSpPr txBox="1">
            <a:spLocks/>
          </p:cNvSpPr>
          <p:nvPr/>
        </p:nvSpPr>
        <p:spPr>
          <a:xfrm>
            <a:off x="1907153" y="2567354"/>
            <a:ext cx="4999487" cy="47877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396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D4997CA-5A3D-A7CD-EEC2-42872ADE7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3121" y="3429000"/>
            <a:ext cx="3496854" cy="3256933"/>
          </a:xfrm>
          <a:prstGeom prst="rect">
            <a:avLst/>
          </a:prstGeom>
        </p:spPr>
      </p:pic>
      <p:pic>
        <p:nvPicPr>
          <p:cNvPr id="14" name="Picture 13" descr="A blue and white sign with white text&#10;&#10;Description automatically generated">
            <a:extLst>
              <a:ext uri="{FF2B5EF4-FFF2-40B4-BE49-F238E27FC236}">
                <a16:creationId xmlns:a16="http://schemas.microsoft.com/office/drawing/2014/main" id="{54124E4A-4153-F98C-C40C-2CF519325F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746" y="482271"/>
            <a:ext cx="2159133" cy="779312"/>
          </a:xfrm>
          <a:prstGeom prst="rect">
            <a:avLst/>
          </a:prstGeom>
        </p:spPr>
      </p:pic>
      <p:pic>
        <p:nvPicPr>
          <p:cNvPr id="15" name="Picture 1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00840790-6371-ED92-24A5-1A071E6AF0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746" y="1441074"/>
            <a:ext cx="1510202" cy="120841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199420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D4EF27-68D1-3CA7-E1F9-42CA1208E3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D56B0-3D05-54B9-9368-EDA9D0471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in Flanders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AF8A8-2D07-B1B4-C68D-F09D212A2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722" y="1825625"/>
            <a:ext cx="6672956" cy="4351338"/>
          </a:xfrm>
        </p:spPr>
        <p:txBody>
          <a:bodyPr>
            <a:normAutofit/>
          </a:bodyPr>
          <a:lstStyle/>
          <a:p>
            <a:r>
              <a:rPr lang="en-GB" dirty="0"/>
              <a:t>Optics and Photonics (B-PHOT, </a:t>
            </a:r>
            <a:r>
              <a:rPr lang="en-GB" dirty="0" err="1"/>
              <a:t>UGhent</a:t>
            </a:r>
            <a:r>
              <a:rPr lang="en-GB" dirty="0"/>
              <a:t>)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0FA2C5B-5160-3DED-524F-F7794B287291}"/>
              </a:ext>
            </a:extLst>
          </p:cNvPr>
          <p:cNvSpPr/>
          <p:nvPr/>
        </p:nvSpPr>
        <p:spPr>
          <a:xfrm>
            <a:off x="6766801" y="3900099"/>
            <a:ext cx="3897147" cy="259277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ET Instrument</a:t>
            </a:r>
            <a:endParaRPr lang="nl-BE" sz="2800" b="1" dirty="0">
              <a:solidFill>
                <a:srgbClr val="FF0000"/>
              </a:solidFill>
            </a:endParaRPr>
          </a:p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nl-BE" sz="2800" dirty="0">
              <a:solidFill>
                <a:schemeClr val="tx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79CCD10-7DBC-3059-3356-F73AB57276CC}"/>
              </a:ext>
            </a:extLst>
          </p:cNvPr>
          <p:cNvSpPr/>
          <p:nvPr/>
        </p:nvSpPr>
        <p:spPr>
          <a:xfrm>
            <a:off x="7382202" y="4718952"/>
            <a:ext cx="2666345" cy="1773921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Science Case</a:t>
            </a:r>
            <a:endParaRPr lang="nl-BE" sz="2800" dirty="0">
              <a:solidFill>
                <a:sysClr val="windowText" lastClr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36EF04-FEFC-936E-F143-6E49240DA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43" y="3000198"/>
            <a:ext cx="5197496" cy="3027996"/>
          </a:xfrm>
          <a:prstGeom prst="rect">
            <a:avLst/>
          </a:prstGeom>
        </p:spPr>
      </p:pic>
      <p:pic>
        <p:nvPicPr>
          <p:cNvPr id="8" name="Picture 7" descr="A blue and orange logo&#10;&#10;AI-generated content may be incorrect.">
            <a:extLst>
              <a:ext uri="{FF2B5EF4-FFF2-40B4-BE49-F238E27FC236}">
                <a16:creationId xmlns:a16="http://schemas.microsoft.com/office/drawing/2014/main" id="{8E148C69-1164-580F-E6EB-9CCB283CE2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5374" y="447015"/>
            <a:ext cx="3175753" cy="96918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598849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966E19-9B82-69F4-4C9B-101F6C0766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F4F7E-921D-03E8-9056-3FFAB9FE3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in Flanders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E6771-041E-0EC5-7DBE-5BF0295AF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15025" cy="4351338"/>
          </a:xfrm>
        </p:spPr>
        <p:txBody>
          <a:bodyPr>
            <a:normAutofit/>
          </a:bodyPr>
          <a:lstStyle/>
          <a:p>
            <a:r>
              <a:rPr lang="en-GB" dirty="0"/>
              <a:t>Sensors &amp; </a:t>
            </a:r>
            <a:r>
              <a:rPr lang="nl-BE" dirty="0"/>
              <a:t>Quantum Sensors</a:t>
            </a:r>
          </a:p>
          <a:p>
            <a:r>
              <a:rPr lang="en-US" dirty="0"/>
              <a:t>Cryogenic chips and components</a:t>
            </a:r>
          </a:p>
          <a:p>
            <a:endParaRPr lang="en-GB" dirty="0"/>
          </a:p>
          <a:p>
            <a:pPr lvl="1"/>
            <a:endParaRPr lang="en-GB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B34908B-4146-2C9B-E501-41ECFAD0E1D0}"/>
              </a:ext>
            </a:extLst>
          </p:cNvPr>
          <p:cNvSpPr/>
          <p:nvPr/>
        </p:nvSpPr>
        <p:spPr>
          <a:xfrm>
            <a:off x="6766801" y="3900099"/>
            <a:ext cx="3897147" cy="259277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ET Instrument</a:t>
            </a:r>
            <a:endParaRPr lang="nl-BE" sz="2800" b="1" dirty="0">
              <a:solidFill>
                <a:srgbClr val="FF0000"/>
              </a:solidFill>
            </a:endParaRPr>
          </a:p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nl-BE" sz="2800" dirty="0">
              <a:solidFill>
                <a:schemeClr val="tx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0D26B59-6592-F1BB-8AD9-3E5131EA03BD}"/>
              </a:ext>
            </a:extLst>
          </p:cNvPr>
          <p:cNvSpPr/>
          <p:nvPr/>
        </p:nvSpPr>
        <p:spPr>
          <a:xfrm>
            <a:off x="7382202" y="4718952"/>
            <a:ext cx="2666345" cy="1773921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Science Case</a:t>
            </a:r>
            <a:endParaRPr lang="nl-BE" sz="2800" dirty="0">
              <a:solidFill>
                <a:sysClr val="windowText" lastClr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A56F02-3BE5-33C9-216A-B00756D4E4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052" y="3013731"/>
            <a:ext cx="3902678" cy="3745460"/>
          </a:xfrm>
          <a:prstGeom prst="rect">
            <a:avLst/>
          </a:prstGeom>
        </p:spPr>
      </p:pic>
      <p:pic>
        <p:nvPicPr>
          <p:cNvPr id="7" name="Picture 6" descr="A black and white sign&#10;&#10;Description automatically generated">
            <a:extLst>
              <a:ext uri="{FF2B5EF4-FFF2-40B4-BE49-F238E27FC236}">
                <a16:creationId xmlns:a16="http://schemas.microsoft.com/office/drawing/2014/main" id="{542DE233-D2C5-96DA-1F13-E67156D5CA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746" y="1378729"/>
            <a:ext cx="1748634" cy="12572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7" descr="A blue and white sign with white text&#10;&#10;Description automatically generated">
            <a:extLst>
              <a:ext uri="{FF2B5EF4-FFF2-40B4-BE49-F238E27FC236}">
                <a16:creationId xmlns:a16="http://schemas.microsoft.com/office/drawing/2014/main" id="{2B1DACC1-2E5E-C18D-D65B-F8771A6BF2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746" y="482271"/>
            <a:ext cx="2159133" cy="77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19501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E8E411E7-04F5-4FA5-B5E0-8D089CF42DE9}" vid="{37F61821-B8C3-4F7E-9399-7E737C402725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2025-03-28 EMR Einstein Telescope meeting - research items</Template>
  <TotalTime>0</TotalTime>
  <Words>414</Words>
  <Application>Microsoft Office PowerPoint</Application>
  <PresentationFormat>Widescreen</PresentationFormat>
  <Paragraphs>176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Kantoorthema</vt:lpstr>
      <vt:lpstr>PowerPoint Presentation</vt:lpstr>
      <vt:lpstr>ET-EMR S&amp;T landscape analysis  The basis for a roadmap</vt:lpstr>
      <vt:lpstr>ET-EMR S&amp;T landscape analysis</vt:lpstr>
      <vt:lpstr>ET-EMR S&amp;T landscape analysis</vt:lpstr>
      <vt:lpstr>Research in Flanders</vt:lpstr>
      <vt:lpstr>Research in Flanders</vt:lpstr>
      <vt:lpstr>Research in Flanders</vt:lpstr>
      <vt:lpstr>Research in Flanders</vt:lpstr>
      <vt:lpstr>Research in Flanders</vt:lpstr>
      <vt:lpstr>Research in Flanders</vt:lpstr>
      <vt:lpstr>Research in Flanders</vt:lpstr>
      <vt:lpstr>Research in Flanders</vt:lpstr>
      <vt:lpstr>Research in Flanders</vt:lpstr>
      <vt:lpstr>Loose ends ... </vt:lpstr>
      <vt:lpstr>Brief overview of research in Flanders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Jürgen Van Gorp</dc:creator>
  <cp:lastModifiedBy>Jürgen Van Gorp</cp:lastModifiedBy>
  <cp:revision>31</cp:revision>
  <cp:lastPrinted>2023-05-23T12:15:57Z</cp:lastPrinted>
  <dcterms:created xsi:type="dcterms:W3CDTF">2025-03-16T08:44:14Z</dcterms:created>
  <dcterms:modified xsi:type="dcterms:W3CDTF">2025-03-29T06:38:29Z</dcterms:modified>
</cp:coreProperties>
</file>