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</p:sldMasterIdLst>
  <p:notesMasterIdLst>
    <p:notesMasterId r:id="rId15"/>
  </p:notesMasterIdLst>
  <p:sldIdLst>
    <p:sldId id="462" r:id="rId3"/>
    <p:sldId id="1668" r:id="rId4"/>
    <p:sldId id="1682" r:id="rId5"/>
    <p:sldId id="1677" r:id="rId6"/>
    <p:sldId id="1669" r:id="rId7"/>
    <p:sldId id="1678" r:id="rId8"/>
    <p:sldId id="1679" r:id="rId9"/>
    <p:sldId id="1670" r:id="rId10"/>
    <p:sldId id="1681" r:id="rId11"/>
    <p:sldId id="1680" r:id="rId12"/>
    <p:sldId id="1671" r:id="rId13"/>
    <p:sldId id="336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107D-6F13-4A25-9BCD-6C84D26D97EA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90A9B-A452-49E0-85A3-B181560D97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01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53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14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8543"/>
            <a:ext cx="10515600" cy="5004928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</a:defRPr>
            </a:lvl3pPr>
            <a:lvl4pPr>
              <a:defRPr sz="14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3275"/>
          </a:xfrm>
        </p:spPr>
        <p:txBody>
          <a:bodyPr>
            <a:normAutofit/>
          </a:bodyPr>
          <a:lstStyle>
            <a:lvl1pPr>
              <a:defRPr sz="300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581400" y="6356349"/>
            <a:ext cx="4114800" cy="365125"/>
          </a:xfrm>
        </p:spPr>
        <p:txBody>
          <a:bodyPr/>
          <a:lstStyle>
            <a:lvl1pPr>
              <a:defRPr>
                <a:solidFill>
                  <a:srgbClr val="EDAF1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292080" y="63341"/>
            <a:ext cx="1899920" cy="365125"/>
          </a:xfrm>
        </p:spPr>
        <p:txBody>
          <a:bodyPr/>
          <a:lstStyle>
            <a:lvl1pPr>
              <a:defRPr>
                <a:solidFill>
                  <a:srgbClr val="DD5011"/>
                </a:solidFill>
              </a:defRPr>
            </a:lvl1pPr>
          </a:lstStyle>
          <a:p>
            <a:fld id="{849DFF45-C437-41AF-8750-93EF89DECA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ProBar3"/>
          <p:cNvSpPr/>
          <p:nvPr userDrawn="1"/>
        </p:nvSpPr>
        <p:spPr>
          <a:xfrm>
            <a:off x="11580000" y="-1"/>
            <a:ext cx="612000" cy="151200"/>
          </a:xfrm>
          <a:prstGeom prst="rect">
            <a:avLst/>
          </a:prstGeom>
          <a:solidFill>
            <a:srgbClr val="E37D5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02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8543"/>
            <a:ext cx="3696751" cy="5004928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3275"/>
          </a:xfrm>
        </p:spPr>
        <p:txBody>
          <a:bodyPr>
            <a:normAutofit/>
          </a:bodyPr>
          <a:lstStyle>
            <a:lvl1pPr>
              <a:defRPr sz="300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581400" y="6356349"/>
            <a:ext cx="4114800" cy="365125"/>
          </a:xfrm>
        </p:spPr>
        <p:txBody>
          <a:bodyPr/>
          <a:lstStyle>
            <a:lvl1pPr>
              <a:defRPr>
                <a:solidFill>
                  <a:srgbClr val="EDAF1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534951" y="1038542"/>
            <a:ext cx="7056000" cy="5004928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</a:defRPr>
            </a:lvl3pPr>
            <a:lvl4pPr>
              <a:defRPr sz="14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292080" y="63341"/>
            <a:ext cx="1899920" cy="365125"/>
          </a:xfrm>
        </p:spPr>
        <p:txBody>
          <a:bodyPr/>
          <a:lstStyle>
            <a:lvl1pPr>
              <a:defRPr>
                <a:solidFill>
                  <a:srgbClr val="DD5011"/>
                </a:solidFill>
              </a:defRPr>
            </a:lvl1pPr>
          </a:lstStyle>
          <a:p>
            <a:fld id="{849DFF45-C437-41AF-8750-93EF89DECA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ProBar3"/>
          <p:cNvSpPr/>
          <p:nvPr userDrawn="1"/>
        </p:nvSpPr>
        <p:spPr>
          <a:xfrm>
            <a:off x="11580000" y="-1"/>
            <a:ext cx="612000" cy="151200"/>
          </a:xfrm>
          <a:prstGeom prst="rect">
            <a:avLst/>
          </a:prstGeom>
          <a:solidFill>
            <a:srgbClr val="E37D5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WTH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48176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-95294" y="785794"/>
            <a:ext cx="12477795" cy="0"/>
          </a:xfrm>
          <a:prstGeom prst="line">
            <a:avLst/>
          </a:prstGeom>
          <a:ln w="63500">
            <a:solidFill>
              <a:srgbClr val="A30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928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7595" y="44624"/>
            <a:ext cx="8256917" cy="914400"/>
          </a:xfr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extLst/>
          </a:lstStyle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dirty="0"/>
              <a:t>Textmasterformate durch Klicken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-95294" y="785794"/>
            <a:ext cx="12477795" cy="0"/>
          </a:xfrm>
          <a:prstGeom prst="line">
            <a:avLst/>
          </a:prstGeom>
          <a:ln w="63500">
            <a:solidFill>
              <a:srgbClr val="A30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120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ihand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ihand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ihand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ihand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ihand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ihand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ihand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ihand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ihand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ihand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ihand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hteck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hteck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hteck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hteck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24316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38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hteck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hteck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hteck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hteck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hteck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hteck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hteck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hteck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203193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902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05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-95294" y="785794"/>
            <a:ext cx="12477795" cy="0"/>
          </a:xfrm>
          <a:prstGeom prst="line">
            <a:avLst/>
          </a:prstGeom>
          <a:ln w="63500">
            <a:solidFill>
              <a:srgbClr val="A30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6">
            <a:extLst>
              <a:ext uri="{FF2B5EF4-FFF2-40B4-BE49-F238E27FC236}">
                <a16:creationId xmlns:a16="http://schemas.microsoft.com/office/drawing/2014/main" id="{F96F104A-2FAA-4B7A-B1BF-585920C6FB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lum bright="-1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43"/>
          <a:stretch>
            <a:fillRect/>
          </a:stretch>
        </p:blipFill>
        <p:spPr bwMode="auto">
          <a:xfrm>
            <a:off x="120111" y="117358"/>
            <a:ext cx="715963" cy="66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13F8B7E-A52B-47DA-81C5-85C2CF07D3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9963" y="77007"/>
            <a:ext cx="1102038" cy="12208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0439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800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Gerade Verbindung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grpSp>
        <p:nvGrpSpPr>
          <p:cNvPr id="14" name="Gruppieren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Gerade Verbindung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Gerade Verbindung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388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469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709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348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24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it 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0459" y="836712"/>
            <a:ext cx="11620581" cy="5164056"/>
          </a:xfrm>
          <a:prstGeom prst="rect">
            <a:avLst/>
          </a:prstGeom>
        </p:spPr>
        <p:txBody>
          <a:bodyPr/>
          <a:lstStyle>
            <a:lvl1pPr marL="242888" indent="-242888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defRPr sz="2800" b="0" i="0">
                <a:solidFill>
                  <a:srgbClr val="003D81"/>
                </a:solidFill>
                <a:latin typeface="Gill Sans"/>
                <a:cs typeface="Gill Sans"/>
              </a:defRPr>
            </a:lvl1pPr>
            <a:lvl2pPr marL="534988" indent="-292100">
              <a:spcBef>
                <a:spcPts val="0"/>
              </a:spcBef>
              <a:buFont typeface="Lucida Grande"/>
              <a:buChar char="-"/>
              <a:defRPr sz="2400" b="0" i="0">
                <a:solidFill>
                  <a:srgbClr val="E58324"/>
                </a:solidFill>
                <a:latin typeface="Gill Sans"/>
                <a:cs typeface="Gill Sans"/>
              </a:defRPr>
            </a:lvl2pPr>
            <a:lvl3pPr marL="719138" indent="-184150">
              <a:buFont typeface="Arial"/>
              <a:buChar char="•"/>
              <a:defRPr sz="2000" b="0" i="0">
                <a:solidFill>
                  <a:srgbClr val="000000"/>
                </a:solidFill>
                <a:latin typeface="Gill Sans"/>
                <a:cs typeface="Gill Sans"/>
              </a:defRPr>
            </a:lvl3pPr>
            <a:lvl4pPr>
              <a:buNone/>
              <a:defRPr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90459" y="121192"/>
            <a:ext cx="11620581" cy="571504"/>
          </a:xfrm>
        </p:spPr>
        <p:txBody>
          <a:bodyPr>
            <a:noAutofit/>
          </a:bodyPr>
          <a:lstStyle>
            <a:lvl1pPr algn="l">
              <a:defRPr sz="3200" b="0" i="0">
                <a:solidFill>
                  <a:srgbClr val="073C8D"/>
                </a:solidFill>
                <a:latin typeface="Gill Sans"/>
                <a:cs typeface="Gill San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3339" y="6421439"/>
            <a:ext cx="4283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003D81"/>
                </a:solidFill>
                <a:latin typeface="Gill Sans Light"/>
                <a:cs typeface="Gill Sans Ligh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D81"/>
              </a:solidFill>
              <a:effectLst/>
              <a:uLnTx/>
              <a:uFillTx/>
              <a:latin typeface="Gill Sans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446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67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2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81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01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792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C1983E7E-2983-4F37-99C2-D64CDD285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824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53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25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2000">
              <a:srgbClr val="1D345D"/>
            </a:gs>
            <a:gs pos="100000">
              <a:srgbClr val="0E192C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27.3.2025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44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Textmasterformate durch Klicken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de-DE"/>
              <a:t>27.3.2025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-95294" y="785794"/>
            <a:ext cx="12477795" cy="0"/>
          </a:xfrm>
          <a:prstGeom prst="line">
            <a:avLst/>
          </a:prstGeom>
          <a:ln w="63500">
            <a:solidFill>
              <a:srgbClr val="A30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659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accent3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mbf.de/SharedDocs/Downloads/DE/2025/FIS-Priorisierungsverfahren_Uebersicht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0" y="5903"/>
            <a:ext cx="9732260" cy="684619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911229" y="0"/>
            <a:ext cx="6102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German Community</a:t>
            </a:r>
          </a:p>
        </p:txBody>
      </p:sp>
      <p:sp>
        <p:nvSpPr>
          <p:cNvPr id="7" name="Rechteck 6"/>
          <p:cNvSpPr/>
          <p:nvPr/>
        </p:nvSpPr>
        <p:spPr>
          <a:xfrm>
            <a:off x="8683604" y="6390432"/>
            <a:ext cx="35083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RWTH Aachen University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025D4F5-1DE6-4A00-B17D-7F57E8C64489}"/>
              </a:ext>
            </a:extLst>
          </p:cNvPr>
          <p:cNvSpPr txBox="1"/>
          <p:nvPr/>
        </p:nvSpPr>
        <p:spPr>
          <a:xfrm>
            <a:off x="1200774" y="0"/>
            <a:ext cx="1067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Marco </a:t>
            </a:r>
            <a:r>
              <a:rPr lang="de-DE" sz="1100" dirty="0" err="1">
                <a:solidFill>
                  <a:schemeClr val="bg1"/>
                </a:solidFill>
              </a:rPr>
              <a:t>Kraan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41FF58B-21C4-49CB-9B68-AD045F436915}"/>
              </a:ext>
            </a:extLst>
          </p:cNvPr>
          <p:cNvSpPr/>
          <p:nvPr/>
        </p:nvSpPr>
        <p:spPr>
          <a:xfrm>
            <a:off x="-10977" y="6482765"/>
            <a:ext cx="308860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spc="5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Achim Stahl</a:t>
            </a:r>
            <a:r>
              <a:rPr lang="de-DE" b="1" spc="50" noProof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, 28</a:t>
            </a:r>
            <a:r>
              <a:rPr lang="de-DE" b="1" spc="5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. </a:t>
            </a:r>
            <a:r>
              <a:rPr lang="de-DE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March</a:t>
            </a:r>
            <a:r>
              <a:rPr lang="de-DE" b="1" spc="5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80264335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E90CF7-ECD3-41C6-9E83-F5B27DCA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7E3093A-1852-4197-8D21-E3B0A918285C}"/>
              </a:ext>
            </a:extLst>
          </p:cNvPr>
          <p:cNvSpPr/>
          <p:nvPr/>
        </p:nvSpPr>
        <p:spPr>
          <a:xfrm>
            <a:off x="110206" y="0"/>
            <a:ext cx="4166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Cost</a:t>
            </a: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Estimate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30F896-0DC5-4686-9825-43EEC414D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79" y="1384995"/>
            <a:ext cx="7525123" cy="28965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C6AF785-9652-4DDD-8857-D47C9E01C2C5}"/>
              </a:ext>
            </a:extLst>
          </p:cNvPr>
          <p:cNvSpPr txBox="1"/>
          <p:nvPr/>
        </p:nvSpPr>
        <p:spPr>
          <a:xfrm>
            <a:off x="431800" y="923330"/>
            <a:ext cx="244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Construction </a:t>
            </a:r>
            <a:r>
              <a:rPr lang="de-DE" sz="2400" dirty="0" err="1">
                <a:solidFill>
                  <a:schemeClr val="bg1"/>
                </a:solidFill>
              </a:rPr>
              <a:t>cost</a:t>
            </a:r>
            <a:r>
              <a:rPr lang="de-DE" sz="24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621A5CB-E776-41DC-809B-DB255F983CE1}"/>
              </a:ext>
            </a:extLst>
          </p:cNvPr>
          <p:cNvSpPr txBox="1"/>
          <p:nvPr/>
        </p:nvSpPr>
        <p:spPr>
          <a:xfrm>
            <a:off x="431800" y="4512402"/>
            <a:ext cx="7545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Operational </a:t>
            </a:r>
            <a:r>
              <a:rPr lang="de-DE" sz="2400" dirty="0" err="1">
                <a:solidFill>
                  <a:schemeClr val="bg1"/>
                </a:solidFill>
              </a:rPr>
              <a:t>cost</a:t>
            </a:r>
            <a:r>
              <a:rPr lang="de-DE" sz="2400" dirty="0">
                <a:solidFill>
                  <a:schemeClr val="bg1"/>
                </a:solidFill>
              </a:rPr>
              <a:t> (</a:t>
            </a:r>
            <a:r>
              <a:rPr lang="de-DE" sz="2400" dirty="0" err="1">
                <a:solidFill>
                  <a:schemeClr val="bg1"/>
                </a:solidFill>
              </a:rPr>
              <a:t>up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to</a:t>
            </a:r>
            <a:r>
              <a:rPr lang="de-DE" sz="2400" dirty="0">
                <a:solidFill>
                  <a:schemeClr val="bg1"/>
                </a:solidFill>
              </a:rPr>
              <a:t> 15 </a:t>
            </a:r>
            <a:r>
              <a:rPr lang="de-DE" sz="2400" dirty="0" err="1">
                <a:solidFill>
                  <a:schemeClr val="bg1"/>
                </a:solidFill>
              </a:rPr>
              <a:t>years</a:t>
            </a:r>
            <a:r>
              <a:rPr lang="de-DE" sz="2400" dirty="0">
                <a:solidFill>
                  <a:schemeClr val="bg1"/>
                </a:solidFill>
              </a:rPr>
              <a:t>): 1.075 M€   (50 M€/</a:t>
            </a:r>
            <a:r>
              <a:rPr lang="de-DE" sz="2400" dirty="0" err="1">
                <a:solidFill>
                  <a:schemeClr val="bg1"/>
                </a:solidFill>
              </a:rPr>
              <a:t>year</a:t>
            </a:r>
            <a:r>
              <a:rPr lang="de-DE" sz="2400" dirty="0">
                <a:solidFill>
                  <a:schemeClr val="bg1"/>
                </a:solidFill>
              </a:rPr>
              <a:t>)</a:t>
            </a:r>
          </a:p>
          <a:p>
            <a:r>
              <a:rPr lang="de-DE" sz="2400" dirty="0" err="1">
                <a:solidFill>
                  <a:schemeClr val="bg1"/>
                </a:solidFill>
              </a:rPr>
              <a:t>Contingency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to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cover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financial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risks</a:t>
            </a:r>
            <a:r>
              <a:rPr lang="de-DE" sz="2400" dirty="0">
                <a:solidFill>
                  <a:schemeClr val="bg1"/>
                </a:solidFill>
              </a:rPr>
              <a:t>: 353 M€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Total </a:t>
            </a:r>
            <a:r>
              <a:rPr lang="de-DE" sz="2400" dirty="0" err="1">
                <a:solidFill>
                  <a:schemeClr val="bg1"/>
                </a:solidFill>
              </a:rPr>
              <a:t>cost</a:t>
            </a:r>
            <a:r>
              <a:rPr lang="de-DE" sz="2400" dirty="0">
                <a:solidFill>
                  <a:schemeClr val="bg1"/>
                </a:solidFill>
              </a:rPr>
              <a:t> (</a:t>
            </a:r>
            <a:r>
              <a:rPr lang="de-DE" sz="2400" dirty="0" err="1">
                <a:solidFill>
                  <a:schemeClr val="bg1"/>
                </a:solidFill>
              </a:rPr>
              <a:t>including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planning</a:t>
            </a:r>
            <a:r>
              <a:rPr lang="de-DE" sz="2400" dirty="0">
                <a:solidFill>
                  <a:schemeClr val="bg1"/>
                </a:solidFill>
              </a:rPr>
              <a:t>, R&amp;D, </a:t>
            </a:r>
            <a:r>
              <a:rPr lang="de-DE" sz="2400" dirty="0" err="1">
                <a:solidFill>
                  <a:schemeClr val="bg1"/>
                </a:solidFill>
              </a:rPr>
              <a:t>dismantling</a:t>
            </a:r>
            <a:r>
              <a:rPr lang="de-DE" sz="2400" dirty="0">
                <a:solidFill>
                  <a:schemeClr val="bg1"/>
                </a:solidFill>
              </a:rPr>
              <a:t>): 3.916 M€</a:t>
            </a:r>
          </a:p>
        </p:txBody>
      </p:sp>
    </p:spTree>
    <p:extLst>
      <p:ext uri="{BB962C8B-B14F-4D97-AF65-F5344CB8AC3E}">
        <p14:creationId xmlns:p14="http://schemas.microsoft.com/office/powerpoint/2010/main" val="326696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651283-27B3-4EA7-8A0E-1B8D8A6F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003739F-FD40-43E0-9199-316478A18B47}"/>
              </a:ext>
            </a:extLst>
          </p:cNvPr>
          <p:cNvSpPr/>
          <p:nvPr/>
        </p:nvSpPr>
        <p:spPr>
          <a:xfrm>
            <a:off x="110206" y="0"/>
            <a:ext cx="5099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Funding Concept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D1E73D-9F9B-460C-9D13-3C089A89F185}"/>
              </a:ext>
            </a:extLst>
          </p:cNvPr>
          <p:cNvSpPr txBox="1"/>
          <p:nvPr/>
        </p:nvSpPr>
        <p:spPr>
          <a:xfrm>
            <a:off x="431800" y="2688630"/>
            <a:ext cx="244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Construction </a:t>
            </a:r>
            <a:r>
              <a:rPr lang="de-DE" sz="2400" dirty="0" err="1">
                <a:solidFill>
                  <a:schemeClr val="bg1"/>
                </a:solidFill>
              </a:rPr>
              <a:t>cost</a:t>
            </a:r>
            <a:r>
              <a:rPr lang="de-DE" sz="24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4532FD-BBF8-4EF8-952B-158CCE2DA908}"/>
              </a:ext>
            </a:extLst>
          </p:cNvPr>
          <p:cNvSpPr txBox="1"/>
          <p:nvPr/>
        </p:nvSpPr>
        <p:spPr>
          <a:xfrm>
            <a:off x="6096000" y="2688630"/>
            <a:ext cx="4438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Operational </a:t>
            </a:r>
            <a:r>
              <a:rPr lang="de-DE" sz="2400" dirty="0" err="1">
                <a:solidFill>
                  <a:schemeClr val="bg1"/>
                </a:solidFill>
              </a:rPr>
              <a:t>cost</a:t>
            </a:r>
            <a:r>
              <a:rPr lang="de-DE" sz="2400" dirty="0">
                <a:solidFill>
                  <a:schemeClr val="bg1"/>
                </a:solidFill>
              </a:rPr>
              <a:t> (50M€ </a:t>
            </a:r>
            <a:r>
              <a:rPr lang="de-DE" sz="2400" dirty="0" err="1">
                <a:solidFill>
                  <a:schemeClr val="bg1"/>
                </a:solidFill>
              </a:rPr>
              <a:t>annually</a:t>
            </a:r>
            <a:r>
              <a:rPr lang="de-DE" sz="2400" dirty="0">
                <a:solidFill>
                  <a:schemeClr val="bg1"/>
                </a:solidFill>
              </a:rPr>
              <a:t>):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3B4928-0DED-42D7-B50D-9CCF6D1ADEAC}"/>
              </a:ext>
            </a:extLst>
          </p:cNvPr>
          <p:cNvSpPr txBox="1"/>
          <p:nvPr/>
        </p:nvSpPr>
        <p:spPr>
          <a:xfrm>
            <a:off x="431800" y="3606800"/>
            <a:ext cx="41715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The </a:t>
            </a:r>
            <a:r>
              <a:rPr lang="de-DE" sz="2400" dirty="0" err="1">
                <a:solidFill>
                  <a:schemeClr val="bg1"/>
                </a:solidFill>
              </a:rPr>
              <a:t>Netherlands</a:t>
            </a:r>
            <a:r>
              <a:rPr lang="de-DE" sz="2400" dirty="0">
                <a:solidFill>
                  <a:schemeClr val="bg1"/>
                </a:solidFill>
              </a:rPr>
              <a:t>:	870 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Belgium:		870 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Germany:		500 M€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(BMBF + NRW + </a:t>
            </a:r>
            <a:r>
              <a:rPr lang="de-DE" sz="2400" dirty="0" err="1">
                <a:solidFill>
                  <a:schemeClr val="bg1"/>
                </a:solidFill>
              </a:rPr>
              <a:t>inst</a:t>
            </a:r>
            <a:r>
              <a:rPr lang="de-DE" sz="2400" dirty="0">
                <a:solidFill>
                  <a:schemeClr val="bg1"/>
                </a:solidFill>
              </a:rPr>
              <a:t>. </a:t>
            </a:r>
            <a:r>
              <a:rPr lang="de-DE" sz="2400" dirty="0" err="1">
                <a:solidFill>
                  <a:schemeClr val="bg1"/>
                </a:solidFill>
              </a:rPr>
              <a:t>funding</a:t>
            </a:r>
            <a:r>
              <a:rPr lang="de-DE" sz="24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European Partners	378 M€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D599DB4-7807-4FCD-B92A-0D80E6D41E49}"/>
              </a:ext>
            </a:extLst>
          </p:cNvPr>
          <p:cNvSpPr txBox="1"/>
          <p:nvPr/>
        </p:nvSpPr>
        <p:spPr>
          <a:xfrm>
            <a:off x="6096000" y="3606800"/>
            <a:ext cx="39853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Common Fund:	12.5 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The </a:t>
            </a:r>
            <a:r>
              <a:rPr lang="de-DE" sz="2400" dirty="0" err="1">
                <a:solidFill>
                  <a:schemeClr val="bg1"/>
                </a:solidFill>
              </a:rPr>
              <a:t>Netherlands</a:t>
            </a:r>
            <a:r>
              <a:rPr lang="de-DE" sz="2400" dirty="0">
                <a:solidFill>
                  <a:schemeClr val="bg1"/>
                </a:solidFill>
              </a:rPr>
              <a:t>:	12.5 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Belgium:		12.5 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Germany:		12.5 M€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 ET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computing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centre</a:t>
            </a:r>
            <a:b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     (12.5 M€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annually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230DA35-E8C8-477E-947C-AF7180BAA77D}"/>
              </a:ext>
            </a:extLst>
          </p:cNvPr>
          <p:cNvSpPr txBox="1"/>
          <p:nvPr/>
        </p:nvSpPr>
        <p:spPr>
          <a:xfrm>
            <a:off x="431800" y="975956"/>
            <a:ext cx="103797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MT"/>
              </a:rPr>
              <a:t>Disclaimer: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MT"/>
              </a:rPr>
              <a:t>Decisions regarding the funding of the Einstein Telescope, including the sources and methods of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MT"/>
              </a:rPr>
              <a:t>raising funds, lie with the funding agencies of the host countries. Nonetheless, we would like to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MT"/>
              </a:rPr>
              <a:t>outline a potential funding scheme, and we hope that BMBF will engage in a constructive discussion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MT"/>
              </a:rPr>
              <a:t>with our international partners regarding the funding of ET.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31" y="11805"/>
            <a:ext cx="9732260" cy="684619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433307" y="0"/>
            <a:ext cx="5529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Einstein</a:t>
            </a:r>
            <a:r>
              <a:rPr kumimoji="0" lang="de-DE" sz="5400" b="1" i="0" u="none" strike="noStrike" kern="1200" cap="none" spc="50" normalizeH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Telescope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8702397" y="1115233"/>
            <a:ext cx="2005168" cy="2532842"/>
            <a:chOff x="6536812" y="3586316"/>
            <a:chExt cx="1930400" cy="243840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812" y="3586316"/>
              <a:ext cx="1930400" cy="2438400"/>
            </a:xfrm>
            <a:prstGeom prst="roundRect">
              <a:avLst>
                <a:gd name="adj" fmla="val 25326"/>
              </a:avLst>
            </a:prstGeom>
            <a:effectLst>
              <a:softEdge rad="88900"/>
            </a:effectLst>
          </p:spPr>
        </p:pic>
        <p:sp>
          <p:nvSpPr>
            <p:cNvPr id="9" name="Textfeld 8"/>
            <p:cNvSpPr txBox="1"/>
            <p:nvPr/>
          </p:nvSpPr>
          <p:spPr>
            <a:xfrm>
              <a:off x="7306845" y="5422392"/>
              <a:ext cx="927790" cy="355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>
                  <a:latin typeface="Comic Sans MS" panose="030F0702030302020204" pitchFamily="66" charset="0"/>
                </a:rPr>
                <a:t>Thanks</a:t>
              </a:r>
              <a:endParaRPr lang="de-DE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86D247E0-C44F-427A-B01E-D16C7FFE1C40}"/>
              </a:ext>
            </a:extLst>
          </p:cNvPr>
          <p:cNvSpPr txBox="1"/>
          <p:nvPr/>
        </p:nvSpPr>
        <p:spPr>
          <a:xfrm>
            <a:off x="1200774" y="0"/>
            <a:ext cx="1067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Marco </a:t>
            </a:r>
            <a:r>
              <a:rPr lang="de-DE" sz="1100" dirty="0" err="1">
                <a:solidFill>
                  <a:schemeClr val="bg1"/>
                </a:solidFill>
              </a:rPr>
              <a:t>Kraan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36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A9E778-EFFF-4FE4-B9BC-72244E0A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0A3B8BE-F840-4689-B54B-3EFAD0544274}"/>
              </a:ext>
            </a:extLst>
          </p:cNvPr>
          <p:cNvSpPr/>
          <p:nvPr/>
        </p:nvSpPr>
        <p:spPr>
          <a:xfrm>
            <a:off x="0" y="0"/>
            <a:ext cx="7857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BMBF </a:t>
            </a: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Priorization</a:t>
            </a: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Process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C372D6-36C4-4175-9B4D-B50564CD6BEE}"/>
              </a:ext>
            </a:extLst>
          </p:cNvPr>
          <p:cNvSpPr txBox="1"/>
          <p:nvPr/>
        </p:nvSpPr>
        <p:spPr>
          <a:xfrm>
            <a:off x="832338" y="923330"/>
            <a:ext cx="1042080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</a:rPr>
              <a:t>Priorization</a:t>
            </a:r>
            <a:r>
              <a:rPr lang="de-DE" sz="2400" dirty="0">
                <a:solidFill>
                  <a:schemeClr val="bg1"/>
                </a:solidFill>
              </a:rPr>
              <a:t> of large-</a:t>
            </a:r>
            <a:r>
              <a:rPr lang="de-DE" sz="2400" dirty="0" err="1">
                <a:solidFill>
                  <a:schemeClr val="bg1"/>
                </a:solidFill>
              </a:rPr>
              <a:t>scale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research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infrastructures</a:t>
            </a:r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Target: A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short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list of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projects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recommended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to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the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next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government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	     for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prioritized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realization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Declaration of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interest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: 	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submitted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@ August 26</a:t>
            </a:r>
            <a:r>
              <a:rPr lang="de-DE" sz="2400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th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,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Proposal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: 			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submitted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@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October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25</a:t>
            </a:r>
            <a:r>
              <a:rPr lang="de-DE" sz="2400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th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, 2024.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Supporting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letters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: 		send just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before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Xmas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,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Approximately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60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proposal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were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received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by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BMBF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BMBF will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evaluate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32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proposals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:    </a:t>
            </a:r>
            <a:b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 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  <a:hlinkClick r:id="rId2"/>
              </a:rPr>
              <a:t>https://www.bmbf.de/SharedDocs/Downloads/DE/2025/FIS-Priorisierungsverfahren_Uebersicht.pdf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Scientific potential  Scientific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adivisory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board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of BMBF (Wissenschaftsrat)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Potential for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technologie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transfer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 Dedicated international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board</a:t>
            </a:r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Cost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and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risiks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 BMBF-internal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Publication of the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shortlist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in May/June 2025.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2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9E6F2B-5FF7-4367-B6D6-3BD19E64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8726C0-14D2-469A-8B4E-505AE0BC2712}"/>
              </a:ext>
            </a:extLst>
          </p:cNvPr>
          <p:cNvSpPr txBox="1"/>
          <p:nvPr/>
        </p:nvSpPr>
        <p:spPr>
          <a:xfrm>
            <a:off x="818147" y="0"/>
            <a:ext cx="11212428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Forschungsinfrastruktur zur adaptiven Aufbereitung komplexer Rohstoffe (</a:t>
            </a:r>
            <a:r>
              <a:rPr lang="de-DE" sz="1400" dirty="0" err="1">
                <a:solidFill>
                  <a:schemeClr val="bg1"/>
                </a:solidFill>
              </a:rPr>
              <a:t>FlexiPlant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</a:p>
          <a:p>
            <a:r>
              <a:rPr lang="de-DE" sz="1400" dirty="0">
                <a:solidFill>
                  <a:schemeClr val="bg1"/>
                </a:solidFill>
              </a:rPr>
              <a:t>PETRA IV - Das ultimative 4D-Röntgenmikroskop </a:t>
            </a:r>
          </a:p>
          <a:p>
            <a:r>
              <a:rPr lang="en-US" sz="1400" dirty="0">
                <a:solidFill>
                  <a:schemeClr val="bg1"/>
                </a:solidFill>
              </a:rPr>
              <a:t>Open Research Center for the Exploration of Safety &amp; Efficiency in Real Traffic (</a:t>
            </a:r>
            <a:r>
              <a:rPr lang="en-US" sz="1400" dirty="0" err="1">
                <a:solidFill>
                  <a:schemeClr val="bg1"/>
                </a:solidFill>
              </a:rPr>
              <a:t>ORCHEStRa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  <a:p>
            <a:r>
              <a:rPr lang="de-DE" sz="1400" dirty="0">
                <a:solidFill>
                  <a:schemeClr val="bg1"/>
                </a:solidFill>
              </a:rPr>
              <a:t>Deutsches Ultrahochfeld-Imaging 14 Tesla MRT-Zentrum (GUFI-14T))</a:t>
            </a:r>
          </a:p>
          <a:p>
            <a:r>
              <a:rPr lang="de-DE" sz="1400" dirty="0">
                <a:solidFill>
                  <a:schemeClr val="bg1"/>
                </a:solidFill>
              </a:rPr>
              <a:t>Offene Sammlungs-, Informations- und Recherche Infrastruktur (OSIRIS)</a:t>
            </a:r>
          </a:p>
          <a:p>
            <a:r>
              <a:rPr lang="de-DE" sz="1400" dirty="0">
                <a:solidFill>
                  <a:schemeClr val="bg1"/>
                </a:solidFill>
              </a:rPr>
              <a:t>NMR-Höchstfeldspektrometer für Bio- und Materialwissenschaften - Future-NMR 1.5 GHz*</a:t>
            </a:r>
          </a:p>
          <a:p>
            <a:r>
              <a:rPr lang="de-DE" sz="1400" dirty="0">
                <a:solidFill>
                  <a:schemeClr val="bg1"/>
                </a:solidFill>
              </a:rPr>
              <a:t>CREATION: Zentrum für Gen- und Zelltherapie in Regeneration und Transplantation</a:t>
            </a:r>
          </a:p>
          <a:p>
            <a:r>
              <a:rPr lang="de-DE" sz="1400" dirty="0" err="1">
                <a:solidFill>
                  <a:schemeClr val="bg1"/>
                </a:solidFill>
              </a:rPr>
              <a:t>Advanced</a:t>
            </a:r>
            <a:r>
              <a:rPr lang="de-DE" sz="1400" dirty="0">
                <a:solidFill>
                  <a:schemeClr val="bg1"/>
                </a:solidFill>
              </a:rPr>
              <a:t> Modular </a:t>
            </a:r>
            <a:r>
              <a:rPr lang="de-DE" sz="1400" dirty="0" err="1">
                <a:solidFill>
                  <a:schemeClr val="bg1"/>
                </a:solidFill>
              </a:rPr>
              <a:t>Reactor</a:t>
            </a:r>
            <a:r>
              <a:rPr lang="de-DE" sz="1400" dirty="0">
                <a:solidFill>
                  <a:schemeClr val="bg1"/>
                </a:solidFill>
              </a:rPr>
              <a:t> (AMR) </a:t>
            </a:r>
          </a:p>
          <a:p>
            <a:r>
              <a:rPr lang="de-DE" sz="1400" dirty="0" err="1">
                <a:solidFill>
                  <a:schemeClr val="bg1"/>
                </a:solidFill>
              </a:rPr>
              <a:t>TerraNet</a:t>
            </a:r>
            <a:r>
              <a:rPr lang="de-DE" sz="1400" dirty="0">
                <a:solidFill>
                  <a:schemeClr val="bg1"/>
                </a:solidFill>
              </a:rPr>
              <a:t> - Auf dem Weg zu einem terrestrischen digitalen Zwilling Deutschlands für eine nachhaltige Nutzung und Bewirtschaftung der Landoberfläche </a:t>
            </a:r>
          </a:p>
          <a:p>
            <a:r>
              <a:rPr lang="de-DE" sz="1400" dirty="0">
                <a:solidFill>
                  <a:schemeClr val="bg1"/>
                </a:solidFill>
              </a:rPr>
              <a:t>SCALA – Scale-up Green Chemistry: Forschungsplattform für Skalierung und den Transfer von innovativen nachhaltigen Prozessen der Chemie</a:t>
            </a:r>
          </a:p>
          <a:p>
            <a:r>
              <a:rPr lang="de-DE" sz="1400" dirty="0">
                <a:solidFill>
                  <a:schemeClr val="bg1"/>
                </a:solidFill>
              </a:rPr>
              <a:t>IceCube-Gen2</a:t>
            </a:r>
          </a:p>
          <a:p>
            <a:r>
              <a:rPr lang="en-US" sz="1400" dirty="0">
                <a:solidFill>
                  <a:schemeClr val="bg1"/>
                </a:solidFill>
              </a:rPr>
              <a:t>High Brilliance neutron Source - Phase-I (HBS-I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</a:p>
          <a:p>
            <a:r>
              <a:rPr lang="de-DE" sz="1400" dirty="0">
                <a:solidFill>
                  <a:schemeClr val="bg1"/>
                </a:solidFill>
              </a:rPr>
              <a:t>SLICES-DE </a:t>
            </a:r>
          </a:p>
          <a:p>
            <a:r>
              <a:rPr lang="de-DE" sz="1400" dirty="0">
                <a:solidFill>
                  <a:schemeClr val="bg1"/>
                </a:solidFill>
              </a:rPr>
              <a:t>Mikroelektronik-Bauhaus Erlangen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Karlsruhe Nuclear Magnetic Resonance Facility (KNMR) </a:t>
            </a:r>
            <a:endParaRPr lang="de-DE" sz="14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XLZD: Ein Xenon-Observatorium für Astroteilchenphysik bei niedrigstem Untergrund (XENON-LZ-DARWIN)</a:t>
            </a:r>
          </a:p>
          <a:p>
            <a:r>
              <a:rPr lang="de-DE" sz="1400" dirty="0">
                <a:solidFill>
                  <a:schemeClr val="bg1"/>
                </a:solidFill>
              </a:rPr>
              <a:t>Das Einstein-Teleskop – ET</a:t>
            </a:r>
          </a:p>
          <a:p>
            <a:r>
              <a:rPr lang="en-US" sz="1400" dirty="0">
                <a:solidFill>
                  <a:schemeClr val="bg1"/>
                </a:solidFill>
              </a:rPr>
              <a:t>Large Animal Research Center (LARC) </a:t>
            </a:r>
            <a:endParaRPr lang="de-DE" sz="14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Deutsches Zentrum für Translationale </a:t>
            </a:r>
            <a:r>
              <a:rPr lang="de-DE" sz="1400" dirty="0" err="1">
                <a:solidFill>
                  <a:schemeClr val="bg1"/>
                </a:solidFill>
              </a:rPr>
              <a:t>Organoidforschung</a:t>
            </a:r>
            <a:r>
              <a:rPr lang="de-DE" sz="1400" dirty="0">
                <a:solidFill>
                  <a:schemeClr val="bg1"/>
                </a:solidFill>
              </a:rPr>
              <a:t> (DZTO)</a:t>
            </a:r>
          </a:p>
          <a:p>
            <a:r>
              <a:rPr lang="en-US" sz="1400" dirty="0">
                <a:solidFill>
                  <a:schemeClr val="bg1"/>
                </a:solidFill>
              </a:rPr>
              <a:t>National Laboratory for Photonic Science and Technology (NLP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</a:p>
          <a:p>
            <a:r>
              <a:rPr lang="de-DE" sz="1400" dirty="0">
                <a:solidFill>
                  <a:schemeClr val="bg1"/>
                </a:solidFill>
              </a:rPr>
              <a:t>LEGEND 1000</a:t>
            </a:r>
          </a:p>
          <a:p>
            <a:r>
              <a:rPr lang="en-US" sz="1400" dirty="0">
                <a:solidFill>
                  <a:schemeClr val="bg1"/>
                </a:solidFill>
              </a:rPr>
              <a:t>Square </a:t>
            </a:r>
            <a:r>
              <a:rPr lang="en-US" sz="1400" dirty="0" err="1">
                <a:solidFill>
                  <a:schemeClr val="bg1"/>
                </a:solidFill>
              </a:rPr>
              <a:t>Kilometre</a:t>
            </a:r>
            <a:r>
              <a:rPr lang="en-US" sz="1400" dirty="0">
                <a:solidFill>
                  <a:schemeClr val="bg1"/>
                </a:solidFill>
              </a:rPr>
              <a:t> Array Observatory (SKAO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</a:p>
          <a:p>
            <a:r>
              <a:rPr lang="de-DE" sz="1400" dirty="0">
                <a:solidFill>
                  <a:schemeClr val="bg1"/>
                </a:solidFill>
              </a:rPr>
              <a:t>European Solar </a:t>
            </a:r>
            <a:r>
              <a:rPr lang="de-DE" sz="1400" dirty="0" err="1">
                <a:solidFill>
                  <a:schemeClr val="bg1"/>
                </a:solidFill>
              </a:rPr>
              <a:t>Telescope</a:t>
            </a:r>
            <a:r>
              <a:rPr lang="de-DE" sz="1400" dirty="0">
                <a:solidFill>
                  <a:schemeClr val="bg1"/>
                </a:solidFill>
              </a:rPr>
              <a:t> (EST) </a:t>
            </a:r>
          </a:p>
          <a:p>
            <a:r>
              <a:rPr lang="de-DE" sz="1400" dirty="0">
                <a:solidFill>
                  <a:schemeClr val="bg1"/>
                </a:solidFill>
              </a:rPr>
              <a:t>Forschungszentrum für nachhaltige Produktion und Kreislaufwirtschaft (</a:t>
            </a:r>
            <a:r>
              <a:rPr lang="de-DE" sz="1400" dirty="0" err="1">
                <a:solidFill>
                  <a:schemeClr val="bg1"/>
                </a:solidFill>
              </a:rPr>
              <a:t>naProKi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</a:p>
          <a:p>
            <a:r>
              <a:rPr lang="de-DE" sz="1400" dirty="0">
                <a:solidFill>
                  <a:schemeClr val="bg1"/>
                </a:solidFill>
              </a:rPr>
              <a:t>Quantum Munich Labs (Q-MUC) </a:t>
            </a:r>
          </a:p>
          <a:p>
            <a:r>
              <a:rPr lang="en-US" sz="1400" dirty="0">
                <a:solidFill>
                  <a:schemeClr val="bg1"/>
                </a:solidFill>
              </a:rPr>
              <a:t>Dresden Advanced Light Infrastructure (DALI) </a:t>
            </a:r>
            <a:endParaRPr lang="de-DE" sz="14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EBRAINS Deutschland (EBRAINS-D) </a:t>
            </a:r>
          </a:p>
          <a:p>
            <a:r>
              <a:rPr lang="de-DE" sz="1400" dirty="0">
                <a:solidFill>
                  <a:schemeClr val="bg1"/>
                </a:solidFill>
              </a:rPr>
              <a:t>Präzisionsfermentation für innovative Produkte (PrecFer4innoP)</a:t>
            </a:r>
          </a:p>
          <a:p>
            <a:r>
              <a:rPr lang="de-DE" sz="1400" dirty="0" err="1">
                <a:solidFill>
                  <a:schemeClr val="bg1"/>
                </a:solidFill>
              </a:rPr>
              <a:t>SuperCoHD</a:t>
            </a:r>
            <a:r>
              <a:rPr lang="de-DE" sz="1400" dirty="0">
                <a:solidFill>
                  <a:schemeClr val="bg1"/>
                </a:solidFill>
              </a:rPr>
              <a:t>: Hochleistungsrecheninfrastruktur für Gesundheitsdaten</a:t>
            </a:r>
          </a:p>
          <a:p>
            <a:r>
              <a:rPr lang="de-DE" sz="1400" dirty="0">
                <a:solidFill>
                  <a:schemeClr val="bg1"/>
                </a:solidFill>
              </a:rPr>
              <a:t>Deutsches Forschungsinfrastrukturnetzwerk für zellbasierte Medizin (GRICE-NET)</a:t>
            </a:r>
          </a:p>
          <a:p>
            <a:r>
              <a:rPr lang="en-US" sz="1400" dirty="0">
                <a:solidFill>
                  <a:schemeClr val="bg1"/>
                </a:solidFill>
              </a:rPr>
              <a:t>Magdeburg Center for (Bio-)Medical Advanced X-Ray Imaging (MD-MAXI)</a:t>
            </a:r>
            <a:endParaRPr lang="de-DE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Research Infrastructure for Data from large Online Platforms (RIDLOP) 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0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373F28-867C-4012-B471-C6B66F81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C021B39-277D-4738-9E67-5267C917C5A7}"/>
              </a:ext>
            </a:extLst>
          </p:cNvPr>
          <p:cNvSpPr/>
          <p:nvPr/>
        </p:nvSpPr>
        <p:spPr>
          <a:xfrm>
            <a:off x="-2995" y="0"/>
            <a:ext cx="762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German Government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A03D39-DA1A-4268-9191-11AFCE0D517B}"/>
              </a:ext>
            </a:extLst>
          </p:cNvPr>
          <p:cNvSpPr txBox="1"/>
          <p:nvPr/>
        </p:nvSpPr>
        <p:spPr>
          <a:xfrm>
            <a:off x="445479" y="923330"/>
            <a:ext cx="977825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„Old“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government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Coalition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of social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cemocrates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(SPD),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liberals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(FDP) and the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green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party</a:t>
            </a:r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Chancelor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Olaf Scholz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Regular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election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was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planned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for September 28</a:t>
            </a:r>
            <a:r>
              <a:rPr lang="de-DE" sz="2400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th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,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On November 6</a:t>
            </a:r>
            <a:r>
              <a:rPr lang="de-DE" sz="2400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th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, 2024 the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government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fell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(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liberals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quit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the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coalition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Early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election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on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February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23</a:t>
            </a:r>
            <a:r>
              <a:rPr lang="de-DE" sz="2400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rd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,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Christian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democrates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(CDU/CSU)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won</a:t>
            </a:r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Coaliton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with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SPD in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preparation</a:t>
            </a:r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New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chancelor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: Friedrich Merz (?)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New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government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establisched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by</a:t>
            </a:r>
            <a:b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Easter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BMBF: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install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minister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and sec. of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state</a:t>
            </a:r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Takes a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few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weeks</a:t>
            </a:r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Operational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within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a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few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months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FD53F2-0916-4DFF-8AAA-C52378CC1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3" y="3011227"/>
            <a:ext cx="6189595" cy="348164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49DD78F-4CC2-4C9C-8C9C-9755B87C1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42" y="461665"/>
            <a:ext cx="2242039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90A984F-33F9-4D69-8AE2-B6BF16D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191AF6-7EB2-47ED-B241-78D4CA5E6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64" y="0"/>
            <a:ext cx="4886856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39D2BB-4604-414E-8152-36E33FE85D0C}"/>
              </a:ext>
            </a:extLst>
          </p:cNvPr>
          <p:cNvSpPr txBox="1"/>
          <p:nvPr/>
        </p:nvSpPr>
        <p:spPr>
          <a:xfrm>
            <a:off x="6213231" y="1652953"/>
            <a:ext cx="56839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chemeClr val="bg1"/>
                </a:solidFill>
              </a:rPr>
              <a:t>Advancing</a:t>
            </a:r>
            <a:r>
              <a:rPr lang="de-DE" sz="3200" dirty="0">
                <a:solidFill>
                  <a:schemeClr val="bg1"/>
                </a:solidFill>
              </a:rPr>
              <a:t> Science</a:t>
            </a:r>
          </a:p>
          <a:p>
            <a:r>
              <a:rPr lang="de-DE" sz="3200" dirty="0" err="1">
                <a:solidFill>
                  <a:schemeClr val="bg1"/>
                </a:solidFill>
              </a:rPr>
              <a:t>Driving</a:t>
            </a:r>
            <a:r>
              <a:rPr lang="de-DE" sz="3200" dirty="0">
                <a:solidFill>
                  <a:schemeClr val="bg1"/>
                </a:solidFill>
              </a:rPr>
              <a:t> Innovation</a:t>
            </a:r>
          </a:p>
          <a:p>
            <a:r>
              <a:rPr lang="de-DE" sz="3200" dirty="0" err="1">
                <a:solidFill>
                  <a:schemeClr val="bg1"/>
                </a:solidFill>
              </a:rPr>
              <a:t>Strengthening</a:t>
            </a:r>
            <a:r>
              <a:rPr lang="de-DE" sz="3200" dirty="0">
                <a:solidFill>
                  <a:schemeClr val="bg1"/>
                </a:solidFill>
              </a:rPr>
              <a:t> European </a:t>
            </a:r>
            <a:r>
              <a:rPr lang="de-DE" sz="3200" dirty="0" err="1">
                <a:solidFill>
                  <a:schemeClr val="bg1"/>
                </a:solidFill>
              </a:rPr>
              <a:t>Collab</a:t>
            </a:r>
            <a:r>
              <a:rPr lang="de-DE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34DF923-BE25-4F83-9AF7-81AF134685CE}"/>
              </a:ext>
            </a:extLst>
          </p:cNvPr>
          <p:cNvSpPr txBox="1"/>
          <p:nvPr/>
        </p:nvSpPr>
        <p:spPr>
          <a:xfrm>
            <a:off x="6034336" y="281355"/>
            <a:ext cx="596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The Einstein </a:t>
            </a:r>
            <a:r>
              <a:rPr lang="de-DE" sz="4800" b="1" dirty="0" err="1">
                <a:solidFill>
                  <a:schemeClr val="bg1"/>
                </a:solidFill>
              </a:rPr>
              <a:t>Telescope</a:t>
            </a:r>
            <a:endParaRPr lang="de-DE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4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90A984F-33F9-4D69-8AE2-B6BF16D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191AF6-7EB2-47ED-B241-78D4CA5E6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64" y="0"/>
            <a:ext cx="4886856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39D2BB-4604-414E-8152-36E33FE85D0C}"/>
              </a:ext>
            </a:extLst>
          </p:cNvPr>
          <p:cNvSpPr txBox="1"/>
          <p:nvPr/>
        </p:nvSpPr>
        <p:spPr>
          <a:xfrm>
            <a:off x="6213231" y="1652953"/>
            <a:ext cx="57844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>
                <a:solidFill>
                  <a:schemeClr val="bg1"/>
                </a:solidFill>
              </a:rPr>
              <a:t>Our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request</a:t>
            </a:r>
            <a:r>
              <a:rPr lang="de-DE" sz="3200" dirty="0">
                <a:solidFill>
                  <a:schemeClr val="bg1"/>
                </a:solidFill>
              </a:rPr>
              <a:t>: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bg1"/>
                </a:solidFill>
                <a:latin typeface="ArialMT"/>
              </a:rPr>
              <a:t>The highest priority of the German community is a timely realization</a:t>
            </a:r>
            <a:r>
              <a:rPr lang="en-US" sz="200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2000" b="0" i="0" u="none" strike="noStrike" baseline="0" dirty="0">
                <a:solidFill>
                  <a:schemeClr val="bg1"/>
                </a:solidFill>
                <a:latin typeface="ArialMT"/>
              </a:rPr>
              <a:t>of ET.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bg1"/>
                </a:solidFill>
                <a:latin typeface="ArialMT"/>
              </a:rPr>
              <a:t>With our proposal, we ask BMBF to actively participate in shaping the project alongside our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bg1"/>
                </a:solidFill>
                <a:latin typeface="ArialMT"/>
              </a:rPr>
              <a:t>European partners. We are asking for a significant financial contribution and coordination of the German contribution with the participating states and the scientific community.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34DF923-BE25-4F83-9AF7-81AF134685CE}"/>
              </a:ext>
            </a:extLst>
          </p:cNvPr>
          <p:cNvSpPr txBox="1"/>
          <p:nvPr/>
        </p:nvSpPr>
        <p:spPr>
          <a:xfrm>
            <a:off x="6034336" y="281355"/>
            <a:ext cx="596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The Einstein </a:t>
            </a:r>
            <a:r>
              <a:rPr lang="de-DE" sz="4800" b="1" dirty="0" err="1">
                <a:solidFill>
                  <a:schemeClr val="bg1"/>
                </a:solidFill>
              </a:rPr>
              <a:t>Telescope</a:t>
            </a:r>
            <a:endParaRPr lang="de-DE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4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90A984F-33F9-4D69-8AE2-B6BF16D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191AF6-7EB2-47ED-B241-78D4CA5E6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64" y="0"/>
            <a:ext cx="4886856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39D2BB-4604-414E-8152-36E33FE85D0C}"/>
              </a:ext>
            </a:extLst>
          </p:cNvPr>
          <p:cNvSpPr txBox="1"/>
          <p:nvPr/>
        </p:nvSpPr>
        <p:spPr>
          <a:xfrm>
            <a:off x="6213231" y="1652953"/>
            <a:ext cx="578446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>
                <a:solidFill>
                  <a:schemeClr val="bg1"/>
                </a:solidFill>
              </a:rPr>
              <a:t>Discussion</a:t>
            </a:r>
            <a:r>
              <a:rPr lang="de-DE" sz="3200" dirty="0">
                <a:solidFill>
                  <a:schemeClr val="bg1"/>
                </a:solidFill>
              </a:rPr>
              <a:t> of the </a:t>
            </a:r>
            <a:r>
              <a:rPr lang="de-DE" sz="3200" dirty="0" err="1">
                <a:solidFill>
                  <a:schemeClr val="bg1"/>
                </a:solidFill>
              </a:rPr>
              <a:t>sites</a:t>
            </a:r>
            <a:r>
              <a:rPr lang="de-DE" sz="3200" dirty="0">
                <a:solidFill>
                  <a:schemeClr val="bg1"/>
                </a:solidFill>
              </a:rPr>
              <a:t>: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bg1"/>
                </a:solidFill>
                <a:latin typeface="ArialMT"/>
              </a:rPr>
              <a:t>Since decisions on the geometry and site(s) of ET are pending, we will describe the scientific objectives, innovation goals, and concepts of the research infrastructure and its </a:t>
            </a:r>
            <a:r>
              <a:rPr lang="en-US" sz="2000" b="0" i="0" u="none" strike="noStrike" baseline="0" dirty="0" err="1">
                <a:solidFill>
                  <a:schemeClr val="bg1"/>
                </a:solidFill>
                <a:latin typeface="ArialMT"/>
              </a:rPr>
              <a:t>utilisation</a:t>
            </a:r>
            <a:endParaRPr lang="en-US" sz="2000" b="0" i="0" u="none" strike="noStrike" baseline="0" dirty="0">
              <a:solidFill>
                <a:schemeClr val="bg1"/>
              </a:solidFill>
              <a:latin typeface="ArialMT"/>
            </a:endParaRPr>
          </a:p>
          <a:p>
            <a:pPr algn="l"/>
            <a:r>
              <a:rPr lang="en-US" sz="2000" b="0" i="0" u="none" strike="noStrike" baseline="0" dirty="0">
                <a:solidFill>
                  <a:schemeClr val="bg1"/>
                </a:solidFill>
                <a:latin typeface="ArialMT"/>
              </a:rPr>
              <a:t>largely independent of specific configurations and locations.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bg1"/>
                </a:solidFill>
                <a:latin typeface="ArialMT"/>
              </a:rPr>
              <a:t>However, for project planning, especially in the details of the addenda, we focus on the most advanced scenario with strong German participation: a 10 km triangle in the EMR region..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34DF923-BE25-4F83-9AF7-81AF134685CE}"/>
              </a:ext>
            </a:extLst>
          </p:cNvPr>
          <p:cNvSpPr txBox="1"/>
          <p:nvPr/>
        </p:nvSpPr>
        <p:spPr>
          <a:xfrm>
            <a:off x="6034336" y="281355"/>
            <a:ext cx="596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The Einstein </a:t>
            </a:r>
            <a:r>
              <a:rPr lang="de-DE" sz="4800" b="1" dirty="0" err="1">
                <a:solidFill>
                  <a:schemeClr val="bg1"/>
                </a:solidFill>
              </a:rPr>
              <a:t>Telescope</a:t>
            </a:r>
            <a:endParaRPr lang="de-DE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9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E90CF7-ECD3-41C6-9E83-F5B27DCA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7E3093A-1852-4197-8D21-E3B0A918285C}"/>
              </a:ext>
            </a:extLst>
          </p:cNvPr>
          <p:cNvSpPr/>
          <p:nvPr/>
        </p:nvSpPr>
        <p:spPr>
          <a:xfrm>
            <a:off x="110206" y="0"/>
            <a:ext cx="2834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Schedule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6413CC-5AD0-4E8B-86FF-6316C731C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93800"/>
            <a:ext cx="10752667" cy="355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28498680-40B2-408B-B8D7-A5A35EB1DA6B}"/>
              </a:ext>
            </a:extLst>
          </p:cNvPr>
          <p:cNvSpPr/>
          <p:nvPr/>
        </p:nvSpPr>
        <p:spPr>
          <a:xfrm rot="5400000">
            <a:off x="3257551" y="3426121"/>
            <a:ext cx="381000" cy="3086103"/>
          </a:xfrm>
          <a:prstGeom prst="rightBrace">
            <a:avLst>
              <a:gd name="adj1" fmla="val 118333"/>
              <a:gd name="adj2" fmla="val 50000"/>
            </a:avLst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BFDF029-DB85-4174-AA1B-ED4562033C8F}"/>
              </a:ext>
            </a:extLst>
          </p:cNvPr>
          <p:cNvSpPr txBox="1"/>
          <p:nvPr/>
        </p:nvSpPr>
        <p:spPr>
          <a:xfrm>
            <a:off x="1991021" y="5344041"/>
            <a:ext cx="291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Study </a:t>
            </a:r>
            <a:r>
              <a:rPr lang="de-DE" dirty="0" err="1">
                <a:solidFill>
                  <a:schemeClr val="bg1"/>
                </a:solidFill>
              </a:rPr>
              <a:t>by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Tractebel</a:t>
            </a:r>
            <a:r>
              <a:rPr lang="de-DE" dirty="0">
                <a:solidFill>
                  <a:schemeClr val="bg1"/>
                </a:solidFill>
              </a:rPr>
              <a:t> &amp; Amberg</a:t>
            </a:r>
          </a:p>
        </p:txBody>
      </p:sp>
      <p:sp>
        <p:nvSpPr>
          <p:cNvPr id="15" name="Geschweifte Klammer rechts 14">
            <a:extLst>
              <a:ext uri="{FF2B5EF4-FFF2-40B4-BE49-F238E27FC236}">
                <a16:creationId xmlns:a16="http://schemas.microsoft.com/office/drawing/2014/main" id="{371ED6EA-B3E0-4C7F-8CA3-434C362910B4}"/>
              </a:ext>
            </a:extLst>
          </p:cNvPr>
          <p:cNvSpPr/>
          <p:nvPr/>
        </p:nvSpPr>
        <p:spPr>
          <a:xfrm rot="5400000">
            <a:off x="6502401" y="3282257"/>
            <a:ext cx="381000" cy="3403597"/>
          </a:xfrm>
          <a:prstGeom prst="rightBrace">
            <a:avLst>
              <a:gd name="adj1" fmla="val 118333"/>
              <a:gd name="adj2" fmla="val 50000"/>
            </a:avLst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9C5F1CD-F2C7-49A1-B128-12D5A723A958}"/>
              </a:ext>
            </a:extLst>
          </p:cNvPr>
          <p:cNvSpPr txBox="1"/>
          <p:nvPr/>
        </p:nvSpPr>
        <p:spPr>
          <a:xfrm>
            <a:off x="5089824" y="5358924"/>
            <a:ext cx="321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Implenia Study</a:t>
            </a:r>
          </a:p>
        </p:txBody>
      </p:sp>
      <p:sp>
        <p:nvSpPr>
          <p:cNvPr id="17" name="Geschweifte Klammer rechts 16">
            <a:extLst>
              <a:ext uri="{FF2B5EF4-FFF2-40B4-BE49-F238E27FC236}">
                <a16:creationId xmlns:a16="http://schemas.microsoft.com/office/drawing/2014/main" id="{BC9C5196-11F8-4304-A4D4-06A9238E8549}"/>
              </a:ext>
            </a:extLst>
          </p:cNvPr>
          <p:cNvSpPr/>
          <p:nvPr/>
        </p:nvSpPr>
        <p:spPr>
          <a:xfrm rot="5400000">
            <a:off x="8750300" y="4368800"/>
            <a:ext cx="381000" cy="1143000"/>
          </a:xfrm>
          <a:prstGeom prst="rightBrace">
            <a:avLst>
              <a:gd name="adj1" fmla="val 118333"/>
              <a:gd name="adj2" fmla="val 50000"/>
            </a:avLst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A005D38-509D-4735-95FF-6E9948B9D628}"/>
              </a:ext>
            </a:extLst>
          </p:cNvPr>
          <p:cNvSpPr txBox="1"/>
          <p:nvPr/>
        </p:nvSpPr>
        <p:spPr>
          <a:xfrm>
            <a:off x="8442621" y="5315168"/>
            <a:ext cx="1078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CERN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(</a:t>
            </a:r>
            <a:r>
              <a:rPr lang="de-DE" dirty="0" err="1">
                <a:solidFill>
                  <a:schemeClr val="bg1"/>
                </a:solidFill>
              </a:rPr>
              <a:t>prelim</a:t>
            </a:r>
            <a:r>
              <a:rPr lang="de-DE" dirty="0">
                <a:solidFill>
                  <a:schemeClr val="bg1"/>
                </a:solidFill>
              </a:rPr>
              <a:t>.)</a:t>
            </a:r>
          </a:p>
        </p:txBody>
      </p:sp>
      <p:sp>
        <p:nvSpPr>
          <p:cNvPr id="19" name="Geschweifte Klammer rechts 18">
            <a:extLst>
              <a:ext uri="{FF2B5EF4-FFF2-40B4-BE49-F238E27FC236}">
                <a16:creationId xmlns:a16="http://schemas.microsoft.com/office/drawing/2014/main" id="{C724C337-4653-4561-82F9-2781387B8872}"/>
              </a:ext>
            </a:extLst>
          </p:cNvPr>
          <p:cNvSpPr/>
          <p:nvPr/>
        </p:nvSpPr>
        <p:spPr>
          <a:xfrm rot="5400000">
            <a:off x="10026650" y="4235450"/>
            <a:ext cx="381000" cy="1409700"/>
          </a:xfrm>
          <a:prstGeom prst="rightBrace">
            <a:avLst>
              <a:gd name="adj1" fmla="val 118333"/>
              <a:gd name="adj2" fmla="val 50000"/>
            </a:avLst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B53EB54-7ED9-4164-A778-6E1DC867BBA9}"/>
              </a:ext>
            </a:extLst>
          </p:cNvPr>
          <p:cNvSpPr txBox="1"/>
          <p:nvPr/>
        </p:nvSpPr>
        <p:spPr>
          <a:xfrm>
            <a:off x="9560221" y="5315168"/>
            <a:ext cx="132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guess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1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E90CF7-ECD3-41C6-9E83-F5B27DCA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27.3.2025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7E3093A-1852-4197-8D21-E3B0A918285C}"/>
              </a:ext>
            </a:extLst>
          </p:cNvPr>
          <p:cNvSpPr/>
          <p:nvPr/>
        </p:nvSpPr>
        <p:spPr>
          <a:xfrm>
            <a:off x="110206" y="0"/>
            <a:ext cx="4081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Cost</a:t>
            </a: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and Risk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BC469B62-A18D-4D56-8BE6-D6D770A81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086"/>
              </p:ext>
            </p:extLst>
          </p:nvPr>
        </p:nvGraphicFramePr>
        <p:xfrm>
          <a:off x="1219200" y="1051560"/>
          <a:ext cx="9753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749">
                  <a:extLst>
                    <a:ext uri="{9D8B030D-6E8A-4147-A177-3AD203B41FA5}">
                      <a16:colId xmlns:a16="http://schemas.microsoft.com/office/drawing/2014/main" val="2457291402"/>
                    </a:ext>
                  </a:extLst>
                </a:gridCol>
                <a:gridCol w="2359051">
                  <a:extLst>
                    <a:ext uri="{9D8B030D-6E8A-4147-A177-3AD203B41FA5}">
                      <a16:colId xmlns:a16="http://schemas.microsoft.com/office/drawing/2014/main" val="428542478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4232321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€  3916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95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dirty="0"/>
                        <a:t>additional 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€      16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Germany </a:t>
                      </a:r>
                      <a:r>
                        <a:rPr lang="de-DE" sz="2400" dirty="0" err="1"/>
                        <a:t>only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17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dirty="0" err="1"/>
                        <a:t>planning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€      32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Germany </a:t>
                      </a:r>
                      <a:r>
                        <a:rPr lang="de-DE" sz="2400" dirty="0" err="1"/>
                        <a:t>only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28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dirty="0" err="1"/>
                        <a:t>construction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€ 2394 mio.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97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dirty="0" err="1"/>
                        <a:t>risk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€   353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23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dirty="0" err="1"/>
                        <a:t>operation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€   325 mio.</a:t>
                      </a:r>
                    </a:p>
                    <a:p>
                      <a:r>
                        <a:rPr lang="de-DE" sz="3200" dirty="0"/>
                        <a:t>€   750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2400" dirty="0" err="1"/>
                        <a:t>during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construction</a:t>
                      </a:r>
                      <a:endParaRPr lang="de-DE" sz="2400" dirty="0"/>
                    </a:p>
                    <a:p>
                      <a:r>
                        <a:rPr lang="de-DE" sz="2400" dirty="0"/>
                        <a:t>15 </a:t>
                      </a:r>
                      <a:r>
                        <a:rPr lang="de-DE" sz="2400" dirty="0" err="1"/>
                        <a:t>years</a:t>
                      </a:r>
                      <a:r>
                        <a:rPr lang="de-DE" sz="2400" dirty="0"/>
                        <a:t> of </a:t>
                      </a:r>
                      <a:r>
                        <a:rPr lang="de-DE" sz="2400" dirty="0" err="1"/>
                        <a:t>operation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5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dirty="0" err="1"/>
                        <a:t>termination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€      40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1848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B73E74A8-F148-462C-8329-2D61AA0DF5F9}"/>
              </a:ext>
            </a:extLst>
          </p:cNvPr>
          <p:cNvSpPr txBox="1"/>
          <p:nvPr/>
        </p:nvSpPr>
        <p:spPr>
          <a:xfrm>
            <a:off x="2743200" y="5772884"/>
            <a:ext cx="244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respect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No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taxes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included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951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apetu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</Words>
  <Application>Microsoft Office PowerPoint</Application>
  <PresentationFormat>Breitbild</PresentationFormat>
  <Paragraphs>140</Paragraphs>
  <Slides>12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8" baseType="lpstr">
      <vt:lpstr>Arial</vt:lpstr>
      <vt:lpstr>ArialMT</vt:lpstr>
      <vt:lpstr>Calibri</vt:lpstr>
      <vt:lpstr>Calibri Light</vt:lpstr>
      <vt:lpstr>Comic Sans MS</vt:lpstr>
      <vt:lpstr>Consolas</vt:lpstr>
      <vt:lpstr>Corbel</vt:lpstr>
      <vt:lpstr>Courier New</vt:lpstr>
      <vt:lpstr>Gill Sans</vt:lpstr>
      <vt:lpstr>Gill Sans Light</vt:lpstr>
      <vt:lpstr>Lucida Grande</vt:lpstr>
      <vt:lpstr>Wingdings</vt:lpstr>
      <vt:lpstr>Wingdings 2</vt:lpstr>
      <vt:lpstr>Wingdings 3</vt:lpstr>
      <vt:lpstr>1_Office</vt:lpstr>
      <vt:lpstr>Iapetus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Achim Stahl</dc:creator>
  <cp:lastModifiedBy>Achim Stahl</cp:lastModifiedBy>
  <cp:revision>106</cp:revision>
  <dcterms:created xsi:type="dcterms:W3CDTF">2023-03-14T15:36:56Z</dcterms:created>
  <dcterms:modified xsi:type="dcterms:W3CDTF">2025-03-28T11:41:41Z</dcterms:modified>
</cp:coreProperties>
</file>