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684" r:id="rId2"/>
    <p:sldId id="666" r:id="rId3"/>
    <p:sldId id="682" r:id="rId4"/>
    <p:sldId id="679" r:id="rId5"/>
    <p:sldId id="680" r:id="rId6"/>
    <p:sldId id="663" r:id="rId7"/>
    <p:sldId id="700" r:id="rId8"/>
    <p:sldId id="675" r:id="rId9"/>
    <p:sldId id="701" r:id="rId10"/>
    <p:sldId id="702" r:id="rId11"/>
    <p:sldId id="703" r:id="rId12"/>
    <p:sldId id="704" r:id="rId13"/>
    <p:sldId id="705" r:id="rId14"/>
    <p:sldId id="706" r:id="rId15"/>
    <p:sldId id="707" r:id="rId16"/>
    <p:sldId id="708" r:id="rId17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CCFFFF"/>
    <a:srgbClr val="66FF33"/>
    <a:srgbClr val="FF0000"/>
    <a:srgbClr val="FF6600"/>
    <a:srgbClr val="FFFF00"/>
    <a:srgbClr val="80808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57" autoAdjust="0"/>
    <p:restoredTop sz="94970" autoAdjust="0"/>
  </p:normalViewPr>
  <p:slideViewPr>
    <p:cSldViewPr>
      <p:cViewPr varScale="1">
        <p:scale>
          <a:sx n="109" d="100"/>
          <a:sy n="109" d="100"/>
        </p:scale>
        <p:origin x="320" y="192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0"/>
            <a:r>
              <a:rPr lang="en-GB" noProof="0"/>
              <a:t>Second level</a:t>
            </a:r>
          </a:p>
          <a:p>
            <a:pPr lvl="0"/>
            <a:r>
              <a:rPr lang="en-GB" noProof="0"/>
              <a:t>Third level</a:t>
            </a:r>
          </a:p>
          <a:p>
            <a:pPr lvl="0"/>
            <a:r>
              <a:rPr lang="en-GB" noProof="0"/>
              <a:t>Fourth level</a:t>
            </a:r>
          </a:p>
          <a:p>
            <a:pPr lvl="0"/>
            <a:r>
              <a:rPr lang="en-GB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2C0AA-92E2-79E4-100F-9448DB266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D95AA57-FDB7-7BAA-99BE-490CC26BF8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3624418-C016-E446-F5C8-18A299AE0D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386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BA72E-FB9D-3B4D-FB9E-4B38D5BD5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7966CC7-63B1-AF2C-E6DD-17661836D9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EB3AC15-5435-F090-2C1B-16B387BBF6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202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619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475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7DB35-B293-646C-BB43-06BF6E7D7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2CCA2DB-D6CE-58E6-154E-A05EA9D7A5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E435022-71A6-884D-7825-ADE4AE07B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520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9CCE7-51E1-9CEA-CB8D-258314FE9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AD00F92-AAC0-EBF2-34C2-8A1CDA9800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7B4E870-4A29-5313-E23D-85914205D6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505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1816C-4088-C3EE-37A5-2DFB03F3C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F0B7E90-3E01-9B50-884E-A0D3F7C388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D3480BE-13DF-9AB0-84D5-36D9A42B16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5085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813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744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802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744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276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14251-846D-0791-CABD-27CE89FC6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AA39592-B301-4C09-3D95-FEC91B3ECF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28E20E7-D764-09DC-8119-155C71C28E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148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750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D4035-3C99-2A15-9DC0-2249F0CD4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6F43B29-F4E6-1C29-4155-79A1D19892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E4960C8-B082-768B-CF5F-8A9A961DE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72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343400" y="63055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dirty="0">
                <a:solidFill>
                  <a:schemeClr val="tx1"/>
                </a:solidFill>
                <a:latin typeface="Verdana"/>
                <a:cs typeface="Verdana"/>
              </a:rPr>
              <a:t>Peter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Kluit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(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Nikhef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GB" altLang="en-US"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33400" y="6460282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700" dirty="0">
                <a:solidFill>
                  <a:schemeClr val="bg2"/>
                </a:solidFill>
                <a:latin typeface="Verdana"/>
                <a:cs typeface="Verdana"/>
              </a:rPr>
              <a:t> </a:t>
            </a:r>
            <a:r>
              <a:rPr lang="en-US" altLang="en-US" sz="1200" kern="120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LCTPC  February 2025</a:t>
            </a:r>
            <a:endParaRPr lang="en-GB" altLang="en-US" sz="900" dirty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iLCSoft/MarlinReco/blob/master/Analysis/PIDTools/" TargetMode="External"/><Relationship Id="rId3" Type="http://schemas.openxmlformats.org/officeDocument/2006/relationships/image" Target="../media/image13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4" y="711200"/>
            <a:ext cx="2232026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54598" y="980728"/>
            <a:ext cx="7203802" cy="1080120"/>
          </a:xfrm>
        </p:spPr>
        <p:txBody>
          <a:bodyPr anchor="ctr"/>
          <a:lstStyle/>
          <a:p>
            <a:r>
              <a:rPr kumimoji="0" lang="en-GB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Pixel TPC </a:t>
            </a:r>
            <a:r>
              <a:rPr lang="en-GB" altLang="en-US" sz="3200" b="0">
                <a:solidFill>
                  <a:srgbClr val="FF0000"/>
                </a:solidFill>
                <a:latin typeface="Verdana"/>
                <a:ea typeface="+mn-ea"/>
                <a:cs typeface="Verdana"/>
              </a:rPr>
              <a:t>particle identification</a:t>
            </a:r>
            <a:r>
              <a:rPr kumimoji="0" lang="en-GB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performance update</a:t>
            </a:r>
            <a:br>
              <a:rPr lang="en-GB" dirty="0"/>
            </a:br>
            <a:endParaRPr lang="en-GB" altLang="en-US" sz="36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26231" y="2174193"/>
            <a:ext cx="4103220" cy="2819221"/>
          </a:xfrm>
        </p:spPr>
        <p:txBody>
          <a:bodyPr/>
          <a:lstStyle/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 err="1">
                <a:latin typeface="Verdana"/>
                <a:cs typeface="Verdana"/>
              </a:rPr>
              <a:t>Yevgen</a:t>
            </a:r>
            <a:r>
              <a:rPr lang="en-GB" altLang="en-US" dirty="0">
                <a:latin typeface="Verdana"/>
                <a:cs typeface="Verdana"/>
              </a:rPr>
              <a:t> </a:t>
            </a:r>
            <a:r>
              <a:rPr lang="en-GB" altLang="en-US" dirty="0" err="1">
                <a:latin typeface="Verdana"/>
                <a:cs typeface="Verdana"/>
              </a:rPr>
              <a:t>Bilevych</a:t>
            </a:r>
            <a:r>
              <a:rPr lang="en-GB" altLang="en-US" dirty="0">
                <a:latin typeface="Verdana"/>
                <a:cs typeface="Verdana"/>
              </a:rPr>
              <a:t>, Klaus </a:t>
            </a:r>
            <a:r>
              <a:rPr lang="en-GB" altLang="en-US" dirty="0" err="1">
                <a:latin typeface="Verdana"/>
                <a:cs typeface="Verdana"/>
              </a:rPr>
              <a:t>Desch</a:t>
            </a:r>
            <a:r>
              <a:rPr lang="en-GB" altLang="en-US" dirty="0">
                <a:latin typeface="Verdana"/>
                <a:cs typeface="Verdana"/>
              </a:rPr>
              <a:t>, Sander van </a:t>
            </a:r>
            <a:r>
              <a:rPr lang="en-GB" altLang="en-US" dirty="0" err="1">
                <a:latin typeface="Verdana"/>
                <a:cs typeface="Verdana"/>
              </a:rPr>
              <a:t>Doesburg</a:t>
            </a:r>
            <a:r>
              <a:rPr lang="en-GB" altLang="en-US" dirty="0">
                <a:latin typeface="Verdana"/>
                <a:cs typeface="Verdana"/>
              </a:rPr>
              <a:t>, Harry van der Graaf, Fred </a:t>
            </a:r>
            <a:r>
              <a:rPr lang="en-GB" altLang="en-US" dirty="0" err="1">
                <a:latin typeface="Verdana"/>
                <a:cs typeface="Verdana"/>
              </a:rPr>
              <a:t>Hartjes</a:t>
            </a:r>
            <a:r>
              <a:rPr lang="en-GB" altLang="en-US" dirty="0">
                <a:latin typeface="Verdana"/>
                <a:cs typeface="Verdana"/>
              </a:rPr>
              <a:t>, Jochen Kaminski, Peter Kluit, Naomi van der Kolk,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Cornelis </a:t>
            </a:r>
            <a:r>
              <a:rPr lang="en-GB" altLang="en-US" dirty="0" err="1">
                <a:latin typeface="Verdana"/>
                <a:cs typeface="Verdana"/>
              </a:rPr>
              <a:t>Ligtenberg</a:t>
            </a:r>
            <a:r>
              <a:rPr lang="en-GB" altLang="en-US" dirty="0">
                <a:latin typeface="Verdana"/>
                <a:cs typeface="Verdana"/>
              </a:rPr>
              <a:t>,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Gerhard Raven, and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Jan </a:t>
            </a:r>
            <a:r>
              <a:rPr lang="en-GB" altLang="en-US" dirty="0" err="1">
                <a:latin typeface="Verdana"/>
                <a:cs typeface="Verdana"/>
              </a:rPr>
              <a:t>Timmermans</a:t>
            </a:r>
            <a:endParaRPr lang="en-GB" altLang="en-US" dirty="0">
              <a:latin typeface="Verdana"/>
              <a:cs typeface="Verdana"/>
            </a:endParaRP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/>
              <a:t> 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927350" y="6011864"/>
            <a:ext cx="6597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/>
              <a:buChar char="u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Monotype Sorts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Monotype Sorts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Font typeface="Monotype Sorts"/>
              <a:buChar char="u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1600" dirty="0">
                <a:latin typeface="Verdana"/>
                <a:cs typeface="Verdana"/>
              </a:rPr>
              <a:t>LCTPC Bonn meeting January 2025</a:t>
            </a:r>
            <a:endParaRPr lang="en-GB" altLang="en-US" sz="1600" i="1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652463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" t="5901" r="5202" b="18501"/>
          <a:stretch>
            <a:fillRect/>
          </a:stretch>
        </p:blipFill>
        <p:spPr bwMode="auto">
          <a:xfrm flipH="1">
            <a:off x="5872172" y="2497942"/>
            <a:ext cx="2103839" cy="232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838200" y="553847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1592" y="5733256"/>
            <a:ext cx="1089024" cy="696976"/>
          </a:xfrm>
          <a:prstGeom prst="rect">
            <a:avLst/>
          </a:prstGeom>
        </p:spPr>
      </p:pic>
      <p:pic>
        <p:nvPicPr>
          <p:cNvPr id="12" name="Picture 11" descr="CEPC_logo.png">
            <a:extLst>
              <a:ext uri="{FF2B5EF4-FFF2-40B4-BE49-F238E27FC236}">
                <a16:creationId xmlns:a16="http://schemas.microsoft.com/office/drawing/2014/main" id="{7BD7AD5D-FF02-7D4D-99A1-8CBCB1E54D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3480" y="4993415"/>
            <a:ext cx="1622491" cy="9554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E65BF5-320A-3B47-8204-DC65DDCA16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73" y="5136573"/>
            <a:ext cx="1997744" cy="884715"/>
          </a:xfrm>
          <a:prstGeom prst="rect">
            <a:avLst/>
          </a:prstGeom>
        </p:spPr>
      </p:pic>
      <p:pic>
        <p:nvPicPr>
          <p:cNvPr id="13" name="Afbeelding 6">
            <a:extLst>
              <a:ext uri="{FF2B5EF4-FFF2-40B4-BE49-F238E27FC236}">
                <a16:creationId xmlns:a16="http://schemas.microsoft.com/office/drawing/2014/main" id="{24CE5863-C9F8-FB42-A5F5-390A8388492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224" t="5416" r="10487" b="5393"/>
          <a:stretch/>
        </p:blipFill>
        <p:spPr>
          <a:xfrm>
            <a:off x="8618732" y="2328274"/>
            <a:ext cx="3285893" cy="26303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AF7C9B-6D7C-774B-A961-276A178129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76" y="4939672"/>
            <a:ext cx="1600199" cy="108161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D80BD-E3FF-326E-3356-074D30FC8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>
            <a:extLst>
              <a:ext uri="{FF2B5EF4-FFF2-40B4-BE49-F238E27FC236}">
                <a16:creationId xmlns:a16="http://schemas.microsoft.com/office/drawing/2014/main" id="{7383F0DB-CF8D-8513-1235-4ECE69BD9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>
            <a:extLst>
              <a:ext uri="{FF2B5EF4-FFF2-40B4-BE49-F238E27FC236}">
                <a16:creationId xmlns:a16="http://schemas.microsoft.com/office/drawing/2014/main" id="{F152A8ED-69EE-7619-D62C-A8016BAD77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id="{112B8CC7-7115-740B-D6FF-321E1C8EB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>
            <a:extLst>
              <a:ext uri="{FF2B5EF4-FFF2-40B4-BE49-F238E27FC236}">
                <a16:creationId xmlns:a16="http://schemas.microsoft.com/office/drawing/2014/main" id="{61999221-8B36-7FD4-80E5-14BFFA7500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>
            <a:extLst>
              <a:ext uri="{FF2B5EF4-FFF2-40B4-BE49-F238E27FC236}">
                <a16:creationId xmlns:a16="http://schemas.microsoft.com/office/drawing/2014/main" id="{7635A8CB-6CCC-0F1C-2FFC-62E5C71B29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72353D-46DC-292C-6FC6-1F42338E557A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94AA35-B8D2-1704-41CE-4B4E9368313B}"/>
              </a:ext>
            </a:extLst>
          </p:cNvPr>
          <p:cNvSpPr txBox="1"/>
          <p:nvPr/>
        </p:nvSpPr>
        <p:spPr>
          <a:xfrm>
            <a:off x="1499456" y="1124744"/>
            <a:ext cx="9955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ILD pixel TPC PID performance as a function of the drift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0EC20B-2597-A7DA-2BCC-6200AAB5BAC8}"/>
                  </a:ext>
                </a:extLst>
              </p:cNvPr>
              <p:cNvSpPr txBox="1"/>
              <p:nvPr/>
            </p:nvSpPr>
            <p:spPr>
              <a:xfrm>
                <a:off x="8256690" y="2078851"/>
                <a:ext cx="3048416" cy="36625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baseline="-2500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T</m:t>
                    </m:r>
                  </m:oMath>
                </a14:m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</a:t>
                </a:r>
                <a:r>
                  <a:rPr lang="en-NL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30</a:t>
                </a:r>
                <a:r>
                  <a:rPr lang="en-NL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NL" sz="20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NL" sz="20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cm</m:t>
                        </m:r>
                      </m:e>
                    </m:rad>
                  </m:oMath>
                </a14:m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</a:p>
              <a:p>
                <a:endParaRPr lang="en-NL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From the plot one can understand that one can do (some) cluster counting. </a:t>
                </a:r>
              </a:p>
              <a:p>
                <a:endParaRPr lang="en-NL" sz="2000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The mean electron distance assuming full smearing (long drift) is about 100 </a:t>
                </a:r>
                <a:r>
                  <a:rPr lang="en-NL" sz="20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0EC20B-2597-A7DA-2BCC-6200AAB5B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690" y="2078851"/>
                <a:ext cx="3048416" cy="3662541"/>
              </a:xfrm>
              <a:prstGeom prst="rect">
                <a:avLst/>
              </a:prstGeom>
              <a:blipFill>
                <a:blip r:embed="rId7"/>
                <a:stretch>
                  <a:fillRect l="-1653" r="-413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C72003B1-C0AC-432B-C09A-4C4029FBB4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2314444" y="798888"/>
            <a:ext cx="44147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9737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446D5-4B38-4D10-0D84-289E3BBF7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D5CA89D-5B8A-66C0-42ED-FC27DC7D0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989027" y="584929"/>
            <a:ext cx="4414762" cy="6858000"/>
          </a:xfrm>
          <a:prstGeom prst="rect">
            <a:avLst/>
          </a:prstGeom>
        </p:spPr>
      </p:pic>
      <p:pic>
        <p:nvPicPr>
          <p:cNvPr id="11" name="Picture 10" descr="bonn.png">
            <a:extLst>
              <a:ext uri="{FF2B5EF4-FFF2-40B4-BE49-F238E27FC236}">
                <a16:creationId xmlns:a16="http://schemas.microsoft.com/office/drawing/2014/main" id="{C817CB16-535C-6983-7E08-4A6D86995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>
            <a:extLst>
              <a:ext uri="{FF2B5EF4-FFF2-40B4-BE49-F238E27FC236}">
                <a16:creationId xmlns:a16="http://schemas.microsoft.com/office/drawing/2014/main" id="{A814349B-E414-F1D0-DF2A-A3DAEAEF2C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id="{E44DE299-325B-9E37-40B2-CA8A82ADB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>
            <a:extLst>
              <a:ext uri="{FF2B5EF4-FFF2-40B4-BE49-F238E27FC236}">
                <a16:creationId xmlns:a16="http://schemas.microsoft.com/office/drawing/2014/main" id="{44901191-A9ED-6D1F-41EE-58F1C2A5A6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>
            <a:extLst>
              <a:ext uri="{FF2B5EF4-FFF2-40B4-BE49-F238E27FC236}">
                <a16:creationId xmlns:a16="http://schemas.microsoft.com/office/drawing/2014/main" id="{8F6F61D1-FEA1-A4A1-4CF5-7157202DDA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09A046E-14BA-3995-EA44-5E2A8687E20A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DF83CE-03B7-4020-F34F-20FC811EAAF3}"/>
              </a:ext>
            </a:extLst>
          </p:cNvPr>
          <p:cNvSpPr txBox="1"/>
          <p:nvPr/>
        </p:nvSpPr>
        <p:spPr>
          <a:xfrm>
            <a:off x="1499456" y="1124744"/>
            <a:ext cx="9955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ILD pixel TPC PID performance as a function of the drift distance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3D1B4B-9CA3-5236-14C1-F1C965E4540D}"/>
              </a:ext>
            </a:extLst>
          </p:cNvPr>
          <p:cNvSpPr txBox="1"/>
          <p:nvPr/>
        </p:nvSpPr>
        <p:spPr>
          <a:xfrm>
            <a:off x="7365494" y="1738483"/>
            <a:ext cx="472041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000" i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Ideal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cluster counting with 60% pixel coverage gives a PID resolution 2.2%.</a:t>
            </a:r>
          </a:p>
          <a:p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truncation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method gives is the other extreme of 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3.1%</a:t>
            </a:r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red curve is an interpolation based on the </a:t>
            </a:r>
            <a:r>
              <a:rPr lang="en-NL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template fit method </a:t>
            </a: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red point is corresponds to the testbeam single electron resolution 130 </a:t>
            </a:r>
            <a:r>
              <a:rPr lang="en-NL" sz="20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 and a PID resolution of </a:t>
            </a:r>
            <a:r>
              <a:rPr lang="en-NL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2.5% </a:t>
            </a:r>
          </a:p>
          <a:p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40B6D1-EEF3-49BB-9D36-5A359D8BC7D5}"/>
                  </a:ext>
                </a:extLst>
              </p:cNvPr>
              <p:cNvSpPr txBox="1"/>
              <p:nvPr/>
            </p:nvSpPr>
            <p:spPr>
              <a:xfrm>
                <a:off x="3719736" y="1708048"/>
                <a:ext cx="3426440" cy="403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sz="2000" baseline="-2500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T</m:t>
                    </m:r>
                  </m:oMath>
                </a14:m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30 </a:t>
                </a:r>
                <a:r>
                  <a:rPr lang="en-NL" sz="20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NL" sz="20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cm</m:t>
                        </m:r>
                      </m:e>
                    </m:rad>
                  </m:oMath>
                </a14:m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40B6D1-EEF3-49BB-9D36-5A359D8BC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736" y="1708048"/>
                <a:ext cx="3426440" cy="403572"/>
              </a:xfrm>
              <a:prstGeom prst="rect">
                <a:avLst/>
              </a:prstGeom>
              <a:blipFill>
                <a:blip r:embed="rId8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9737035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0163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Running a Pixel TPC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with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C8A555-2FD4-5AB2-377A-B3ACD856D2C3}"/>
              </a:ext>
            </a:extLst>
          </p:cNvPr>
          <p:cNvSpPr txBox="1"/>
          <p:nvPr/>
        </p:nvSpPr>
        <p:spPr>
          <a:xfrm>
            <a:off x="3287490" y="1001687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L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example Z run @ CEPC or FCCee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A5F0F-0587-D4BA-59F4-33C6E1E9126E}"/>
              </a:ext>
            </a:extLst>
          </p:cNvPr>
          <p:cNvSpPr txBox="1"/>
          <p:nvPr/>
        </p:nvSpPr>
        <p:spPr>
          <a:xfrm>
            <a:off x="1905001" y="1777007"/>
            <a:ext cx="7935415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idea is use in the TPC not the T2K gas. But another gas mixture that gives less hits. And a gas that is less sensitive to the beam background and more performant for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dEdx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(cluster counting)</a:t>
            </a:r>
          </a:p>
          <a:p>
            <a:endParaRPr lang="en-GB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could think of a Ne based gas.</a:t>
            </a:r>
          </a:p>
          <a:p>
            <a:endParaRPr lang="en-GB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advantage would be: the number of electrons /cm is lower by a factor of about 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2.5</a:t>
            </a:r>
            <a:r>
              <a:rPr lang="en-GB" sz="18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GB" sz="1800" dirty="0" err="1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w.r.t.</a:t>
            </a:r>
            <a:r>
              <a:rPr lang="en-GB" sz="18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T2K gas. The probability that the photons (from the beam-beam background) interact with 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Neon</a:t>
            </a:r>
            <a:r>
              <a:rPr lang="en-GB" sz="18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also a factor of 5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am not absolutely sure but this could bring a factor 12.5 beam background reduction.</a:t>
            </a:r>
          </a:p>
          <a:p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1370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0163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Running a Pixel TPC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with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C8A555-2FD4-5AB2-377A-B3ACD856D2C3}"/>
              </a:ext>
            </a:extLst>
          </p:cNvPr>
          <p:cNvSpPr txBox="1"/>
          <p:nvPr/>
        </p:nvSpPr>
        <p:spPr>
          <a:xfrm>
            <a:off x="3287490" y="1001687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L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example Z run @ CEPC or FCCee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0CA5F0F-0587-D4BA-59F4-33C6E1E9126E}"/>
                  </a:ext>
                </a:extLst>
              </p:cNvPr>
              <p:cNvSpPr txBox="1"/>
              <p:nvPr/>
            </p:nvSpPr>
            <p:spPr>
              <a:xfrm>
                <a:off x="1905001" y="1690760"/>
                <a:ext cx="9159551" cy="1234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800" dirty="0">
                    <a:solidFill>
                      <a:srgbClr val="0066FF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We could e.g. run with the Neon version of T2K gas: </a:t>
                </a:r>
                <a:r>
                  <a:rPr lang="en-GB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Ne</a:t>
                </a:r>
                <a:r>
                  <a:rPr lang="en-GB" sz="1800" dirty="0">
                    <a:solidFill>
                      <a:srgbClr val="0066FF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:CF4:iCH4H10 95:3:2 and still reach low transverse diffusion: of about </a:t>
                </a:r>
                <a:r>
                  <a:rPr lang="en-NL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</a:t>
                </a:r>
                <a:r>
                  <a:rPr lang="en-NL" sz="1800" baseline="-25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 </a:t>
                </a:r>
                <a:r>
                  <a:rPr lang="en-NL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 70</a:t>
                </a:r>
                <a:r>
                  <a:rPr lang="en-NL" sz="18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NL" sz="1800" dirty="0">
                    <a:solidFill>
                      <a:schemeClr val="tx1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8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NL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cm</m:t>
                        </m:r>
                      </m:e>
                    </m:rad>
                  </m:oMath>
                </a14:m>
                <a:r>
                  <a:rPr lang="en-GB" sz="1800" dirty="0">
                    <a:solidFill>
                      <a:srgbClr val="0066FF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at 2 T. Drift field 200 V/cm. Or </a:t>
                </a:r>
                <a:r>
                  <a:rPr lang="en-NL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</a:t>
                </a:r>
                <a:r>
                  <a:rPr lang="en-NL" sz="1800" baseline="-25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 </a:t>
                </a:r>
                <a:r>
                  <a:rPr lang="en-NL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 30 </a:t>
                </a:r>
                <a:r>
                  <a:rPr lang="en-NL" sz="1800" dirty="0"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NL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cm</m:t>
                        </m:r>
                      </m:e>
                    </m:rad>
                  </m:oMath>
                </a14:m>
                <a:r>
                  <a:rPr lang="en-GB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at 3.5 T</a:t>
                </a:r>
              </a:p>
              <a:p>
                <a:endParaRPr lang="en-GB" sz="2000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0CA5F0F-0587-D4BA-59F4-33C6E1E91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1690760"/>
                <a:ext cx="9159551" cy="1234184"/>
              </a:xfrm>
              <a:prstGeom prst="rect">
                <a:avLst/>
              </a:prstGeom>
              <a:blipFill>
                <a:blip r:embed="rId7"/>
                <a:stretch>
                  <a:fillRect l="-693" t="-1010" r="-110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938898A-BC42-CF2F-594D-D1B9F91372FC}"/>
              </a:ext>
            </a:extLst>
          </p:cNvPr>
          <p:cNvSpPr txBox="1"/>
          <p:nvPr/>
        </p:nvSpPr>
        <p:spPr>
          <a:xfrm>
            <a:off x="6484776" y="2973077"/>
            <a:ext cx="4795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PDG clusters/cm  primary total</a:t>
            </a: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Ne:CF4:iCH4       16.04    46</a:t>
            </a: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T2K             26     100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21D221-8B49-3A74-5A67-3DC6AA22A1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048" y="2634399"/>
            <a:ext cx="3888432" cy="38884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6F3AFC-57ED-7C1D-92CB-1654AFC4E62B}"/>
              </a:ext>
            </a:extLst>
          </p:cNvPr>
          <p:cNvSpPr txBox="1"/>
          <p:nvPr/>
        </p:nvSpPr>
        <p:spPr>
          <a:xfrm>
            <a:off x="6757006" y="4193793"/>
            <a:ext cx="43795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disadvantage would be a TPC tracking resolution that is a factor 1.47 worse (than running 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T2K)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985066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2F442-4037-77FB-05CA-D6567DB33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>
            <a:extLst>
              <a:ext uri="{FF2B5EF4-FFF2-40B4-BE49-F238E27FC236}">
                <a16:creationId xmlns:a16="http://schemas.microsoft.com/office/drawing/2014/main" id="{88621653-1965-E72C-E9A9-C7E6FE522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>
            <a:extLst>
              <a:ext uri="{FF2B5EF4-FFF2-40B4-BE49-F238E27FC236}">
                <a16:creationId xmlns:a16="http://schemas.microsoft.com/office/drawing/2014/main" id="{6E27B741-1164-0929-042E-2442104CB18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id="{24A12AA3-1AD4-CC2E-075B-259DA474B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>
            <a:extLst>
              <a:ext uri="{FF2B5EF4-FFF2-40B4-BE49-F238E27FC236}">
                <a16:creationId xmlns:a16="http://schemas.microsoft.com/office/drawing/2014/main" id="{83F0DEC2-D68B-EF36-0CD8-4DC7AD69F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>
            <a:extLst>
              <a:ext uri="{FF2B5EF4-FFF2-40B4-BE49-F238E27FC236}">
                <a16:creationId xmlns:a16="http://schemas.microsoft.com/office/drawing/2014/main" id="{AB5DAFEE-A574-A3E6-A86E-DB840F3867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C6EC01-74B8-8117-B88D-98AEB0C490BF}"/>
              </a:ext>
            </a:extLst>
          </p:cNvPr>
          <p:cNvSpPr/>
          <p:nvPr/>
        </p:nvSpPr>
        <p:spPr>
          <a:xfrm>
            <a:off x="3359696" y="363130"/>
            <a:ext cx="60163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Running a Pixel TPC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with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E196F4-0C67-E8B3-4174-9CACB379FB0D}"/>
              </a:ext>
            </a:extLst>
          </p:cNvPr>
          <p:cNvSpPr txBox="1"/>
          <p:nvPr/>
        </p:nvSpPr>
        <p:spPr>
          <a:xfrm>
            <a:off x="3287490" y="1001687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L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example Z run @ CEPC or FCCee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E80931-3343-247A-B4EC-095A424C60AF}"/>
              </a:ext>
            </a:extLst>
          </p:cNvPr>
          <p:cNvSpPr txBox="1"/>
          <p:nvPr/>
        </p:nvSpPr>
        <p:spPr>
          <a:xfrm>
            <a:off x="8112224" y="2404633"/>
            <a:ext cx="325741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clear advantage of Neon is the larger mean cluster distance and the lower number of electrons/cluster.</a:t>
            </a:r>
          </a:p>
          <a:p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makes it more suited for cluster counting in a Pixel TPC</a:t>
            </a:r>
            <a:endParaRPr lang="nl-NL" sz="2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D78F576-4696-4E86-805D-5995838544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2566231" y="383725"/>
            <a:ext cx="44147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69035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C5C6A-7378-CE80-F8E3-9B6F1EAA3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>
            <a:extLst>
              <a:ext uri="{FF2B5EF4-FFF2-40B4-BE49-F238E27FC236}">
                <a16:creationId xmlns:a16="http://schemas.microsoft.com/office/drawing/2014/main" id="{474113CF-80FC-D7F5-4BB0-92754E190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>
            <a:extLst>
              <a:ext uri="{FF2B5EF4-FFF2-40B4-BE49-F238E27FC236}">
                <a16:creationId xmlns:a16="http://schemas.microsoft.com/office/drawing/2014/main" id="{22B7B65F-935E-FD94-AE60-91A08149756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id="{2E617FED-9433-5995-8E88-304661471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ildlogoTransparant.png">
            <a:extLst>
              <a:ext uri="{FF2B5EF4-FFF2-40B4-BE49-F238E27FC236}">
                <a16:creationId xmlns:a16="http://schemas.microsoft.com/office/drawing/2014/main" id="{BE5372C1-5FCD-A1FD-2AB5-CA4588147C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294AAC-BF27-BE82-693A-6021751CE47C}"/>
              </a:ext>
            </a:extLst>
          </p:cNvPr>
          <p:cNvSpPr/>
          <p:nvPr/>
        </p:nvSpPr>
        <p:spPr>
          <a:xfrm>
            <a:off x="3359696" y="363130"/>
            <a:ext cx="60163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Running a Pixel TPC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with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BEC97C-1242-22E0-5549-30177AA2C6FC}"/>
              </a:ext>
            </a:extLst>
          </p:cNvPr>
          <p:cNvSpPr txBox="1"/>
          <p:nvPr/>
        </p:nvSpPr>
        <p:spPr>
          <a:xfrm>
            <a:off x="3287490" y="1001687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PID 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2FB8D3-E2AB-23A7-FB1B-0522D91C3031}"/>
                  </a:ext>
                </a:extLst>
              </p:cNvPr>
              <p:cNvSpPr txBox="1"/>
              <p:nvPr/>
            </p:nvSpPr>
            <p:spPr>
              <a:xfrm>
                <a:off x="7064814" y="1777007"/>
                <a:ext cx="4622546" cy="39962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</a:t>
                </a:r>
                <a:r>
                  <a:rPr lang="en-GB" sz="2000" dirty="0">
                    <a:solidFill>
                      <a:srgbClr val="0066FF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conservative extrapolation:</a:t>
                </a:r>
              </a:p>
              <a:p>
                <a:endParaRPr lang="en-GB" sz="2000" dirty="0">
                  <a:solidFill>
                    <a:srgbClr val="0066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For </a:t>
                </a:r>
                <a:r>
                  <a:rPr lang="en-GB" sz="2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truncation</a:t>
                </a:r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the resolution is scaled with the </a:t>
                </a:r>
                <a:r>
                  <a:rPr lang="en-GB" sz="2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NL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n-US" sz="2000" b="0" i="0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tot</m:t>
                        </m:r>
                      </m:e>
                    </m:rad>
                  </m:oMath>
                </a14:m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b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GB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NB we know that the fluctuations in Neon will be smaller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For </a:t>
                </a:r>
                <a:r>
                  <a:rPr lang="en-GB" sz="2000" i="1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ideal cluster</a:t>
                </a:r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counting this is the best one can achieve.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For the </a:t>
                </a:r>
                <a:r>
                  <a:rPr lang="en-GB" sz="20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template fit </a:t>
                </a:r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the function is scaled by </a:t>
                </a:r>
                <a:r>
                  <a:rPr lang="en-GB" sz="2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NL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n-US" sz="2000" b="0" i="0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clusters</m:t>
                        </m:r>
                      </m:e>
                    </m:rad>
                  </m:oMath>
                </a14:m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 </a:t>
                </a:r>
                <a:b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GB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NB It is expected that the </a:t>
                </a:r>
                <a:r>
                  <a:rPr lang="en-GB" sz="18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template fit </a:t>
                </a:r>
                <a:r>
                  <a:rPr lang="en-GB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will perform much better and come closer to the ideal cc curve</a:t>
                </a:r>
                <a:endParaRPr lang="nl-NL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2FB8D3-E2AB-23A7-FB1B-0522D91C3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814" y="1777007"/>
                <a:ext cx="4622546" cy="3996222"/>
              </a:xfrm>
              <a:prstGeom prst="rect">
                <a:avLst/>
              </a:prstGeom>
              <a:blipFill>
                <a:blip r:embed="rId6"/>
                <a:stretch>
                  <a:fillRect l="-1096" t="-952" r="-3014" b="-127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27E47FF-DD63-1563-F23A-5F79F38302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723479" y="243603"/>
            <a:ext cx="4414762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2E24CB-EDB1-DB00-6074-7D597A189C69}"/>
              </a:ext>
            </a:extLst>
          </p:cNvPr>
          <p:cNvSpPr txBox="1"/>
          <p:nvPr/>
        </p:nvSpPr>
        <p:spPr>
          <a:xfrm>
            <a:off x="3280087" y="4581128"/>
            <a:ext cx="25278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Coverage 60% </a:t>
            </a:r>
            <a:endParaRPr lang="nl-NL" dirty="0"/>
          </a:p>
        </p:txBody>
      </p:sp>
      <p:pic>
        <p:nvPicPr>
          <p:cNvPr id="10" name="Picture 9" descr="LCTPClogo_simple.wb.png">
            <a:extLst>
              <a:ext uri="{FF2B5EF4-FFF2-40B4-BE49-F238E27FC236}">
                <a16:creationId xmlns:a16="http://schemas.microsoft.com/office/drawing/2014/main" id="{EB0A0672-1389-AF43-55EF-C9F8E5E1A6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8319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58F6A-AD5B-5595-89D3-D1579C4E9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>
            <a:extLst>
              <a:ext uri="{FF2B5EF4-FFF2-40B4-BE49-F238E27FC236}">
                <a16:creationId xmlns:a16="http://schemas.microsoft.com/office/drawing/2014/main" id="{7A627CD3-0840-6F55-7061-2F524C05D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>
            <a:extLst>
              <a:ext uri="{FF2B5EF4-FFF2-40B4-BE49-F238E27FC236}">
                <a16:creationId xmlns:a16="http://schemas.microsoft.com/office/drawing/2014/main" id="{CBC65346-B25E-0416-35F8-CC4B1656080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id="{B4F76938-D3FD-E6DB-8496-ECFF70E99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ildlogoTransparant.png">
            <a:extLst>
              <a:ext uri="{FF2B5EF4-FFF2-40B4-BE49-F238E27FC236}">
                <a16:creationId xmlns:a16="http://schemas.microsoft.com/office/drawing/2014/main" id="{383960D6-A9DF-754E-FC89-724123DDED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860F9A-39A8-9EF7-6452-A16C132E09B4}"/>
              </a:ext>
            </a:extLst>
          </p:cNvPr>
          <p:cNvSpPr/>
          <p:nvPr/>
        </p:nvSpPr>
        <p:spPr>
          <a:xfrm>
            <a:off x="3143672" y="395953"/>
            <a:ext cx="7183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Running a Pixel TPC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with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Ne or 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9FFBCD-62ED-8944-FCEA-F755FCF6A51B}"/>
              </a:ext>
            </a:extLst>
          </p:cNvPr>
          <p:cNvSpPr txBox="1"/>
          <p:nvPr/>
        </p:nvSpPr>
        <p:spPr>
          <a:xfrm>
            <a:off x="1521080" y="1208360"/>
            <a:ext cx="9911840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endParaRPr lang="en-GB" sz="2000" dirty="0">
              <a:solidFill>
                <a:srgbClr val="0066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beam backgrounds for a Pixel TPC running </a:t>
            </a:r>
            <a:r>
              <a:rPr lang="en-GB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Ne:CF4:iCH4 95:3:2</a:t>
            </a:r>
            <a:br>
              <a:rPr lang="en-GB" sz="18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8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likely a factor </a:t>
            </a:r>
            <a:r>
              <a:rPr lang="en-GB" sz="1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12.5</a:t>
            </a:r>
            <a:r>
              <a:rPr lang="en-GB" sz="18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lower than running with the default T2K gas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would be nice to have this confirmed/studied by D. Jeans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important for the Z running in view of limiting occupancies and distortions (due to the ion back flow)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price is a worse TPC tracking resolution at high momenta with a factor of about </a:t>
            </a:r>
            <a:r>
              <a:rPr lang="en-GB" sz="1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1.5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For low momenta the track is less scattered in the Ne than in the </a:t>
            </a:r>
            <a:r>
              <a:rPr lang="en-GB" sz="18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based gas. Note that in the ILD experiment the overall momentum resolution will be almost unaffected due to contribution of the Inner and Outer silicon trackers.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conservative extrapolation gives a PID resolution of </a:t>
            </a:r>
            <a:r>
              <a:rPr lang="en-GB" sz="1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2.8-4%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Ne based gas in a Pixel TPC inside ILD at cos </a:t>
            </a:r>
            <a:r>
              <a:rPr lang="en-GB" sz="18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=0 assuming 60% coverage. This can compared to the ILD PID resolution result of </a:t>
            </a:r>
            <a:r>
              <a:rPr lang="en-GB" sz="1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2.5-3% 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the T2K gas.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would be nice to take some test beam data with B field and this gas</a:t>
            </a:r>
          </a:p>
        </p:txBody>
      </p:sp>
      <p:pic>
        <p:nvPicPr>
          <p:cNvPr id="10" name="Picture 9" descr="LCTPClogo_simple.wb.png">
            <a:extLst>
              <a:ext uri="{FF2B5EF4-FFF2-40B4-BE49-F238E27FC236}">
                <a16:creationId xmlns:a16="http://schemas.microsoft.com/office/drawing/2014/main" id="{6A415631-3EF2-B780-83C0-28992EE1D1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63FF24-D274-0AD6-0468-FA98B9CB83E8}"/>
              </a:ext>
            </a:extLst>
          </p:cNvPr>
          <p:cNvSpPr txBox="1"/>
          <p:nvPr/>
        </p:nvSpPr>
        <p:spPr>
          <a:xfrm>
            <a:off x="3170475" y="113770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L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example Z run @ CEPC or FCCee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84575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230D30-70C8-96A6-4532-2958CEBE2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73403" y="600931"/>
            <a:ext cx="4414762" cy="6858000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0710" y="1311517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PID performance truncation method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AAE81B-AB8C-885C-7786-D157961EEBBA}"/>
              </a:ext>
            </a:extLst>
          </p:cNvPr>
          <p:cNvSpPr txBox="1"/>
          <p:nvPr/>
        </p:nvSpPr>
        <p:spPr>
          <a:xfrm>
            <a:off x="588416" y="2424110"/>
            <a:ext cx="385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lectron resolution </a:t>
            </a:r>
          </a:p>
          <a:p>
            <a:pPr algn="ctr"/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3.6%</a:t>
            </a:r>
          </a:p>
          <a:p>
            <a:pPr algn="ctr"/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 t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 60% and coverage</a:t>
            </a:r>
          </a:p>
          <a:p>
            <a:pPr algn="ctr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inearity MIP-e = 1.03</a:t>
            </a:r>
          </a:p>
          <a:p>
            <a:pPr algn="ctr"/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drift=5-15 mm (flat)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EBB611-D1A7-5B13-D4BB-8E7F23292AA1}"/>
              </a:ext>
            </a:extLst>
          </p:cNvPr>
          <p:cNvSpPr txBox="1"/>
          <p:nvPr/>
        </p:nvSpPr>
        <p:spPr>
          <a:xfrm>
            <a:off x="5519936" y="3301273"/>
            <a:ext cx="28310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2DDAE7-4D86-8433-4B3A-94DB7857B3CC}"/>
              </a:ext>
            </a:extLst>
          </p:cNvPr>
          <p:cNvSpPr txBox="1"/>
          <p:nvPr/>
        </p:nvSpPr>
        <p:spPr>
          <a:xfrm>
            <a:off x="2640375" y="5945897"/>
            <a:ext cx="385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MIP in plot was corrected … thanks Ulli</a:t>
            </a:r>
          </a:p>
        </p:txBody>
      </p:sp>
    </p:spTree>
    <p:extLst>
      <p:ext uri="{BB962C8B-B14F-4D97-AF65-F5344CB8AC3E}">
        <p14:creationId xmlns:p14="http://schemas.microsoft.com/office/powerpoint/2010/main" val="286960223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2FD27B-D79B-C103-B608-89CBF09D0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84155" y="600931"/>
            <a:ext cx="4414762" cy="6858000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0710" y="1311517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PID performance template fit method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AAE81B-AB8C-885C-7786-D157961EEBBA}"/>
              </a:ext>
            </a:extLst>
          </p:cNvPr>
          <p:cNvSpPr txBox="1"/>
          <p:nvPr/>
        </p:nvSpPr>
        <p:spPr>
          <a:xfrm>
            <a:off x="588416" y="2204864"/>
            <a:ext cx="385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lectron resolution </a:t>
            </a:r>
          </a:p>
          <a:p>
            <a:pPr algn="ctr"/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2.9% </a:t>
            </a:r>
          </a:p>
          <a:p>
            <a:pPr algn="ctr"/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 t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 60% and coverage</a:t>
            </a:r>
          </a:p>
          <a:p>
            <a:pPr algn="ctr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inearity MIP-e = 1.07</a:t>
            </a:r>
          </a:p>
          <a:p>
            <a:pPr algn="ctr"/>
            <a:endParaRPr lang="en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syst uncertainty on resolution +7%</a:t>
            </a:r>
          </a:p>
          <a:p>
            <a:pPr algn="ctr"/>
            <a:endParaRPr lang="en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9EF878-EDB3-B3D9-2D85-2308B5E965E9}"/>
              </a:ext>
            </a:extLst>
          </p:cNvPr>
          <p:cNvSpPr txBox="1"/>
          <p:nvPr/>
        </p:nvSpPr>
        <p:spPr>
          <a:xfrm>
            <a:off x="5459269" y="3351303"/>
            <a:ext cx="2470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26848190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F291BB5-74D9-2E16-8FBB-52C93FC48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804191"/>
              </p:ext>
            </p:extLst>
          </p:nvPr>
        </p:nvGraphicFramePr>
        <p:xfrm>
          <a:off x="1271464" y="2708920"/>
          <a:ext cx="950505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812">
                  <a:extLst>
                    <a:ext uri="{9D8B030D-6E8A-4147-A177-3AD203B41FA5}">
                      <a16:colId xmlns:a16="http://schemas.microsoft.com/office/drawing/2014/main" val="2970155944"/>
                    </a:ext>
                  </a:extLst>
                </a:gridCol>
                <a:gridCol w="3514891">
                  <a:extLst>
                    <a:ext uri="{9D8B030D-6E8A-4147-A177-3AD203B41FA5}">
                      <a16:colId xmlns:a16="http://schemas.microsoft.com/office/drawing/2014/main" val="34706059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68192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Method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>
                          <a:latin typeface="Verdana" panose="020B0604030504040204" pitchFamily="34" charset="0"/>
                        </a:rPr>
                        <a:t>B=0 R</a:t>
                      </a:r>
                      <a:r>
                        <a:rPr lang="en-NL" baseline="0" dirty="0">
                          <a:latin typeface="Verdana" panose="020B0604030504040204" pitchFamily="34" charset="0"/>
                        </a:rPr>
                        <a:t>esolution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B= 1 T Resolution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583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>
                          <a:latin typeface="Verdana" panose="020B0604030504040204" pitchFamily="34" charset="0"/>
                        </a:rPr>
                        <a:t> Truncation</a:t>
                      </a:r>
                      <a:endParaRPr lang="en-NL" baseline="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057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GB" baseline="0" dirty="0">
                          <a:latin typeface="Verdana" panose="020B0604030504040204" pitchFamily="34" charset="0"/>
                        </a:rPr>
                        <a:t>T</a:t>
                      </a:r>
                      <a:r>
                        <a:rPr lang="en-NL" baseline="0" dirty="0">
                          <a:latin typeface="Verdana" panose="020B0604030504040204" pitchFamily="34" charset="0"/>
                        </a:rPr>
                        <a:t>emplate fit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35913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E264E63-8AAD-7FBE-695A-E0A0C8D78909}"/>
              </a:ext>
            </a:extLst>
          </p:cNvPr>
          <p:cNvSpPr txBox="1"/>
          <p:nvPr/>
        </p:nvSpPr>
        <p:spPr>
          <a:xfrm>
            <a:off x="1703512" y="4365104"/>
            <a:ext cx="91450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truncation method has a slightly worse performance – as it is more sensitive to the hits than the template fit method – that is more sensitive to the number of clusters.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NL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AF332A-6A13-47FE-F934-072476F815A3}"/>
              </a:ext>
            </a:extLst>
          </p:cNvPr>
          <p:cNvSpPr txBox="1"/>
          <p:nvPr/>
        </p:nvSpPr>
        <p:spPr>
          <a:xfrm>
            <a:off x="1881592" y="1693257"/>
            <a:ext cx="88420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dEdx resolution for electrons from data by combining tracks to form a 1 m long track with realistic coverage 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~60%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coverage</a:t>
            </a:r>
            <a:r>
              <a:rPr kumimoji="0" lang="en-NL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5E1262-F3F3-E987-95A9-6D5E92BB19DC}"/>
              </a:ext>
            </a:extLst>
          </p:cNvPr>
          <p:cNvSpPr txBox="1"/>
          <p:nvPr/>
        </p:nvSpPr>
        <p:spPr>
          <a:xfrm>
            <a:off x="3047048" y="1104175"/>
            <a:ext cx="6097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PID performance of a Pixel TPC</a:t>
            </a:r>
            <a:endParaRPr lang="en-NL" sz="2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8296DA-BC0A-4FD3-3B66-0CD1BF79C70A}"/>
              </a:ext>
            </a:extLst>
          </p:cNvPr>
          <p:cNvSpPr txBox="1"/>
          <p:nvPr/>
        </p:nvSpPr>
        <p:spPr>
          <a:xfrm rot="17346532">
            <a:off x="-484876" y="2695607"/>
            <a:ext cx="2427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42304587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695400" y="1449202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PID Performance extrapolated to the ILD detector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AAE81B-AB8C-885C-7786-D157961EEBBA}"/>
              </a:ext>
            </a:extLst>
          </p:cNvPr>
          <p:cNvSpPr txBox="1"/>
          <p:nvPr/>
        </p:nvSpPr>
        <p:spPr>
          <a:xfrm>
            <a:off x="1380503" y="2438886"/>
            <a:ext cx="34193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 beam B = 1 T</a:t>
            </a:r>
          </a:p>
          <a:p>
            <a:pPr algn="ctr"/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=5,6 GeV/c </a:t>
            </a:r>
          </a:p>
          <a:p>
            <a:pPr algn="ctr"/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Template 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fit (Truncation)</a:t>
            </a:r>
          </a:p>
          <a:p>
            <a:pPr algn="ctr"/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lectron resolution </a:t>
            </a:r>
          </a:p>
          <a:p>
            <a:pPr algn="ctr"/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2.9 (3.6)%</a:t>
            </a:r>
          </a:p>
          <a:p>
            <a:pPr algn="ctr"/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 t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 60% and coverage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B04710-7D26-9BFF-3C3B-5AFDD0E986D5}"/>
              </a:ext>
            </a:extLst>
          </p:cNvPr>
          <p:cNvSpPr txBox="1"/>
          <p:nvPr/>
        </p:nvSpPr>
        <p:spPr>
          <a:xfrm>
            <a:off x="5187706" y="2132856"/>
            <a:ext cx="5444798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ILD detector </a:t>
            </a:r>
          </a:p>
          <a:p>
            <a:pPr algn="ctr"/>
            <a:r>
              <a:rPr lang="en-GB" sz="14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en-GB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rInner</a:t>
            </a: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329  </a:t>
            </a:r>
            <a:r>
              <a:rPr lang="en-GB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rOuter</a:t>
            </a: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1770 mm </a:t>
            </a:r>
          </a:p>
          <a:p>
            <a:pPr algn="ctr"/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pPr algn="ctr"/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electron resolution = 2.4 (3.0) %</a:t>
            </a:r>
          </a:p>
          <a:p>
            <a:pPr algn="ctr"/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</a:t>
            </a:r>
            <a:r>
              <a:rPr lang="en-GB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q=p</a:t>
            </a: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/2</a:t>
            </a:r>
          </a:p>
          <a:p>
            <a:pPr algn="ctr"/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Assume Pixel TPC performance at B = 1 T at p = 5,6 GeV/c</a:t>
            </a:r>
            <a:endParaRPr lang="en-NL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17024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E0C26FC-F524-8DF0-4250-AA85A723C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21619" y="367342"/>
            <a:ext cx="4414762" cy="6858000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ILD dEdx performance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883329-1F52-BA4C-229D-2347B571B407}"/>
              </a:ext>
            </a:extLst>
          </p:cNvPr>
          <p:cNvSpPr txBox="1"/>
          <p:nvPr/>
        </p:nvSpPr>
        <p:spPr>
          <a:xfrm>
            <a:off x="6478498" y="2467908"/>
            <a:ext cx="541858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dEdx studies in ILD (Ullrich Einhaus)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Extracted the ILC soft parametrisations for energy loss based on G4 and full simulation of the ILC TPC with T2K gas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Link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generated in 2020 with ILC soft v02-02 and v02-02-01 </a:t>
            </a:r>
          </a:p>
        </p:txBody>
      </p:sp>
    </p:spTree>
    <p:extLst>
      <p:ext uri="{BB962C8B-B14F-4D97-AF65-F5344CB8AC3E}">
        <p14:creationId xmlns:p14="http://schemas.microsoft.com/office/powerpoint/2010/main" val="294393904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B4C1C-2E52-886F-935E-AFC917AE5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>
            <a:extLst>
              <a:ext uri="{FF2B5EF4-FFF2-40B4-BE49-F238E27FC236}">
                <a16:creationId xmlns:a16="http://schemas.microsoft.com/office/drawing/2014/main" id="{AA35BE0E-8832-D489-6E21-B63997C8B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>
            <a:extLst>
              <a:ext uri="{FF2B5EF4-FFF2-40B4-BE49-F238E27FC236}">
                <a16:creationId xmlns:a16="http://schemas.microsoft.com/office/drawing/2014/main" id="{45BAA74A-A497-5FA9-827F-9EF9B75FD1D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id="{368FA04B-055A-97DE-9E0A-1D93ED4F3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>
            <a:extLst>
              <a:ext uri="{FF2B5EF4-FFF2-40B4-BE49-F238E27FC236}">
                <a16:creationId xmlns:a16="http://schemas.microsoft.com/office/drawing/2014/main" id="{0B2C16F0-49BD-902A-0E25-3B328E3D1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>
            <a:extLst>
              <a:ext uri="{FF2B5EF4-FFF2-40B4-BE49-F238E27FC236}">
                <a16:creationId xmlns:a16="http://schemas.microsoft.com/office/drawing/2014/main" id="{1C387484-07FC-8FEB-DF6D-309D1FC2C4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7781695-4768-92C8-6072-BB3DE1E4BFE8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995705-59E2-2FFD-77CD-E80F639D7964}"/>
              </a:ext>
            </a:extLst>
          </p:cNvPr>
          <p:cNvSpPr txBox="1"/>
          <p:nvPr/>
        </p:nvSpPr>
        <p:spPr>
          <a:xfrm>
            <a:off x="1499456" y="1124744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ILD Pixel TPC PID 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159E2C-0EB8-9738-D49D-7F486AB45EDD}"/>
                  </a:ext>
                </a:extLst>
              </p:cNvPr>
              <p:cNvSpPr txBox="1"/>
              <p:nvPr/>
            </p:nvSpPr>
            <p:spPr>
              <a:xfrm>
                <a:off x="1314145" y="1916832"/>
                <a:ext cx="10573055" cy="3850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ILD PID performance is evaluated using the ILD dEdx parametrisation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NL" sz="2000" dirty="0">
                    <a:solidFill>
                      <a:srgbClr val="0066FF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For an ILD detecor with </a:t>
                </a:r>
                <a:endParaRPr lang="en-GB" sz="2000" dirty="0">
                  <a:solidFill>
                    <a:srgbClr val="000000"/>
                  </a:solidFill>
                  <a:effectLst/>
                  <a:latin typeface="Menlo" panose="020B0609030804020204" pitchFamily="49" charset="0"/>
                </a:endParaRPr>
              </a:p>
              <a:p>
                <a:pPr algn="ctr"/>
                <a:r>
                  <a:rPr lang="en-GB" sz="2000" dirty="0">
                    <a:solidFill>
                      <a:srgbClr val="000000"/>
                    </a:solidFill>
                    <a:effectLst/>
                    <a:latin typeface="Menlo" panose="020B0609030804020204" pitchFamily="49" charset="0"/>
                  </a:rPr>
                  <a:t>  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rInner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329</a:t>
                </a:r>
                <a:r>
                  <a:rPr lang="en-GB" sz="20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rOuter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1770 mm</a:t>
                </a:r>
              </a:p>
              <a:p>
                <a:pPr algn="ctr"/>
                <a:r>
                  <a:rPr lang="en-GB" sz="20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   </a:t>
                </a:r>
                <a:r>
                  <a:rPr lang="en-GB" sz="20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zMax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  = 2350  mm // half length</a:t>
                </a:r>
              </a:p>
              <a:p>
                <a:pPr algn="ctr"/>
                <a:endParaRPr lang="en-NL" sz="1200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The truncation and template fit method results at B = 1T for the electrons</a:t>
                </a:r>
              </a:p>
              <a:p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  are used as resp. worse and best scenarios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The performance plots assume cos </a:t>
                </a:r>
                <a:r>
                  <a:rPr lang="en-NL" sz="20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q = 0</a:t>
                </a: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and the PID resolution scales as:</a:t>
                </a:r>
              </a:p>
              <a:p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        1/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NL" sz="20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track</m:t>
                        </m:r>
                        <m:r>
                          <a:rPr lang="en-US" sz="2000" b="0" i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length</m:t>
                        </m:r>
                        <m:r>
                          <a:rPr lang="en-US" sz="2000" b="0" i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Eloss</m:t>
                        </m:r>
                        <m:r>
                          <a:rPr lang="en-US" sz="20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&gt;</m:t>
                        </m:r>
                      </m:e>
                    </m:rad>
                  </m:oMath>
                </a14:m>
                <a:endParaRPr lang="en-NL" sz="2000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The separation between electrons, kaons, protons and pions is defined as</a:t>
                </a:r>
              </a:p>
              <a:p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    |&lt;Eloss e,K,p&gt; - &lt;Eloss </a:t>
                </a:r>
                <a:r>
                  <a:rPr lang="en-NL" sz="20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p</a:t>
                </a: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&gt;| / </a:t>
                </a:r>
                <a:r>
                  <a:rPr lang="en-NL" sz="20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s </a:t>
                </a:r>
                <a:r>
                  <a:rPr lang="en-NL" sz="2000" baseline="-250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p     </a:t>
                </a:r>
                <a:endParaRPr lang="en-NL" sz="2000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endParaRPr lang="en-NL" sz="2000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159E2C-0EB8-9738-D49D-7F486AB45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145" y="1916832"/>
                <a:ext cx="10573055" cy="3850606"/>
              </a:xfrm>
              <a:prstGeom prst="rect">
                <a:avLst/>
              </a:prstGeom>
              <a:blipFill>
                <a:blip r:embed="rId7"/>
                <a:stretch>
                  <a:fillRect l="-480" t="-6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10769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58D0B6-8FAC-FD3A-1703-DC1E74D9C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227741" y="319052"/>
            <a:ext cx="4414762" cy="6858000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ILD pixel TPC PID performance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883329-1F52-BA4C-229D-2347B571B407}"/>
              </a:ext>
            </a:extLst>
          </p:cNvPr>
          <p:cNvSpPr txBox="1"/>
          <p:nvPr/>
        </p:nvSpPr>
        <p:spPr>
          <a:xfrm>
            <a:off x="6500966" y="1915169"/>
            <a:ext cx="541858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ILD PID Performance for the two methods: template fit (solid), truncation (dashed)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expected pion-</a:t>
            </a:r>
            <a:r>
              <a:rPr lang="en-GB" sz="20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kaon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PID separation for momenta in the range of 2.5-45 GeV/c at cos </a:t>
            </a:r>
            <a:r>
              <a:rPr lang="el-GR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θ = 0 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more than </a:t>
            </a:r>
            <a:r>
              <a:rPr lang="en-GB" sz="20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5.5(4.5)</a:t>
            </a:r>
            <a:r>
              <a:rPr lang="el-GR" sz="20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</a:t>
            </a:r>
            <a:endParaRPr lang="en-US" sz="1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a momentum of 100 GeV/c the separation is still 3.0(2.0)</a:t>
            </a:r>
            <a:r>
              <a:rPr lang="el-GR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</a:t>
            </a:r>
            <a:endParaRPr lang="en-US" sz="2000" dirty="0">
              <a:solidFill>
                <a:srgbClr val="0066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expected pion-</a:t>
            </a:r>
            <a:r>
              <a:rPr lang="en-GB" sz="20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proton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PID separation for momenta in the range of 2.5-100 GeV/c at cos </a:t>
            </a:r>
            <a:r>
              <a:rPr lang="el-GR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θ = 0 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more than </a:t>
            </a:r>
            <a:r>
              <a:rPr lang="en-GB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en-GB" sz="20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.0(4.8)</a:t>
            </a:r>
            <a:r>
              <a:rPr lang="el-GR" sz="20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</a:t>
            </a:r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983F02-12B4-6174-519C-1A054914A060}"/>
              </a:ext>
            </a:extLst>
          </p:cNvPr>
          <p:cNvSpPr txBox="1"/>
          <p:nvPr/>
        </p:nvSpPr>
        <p:spPr>
          <a:xfrm>
            <a:off x="1499456" y="227687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ILD Pixel TPC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A7DF2C-487A-1B48-FD81-CB06C930ACA2}"/>
              </a:ext>
            </a:extLst>
          </p:cNvPr>
          <p:cNvSpPr txBox="1"/>
          <p:nvPr/>
        </p:nvSpPr>
        <p:spPr>
          <a:xfrm>
            <a:off x="2351584" y="3517219"/>
            <a:ext cx="23989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73763476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7663F-F8CB-9FCC-5DC5-FB680CE77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>
            <a:extLst>
              <a:ext uri="{FF2B5EF4-FFF2-40B4-BE49-F238E27FC236}">
                <a16:creationId xmlns:a16="http://schemas.microsoft.com/office/drawing/2014/main" id="{A7EBF677-69D6-F09B-D579-F6848D32A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>
            <a:extLst>
              <a:ext uri="{FF2B5EF4-FFF2-40B4-BE49-F238E27FC236}">
                <a16:creationId xmlns:a16="http://schemas.microsoft.com/office/drawing/2014/main" id="{75F73740-E256-7C6B-89F0-C01C858C01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id="{67B37C1C-B71A-AB4A-6749-3E1BE1119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>
            <a:extLst>
              <a:ext uri="{FF2B5EF4-FFF2-40B4-BE49-F238E27FC236}">
                <a16:creationId xmlns:a16="http://schemas.microsoft.com/office/drawing/2014/main" id="{A6DCD2B6-2C66-ECDE-C255-EB3A3FC93D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>
            <a:extLst>
              <a:ext uri="{FF2B5EF4-FFF2-40B4-BE49-F238E27FC236}">
                <a16:creationId xmlns:a16="http://schemas.microsoft.com/office/drawing/2014/main" id="{D65CB9F1-E973-E3FF-B502-B0A71AC12E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3F77C1-DE1C-1010-6CAB-CE5ED84F7712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B8E068-713F-80AF-6D94-19C7BFEF68FA}"/>
              </a:ext>
            </a:extLst>
          </p:cNvPr>
          <p:cNvSpPr txBox="1"/>
          <p:nvPr/>
        </p:nvSpPr>
        <p:spPr>
          <a:xfrm>
            <a:off x="1499456" y="1124744"/>
            <a:ext cx="9955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ILD pixel TPC PID performance as a function of the drift distance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1CCF20-B5FB-20E4-5C87-EE25914268D9}"/>
              </a:ext>
            </a:extLst>
          </p:cNvPr>
          <p:cNvSpPr txBox="1"/>
          <p:nvPr/>
        </p:nvSpPr>
        <p:spPr>
          <a:xfrm>
            <a:off x="1199456" y="2357085"/>
            <a:ext cx="1025508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 from Ron Settles (and also Ulrich Einhaus);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one quantify what the impact of the longer drift is on the PID performance for the two mehods?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can analyse and quantify this by looking at the extremes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deal cluster counting that is possible if no diffusion is present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Truncation method that gives the performance for long drift distances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First, concerning the ideal cluster counting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extrapolation a 60% Pixel TPC  coverage is assumed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 that per cm (100% in the senstive volume)  we will have 26 primary clusters out of in total 100 single electrons</a:t>
            </a:r>
          </a:p>
          <a:p>
            <a:pPr algn="ctr"/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PDG clusters/cm  primary total</a:t>
            </a:r>
          </a:p>
          <a:p>
            <a:pPr algn="ctr"/>
            <a:r>
              <a:rPr lang="en-GB" sz="20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T2K             26     100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49328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9103312</TotalTime>
  <Pages>11</Pages>
  <Words>1418</Words>
  <Application>Microsoft Macintosh PowerPoint</Application>
  <PresentationFormat>Widescreen</PresentationFormat>
  <Paragraphs>164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Cambria Math</vt:lpstr>
      <vt:lpstr>Menlo</vt:lpstr>
      <vt:lpstr>Monotype Sorts</vt:lpstr>
      <vt:lpstr>Symbol</vt:lpstr>
      <vt:lpstr>Times New Roman</vt:lpstr>
      <vt:lpstr>Verdana</vt:lpstr>
      <vt:lpstr>Wingdings</vt:lpstr>
      <vt:lpstr>Como</vt:lpstr>
      <vt:lpstr>Pixel TPC particle identification performance update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Manager/>
  <Company>NIKHEF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gaseous QUAD pixel detector</dc:title>
  <dc:subject/>
  <dc:creator>Peter Kluit </dc:creator>
  <cp:keywords/>
  <dc:description/>
  <cp:lastModifiedBy>Peter Kluit</cp:lastModifiedBy>
  <cp:revision>2538</cp:revision>
  <cp:lastPrinted>2002-02-06T08:01:21Z</cp:lastPrinted>
  <dcterms:created xsi:type="dcterms:W3CDTF">2019-10-28T05:36:17Z</dcterms:created>
  <dcterms:modified xsi:type="dcterms:W3CDTF">2025-02-13T13:00:04Z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