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1" r:id="rId2"/>
    <p:sldId id="258" r:id="rId3"/>
    <p:sldId id="256" r:id="rId4"/>
    <p:sldId id="260" r:id="rId5"/>
    <p:sldId id="259" r:id="rId6"/>
    <p:sldId id="257" r:id="rId7"/>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2B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p:cViewPr>
        <p:scale>
          <a:sx n="149" d="100"/>
          <a:sy n="149" d="100"/>
        </p:scale>
        <p:origin x="104" y="-5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DDE3997E-A3E7-4646-8C41-6F10AE10FAE2}" type="datetimeFigureOut">
              <a:rPr lang="en-NL" smtClean="0"/>
              <a:t>12/06/2025</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DB3731E7-8A10-0448-A658-6C10F141E6DE}" type="slidenum">
              <a:rPr lang="en-NL" smtClean="0"/>
              <a:t>‹#›</a:t>
            </a:fld>
            <a:endParaRPr lang="en-NL"/>
          </a:p>
        </p:txBody>
      </p:sp>
    </p:spTree>
    <p:extLst>
      <p:ext uri="{BB962C8B-B14F-4D97-AF65-F5344CB8AC3E}">
        <p14:creationId xmlns:p14="http://schemas.microsoft.com/office/powerpoint/2010/main" val="3490111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DE3997E-A3E7-4646-8C41-6F10AE10FAE2}" type="datetimeFigureOut">
              <a:rPr lang="en-NL" smtClean="0"/>
              <a:t>12/06/2025</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DB3731E7-8A10-0448-A658-6C10F141E6DE}" type="slidenum">
              <a:rPr lang="en-NL" smtClean="0"/>
              <a:t>‹#›</a:t>
            </a:fld>
            <a:endParaRPr lang="en-NL"/>
          </a:p>
        </p:txBody>
      </p:sp>
    </p:spTree>
    <p:extLst>
      <p:ext uri="{BB962C8B-B14F-4D97-AF65-F5344CB8AC3E}">
        <p14:creationId xmlns:p14="http://schemas.microsoft.com/office/powerpoint/2010/main" val="2994897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DE3997E-A3E7-4646-8C41-6F10AE10FAE2}" type="datetimeFigureOut">
              <a:rPr lang="en-NL" smtClean="0"/>
              <a:t>12/06/2025</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DB3731E7-8A10-0448-A658-6C10F141E6DE}" type="slidenum">
              <a:rPr lang="en-NL" smtClean="0"/>
              <a:t>‹#›</a:t>
            </a:fld>
            <a:endParaRPr lang="en-NL"/>
          </a:p>
        </p:txBody>
      </p:sp>
    </p:spTree>
    <p:extLst>
      <p:ext uri="{BB962C8B-B14F-4D97-AF65-F5344CB8AC3E}">
        <p14:creationId xmlns:p14="http://schemas.microsoft.com/office/powerpoint/2010/main" val="4231822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DE3997E-A3E7-4646-8C41-6F10AE10FAE2}" type="datetimeFigureOut">
              <a:rPr lang="en-NL" smtClean="0"/>
              <a:t>12/06/2025</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DB3731E7-8A10-0448-A658-6C10F141E6DE}" type="slidenum">
              <a:rPr lang="en-NL" smtClean="0"/>
              <a:t>‹#›</a:t>
            </a:fld>
            <a:endParaRPr lang="en-NL"/>
          </a:p>
        </p:txBody>
      </p:sp>
    </p:spTree>
    <p:extLst>
      <p:ext uri="{BB962C8B-B14F-4D97-AF65-F5344CB8AC3E}">
        <p14:creationId xmlns:p14="http://schemas.microsoft.com/office/powerpoint/2010/main" val="3822128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DE3997E-A3E7-4646-8C41-6F10AE10FAE2}" type="datetimeFigureOut">
              <a:rPr lang="en-NL" smtClean="0"/>
              <a:t>12/06/2025</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DB3731E7-8A10-0448-A658-6C10F141E6DE}" type="slidenum">
              <a:rPr lang="en-NL" smtClean="0"/>
              <a:t>‹#›</a:t>
            </a:fld>
            <a:endParaRPr lang="en-NL"/>
          </a:p>
        </p:txBody>
      </p:sp>
    </p:spTree>
    <p:extLst>
      <p:ext uri="{BB962C8B-B14F-4D97-AF65-F5344CB8AC3E}">
        <p14:creationId xmlns:p14="http://schemas.microsoft.com/office/powerpoint/2010/main" val="2744390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DE3997E-A3E7-4646-8C41-6F10AE10FAE2}" type="datetimeFigureOut">
              <a:rPr lang="en-NL" smtClean="0"/>
              <a:t>12/06/2025</a:t>
            </a:fld>
            <a:endParaRPr lang="en-NL"/>
          </a:p>
        </p:txBody>
      </p:sp>
      <p:sp>
        <p:nvSpPr>
          <p:cNvPr id="6" name="Footer Placeholder 5"/>
          <p:cNvSpPr>
            <a:spLocks noGrp="1"/>
          </p:cNvSpPr>
          <p:nvPr>
            <p:ph type="ftr" sz="quarter" idx="11"/>
          </p:nvPr>
        </p:nvSpPr>
        <p:spPr/>
        <p:txBody>
          <a:bodyPr/>
          <a:lstStyle/>
          <a:p>
            <a:endParaRPr lang="en-NL"/>
          </a:p>
        </p:txBody>
      </p:sp>
      <p:sp>
        <p:nvSpPr>
          <p:cNvPr id="7" name="Slide Number Placeholder 6"/>
          <p:cNvSpPr>
            <a:spLocks noGrp="1"/>
          </p:cNvSpPr>
          <p:nvPr>
            <p:ph type="sldNum" sz="quarter" idx="12"/>
          </p:nvPr>
        </p:nvSpPr>
        <p:spPr/>
        <p:txBody>
          <a:bodyPr/>
          <a:lstStyle/>
          <a:p>
            <a:fld id="{DB3731E7-8A10-0448-A658-6C10F141E6DE}" type="slidenum">
              <a:rPr lang="en-NL" smtClean="0"/>
              <a:t>‹#›</a:t>
            </a:fld>
            <a:endParaRPr lang="en-NL"/>
          </a:p>
        </p:txBody>
      </p:sp>
    </p:spTree>
    <p:extLst>
      <p:ext uri="{BB962C8B-B14F-4D97-AF65-F5344CB8AC3E}">
        <p14:creationId xmlns:p14="http://schemas.microsoft.com/office/powerpoint/2010/main" val="3632215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DE3997E-A3E7-4646-8C41-6F10AE10FAE2}" type="datetimeFigureOut">
              <a:rPr lang="en-NL" smtClean="0"/>
              <a:t>12/06/2025</a:t>
            </a:fld>
            <a:endParaRPr lang="en-NL"/>
          </a:p>
        </p:txBody>
      </p:sp>
      <p:sp>
        <p:nvSpPr>
          <p:cNvPr id="8" name="Footer Placeholder 7"/>
          <p:cNvSpPr>
            <a:spLocks noGrp="1"/>
          </p:cNvSpPr>
          <p:nvPr>
            <p:ph type="ftr" sz="quarter" idx="11"/>
          </p:nvPr>
        </p:nvSpPr>
        <p:spPr/>
        <p:txBody>
          <a:bodyPr/>
          <a:lstStyle/>
          <a:p>
            <a:endParaRPr lang="en-NL"/>
          </a:p>
        </p:txBody>
      </p:sp>
      <p:sp>
        <p:nvSpPr>
          <p:cNvPr id="9" name="Slide Number Placeholder 8"/>
          <p:cNvSpPr>
            <a:spLocks noGrp="1"/>
          </p:cNvSpPr>
          <p:nvPr>
            <p:ph type="sldNum" sz="quarter" idx="12"/>
          </p:nvPr>
        </p:nvSpPr>
        <p:spPr/>
        <p:txBody>
          <a:bodyPr/>
          <a:lstStyle/>
          <a:p>
            <a:fld id="{DB3731E7-8A10-0448-A658-6C10F141E6DE}" type="slidenum">
              <a:rPr lang="en-NL" smtClean="0"/>
              <a:t>‹#›</a:t>
            </a:fld>
            <a:endParaRPr lang="en-NL"/>
          </a:p>
        </p:txBody>
      </p:sp>
    </p:spTree>
    <p:extLst>
      <p:ext uri="{BB962C8B-B14F-4D97-AF65-F5344CB8AC3E}">
        <p14:creationId xmlns:p14="http://schemas.microsoft.com/office/powerpoint/2010/main" val="2627545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DDE3997E-A3E7-4646-8C41-6F10AE10FAE2}" type="datetimeFigureOut">
              <a:rPr lang="en-NL" smtClean="0"/>
              <a:t>12/06/2025</a:t>
            </a:fld>
            <a:endParaRPr lang="en-NL"/>
          </a:p>
        </p:txBody>
      </p:sp>
      <p:sp>
        <p:nvSpPr>
          <p:cNvPr id="4" name="Footer Placeholder 3"/>
          <p:cNvSpPr>
            <a:spLocks noGrp="1"/>
          </p:cNvSpPr>
          <p:nvPr>
            <p:ph type="ftr" sz="quarter" idx="11"/>
          </p:nvPr>
        </p:nvSpPr>
        <p:spPr/>
        <p:txBody>
          <a:bodyPr/>
          <a:lstStyle/>
          <a:p>
            <a:endParaRPr lang="en-NL"/>
          </a:p>
        </p:txBody>
      </p:sp>
      <p:sp>
        <p:nvSpPr>
          <p:cNvPr id="5" name="Slide Number Placeholder 4"/>
          <p:cNvSpPr>
            <a:spLocks noGrp="1"/>
          </p:cNvSpPr>
          <p:nvPr>
            <p:ph type="sldNum" sz="quarter" idx="12"/>
          </p:nvPr>
        </p:nvSpPr>
        <p:spPr/>
        <p:txBody>
          <a:bodyPr/>
          <a:lstStyle/>
          <a:p>
            <a:fld id="{DB3731E7-8A10-0448-A658-6C10F141E6DE}" type="slidenum">
              <a:rPr lang="en-NL" smtClean="0"/>
              <a:t>‹#›</a:t>
            </a:fld>
            <a:endParaRPr lang="en-NL"/>
          </a:p>
        </p:txBody>
      </p:sp>
    </p:spTree>
    <p:extLst>
      <p:ext uri="{BB962C8B-B14F-4D97-AF65-F5344CB8AC3E}">
        <p14:creationId xmlns:p14="http://schemas.microsoft.com/office/powerpoint/2010/main" val="2933241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3997E-A3E7-4646-8C41-6F10AE10FAE2}" type="datetimeFigureOut">
              <a:rPr lang="en-NL" smtClean="0"/>
              <a:t>12/06/2025</a:t>
            </a:fld>
            <a:endParaRPr lang="en-NL"/>
          </a:p>
        </p:txBody>
      </p:sp>
      <p:sp>
        <p:nvSpPr>
          <p:cNvPr id="3" name="Footer Placeholder 2"/>
          <p:cNvSpPr>
            <a:spLocks noGrp="1"/>
          </p:cNvSpPr>
          <p:nvPr>
            <p:ph type="ftr" sz="quarter" idx="11"/>
          </p:nvPr>
        </p:nvSpPr>
        <p:spPr/>
        <p:txBody>
          <a:bodyPr/>
          <a:lstStyle/>
          <a:p>
            <a:endParaRPr lang="en-NL"/>
          </a:p>
        </p:txBody>
      </p:sp>
      <p:sp>
        <p:nvSpPr>
          <p:cNvPr id="4" name="Slide Number Placeholder 3"/>
          <p:cNvSpPr>
            <a:spLocks noGrp="1"/>
          </p:cNvSpPr>
          <p:nvPr>
            <p:ph type="sldNum" sz="quarter" idx="12"/>
          </p:nvPr>
        </p:nvSpPr>
        <p:spPr/>
        <p:txBody>
          <a:bodyPr/>
          <a:lstStyle/>
          <a:p>
            <a:fld id="{DB3731E7-8A10-0448-A658-6C10F141E6DE}" type="slidenum">
              <a:rPr lang="en-NL" smtClean="0"/>
              <a:t>‹#›</a:t>
            </a:fld>
            <a:endParaRPr lang="en-NL"/>
          </a:p>
        </p:txBody>
      </p:sp>
    </p:spTree>
    <p:extLst>
      <p:ext uri="{BB962C8B-B14F-4D97-AF65-F5344CB8AC3E}">
        <p14:creationId xmlns:p14="http://schemas.microsoft.com/office/powerpoint/2010/main" val="2057331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DE3997E-A3E7-4646-8C41-6F10AE10FAE2}" type="datetimeFigureOut">
              <a:rPr lang="en-NL" smtClean="0"/>
              <a:t>12/06/2025</a:t>
            </a:fld>
            <a:endParaRPr lang="en-NL"/>
          </a:p>
        </p:txBody>
      </p:sp>
      <p:sp>
        <p:nvSpPr>
          <p:cNvPr id="6" name="Footer Placeholder 5"/>
          <p:cNvSpPr>
            <a:spLocks noGrp="1"/>
          </p:cNvSpPr>
          <p:nvPr>
            <p:ph type="ftr" sz="quarter" idx="11"/>
          </p:nvPr>
        </p:nvSpPr>
        <p:spPr/>
        <p:txBody>
          <a:bodyPr/>
          <a:lstStyle/>
          <a:p>
            <a:endParaRPr lang="en-NL"/>
          </a:p>
        </p:txBody>
      </p:sp>
      <p:sp>
        <p:nvSpPr>
          <p:cNvPr id="7" name="Slide Number Placeholder 6"/>
          <p:cNvSpPr>
            <a:spLocks noGrp="1"/>
          </p:cNvSpPr>
          <p:nvPr>
            <p:ph type="sldNum" sz="quarter" idx="12"/>
          </p:nvPr>
        </p:nvSpPr>
        <p:spPr/>
        <p:txBody>
          <a:bodyPr/>
          <a:lstStyle/>
          <a:p>
            <a:fld id="{DB3731E7-8A10-0448-A658-6C10F141E6DE}" type="slidenum">
              <a:rPr lang="en-NL" smtClean="0"/>
              <a:t>‹#›</a:t>
            </a:fld>
            <a:endParaRPr lang="en-NL"/>
          </a:p>
        </p:txBody>
      </p:sp>
    </p:spTree>
    <p:extLst>
      <p:ext uri="{BB962C8B-B14F-4D97-AF65-F5344CB8AC3E}">
        <p14:creationId xmlns:p14="http://schemas.microsoft.com/office/powerpoint/2010/main" val="3003940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DE3997E-A3E7-4646-8C41-6F10AE10FAE2}" type="datetimeFigureOut">
              <a:rPr lang="en-NL" smtClean="0"/>
              <a:t>12/06/2025</a:t>
            </a:fld>
            <a:endParaRPr lang="en-NL"/>
          </a:p>
        </p:txBody>
      </p:sp>
      <p:sp>
        <p:nvSpPr>
          <p:cNvPr id="6" name="Footer Placeholder 5"/>
          <p:cNvSpPr>
            <a:spLocks noGrp="1"/>
          </p:cNvSpPr>
          <p:nvPr>
            <p:ph type="ftr" sz="quarter" idx="11"/>
          </p:nvPr>
        </p:nvSpPr>
        <p:spPr/>
        <p:txBody>
          <a:bodyPr/>
          <a:lstStyle/>
          <a:p>
            <a:endParaRPr lang="en-NL"/>
          </a:p>
        </p:txBody>
      </p:sp>
      <p:sp>
        <p:nvSpPr>
          <p:cNvPr id="7" name="Slide Number Placeholder 6"/>
          <p:cNvSpPr>
            <a:spLocks noGrp="1"/>
          </p:cNvSpPr>
          <p:nvPr>
            <p:ph type="sldNum" sz="quarter" idx="12"/>
          </p:nvPr>
        </p:nvSpPr>
        <p:spPr/>
        <p:txBody>
          <a:bodyPr/>
          <a:lstStyle/>
          <a:p>
            <a:fld id="{DB3731E7-8A10-0448-A658-6C10F141E6DE}" type="slidenum">
              <a:rPr lang="en-NL" smtClean="0"/>
              <a:t>‹#›</a:t>
            </a:fld>
            <a:endParaRPr lang="en-NL"/>
          </a:p>
        </p:txBody>
      </p:sp>
    </p:spTree>
    <p:extLst>
      <p:ext uri="{BB962C8B-B14F-4D97-AF65-F5344CB8AC3E}">
        <p14:creationId xmlns:p14="http://schemas.microsoft.com/office/powerpoint/2010/main" val="3763057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DE3997E-A3E7-4646-8C41-6F10AE10FAE2}" type="datetimeFigureOut">
              <a:rPr lang="en-NL" smtClean="0"/>
              <a:t>12/06/2025</a:t>
            </a:fld>
            <a:endParaRPr lang="en-NL"/>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L"/>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3731E7-8A10-0448-A658-6C10F141E6DE}" type="slidenum">
              <a:rPr lang="en-NL" smtClean="0"/>
              <a:t>‹#›</a:t>
            </a:fld>
            <a:endParaRPr lang="en-NL"/>
          </a:p>
        </p:txBody>
      </p:sp>
    </p:spTree>
    <p:extLst>
      <p:ext uri="{BB962C8B-B14F-4D97-AF65-F5344CB8AC3E}">
        <p14:creationId xmlns:p14="http://schemas.microsoft.com/office/powerpoint/2010/main" val="3491119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8E4413-7542-A378-F0CD-09E456CEF0DD}"/>
              </a:ext>
            </a:extLst>
          </p:cNvPr>
          <p:cNvPicPr>
            <a:picLocks noChangeAspect="1"/>
          </p:cNvPicPr>
          <p:nvPr/>
        </p:nvPicPr>
        <p:blipFill>
          <a:blip r:embed="rId2">
            <a:alphaModFix amt="32000"/>
          </a:blip>
          <a:stretch>
            <a:fillRect/>
          </a:stretch>
        </p:blipFill>
        <p:spPr>
          <a:xfrm>
            <a:off x="0" y="814039"/>
            <a:ext cx="10020692" cy="5229922"/>
          </a:xfrm>
          <a:prstGeom prst="rect">
            <a:avLst/>
          </a:prstGeom>
        </p:spPr>
      </p:pic>
      <p:sp>
        <p:nvSpPr>
          <p:cNvPr id="2" name="Title 1">
            <a:extLst>
              <a:ext uri="{FF2B5EF4-FFF2-40B4-BE49-F238E27FC236}">
                <a16:creationId xmlns:a16="http://schemas.microsoft.com/office/drawing/2014/main" id="{E40614A7-4875-EECE-95D0-911E2D04CF0A}"/>
              </a:ext>
            </a:extLst>
          </p:cNvPr>
          <p:cNvSpPr>
            <a:spLocks noGrp="1"/>
          </p:cNvSpPr>
          <p:nvPr>
            <p:ph type="ctrTitle"/>
          </p:nvPr>
        </p:nvSpPr>
        <p:spPr/>
        <p:txBody>
          <a:bodyPr/>
          <a:lstStyle/>
          <a:p>
            <a:r>
              <a:rPr lang="en-NL" dirty="0"/>
              <a:t>CAN PhD Thesis prize</a:t>
            </a:r>
          </a:p>
        </p:txBody>
      </p:sp>
      <p:sp>
        <p:nvSpPr>
          <p:cNvPr id="3" name="Subtitle 2">
            <a:extLst>
              <a:ext uri="{FF2B5EF4-FFF2-40B4-BE49-F238E27FC236}">
                <a16:creationId xmlns:a16="http://schemas.microsoft.com/office/drawing/2014/main" id="{6D99B1E1-5255-957F-1528-1263AF3D4E6C}"/>
              </a:ext>
            </a:extLst>
          </p:cNvPr>
          <p:cNvSpPr>
            <a:spLocks noGrp="1"/>
          </p:cNvSpPr>
          <p:nvPr>
            <p:ph type="subTitle" idx="1"/>
          </p:nvPr>
        </p:nvSpPr>
        <p:spPr/>
        <p:txBody>
          <a:bodyPr>
            <a:normAutofit/>
          </a:bodyPr>
          <a:lstStyle/>
          <a:p>
            <a:r>
              <a:rPr lang="en-NL" sz="5400" dirty="0"/>
              <a:t>2025</a:t>
            </a:r>
          </a:p>
        </p:txBody>
      </p:sp>
    </p:spTree>
    <p:extLst>
      <p:ext uri="{BB962C8B-B14F-4D97-AF65-F5344CB8AC3E}">
        <p14:creationId xmlns:p14="http://schemas.microsoft.com/office/powerpoint/2010/main" val="1243991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B57288D-D751-508E-C13E-68F4F8B022DF}"/>
              </a:ext>
            </a:extLst>
          </p:cNvPr>
          <p:cNvSpPr txBox="1"/>
          <p:nvPr/>
        </p:nvSpPr>
        <p:spPr>
          <a:xfrm>
            <a:off x="5507107" y="930885"/>
            <a:ext cx="3614057" cy="4524315"/>
          </a:xfrm>
          <a:prstGeom prst="rect">
            <a:avLst/>
          </a:prstGeom>
          <a:noFill/>
        </p:spPr>
        <p:txBody>
          <a:bodyPr wrap="square" rtlCol="0">
            <a:spAutoFit/>
          </a:bodyPr>
          <a:lstStyle/>
          <a:p>
            <a:r>
              <a:rPr lang="en-GB" i="1" dirty="0">
                <a:solidFill>
                  <a:schemeClr val="accent5"/>
                </a:solidFill>
                <a:latin typeface="Calibri" panose="020F0502020204030204" pitchFamily="34" charset="0"/>
                <a:cs typeface="Calibri" panose="020F0502020204030204" pitchFamily="34" charset="0"/>
              </a:rPr>
              <a:t>This theoretical study excels in its overarching nature, in line with the theme of the CAN, connecting astrophysics (black hole binary dynamics), particle physics (particles outside the Standard Model), atomic physics (the gravitational atom) and general relativity (creation of GWs) in a beautifully imaginative manner accessible to the non-expert. The impact of this thesis work is large, considering the more than 275 citations for the 5 papers that make up the core of the thesis, of which 3 as first-author, for refereed journals in his thesis. </a:t>
            </a:r>
            <a:endParaRPr lang="en-GB" i="1" dirty="0">
              <a:solidFill>
                <a:schemeClr val="accent5"/>
              </a:solidFill>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FCC098E0-1406-DCF6-4A48-B5AC02AE1501}"/>
              </a:ext>
            </a:extLst>
          </p:cNvPr>
          <p:cNvPicPr>
            <a:picLocks noChangeAspect="1"/>
          </p:cNvPicPr>
          <p:nvPr/>
        </p:nvPicPr>
        <p:blipFill>
          <a:blip r:embed="rId2"/>
          <a:stretch>
            <a:fillRect/>
          </a:stretch>
        </p:blipFill>
        <p:spPr>
          <a:xfrm>
            <a:off x="200721" y="152522"/>
            <a:ext cx="4752279" cy="6500759"/>
          </a:xfrm>
          <a:prstGeom prst="rect">
            <a:avLst/>
          </a:prstGeom>
        </p:spPr>
      </p:pic>
    </p:spTree>
    <p:extLst>
      <p:ext uri="{BB962C8B-B14F-4D97-AF65-F5344CB8AC3E}">
        <p14:creationId xmlns:p14="http://schemas.microsoft.com/office/powerpoint/2010/main" val="3571390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B08D87-6FED-A9B2-3460-7AEBC3E061BB}"/>
              </a:ext>
            </a:extLst>
          </p:cNvPr>
          <p:cNvPicPr>
            <a:picLocks noChangeAspect="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637"/>
                    </a14:imgEffect>
                  </a14:imgLayer>
                </a14:imgProps>
              </a:ext>
            </a:extLst>
          </a:blip>
          <a:srcRect l="10059" t="2777" r="19110"/>
          <a:stretch/>
        </p:blipFill>
        <p:spPr>
          <a:xfrm>
            <a:off x="-1" y="0"/>
            <a:ext cx="9906001" cy="6858000"/>
          </a:xfrm>
          <a:prstGeom prst="rect">
            <a:avLst/>
          </a:prstGeom>
        </p:spPr>
      </p:pic>
      <p:sp>
        <p:nvSpPr>
          <p:cNvPr id="5" name="TextBox 4">
            <a:extLst>
              <a:ext uri="{FF2B5EF4-FFF2-40B4-BE49-F238E27FC236}">
                <a16:creationId xmlns:a16="http://schemas.microsoft.com/office/drawing/2014/main" id="{D135E1B4-BCEE-678A-D276-FAA3E3B837B2}"/>
              </a:ext>
            </a:extLst>
          </p:cNvPr>
          <p:cNvSpPr txBox="1"/>
          <p:nvPr/>
        </p:nvSpPr>
        <p:spPr>
          <a:xfrm>
            <a:off x="2962310" y="323283"/>
            <a:ext cx="2488438" cy="1446550"/>
          </a:xfrm>
          <a:prstGeom prst="rect">
            <a:avLst/>
          </a:prstGeom>
          <a:noFill/>
        </p:spPr>
        <p:txBody>
          <a:bodyPr wrap="none" rtlCol="0">
            <a:spAutoFit/>
          </a:bodyPr>
          <a:lstStyle/>
          <a:p>
            <a:r>
              <a:rPr lang="en-NL" sz="8800" b="1" dirty="0">
                <a:solidFill>
                  <a:schemeClr val="accent5"/>
                </a:solidFill>
              </a:rPr>
              <a:t>CAN</a:t>
            </a:r>
          </a:p>
        </p:txBody>
      </p:sp>
      <p:sp>
        <p:nvSpPr>
          <p:cNvPr id="6" name="TextBox 5">
            <a:extLst>
              <a:ext uri="{FF2B5EF4-FFF2-40B4-BE49-F238E27FC236}">
                <a16:creationId xmlns:a16="http://schemas.microsoft.com/office/drawing/2014/main" id="{16DFEDF3-8301-3291-1078-212BC263E9F2}"/>
              </a:ext>
            </a:extLst>
          </p:cNvPr>
          <p:cNvSpPr txBox="1"/>
          <p:nvPr/>
        </p:nvSpPr>
        <p:spPr>
          <a:xfrm>
            <a:off x="5536918" y="3331578"/>
            <a:ext cx="4120039" cy="1862048"/>
          </a:xfrm>
          <a:prstGeom prst="rect">
            <a:avLst/>
          </a:prstGeom>
          <a:noFill/>
        </p:spPr>
        <p:txBody>
          <a:bodyPr wrap="none" rtlCol="0">
            <a:spAutoFit/>
          </a:bodyPr>
          <a:lstStyle/>
          <a:p>
            <a:r>
              <a:rPr lang="en-NL" sz="11500" dirty="0">
                <a:solidFill>
                  <a:srgbClr val="A02B93">
                    <a:alpha val="80000"/>
                  </a:srgbClr>
                </a:solidFill>
              </a:rPr>
              <a:t>1000€</a:t>
            </a:r>
          </a:p>
        </p:txBody>
      </p:sp>
      <p:sp>
        <p:nvSpPr>
          <p:cNvPr id="7" name="TextBox 6">
            <a:extLst>
              <a:ext uri="{FF2B5EF4-FFF2-40B4-BE49-F238E27FC236}">
                <a16:creationId xmlns:a16="http://schemas.microsoft.com/office/drawing/2014/main" id="{F7C9DE30-CD7C-9F60-6EDB-80E5EC6593A6}"/>
              </a:ext>
            </a:extLst>
          </p:cNvPr>
          <p:cNvSpPr txBox="1"/>
          <p:nvPr/>
        </p:nvSpPr>
        <p:spPr>
          <a:xfrm>
            <a:off x="5766434" y="292504"/>
            <a:ext cx="1960793" cy="1446550"/>
          </a:xfrm>
          <a:prstGeom prst="rect">
            <a:avLst/>
          </a:prstGeom>
          <a:noFill/>
        </p:spPr>
        <p:txBody>
          <a:bodyPr wrap="none" rtlCol="0">
            <a:spAutoFit/>
          </a:bodyPr>
          <a:lstStyle/>
          <a:p>
            <a:r>
              <a:rPr lang="en-NL" sz="4400" b="1" dirty="0">
                <a:solidFill>
                  <a:schemeClr val="accent5"/>
                </a:solidFill>
              </a:rPr>
              <a:t>Thesis </a:t>
            </a:r>
          </a:p>
          <a:p>
            <a:r>
              <a:rPr lang="en-NL" sz="4400" b="1" dirty="0">
                <a:solidFill>
                  <a:schemeClr val="accent5"/>
                </a:solidFill>
              </a:rPr>
              <a:t>Prize</a:t>
            </a:r>
          </a:p>
        </p:txBody>
      </p:sp>
      <p:sp>
        <p:nvSpPr>
          <p:cNvPr id="10" name="Rectangle 9">
            <a:extLst>
              <a:ext uri="{FF2B5EF4-FFF2-40B4-BE49-F238E27FC236}">
                <a16:creationId xmlns:a16="http://schemas.microsoft.com/office/drawing/2014/main" id="{4CB2320B-0777-4F35-1F05-90D4595779F2}"/>
              </a:ext>
            </a:extLst>
          </p:cNvPr>
          <p:cNvSpPr/>
          <p:nvPr/>
        </p:nvSpPr>
        <p:spPr>
          <a:xfrm>
            <a:off x="304800" y="292504"/>
            <a:ext cx="9285514" cy="6326010"/>
          </a:xfrm>
          <a:prstGeom prst="rect">
            <a:avLst/>
          </a:prstGeom>
          <a:noFill/>
          <a:ln w="317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1" name="TextBox 10">
            <a:extLst>
              <a:ext uri="{FF2B5EF4-FFF2-40B4-BE49-F238E27FC236}">
                <a16:creationId xmlns:a16="http://schemas.microsoft.com/office/drawing/2014/main" id="{E71B7F12-593F-DFB7-8937-D8626C72C34D}"/>
              </a:ext>
            </a:extLst>
          </p:cNvPr>
          <p:cNvSpPr txBox="1"/>
          <p:nvPr/>
        </p:nvSpPr>
        <p:spPr>
          <a:xfrm>
            <a:off x="5766434" y="5919165"/>
            <a:ext cx="2638992" cy="646331"/>
          </a:xfrm>
          <a:prstGeom prst="rect">
            <a:avLst/>
          </a:prstGeom>
          <a:noFill/>
        </p:spPr>
        <p:txBody>
          <a:bodyPr wrap="none" rtlCol="0">
            <a:spAutoFit/>
          </a:bodyPr>
          <a:lstStyle/>
          <a:p>
            <a:r>
              <a:rPr lang="en-GB" i="1" dirty="0">
                <a:solidFill>
                  <a:schemeClr val="accent5"/>
                </a:solidFill>
              </a:rPr>
              <a:t>“Gravitational Atoms </a:t>
            </a:r>
          </a:p>
          <a:p>
            <a:r>
              <a:rPr lang="en-GB" i="1" dirty="0">
                <a:solidFill>
                  <a:schemeClr val="accent5"/>
                </a:solidFill>
              </a:rPr>
              <a:t>and Black Hole Binaries”</a:t>
            </a:r>
            <a:endParaRPr lang="en-NL" i="1" dirty="0">
              <a:solidFill>
                <a:schemeClr val="accent5"/>
              </a:solidFill>
            </a:endParaRPr>
          </a:p>
        </p:txBody>
      </p:sp>
      <p:sp>
        <p:nvSpPr>
          <p:cNvPr id="12" name="TextBox 11">
            <a:extLst>
              <a:ext uri="{FF2B5EF4-FFF2-40B4-BE49-F238E27FC236}">
                <a16:creationId xmlns:a16="http://schemas.microsoft.com/office/drawing/2014/main" id="{EA7902AD-CCDE-3403-32C6-B493F8F48B3C}"/>
              </a:ext>
            </a:extLst>
          </p:cNvPr>
          <p:cNvSpPr txBox="1"/>
          <p:nvPr/>
        </p:nvSpPr>
        <p:spPr>
          <a:xfrm>
            <a:off x="1500574" y="5949942"/>
            <a:ext cx="3949094" cy="584775"/>
          </a:xfrm>
          <a:prstGeom prst="rect">
            <a:avLst/>
          </a:prstGeom>
          <a:noFill/>
        </p:spPr>
        <p:txBody>
          <a:bodyPr wrap="none" rtlCol="0">
            <a:spAutoFit/>
          </a:bodyPr>
          <a:lstStyle/>
          <a:p>
            <a:r>
              <a:rPr lang="en-GB" sz="3200" b="1" dirty="0">
                <a:solidFill>
                  <a:schemeClr val="accent5"/>
                </a:solidFill>
                <a:effectLst/>
                <a:latin typeface="EBGaramond-Regular-Identity-H"/>
              </a:rPr>
              <a:t>Giovanni M. Tomaselli</a:t>
            </a:r>
            <a:endParaRPr lang="en-GB" sz="3200" b="1" dirty="0">
              <a:solidFill>
                <a:schemeClr val="accent5"/>
              </a:solidFill>
            </a:endParaRPr>
          </a:p>
        </p:txBody>
      </p:sp>
      <p:sp>
        <p:nvSpPr>
          <p:cNvPr id="13" name="TextBox 12">
            <a:extLst>
              <a:ext uri="{FF2B5EF4-FFF2-40B4-BE49-F238E27FC236}">
                <a16:creationId xmlns:a16="http://schemas.microsoft.com/office/drawing/2014/main" id="{9F496778-5B06-ADE3-0923-CC46E2852CE6}"/>
              </a:ext>
            </a:extLst>
          </p:cNvPr>
          <p:cNvSpPr txBox="1"/>
          <p:nvPr/>
        </p:nvSpPr>
        <p:spPr>
          <a:xfrm rot="16200000">
            <a:off x="-1538343" y="838809"/>
            <a:ext cx="4985538" cy="1862048"/>
          </a:xfrm>
          <a:prstGeom prst="rect">
            <a:avLst/>
          </a:prstGeom>
          <a:noFill/>
        </p:spPr>
        <p:txBody>
          <a:bodyPr wrap="square" rtlCol="0">
            <a:spAutoFit/>
          </a:bodyPr>
          <a:lstStyle/>
          <a:p>
            <a:r>
              <a:rPr lang="en-NL" sz="11500" b="1" dirty="0">
                <a:solidFill>
                  <a:schemeClr val="accent5"/>
                </a:solidFill>
              </a:rPr>
              <a:t>2025</a:t>
            </a:r>
          </a:p>
        </p:txBody>
      </p:sp>
    </p:spTree>
    <p:extLst>
      <p:ext uri="{BB962C8B-B14F-4D97-AF65-F5344CB8AC3E}">
        <p14:creationId xmlns:p14="http://schemas.microsoft.com/office/powerpoint/2010/main" val="2652520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8E4413-7542-A378-F0CD-09E456CEF0DD}"/>
              </a:ext>
            </a:extLst>
          </p:cNvPr>
          <p:cNvPicPr>
            <a:picLocks noChangeAspect="1"/>
          </p:cNvPicPr>
          <p:nvPr/>
        </p:nvPicPr>
        <p:blipFill>
          <a:blip r:embed="rId2">
            <a:alphaModFix amt="32000"/>
          </a:blip>
          <a:stretch>
            <a:fillRect/>
          </a:stretch>
        </p:blipFill>
        <p:spPr>
          <a:xfrm>
            <a:off x="0" y="814039"/>
            <a:ext cx="10020692" cy="5229922"/>
          </a:xfrm>
          <a:prstGeom prst="rect">
            <a:avLst/>
          </a:prstGeom>
        </p:spPr>
      </p:pic>
      <p:sp>
        <p:nvSpPr>
          <p:cNvPr id="2" name="Title 1">
            <a:extLst>
              <a:ext uri="{FF2B5EF4-FFF2-40B4-BE49-F238E27FC236}">
                <a16:creationId xmlns:a16="http://schemas.microsoft.com/office/drawing/2014/main" id="{E40614A7-4875-EECE-95D0-911E2D04CF0A}"/>
              </a:ext>
            </a:extLst>
          </p:cNvPr>
          <p:cNvSpPr>
            <a:spLocks noGrp="1"/>
          </p:cNvSpPr>
          <p:nvPr>
            <p:ph type="ctrTitle"/>
          </p:nvPr>
        </p:nvSpPr>
        <p:spPr/>
        <p:txBody>
          <a:bodyPr/>
          <a:lstStyle/>
          <a:p>
            <a:r>
              <a:rPr lang="en-NL" dirty="0"/>
              <a:t>CAN PhD Thesis prize</a:t>
            </a:r>
          </a:p>
        </p:txBody>
      </p:sp>
      <p:sp>
        <p:nvSpPr>
          <p:cNvPr id="3" name="Subtitle 2">
            <a:extLst>
              <a:ext uri="{FF2B5EF4-FFF2-40B4-BE49-F238E27FC236}">
                <a16:creationId xmlns:a16="http://schemas.microsoft.com/office/drawing/2014/main" id="{6D99B1E1-5255-957F-1528-1263AF3D4E6C}"/>
              </a:ext>
            </a:extLst>
          </p:cNvPr>
          <p:cNvSpPr>
            <a:spLocks noGrp="1"/>
          </p:cNvSpPr>
          <p:nvPr>
            <p:ph type="subTitle" idx="1"/>
          </p:nvPr>
        </p:nvSpPr>
        <p:spPr/>
        <p:txBody>
          <a:bodyPr>
            <a:normAutofit/>
          </a:bodyPr>
          <a:lstStyle/>
          <a:p>
            <a:r>
              <a:rPr lang="en-NL" sz="5400" dirty="0"/>
              <a:t>2024</a:t>
            </a:r>
          </a:p>
        </p:txBody>
      </p:sp>
    </p:spTree>
    <p:extLst>
      <p:ext uri="{BB962C8B-B14F-4D97-AF65-F5344CB8AC3E}">
        <p14:creationId xmlns:p14="http://schemas.microsoft.com/office/powerpoint/2010/main" val="4016788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329B97-B114-1FB5-B239-2E2010B7EC1A}"/>
              </a:ext>
            </a:extLst>
          </p:cNvPr>
          <p:cNvPicPr>
            <a:picLocks noChangeAspect="1"/>
          </p:cNvPicPr>
          <p:nvPr/>
        </p:nvPicPr>
        <p:blipFill>
          <a:blip r:embed="rId2"/>
          <a:stretch>
            <a:fillRect/>
          </a:stretch>
        </p:blipFill>
        <p:spPr>
          <a:xfrm>
            <a:off x="370115" y="451757"/>
            <a:ext cx="4193393" cy="5954486"/>
          </a:xfrm>
          <a:prstGeom prst="rect">
            <a:avLst/>
          </a:prstGeom>
          <a:ln>
            <a:solidFill>
              <a:srgbClr val="A02B93"/>
            </a:solidFill>
          </a:ln>
        </p:spPr>
      </p:pic>
      <p:sp>
        <p:nvSpPr>
          <p:cNvPr id="5" name="TextBox 4">
            <a:extLst>
              <a:ext uri="{FF2B5EF4-FFF2-40B4-BE49-F238E27FC236}">
                <a16:creationId xmlns:a16="http://schemas.microsoft.com/office/drawing/2014/main" id="{45CAA7DA-B698-10C3-3FF6-A1BC0BAACF67}"/>
              </a:ext>
            </a:extLst>
          </p:cNvPr>
          <p:cNvSpPr txBox="1"/>
          <p:nvPr/>
        </p:nvSpPr>
        <p:spPr>
          <a:xfrm>
            <a:off x="5440466" y="947056"/>
            <a:ext cx="3614057" cy="4801314"/>
          </a:xfrm>
          <a:prstGeom prst="rect">
            <a:avLst/>
          </a:prstGeom>
          <a:noFill/>
        </p:spPr>
        <p:txBody>
          <a:bodyPr wrap="square" rtlCol="0">
            <a:spAutoFit/>
          </a:bodyPr>
          <a:lstStyle/>
          <a:p>
            <a:r>
              <a:rPr lang="en-US" sz="1800" i="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Mart’s work provides an in-depth knowledge of the signal shape and amplitude that is measured by the water-Cherenkov detectors of Auger, and the newly installed scintillator detectors.</a:t>
            </a:r>
            <a:r>
              <a:rPr lang="en-NL" i="1" dirty="0">
                <a:solidFill>
                  <a:schemeClr val="accent5"/>
                </a:solidFill>
                <a:effectLst/>
              </a:rPr>
              <a:t> </a:t>
            </a:r>
          </a:p>
          <a:p>
            <a:endParaRPr lang="en-NL" i="1" dirty="0">
              <a:solidFill>
                <a:schemeClr val="accent5"/>
              </a:solidFill>
            </a:endParaRPr>
          </a:p>
          <a:p>
            <a:r>
              <a:rPr lang="en-US" sz="1800" i="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The method Mart developed goes beyond previous results by using the complete time traces rather than an approximate parameter.</a:t>
            </a:r>
          </a:p>
          <a:p>
            <a:endParaRPr lang="en-US" i="1" dirty="0">
              <a:solidFill>
                <a:schemeClr val="accent5"/>
              </a:solidFill>
              <a:latin typeface="Calibri" panose="020F0502020204030204" pitchFamily="34" charset="0"/>
              <a:cs typeface="Times New Roman" panose="02020603050405020304" pitchFamily="18" charset="0"/>
            </a:endParaRPr>
          </a:p>
          <a:p>
            <a:r>
              <a:rPr lang="en-US" sz="1800" i="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The use of the complete time traces of the particle detectors will be crucial for the future analyses using the upgrade of the Pierre Auger observatory. </a:t>
            </a:r>
            <a:endParaRPr lang="en-NL" i="1" dirty="0">
              <a:solidFill>
                <a:schemeClr val="accent5"/>
              </a:solidFill>
            </a:endParaRPr>
          </a:p>
        </p:txBody>
      </p:sp>
    </p:spTree>
    <p:extLst>
      <p:ext uri="{BB962C8B-B14F-4D97-AF65-F5344CB8AC3E}">
        <p14:creationId xmlns:p14="http://schemas.microsoft.com/office/powerpoint/2010/main" val="1153980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B08D87-6FED-A9B2-3460-7AEBC3E061BB}"/>
              </a:ext>
            </a:extLst>
          </p:cNvPr>
          <p:cNvPicPr>
            <a:picLocks noChangeAspect="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637"/>
                    </a14:imgEffect>
                  </a14:imgLayer>
                </a14:imgProps>
              </a:ext>
            </a:extLst>
          </a:blip>
          <a:srcRect l="10059" t="2777" r="19110"/>
          <a:stretch/>
        </p:blipFill>
        <p:spPr>
          <a:xfrm>
            <a:off x="-1" y="0"/>
            <a:ext cx="9906001" cy="6858000"/>
          </a:xfrm>
          <a:prstGeom prst="rect">
            <a:avLst/>
          </a:prstGeom>
        </p:spPr>
      </p:pic>
      <p:sp>
        <p:nvSpPr>
          <p:cNvPr id="5" name="TextBox 4">
            <a:extLst>
              <a:ext uri="{FF2B5EF4-FFF2-40B4-BE49-F238E27FC236}">
                <a16:creationId xmlns:a16="http://schemas.microsoft.com/office/drawing/2014/main" id="{D135E1B4-BCEE-678A-D276-FAA3E3B837B2}"/>
              </a:ext>
            </a:extLst>
          </p:cNvPr>
          <p:cNvSpPr txBox="1"/>
          <p:nvPr/>
        </p:nvSpPr>
        <p:spPr>
          <a:xfrm>
            <a:off x="2962310" y="323283"/>
            <a:ext cx="2488438" cy="1446550"/>
          </a:xfrm>
          <a:prstGeom prst="rect">
            <a:avLst/>
          </a:prstGeom>
          <a:noFill/>
        </p:spPr>
        <p:txBody>
          <a:bodyPr wrap="none" rtlCol="0">
            <a:spAutoFit/>
          </a:bodyPr>
          <a:lstStyle/>
          <a:p>
            <a:r>
              <a:rPr lang="en-NL" sz="8800" b="1" dirty="0">
                <a:solidFill>
                  <a:schemeClr val="accent5"/>
                </a:solidFill>
              </a:rPr>
              <a:t>CAN</a:t>
            </a:r>
          </a:p>
        </p:txBody>
      </p:sp>
      <p:sp>
        <p:nvSpPr>
          <p:cNvPr id="6" name="TextBox 5">
            <a:extLst>
              <a:ext uri="{FF2B5EF4-FFF2-40B4-BE49-F238E27FC236}">
                <a16:creationId xmlns:a16="http://schemas.microsoft.com/office/drawing/2014/main" id="{16DFEDF3-8301-3291-1078-212BC263E9F2}"/>
              </a:ext>
            </a:extLst>
          </p:cNvPr>
          <p:cNvSpPr txBox="1"/>
          <p:nvPr/>
        </p:nvSpPr>
        <p:spPr>
          <a:xfrm>
            <a:off x="5536918" y="3331578"/>
            <a:ext cx="3332964" cy="1862048"/>
          </a:xfrm>
          <a:prstGeom prst="rect">
            <a:avLst/>
          </a:prstGeom>
          <a:noFill/>
        </p:spPr>
        <p:txBody>
          <a:bodyPr wrap="none" rtlCol="0">
            <a:spAutoFit/>
          </a:bodyPr>
          <a:lstStyle/>
          <a:p>
            <a:r>
              <a:rPr lang="en-NL" sz="11500" dirty="0">
                <a:solidFill>
                  <a:srgbClr val="A02B93">
                    <a:alpha val="80000"/>
                  </a:srgbClr>
                </a:solidFill>
              </a:rPr>
              <a:t>500€</a:t>
            </a:r>
          </a:p>
        </p:txBody>
      </p:sp>
      <p:sp>
        <p:nvSpPr>
          <p:cNvPr id="7" name="TextBox 6">
            <a:extLst>
              <a:ext uri="{FF2B5EF4-FFF2-40B4-BE49-F238E27FC236}">
                <a16:creationId xmlns:a16="http://schemas.microsoft.com/office/drawing/2014/main" id="{F7C9DE30-CD7C-9F60-6EDB-80E5EC6593A6}"/>
              </a:ext>
            </a:extLst>
          </p:cNvPr>
          <p:cNvSpPr txBox="1"/>
          <p:nvPr/>
        </p:nvSpPr>
        <p:spPr>
          <a:xfrm>
            <a:off x="5766434" y="292504"/>
            <a:ext cx="1960793" cy="1446550"/>
          </a:xfrm>
          <a:prstGeom prst="rect">
            <a:avLst/>
          </a:prstGeom>
          <a:noFill/>
        </p:spPr>
        <p:txBody>
          <a:bodyPr wrap="none" rtlCol="0">
            <a:spAutoFit/>
          </a:bodyPr>
          <a:lstStyle/>
          <a:p>
            <a:r>
              <a:rPr lang="en-NL" sz="4400" b="1" dirty="0">
                <a:solidFill>
                  <a:schemeClr val="accent5"/>
                </a:solidFill>
              </a:rPr>
              <a:t>Thesis </a:t>
            </a:r>
          </a:p>
          <a:p>
            <a:r>
              <a:rPr lang="en-NL" sz="4400" b="1" dirty="0">
                <a:solidFill>
                  <a:schemeClr val="accent5"/>
                </a:solidFill>
              </a:rPr>
              <a:t>Prize</a:t>
            </a:r>
          </a:p>
        </p:txBody>
      </p:sp>
      <p:sp>
        <p:nvSpPr>
          <p:cNvPr id="10" name="Rectangle 9">
            <a:extLst>
              <a:ext uri="{FF2B5EF4-FFF2-40B4-BE49-F238E27FC236}">
                <a16:creationId xmlns:a16="http://schemas.microsoft.com/office/drawing/2014/main" id="{4CB2320B-0777-4F35-1F05-90D4595779F2}"/>
              </a:ext>
            </a:extLst>
          </p:cNvPr>
          <p:cNvSpPr/>
          <p:nvPr/>
        </p:nvSpPr>
        <p:spPr>
          <a:xfrm>
            <a:off x="304800" y="292504"/>
            <a:ext cx="9285514" cy="6326010"/>
          </a:xfrm>
          <a:prstGeom prst="rect">
            <a:avLst/>
          </a:prstGeom>
          <a:noFill/>
          <a:ln w="317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1" name="TextBox 10">
            <a:extLst>
              <a:ext uri="{FF2B5EF4-FFF2-40B4-BE49-F238E27FC236}">
                <a16:creationId xmlns:a16="http://schemas.microsoft.com/office/drawing/2014/main" id="{E71B7F12-593F-DFB7-8937-D8626C72C34D}"/>
              </a:ext>
            </a:extLst>
          </p:cNvPr>
          <p:cNvSpPr txBox="1"/>
          <p:nvPr/>
        </p:nvSpPr>
        <p:spPr>
          <a:xfrm>
            <a:off x="5766434" y="5919165"/>
            <a:ext cx="2811509" cy="646331"/>
          </a:xfrm>
          <a:prstGeom prst="rect">
            <a:avLst/>
          </a:prstGeom>
          <a:noFill/>
        </p:spPr>
        <p:txBody>
          <a:bodyPr wrap="square" rtlCol="0">
            <a:spAutoFit/>
          </a:bodyPr>
          <a:lstStyle/>
          <a:p>
            <a:r>
              <a:rPr lang="en-GB" i="1" dirty="0">
                <a:solidFill>
                  <a:schemeClr val="accent5"/>
                </a:solidFill>
              </a:rPr>
              <a:t>“</a:t>
            </a:r>
            <a:r>
              <a:rPr lang="en-US" sz="1800" i="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Ultra-high-energy cosmic particle identification</a:t>
            </a:r>
            <a:r>
              <a:rPr lang="en-GB" i="1" dirty="0">
                <a:solidFill>
                  <a:schemeClr val="accent5"/>
                </a:solidFill>
              </a:rPr>
              <a:t>”</a:t>
            </a:r>
            <a:endParaRPr lang="en-NL" i="1" dirty="0">
              <a:solidFill>
                <a:schemeClr val="accent5"/>
              </a:solidFill>
            </a:endParaRPr>
          </a:p>
        </p:txBody>
      </p:sp>
      <p:sp>
        <p:nvSpPr>
          <p:cNvPr id="12" name="TextBox 11">
            <a:extLst>
              <a:ext uri="{FF2B5EF4-FFF2-40B4-BE49-F238E27FC236}">
                <a16:creationId xmlns:a16="http://schemas.microsoft.com/office/drawing/2014/main" id="{EA7902AD-CCDE-3403-32C6-B493F8F48B3C}"/>
              </a:ext>
            </a:extLst>
          </p:cNvPr>
          <p:cNvSpPr txBox="1"/>
          <p:nvPr/>
        </p:nvSpPr>
        <p:spPr>
          <a:xfrm>
            <a:off x="2926735" y="5949942"/>
            <a:ext cx="2425664" cy="584775"/>
          </a:xfrm>
          <a:prstGeom prst="rect">
            <a:avLst/>
          </a:prstGeom>
          <a:noFill/>
        </p:spPr>
        <p:txBody>
          <a:bodyPr wrap="none" rtlCol="0">
            <a:spAutoFit/>
          </a:bodyPr>
          <a:lstStyle/>
          <a:p>
            <a:r>
              <a:rPr lang="en-GB" sz="3200" b="1" dirty="0">
                <a:solidFill>
                  <a:schemeClr val="accent5"/>
                </a:solidFill>
                <a:effectLst/>
                <a:latin typeface="EBGaramond-Regular-Identity-H"/>
              </a:rPr>
              <a:t>Mart </a:t>
            </a:r>
            <a:r>
              <a:rPr lang="en-GB" sz="3200" b="1" dirty="0" err="1">
                <a:solidFill>
                  <a:schemeClr val="accent5"/>
                </a:solidFill>
                <a:effectLst/>
                <a:latin typeface="EBGaramond-Regular-Identity-H"/>
              </a:rPr>
              <a:t>Pothast</a:t>
            </a:r>
            <a:endParaRPr lang="en-GB" sz="3200" b="1" dirty="0">
              <a:solidFill>
                <a:schemeClr val="accent5"/>
              </a:solidFill>
              <a:effectLst/>
              <a:latin typeface="EBGaramond-Regular-Identity-H"/>
            </a:endParaRPr>
          </a:p>
        </p:txBody>
      </p:sp>
      <p:sp>
        <p:nvSpPr>
          <p:cNvPr id="13" name="TextBox 12">
            <a:extLst>
              <a:ext uri="{FF2B5EF4-FFF2-40B4-BE49-F238E27FC236}">
                <a16:creationId xmlns:a16="http://schemas.microsoft.com/office/drawing/2014/main" id="{9F496778-5B06-ADE3-0923-CC46E2852CE6}"/>
              </a:ext>
            </a:extLst>
          </p:cNvPr>
          <p:cNvSpPr txBox="1"/>
          <p:nvPr/>
        </p:nvSpPr>
        <p:spPr>
          <a:xfrm rot="16200000">
            <a:off x="-1538343" y="838809"/>
            <a:ext cx="4985538" cy="1862048"/>
          </a:xfrm>
          <a:prstGeom prst="rect">
            <a:avLst/>
          </a:prstGeom>
          <a:noFill/>
        </p:spPr>
        <p:txBody>
          <a:bodyPr wrap="square" rtlCol="0">
            <a:spAutoFit/>
          </a:bodyPr>
          <a:lstStyle/>
          <a:p>
            <a:r>
              <a:rPr lang="en-NL" sz="11500" b="1" dirty="0">
                <a:solidFill>
                  <a:schemeClr val="accent5"/>
                </a:solidFill>
              </a:rPr>
              <a:t>2024</a:t>
            </a:r>
          </a:p>
        </p:txBody>
      </p:sp>
    </p:spTree>
    <p:extLst>
      <p:ext uri="{BB962C8B-B14F-4D97-AF65-F5344CB8AC3E}">
        <p14:creationId xmlns:p14="http://schemas.microsoft.com/office/powerpoint/2010/main" val="27462230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386</TotalTime>
  <Words>219</Words>
  <Application>Microsoft Macintosh PowerPoint</Application>
  <PresentationFormat>A4 Paper (210x297 mm)</PresentationFormat>
  <Paragraphs>25</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Aptos</vt:lpstr>
      <vt:lpstr>Aptos Display</vt:lpstr>
      <vt:lpstr>Arial</vt:lpstr>
      <vt:lpstr>Calibri</vt:lpstr>
      <vt:lpstr>EBGaramond-Regular-Identity-H</vt:lpstr>
      <vt:lpstr>Office Theme</vt:lpstr>
      <vt:lpstr>CAN PhD Thesis prize</vt:lpstr>
      <vt:lpstr>PowerPoint Presentation</vt:lpstr>
      <vt:lpstr>PowerPoint Presentation</vt:lpstr>
      <vt:lpstr>CAN PhD Thesis prize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Hild, Stefan (GWFP)</dc:creator>
  <cp:lastModifiedBy>Microsoft Office User</cp:lastModifiedBy>
  <cp:revision>9</cp:revision>
  <dcterms:created xsi:type="dcterms:W3CDTF">2024-06-26T14:52:55Z</dcterms:created>
  <dcterms:modified xsi:type="dcterms:W3CDTF">2025-06-12T11:51:59Z</dcterms:modified>
</cp:coreProperties>
</file>