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79" r:id="rId3"/>
    <p:sldId id="257" r:id="rId4"/>
    <p:sldId id="261" r:id="rId5"/>
    <p:sldId id="260" r:id="rId6"/>
    <p:sldId id="258" r:id="rId7"/>
    <p:sldId id="2982" r:id="rId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713"/>
  </p:normalViewPr>
  <p:slideViewPr>
    <p:cSldViewPr snapToGrid="0" snapToObjects="1">
      <p:cViewPr varScale="1">
        <p:scale>
          <a:sx n="108" d="100"/>
          <a:sy n="108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4409-C4C2-8BB2-E8D8-B5DCC9F01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A3499-2302-64E6-215A-7B357D17F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BAF1E-C678-E4D4-A1F4-1468D2EA2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3BD18-B7A1-BDD4-F69B-FB65DCD6D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94D9E-B1D3-C44F-B00B-9C27CE19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2965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CAD9-96DE-480B-D25D-F3C731895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F4A55-E5C0-7FF2-8A45-0F6925FAA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026D0-20C9-9BAC-3466-692DBCD2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F95B5-8779-EBC8-D9AE-CEB192F5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3A981-B65B-49DD-E191-61C9EF33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2402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E0619D-560E-7672-2690-250C73156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664EF-6A61-B026-1D83-8DA37B4BD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042D3-3F4C-92B8-2878-AD32E466D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82FC-8274-9B47-038F-4D7A23E0E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76250-964C-9254-99CB-9DB5A0FA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405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4F17-ECF8-D33D-72D1-94C01132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B1FF5-BE25-98B4-7B90-E2AB15009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6AA6-31B2-D3C2-2CAD-86851B3E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90013-680E-E757-2F25-27DE130E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63781-C970-BDE9-9C06-821DEB28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032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0A7E-7499-3D8C-85D9-61B377B12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45308-0623-F42A-C4ED-D97A8E3F7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7289E-D82F-756D-8AC0-2A249F00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C7111-37EB-CE8E-3AF0-C42594C8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A60DB-0914-7402-7E7A-8A91E975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0665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72A6-9934-F4E4-4B1D-140E9C9E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F64D6-5774-C08E-AAFB-0B9A8D7B5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4E935-4410-17D8-E468-F43151CD3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812EF-4591-606C-AE11-19E3576D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A74B7-E38F-1CC6-3726-C2F8F413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AEF03-320C-3218-3215-474DCE77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537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CEA1-0EE8-45D0-96B4-DB3214BA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E92E-F0DE-4191-193E-7FB02DEBB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C8B97-4596-07AD-C07F-10D3AE2F1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C0FE5-303C-D382-3182-5596B7F5F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A6B26-FC22-2161-C422-4CDCFDE25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7E0F04-AF6A-2B06-1478-B630F4AD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291A8-FB24-18D5-6363-0F4124EAF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A02E7-FE28-B570-5249-D43ADFBE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9255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4477B-ACB0-152F-62FF-95227D95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0F956-8A2E-150B-D14A-67E1E1248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39915-6714-3BBC-08A6-BF954CB0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55D14-1478-B60E-4486-9A65D9A7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456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FD934-2A4D-CBAD-E258-BF7578C5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EEDB6B-F076-37E5-32C9-E8BB52E26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CF056-F3AF-D8DE-A083-0860356E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2025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FFA8-315C-676D-FADC-F6B86503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4DD57-23DD-53C3-2517-AA22768A0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A4849-B996-290E-9B70-D69EBDE95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04A3A-A569-F0D9-3651-2A533E7D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3B7EE-A5AC-187E-05D1-DCE71BFA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5228F-37DE-FF30-85C9-C1424BA3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54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E30E-AAC4-93B7-0345-653DF819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9024E-7121-D801-2AEA-3D525255E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E66AC-E767-068A-933B-B274C158C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1624A-A993-74EA-767B-82B8E0CA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6AAF4-7467-2C96-2CBD-32F9C939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AA6AF-0544-8E9A-D3E6-D207931D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9324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FE635-0C35-A4B5-ED32-4840685E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5CE35-9B31-5964-E849-03E8AB79B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B6057-C21F-8639-077A-B4CD43FEB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9D869-182B-8742-9EE0-13CF585A9229}" type="datetimeFigureOut">
              <a:rPr lang="en-NL" smtClean="0"/>
              <a:t>12/06/2025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65F3-1F8C-F2DC-20E9-D3F1A7850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493FC-C91B-84EF-A66C-BFD71C980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4EBD-3020-4C48-BA5A-9B9644F3925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332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particlephysics.nl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50F7D8-419A-5CDC-5CD1-FCF000DFC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87" b="14107"/>
          <a:stretch/>
        </p:blipFill>
        <p:spPr>
          <a:xfrm>
            <a:off x="5441734" y="11632"/>
            <a:ext cx="6729172" cy="3053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FA5AD4-8E13-C72A-C0EC-047FA29774CF}"/>
              </a:ext>
            </a:extLst>
          </p:cNvPr>
          <p:cNvSpPr txBox="1"/>
          <p:nvPr/>
        </p:nvSpPr>
        <p:spPr>
          <a:xfrm>
            <a:off x="2034540" y="1122363"/>
            <a:ext cx="6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Welc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ADEAB-5F84-8AFB-10DA-8A21B2370492}"/>
              </a:ext>
            </a:extLst>
          </p:cNvPr>
          <p:cNvSpPr txBox="1"/>
          <p:nvPr/>
        </p:nvSpPr>
        <p:spPr>
          <a:xfrm>
            <a:off x="7746580" y="342508"/>
            <a:ext cx="862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27th </a:t>
            </a:r>
            <a:r>
              <a:rPr lang="en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Symposium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492BC-33FD-A4E7-C759-B4A0D0D3F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98390"/>
            <a:ext cx="5479042" cy="410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9886A-E852-9963-2A86-296F60A091B4}"/>
              </a:ext>
            </a:extLst>
          </p:cNvPr>
          <p:cNvSpPr txBox="1"/>
          <p:nvPr/>
        </p:nvSpPr>
        <p:spPr>
          <a:xfrm>
            <a:off x="696103" y="378228"/>
            <a:ext cx="397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28th </a:t>
            </a:r>
            <a:r>
              <a:rPr lang="en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Symposium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99452-8490-A2F2-34F9-CDCFF0BE0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53" b="31515"/>
          <a:stretch/>
        </p:blipFill>
        <p:spPr>
          <a:xfrm>
            <a:off x="990081" y="3792699"/>
            <a:ext cx="10304088" cy="3170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2A27D4-BE47-C510-EF1B-81DC1920829F}"/>
              </a:ext>
            </a:extLst>
          </p:cNvPr>
          <p:cNvSpPr txBox="1"/>
          <p:nvPr/>
        </p:nvSpPr>
        <p:spPr>
          <a:xfrm>
            <a:off x="5016317" y="5891960"/>
            <a:ext cx="862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26th </a:t>
            </a:r>
            <a:r>
              <a:rPr lang="en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Symposium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8F917-3429-1098-57BA-F0606ABC251C}"/>
              </a:ext>
            </a:extLst>
          </p:cNvPr>
          <p:cNvSpPr txBox="1"/>
          <p:nvPr/>
        </p:nvSpPr>
        <p:spPr>
          <a:xfrm>
            <a:off x="2804249" y="2810561"/>
            <a:ext cx="862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600" b="1" dirty="0">
                <a:solidFill>
                  <a:schemeClr val="bg1"/>
                </a:solidFill>
              </a:rPr>
              <a:t>Welcome to the 29th Symposium for Astroparticle Physics in the Netherlands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FA2FDC-7659-AED5-70D9-1F70AF799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520" y="5429590"/>
            <a:ext cx="1162062" cy="15234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11F4C3-1C9B-4AE8-49C2-A21E7A56A446}"/>
              </a:ext>
            </a:extLst>
          </p:cNvPr>
          <p:cNvSpPr/>
          <p:nvPr/>
        </p:nvSpPr>
        <p:spPr>
          <a:xfrm>
            <a:off x="10507582" y="5429590"/>
            <a:ext cx="1711719" cy="1572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5" name="Afbeelding 47">
            <a:extLst>
              <a:ext uri="{FF2B5EF4-FFF2-40B4-BE49-F238E27FC236}">
                <a16:creationId xmlns:a16="http://schemas.microsoft.com/office/drawing/2014/main" id="{984B193F-3FDD-231A-0F6C-6B450741F83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379668" y="5573903"/>
            <a:ext cx="1377067" cy="641879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83B3BE-9149-FAB0-1C3D-76A83D87B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991" y="6093950"/>
            <a:ext cx="869553" cy="7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83DB72-70DD-2E56-5B37-6FA7472F1A36}"/>
              </a:ext>
            </a:extLst>
          </p:cNvPr>
          <p:cNvSpPr txBox="1"/>
          <p:nvPr/>
        </p:nvSpPr>
        <p:spPr>
          <a:xfrm>
            <a:off x="10365960" y="6283980"/>
            <a:ext cx="1022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Dutch</a:t>
            </a:r>
          </a:p>
          <a:p>
            <a:r>
              <a:rPr lang="en-NL" sz="1400" dirty="0"/>
              <a:t> Astronomy</a:t>
            </a:r>
          </a:p>
        </p:txBody>
      </p:sp>
    </p:spTree>
    <p:extLst>
      <p:ext uri="{BB962C8B-B14F-4D97-AF65-F5344CB8AC3E}">
        <p14:creationId xmlns:p14="http://schemas.microsoft.com/office/powerpoint/2010/main" val="108365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1AC1A8-AB83-F5DE-1369-A3E9A87D4269}"/>
              </a:ext>
            </a:extLst>
          </p:cNvPr>
          <p:cNvSpPr/>
          <p:nvPr/>
        </p:nvSpPr>
        <p:spPr>
          <a:xfrm>
            <a:off x="-323161" y="-63379"/>
            <a:ext cx="12515161" cy="71168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B29E9D9-FBC5-47D1-E5B5-A2F196EE1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872" y="-441148"/>
            <a:ext cx="10933933" cy="787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6B86C-79DC-5BFF-74E0-1E7CA4339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021" y="2466336"/>
            <a:ext cx="3865958" cy="2017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FA2073-CB1A-2D30-08EA-9755B27BDBB4}"/>
              </a:ext>
            </a:extLst>
          </p:cNvPr>
          <p:cNvSpPr txBox="1"/>
          <p:nvPr/>
        </p:nvSpPr>
        <p:spPr>
          <a:xfrm>
            <a:off x="1834411" y="265820"/>
            <a:ext cx="5980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Astroparticle Physics in the Netherlands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43B9A-9828-4624-95F0-B9294FE14A07}"/>
              </a:ext>
            </a:extLst>
          </p:cNvPr>
          <p:cNvSpPr txBox="1"/>
          <p:nvPr/>
        </p:nvSpPr>
        <p:spPr>
          <a:xfrm>
            <a:off x="8433247" y="2775628"/>
            <a:ext cx="4280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What is the origin of the highest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energy particles in the Universe?</a:t>
            </a:r>
            <a:endParaRPr lang="en-GB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4FD64-7D6E-AB66-C3A1-85C1962E566F}"/>
              </a:ext>
            </a:extLst>
          </p:cNvPr>
          <p:cNvSpPr txBox="1"/>
          <p:nvPr/>
        </p:nvSpPr>
        <p:spPr>
          <a:xfrm>
            <a:off x="7740447" y="4957548"/>
            <a:ext cx="428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effectLst/>
                <a:latin typeface="Helvetica" pitchFamily="2" charset="0"/>
              </a:rPr>
              <a:t>What is the dynamics of spacetime?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FCD69-B2C6-0698-875A-0A34F9267FC8}"/>
              </a:ext>
            </a:extLst>
          </p:cNvPr>
          <p:cNvSpPr txBox="1"/>
          <p:nvPr/>
        </p:nvSpPr>
        <p:spPr>
          <a:xfrm>
            <a:off x="735802" y="5445607"/>
            <a:ext cx="4280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What is the structure of Physics beyond the Standard Model?</a:t>
            </a:r>
            <a:endParaRPr lang="en-GB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B2100D-2E3E-70B7-9523-C4213F9D3F49}"/>
              </a:ext>
            </a:extLst>
          </p:cNvPr>
          <p:cNvSpPr txBox="1"/>
          <p:nvPr/>
        </p:nvSpPr>
        <p:spPr>
          <a:xfrm>
            <a:off x="7250713" y="1438817"/>
            <a:ext cx="428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effectLst/>
                <a:latin typeface="Helvetica" pitchFamily="2" charset="0"/>
              </a:rPr>
              <a:t>What is the nature of Dark Matter?</a:t>
            </a:r>
          </a:p>
        </p:txBody>
      </p:sp>
    </p:spTree>
    <p:extLst>
      <p:ext uri="{BB962C8B-B14F-4D97-AF65-F5344CB8AC3E}">
        <p14:creationId xmlns:p14="http://schemas.microsoft.com/office/powerpoint/2010/main" val="368034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25AE6FD-726A-B8CC-29F0-22DD95A8B67C}"/>
              </a:ext>
            </a:extLst>
          </p:cNvPr>
          <p:cNvSpPr/>
          <p:nvPr/>
        </p:nvSpPr>
        <p:spPr>
          <a:xfrm>
            <a:off x="838200" y="1916935"/>
            <a:ext cx="10298243" cy="43321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dirty="0">
                <a:solidFill>
                  <a:schemeClr val="tx1"/>
                </a:solidFill>
              </a:rPr>
              <a:t>Established in 2004, the </a:t>
            </a:r>
            <a:r>
              <a:rPr lang="en-GB" b="1" dirty="0">
                <a:solidFill>
                  <a:schemeClr val="tx1"/>
                </a:solidFill>
              </a:rPr>
              <a:t>CAN</a:t>
            </a:r>
            <a:r>
              <a:rPr lang="en-GB" dirty="0">
                <a:solidFill>
                  <a:schemeClr val="tx1"/>
                </a:solidFill>
              </a:rPr>
              <a:t> represents the Dutch scientific community interested in </a:t>
            </a:r>
            <a:r>
              <a:rPr lang="en-GB" dirty="0" err="1">
                <a:solidFill>
                  <a:schemeClr val="tx1"/>
                </a:solidFill>
              </a:rPr>
              <a:t>astroparticle</a:t>
            </a:r>
            <a:r>
              <a:rPr lang="en-GB" dirty="0">
                <a:solidFill>
                  <a:schemeClr val="tx1"/>
                </a:solidFill>
              </a:rPr>
              <a:t> physics. It comprises members, representing the </a:t>
            </a:r>
            <a:r>
              <a:rPr lang="en-GB" b="1" dirty="0">
                <a:solidFill>
                  <a:schemeClr val="tx1"/>
                </a:solidFill>
              </a:rPr>
              <a:t>different sub-field</a:t>
            </a:r>
            <a:r>
              <a:rPr lang="en-GB" dirty="0">
                <a:solidFill>
                  <a:schemeClr val="tx1"/>
                </a:solidFill>
              </a:rPr>
              <a:t>s and the </a:t>
            </a:r>
            <a:r>
              <a:rPr lang="en-GB" b="1" dirty="0">
                <a:solidFill>
                  <a:schemeClr val="tx1"/>
                </a:solidFill>
              </a:rPr>
              <a:t>institutions</a:t>
            </a:r>
            <a:r>
              <a:rPr lang="en-GB" dirty="0">
                <a:solidFill>
                  <a:schemeClr val="tx1"/>
                </a:solidFill>
              </a:rPr>
              <a:t> involved in </a:t>
            </a:r>
            <a:r>
              <a:rPr lang="en-GB" dirty="0" err="1">
                <a:solidFill>
                  <a:schemeClr val="tx1"/>
                </a:solidFill>
              </a:rPr>
              <a:t>astroparticle</a:t>
            </a:r>
            <a:r>
              <a:rPr lang="en-GB" dirty="0">
                <a:solidFill>
                  <a:schemeClr val="tx1"/>
                </a:solidFill>
              </a:rPr>
              <a:t> physics in the Netherlands. </a:t>
            </a: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>
                <a:solidFill>
                  <a:schemeClr val="tx1"/>
                </a:solidFill>
              </a:rPr>
              <a:t>Objective of the committee is to strengthen and further develop the field of </a:t>
            </a:r>
            <a:r>
              <a:rPr lang="en-GB" dirty="0" err="1">
                <a:solidFill>
                  <a:schemeClr val="tx1"/>
                </a:solidFill>
              </a:rPr>
              <a:t>astroparticle</a:t>
            </a:r>
            <a:r>
              <a:rPr lang="en-GB" dirty="0">
                <a:solidFill>
                  <a:schemeClr val="tx1"/>
                </a:solidFill>
              </a:rPr>
              <a:t> physics in the Netherlands in research and teaching.</a:t>
            </a:r>
          </a:p>
          <a:p>
            <a:pPr lvl="1"/>
            <a:endParaRPr lang="en-GB" b="1" dirty="0">
              <a:solidFill>
                <a:schemeClr val="tx1"/>
              </a:solidFill>
            </a:endParaRPr>
          </a:p>
          <a:p>
            <a:pPr lvl="1"/>
            <a:r>
              <a:rPr lang="en-GB" sz="2000" b="1" dirty="0">
                <a:solidFill>
                  <a:schemeClr val="tx1"/>
                </a:solidFill>
              </a:rPr>
              <a:t>Members: </a:t>
            </a:r>
          </a:p>
          <a:p>
            <a:pPr lvl="2"/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Chris Van Den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Broeck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(U Utrecht)		</a:t>
            </a:r>
            <a:r>
              <a:rPr lang="en-GB" b="1" i="1" dirty="0">
                <a:solidFill>
                  <a:schemeClr val="accent5">
                    <a:lumMod val="50000"/>
                  </a:schemeClr>
                </a:solidFill>
              </a:rPr>
              <a:t>Dorothea </a:t>
            </a:r>
            <a:r>
              <a:rPr lang="en-GB" b="1" i="1" dirty="0" err="1">
                <a:solidFill>
                  <a:schemeClr val="accent5">
                    <a:lumMod val="50000"/>
                  </a:schemeClr>
                </a:solidFill>
              </a:rPr>
              <a:t>Samtleben</a:t>
            </a:r>
            <a:r>
              <a:rPr lang="en-GB" b="1" i="1" dirty="0">
                <a:solidFill>
                  <a:schemeClr val="accent5">
                    <a:lumMod val="50000"/>
                  </a:schemeClr>
                </a:solidFill>
              </a:rPr>
              <a:t> (Nikhef &amp; U Leiden)</a:t>
            </a:r>
          </a:p>
          <a:p>
            <a:pPr lvl="2"/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Andreas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Freise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(VU Amsterdam)		Charles Timmermans (RU Nijmegen)</a:t>
            </a:r>
          </a:p>
          <a:p>
            <a:pPr lvl="2"/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Jason Hessels (ASTRON)			Jean in ’t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Zand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(SRON)</a:t>
            </a:r>
          </a:p>
          <a:p>
            <a:pPr lvl="2"/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Stefan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Hild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(U Maastricht)			Manuela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Vecchi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(RU Groningen) </a:t>
            </a:r>
          </a:p>
          <a:p>
            <a:pPr lvl="2"/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Jörg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Hörandel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(RU Nijmegen)			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Jacco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Vink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UvA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Amsterdam)</a:t>
            </a:r>
          </a:p>
          <a:p>
            <a:pPr lvl="2"/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Elena Rossi (U Leiden)			Christoph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Weniger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UvA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Amsterdam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)	</a:t>
            </a:r>
            <a:endParaRPr lang="en-N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6EE13-E1DA-B6A5-DC34-BA795994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450"/>
            <a:ext cx="10515600" cy="1325563"/>
          </a:xfrm>
        </p:spPr>
        <p:txBody>
          <a:bodyPr>
            <a:normAutofit/>
          </a:bodyPr>
          <a:lstStyle/>
          <a:p>
            <a:r>
              <a:rPr lang="en-NL" sz="3600" b="1" dirty="0">
                <a:latin typeface="+mn-lt"/>
              </a:rPr>
              <a:t>APP in the Netherlands – the CAN </a:t>
            </a:r>
            <a:br>
              <a:rPr lang="en-NL" sz="3600" b="1" dirty="0">
                <a:latin typeface="+mn-lt"/>
              </a:rPr>
            </a:br>
            <a:r>
              <a:rPr lang="en-NL" sz="3600" b="1" dirty="0">
                <a:latin typeface="+mn-lt"/>
              </a:rPr>
              <a:t>	</a:t>
            </a:r>
            <a:r>
              <a:rPr lang="en-NL" sz="2400" dirty="0">
                <a:latin typeface="+mn-lt"/>
              </a:rPr>
              <a:t>(</a:t>
            </a:r>
            <a:r>
              <a:rPr lang="en-NL" sz="2400" b="1" dirty="0">
                <a:latin typeface="+mn-lt"/>
              </a:rPr>
              <a:t>C</a:t>
            </a:r>
            <a:r>
              <a:rPr lang="en-NL" sz="2400" dirty="0">
                <a:latin typeface="+mn-lt"/>
              </a:rPr>
              <a:t>ommittee for </a:t>
            </a:r>
            <a:r>
              <a:rPr lang="en-NL" sz="2400" b="1" dirty="0">
                <a:latin typeface="+mn-lt"/>
              </a:rPr>
              <a:t>A</a:t>
            </a:r>
            <a:r>
              <a:rPr lang="en-NL" sz="2400" dirty="0">
                <a:latin typeface="+mn-lt"/>
              </a:rPr>
              <a:t>stroparticle physics in the </a:t>
            </a:r>
            <a:r>
              <a:rPr lang="en-NL" sz="2400" b="1" dirty="0">
                <a:latin typeface="+mn-lt"/>
              </a:rPr>
              <a:t>N</a:t>
            </a:r>
            <a:r>
              <a:rPr lang="en-NL" sz="2400" dirty="0">
                <a:latin typeface="+mn-lt"/>
              </a:rPr>
              <a:t>etherlands)</a:t>
            </a:r>
          </a:p>
        </p:txBody>
      </p:sp>
    </p:spTree>
    <p:extLst>
      <p:ext uri="{BB962C8B-B14F-4D97-AF65-F5344CB8AC3E}">
        <p14:creationId xmlns:p14="http://schemas.microsoft.com/office/powerpoint/2010/main" val="13286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6E80-785E-3445-A70F-4B655720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325563"/>
          </a:xfrm>
        </p:spPr>
        <p:txBody>
          <a:bodyPr>
            <a:normAutofit/>
          </a:bodyPr>
          <a:lstStyle/>
          <a:p>
            <a:r>
              <a:rPr lang="en-NL" sz="3600" b="1" dirty="0">
                <a:latin typeface="+mn-lt"/>
              </a:rPr>
              <a:t>APP in the Netherlands - Organisation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3A263B7-E0F0-AA2F-8814-578C727A7782}"/>
              </a:ext>
            </a:extLst>
          </p:cNvPr>
          <p:cNvSpPr/>
          <p:nvPr/>
        </p:nvSpPr>
        <p:spPr>
          <a:xfrm>
            <a:off x="838200" y="1655479"/>
            <a:ext cx="10298243" cy="43321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L" sz="2000" dirty="0">
                <a:solidFill>
                  <a:schemeClr val="tx1"/>
                </a:solidFill>
              </a:rPr>
              <a:t>The organisation was </a:t>
            </a:r>
            <a:r>
              <a:rPr lang="en-NL" sz="2000" b="1" dirty="0">
                <a:solidFill>
                  <a:schemeClr val="tx1"/>
                </a:solidFill>
              </a:rPr>
              <a:t>formalised in 2020</a:t>
            </a:r>
            <a:r>
              <a:rPr lang="en-NL" sz="2000" dirty="0">
                <a:solidFill>
                  <a:schemeClr val="tx1"/>
                </a:solidFill>
              </a:rPr>
              <a:t> by creation of the </a:t>
            </a:r>
            <a:r>
              <a:rPr lang="en-NL" sz="2000" b="1" dirty="0">
                <a:solidFill>
                  <a:schemeClr val="tx1"/>
                </a:solidFill>
              </a:rPr>
              <a:t>AppSC         </a:t>
            </a:r>
            <a:br>
              <a:rPr lang="en-NL" sz="2000" b="1" dirty="0">
                <a:solidFill>
                  <a:schemeClr val="tx1"/>
                </a:solidFill>
              </a:rPr>
            </a:br>
            <a:r>
              <a:rPr lang="en-NL" sz="2000" b="1" dirty="0">
                <a:solidFill>
                  <a:schemeClr val="tx1"/>
                </a:solidFill>
              </a:rPr>
              <a:t> </a:t>
            </a:r>
            <a:r>
              <a:rPr lang="en-NL" sz="2000" dirty="0">
                <a:solidFill>
                  <a:schemeClr val="tx1"/>
                </a:solidFill>
              </a:rPr>
              <a:t> (</a:t>
            </a:r>
            <a:r>
              <a:rPr lang="en-NL" sz="2000" b="1" dirty="0">
                <a:solidFill>
                  <a:schemeClr val="tx1"/>
                </a:solidFill>
              </a:rPr>
              <a:t>A</a:t>
            </a:r>
            <a:r>
              <a:rPr lang="en-NL" sz="2000" dirty="0">
                <a:solidFill>
                  <a:schemeClr val="tx1"/>
                </a:solidFill>
              </a:rPr>
              <a:t>stro</a:t>
            </a:r>
            <a:r>
              <a:rPr lang="en-NL" sz="2000" b="1" dirty="0">
                <a:solidFill>
                  <a:schemeClr val="tx1"/>
                </a:solidFill>
              </a:rPr>
              <a:t>p</a:t>
            </a:r>
            <a:r>
              <a:rPr lang="en-NL" sz="2000" dirty="0">
                <a:solidFill>
                  <a:schemeClr val="tx1"/>
                </a:solidFill>
              </a:rPr>
              <a:t>article </a:t>
            </a:r>
            <a:r>
              <a:rPr lang="en-NL" sz="2000" b="1" dirty="0">
                <a:solidFill>
                  <a:schemeClr val="tx1"/>
                </a:solidFill>
              </a:rPr>
              <a:t>p</a:t>
            </a:r>
            <a:r>
              <a:rPr lang="en-NL" sz="2000" dirty="0">
                <a:solidFill>
                  <a:schemeClr val="tx1"/>
                </a:solidFill>
              </a:rPr>
              <a:t>hysics </a:t>
            </a:r>
            <a:r>
              <a:rPr lang="en-NL" sz="2000" b="1" dirty="0">
                <a:solidFill>
                  <a:schemeClr val="tx1"/>
                </a:solidFill>
              </a:rPr>
              <a:t>St</a:t>
            </a:r>
            <a:r>
              <a:rPr lang="en-NL" sz="2000" dirty="0">
                <a:solidFill>
                  <a:schemeClr val="tx1"/>
                </a:solidFill>
              </a:rPr>
              <a:t>rategic </a:t>
            </a:r>
            <a:r>
              <a:rPr lang="en-NL" sz="2000" b="1" dirty="0">
                <a:solidFill>
                  <a:schemeClr val="tx1"/>
                </a:solidFill>
              </a:rPr>
              <a:t>C</a:t>
            </a:r>
            <a:r>
              <a:rPr lang="en-NL" sz="2000" dirty="0">
                <a:solidFill>
                  <a:schemeClr val="tx1"/>
                </a:solidFill>
              </a:rPr>
              <a:t>ommittee)</a:t>
            </a:r>
          </a:p>
          <a:p>
            <a:pPr marL="0" indent="0">
              <a:buNone/>
            </a:pPr>
            <a:endParaRPr lang="en-NL" sz="2000" dirty="0">
              <a:solidFill>
                <a:schemeClr val="tx1"/>
              </a:solidFill>
            </a:endParaRPr>
          </a:p>
          <a:p>
            <a:pPr lvl="1"/>
            <a:r>
              <a:rPr lang="en-NL" sz="2000" b="1" dirty="0">
                <a:solidFill>
                  <a:schemeClr val="tx1"/>
                </a:solidFill>
              </a:rPr>
              <a:t>Members</a:t>
            </a:r>
            <a:r>
              <a:rPr lang="en-NL" sz="2000" dirty="0">
                <a:solidFill>
                  <a:schemeClr val="tx1"/>
                </a:solidFill>
              </a:rPr>
              <a:t>:   </a:t>
            </a:r>
            <a:r>
              <a:rPr lang="en-NL" sz="2000" i="1" dirty="0">
                <a:solidFill>
                  <a:schemeClr val="accent5">
                    <a:lumMod val="50000"/>
                  </a:schemeClr>
                </a:solidFill>
              </a:rPr>
              <a:t>Nikhef Director, CAN Chair, RvdA Chair, N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WO secretary</a:t>
            </a:r>
          </a:p>
          <a:p>
            <a:pPr lvl="1"/>
            <a:r>
              <a:rPr lang="en-GB" sz="2000" b="1" dirty="0">
                <a:solidFill>
                  <a:schemeClr val="tx1"/>
                </a:solidFill>
              </a:rPr>
              <a:t>Task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            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Align particle physics and astronomy strategies with CAN strategy</a:t>
            </a:r>
          </a:p>
          <a:p>
            <a:pPr lvl="1"/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000" b="1" dirty="0" err="1">
                <a:solidFill>
                  <a:schemeClr val="tx1"/>
                </a:solidFill>
              </a:rPr>
              <a:t>AppSC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appoints </a:t>
            </a:r>
            <a:r>
              <a:rPr lang="en-GB" sz="2000" b="1" dirty="0">
                <a:solidFill>
                  <a:schemeClr val="tx1"/>
                </a:solidFill>
              </a:rPr>
              <a:t>CAN</a:t>
            </a:r>
            <a:r>
              <a:rPr lang="en-GB" sz="2000" dirty="0">
                <a:solidFill>
                  <a:schemeClr val="tx1"/>
                </a:solidFill>
              </a:rPr>
              <a:t> members and chair and mandates its mission</a:t>
            </a:r>
          </a:p>
          <a:p>
            <a:pPr lvl="1"/>
            <a:endParaRPr lang="en-GB" sz="2000" b="1" dirty="0">
              <a:solidFill>
                <a:schemeClr val="tx1"/>
              </a:solidFill>
            </a:endParaRPr>
          </a:p>
          <a:p>
            <a:pPr lvl="1"/>
            <a:r>
              <a:rPr lang="en-GB" sz="2000" b="1" dirty="0">
                <a:solidFill>
                  <a:schemeClr val="tx1"/>
                </a:solidFill>
              </a:rPr>
              <a:t>Members: </a:t>
            </a:r>
            <a:r>
              <a:rPr lang="en-GB" sz="2000" dirty="0">
                <a:solidFill>
                  <a:schemeClr val="tx1"/>
                </a:solidFill>
              </a:rPr>
              <a:t>one for each APP group at Dutch University or Institute</a:t>
            </a:r>
          </a:p>
          <a:p>
            <a:pPr lvl="1"/>
            <a:r>
              <a:rPr lang="en-GB" sz="2000" b="1" dirty="0">
                <a:solidFill>
                  <a:schemeClr val="tx1"/>
                </a:solidFill>
              </a:rPr>
              <a:t>Tasks: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GB" sz="2000" b="1" i="1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Promote APP in the Netherlands</a:t>
            </a:r>
          </a:p>
          <a:p>
            <a:pPr marL="914400" lvl="2" indent="0">
              <a:buNone/>
            </a:pP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- Provide strategy input to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AppSC</a:t>
            </a:r>
            <a:endParaRPr lang="en-GB" i="1" dirty="0">
              <a:solidFill>
                <a:schemeClr val="accent5">
                  <a:lumMod val="50000"/>
                </a:schemeClr>
              </a:solidFill>
            </a:endParaRPr>
          </a:p>
          <a:p>
            <a:pPr marL="914400" lvl="2" indent="0">
              <a:buNone/>
            </a:pP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 - Monitor implementation of strategy as agreed with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</a:rPr>
              <a:t>AppSC</a:t>
            </a:r>
            <a:endParaRPr lang="en-NL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9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0D8F3-D2AF-895D-9C0E-8551C03A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70"/>
            <a:ext cx="10515600" cy="1325563"/>
          </a:xfrm>
        </p:spPr>
        <p:txBody>
          <a:bodyPr>
            <a:normAutofit/>
          </a:bodyPr>
          <a:lstStyle/>
          <a:p>
            <a:r>
              <a:rPr lang="en-NL" sz="3600" b="1" dirty="0">
                <a:latin typeface="+mn-lt"/>
              </a:rPr>
              <a:t>APP in the Netherlands - Strategy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391CD-B57B-CFC6-1740-33E998306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429" y="1422497"/>
            <a:ext cx="3755176" cy="535176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3F9C6A-3ED4-69A0-6F25-6376C440DF53}"/>
              </a:ext>
            </a:extLst>
          </p:cNvPr>
          <p:cNvSpPr/>
          <p:nvPr/>
        </p:nvSpPr>
        <p:spPr>
          <a:xfrm>
            <a:off x="838201" y="1858780"/>
            <a:ext cx="4709372" cy="286874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L" sz="2400" b="1" dirty="0">
                <a:solidFill>
                  <a:schemeClr val="tx1"/>
                </a:solidFill>
              </a:rPr>
              <a:t>APP through 5 different pillars:</a:t>
            </a:r>
          </a:p>
          <a:p>
            <a:pPr lvl="1"/>
            <a:r>
              <a:rPr lang="en-NL" sz="2400" dirty="0">
                <a:solidFill>
                  <a:schemeClr val="accent6">
                    <a:lumMod val="50000"/>
                  </a:schemeClr>
                </a:solidFill>
              </a:rPr>
              <a:t>Cosmic Rays</a:t>
            </a:r>
          </a:p>
          <a:p>
            <a:pPr lvl="1"/>
            <a:r>
              <a:rPr lang="en-NL" sz="2400" dirty="0">
                <a:solidFill>
                  <a:schemeClr val="accent6">
                    <a:lumMod val="50000"/>
                  </a:schemeClr>
                </a:solidFill>
              </a:rPr>
              <a:t>Neutrinos</a:t>
            </a:r>
          </a:p>
          <a:p>
            <a:pPr lvl="1"/>
            <a:r>
              <a:rPr lang="en-NL" sz="2400" dirty="0">
                <a:solidFill>
                  <a:schemeClr val="accent6">
                    <a:lumMod val="50000"/>
                  </a:schemeClr>
                </a:solidFill>
              </a:rPr>
              <a:t>Gamma Rays</a:t>
            </a:r>
          </a:p>
          <a:p>
            <a:pPr lvl="1"/>
            <a:r>
              <a:rPr lang="en-NL" sz="2400" dirty="0">
                <a:solidFill>
                  <a:schemeClr val="accent6">
                    <a:lumMod val="50000"/>
                  </a:schemeClr>
                </a:solidFill>
              </a:rPr>
              <a:t>Gravitational Waves</a:t>
            </a:r>
          </a:p>
          <a:p>
            <a:pPr lvl="1"/>
            <a:r>
              <a:rPr lang="en-NL" sz="2400" dirty="0">
                <a:solidFill>
                  <a:schemeClr val="accent6">
                    <a:lumMod val="50000"/>
                  </a:schemeClr>
                </a:solidFill>
              </a:rPr>
              <a:t>Dark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73570-42BA-E10E-A907-0C624943FF76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187041">
            <a:off x="6838080" y="2943170"/>
            <a:ext cx="5056984" cy="369963"/>
          </a:xfrm>
          <a:solidFill>
            <a:srgbClr val="FF0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2000" b="1" dirty="0">
                <a:solidFill>
                  <a:schemeClr val="bg1"/>
                </a:solidFill>
              </a:rPr>
              <a:t>Next version of this document  in the works</a:t>
            </a:r>
          </a:p>
          <a:p>
            <a:pPr lvl="1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258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39CFFB-E483-3BC5-34AB-72F4AB1DDA2C}"/>
              </a:ext>
            </a:extLst>
          </p:cNvPr>
          <p:cNvSpPr/>
          <p:nvPr/>
        </p:nvSpPr>
        <p:spPr>
          <a:xfrm>
            <a:off x="-323161" y="-63379"/>
            <a:ext cx="12515161" cy="71168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B89B0B9E-0262-115A-6E44-F4F4C0F5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872" y="-441148"/>
            <a:ext cx="10933933" cy="787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263715-2048-494B-12B6-FBCC28416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sz="3600" b="1" dirty="0">
                <a:solidFill>
                  <a:schemeClr val="bg1"/>
                </a:solidFill>
                <a:latin typeface="+mn-lt"/>
              </a:rPr>
              <a:t>APP in the Netherlands – Participate!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08652C-8BDC-3EC8-1617-1C51D43FD055}"/>
              </a:ext>
            </a:extLst>
          </p:cNvPr>
          <p:cNvSpPr/>
          <p:nvPr/>
        </p:nvSpPr>
        <p:spPr>
          <a:xfrm>
            <a:off x="1843791" y="2287066"/>
            <a:ext cx="8529402" cy="250978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http://astroparticlephysics.nl/</a:t>
            </a: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  </a:t>
            </a:r>
            <a:r>
              <a:rPr lang="en-NL" sz="2400" dirty="0">
                <a:solidFill>
                  <a:schemeClr val="bg1"/>
                </a:solidFill>
              </a:rPr>
              <a:t>-&gt; </a:t>
            </a:r>
            <a:r>
              <a:rPr lang="en-GB" sz="2400" dirty="0">
                <a:solidFill>
                  <a:schemeClr val="bg1"/>
                </a:solidFill>
              </a:rPr>
              <a:t>S</a:t>
            </a:r>
            <a:r>
              <a:rPr lang="en-NL" sz="2400" dirty="0">
                <a:solidFill>
                  <a:schemeClr val="bg1"/>
                </a:solidFill>
              </a:rPr>
              <a:t>ubscribe to mailinglist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Font typeface="Symbol" pitchFamily="2" charset="2"/>
              <a:buChar char="Þ"/>
            </a:pPr>
            <a:r>
              <a:rPr lang="en-NL" sz="2400" dirty="0">
                <a:solidFill>
                  <a:schemeClr val="bg1"/>
                </a:solidFill>
              </a:rPr>
              <a:t>   Participate in the events</a:t>
            </a:r>
          </a:p>
          <a:p>
            <a:pPr marL="0" indent="0">
              <a:buNone/>
            </a:pPr>
            <a:endParaRPr lang="en-NL" sz="2400" dirty="0">
              <a:solidFill>
                <a:schemeClr val="bg1"/>
              </a:solidFill>
            </a:endParaRPr>
          </a:p>
          <a:p>
            <a:pPr>
              <a:buFont typeface="Symbol" pitchFamily="2" charset="2"/>
              <a:buChar char="Þ"/>
            </a:pPr>
            <a:r>
              <a:rPr lang="en-NL" sz="2400" dirty="0">
                <a:solidFill>
                  <a:schemeClr val="bg1"/>
                </a:solidFill>
              </a:rPr>
              <a:t>   Provide Input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DA432-15FB-7376-3B61-DBB9FF07B5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4163021" y="2466336"/>
            <a:ext cx="3865958" cy="201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9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50F7D8-419A-5CDC-5CD1-FCF000DFC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87" b="14107"/>
          <a:stretch/>
        </p:blipFill>
        <p:spPr>
          <a:xfrm>
            <a:off x="5441734" y="11632"/>
            <a:ext cx="6729172" cy="3053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FA5AD4-8E13-C72A-C0EC-047FA29774CF}"/>
              </a:ext>
            </a:extLst>
          </p:cNvPr>
          <p:cNvSpPr txBox="1"/>
          <p:nvPr/>
        </p:nvSpPr>
        <p:spPr>
          <a:xfrm>
            <a:off x="2034540" y="1122363"/>
            <a:ext cx="6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Welc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ADEAB-5F84-8AFB-10DA-8A21B2370492}"/>
              </a:ext>
            </a:extLst>
          </p:cNvPr>
          <p:cNvSpPr txBox="1"/>
          <p:nvPr/>
        </p:nvSpPr>
        <p:spPr>
          <a:xfrm>
            <a:off x="7746580" y="342508"/>
            <a:ext cx="862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27th </a:t>
            </a:r>
            <a:r>
              <a:rPr lang="en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Symposium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492BC-33FD-A4E7-C759-B4A0D0D3F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87" y="0"/>
            <a:ext cx="5347855" cy="4010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9886A-E852-9963-2A86-296F60A091B4}"/>
              </a:ext>
            </a:extLst>
          </p:cNvPr>
          <p:cNvSpPr txBox="1"/>
          <p:nvPr/>
        </p:nvSpPr>
        <p:spPr>
          <a:xfrm>
            <a:off x="696103" y="378228"/>
            <a:ext cx="397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28th </a:t>
            </a:r>
            <a:r>
              <a:rPr lang="en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Symposium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99452-8490-A2F2-34F9-CDCFF0BE0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53" b="31515"/>
          <a:stretch/>
        </p:blipFill>
        <p:spPr>
          <a:xfrm>
            <a:off x="990081" y="3792699"/>
            <a:ext cx="10304088" cy="3170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2A27D4-BE47-C510-EF1B-81DC1920829F}"/>
              </a:ext>
            </a:extLst>
          </p:cNvPr>
          <p:cNvSpPr txBox="1"/>
          <p:nvPr/>
        </p:nvSpPr>
        <p:spPr>
          <a:xfrm>
            <a:off x="5016317" y="5891960"/>
            <a:ext cx="862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26th </a:t>
            </a:r>
            <a:r>
              <a:rPr lang="en-NL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Symposium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8F917-3429-1098-57BA-F0606ABC251C}"/>
              </a:ext>
            </a:extLst>
          </p:cNvPr>
          <p:cNvSpPr txBox="1"/>
          <p:nvPr/>
        </p:nvSpPr>
        <p:spPr>
          <a:xfrm>
            <a:off x="3542441" y="3076933"/>
            <a:ext cx="862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600" b="1" dirty="0">
                <a:solidFill>
                  <a:schemeClr val="bg1"/>
                </a:solidFill>
              </a:rPr>
              <a:t>Enjoy the symposium!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236A2-A13F-27B0-8D12-2A363836FAD3}"/>
              </a:ext>
            </a:extLst>
          </p:cNvPr>
          <p:cNvSpPr txBox="1"/>
          <p:nvPr/>
        </p:nvSpPr>
        <p:spPr>
          <a:xfrm>
            <a:off x="12438" y="6131143"/>
            <a:ext cx="464269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400" b="1" dirty="0">
                <a:solidFill>
                  <a:schemeClr val="accent1"/>
                </a:solidFill>
              </a:rPr>
              <a:t>Organizers: </a:t>
            </a:r>
            <a:endParaRPr lang="en-NL" b="1" dirty="0">
              <a:solidFill>
                <a:schemeClr val="accent1"/>
              </a:solidFill>
            </a:endParaRPr>
          </a:p>
          <a:p>
            <a:r>
              <a:rPr lang="en-NL" b="1" dirty="0">
                <a:solidFill>
                  <a:schemeClr val="accent1"/>
                </a:solidFill>
              </a:rPr>
              <a:t>Harm Schoorlemmer, Dorothea Samtleben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FB6D71-39DC-6E8D-0872-CBA040975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520" y="5429590"/>
            <a:ext cx="1162062" cy="15234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DC0387-0214-F1FF-D147-E163A0169782}"/>
              </a:ext>
            </a:extLst>
          </p:cNvPr>
          <p:cNvSpPr/>
          <p:nvPr/>
        </p:nvSpPr>
        <p:spPr>
          <a:xfrm>
            <a:off x="10507582" y="5429590"/>
            <a:ext cx="1711719" cy="1572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7" name="Afbeelding 47">
            <a:extLst>
              <a:ext uri="{FF2B5EF4-FFF2-40B4-BE49-F238E27FC236}">
                <a16:creationId xmlns:a16="http://schemas.microsoft.com/office/drawing/2014/main" id="{6E4E6F01-718A-B2AD-FFC9-37A16827E06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379668" y="5573903"/>
            <a:ext cx="1377067" cy="641879"/>
          </a:xfrm>
          <a:prstGeom prst="rect">
            <a:avLst/>
          </a:prstGeom>
          <a:ln w="0">
            <a:noFill/>
          </a:ln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DFB4373-90A3-27D9-BE14-EB3FD9CF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991" y="6093950"/>
            <a:ext cx="869553" cy="7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B9B8C9-673B-BEA3-F656-A6A03BE04911}"/>
              </a:ext>
            </a:extLst>
          </p:cNvPr>
          <p:cNvSpPr txBox="1"/>
          <p:nvPr/>
        </p:nvSpPr>
        <p:spPr>
          <a:xfrm>
            <a:off x="10365960" y="6283980"/>
            <a:ext cx="1022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Dutch</a:t>
            </a:r>
          </a:p>
          <a:p>
            <a:r>
              <a:rPr lang="en-NL" sz="1400" dirty="0"/>
              <a:t> Astronomy</a:t>
            </a:r>
          </a:p>
        </p:txBody>
      </p:sp>
    </p:spTree>
    <p:extLst>
      <p:ext uri="{BB962C8B-B14F-4D97-AF65-F5344CB8AC3E}">
        <p14:creationId xmlns:p14="http://schemas.microsoft.com/office/powerpoint/2010/main" val="2700906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4641</TotalTime>
  <Words>418</Words>
  <Application>Microsoft Macintosh PowerPoint</Application>
  <PresentationFormat>Widescreen</PresentationFormat>
  <Paragraphs>61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Symbol</vt:lpstr>
      <vt:lpstr>Office Theme</vt:lpstr>
      <vt:lpstr>PowerPoint Presentation</vt:lpstr>
      <vt:lpstr>PowerPoint Presentation</vt:lpstr>
      <vt:lpstr>APP in the Netherlands – the CAN   (Committee for Astroparticle physics in the Netherlands)</vt:lpstr>
      <vt:lpstr>APP in the Netherlands - Organisation</vt:lpstr>
      <vt:lpstr>APP in the Netherlands - Strategy</vt:lpstr>
      <vt:lpstr>APP in the Netherlands – Participate!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Timmermans, C.W.J.P. (Charles)</dc:creator>
  <cp:lastModifiedBy>Microsoft Office User</cp:lastModifiedBy>
  <cp:revision>24</cp:revision>
  <dcterms:created xsi:type="dcterms:W3CDTF">2022-06-15T09:20:15Z</dcterms:created>
  <dcterms:modified xsi:type="dcterms:W3CDTF">2025-06-12T07:30:22Z</dcterms:modified>
</cp:coreProperties>
</file>