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Inter"/>
      <p:regular r:id="rId23"/>
      <p:bold r:id="rId24"/>
      <p:italic r:id="rId25"/>
      <p:boldItalic r:id="rId26"/>
    </p:embeddedFont>
    <p:embeddedFont>
      <p:font typeface="Open Sans Medium"/>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Inter-bold.fntdata"/><Relationship Id="rId23" Type="http://schemas.openxmlformats.org/officeDocument/2006/relationships/font" Target="fonts/In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boldItalic.fntdata"/><Relationship Id="rId25" Type="http://schemas.openxmlformats.org/officeDocument/2006/relationships/font" Target="fonts/Inter-italic.fntdata"/><Relationship Id="rId28" Type="http://schemas.openxmlformats.org/officeDocument/2006/relationships/font" Target="fonts/OpenSansMedium-bold.fntdata"/><Relationship Id="rId27" Type="http://schemas.openxmlformats.org/officeDocument/2006/relationships/font" Target="fonts/Open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penSansMedium-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dico.global/event/5677/contributions/46865/attachments/23030/38821/gdujany_PSD12.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ll.mpg.de/3049931/DEPFET" TargetMode="External"/><Relationship Id="rId3" Type="http://schemas.openxmlformats.org/officeDocument/2006/relationships/hyperlink" Target="https://www.frontiersin.org/journals/physics/articles/10.3389/fphy.2022.896212/full" TargetMode="External"/><Relationship Id="rId4" Type="http://schemas.openxmlformats.org/officeDocument/2006/relationships/hyperlink" Target="https://www.hll.mpg.de/3049931/DEPFET" TargetMode="External"/><Relationship Id="rId5" Type="http://schemas.openxmlformats.org/officeDocument/2006/relationships/hyperlink" Target="https://www.frontiersin.org/journals/physics/articles/10.3389/fphy.2022.896212/full" TargetMode="External"/><Relationship Id="rId6" Type="http://schemas.openxmlformats.org/officeDocument/2006/relationships/hyperlink" Target="https://www.hll.mpg.de/3049931/DEPFET" TargetMode="External"/><Relationship Id="rId7" Type="http://schemas.openxmlformats.org/officeDocument/2006/relationships/hyperlink" Target="https://www.hll.mpg.de/3049931/DEPFE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3f64e5e7e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3f64e5e7e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PXD: Radiation bursts to PXD up to 3Gy in 40μs </a:t>
            </a:r>
            <a:endParaRPr/>
          </a:p>
          <a:p>
            <a:pPr indent="0" lvl="0" marL="0" rtl="0" algn="l">
              <a:spcBef>
                <a:spcPts val="0"/>
              </a:spcBef>
              <a:spcAft>
                <a:spcPts val="0"/>
              </a:spcAft>
              <a:buNone/>
            </a:pPr>
            <a:r>
              <a:rPr lang="en"/>
              <a:t>Permanent Switcher damage after beam incidents → Inefficient/dead readout rows → ~3% drop in efficiency</a:t>
            </a:r>
            <a:endParaRPr/>
          </a:p>
          <a:p>
            <a:pPr indent="0" lvl="0" marL="0" rtl="0" algn="l">
              <a:lnSpc>
                <a:spcPct val="115000"/>
              </a:lnSpc>
              <a:spcBef>
                <a:spcPts val="600"/>
              </a:spcBef>
              <a:spcAft>
                <a:spcPts val="0"/>
              </a:spcAft>
              <a:buNone/>
            </a:pPr>
            <a:r>
              <a:rPr lang="en" sz="1200">
                <a:solidFill>
                  <a:schemeClr val="dk1"/>
                </a:solidFill>
                <a:latin typeface="Roboto"/>
                <a:ea typeface="Roboto"/>
                <a:cs typeface="Roboto"/>
                <a:sym typeface="Roboto"/>
              </a:rPr>
              <a:t>Leakage current refers to the unwanted current flowing through the silicon detector when it is biased. This current increases with radiation exposure due to the creation of defects in the silicon material. </a:t>
            </a:r>
            <a:r>
              <a:rPr lang="en" sz="1200">
                <a:solidFill>
                  <a:schemeClr val="dk1"/>
                </a:solidFill>
                <a:latin typeface="Roboto"/>
                <a:ea typeface="Roboto"/>
                <a:cs typeface="Roboto"/>
                <a:sym typeface="Roboto"/>
              </a:rPr>
              <a:t>the leakage current's contribution to noise remains negligible due to the short shaping time (50 ns) of the APV25 readout chips</a:t>
            </a:r>
            <a:r>
              <a:rPr lang="en" sz="1200">
                <a:solidFill>
                  <a:schemeClr val="hlink"/>
                </a:solidFill>
                <a:uFill>
                  <a:noFill/>
                </a:uFill>
                <a:latin typeface="Courier New"/>
                <a:ea typeface="Courier New"/>
                <a:cs typeface="Courier New"/>
                <a:sym typeface="Courier New"/>
                <a:hlinkClick r:id="rId2"/>
              </a:rPr>
              <a:t>1</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0" lvl="0" marL="0" rtl="0" algn="l">
              <a:lnSpc>
                <a:spcPct val="115000"/>
              </a:lnSpc>
              <a:spcBef>
                <a:spcPts val="600"/>
              </a:spcBef>
              <a:spcAft>
                <a:spcPts val="600"/>
              </a:spcAft>
              <a:buNone/>
            </a:pPr>
            <a:r>
              <a:rPr lang="en" sz="1200">
                <a:solidFill>
                  <a:schemeClr val="dk1"/>
                </a:solidFill>
                <a:latin typeface="Roboto"/>
                <a:ea typeface="Roboto"/>
                <a:cs typeface="Roboto"/>
                <a:sym typeface="Roboto"/>
              </a:rPr>
              <a:t>Strip noise refers to the random fluctuations in the signal measured by the detector strips. It is primarily dominated by inter-strip capacitance in the SVD.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3f64e5e7e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3f64e5e7e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Hit time selection: One way to reduce the off-time tracks is to apply a hit-time selection that takes advantage of the excellent hit-time resolution of SVD (&lt;3 ns). With the current selection, which requires that the time difference between the P-side and N-side clusters, |𝑡𝑝 − 𝑡𝑛| &lt;20 ns, and a requirement on the absolute value of the cluster time, |𝑡𝑝;𝑛| &lt;50 ns, about 50% of the background hits are rejected while keeping the signal efficiency above 99%.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Another suppression method called ‘‘SVD grouping’’ has been de veloped to further increase the occupancy limit. The method consists of classifying the clusters event-by-event by their time: in this way, clusters belonging to tracks from the same collisions are collected in the same group, while clusters from different collisions or beam background are placed in the other groups.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solidFill>
                  <a:schemeClr val="dk1"/>
                </a:solidFill>
                <a:latin typeface="Roboto"/>
                <a:ea typeface="Roboto"/>
                <a:cs typeface="Roboto"/>
                <a:sym typeface="Roboto"/>
              </a:rPr>
              <a:t>occupancy refers to the fraction of detector cells (or strips) that are hit by particles during an event. It is a measure of how often a particular detector element is activated by a passing particle, which can be a signal or background event.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3f64e5e7e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3f64e5e7e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3ed09f123d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3ed09f123d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3ed09f123d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3ed09f123d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ed09f123d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ed09f123d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3ed09f123d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3ed09f123d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DEPFET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DEPFET pixel cell consists of a MOSFET structure on a fully depleted high-resistivity n-type substrate bulk. At a distance of 1 um below the transistor channel an additional n-implant causes a potential minimum for traversing electrons. Stored electrons in this so-called internal gate induce mirror charges in the gate, which in turn modulates the p-channel current. The change in this current is measured over the drain contact.</a:t>
            </a:r>
            <a:endParaRPr/>
          </a:p>
          <a:p>
            <a:pPr indent="-304800" lvl="0" marL="457200" rtl="0" algn="l">
              <a:lnSpc>
                <a:spcPct val="115000"/>
              </a:lnSpc>
              <a:spcBef>
                <a:spcPts val="60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The DEPFET consists of a p-channel MOSFET built on a fully depleted, high-resistivity n-doped silicon bulk</a:t>
            </a:r>
            <a:r>
              <a:rPr lang="en" sz="1200">
                <a:solidFill>
                  <a:schemeClr val="hlink"/>
                </a:solidFill>
                <a:uFill>
                  <a:noFill/>
                </a:uFill>
                <a:latin typeface="Courier New"/>
                <a:ea typeface="Courier New"/>
                <a:cs typeface="Courier New"/>
                <a:sym typeface="Courier New"/>
                <a:hlinkClick r:id="rId2"/>
              </a:rPr>
              <a:t>1</a:t>
            </a:r>
            <a:r>
              <a:rPr lang="en" sz="1200">
                <a:solidFill>
                  <a:schemeClr val="hlink"/>
                </a:solidFill>
                <a:uFill>
                  <a:noFill/>
                </a:uFill>
                <a:latin typeface="Courier New"/>
                <a:ea typeface="Courier New"/>
                <a:cs typeface="Courier New"/>
                <a:sym typeface="Courier New"/>
                <a:hlinkClick r:id="rId3"/>
              </a:rPr>
              <a:t>3</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A deep n-implant below the transistor channel creates a potential minimum called the "internal gate"</a:t>
            </a:r>
            <a:r>
              <a:rPr lang="en" sz="1200">
                <a:solidFill>
                  <a:schemeClr val="hlink"/>
                </a:solidFill>
                <a:uFill>
                  <a:noFill/>
                </a:uFill>
                <a:latin typeface="Courier New"/>
                <a:ea typeface="Courier New"/>
                <a:cs typeface="Courier New"/>
                <a:sym typeface="Courier New"/>
                <a:hlinkClick r:id="rId4"/>
              </a:rPr>
              <a:t>1</a:t>
            </a:r>
            <a:r>
              <a:rPr lang="en" sz="1200">
                <a:solidFill>
                  <a:schemeClr val="hlink"/>
                </a:solidFill>
                <a:uFill>
                  <a:noFill/>
                </a:uFill>
                <a:latin typeface="Courier New"/>
                <a:ea typeface="Courier New"/>
                <a:cs typeface="Courier New"/>
                <a:sym typeface="Courier New"/>
                <a:hlinkClick r:id="rId5"/>
              </a:rPr>
              <a:t>3</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When ionizing radiation enters the depleted silicon bulk, it generates electron-hole pairs</a:t>
            </a:r>
            <a:r>
              <a:rPr lang="en" sz="1200">
                <a:solidFill>
                  <a:schemeClr val="hlink"/>
                </a:solidFill>
                <a:uFill>
                  <a:noFill/>
                </a:uFill>
                <a:latin typeface="Courier New"/>
                <a:ea typeface="Courier New"/>
                <a:cs typeface="Courier New"/>
                <a:sym typeface="Courier New"/>
                <a:hlinkClick r:id="rId6"/>
              </a:rPr>
              <a:t>1</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The electric field in the bulk separates these charge carriers:</a:t>
            </a:r>
            <a:endParaRPr sz="1200">
              <a:solidFill>
                <a:schemeClr val="dk1"/>
              </a:solidFill>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Holes drift towards the p+ contact on the back surface</a:t>
            </a:r>
            <a:endParaRPr sz="1200">
              <a:solidFill>
                <a:schemeClr val="dk1"/>
              </a:solidFill>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Electrons are collected in the internal gate</a:t>
            </a:r>
            <a:r>
              <a:rPr lang="en" sz="1200">
                <a:solidFill>
                  <a:schemeClr val="hlink"/>
                </a:solidFill>
                <a:uFill>
                  <a:noFill/>
                </a:uFill>
                <a:latin typeface="Courier New"/>
                <a:ea typeface="Courier New"/>
                <a:cs typeface="Courier New"/>
                <a:sym typeface="Courier New"/>
                <a:hlinkClick r:id="rId7"/>
              </a:rPr>
              <a:t>1</a:t>
            </a:r>
            <a:endParaRPr sz="1200">
              <a:solidFill>
                <a:schemeClr val="hlink"/>
              </a:solidFill>
              <a:latin typeface="Courier New"/>
              <a:ea typeface="Courier New"/>
              <a:cs typeface="Courier New"/>
              <a:sym typeface="Courier New"/>
            </a:endParaRPr>
          </a:p>
          <a:p>
            <a:pPr indent="-304800" lvl="0" marL="457200" rtl="0" algn="l">
              <a:lnSpc>
                <a:spcPct val="115000"/>
              </a:lnSpc>
              <a:spcBef>
                <a:spcPts val="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The collected electrons in the internal gate modulate the transistor's channel conductivity, which can be measured as a change in current or voltage</a:t>
            </a:r>
            <a:endParaRPr sz="1200">
              <a:solidFill>
                <a:schemeClr val="dk1"/>
              </a:solidFill>
              <a:latin typeface="Roboto"/>
              <a:ea typeface="Roboto"/>
              <a:cs typeface="Roboto"/>
              <a:sym typeface="Roboto"/>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3f64e5e7e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3f64e5e7e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clear and gate lines of each row and all drain lines of one column are connected, 4 at a time, uses DCPs and DHPs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 (DCD) digitize the incoming drain current in 256 channels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For further signal processing each DCD has a DHP to perform pedestal subtraction, zero suppression and data transmission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3f0f34e63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3f0f34e63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The Switchers are responsible for driving the gate and clear 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(DCD) digitize the incoming drain current in 256 channels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further signal processing each DCD has a corresponding (DHP) to perform pedestal subtraction, zero suppression and data transmission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3f0f34e63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3f0f34e63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DSSDs consist of an N-type silicon substrate ∼300 μm thick with P-type strips implanted on one side, and orthogonal N-type strips implanted on the other side, providing two-dimensional spatial information. The strips on u/P side are orientated in parallel to the beam axis, measuring the 𝑢 = 𝑟𝜙 position, while the ones on v/N side are transverse to the beam axis and provide the 𝑣 = 𝑧 coordinate.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f64e5e7e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f64e5e7e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3f0f34e63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3f0f34e63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hit efficiency is calculated as the fraction of times a cluster is found within ±0.5 mm from the extrapolated position of tracks on the sensor.</a:t>
            </a:r>
            <a:endParaRPr/>
          </a:p>
          <a:p>
            <a:pPr indent="0" lvl="0" marL="0" rtl="0" algn="l">
              <a:spcBef>
                <a:spcPts val="0"/>
              </a:spcBef>
              <a:spcAft>
                <a:spcPts val="0"/>
              </a:spcAft>
              <a:buNone/>
            </a:pPr>
            <a:r>
              <a:rPr lang="en"/>
              <a:t>Influenced by tracking quality and alignment. </a:t>
            </a:r>
            <a:endParaRPr/>
          </a:p>
          <a:p>
            <a:pPr indent="0" lvl="0" marL="0" rtl="0" algn="l">
              <a:spcBef>
                <a:spcPts val="0"/>
              </a:spcBef>
              <a:spcAft>
                <a:spcPts val="0"/>
              </a:spcAft>
              <a:buNone/>
            </a:pPr>
            <a:r>
              <a:rPr lang="en"/>
              <a:t>Take only tracks with good tracking and pT &gt; 1 GeV/c</a:t>
            </a:r>
            <a:endParaRPr/>
          </a:p>
          <a:p>
            <a:pPr indent="0" lvl="0" marL="0" rtl="0" algn="l">
              <a:spcBef>
                <a:spcPts val="0"/>
              </a:spcBef>
              <a:spcAft>
                <a:spcPts val="0"/>
              </a:spcAft>
              <a:buNone/>
            </a:pPr>
            <a:r>
              <a:t/>
            </a:r>
            <a:endParaRPr/>
          </a:p>
          <a:p>
            <a:pPr indent="-304800" lvl="0" marL="457200" rtl="0" algn="l">
              <a:lnSpc>
                <a:spcPct val="115000"/>
              </a:lnSpc>
              <a:spcBef>
                <a:spcPts val="600"/>
              </a:spcBef>
              <a:spcAft>
                <a:spcPts val="0"/>
              </a:spcAft>
              <a:buClr>
                <a:schemeClr val="dk1"/>
              </a:buClr>
              <a:buSzPts val="1200"/>
              <a:buFont typeface="Roboto"/>
              <a:buAutoNum type="arabicPeriod"/>
            </a:pPr>
            <a:r>
              <a:rPr lang="en" sz="1200" u="sng">
                <a:solidFill>
                  <a:schemeClr val="dk1"/>
                </a:solidFill>
                <a:latin typeface="Roboto"/>
                <a:ea typeface="Roboto"/>
                <a:cs typeface="Roboto"/>
                <a:sym typeface="Roboto"/>
              </a:rPr>
              <a:t>Strip Pitch and Geometry</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 sz="1200" u="sng">
                <a:solidFill>
                  <a:schemeClr val="dk1"/>
                </a:solidFill>
                <a:latin typeface="Roboto"/>
                <a:ea typeface="Roboto"/>
                <a:cs typeface="Roboto"/>
                <a:sym typeface="Roboto"/>
              </a:rPr>
              <a:t>P-side strips</a:t>
            </a:r>
            <a:r>
              <a:rPr lang="en" sz="1200">
                <a:solidFill>
                  <a:schemeClr val="dk1"/>
                </a:solidFill>
                <a:latin typeface="Roboto"/>
                <a:ea typeface="Roboto"/>
                <a:cs typeface="Roboto"/>
                <a:sym typeface="Roboto"/>
              </a:rPr>
              <a:t> are parallel to the beam axis and have a finer pitch (50-75 μm), which generally results in higher signal collection efficiency but also potentially more noise due to increased inter-strip capacitance.</a:t>
            </a:r>
            <a:endParaRPr sz="1200">
              <a:solidFill>
                <a:schemeClr val="dk1"/>
              </a:solidFill>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 sz="1200" u="sng">
                <a:solidFill>
                  <a:schemeClr val="dk1"/>
                </a:solidFill>
                <a:latin typeface="Roboto"/>
                <a:ea typeface="Roboto"/>
                <a:cs typeface="Roboto"/>
                <a:sym typeface="Roboto"/>
              </a:rPr>
              <a:t>N-side strips</a:t>
            </a:r>
            <a:r>
              <a:rPr lang="en" sz="1200">
                <a:solidFill>
                  <a:schemeClr val="dk1"/>
                </a:solidFill>
                <a:latin typeface="Roboto"/>
                <a:ea typeface="Roboto"/>
                <a:cs typeface="Roboto"/>
                <a:sym typeface="Roboto"/>
              </a:rPr>
              <a:t> are perpendicular to the beam axis and have a coarser pitch (160-240 μm), leading to lower noise due to reduced inter-strip capacitance but also lower signal collection efficiency.</a:t>
            </a:r>
            <a:endParaRPr sz="1200">
              <a:solidFill>
                <a:schemeClr val="dk1"/>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Font typeface="Roboto"/>
              <a:buAutoNum type="arabicPeriod"/>
            </a:pPr>
            <a:r>
              <a:rPr lang="en" sz="1200" u="sng">
                <a:solidFill>
                  <a:schemeClr val="dk1"/>
                </a:solidFill>
                <a:latin typeface="Roboto"/>
                <a:ea typeface="Roboto"/>
                <a:cs typeface="Roboto"/>
                <a:sym typeface="Roboto"/>
              </a:rPr>
              <a:t>Charge Collection</a:t>
            </a:r>
            <a:r>
              <a:rPr lang="en" sz="1200">
                <a:solidFill>
                  <a:schemeClr val="dk1"/>
                </a:solidFill>
                <a:latin typeface="Roboto"/>
                <a:ea typeface="Roboto"/>
                <a:cs typeface="Roboto"/>
                <a:sym typeface="Roboto"/>
              </a:rPr>
              <a:t>:</a:t>
            </a:r>
            <a:endParaRPr sz="1200">
              <a:solidFill>
                <a:schemeClr val="dk1"/>
              </a:solidFill>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P-side typically collects more charge because of its orientation and finer pitch, which can lead to a higher signal amplitude. However, this also means more noise due to increased capacitance.</a:t>
            </a:r>
            <a:endParaRPr sz="1200">
              <a:solidFill>
                <a:schemeClr val="dk1"/>
              </a:solidFill>
              <a:latin typeface="Roboto"/>
              <a:ea typeface="Roboto"/>
              <a:cs typeface="Roboto"/>
              <a:sym typeface="Roboto"/>
            </a:endParaRPr>
          </a:p>
          <a:p>
            <a:pPr indent="-304800" lvl="1" marL="914400" rtl="0" algn="l">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N-side collects less charge due to its coarser pitch and orientation, resulting in lower signal amplitude but also less noise</a:t>
            </a:r>
            <a:endParaRPr sz="1200">
              <a:solidFill>
                <a:schemeClr val="dk1"/>
              </a:solidFill>
              <a:latin typeface="Roboto"/>
              <a:ea typeface="Roboto"/>
              <a:cs typeface="Roboto"/>
              <a:sym typeface="Roboto"/>
            </a:endParaRPr>
          </a:p>
          <a:p>
            <a:pPr indent="0" lvl="0" marL="0" rtl="0" algn="l">
              <a:spcBef>
                <a:spcPts val="21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desy.de/news/news_search/index_eng.html?openDirectAnchor=2876" TargetMode="External"/><Relationship Id="rId4" Type="http://schemas.openxmlformats.org/officeDocument/2006/relationships/image" Target="../media/image1.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indico.cern.ch/event/1184921/contributions/5576921/attachments/2766920/4819786/72-schmitz-belle_II-pxd.pdf" TargetMode="External"/><Relationship Id="rId4" Type="http://schemas.openxmlformats.org/officeDocument/2006/relationships/hyperlink" Target="https://indico.cern.ch/event/1140707/contributions/4988213/attachments/2533474/4359608/Vertex2022_khkang_v3.pdf" TargetMode="External"/><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s://www.uvic.ca/science/physics/vispa/research/projects/bphysics/index.php" TargetMode="External"/><Relationship Id="rId10" Type="http://schemas.openxmlformats.org/officeDocument/2006/relationships/hyperlink" Target="https://www.researchgate.net/publication/346904397_Alignment_for_the_first_precision_measurements_at_Belle_II#pf4" TargetMode="External"/><Relationship Id="rId9" Type="http://schemas.openxmlformats.org/officeDocument/2006/relationships/hyperlink" Target="https://arxiv.org/pdf/2204.13099" TargetMode="External"/><Relationship Id="rId5" Type="http://schemas.openxmlformats.org/officeDocument/2006/relationships/hyperlink" Target="https://belle2.jp/" TargetMode="External"/><Relationship Id="rId6" Type="http://schemas.openxmlformats.org/officeDocument/2006/relationships/hyperlink" Target="https://doi.org/10.1016/j.nima.2010.12.116" TargetMode="External"/><Relationship Id="rId7" Type="http://schemas.openxmlformats.org/officeDocument/2006/relationships/hyperlink" Target="https://doi.org/10.1016/j.nima.2020.164129" TargetMode="External"/><Relationship Id="rId8" Type="http://schemas.openxmlformats.org/officeDocument/2006/relationships/hyperlink" Target="https://doi.org/10.1016/j.nima.2022.16668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hyperlink" Target="https://en.wikipedia.org/wiki/KEKB_%28accelerator%29" TargetMode="External"/><Relationship Id="rId6" Type="http://schemas.openxmlformats.org/officeDocument/2006/relationships/hyperlink" Target="https://www2.kek.jp/accl/legacy/acclmap_atfstf.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s://www.uvic.ca/science/physics/vispa/research/projects/bphysics/index.php" TargetMode="External"/><Relationship Id="rId5" Type="http://schemas.openxmlformats.org/officeDocument/2006/relationships/image" Target="../media/image6.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link.springer.com/referenceworkentry/10.1007/978-981-19-6960-7_20"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s://indico.cern.ch/event/1184921/contributions/5576921/attachments/2766920/4819786/72-schmitz-belle_II-pxd.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indico.cern.ch/event/1184921/contributions/5576921/attachments/2766920/4819786/72-schmitz-belle_II-pxd.pdf" TargetMode="External"/><Relationship Id="rId4" Type="http://schemas.openxmlformats.org/officeDocument/2006/relationships/image" Target="../media/image1.png"/><Relationship Id="rId5"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researchgate.net/figure/Schematics-showing-a-double-sided-silicon-strip-detector-After-42_fig6_296683651" TargetMode="External"/><Relationship Id="rId4" Type="http://schemas.openxmlformats.org/officeDocument/2006/relationships/image" Target="../media/image1.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belle2.jp/ja/inner-and-tracking-detectors/" TargetMode="External"/><Relationship Id="rId4" Type="http://schemas.openxmlformats.org/officeDocument/2006/relationships/hyperlink" Target="https://indico.cern.ch/event/775317/contributions/3227530/attachments/1773865/2883570/talk_SVD_Manish.pdf" TargetMode="External"/><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s://journals.aps.org/prl/abstract/10.1103/PhysRevLett.127.211801" TargetMode="External"/><Relationship Id="rId6"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sp>
        <p:nvSpPr>
          <p:cNvPr id="54" name="Google Shape;54;p13"/>
          <p:cNvSpPr txBox="1"/>
          <p:nvPr/>
        </p:nvSpPr>
        <p:spPr>
          <a:xfrm>
            <a:off x="42650" y="4714500"/>
            <a:ext cx="58653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3"/>
              </a:rPr>
              <a:t>https://www.desy.de/news/news_search/index_eng.html?openDirectAnchor=2876</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pic>
        <p:nvPicPr>
          <p:cNvPr id="55" name="Google Shape;55;p13"/>
          <p:cNvPicPr preferRelativeResize="0"/>
          <p:nvPr/>
        </p:nvPicPr>
        <p:blipFill>
          <a:blip r:embed="rId4">
            <a:alphaModFix/>
          </a:blip>
          <a:stretch>
            <a:fillRect/>
          </a:stretch>
        </p:blipFill>
        <p:spPr>
          <a:xfrm>
            <a:off x="152400" y="152400"/>
            <a:ext cx="2875950" cy="283550"/>
          </a:xfrm>
          <a:prstGeom prst="rect">
            <a:avLst/>
          </a:prstGeom>
          <a:noFill/>
          <a:ln>
            <a:noFill/>
          </a:ln>
        </p:spPr>
      </p:pic>
      <p:pic>
        <p:nvPicPr>
          <p:cNvPr id="56" name="Google Shape;56;p13"/>
          <p:cNvPicPr preferRelativeResize="0"/>
          <p:nvPr/>
        </p:nvPicPr>
        <p:blipFill rotWithShape="1">
          <a:blip r:embed="rId5">
            <a:alphaModFix/>
          </a:blip>
          <a:srcRect b="25496" l="0" r="0" t="22279"/>
          <a:stretch/>
        </p:blipFill>
        <p:spPr>
          <a:xfrm>
            <a:off x="0" y="1512000"/>
            <a:ext cx="9094198" cy="3174301"/>
          </a:xfrm>
          <a:prstGeom prst="rect">
            <a:avLst/>
          </a:prstGeom>
          <a:noFill/>
          <a:ln>
            <a:noFill/>
          </a:ln>
        </p:spPr>
      </p:pic>
      <p:sp>
        <p:nvSpPr>
          <p:cNvPr id="57" name="Google Shape;57;p13"/>
          <p:cNvSpPr txBox="1"/>
          <p:nvPr>
            <p:ph type="ctrTitle"/>
          </p:nvPr>
        </p:nvSpPr>
        <p:spPr>
          <a:xfrm>
            <a:off x="76200" y="888300"/>
            <a:ext cx="6759000" cy="138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300">
                <a:latin typeface="Inter"/>
                <a:ea typeface="Inter"/>
                <a:cs typeface="Inter"/>
                <a:sym typeface="Inter"/>
              </a:rPr>
              <a:t>Belle-II</a:t>
            </a:r>
            <a:endParaRPr b="1" sz="4300">
              <a:latin typeface="Inter"/>
              <a:ea typeface="Inter"/>
              <a:cs typeface="Inter"/>
              <a:sym typeface="Inter"/>
            </a:endParaRPr>
          </a:p>
          <a:p>
            <a:pPr indent="0" lvl="0" marL="0" rtl="0" algn="l">
              <a:spcBef>
                <a:spcPts val="0"/>
              </a:spcBef>
              <a:spcAft>
                <a:spcPts val="0"/>
              </a:spcAft>
              <a:buNone/>
            </a:pPr>
            <a:r>
              <a:rPr b="1" lang="en" sz="4300">
                <a:highlight>
                  <a:schemeClr val="lt1"/>
                </a:highlight>
                <a:latin typeface="Inter"/>
                <a:ea typeface="Inter"/>
                <a:cs typeface="Inter"/>
                <a:sym typeface="Inter"/>
              </a:rPr>
              <a:t>Vertex Detector</a:t>
            </a:r>
            <a:endParaRPr b="1" sz="4300">
              <a:highlight>
                <a:schemeClr val="lt1"/>
              </a:highlight>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22"/>
          <p:cNvSpPr txBox="1"/>
          <p:nvPr/>
        </p:nvSpPr>
        <p:spPr>
          <a:xfrm>
            <a:off x="42650" y="4562100"/>
            <a:ext cx="87966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3"/>
              </a:rPr>
              <a:t>https://indico.cern.ch/event/1184921/contributions/5576921/attachments/2766920/4819786/72-schmitz-belle_II-pxd.pdf</a:t>
            </a:r>
            <a:endParaRPr sz="1000">
              <a:solidFill>
                <a:schemeClr val="dk2"/>
              </a:solidFill>
            </a:endParaRPr>
          </a:p>
          <a:p>
            <a:pPr indent="0" lvl="0" marL="0" rtl="0" algn="l">
              <a:spcBef>
                <a:spcPts val="0"/>
              </a:spcBef>
              <a:spcAft>
                <a:spcPts val="0"/>
              </a:spcAft>
              <a:buNone/>
            </a:pPr>
            <a:r>
              <a:rPr lang="en" sz="1000">
                <a:solidFill>
                  <a:schemeClr val="dk2"/>
                </a:solidFill>
              </a:rPr>
              <a:t>Graph: </a:t>
            </a:r>
            <a:r>
              <a:rPr lang="en" sz="1000" u="sng">
                <a:solidFill>
                  <a:schemeClr val="hlink"/>
                </a:solidFill>
                <a:hlinkClick r:id="rId4"/>
              </a:rPr>
              <a:t>https://indico.cern.ch/event/1140707/contributions/4988213/attachments/2533474/4359608/Vertex2022_khkang_v3.pdf</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137" name="Google Shape;137;p22"/>
          <p:cNvSpPr txBox="1"/>
          <p:nvPr>
            <p:ph type="ctrTitle"/>
          </p:nvPr>
        </p:nvSpPr>
        <p:spPr>
          <a:xfrm>
            <a:off x="304800" y="1424300"/>
            <a:ext cx="5166300" cy="31377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lang="en" sz="1300">
                <a:latin typeface="Open Sans Medium"/>
                <a:ea typeface="Open Sans Medium"/>
                <a:cs typeface="Open Sans Medium"/>
                <a:sym typeface="Open Sans Medium"/>
              </a:rPr>
              <a:t>High beam-induced backgrounds</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Radiation bursts to PXD up to </a:t>
            </a:r>
            <a:r>
              <a:rPr b="1" lang="en" sz="1300">
                <a:latin typeface="Open Sans"/>
                <a:ea typeface="Open Sans"/>
                <a:cs typeface="Open Sans"/>
                <a:sym typeface="Open Sans"/>
              </a:rPr>
              <a:t>3Gy in 40μs</a:t>
            </a:r>
            <a:endParaRPr b="1" sz="1300">
              <a:latin typeface="Open Sans"/>
              <a:ea typeface="Open Sans"/>
              <a:cs typeface="Open Sans"/>
              <a:sym typeface="Open Sans"/>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Permanent Switcher damage → ~3% drop in efficiency.</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The occupancy in layer 3 about 0.3% (limit ~4%), reached </a:t>
            </a:r>
            <a:r>
              <a:rPr b="1" lang="en" sz="1300">
                <a:latin typeface="Open Sans"/>
                <a:ea typeface="Open Sans"/>
                <a:cs typeface="Open Sans"/>
                <a:sym typeface="Open Sans"/>
              </a:rPr>
              <a:t>&gt;8%</a:t>
            </a:r>
            <a:endParaRPr b="1" sz="1300">
              <a:latin typeface="Open Sans"/>
              <a:ea typeface="Open Sans"/>
              <a:cs typeface="Open Sans"/>
              <a:sym typeface="Open Sans"/>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leakage currents and strip noises increased in all SVD sensors; </a:t>
            </a:r>
            <a:r>
              <a:rPr lang="en" sz="1300">
                <a:latin typeface="Open Sans Medium"/>
                <a:ea typeface="Open Sans Medium"/>
                <a:cs typeface="Open Sans Medium"/>
                <a:sym typeface="Open Sans Medium"/>
              </a:rPr>
              <a:t>&lt; 20%(30%) for n(p) side</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b="1" lang="en" sz="1300">
                <a:latin typeface="Open Sans"/>
                <a:ea typeface="Open Sans"/>
                <a:cs typeface="Open Sans"/>
                <a:sym typeface="Open Sans"/>
              </a:rPr>
              <a:t>Bulk damage </a:t>
            </a:r>
            <a:r>
              <a:rPr lang="en" sz="1300">
                <a:latin typeface="Open Sans Medium"/>
                <a:ea typeface="Open Sans Medium"/>
                <a:cs typeface="Open Sans Medium"/>
                <a:sym typeface="Open Sans Medium"/>
              </a:rPr>
              <a:t>can change effective doping and depletion voltage.</a:t>
            </a:r>
            <a:endParaRPr sz="1300">
              <a:latin typeface="Open Sans Medium"/>
              <a:ea typeface="Open Sans Medium"/>
              <a:cs typeface="Open Sans Medium"/>
              <a:sym typeface="Open Sans Medium"/>
            </a:endParaRPr>
          </a:p>
        </p:txBody>
      </p:sp>
      <p:sp>
        <p:nvSpPr>
          <p:cNvPr id="138" name="Google Shape;138;p22"/>
          <p:cNvSpPr txBox="1"/>
          <p:nvPr>
            <p:ph type="ctrTitle"/>
          </p:nvPr>
        </p:nvSpPr>
        <p:spPr>
          <a:xfrm>
            <a:off x="152400" y="576200"/>
            <a:ext cx="58872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Challenges</a:t>
            </a:r>
            <a:endParaRPr b="1" sz="3500">
              <a:latin typeface="Inter"/>
              <a:ea typeface="Inter"/>
              <a:cs typeface="Inter"/>
              <a:sym typeface="Inter"/>
            </a:endParaRPr>
          </a:p>
        </p:txBody>
      </p:sp>
      <p:pic>
        <p:nvPicPr>
          <p:cNvPr id="139" name="Google Shape;139;p22"/>
          <p:cNvPicPr preferRelativeResize="0"/>
          <p:nvPr/>
        </p:nvPicPr>
        <p:blipFill>
          <a:blip r:embed="rId5">
            <a:alphaModFix/>
          </a:blip>
          <a:stretch>
            <a:fillRect/>
          </a:stretch>
        </p:blipFill>
        <p:spPr>
          <a:xfrm>
            <a:off x="152400" y="152400"/>
            <a:ext cx="2875950" cy="283550"/>
          </a:xfrm>
          <a:prstGeom prst="rect">
            <a:avLst/>
          </a:prstGeom>
          <a:noFill/>
          <a:ln>
            <a:noFill/>
          </a:ln>
        </p:spPr>
      </p:pic>
      <p:pic>
        <p:nvPicPr>
          <p:cNvPr id="140" name="Google Shape;140;p22"/>
          <p:cNvPicPr preferRelativeResize="0"/>
          <p:nvPr/>
        </p:nvPicPr>
        <p:blipFill>
          <a:blip r:embed="rId6">
            <a:alphaModFix/>
          </a:blip>
          <a:stretch>
            <a:fillRect/>
          </a:stretch>
        </p:blipFill>
        <p:spPr>
          <a:xfrm>
            <a:off x="5471100" y="298750"/>
            <a:ext cx="3368100" cy="1879302"/>
          </a:xfrm>
          <a:prstGeom prst="rect">
            <a:avLst/>
          </a:prstGeom>
          <a:noFill/>
          <a:ln>
            <a:noFill/>
          </a:ln>
        </p:spPr>
      </p:pic>
      <p:pic>
        <p:nvPicPr>
          <p:cNvPr id="141" name="Google Shape;141;p22"/>
          <p:cNvPicPr preferRelativeResize="0"/>
          <p:nvPr/>
        </p:nvPicPr>
        <p:blipFill>
          <a:blip r:embed="rId7">
            <a:alphaModFix/>
          </a:blip>
          <a:stretch>
            <a:fillRect/>
          </a:stretch>
        </p:blipFill>
        <p:spPr>
          <a:xfrm>
            <a:off x="5567575" y="2305052"/>
            <a:ext cx="3175150" cy="248006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3"/>
          <p:cNvSpPr txBox="1"/>
          <p:nvPr>
            <p:ph type="ctrTitle"/>
          </p:nvPr>
        </p:nvSpPr>
        <p:spPr>
          <a:xfrm>
            <a:off x="304800" y="1424300"/>
            <a:ext cx="8460900" cy="19716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lang="en" sz="1300">
                <a:latin typeface="Open Sans Medium"/>
                <a:ea typeface="Open Sans Medium"/>
                <a:cs typeface="Open Sans Medium"/>
                <a:sym typeface="Open Sans Medium"/>
              </a:rPr>
              <a:t>PXD2 has been installed.</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b="1" lang="en" sz="1300">
                <a:latin typeface="Open Sans"/>
                <a:ea typeface="Open Sans"/>
                <a:cs typeface="Open Sans"/>
                <a:sym typeface="Open Sans"/>
              </a:rPr>
              <a:t>Advanced tracking algorithms </a:t>
            </a:r>
            <a:r>
              <a:rPr lang="en" sz="1300">
                <a:latin typeface="Open Sans Medium"/>
                <a:ea typeface="Open Sans Medium"/>
                <a:cs typeface="Open Sans Medium"/>
                <a:sym typeface="Open Sans Medium"/>
              </a:rPr>
              <a:t>for dense environments:  hit-time selection, SVD grouping, :  reduce the fake rate by 16%</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b="1" lang="en" sz="1300">
                <a:latin typeface="Open Sans"/>
                <a:ea typeface="Open Sans"/>
                <a:cs typeface="Open Sans"/>
                <a:sym typeface="Open Sans"/>
              </a:rPr>
              <a:t>Machine learning</a:t>
            </a:r>
            <a:r>
              <a:rPr lang="en" sz="1300">
                <a:latin typeface="Open Sans Medium"/>
                <a:ea typeface="Open Sans Medium"/>
                <a:cs typeface="Open Sans Medium"/>
                <a:sym typeface="Open Sans Medium"/>
              </a:rPr>
              <a:t> for track reconstruction: rejecting the off-time tracks additional 1.5% fake rate reduced.</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b="1" lang="en" sz="1300">
                <a:latin typeface="Open Sans"/>
                <a:ea typeface="Open Sans"/>
                <a:cs typeface="Open Sans"/>
                <a:sym typeface="Open Sans"/>
              </a:rPr>
              <a:t>SVD occupancy limit </a:t>
            </a:r>
            <a:r>
              <a:rPr lang="en" sz="1300">
                <a:latin typeface="Open Sans Medium"/>
                <a:ea typeface="Open Sans Medium"/>
                <a:cs typeface="Open Sans Medium"/>
                <a:sym typeface="Open Sans Medium"/>
              </a:rPr>
              <a:t>for layer 3 can be increased from 4.7% to around 6%</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New materials for radiation resistance</a:t>
            </a:r>
            <a:endParaRPr sz="1300">
              <a:latin typeface="Open Sans Medium"/>
              <a:ea typeface="Open Sans Medium"/>
              <a:cs typeface="Open Sans Medium"/>
              <a:sym typeface="Open Sans Medium"/>
            </a:endParaRPr>
          </a:p>
        </p:txBody>
      </p:sp>
      <p:sp>
        <p:nvSpPr>
          <p:cNvPr id="147" name="Google Shape;147;p23"/>
          <p:cNvSpPr txBox="1"/>
          <p:nvPr>
            <p:ph type="ctrTitle"/>
          </p:nvPr>
        </p:nvSpPr>
        <p:spPr>
          <a:xfrm>
            <a:off x="152400" y="576200"/>
            <a:ext cx="58872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Future Upgrades</a:t>
            </a:r>
            <a:endParaRPr b="1" sz="3500">
              <a:latin typeface="Inter"/>
              <a:ea typeface="Inter"/>
              <a:cs typeface="Inter"/>
              <a:sym typeface="Inter"/>
            </a:endParaRPr>
          </a:p>
        </p:txBody>
      </p:sp>
      <p:pic>
        <p:nvPicPr>
          <p:cNvPr id="148" name="Google Shape;148;p23"/>
          <p:cNvPicPr preferRelativeResize="0"/>
          <p:nvPr/>
        </p:nvPicPr>
        <p:blipFill>
          <a:blip r:embed="rId3">
            <a:alphaModFix/>
          </a:blip>
          <a:stretch>
            <a:fillRect/>
          </a:stretch>
        </p:blipFill>
        <p:spPr>
          <a:xfrm>
            <a:off x="152400" y="152400"/>
            <a:ext cx="2875950" cy="283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24"/>
          <p:cNvSpPr txBox="1"/>
          <p:nvPr>
            <p:ph type="ctrTitle"/>
          </p:nvPr>
        </p:nvSpPr>
        <p:spPr>
          <a:xfrm>
            <a:off x="152400" y="576200"/>
            <a:ext cx="58872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Summary</a:t>
            </a:r>
            <a:endParaRPr b="1" sz="3500">
              <a:latin typeface="Inter"/>
              <a:ea typeface="Inter"/>
              <a:cs typeface="Inter"/>
              <a:sym typeface="Inter"/>
            </a:endParaRPr>
          </a:p>
        </p:txBody>
      </p:sp>
      <p:pic>
        <p:nvPicPr>
          <p:cNvPr id="154" name="Google Shape;154;p24"/>
          <p:cNvPicPr preferRelativeResize="0"/>
          <p:nvPr/>
        </p:nvPicPr>
        <p:blipFill>
          <a:blip r:embed="rId3">
            <a:alphaModFix/>
          </a:blip>
          <a:stretch>
            <a:fillRect/>
          </a:stretch>
        </p:blipFill>
        <p:spPr>
          <a:xfrm>
            <a:off x="152400" y="152400"/>
            <a:ext cx="2875950" cy="283550"/>
          </a:xfrm>
          <a:prstGeom prst="rect">
            <a:avLst/>
          </a:prstGeom>
          <a:noFill/>
          <a:ln>
            <a:noFill/>
          </a:ln>
        </p:spPr>
      </p:pic>
      <p:sp>
        <p:nvSpPr>
          <p:cNvPr id="155" name="Google Shape;155;p24"/>
          <p:cNvSpPr txBox="1"/>
          <p:nvPr>
            <p:ph type="ctrTitle"/>
          </p:nvPr>
        </p:nvSpPr>
        <p:spPr>
          <a:xfrm>
            <a:off x="304800" y="1424300"/>
            <a:ext cx="8270100" cy="31377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lang="en" sz="1300">
                <a:latin typeface="Open Sans Medium"/>
                <a:ea typeface="Open Sans Medium"/>
                <a:cs typeface="Open Sans Medium"/>
                <a:sym typeface="Open Sans Medium"/>
              </a:rPr>
              <a:t>Belle 2 in SuperKEKB (e</a:t>
            </a:r>
            <a:r>
              <a:rPr baseline="30000" lang="en" sz="1400">
                <a:latin typeface="Open Sans Medium"/>
                <a:ea typeface="Open Sans Medium"/>
                <a:cs typeface="Open Sans Medium"/>
                <a:sym typeface="Open Sans Medium"/>
              </a:rPr>
              <a:t>+ </a:t>
            </a:r>
            <a:r>
              <a:rPr lang="en" sz="1300">
                <a:latin typeface="Open Sans Medium"/>
                <a:ea typeface="Open Sans Medium"/>
                <a:cs typeface="Open Sans Medium"/>
                <a:sym typeface="Open Sans Medium"/>
              </a:rPr>
              <a:t>e</a:t>
            </a:r>
            <a:r>
              <a:rPr baseline="30000" lang="en" sz="1400">
                <a:latin typeface="Open Sans Medium"/>
                <a:ea typeface="Open Sans Medium"/>
                <a:cs typeface="Open Sans Medium"/>
                <a:sym typeface="Open Sans Medium"/>
              </a:rPr>
              <a:t>-</a:t>
            </a:r>
            <a:r>
              <a:rPr lang="en" sz="1300">
                <a:latin typeface="Open Sans Medium"/>
                <a:ea typeface="Open Sans Medium"/>
                <a:cs typeface="Open Sans Medium"/>
                <a:sym typeface="Open Sans Medium"/>
              </a:rPr>
              <a:t>) Japan.</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VXD = PXD + SVD</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PXD = 2 layers DEPFET detector; crucial for impact parameter</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SVD = 4 layers DSSD detector; extrapolate PXD output and track particles</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Key role in precision tracking &amp; CP violation studies</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Performance:</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High efficiency (98% for PXD 99% SVD)</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spatial resolution (10-22 </a:t>
            </a:r>
            <a:r>
              <a:rPr lang="en" sz="1300">
                <a:latin typeface="Open Sans Medium"/>
                <a:ea typeface="Open Sans Medium"/>
                <a:cs typeface="Open Sans Medium"/>
                <a:sym typeface="Open Sans Medium"/>
              </a:rPr>
              <a:t>μm for PXD, 20-40 μm for SVD</a:t>
            </a:r>
            <a:r>
              <a:rPr lang="en" sz="1300">
                <a:latin typeface="Open Sans Medium"/>
                <a:ea typeface="Open Sans Medium"/>
                <a:cs typeface="Open Sans Medium"/>
                <a:sym typeface="Open Sans Medium"/>
              </a:rPr>
              <a:t>), &amp;</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radiation tolerance (200kGy for PXD 60kGy for SVD)</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SuperKEKB aims at high </a:t>
            </a:r>
            <a:r>
              <a:rPr lang="en" sz="1300">
                <a:latin typeface="Open Sans Medium"/>
                <a:ea typeface="Open Sans Medium"/>
                <a:cs typeface="Open Sans Medium"/>
                <a:sym typeface="Open Sans Medium"/>
              </a:rPr>
              <a:t>luminosity</a:t>
            </a:r>
            <a:r>
              <a:rPr lang="en" sz="1300">
                <a:latin typeface="Open Sans Medium"/>
                <a:ea typeface="Open Sans Medium"/>
                <a:cs typeface="Open Sans Medium"/>
                <a:sym typeface="Open Sans Medium"/>
              </a:rPr>
              <a:t> therefore more background thus more efficient materials and methods needed</a:t>
            </a:r>
            <a:endParaRPr sz="1300">
              <a:latin typeface="Open Sans Medium"/>
              <a:ea typeface="Open Sans Medium"/>
              <a:cs typeface="Open Sans Medium"/>
              <a:sym typeface="Open Sans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5"/>
          <p:cNvSpPr txBox="1"/>
          <p:nvPr>
            <p:ph type="ctrTitle"/>
          </p:nvPr>
        </p:nvSpPr>
        <p:spPr>
          <a:xfrm>
            <a:off x="152400" y="576200"/>
            <a:ext cx="65904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Resources</a:t>
            </a:r>
            <a:endParaRPr b="1" sz="3500">
              <a:latin typeface="Inter"/>
              <a:ea typeface="Inter"/>
              <a:cs typeface="Inter"/>
              <a:sym typeface="Inter"/>
            </a:endParaRPr>
          </a:p>
        </p:txBody>
      </p:sp>
      <p:pic>
        <p:nvPicPr>
          <p:cNvPr id="161" name="Google Shape;161;p25"/>
          <p:cNvPicPr preferRelativeResize="0"/>
          <p:nvPr/>
        </p:nvPicPr>
        <p:blipFill>
          <a:blip r:embed="rId3">
            <a:alphaModFix/>
          </a:blip>
          <a:stretch>
            <a:fillRect/>
          </a:stretch>
        </p:blipFill>
        <p:spPr>
          <a:xfrm>
            <a:off x="152400" y="152400"/>
            <a:ext cx="2875950" cy="283550"/>
          </a:xfrm>
          <a:prstGeom prst="rect">
            <a:avLst/>
          </a:prstGeom>
          <a:noFill/>
          <a:ln>
            <a:noFill/>
          </a:ln>
        </p:spPr>
      </p:pic>
      <p:sp>
        <p:nvSpPr>
          <p:cNvPr id="162" name="Google Shape;162;p25"/>
          <p:cNvSpPr txBox="1"/>
          <p:nvPr/>
        </p:nvSpPr>
        <p:spPr>
          <a:xfrm>
            <a:off x="42650" y="4562100"/>
            <a:ext cx="52776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4"/>
              </a:rPr>
              <a:t>https://www.uvic.ca/science/physics/vispa/research/projects/bphysics/index.php</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163" name="Google Shape;163;p25"/>
          <p:cNvSpPr txBox="1"/>
          <p:nvPr>
            <p:ph type="ctrTitle"/>
          </p:nvPr>
        </p:nvSpPr>
        <p:spPr>
          <a:xfrm>
            <a:off x="304800" y="1424300"/>
            <a:ext cx="8541900" cy="31719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1100"/>
              </a:spcBef>
              <a:spcAft>
                <a:spcPts val="0"/>
              </a:spcAft>
              <a:buSzPts val="1300"/>
              <a:buFont typeface="Open Sans Medium"/>
              <a:buChar char="●"/>
            </a:pPr>
            <a:r>
              <a:rPr lang="en" sz="1300">
                <a:latin typeface="Open Sans Medium"/>
                <a:ea typeface="Open Sans Medium"/>
                <a:cs typeface="Open Sans Medium"/>
                <a:sym typeface="Open Sans Medium"/>
              </a:rPr>
              <a:t>Belle 2: </a:t>
            </a:r>
            <a:r>
              <a:rPr lang="en" sz="1300" u="sng">
                <a:solidFill>
                  <a:schemeClr val="hlink"/>
                </a:solidFill>
                <a:latin typeface="Open Sans Medium"/>
                <a:ea typeface="Open Sans Medium"/>
                <a:cs typeface="Open Sans Medium"/>
                <a:sym typeface="Open Sans Medium"/>
                <a:hlinkClick r:id="rId5"/>
              </a:rPr>
              <a:t>https://belle2.jp/</a:t>
            </a:r>
            <a:endParaRPr sz="1300">
              <a:latin typeface="Open Sans Medium"/>
              <a:ea typeface="Open Sans Medium"/>
              <a:cs typeface="Open Sans Medium"/>
              <a:sym typeface="Open Sans Medium"/>
            </a:endParaRPr>
          </a:p>
          <a:p>
            <a:pPr indent="-311150" lvl="0" marL="457200" rtl="0" algn="l">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The Belle II Pixel Detector for the SuperKEKB Flavour Factory: </a:t>
            </a:r>
            <a:r>
              <a:rPr lang="en" sz="1300" u="sng">
                <a:solidFill>
                  <a:schemeClr val="hlink"/>
                </a:solidFill>
                <a:latin typeface="Open Sans Medium"/>
                <a:ea typeface="Open Sans Medium"/>
                <a:cs typeface="Open Sans Medium"/>
                <a:sym typeface="Open Sans Medium"/>
                <a:hlinkClick r:id="rId6"/>
              </a:rPr>
              <a:t>https://doi.org/10.1016/j.nima.2010.12.116</a:t>
            </a:r>
            <a:r>
              <a:rPr lang="en" sz="1300">
                <a:latin typeface="Open Sans Medium"/>
                <a:ea typeface="Open Sans Medium"/>
                <a:cs typeface="Open Sans Medium"/>
                <a:sym typeface="Open Sans Medium"/>
              </a:rPr>
              <a:t> </a:t>
            </a:r>
            <a:endParaRPr sz="1300">
              <a:latin typeface="Open Sans Medium"/>
              <a:ea typeface="Open Sans Medium"/>
              <a:cs typeface="Open Sans Medium"/>
              <a:sym typeface="Open Sans Medium"/>
            </a:endParaRPr>
          </a:p>
          <a:p>
            <a:pPr indent="-311150" lvl="0" marL="457200" rtl="0" algn="l">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Performance of the Belle II Silicon</a:t>
            </a:r>
            <a:r>
              <a:rPr lang="en" sz="1300">
                <a:latin typeface="Open Sans Medium"/>
                <a:ea typeface="Open Sans Medium"/>
                <a:cs typeface="Open Sans Medium"/>
                <a:sym typeface="Open Sans Medium"/>
              </a:rPr>
              <a:t> Vertex Detector: </a:t>
            </a:r>
            <a:r>
              <a:rPr lang="en" sz="1300" u="sng">
                <a:solidFill>
                  <a:schemeClr val="hlink"/>
                </a:solidFill>
                <a:latin typeface="Open Sans Medium"/>
                <a:ea typeface="Open Sans Medium"/>
                <a:cs typeface="Open Sans Medium"/>
                <a:sym typeface="Open Sans Medium"/>
                <a:hlinkClick r:id="rId7"/>
              </a:rPr>
              <a:t>https://doi.org/10.1016/j.nima.2020.164129</a:t>
            </a:r>
            <a:endParaRPr sz="1300">
              <a:latin typeface="Open Sans Medium"/>
              <a:ea typeface="Open Sans Medium"/>
              <a:cs typeface="Open Sans Medium"/>
              <a:sym typeface="Open Sans Medium"/>
            </a:endParaRPr>
          </a:p>
          <a:p>
            <a:pPr indent="-311150" lvl="0" marL="457200" rtl="0" algn="l">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The silicon vertex detector of the Belle II experiment: </a:t>
            </a:r>
            <a:r>
              <a:rPr lang="en" sz="1300" u="sng">
                <a:solidFill>
                  <a:schemeClr val="hlink"/>
                </a:solidFill>
                <a:latin typeface="Open Sans Medium"/>
                <a:ea typeface="Open Sans Medium"/>
                <a:cs typeface="Open Sans Medium"/>
                <a:sym typeface="Open Sans Medium"/>
                <a:hlinkClick r:id="rId8"/>
              </a:rPr>
              <a:t>https://doi.org/10.1016/j.nima.2022.166688</a:t>
            </a:r>
            <a:endParaRPr sz="1300">
              <a:latin typeface="Open Sans Medium"/>
              <a:ea typeface="Open Sans Medium"/>
              <a:cs typeface="Open Sans Medium"/>
              <a:sym typeface="Open Sans Medium"/>
            </a:endParaRPr>
          </a:p>
          <a:p>
            <a:pPr indent="-311150" lvl="0" marL="457200" rtl="0" algn="l">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DEPFET Active Pixel Sensors: </a:t>
            </a:r>
            <a:r>
              <a:rPr lang="en" sz="1300" u="sng">
                <a:solidFill>
                  <a:schemeClr val="hlink"/>
                </a:solidFill>
                <a:latin typeface="Open Sans Medium"/>
                <a:ea typeface="Open Sans Medium"/>
                <a:cs typeface="Open Sans Medium"/>
                <a:sym typeface="Open Sans Medium"/>
                <a:hlinkClick r:id="rId9"/>
              </a:rPr>
              <a:t>https://arxiv.org/pdf/2204.13099</a:t>
            </a:r>
            <a:endParaRPr sz="1300">
              <a:latin typeface="Open Sans Medium"/>
              <a:ea typeface="Open Sans Medium"/>
              <a:cs typeface="Open Sans Medium"/>
              <a:sym typeface="Open Sans Medium"/>
            </a:endParaRPr>
          </a:p>
          <a:p>
            <a:pPr indent="-311150" lvl="0" marL="457200" rtl="0" algn="l">
              <a:lnSpc>
                <a:spcPct val="120000"/>
              </a:lnSpc>
              <a:spcBef>
                <a:spcPts val="0"/>
              </a:spcBef>
              <a:spcAft>
                <a:spcPts val="0"/>
              </a:spcAft>
              <a:buSzPts val="1300"/>
              <a:buFont typeface="Open Sans Medium"/>
              <a:buChar char="●"/>
            </a:pPr>
            <a:r>
              <a:rPr lang="en" sz="1300">
                <a:solidFill>
                  <a:srgbClr val="111111"/>
                </a:solidFill>
                <a:highlight>
                  <a:srgbClr val="FFFFFF"/>
                </a:highlight>
                <a:latin typeface="Open Sans Medium"/>
                <a:ea typeface="Open Sans Medium"/>
                <a:cs typeface="Open Sans Medium"/>
                <a:sym typeface="Open Sans Medium"/>
              </a:rPr>
              <a:t>Alignment for the first precision measurements at Belle II: </a:t>
            </a:r>
            <a:r>
              <a:rPr lang="en" sz="1300" u="sng">
                <a:solidFill>
                  <a:schemeClr val="hlink"/>
                </a:solidFill>
                <a:highlight>
                  <a:srgbClr val="FFFFFF"/>
                </a:highlight>
                <a:latin typeface="Open Sans Medium"/>
                <a:ea typeface="Open Sans Medium"/>
                <a:cs typeface="Open Sans Medium"/>
                <a:sym typeface="Open Sans Medium"/>
                <a:hlinkClick r:id="rId10"/>
              </a:rPr>
              <a:t>https://www.researchgate.net/publication/346904397_Alignment_for_the_first_precision_measurements_at_Belle_II#pf4</a:t>
            </a:r>
            <a:endParaRPr sz="1300">
              <a:solidFill>
                <a:srgbClr val="111111"/>
              </a:solidFill>
              <a:highlight>
                <a:srgbClr val="FFFFFF"/>
              </a:highlight>
              <a:latin typeface="Open Sans Medium"/>
              <a:ea typeface="Open Sans Medium"/>
              <a:cs typeface="Open Sans Medium"/>
              <a:sym typeface="Open Sa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4"/>
          <p:cNvSpPr txBox="1"/>
          <p:nvPr>
            <p:ph type="ctrTitle"/>
          </p:nvPr>
        </p:nvSpPr>
        <p:spPr>
          <a:xfrm>
            <a:off x="152400" y="576200"/>
            <a:ext cx="49263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Where and What?</a:t>
            </a:r>
            <a:endParaRPr b="1" sz="3500">
              <a:latin typeface="Inter"/>
              <a:ea typeface="Inter"/>
              <a:cs typeface="Inter"/>
              <a:sym typeface="Inter"/>
            </a:endParaRPr>
          </a:p>
        </p:txBody>
      </p:sp>
      <p:pic>
        <p:nvPicPr>
          <p:cNvPr id="63" name="Google Shape;63;p14"/>
          <p:cNvPicPr preferRelativeResize="0"/>
          <p:nvPr/>
        </p:nvPicPr>
        <p:blipFill>
          <a:blip r:embed="rId3">
            <a:alphaModFix/>
          </a:blip>
          <a:stretch>
            <a:fillRect/>
          </a:stretch>
        </p:blipFill>
        <p:spPr>
          <a:xfrm>
            <a:off x="152400" y="152400"/>
            <a:ext cx="2875950" cy="283550"/>
          </a:xfrm>
          <a:prstGeom prst="rect">
            <a:avLst/>
          </a:prstGeom>
          <a:noFill/>
          <a:ln>
            <a:noFill/>
          </a:ln>
        </p:spPr>
      </p:pic>
      <p:pic>
        <p:nvPicPr>
          <p:cNvPr id="64" name="Google Shape;64;p14"/>
          <p:cNvPicPr preferRelativeResize="0"/>
          <p:nvPr/>
        </p:nvPicPr>
        <p:blipFill>
          <a:blip r:embed="rId4">
            <a:alphaModFix/>
          </a:blip>
          <a:stretch>
            <a:fillRect/>
          </a:stretch>
        </p:blipFill>
        <p:spPr>
          <a:xfrm>
            <a:off x="5378375" y="75150"/>
            <a:ext cx="3549024" cy="4993201"/>
          </a:xfrm>
          <a:prstGeom prst="rect">
            <a:avLst/>
          </a:prstGeom>
          <a:noFill/>
          <a:ln>
            <a:noFill/>
          </a:ln>
        </p:spPr>
      </p:pic>
      <p:sp>
        <p:nvSpPr>
          <p:cNvPr id="65" name="Google Shape;65;p14"/>
          <p:cNvSpPr txBox="1"/>
          <p:nvPr>
            <p:ph type="ctrTitle"/>
          </p:nvPr>
        </p:nvSpPr>
        <p:spPr>
          <a:xfrm>
            <a:off x="304800" y="1424300"/>
            <a:ext cx="4825800" cy="31719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Char char="●"/>
            </a:pPr>
            <a:r>
              <a:rPr lang="en" sz="1300">
                <a:latin typeface="Open Sans Medium"/>
                <a:ea typeface="Open Sans Medium"/>
                <a:cs typeface="Open Sans Medium"/>
                <a:sym typeface="Open Sans Medium"/>
              </a:rPr>
              <a:t>The Belle II experiment is situated at the </a:t>
            </a:r>
            <a:r>
              <a:rPr b="1" lang="en" sz="1300">
                <a:latin typeface="Open Sans"/>
                <a:ea typeface="Open Sans"/>
                <a:cs typeface="Open Sans"/>
                <a:sym typeface="Open Sans"/>
              </a:rPr>
              <a:t>SuperKEKB</a:t>
            </a:r>
            <a:r>
              <a:rPr lang="en" sz="1300">
                <a:latin typeface="Open Sans Medium"/>
                <a:ea typeface="Open Sans Medium"/>
                <a:cs typeface="Open Sans Medium"/>
                <a:sym typeface="Open Sans Medium"/>
              </a:rPr>
              <a:t> collider (circumference ~3km) in Tsukuba, Japan.</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Char char="●"/>
            </a:pPr>
            <a:r>
              <a:rPr lang="en" sz="1300">
                <a:latin typeface="Open Sans Medium"/>
                <a:ea typeface="Open Sans Medium"/>
                <a:cs typeface="Open Sans Medium"/>
                <a:sym typeface="Open Sans Medium"/>
              </a:rPr>
              <a:t>SuperKEKB operates at a center-of-mass energy of </a:t>
            </a:r>
            <a:r>
              <a:rPr b="1" lang="en" sz="1300">
                <a:latin typeface="Open Sans"/>
                <a:ea typeface="Open Sans"/>
                <a:cs typeface="Open Sans"/>
                <a:sym typeface="Open Sans"/>
              </a:rPr>
              <a:t>10.58 GeV</a:t>
            </a:r>
            <a:r>
              <a:rPr lang="en" sz="1300">
                <a:latin typeface="Open Sans Medium"/>
                <a:ea typeface="Open Sans Medium"/>
                <a:cs typeface="Open Sans Medium"/>
                <a:sym typeface="Open Sans Medium"/>
              </a:rPr>
              <a:t>,</a:t>
            </a:r>
            <a:r>
              <a:rPr lang="en" sz="1300">
                <a:latin typeface="Open Sans Medium"/>
                <a:ea typeface="Open Sans Medium"/>
                <a:cs typeface="Open Sans Medium"/>
                <a:sym typeface="Open Sans Medium"/>
              </a:rPr>
              <a:t> achieved through asymmetric electron-positron collisions</a:t>
            </a:r>
            <a:r>
              <a:rPr lang="en" sz="1300">
                <a:latin typeface="Open Sans Medium"/>
                <a:ea typeface="Open Sans Medium"/>
                <a:cs typeface="Open Sans Medium"/>
                <a:sym typeface="Open Sans Medium"/>
              </a:rPr>
              <a:t> (7 GeV e</a:t>
            </a:r>
            <a:r>
              <a:rPr baseline="30000" lang="en" sz="1300">
                <a:latin typeface="Open Sans Medium"/>
                <a:ea typeface="Open Sans Medium"/>
                <a:cs typeface="Open Sans Medium"/>
                <a:sym typeface="Open Sans Medium"/>
              </a:rPr>
              <a:t>-</a:t>
            </a:r>
            <a:r>
              <a:rPr lang="en" sz="1300">
                <a:latin typeface="Open Sans Medium"/>
                <a:ea typeface="Open Sans Medium"/>
                <a:cs typeface="Open Sans Medium"/>
                <a:sym typeface="Open Sans Medium"/>
              </a:rPr>
              <a:t>, 4 GeV e</a:t>
            </a:r>
            <a:r>
              <a:rPr baseline="30000" lang="en" sz="1300">
                <a:latin typeface="Open Sans Medium"/>
                <a:ea typeface="Open Sans Medium"/>
                <a:cs typeface="Open Sans Medium"/>
                <a:sym typeface="Open Sans Medium"/>
              </a:rPr>
              <a:t>+</a:t>
            </a:r>
            <a:r>
              <a:rPr lang="en" sz="1300">
                <a:latin typeface="Open Sans Medium"/>
                <a:ea typeface="Open Sans Medium"/>
                <a:cs typeface="Open Sans Medium"/>
                <a:sym typeface="Open Sans Medium"/>
              </a:rPr>
              <a:t>).</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Char char="●"/>
            </a:pPr>
            <a:r>
              <a:rPr lang="en" sz="1300">
                <a:latin typeface="Open Sans Medium"/>
                <a:ea typeface="Open Sans Medium"/>
                <a:cs typeface="Open Sans Medium"/>
                <a:sym typeface="Open Sans Medium"/>
              </a:rPr>
              <a:t>Designed to produce large numbers of </a:t>
            </a:r>
            <a:r>
              <a:rPr b="1" lang="en" sz="1300">
                <a:latin typeface="Open Sans"/>
                <a:ea typeface="Open Sans"/>
                <a:cs typeface="Open Sans"/>
                <a:sym typeface="Open Sans"/>
              </a:rPr>
              <a:t>B mesons</a:t>
            </a:r>
            <a:r>
              <a:rPr lang="en" sz="1300">
                <a:latin typeface="Open Sans Medium"/>
                <a:ea typeface="Open Sans Medium"/>
                <a:cs typeface="Open Sans Medium"/>
                <a:sym typeface="Open Sans Medium"/>
              </a:rPr>
              <a:t>, SuperKEKB aims for an instantaneous luminosity of</a:t>
            </a:r>
            <a:br>
              <a:rPr lang="en" sz="1300">
                <a:latin typeface="Open Sans Medium"/>
                <a:ea typeface="Open Sans Medium"/>
                <a:cs typeface="Open Sans Medium"/>
                <a:sym typeface="Open Sans Medium"/>
              </a:rPr>
            </a:br>
            <a:r>
              <a:rPr lang="en" sz="1300">
                <a:latin typeface="Open Sans Medium"/>
                <a:ea typeface="Open Sans Medium"/>
                <a:cs typeface="Open Sans Medium"/>
                <a:sym typeface="Open Sans Medium"/>
              </a:rPr>
              <a:t> </a:t>
            </a:r>
            <a:r>
              <a:rPr b="1" lang="en" sz="1300">
                <a:latin typeface="Open Sans"/>
                <a:ea typeface="Open Sans"/>
                <a:cs typeface="Open Sans"/>
                <a:sym typeface="Open Sans"/>
              </a:rPr>
              <a:t>8 × 10³⁵ cm⁻²s⁻¹</a:t>
            </a:r>
            <a:r>
              <a:rPr lang="en" sz="1300">
                <a:latin typeface="Open Sans Medium"/>
                <a:ea typeface="Open Sans Medium"/>
                <a:cs typeface="Open Sans Medium"/>
                <a:sym typeface="Open Sans Medium"/>
              </a:rPr>
              <a:t>, </a:t>
            </a:r>
            <a:r>
              <a:rPr lang="en" sz="1300">
                <a:latin typeface="Open Sans Medium"/>
                <a:ea typeface="Open Sans Medium"/>
                <a:cs typeface="Open Sans Medium"/>
                <a:sym typeface="Open Sans Medium"/>
              </a:rPr>
              <a:t>surpass the LHC’s peak luminosity of ~2.1 × 10³⁴ cm⁻²s⁻¹, making it the most intense collider for precision flavor physics.</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Char char="●"/>
            </a:pPr>
            <a:r>
              <a:rPr lang="en" sz="1300">
                <a:latin typeface="Open Sans Medium"/>
                <a:ea typeface="Open Sans Medium"/>
                <a:cs typeface="Open Sans Medium"/>
                <a:sym typeface="Open Sans Medium"/>
              </a:rPr>
              <a:t>A key objective is the precise measurement of time-dependent </a:t>
            </a:r>
            <a:r>
              <a:rPr b="1" lang="en" sz="1300">
                <a:latin typeface="Open Sans"/>
                <a:ea typeface="Open Sans"/>
                <a:cs typeface="Open Sans"/>
                <a:sym typeface="Open Sans"/>
              </a:rPr>
              <a:t>CP asymmetries</a:t>
            </a:r>
            <a:r>
              <a:rPr lang="en" sz="1300">
                <a:latin typeface="Open Sans Medium"/>
                <a:ea typeface="Open Sans Medium"/>
                <a:cs typeface="Open Sans Medium"/>
                <a:sym typeface="Open Sans Medium"/>
              </a:rPr>
              <a:t> in the B-meson system, probing physics beyond the Standard Model.</a:t>
            </a:r>
            <a:endParaRPr sz="1300">
              <a:latin typeface="Open Sans Medium"/>
              <a:ea typeface="Open Sans Medium"/>
              <a:cs typeface="Open Sans Medium"/>
              <a:sym typeface="Open Sans Medium"/>
            </a:endParaRPr>
          </a:p>
        </p:txBody>
      </p:sp>
      <p:sp>
        <p:nvSpPr>
          <p:cNvPr id="66" name="Google Shape;66;p14"/>
          <p:cNvSpPr txBox="1"/>
          <p:nvPr/>
        </p:nvSpPr>
        <p:spPr>
          <a:xfrm>
            <a:off x="42650" y="4562100"/>
            <a:ext cx="52776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5"/>
              </a:rPr>
              <a:t>https://en.wikipedia.org/wiki/KEKB_%28accelerator%29</a:t>
            </a:r>
            <a:endParaRPr sz="1000">
              <a:solidFill>
                <a:schemeClr val="dk2"/>
              </a:solidFill>
            </a:endParaRPr>
          </a:p>
          <a:p>
            <a:pPr indent="0" lvl="0" marL="0" rtl="0" algn="l">
              <a:spcBef>
                <a:spcPts val="0"/>
              </a:spcBef>
              <a:spcAft>
                <a:spcPts val="0"/>
              </a:spcAft>
              <a:buNone/>
            </a:pPr>
            <a:r>
              <a:rPr lang="en" sz="1000" u="sng">
                <a:solidFill>
                  <a:schemeClr val="hlink"/>
                </a:solidFill>
                <a:hlinkClick r:id="rId6"/>
              </a:rPr>
              <a:t>https://www2.kek.jp/accl/legacy/acclmap_atfstf.html</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 name="Shape 70"/>
        <p:cNvGrpSpPr/>
        <p:nvPr/>
      </p:nvGrpSpPr>
      <p:grpSpPr>
        <a:xfrm>
          <a:off x="0" y="0"/>
          <a:ext cx="0" cy="0"/>
          <a:chOff x="0" y="0"/>
          <a:chExt cx="0" cy="0"/>
        </a:xfrm>
      </p:grpSpPr>
      <p:sp>
        <p:nvSpPr>
          <p:cNvPr id="71" name="Google Shape;71;p15"/>
          <p:cNvSpPr txBox="1"/>
          <p:nvPr>
            <p:ph type="ctrTitle"/>
          </p:nvPr>
        </p:nvSpPr>
        <p:spPr>
          <a:xfrm>
            <a:off x="152400" y="576200"/>
            <a:ext cx="65904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Belle II Vertex Detector (VXD)</a:t>
            </a:r>
            <a:endParaRPr b="1" sz="3500">
              <a:latin typeface="Inter"/>
              <a:ea typeface="Inter"/>
              <a:cs typeface="Inter"/>
              <a:sym typeface="Inter"/>
            </a:endParaRPr>
          </a:p>
        </p:txBody>
      </p:sp>
      <p:pic>
        <p:nvPicPr>
          <p:cNvPr id="72" name="Google Shape;72;p15"/>
          <p:cNvPicPr preferRelativeResize="0"/>
          <p:nvPr/>
        </p:nvPicPr>
        <p:blipFill>
          <a:blip r:embed="rId3">
            <a:alphaModFix/>
          </a:blip>
          <a:stretch>
            <a:fillRect/>
          </a:stretch>
        </p:blipFill>
        <p:spPr>
          <a:xfrm>
            <a:off x="152400" y="152400"/>
            <a:ext cx="2875950" cy="283550"/>
          </a:xfrm>
          <a:prstGeom prst="rect">
            <a:avLst/>
          </a:prstGeom>
          <a:noFill/>
          <a:ln>
            <a:noFill/>
          </a:ln>
        </p:spPr>
      </p:pic>
      <p:sp>
        <p:nvSpPr>
          <p:cNvPr id="73" name="Google Shape;73;p15"/>
          <p:cNvSpPr txBox="1"/>
          <p:nvPr/>
        </p:nvSpPr>
        <p:spPr>
          <a:xfrm>
            <a:off x="42650" y="4562100"/>
            <a:ext cx="52776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4"/>
              </a:rPr>
              <a:t>https://www.uvic.ca/science/physics/vispa/research/projects/bphysics/index.php</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pic>
        <p:nvPicPr>
          <p:cNvPr id="74" name="Google Shape;74;p15"/>
          <p:cNvPicPr preferRelativeResize="0"/>
          <p:nvPr/>
        </p:nvPicPr>
        <p:blipFill rotWithShape="1">
          <a:blip r:embed="rId5">
            <a:alphaModFix/>
          </a:blip>
          <a:srcRect b="0" l="0" r="0" t="11894"/>
          <a:stretch/>
        </p:blipFill>
        <p:spPr>
          <a:xfrm>
            <a:off x="3244375" y="1424300"/>
            <a:ext cx="4748659" cy="3137799"/>
          </a:xfrm>
          <a:prstGeom prst="rect">
            <a:avLst/>
          </a:prstGeom>
          <a:noFill/>
          <a:ln>
            <a:noFill/>
          </a:ln>
        </p:spPr>
      </p:pic>
      <p:pic>
        <p:nvPicPr>
          <p:cNvPr id="75" name="Google Shape;75;p15"/>
          <p:cNvPicPr preferRelativeResize="0"/>
          <p:nvPr/>
        </p:nvPicPr>
        <p:blipFill rotWithShape="1">
          <a:blip r:embed="rId6">
            <a:alphaModFix/>
          </a:blip>
          <a:srcRect b="0" l="0" r="73837" t="30579"/>
          <a:stretch/>
        </p:blipFill>
        <p:spPr>
          <a:xfrm>
            <a:off x="1056605" y="1575163"/>
            <a:ext cx="2055470" cy="2836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6"/>
          <p:cNvSpPr txBox="1"/>
          <p:nvPr/>
        </p:nvSpPr>
        <p:spPr>
          <a:xfrm>
            <a:off x="42650" y="4562100"/>
            <a:ext cx="74163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3"/>
              </a:rPr>
              <a:t>https://link.springer.com/referenceworkentry/10.1007/978-981-19-6960-7_20</a:t>
            </a:r>
            <a:r>
              <a:rPr lang="en" sz="1000">
                <a:solidFill>
                  <a:schemeClr val="dk2"/>
                </a:solidFill>
              </a:rPr>
              <a:t> </a:t>
            </a:r>
            <a:endParaRPr sz="1000">
              <a:solidFill>
                <a:schemeClr val="dk2"/>
              </a:solidFill>
            </a:endParaRPr>
          </a:p>
        </p:txBody>
      </p:sp>
      <p:sp>
        <p:nvSpPr>
          <p:cNvPr id="81" name="Google Shape;81;p16"/>
          <p:cNvSpPr txBox="1"/>
          <p:nvPr>
            <p:ph type="ctrTitle"/>
          </p:nvPr>
        </p:nvSpPr>
        <p:spPr>
          <a:xfrm>
            <a:off x="152400" y="576200"/>
            <a:ext cx="44196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Belle II VXD: PXD</a:t>
            </a:r>
            <a:endParaRPr b="1" sz="3500">
              <a:latin typeface="Inter"/>
              <a:ea typeface="Inter"/>
              <a:cs typeface="Inter"/>
              <a:sym typeface="Inter"/>
            </a:endParaRPr>
          </a:p>
        </p:txBody>
      </p:sp>
      <p:pic>
        <p:nvPicPr>
          <p:cNvPr id="82" name="Google Shape;82;p16"/>
          <p:cNvPicPr preferRelativeResize="0"/>
          <p:nvPr/>
        </p:nvPicPr>
        <p:blipFill>
          <a:blip r:embed="rId4">
            <a:alphaModFix/>
          </a:blip>
          <a:stretch>
            <a:fillRect/>
          </a:stretch>
        </p:blipFill>
        <p:spPr>
          <a:xfrm>
            <a:off x="152400" y="152400"/>
            <a:ext cx="2875950" cy="283550"/>
          </a:xfrm>
          <a:prstGeom prst="rect">
            <a:avLst/>
          </a:prstGeom>
          <a:noFill/>
          <a:ln>
            <a:noFill/>
          </a:ln>
        </p:spPr>
      </p:pic>
      <p:pic>
        <p:nvPicPr>
          <p:cNvPr id="83" name="Google Shape;83;p16"/>
          <p:cNvPicPr preferRelativeResize="0"/>
          <p:nvPr/>
        </p:nvPicPr>
        <p:blipFill rotWithShape="1">
          <a:blip r:embed="rId5">
            <a:alphaModFix/>
          </a:blip>
          <a:srcRect b="0" l="1970" r="0" t="1903"/>
          <a:stretch/>
        </p:blipFill>
        <p:spPr>
          <a:xfrm>
            <a:off x="5616150" y="1407950"/>
            <a:ext cx="3305150" cy="2043175"/>
          </a:xfrm>
          <a:prstGeom prst="rect">
            <a:avLst/>
          </a:prstGeom>
          <a:noFill/>
          <a:ln>
            <a:noFill/>
          </a:ln>
        </p:spPr>
      </p:pic>
      <p:sp>
        <p:nvSpPr>
          <p:cNvPr id="84" name="Google Shape;84;p16"/>
          <p:cNvSpPr txBox="1"/>
          <p:nvPr>
            <p:ph type="ctrTitle"/>
          </p:nvPr>
        </p:nvSpPr>
        <p:spPr>
          <a:xfrm>
            <a:off x="304800" y="1424300"/>
            <a:ext cx="5131200" cy="31719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lang="en" sz="1300">
                <a:latin typeface="Open Sans Medium"/>
                <a:ea typeface="Open Sans Medium"/>
                <a:cs typeface="Open Sans Medium"/>
                <a:sym typeface="Open Sans Medium"/>
              </a:rPr>
              <a:t>Two layers of </a:t>
            </a:r>
            <a:r>
              <a:rPr b="1" lang="en" sz="1300">
                <a:latin typeface="Open Sans"/>
                <a:ea typeface="Open Sans"/>
                <a:cs typeface="Open Sans"/>
                <a:sym typeface="Open Sans"/>
              </a:rPr>
              <a:t>DEPFET</a:t>
            </a:r>
            <a:r>
              <a:rPr lang="en" sz="1300">
                <a:latin typeface="Open Sans Medium"/>
                <a:ea typeface="Open Sans Medium"/>
                <a:cs typeface="Open Sans Medium"/>
                <a:sym typeface="Open Sans Medium"/>
              </a:rPr>
              <a:t>-based (DEpleted P-channel Field Effect Transistor) </a:t>
            </a:r>
            <a:r>
              <a:rPr b="1" lang="en" sz="1300">
                <a:latin typeface="Open Sans"/>
                <a:ea typeface="Open Sans"/>
                <a:cs typeface="Open Sans"/>
                <a:sym typeface="Open Sans"/>
              </a:rPr>
              <a:t>Silicon Pixel Detectors</a:t>
            </a:r>
            <a:r>
              <a:rPr lang="en" sz="1300">
                <a:latin typeface="Open Sans Medium"/>
                <a:ea typeface="Open Sans Medium"/>
                <a:cs typeface="Open Sans Medium"/>
                <a:sym typeface="Open Sans Medium"/>
              </a:rPr>
              <a:t> (PXD):</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Pixel size: 50x(55-85) μm</a:t>
            </a:r>
            <a:r>
              <a:rPr baseline="30000" lang="en" sz="1300">
                <a:latin typeface="Open Sans Medium"/>
                <a:ea typeface="Open Sans Medium"/>
                <a:cs typeface="Open Sans Medium"/>
                <a:sym typeface="Open Sans Medium"/>
              </a:rPr>
              <a:t>2</a:t>
            </a:r>
            <a:r>
              <a:rPr lang="en" sz="1300">
                <a:latin typeface="Open Sans Medium"/>
                <a:ea typeface="Open Sans Medium"/>
                <a:cs typeface="Open Sans Medium"/>
                <a:sym typeface="Open Sans Medium"/>
              </a:rPr>
              <a:t>.</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250 x 768 pixels per sensor and 40 sensors in total.</a:t>
            </a:r>
            <a:endParaRPr sz="1300">
              <a:latin typeface="Open Sans Medium"/>
              <a:ea typeface="Open Sans Medium"/>
              <a:cs typeface="Open Sans Medium"/>
              <a:sym typeface="Open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7"/>
          <p:cNvSpPr txBox="1"/>
          <p:nvPr>
            <p:ph type="ctrTitle"/>
          </p:nvPr>
        </p:nvSpPr>
        <p:spPr>
          <a:xfrm>
            <a:off x="304800" y="1348100"/>
            <a:ext cx="5514300" cy="31719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b="1" lang="en" sz="1300">
                <a:latin typeface="Open Sans"/>
                <a:ea typeface="Open Sans"/>
                <a:cs typeface="Open Sans"/>
                <a:sym typeface="Open Sans"/>
              </a:rPr>
              <a:t>2</a:t>
            </a:r>
            <a:r>
              <a:rPr b="1" lang="en" sz="1300">
                <a:latin typeface="Open Sans"/>
                <a:ea typeface="Open Sans"/>
                <a:cs typeface="Open Sans"/>
                <a:sym typeface="Open Sans"/>
              </a:rPr>
              <a:t> layers of DEPFET</a:t>
            </a:r>
            <a:r>
              <a:rPr lang="en" sz="1300">
                <a:latin typeface="Open Sans Medium"/>
                <a:ea typeface="Open Sans Medium"/>
                <a:cs typeface="Open Sans Medium"/>
                <a:sym typeface="Open Sans Medium"/>
              </a:rPr>
              <a:t>-based (DEpleted P-channel Field Effect Transistor) silicon pixel detectors (PXD):</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Pixel size: 50x(55-85) μm</a:t>
            </a:r>
            <a:r>
              <a:rPr baseline="30000" lang="en" sz="1300">
                <a:latin typeface="Open Sans Medium"/>
                <a:ea typeface="Open Sans Medium"/>
                <a:cs typeface="Open Sans Medium"/>
                <a:sym typeface="Open Sans Medium"/>
              </a:rPr>
              <a:t>2</a:t>
            </a:r>
            <a:r>
              <a:rPr lang="en" sz="1300">
                <a:latin typeface="Open Sans Medium"/>
                <a:ea typeface="Open Sans Medium"/>
                <a:cs typeface="Open Sans Medium"/>
                <a:sym typeface="Open Sans Medium"/>
              </a:rPr>
              <a:t>.</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250 x 768 pixels per sensor and 40 sensors in total.</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Layer 1: </a:t>
            </a:r>
            <a:r>
              <a:rPr b="1" lang="en" sz="1300">
                <a:latin typeface="Open Sans"/>
                <a:ea typeface="Open Sans"/>
                <a:cs typeface="Open Sans"/>
                <a:sym typeface="Open Sans"/>
              </a:rPr>
              <a:t>14mm (8 ladders)</a:t>
            </a:r>
            <a:r>
              <a:rPr lang="en" sz="1300">
                <a:latin typeface="Open Sans Medium"/>
                <a:ea typeface="Open Sans Medium"/>
                <a:cs typeface="Open Sans Medium"/>
                <a:sym typeface="Open Sans Medium"/>
              </a:rPr>
              <a:t>, Layer 2: </a:t>
            </a:r>
            <a:r>
              <a:rPr b="1" lang="en" sz="1300">
                <a:latin typeface="Open Sans"/>
                <a:ea typeface="Open Sans"/>
                <a:cs typeface="Open Sans"/>
                <a:sym typeface="Open Sans"/>
              </a:rPr>
              <a:t>22mm (12 ladders)</a:t>
            </a:r>
            <a:endParaRPr b="1" sz="1300">
              <a:latin typeface="Open Sans"/>
              <a:ea typeface="Open Sans"/>
              <a:cs typeface="Open Sans"/>
              <a:sym typeface="Open Sans"/>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PXD1 2019-2022 incomplete </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PXD2 from 2023 full 2-layer </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Data readout via Data Acquisition System (DAQ):</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Read </a:t>
            </a:r>
            <a:r>
              <a:rPr b="1" lang="en" sz="1300">
                <a:latin typeface="Open Sans"/>
                <a:ea typeface="Open Sans"/>
                <a:cs typeface="Open Sans"/>
                <a:sym typeface="Open Sans"/>
              </a:rPr>
              <a:t>4-rows of pixels at a time </a:t>
            </a:r>
            <a:r>
              <a:rPr lang="en" sz="1300">
                <a:latin typeface="Open Sans Medium"/>
                <a:ea typeface="Open Sans Medium"/>
                <a:cs typeface="Open Sans Medium"/>
                <a:sym typeface="Open Sans Medium"/>
              </a:rPr>
              <a:t>(~100ns), total 20 μs</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b="1" lang="en" sz="1300">
                <a:latin typeface="Open Sans"/>
                <a:ea typeface="Open Sans"/>
                <a:cs typeface="Open Sans"/>
                <a:sym typeface="Open Sans"/>
              </a:rPr>
              <a:t>DCDs</a:t>
            </a:r>
            <a:r>
              <a:rPr lang="en" sz="1300">
                <a:latin typeface="Open Sans Medium"/>
                <a:ea typeface="Open Sans Medium"/>
                <a:cs typeface="Open Sans Medium"/>
                <a:sym typeface="Open Sans Medium"/>
              </a:rPr>
              <a:t> (Drain Current Digitizers) and </a:t>
            </a:r>
            <a:r>
              <a:rPr b="1" lang="en" sz="1300">
                <a:latin typeface="Open Sans"/>
                <a:ea typeface="Open Sans"/>
                <a:cs typeface="Open Sans"/>
                <a:sym typeface="Open Sans"/>
              </a:rPr>
              <a:t>DHPs</a:t>
            </a:r>
            <a:r>
              <a:rPr lang="en" sz="1300">
                <a:latin typeface="Open Sans Medium"/>
                <a:ea typeface="Open Sans Medium"/>
                <a:cs typeface="Open Sans Medium"/>
                <a:sym typeface="Open Sans Medium"/>
              </a:rPr>
              <a:t> (Data Handling Processors)</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Significant larger unfiltered raw data rate</a:t>
            </a:r>
            <a:endParaRPr b="1" sz="1300">
              <a:latin typeface="Open Sans"/>
              <a:ea typeface="Open Sans"/>
              <a:cs typeface="Open Sans"/>
              <a:sym typeface="Open Sans"/>
            </a:endParaRPr>
          </a:p>
          <a:p>
            <a:pPr indent="-311150" lvl="0" marL="457200" rtl="0" algn="just">
              <a:lnSpc>
                <a:spcPct val="115000"/>
              </a:lnSpc>
              <a:spcBef>
                <a:spcPts val="0"/>
              </a:spcBef>
              <a:spcAft>
                <a:spcPts val="0"/>
              </a:spcAft>
              <a:buSzPts val="1300"/>
              <a:buFont typeface="Open Sans Medium"/>
              <a:buChar char="●"/>
            </a:pPr>
            <a:r>
              <a:rPr b="1" lang="en" sz="1300">
                <a:latin typeface="Open Sans"/>
                <a:ea typeface="Open Sans"/>
                <a:cs typeface="Open Sans"/>
                <a:sym typeface="Open Sans"/>
              </a:rPr>
              <a:t>CO</a:t>
            </a:r>
            <a:r>
              <a:rPr b="1" baseline="-25000" lang="en" sz="1300">
                <a:latin typeface="Open Sans"/>
                <a:ea typeface="Open Sans"/>
                <a:cs typeface="Open Sans"/>
                <a:sym typeface="Open Sans"/>
              </a:rPr>
              <a:t>2</a:t>
            </a:r>
            <a:r>
              <a:rPr lang="en" sz="1300">
                <a:latin typeface="Open Sans Medium"/>
                <a:ea typeface="Open Sans Medium"/>
                <a:cs typeface="Open Sans Medium"/>
                <a:sym typeface="Open Sans Medium"/>
              </a:rPr>
              <a:t> (-20</a:t>
            </a:r>
            <a:r>
              <a:rPr baseline="30000" lang="en" sz="1300">
                <a:latin typeface="Open Sans Medium"/>
                <a:ea typeface="Open Sans Medium"/>
                <a:cs typeface="Open Sans Medium"/>
                <a:sym typeface="Open Sans Medium"/>
              </a:rPr>
              <a:t>o</a:t>
            </a:r>
            <a:r>
              <a:rPr lang="en" sz="1300">
                <a:latin typeface="Open Sans Medium"/>
                <a:ea typeface="Open Sans Medium"/>
                <a:cs typeface="Open Sans Medium"/>
                <a:sym typeface="Open Sans Medium"/>
              </a:rPr>
              <a:t>C) cooling for DCDs and DHPs  and </a:t>
            </a:r>
            <a:r>
              <a:rPr b="1" lang="en" sz="1300">
                <a:latin typeface="Open Sans"/>
                <a:ea typeface="Open Sans"/>
                <a:cs typeface="Open Sans"/>
                <a:sym typeface="Open Sans"/>
              </a:rPr>
              <a:t>N</a:t>
            </a:r>
            <a:r>
              <a:rPr b="1" baseline="-25000" lang="en" sz="1300">
                <a:latin typeface="Open Sans"/>
                <a:ea typeface="Open Sans"/>
                <a:cs typeface="Open Sans"/>
                <a:sym typeface="Open Sans"/>
              </a:rPr>
              <a:t>2</a:t>
            </a:r>
            <a:r>
              <a:rPr lang="en" sz="1300">
                <a:latin typeface="Open Sans Medium"/>
                <a:ea typeface="Open Sans Medium"/>
                <a:cs typeface="Open Sans Medium"/>
                <a:sym typeface="Open Sans Medium"/>
              </a:rPr>
              <a:t> (+/-2</a:t>
            </a:r>
            <a:r>
              <a:rPr baseline="30000" lang="en" sz="1300">
                <a:latin typeface="Open Sans Medium"/>
                <a:ea typeface="Open Sans Medium"/>
                <a:cs typeface="Open Sans Medium"/>
                <a:sym typeface="Open Sans Medium"/>
              </a:rPr>
              <a:t>o</a:t>
            </a:r>
            <a:r>
              <a:rPr lang="en" sz="1300">
                <a:latin typeface="Open Sans Medium"/>
                <a:ea typeface="Open Sans Medium"/>
                <a:cs typeface="Open Sans Medium"/>
                <a:sym typeface="Open Sans Medium"/>
              </a:rPr>
              <a:t>C</a:t>
            </a:r>
            <a:r>
              <a:rPr lang="en" sz="1300">
                <a:latin typeface="Open Sans Medium"/>
                <a:ea typeface="Open Sans Medium"/>
                <a:cs typeface="Open Sans Medium"/>
                <a:sym typeface="Open Sans Medium"/>
              </a:rPr>
              <a:t>) gas for sensor and switchers.</a:t>
            </a:r>
            <a:endParaRPr sz="1300">
              <a:latin typeface="Open Sans Medium"/>
              <a:ea typeface="Open Sans Medium"/>
              <a:cs typeface="Open Sans Medium"/>
              <a:sym typeface="Open Sans Medium"/>
            </a:endParaRPr>
          </a:p>
        </p:txBody>
      </p:sp>
      <p:sp>
        <p:nvSpPr>
          <p:cNvPr id="90" name="Google Shape;90;p17"/>
          <p:cNvSpPr txBox="1"/>
          <p:nvPr>
            <p:ph type="ctrTitle"/>
          </p:nvPr>
        </p:nvSpPr>
        <p:spPr>
          <a:xfrm>
            <a:off x="152400" y="576200"/>
            <a:ext cx="44196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Belle II VXD: PXD</a:t>
            </a:r>
            <a:endParaRPr b="1" sz="3500">
              <a:latin typeface="Inter"/>
              <a:ea typeface="Inter"/>
              <a:cs typeface="Inter"/>
              <a:sym typeface="Inter"/>
            </a:endParaRPr>
          </a:p>
        </p:txBody>
      </p:sp>
      <p:pic>
        <p:nvPicPr>
          <p:cNvPr id="91" name="Google Shape;91;p17"/>
          <p:cNvPicPr preferRelativeResize="0"/>
          <p:nvPr/>
        </p:nvPicPr>
        <p:blipFill>
          <a:blip r:embed="rId3">
            <a:alphaModFix/>
          </a:blip>
          <a:stretch>
            <a:fillRect/>
          </a:stretch>
        </p:blipFill>
        <p:spPr>
          <a:xfrm>
            <a:off x="152400" y="152400"/>
            <a:ext cx="2875950" cy="283550"/>
          </a:xfrm>
          <a:prstGeom prst="rect">
            <a:avLst/>
          </a:prstGeom>
          <a:noFill/>
          <a:ln>
            <a:noFill/>
          </a:ln>
        </p:spPr>
      </p:pic>
      <p:pic>
        <p:nvPicPr>
          <p:cNvPr id="92" name="Google Shape;92;p17" title="Mask group.png"/>
          <p:cNvPicPr preferRelativeResize="0"/>
          <p:nvPr/>
        </p:nvPicPr>
        <p:blipFill>
          <a:blip r:embed="rId4">
            <a:alphaModFix/>
          </a:blip>
          <a:stretch>
            <a:fillRect/>
          </a:stretch>
        </p:blipFill>
        <p:spPr>
          <a:xfrm>
            <a:off x="5436000" y="988479"/>
            <a:ext cx="3630450" cy="3073996"/>
          </a:xfrm>
          <a:prstGeom prst="rect">
            <a:avLst/>
          </a:prstGeom>
          <a:noFill/>
          <a:ln>
            <a:noFill/>
          </a:ln>
        </p:spPr>
      </p:pic>
      <p:sp>
        <p:nvSpPr>
          <p:cNvPr id="93" name="Google Shape;93;p17"/>
          <p:cNvSpPr txBox="1"/>
          <p:nvPr/>
        </p:nvSpPr>
        <p:spPr>
          <a:xfrm>
            <a:off x="42650" y="4562100"/>
            <a:ext cx="74163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5"/>
              </a:rPr>
              <a:t>https://indico.cern.ch/event/1184921/contributions/5576921/attachments/2766920/4819786/72-schmitz-belle_II-pxd.pdf</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8"/>
          <p:cNvSpPr txBox="1"/>
          <p:nvPr/>
        </p:nvSpPr>
        <p:spPr>
          <a:xfrm>
            <a:off x="42650" y="4562100"/>
            <a:ext cx="74163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3"/>
              </a:rPr>
              <a:t>https://indico.cern.ch/event/1184921/contributions/5576921/attachments/2766920/4819786/72-schmitz-belle_II-pxd.pdf</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99" name="Google Shape;99;p18"/>
          <p:cNvSpPr txBox="1"/>
          <p:nvPr>
            <p:ph type="ctrTitle"/>
          </p:nvPr>
        </p:nvSpPr>
        <p:spPr>
          <a:xfrm>
            <a:off x="152400" y="576200"/>
            <a:ext cx="65904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Belle II VXD: PXD</a:t>
            </a:r>
            <a:endParaRPr b="1" sz="3500">
              <a:latin typeface="Inter"/>
              <a:ea typeface="Inter"/>
              <a:cs typeface="Inter"/>
              <a:sym typeface="Inter"/>
            </a:endParaRPr>
          </a:p>
        </p:txBody>
      </p:sp>
      <p:pic>
        <p:nvPicPr>
          <p:cNvPr id="100" name="Google Shape;100;p18"/>
          <p:cNvPicPr preferRelativeResize="0"/>
          <p:nvPr/>
        </p:nvPicPr>
        <p:blipFill>
          <a:blip r:embed="rId4">
            <a:alphaModFix/>
          </a:blip>
          <a:stretch>
            <a:fillRect/>
          </a:stretch>
        </p:blipFill>
        <p:spPr>
          <a:xfrm>
            <a:off x="152400" y="152400"/>
            <a:ext cx="2875950" cy="283550"/>
          </a:xfrm>
          <a:prstGeom prst="rect">
            <a:avLst/>
          </a:prstGeom>
          <a:noFill/>
          <a:ln>
            <a:noFill/>
          </a:ln>
        </p:spPr>
      </p:pic>
      <p:pic>
        <p:nvPicPr>
          <p:cNvPr id="101" name="Google Shape;101;p18" title="PXD_picture_page-0001.jpg"/>
          <p:cNvPicPr preferRelativeResize="0"/>
          <p:nvPr/>
        </p:nvPicPr>
        <p:blipFill>
          <a:blip r:embed="rId5">
            <a:alphaModFix/>
          </a:blip>
          <a:stretch>
            <a:fillRect/>
          </a:stretch>
        </p:blipFill>
        <p:spPr>
          <a:xfrm>
            <a:off x="1685075" y="1234825"/>
            <a:ext cx="5773852" cy="3249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9"/>
          <p:cNvSpPr txBox="1"/>
          <p:nvPr>
            <p:ph type="ctrTitle"/>
          </p:nvPr>
        </p:nvSpPr>
        <p:spPr>
          <a:xfrm>
            <a:off x="304800" y="1424300"/>
            <a:ext cx="4267200" cy="31719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b="1" lang="en" sz="1300">
                <a:latin typeface="Open Sans"/>
                <a:ea typeface="Open Sans"/>
                <a:cs typeface="Open Sans"/>
                <a:sym typeface="Open Sans"/>
              </a:rPr>
              <a:t>4 Layers of DSSDs</a:t>
            </a:r>
            <a:r>
              <a:rPr lang="en" sz="1300">
                <a:latin typeface="Open Sans Medium"/>
                <a:ea typeface="Open Sans Medium"/>
                <a:cs typeface="Open Sans Medium"/>
                <a:sym typeface="Open Sans Medium"/>
              </a:rPr>
              <a:t> (Double Sided Silicon Detectors).</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p-side: </a:t>
            </a:r>
            <a:r>
              <a:rPr lang="en" sz="1300">
                <a:latin typeface="Open Sans Medium"/>
                <a:ea typeface="Open Sans Medium"/>
                <a:cs typeface="Open Sans Medium"/>
                <a:sym typeface="Open Sans Medium"/>
              </a:rPr>
              <a:t>𝑢 = 𝑟𝜙 position</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n-side: 𝑣 = 𝑧 coordinate</a:t>
            </a:r>
            <a:endParaRPr sz="1300">
              <a:latin typeface="Open Sans Medium"/>
              <a:ea typeface="Open Sans Medium"/>
              <a:cs typeface="Open Sans Medium"/>
              <a:sym typeface="Open Sans Medium"/>
            </a:endParaRPr>
          </a:p>
        </p:txBody>
      </p:sp>
      <p:sp>
        <p:nvSpPr>
          <p:cNvPr id="107" name="Google Shape;107;p19"/>
          <p:cNvSpPr txBox="1"/>
          <p:nvPr/>
        </p:nvSpPr>
        <p:spPr>
          <a:xfrm>
            <a:off x="42650" y="4562100"/>
            <a:ext cx="87921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3"/>
              </a:rPr>
              <a:t>https://www.researchgate.net/figure/Schematics-showing-a-double-sided-silicon-strip-detector-After-42_fig6_296683651</a:t>
            </a:r>
            <a:r>
              <a:rPr lang="en" sz="1000">
                <a:solidFill>
                  <a:schemeClr val="dk2"/>
                </a:solidFill>
              </a:rPr>
              <a:t> </a:t>
            </a:r>
            <a:endParaRPr sz="1000">
              <a:solidFill>
                <a:schemeClr val="dk2"/>
              </a:solidFill>
            </a:endParaRPr>
          </a:p>
        </p:txBody>
      </p:sp>
      <p:sp>
        <p:nvSpPr>
          <p:cNvPr id="108" name="Google Shape;108;p19"/>
          <p:cNvSpPr txBox="1"/>
          <p:nvPr>
            <p:ph type="ctrTitle"/>
          </p:nvPr>
        </p:nvSpPr>
        <p:spPr>
          <a:xfrm>
            <a:off x="152400" y="576200"/>
            <a:ext cx="44196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Belle II VXD: SVD</a:t>
            </a:r>
            <a:endParaRPr b="1" sz="3500">
              <a:latin typeface="Inter"/>
              <a:ea typeface="Inter"/>
              <a:cs typeface="Inter"/>
              <a:sym typeface="Inter"/>
            </a:endParaRPr>
          </a:p>
        </p:txBody>
      </p:sp>
      <p:pic>
        <p:nvPicPr>
          <p:cNvPr id="109" name="Google Shape;109;p19"/>
          <p:cNvPicPr preferRelativeResize="0"/>
          <p:nvPr/>
        </p:nvPicPr>
        <p:blipFill>
          <a:blip r:embed="rId4">
            <a:alphaModFix/>
          </a:blip>
          <a:stretch>
            <a:fillRect/>
          </a:stretch>
        </p:blipFill>
        <p:spPr>
          <a:xfrm>
            <a:off x="152400" y="152400"/>
            <a:ext cx="2875950" cy="283550"/>
          </a:xfrm>
          <a:prstGeom prst="rect">
            <a:avLst/>
          </a:prstGeom>
          <a:noFill/>
          <a:ln>
            <a:noFill/>
          </a:ln>
        </p:spPr>
      </p:pic>
      <p:pic>
        <p:nvPicPr>
          <p:cNvPr id="110" name="Google Shape;110;p19"/>
          <p:cNvPicPr preferRelativeResize="0"/>
          <p:nvPr/>
        </p:nvPicPr>
        <p:blipFill>
          <a:blip r:embed="rId5">
            <a:alphaModFix/>
          </a:blip>
          <a:stretch>
            <a:fillRect/>
          </a:stretch>
        </p:blipFill>
        <p:spPr>
          <a:xfrm>
            <a:off x="4724400" y="533400"/>
            <a:ext cx="4267200" cy="3460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20"/>
          <p:cNvSpPr txBox="1"/>
          <p:nvPr/>
        </p:nvSpPr>
        <p:spPr>
          <a:xfrm>
            <a:off x="42650" y="4562100"/>
            <a:ext cx="74163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3"/>
              </a:rPr>
              <a:t>https://belle2.jp/ja/inner-and-tracking-detectors/</a:t>
            </a:r>
            <a:endParaRPr sz="1000">
              <a:solidFill>
                <a:schemeClr val="dk2"/>
              </a:solidFill>
            </a:endParaRPr>
          </a:p>
          <a:p>
            <a:pPr indent="0" lvl="0" marL="0" rtl="0" algn="l">
              <a:spcBef>
                <a:spcPts val="0"/>
              </a:spcBef>
              <a:spcAft>
                <a:spcPts val="0"/>
              </a:spcAft>
              <a:buNone/>
            </a:pPr>
            <a:r>
              <a:rPr lang="en" sz="1000" u="sng">
                <a:solidFill>
                  <a:schemeClr val="hlink"/>
                </a:solidFill>
                <a:hlinkClick r:id="rId4"/>
              </a:rPr>
              <a:t>https://indico.cern.ch/event/775317/contributions/3227530/attachments/1773865/2883570/talk_SVD_Manish.pdf</a:t>
            </a:r>
            <a:r>
              <a:rPr lang="en" sz="1000">
                <a:solidFill>
                  <a:schemeClr val="dk2"/>
                </a:solidFill>
              </a:rPr>
              <a:t> </a:t>
            </a:r>
            <a:endParaRPr sz="1000">
              <a:solidFill>
                <a:schemeClr val="dk2"/>
              </a:solidFill>
            </a:endParaRPr>
          </a:p>
        </p:txBody>
      </p:sp>
      <p:sp>
        <p:nvSpPr>
          <p:cNvPr id="116" name="Google Shape;116;p20"/>
          <p:cNvSpPr txBox="1"/>
          <p:nvPr>
            <p:ph type="ctrTitle"/>
          </p:nvPr>
        </p:nvSpPr>
        <p:spPr>
          <a:xfrm>
            <a:off x="152400" y="576200"/>
            <a:ext cx="44196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Belle II VXD: SVD</a:t>
            </a:r>
            <a:endParaRPr b="1" sz="3500">
              <a:latin typeface="Inter"/>
              <a:ea typeface="Inter"/>
              <a:cs typeface="Inter"/>
              <a:sym typeface="Inter"/>
            </a:endParaRPr>
          </a:p>
        </p:txBody>
      </p:sp>
      <p:pic>
        <p:nvPicPr>
          <p:cNvPr id="117" name="Google Shape;117;p20"/>
          <p:cNvPicPr preferRelativeResize="0"/>
          <p:nvPr/>
        </p:nvPicPr>
        <p:blipFill>
          <a:blip r:embed="rId5">
            <a:alphaModFix/>
          </a:blip>
          <a:stretch>
            <a:fillRect/>
          </a:stretch>
        </p:blipFill>
        <p:spPr>
          <a:xfrm>
            <a:off x="152400" y="152400"/>
            <a:ext cx="2875950" cy="283550"/>
          </a:xfrm>
          <a:prstGeom prst="rect">
            <a:avLst/>
          </a:prstGeom>
          <a:noFill/>
          <a:ln>
            <a:noFill/>
          </a:ln>
        </p:spPr>
      </p:pic>
      <p:sp>
        <p:nvSpPr>
          <p:cNvPr id="118" name="Google Shape;118;p20"/>
          <p:cNvSpPr txBox="1"/>
          <p:nvPr>
            <p:ph type="ctrTitle"/>
          </p:nvPr>
        </p:nvSpPr>
        <p:spPr>
          <a:xfrm>
            <a:off x="304800" y="1424300"/>
            <a:ext cx="4267200" cy="31719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b="1" lang="en" sz="1300">
                <a:latin typeface="Open Sans"/>
                <a:ea typeface="Open Sans"/>
                <a:cs typeface="Open Sans"/>
                <a:sym typeface="Open Sans"/>
              </a:rPr>
              <a:t>4 Layers of DSSDs; </a:t>
            </a:r>
            <a:r>
              <a:rPr lang="en" sz="1300">
                <a:latin typeface="Open Sans Medium"/>
                <a:ea typeface="Open Sans Medium"/>
                <a:cs typeface="Open Sans Medium"/>
                <a:sym typeface="Open Sans Medium"/>
              </a:rPr>
              <a:t>p-side: </a:t>
            </a:r>
            <a:r>
              <a:rPr b="1" lang="en" sz="1300">
                <a:latin typeface="Open Sans"/>
                <a:ea typeface="Open Sans"/>
                <a:cs typeface="Open Sans"/>
                <a:sym typeface="Open Sans"/>
              </a:rPr>
              <a:t>𝑢 = 𝑟𝜙 </a:t>
            </a:r>
            <a:r>
              <a:rPr lang="en" sz="1300">
                <a:latin typeface="Open Sans Medium"/>
                <a:ea typeface="Open Sans Medium"/>
                <a:cs typeface="Open Sans Medium"/>
                <a:sym typeface="Open Sans Medium"/>
              </a:rPr>
              <a:t>position n-side: </a:t>
            </a:r>
            <a:r>
              <a:rPr b="1" lang="en" sz="1300">
                <a:latin typeface="Open Sans"/>
                <a:ea typeface="Open Sans"/>
                <a:cs typeface="Open Sans"/>
                <a:sym typeface="Open Sans"/>
              </a:rPr>
              <a:t>𝑣 = 𝑧</a:t>
            </a:r>
            <a:r>
              <a:rPr lang="en" sz="1300">
                <a:latin typeface="Open Sans Medium"/>
                <a:ea typeface="Open Sans Medium"/>
                <a:cs typeface="Open Sans Medium"/>
                <a:sym typeface="Open Sans Medium"/>
              </a:rPr>
              <a:t> coordinate</a:t>
            </a:r>
            <a:endParaRPr b="1" sz="1300">
              <a:latin typeface="Open Sans"/>
              <a:ea typeface="Open Sans"/>
              <a:cs typeface="Open Sans"/>
              <a:sym typeface="Open Sans"/>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Radii(ladders) 39(7), 80(10), 104(12), and 135(16) mm.</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Total 172 DSSDs.</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Two shapes: </a:t>
            </a:r>
            <a:r>
              <a:rPr b="1" lang="en" sz="1300">
                <a:latin typeface="Open Sans"/>
                <a:ea typeface="Open Sans"/>
                <a:cs typeface="Open Sans"/>
                <a:sym typeface="Open Sans"/>
              </a:rPr>
              <a:t>Rectangles </a:t>
            </a:r>
            <a:r>
              <a:rPr lang="en" sz="1300">
                <a:latin typeface="Open Sans Medium"/>
                <a:ea typeface="Open Sans Medium"/>
                <a:cs typeface="Open Sans Medium"/>
                <a:sym typeface="Open Sans Medium"/>
              </a:rPr>
              <a:t>and </a:t>
            </a:r>
            <a:r>
              <a:rPr b="1" lang="en" sz="1300">
                <a:latin typeface="Open Sans"/>
                <a:ea typeface="Open Sans"/>
                <a:cs typeface="Open Sans"/>
                <a:sym typeface="Open Sans"/>
              </a:rPr>
              <a:t>Trapezium</a:t>
            </a:r>
            <a:endParaRPr b="1" sz="1300">
              <a:latin typeface="Open Sans"/>
              <a:ea typeface="Open Sans"/>
              <a:cs typeface="Open Sans"/>
              <a:sym typeface="Open Sans"/>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Covers the polar angle interval of </a:t>
            </a:r>
            <a:r>
              <a:rPr b="1" lang="en" sz="1300">
                <a:latin typeface="Open Sans"/>
                <a:ea typeface="Open Sans"/>
                <a:cs typeface="Open Sans"/>
                <a:sym typeface="Open Sans"/>
              </a:rPr>
              <a:t>17◦ &lt; 𝜃 &lt; 150◦ </a:t>
            </a:r>
            <a:r>
              <a:rPr lang="en" sz="1300">
                <a:latin typeface="Open Sans Medium"/>
                <a:ea typeface="Open Sans Medium"/>
                <a:cs typeface="Open Sans Medium"/>
                <a:sym typeface="Open Sans Medium"/>
              </a:rPr>
              <a:t>and the </a:t>
            </a:r>
            <a:r>
              <a:rPr b="1" lang="en" sz="1300">
                <a:latin typeface="Open Sans"/>
                <a:ea typeface="Open Sans"/>
                <a:cs typeface="Open Sans"/>
                <a:sym typeface="Open Sans"/>
              </a:rPr>
              <a:t>full azimuthal </a:t>
            </a:r>
            <a:r>
              <a:rPr lang="en" sz="1300">
                <a:latin typeface="Open Sans Medium"/>
                <a:ea typeface="Open Sans Medium"/>
                <a:cs typeface="Open Sans Medium"/>
                <a:sym typeface="Open Sans Medium"/>
              </a:rPr>
              <a:t>range with respect to the direction of 𝑒− beam.</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The </a:t>
            </a:r>
            <a:r>
              <a:rPr b="1" lang="en" sz="1300">
                <a:latin typeface="Open Sans"/>
                <a:ea typeface="Open Sans"/>
                <a:cs typeface="Open Sans"/>
                <a:sym typeface="Open Sans"/>
              </a:rPr>
              <a:t>APV25 chip </a:t>
            </a:r>
            <a:r>
              <a:rPr lang="en" sz="1300">
                <a:latin typeface="Open Sans Medium"/>
                <a:ea typeface="Open Sans Medium"/>
                <a:cs typeface="Open Sans Medium"/>
                <a:sym typeface="Open Sans Medium"/>
              </a:rPr>
              <a:t>is used as readout ASIC, </a:t>
            </a:r>
            <a:r>
              <a:rPr b="1" lang="en" sz="1300">
                <a:latin typeface="Open Sans"/>
                <a:ea typeface="Open Sans"/>
                <a:cs typeface="Open Sans"/>
                <a:sym typeface="Open Sans"/>
              </a:rPr>
              <a:t>shaping time of 50ns</a:t>
            </a:r>
            <a:r>
              <a:rPr lang="en" sz="1300">
                <a:latin typeface="Open Sans Medium"/>
                <a:ea typeface="Open Sans Medium"/>
                <a:cs typeface="Open Sans Medium"/>
                <a:sym typeface="Open Sans Medium"/>
              </a:rPr>
              <a:t> and radiation tolerance of more than 60kGy, PXD: 200kGy.</a:t>
            </a:r>
            <a:endParaRPr sz="1300">
              <a:latin typeface="Open Sans Medium"/>
              <a:ea typeface="Open Sans Medium"/>
              <a:cs typeface="Open Sans Medium"/>
              <a:sym typeface="Open Sans Medium"/>
            </a:endParaRPr>
          </a:p>
        </p:txBody>
      </p:sp>
      <p:pic>
        <p:nvPicPr>
          <p:cNvPr id="119" name="Google Shape;119;p20"/>
          <p:cNvPicPr preferRelativeResize="0"/>
          <p:nvPr/>
        </p:nvPicPr>
        <p:blipFill>
          <a:blip r:embed="rId6">
            <a:alphaModFix/>
          </a:blip>
          <a:stretch>
            <a:fillRect/>
          </a:stretch>
        </p:blipFill>
        <p:spPr>
          <a:xfrm>
            <a:off x="4602575" y="2819616"/>
            <a:ext cx="4419599" cy="1661959"/>
          </a:xfrm>
          <a:prstGeom prst="rect">
            <a:avLst/>
          </a:prstGeom>
          <a:noFill/>
          <a:ln>
            <a:noFill/>
          </a:ln>
        </p:spPr>
      </p:pic>
      <p:pic>
        <p:nvPicPr>
          <p:cNvPr id="120" name="Google Shape;120;p20" title="SVD.png"/>
          <p:cNvPicPr preferRelativeResize="0"/>
          <p:nvPr/>
        </p:nvPicPr>
        <p:blipFill>
          <a:blip r:embed="rId7">
            <a:alphaModFix/>
          </a:blip>
          <a:stretch>
            <a:fillRect/>
          </a:stretch>
        </p:blipFill>
        <p:spPr>
          <a:xfrm>
            <a:off x="4442350" y="302975"/>
            <a:ext cx="4522176" cy="2358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21"/>
          <p:cNvSpPr txBox="1"/>
          <p:nvPr>
            <p:ph type="ctrTitle"/>
          </p:nvPr>
        </p:nvSpPr>
        <p:spPr>
          <a:xfrm>
            <a:off x="152400" y="576200"/>
            <a:ext cx="5887200" cy="84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500">
                <a:latin typeface="Inter"/>
                <a:ea typeface="Inter"/>
                <a:cs typeface="Inter"/>
                <a:sym typeface="Inter"/>
              </a:rPr>
              <a:t>Belle II VXD: Performance</a:t>
            </a:r>
            <a:endParaRPr b="1" sz="3500">
              <a:latin typeface="Inter"/>
              <a:ea typeface="Inter"/>
              <a:cs typeface="Inter"/>
              <a:sym typeface="Inter"/>
            </a:endParaRPr>
          </a:p>
        </p:txBody>
      </p:sp>
      <p:pic>
        <p:nvPicPr>
          <p:cNvPr id="126" name="Google Shape;126;p21"/>
          <p:cNvPicPr preferRelativeResize="0"/>
          <p:nvPr/>
        </p:nvPicPr>
        <p:blipFill>
          <a:blip r:embed="rId3">
            <a:alphaModFix/>
          </a:blip>
          <a:stretch>
            <a:fillRect/>
          </a:stretch>
        </p:blipFill>
        <p:spPr>
          <a:xfrm>
            <a:off x="152400" y="152400"/>
            <a:ext cx="2875950" cy="283550"/>
          </a:xfrm>
          <a:prstGeom prst="rect">
            <a:avLst/>
          </a:prstGeom>
          <a:noFill/>
          <a:ln>
            <a:noFill/>
          </a:ln>
        </p:spPr>
      </p:pic>
      <p:sp>
        <p:nvSpPr>
          <p:cNvPr id="127" name="Google Shape;127;p21"/>
          <p:cNvSpPr txBox="1"/>
          <p:nvPr>
            <p:ph type="ctrTitle"/>
          </p:nvPr>
        </p:nvSpPr>
        <p:spPr>
          <a:xfrm>
            <a:off x="304800" y="1424300"/>
            <a:ext cx="5550600" cy="3137700"/>
          </a:xfrm>
          <a:prstGeom prst="rect">
            <a:avLst/>
          </a:prstGeom>
        </p:spPr>
        <p:txBody>
          <a:bodyPr anchorCtr="0" anchor="t" bIns="91425" lIns="91425" spcFirstLastPara="1" rIns="91425" wrap="square" tIns="91425">
            <a:noAutofit/>
          </a:bodyPr>
          <a:lstStyle/>
          <a:p>
            <a:pPr indent="-311150" lvl="0" marL="457200" rtl="0" algn="just">
              <a:lnSpc>
                <a:spcPct val="115000"/>
              </a:lnSpc>
              <a:spcBef>
                <a:spcPts val="1100"/>
              </a:spcBef>
              <a:spcAft>
                <a:spcPts val="0"/>
              </a:spcAft>
              <a:buSzPts val="1300"/>
              <a:buFont typeface="Open Sans Medium"/>
              <a:buChar char="●"/>
            </a:pPr>
            <a:r>
              <a:rPr lang="en" sz="1300">
                <a:latin typeface="Open Sans Medium"/>
                <a:ea typeface="Open Sans Medium"/>
                <a:cs typeface="Open Sans Medium"/>
                <a:sym typeface="Open Sans Medium"/>
              </a:rPr>
              <a:t>PXD:</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Homogeneous signal and noise response.</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SNR ~30-50.</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Spatial resolution: 10-22 </a:t>
            </a:r>
            <a:r>
              <a:rPr lang="en" sz="1300">
                <a:latin typeface="Open Sans Medium"/>
                <a:ea typeface="Open Sans Medium"/>
                <a:cs typeface="Open Sans Medium"/>
                <a:sym typeface="Open Sans Medium"/>
              </a:rPr>
              <a:t>μm</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98% hit efficiency.</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SVD:</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SNR are between 15 and 25 on the 𝑝-side and between 18 and 30 on the 𝑛-side.</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99% hit efficiency.</a:t>
            </a:r>
            <a:endParaRPr sz="1300">
              <a:latin typeface="Open Sans Medium"/>
              <a:ea typeface="Open Sans Medium"/>
              <a:cs typeface="Open Sans Medium"/>
              <a:sym typeface="Open Sans Medium"/>
            </a:endParaRPr>
          </a:p>
          <a:p>
            <a:pPr indent="-311150" lvl="1" marL="914400" rtl="0" algn="just">
              <a:lnSpc>
                <a:spcPct val="115000"/>
              </a:lnSpc>
              <a:spcBef>
                <a:spcPts val="0"/>
              </a:spcBef>
              <a:spcAft>
                <a:spcPts val="0"/>
              </a:spcAft>
              <a:buSzPts val="1300"/>
              <a:buFont typeface="Open Sans Medium"/>
              <a:buAutoNum type="alphaLcPeriod"/>
            </a:pPr>
            <a:r>
              <a:rPr lang="en" sz="1300">
                <a:latin typeface="Open Sans Medium"/>
                <a:ea typeface="Open Sans Medium"/>
                <a:cs typeface="Open Sans Medium"/>
                <a:sym typeface="Open Sans Medium"/>
              </a:rPr>
              <a:t>Time resolution &lt;3ns</a:t>
            </a:r>
            <a:endParaRPr sz="1300">
              <a:latin typeface="Open Sans Medium"/>
              <a:ea typeface="Open Sans Medium"/>
              <a:cs typeface="Open Sans Medium"/>
              <a:sym typeface="Open Sans Medium"/>
            </a:endParaRPr>
          </a:p>
          <a:p>
            <a:pPr indent="-311150" lvl="0" marL="457200" rtl="0" algn="just">
              <a:lnSpc>
                <a:spcPct val="115000"/>
              </a:lnSpc>
              <a:spcBef>
                <a:spcPts val="0"/>
              </a:spcBef>
              <a:spcAft>
                <a:spcPts val="0"/>
              </a:spcAft>
              <a:buSzPts val="1300"/>
              <a:buFont typeface="Open Sans Medium"/>
              <a:buChar char="●"/>
            </a:pPr>
            <a:r>
              <a:rPr lang="en" sz="1300">
                <a:latin typeface="Open Sans Medium"/>
                <a:ea typeface="Open Sans Medium"/>
                <a:cs typeface="Open Sans Medium"/>
                <a:sym typeface="Open Sans Medium"/>
              </a:rPr>
              <a:t>Belle II proper time resolution ~2x better than Belle: </a:t>
            </a:r>
            <a:endParaRPr sz="1300">
              <a:latin typeface="Open Sans Medium"/>
              <a:ea typeface="Open Sans Medium"/>
              <a:cs typeface="Open Sans Medium"/>
              <a:sym typeface="Open Sans Medium"/>
            </a:endParaRPr>
          </a:p>
        </p:txBody>
      </p:sp>
      <p:pic>
        <p:nvPicPr>
          <p:cNvPr id="128" name="Google Shape;128;p21"/>
          <p:cNvPicPr preferRelativeResize="0"/>
          <p:nvPr/>
        </p:nvPicPr>
        <p:blipFill>
          <a:blip r:embed="rId4">
            <a:alphaModFix/>
          </a:blip>
          <a:stretch>
            <a:fillRect/>
          </a:stretch>
        </p:blipFill>
        <p:spPr>
          <a:xfrm>
            <a:off x="5931500" y="800000"/>
            <a:ext cx="2983900" cy="2971949"/>
          </a:xfrm>
          <a:prstGeom prst="rect">
            <a:avLst/>
          </a:prstGeom>
          <a:noFill/>
          <a:ln>
            <a:noFill/>
          </a:ln>
        </p:spPr>
      </p:pic>
      <p:sp>
        <p:nvSpPr>
          <p:cNvPr id="129" name="Google Shape;129;p21"/>
          <p:cNvSpPr txBox="1"/>
          <p:nvPr/>
        </p:nvSpPr>
        <p:spPr>
          <a:xfrm>
            <a:off x="42650" y="4790700"/>
            <a:ext cx="5621400" cy="4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rPr>
              <a:t>Image src: </a:t>
            </a:r>
            <a:r>
              <a:rPr lang="en" sz="1000" u="sng">
                <a:solidFill>
                  <a:schemeClr val="hlink"/>
                </a:solidFill>
                <a:hlinkClick r:id="rId5"/>
              </a:rPr>
              <a:t>https://journals.aps.org/prl/abstract/10.1103/PhysRevLett.127.211801</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pic>
        <p:nvPicPr>
          <p:cNvPr id="130" name="Google Shape;130;p21"/>
          <p:cNvPicPr preferRelativeResize="0"/>
          <p:nvPr/>
        </p:nvPicPr>
        <p:blipFill>
          <a:blip r:embed="rId6">
            <a:alphaModFix/>
          </a:blip>
          <a:stretch>
            <a:fillRect/>
          </a:stretch>
        </p:blipFill>
        <p:spPr>
          <a:xfrm>
            <a:off x="1357525" y="4102951"/>
            <a:ext cx="3519469" cy="785100"/>
          </a:xfrm>
          <a:prstGeom prst="rect">
            <a:avLst/>
          </a:prstGeom>
          <a:noFill/>
          <a:ln>
            <a:noFill/>
          </a:ln>
        </p:spPr>
      </p:pic>
      <p:sp>
        <p:nvSpPr>
          <p:cNvPr id="131" name="Google Shape;131;p21"/>
          <p:cNvSpPr txBox="1"/>
          <p:nvPr/>
        </p:nvSpPr>
        <p:spPr>
          <a:xfrm>
            <a:off x="5855288" y="3881575"/>
            <a:ext cx="30975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50">
                <a:solidFill>
                  <a:srgbClr val="6B6B6C"/>
                </a:solidFill>
                <a:highlight>
                  <a:srgbClr val="FFFFFF"/>
                </a:highlight>
              </a:rPr>
              <a:t>Decay-time distributions of (top) </a:t>
            </a:r>
            <a:r>
              <a:rPr lang="en" sz="1050">
                <a:solidFill>
                  <a:srgbClr val="6B6B6C"/>
                </a:solidFill>
                <a:highlight>
                  <a:srgbClr val="FFFFFF"/>
                </a:highlight>
              </a:rPr>
              <a:t>𝐷</a:t>
            </a:r>
            <a:r>
              <a:rPr lang="en" sz="750">
                <a:solidFill>
                  <a:srgbClr val="6B6B6C"/>
                </a:solidFill>
                <a:highlight>
                  <a:srgbClr val="FFFFFF"/>
                </a:highlight>
              </a:rPr>
              <a:t>0</a:t>
            </a:r>
            <a:r>
              <a:rPr lang="en" sz="1050">
                <a:solidFill>
                  <a:srgbClr val="6B6B6C"/>
                </a:solidFill>
                <a:highlight>
                  <a:srgbClr val="FFFFFF"/>
                </a:highlight>
              </a:rPr>
              <a:t> →𝐾</a:t>
            </a:r>
            <a:r>
              <a:rPr lang="en" sz="750">
                <a:solidFill>
                  <a:srgbClr val="6B6B6C"/>
                </a:solidFill>
                <a:highlight>
                  <a:srgbClr val="FFFFFF"/>
                </a:highlight>
              </a:rPr>
              <a:t>−</a:t>
            </a:r>
            <a:r>
              <a:rPr lang="en" sz="1050">
                <a:solidFill>
                  <a:srgbClr val="6B6B6C"/>
                </a:solidFill>
                <a:highlight>
                  <a:srgbClr val="FFFFFF"/>
                </a:highlight>
              </a:rPr>
              <a:t>⁢𝜋</a:t>
            </a:r>
            <a:r>
              <a:rPr lang="en" sz="750">
                <a:solidFill>
                  <a:srgbClr val="6B6B6C"/>
                </a:solidFill>
                <a:highlight>
                  <a:srgbClr val="FFFFFF"/>
                </a:highlight>
              </a:rPr>
              <a:t>+</a:t>
            </a:r>
            <a:r>
              <a:rPr i="1" lang="en" sz="1050">
                <a:solidFill>
                  <a:srgbClr val="6B6B6C"/>
                </a:solidFill>
                <a:highlight>
                  <a:srgbClr val="FFFFFF"/>
                </a:highlight>
              </a:rPr>
              <a:t> and (bottom) </a:t>
            </a:r>
            <a:r>
              <a:rPr lang="en" sz="1050">
                <a:solidFill>
                  <a:srgbClr val="6B6B6C"/>
                </a:solidFill>
                <a:highlight>
                  <a:srgbClr val="FFFFFF"/>
                </a:highlight>
              </a:rPr>
              <a:t>𝐷</a:t>
            </a:r>
            <a:r>
              <a:rPr lang="en" sz="750">
                <a:solidFill>
                  <a:srgbClr val="6B6B6C"/>
                </a:solidFill>
                <a:highlight>
                  <a:srgbClr val="FFFFFF"/>
                </a:highlight>
              </a:rPr>
              <a:t>+</a:t>
            </a:r>
            <a:r>
              <a:rPr lang="en" sz="1050">
                <a:solidFill>
                  <a:srgbClr val="6B6B6C"/>
                </a:solidFill>
                <a:highlight>
                  <a:srgbClr val="FFFFFF"/>
                </a:highlight>
              </a:rPr>
              <a:t> →𝐾</a:t>
            </a:r>
            <a:r>
              <a:rPr lang="en" sz="750">
                <a:solidFill>
                  <a:srgbClr val="6B6B6C"/>
                </a:solidFill>
                <a:highlight>
                  <a:srgbClr val="FFFFFF"/>
                </a:highlight>
              </a:rPr>
              <a:t>−</a:t>
            </a:r>
            <a:r>
              <a:rPr lang="en" sz="1050">
                <a:solidFill>
                  <a:srgbClr val="6B6B6C"/>
                </a:solidFill>
                <a:highlight>
                  <a:srgbClr val="FFFFFF"/>
                </a:highlight>
              </a:rPr>
              <a:t>⁢𝜋</a:t>
            </a:r>
            <a:r>
              <a:rPr lang="en" sz="750">
                <a:solidFill>
                  <a:srgbClr val="6B6B6C"/>
                </a:solidFill>
                <a:highlight>
                  <a:srgbClr val="FFFFFF"/>
                </a:highlight>
              </a:rPr>
              <a:t>+</a:t>
            </a:r>
            <a:r>
              <a:rPr lang="en" sz="1050">
                <a:solidFill>
                  <a:srgbClr val="6B6B6C"/>
                </a:solidFill>
                <a:highlight>
                  <a:srgbClr val="FFFFFF"/>
                </a:highlight>
              </a:rPr>
              <a:t>⁢𝜋</a:t>
            </a:r>
            <a:r>
              <a:rPr lang="en" sz="750">
                <a:solidFill>
                  <a:srgbClr val="6B6B6C"/>
                </a:solidFill>
                <a:highlight>
                  <a:srgbClr val="FFFFFF"/>
                </a:highlight>
              </a:rPr>
              <a:t>+</a:t>
            </a:r>
            <a:r>
              <a:rPr i="1" lang="en" sz="1050">
                <a:solidFill>
                  <a:srgbClr val="6B6B6C"/>
                </a:solidFill>
                <a:highlight>
                  <a:srgbClr val="FFFFFF"/>
                </a:highlight>
              </a:rPr>
              <a:t> candidates in their respective signal regions with fit projections overlaid</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