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researchgate.net/figure/The-layout-of-the-Pierre-Auger-Observatory_fig1_50285669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https://www.researchgate.net/figure/The-layout-of-the-Pierre-Auger-Observatory_fig1_50285669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f82c936bb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f82c936bb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f82c936b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3f82c936b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3f82c936b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3f82c936b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f82c936bb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f82c936b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f82c936b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f82c936b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f82c936bb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f82c936bb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f82c936bb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3f82c936bb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f82c936b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f82c936b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f82c936bb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f82c936bb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20873" t="48347"/>
          <a:stretch/>
        </p:blipFill>
        <p:spPr>
          <a:xfrm>
            <a:off x="0" y="0"/>
            <a:ext cx="9144000" cy="14265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4294967295" type="body"/>
          </p:nvPr>
        </p:nvSpPr>
        <p:spPr>
          <a:xfrm>
            <a:off x="0" y="1426525"/>
            <a:ext cx="4572000" cy="3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energy (&gt;10e17 eV) cosmic ray detection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particle type, energy and direction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results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Suppression of the cosmic ray flux at energies above 4×10e19 eV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and neutrino limits rule out “top-down” source processes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Unexpected evolution of the mass composition of cosmic rays in the energy range from 10e18 to 10e19.5 eV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 title="Screenshot 2025-03-13 at 11.39.3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26525"/>
            <a:ext cx="4572001" cy="33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572000" y="4495275"/>
            <a:ext cx="4195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High-energy CR spectrum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Particle Data Group collaboration, Review of Particle Physics, Phys. Rev. D98 (2018) 030001.</a:t>
            </a:r>
            <a:endParaRPr sz="1000">
              <a:solidFill>
                <a:srgbClr val="2E41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0" y="4526025"/>
            <a:ext cx="457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(1) The Pierre Auger Cosmic Ray Observatory arXiv:1502.01323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(2) The Pierre Auger Observatory Upgrade - Preliminary Design Report arXiv:1604.03637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1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>
            <p:ph idx="4294967295"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7358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42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High-energy CR particles create a</a:t>
            </a:r>
            <a:r>
              <a:rPr b="1" lang="en-GB" sz="242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 showers in the atmosphere</a:t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327" y="2438925"/>
            <a:ext cx="2824600" cy="18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30325"/>
            <a:ext cx="4613175" cy="46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613175" y="530325"/>
            <a:ext cx="4530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Observables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shower axis, longitudinal profile, lateral extend, composition and arrival time of particles on the ground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low particle flux at high energies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particle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km2/yr at 10e19 eV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particle/km2/century at &gt;10e20 eV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➔"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surface detector (</a:t>
            </a:r>
            <a:r>
              <a:rPr lang="en-GB" sz="1300">
                <a:solidFill>
                  <a:schemeClr val="dk2"/>
                </a:solidFill>
              </a:rPr>
              <a:t>∼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3000km2)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6225" y="48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Pierre Auger Observatory</a:t>
            </a:r>
            <a:endParaRPr sz="1000">
              <a:solidFill>
                <a:srgbClr val="2E41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9"/>
              <a:buFont typeface="Arial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Auger uses complementary techniques to measure air showers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54"/>
              <a:buFont typeface="Arial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0" y="534825"/>
            <a:ext cx="44529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Auger Hybrid Detector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detector (SD): 1660 water cherenkov detectors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Fluorescence detector (FD): 27 fluorescence telescopes placed at 4 sites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AERA (Auger Engineering Radio Array)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Radio emission from the shower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AMIGA (Auger Muons and Infill for the Ground Array)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Muon counters buried 2.5m underground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&lt;10e17 eV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 (High Elevation Auger Telescopes)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Similar to FDs but pointed upwards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∼ 10e17 eV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5" title="Screenshot 2025-03-13 at 16.31.21.png"/>
          <p:cNvPicPr preferRelativeResize="0"/>
          <p:nvPr/>
        </p:nvPicPr>
        <p:blipFill rotWithShape="1">
          <a:blip r:embed="rId4">
            <a:alphaModFix/>
          </a:blip>
          <a:srcRect b="0" l="0" r="0" t="1854"/>
          <a:stretch/>
        </p:blipFill>
        <p:spPr>
          <a:xfrm>
            <a:off x="4124371" y="534825"/>
            <a:ext cx="5019629" cy="46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4191825" y="48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Pierre Auger Observatory</a:t>
            </a:r>
            <a:endParaRPr sz="1000">
              <a:solidFill>
                <a:srgbClr val="2E41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Detector 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0" y="534825"/>
            <a:ext cx="44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837" y="1882300"/>
            <a:ext cx="3840726" cy="251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5">
            <a:alphaModFix/>
          </a:blip>
          <a:srcRect b="0" l="2171" r="0" t="8875"/>
          <a:stretch/>
        </p:blipFill>
        <p:spPr>
          <a:xfrm>
            <a:off x="0" y="2026328"/>
            <a:ext cx="4452899" cy="31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0" y="534825"/>
            <a:ext cx="44529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Cherenkov light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Generated by charged CR particles or photons that convert to electron-positron pairs in the water volume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4452900" y="534825"/>
            <a:ext cx="4691100" cy="19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SD consists of 1660 water tank stations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Dimensions: 1.2 m × 10 m2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Tanks made of polyethylene + enhancers for UV-protection + 1% carbon on the inner wall for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tightness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photomultiplier tubes, windows of clear polyethylene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Self-contained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714950" y="4483375"/>
            <a:ext cx="416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https://www.semanticscholar.org/paper/Exploration-of-cosmic-ray-propagation-and-models-to-Gibson/48b4f18931e060bf8f54fe6ff357232a23437c9b </a:t>
            </a:r>
            <a:r>
              <a:rPr b="1" lang="en-GB" sz="1000">
                <a:solidFill>
                  <a:srgbClr val="2E414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Fig. 1.3</a:t>
            </a:r>
            <a:endParaRPr b="1" sz="1000">
              <a:solidFill>
                <a:srgbClr val="2E41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0" y="4791175"/>
            <a:ext cx="255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Pierre Auger Observatory / Miguel Salvadores</a:t>
            </a:r>
            <a:endParaRPr sz="1000">
              <a:solidFill>
                <a:srgbClr val="2E414F"/>
              </a:solidFill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Detector electronics 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0" y="534825"/>
            <a:ext cx="44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0" y="530325"/>
            <a:ext cx="6431400" cy="3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PMT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(photomultiplier tube)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in. diameter photocathode (converts light into electrons) and eight dynodes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(electron multiplier).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outputs: AC anode signal and amplified signal from the last dynode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Filtering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5-pole Bessel filter with a 3 dB cutoff at 20 MHz.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choice of filter cutoff results in 5% aliasing noise while preserving the time structure of the signals.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 receiver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 and synchronization of ADC data to GPS time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CDAS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(Central Data Acquisition center)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272" y="530325"/>
            <a:ext cx="2712725" cy="30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6431275" y="3578325"/>
            <a:ext cx="27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https://lampes-et-tubes.info/pm/pm168.php?l=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Fluorescence Detector 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t/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0" y="534825"/>
            <a:ext cx="44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0" y="534825"/>
            <a:ext cx="44529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Nitrogen fluorescence light 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Emitted isotropically by the air shower in the UV spectrum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Produced mainly by the EM component of the air shower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FD only operates at night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sky brightness: on average 17 nights per month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beams to measure performance, FD-SD clock calibration and aerosol optical depth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4452900" y="534825"/>
            <a:ext cx="46911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FD consists of </a:t>
            </a: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telescopes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Diaphragm of 1.1 m radius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 glass window:  filters background light flux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Hexagonal photomultiplier tubes arranged in a (20x22) matrix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 b="0" l="0" r="0" t="4707"/>
          <a:stretch/>
        </p:blipFill>
        <p:spPr>
          <a:xfrm>
            <a:off x="16225" y="2669625"/>
            <a:ext cx="4555776" cy="247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682913"/>
            <a:ext cx="4572000" cy="323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16225" y="48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ESA</a:t>
            </a:r>
            <a:r>
              <a:rPr lang="en-GB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S. Saffi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714950" y="4650900"/>
            <a:ext cx="416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https://www.researchgate.net/publication/4039873_Fast_gain_calibration_of_photomultiplier_and_electronics </a:t>
            </a:r>
            <a:r>
              <a:rPr b="1" lang="en-GB" sz="1000">
                <a:solidFill>
                  <a:srgbClr val="2E414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Fig.1</a:t>
            </a:r>
            <a:endParaRPr b="1" sz="1000">
              <a:solidFill>
                <a:srgbClr val="2E41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 title="Screenshot 2025-03-14 at 09.42.52.png"/>
          <p:cNvPicPr preferRelativeResize="0"/>
          <p:nvPr/>
        </p:nvPicPr>
        <p:blipFill rotWithShape="1">
          <a:blip r:embed="rId3">
            <a:alphaModFix/>
          </a:blip>
          <a:srcRect b="0" l="0" r="39657" t="0"/>
          <a:stretch/>
        </p:blipFill>
        <p:spPr>
          <a:xfrm rot="5400000">
            <a:off x="1384649" y="3096550"/>
            <a:ext cx="1683600" cy="24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 title="Screenshot 2025-03-14 at 01.01.1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1711" y="2760900"/>
            <a:ext cx="5162289" cy="23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5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CDAS Central Data Acquisition System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t/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0" y="534825"/>
            <a:ext cx="44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0" y="534825"/>
            <a:ext cx="44529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 Triggers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T1 :  threshold trigger (TH)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time-over-threshold trigger (ToT)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T2: Decrease the global rate of the T1 trigger.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4452900" y="534825"/>
            <a:ext cx="46911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FD Triggers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T1: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threshold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trigger to keep trigger rate of each pixel around 100 Hz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T2: searches for track segments at least five pixels in length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T3: cleans data from noise events such as lightning, CR muons or randomly triggered pixels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each night of operation, data for T3 FD event triggers are transferred to the CDAS.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0" y="1502475"/>
            <a:ext cx="44529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CDAS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T3 or Central Trigger initiates SD data acquisition based on three conditions: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i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trigger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based on clusters in space and time of SD events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i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 trigger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promotes a random T2 to a T3 every 30 minutes.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i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2-fold coincidence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within 1 μs 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4452900" y="4804800"/>
            <a:ext cx="603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 The Pierre Auger Cosmic Ray Observatory </a:t>
            </a:r>
            <a:r>
              <a:rPr b="1"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Fig. 15,16 </a:t>
            </a: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arXiv:1502.01323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 title="Screenshot 2025-03-14 at 10.01.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50" y="2244625"/>
            <a:ext cx="3444607" cy="26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 title="Screenshot 2025-03-14 at 10.09.2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5300" y="1954850"/>
            <a:ext cx="4386300" cy="239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5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Hybrid event reconstruction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t/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0" y="534825"/>
            <a:ext cx="44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0" y="534825"/>
            <a:ext cx="44529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Shower </a:t>
            </a: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</a:t>
            </a: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 that contains the shower axis and the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triggered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FD stations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 flux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 is linearly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proportional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energy deposit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“Missing energy” corrections necessary to estimate the energy of the air shower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4452900" y="534825"/>
            <a:ext cx="46911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distribution function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points are found by fitting SD station signals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Shower size S(1000)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Optimum distance is 1000 m for SD array with 1.5 km spacing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0" y="4804800"/>
            <a:ext cx="603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(1) The Pierre Auger Cosmic Ray Observatory </a:t>
            </a:r>
            <a:r>
              <a:rPr b="1"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Fig. 33,35 </a:t>
            </a: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arXiv:1502.01323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61413" l="0" r="20873" t="17850"/>
          <a:stretch/>
        </p:blipFill>
        <p:spPr>
          <a:xfrm>
            <a:off x="0" y="-4237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>
            <p:ph idx="4294967295" type="title"/>
          </p:nvPr>
        </p:nvSpPr>
        <p:spPr>
          <a:xfrm>
            <a:off x="0" y="-423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rPr b="1" lang="en-GB" sz="2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Hybrid energy reconstruction</a:t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1509"/>
              <a:buNone/>
            </a:pPr>
            <a:r>
              <a:t/>
            </a:r>
            <a:endParaRPr b="1" sz="2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0" y="534825"/>
            <a:ext cx="44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1" title="Screenshot 2025-03-14 at 10.21.5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74425"/>
            <a:ext cx="3605877" cy="33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4572000" y="534825"/>
            <a:ext cx="44529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 and FD have different systematic uncertainties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angular resolution with hybrid method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uncertainties are dominated by FD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➔"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performance parameter is the 15% on-time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0" y="534825"/>
            <a:ext cx="44529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Shower size from SD and energy from FD are related by a power law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S38 may be regarded as the signal a particular shower with size S(1000) would have produced had it arrived at θ = 38°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0" y="4804800"/>
            <a:ext cx="603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(1) The Pierre Auger Cosmic Ray Observatory </a:t>
            </a:r>
            <a:r>
              <a:rPr b="1"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Fig 41</a:t>
            </a:r>
            <a:r>
              <a:rPr lang="en-GB" sz="10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rPr>
              <a:t> arXiv:1502.01323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