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nva Sans" panose="020B0503030501040103" pitchFamily="34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pitchFamily="2" charset="0"/>
      <p:regular r:id="rId19"/>
      <p:bold r:id="rId20"/>
    </p:embeddedFont>
    <p:embeddedFont>
      <p:font typeface="Roboto Italics" panose="02000000000000000000" pitchFamily="2" charset="0"/>
      <p:regular r:id="rId21"/>
      <p:italic r:id="rId22"/>
    </p:embeddedFont>
    <p:embeddedFont>
      <p:font typeface="Space Mono" panose="02000509040000020004" pitchFamily="49" charset="7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601" autoAdjust="0"/>
  </p:normalViewPr>
  <p:slideViewPr>
    <p:cSldViewPr>
      <p:cViewPr varScale="1">
        <p:scale>
          <a:sx n="58" d="100"/>
          <a:sy n="58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8-06-katrin-neutrino-mass.html" TargetMode="External"/><Relationship Id="rId2" Type="http://schemas.openxmlformats.org/officeDocument/2006/relationships/hyperlink" Target="https://www.katrin.kit.edu/1033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.wikipedia.org/wiki/KATR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3101" y="2308583"/>
            <a:ext cx="5498299" cy="5165766"/>
            <a:chOff x="0" y="133350"/>
            <a:chExt cx="14190062" cy="6887687"/>
          </a:xfrm>
        </p:grpSpPr>
        <p:sp>
          <p:nvSpPr>
            <p:cNvPr id="3" name="TextBox 3"/>
            <p:cNvSpPr txBox="1"/>
            <p:nvPr/>
          </p:nvSpPr>
          <p:spPr>
            <a:xfrm>
              <a:off x="0" y="133350"/>
              <a:ext cx="14190062" cy="2016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172"/>
                </a:lnSpc>
              </a:pPr>
              <a:r>
                <a:rPr lang="en-US" sz="10640" b="1" spc="-319">
                  <a:solidFill>
                    <a:srgbClr val="3A41E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KATRIN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86039"/>
              <a:ext cx="14190062" cy="4834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50"/>
                </a:lnSpc>
              </a:pPr>
              <a:r>
                <a:rPr lang="en-US" sz="5107" b="1" dirty="0">
                  <a:solidFill>
                    <a:srgbClr val="3A41E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Karlsruhe </a:t>
              </a:r>
            </a:p>
            <a:p>
              <a:pPr marL="0" lvl="0" indent="0" algn="l">
                <a:lnSpc>
                  <a:spcPts val="7150"/>
                </a:lnSpc>
              </a:pPr>
              <a:r>
                <a:rPr lang="en-US" sz="5107" b="1" dirty="0">
                  <a:solidFill>
                    <a:srgbClr val="3A41E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Tritium </a:t>
              </a:r>
            </a:p>
            <a:p>
              <a:pPr marL="0" lvl="0" indent="0" algn="l">
                <a:lnSpc>
                  <a:spcPts val="7150"/>
                </a:lnSpc>
              </a:pPr>
              <a:r>
                <a:rPr lang="en-US" sz="5107" b="1" dirty="0">
                  <a:solidFill>
                    <a:srgbClr val="3A41E4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Neutrino Experiment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93101" y="8458086"/>
            <a:ext cx="437513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</a:pPr>
            <a:r>
              <a:rPr lang="en-US" sz="2000" spc="-60" dirty="0">
                <a:solidFill>
                  <a:srgbClr val="3A41E4"/>
                </a:solidFill>
                <a:latin typeface="Space Mono"/>
                <a:ea typeface="Space Mono"/>
                <a:cs typeface="Space Mono"/>
                <a:sym typeface="Space Mono"/>
              </a:rPr>
              <a:t>Mathilda </a:t>
            </a:r>
            <a:r>
              <a:rPr lang="en-US" sz="2000" spc="-60" dirty="0" err="1">
                <a:solidFill>
                  <a:srgbClr val="3A41E4"/>
                </a:solidFill>
                <a:latin typeface="Space Mono"/>
                <a:ea typeface="Space Mono"/>
                <a:cs typeface="Space Mono"/>
                <a:sym typeface="Space Mono"/>
              </a:rPr>
              <a:t>Lopuszanski</a:t>
            </a:r>
            <a:r>
              <a:rPr lang="en-US" sz="2000" spc="-60" dirty="0">
                <a:solidFill>
                  <a:srgbClr val="3A41E4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A41E4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</a:p>
        </p:txBody>
      </p:sp>
      <p:pic>
        <p:nvPicPr>
          <p:cNvPr id="1026" name="Picture 2" descr="Inside the KATRIN spectrometer at the Karlsruhe Institute of Technology. Credit: KATRIN">
            <a:extLst>
              <a:ext uri="{FF2B5EF4-FFF2-40B4-BE49-F238E27FC236}">
                <a16:creationId xmlns:a16="http://schemas.microsoft.com/office/drawing/2014/main" id="{09F27511-D1A2-1503-BEA0-EBA15E14B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-507" r="7677" b="507"/>
          <a:stretch/>
        </p:blipFill>
        <p:spPr bwMode="auto">
          <a:xfrm>
            <a:off x="7391400" y="-122903"/>
            <a:ext cx="12908325" cy="104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4096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Perfomance of the FPD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260599"/>
            <a:ext cx="12719202" cy="749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Dead layer thickness</a:t>
            </a:r>
          </a:p>
          <a:p>
            <a:pPr marL="1511288" lvl="2" indent="-503763" algn="l">
              <a:lnSpc>
                <a:spcPts val="48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155.4 ± 0.5 (stat.) ± 0.2 (sys) nm </a:t>
            </a:r>
          </a:p>
          <a:p>
            <a:pPr marL="1511288" lvl="2" indent="-503763" algn="l">
              <a:lnSpc>
                <a:spcPts val="48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46% charge collection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Detection efficiency </a:t>
            </a:r>
          </a:p>
          <a:p>
            <a:pPr marL="1511288" lvl="2" indent="-503763" algn="l">
              <a:lnSpc>
                <a:spcPts val="48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95.0 ± 1.8 (stat.) ± 2.2 (syst.) %</a:t>
            </a:r>
          </a:p>
          <a:p>
            <a:pPr marL="1511288" lvl="2" indent="-503763" algn="l">
              <a:lnSpc>
                <a:spcPts val="48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mainly due to dead layer losses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Energy resolution</a:t>
            </a:r>
          </a:p>
          <a:p>
            <a:pPr marL="1511288" lvl="2" indent="-503763" algn="l">
              <a:lnSpc>
                <a:spcPts val="48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Global 1.86 ± 0.13 keV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Timing resolution</a:t>
            </a:r>
          </a:p>
          <a:p>
            <a:pPr marL="1511288" lvl="2" indent="-503763" algn="l">
              <a:lnSpc>
                <a:spcPts val="489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between 96 ns and 246 ns for 18 keV electrons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Charge splitting over pixels</a:t>
            </a: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</a:p>
        </p:txBody>
      </p:sp>
      <p:sp>
        <p:nvSpPr>
          <p:cNvPr id="5" name="Freeform 5"/>
          <p:cNvSpPr/>
          <p:nvPr/>
        </p:nvSpPr>
        <p:spPr>
          <a:xfrm>
            <a:off x="11170143" y="2327274"/>
            <a:ext cx="6601656" cy="5406370"/>
          </a:xfrm>
          <a:custGeom>
            <a:avLst/>
            <a:gdLst/>
            <a:ahLst/>
            <a:cxnLst/>
            <a:rect l="l" t="t" r="r" b="b"/>
            <a:pathLst>
              <a:path w="6601656" h="5406370">
                <a:moveTo>
                  <a:pt x="0" y="0"/>
                </a:moveTo>
                <a:lnTo>
                  <a:pt x="6601656" y="0"/>
                </a:lnTo>
                <a:lnTo>
                  <a:pt x="6601656" y="5406371"/>
                </a:lnTo>
                <a:lnTo>
                  <a:pt x="0" y="5406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122" t="-672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3ACE3-A8A8-D31C-AC21-E0F4C4106CAA}"/>
              </a:ext>
            </a:extLst>
          </p:cNvPr>
          <p:cNvSpPr txBox="1"/>
          <p:nvPr/>
        </p:nvSpPr>
        <p:spPr>
          <a:xfrm>
            <a:off x="17297400" y="7288768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[6]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5830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84096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48103"/>
            <a:ext cx="16230600" cy="6867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[1] M. 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</a:rPr>
              <a:t>Steidl, KIT Katrin. </a:t>
            </a:r>
            <a:r>
              <a:rPr lang="en-GB" sz="3600" b="0" i="1" u="none" strike="noStrike" dirty="0">
                <a:solidFill>
                  <a:srgbClr val="000000"/>
                </a:solidFill>
                <a:effectLst/>
              </a:rPr>
              <a:t>KIT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</a:rPr>
              <a:t> Available at: 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  <a:hlinkClick r:id="rId2"/>
              </a:rPr>
              <a:t>https://www.katrin.kit.edu/1033.php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4899"/>
              </a:lnSpc>
            </a:pP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[2] M. Aker et al 2022 J. Phys. G: </a:t>
            </a:r>
            <a:r>
              <a:rPr lang="en-GB" sz="3600" dirty="0" err="1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Nucl</a:t>
            </a: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. Part. Phys. 49 100501</a:t>
            </a:r>
          </a:p>
          <a:p>
            <a:pPr>
              <a:lnSpc>
                <a:spcPts val="4899"/>
              </a:lnSpc>
            </a:pP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[3] </a:t>
            </a:r>
            <a:r>
              <a:rPr lang="en-GB" sz="3600" b="0" i="1" u="none" strike="noStrike" dirty="0">
                <a:solidFill>
                  <a:srgbClr val="000000"/>
                </a:solidFill>
                <a:effectLst/>
              </a:rPr>
              <a:t>Katrin Experiment investigates Neutrino Mass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</a:rPr>
              <a:t> Available at: 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https://phys.org/news/2018-06-katrin-neutrino-mass.html</a:t>
            </a:r>
            <a:r>
              <a:rPr lang="en-GB" sz="3600" dirty="0">
                <a:solidFill>
                  <a:srgbClr val="000000"/>
                </a:solidFill>
              </a:rPr>
              <a:t>. </a:t>
            </a:r>
            <a:endParaRPr lang="en-GB" sz="36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ts val="4899"/>
              </a:lnSpc>
            </a:pP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[4] Katrin. Wikipedia (2025). Available at: </a:t>
            </a: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  <a:hlinkClick r:id="rId4"/>
              </a:rPr>
              <a:t>https://de.wikipedia.org/wiki/KATRIN</a:t>
            </a: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.</a:t>
            </a:r>
          </a:p>
          <a:p>
            <a:pPr>
              <a:lnSpc>
                <a:spcPts val="4899"/>
              </a:lnSpc>
            </a:pP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[5] J. F. </a:t>
            </a:r>
            <a:r>
              <a:rPr lang="en-GB" sz="3600" dirty="0" err="1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Amsbaugh</a:t>
            </a: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 et al 2015 </a:t>
            </a:r>
            <a:r>
              <a:rPr lang="en-GB" sz="3600" dirty="0" err="1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Nucl</a:t>
            </a: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. Inst. Meth. A 778  arXiv:1404.2925v3</a:t>
            </a:r>
          </a:p>
          <a:p>
            <a:pPr>
              <a:lnSpc>
                <a:spcPts val="4899"/>
              </a:lnSpc>
            </a:pPr>
            <a:r>
              <a:rPr lang="en-GB" sz="3600" dirty="0">
                <a:solidFill>
                  <a:srgbClr val="333333"/>
                </a:solidFill>
                <a:latin typeface="-apple-system"/>
                <a:ea typeface="Roboto"/>
                <a:cs typeface="Roboto"/>
                <a:sym typeface="Roboto"/>
              </a:rPr>
              <a:t>[6] </a:t>
            </a:r>
            <a:r>
              <a:rPr lang="en-GB" sz="3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The KATRIN collaboration </a:t>
            </a:r>
            <a:r>
              <a:rPr lang="en-GB" sz="3600" b="0" i="1" u="none" strike="noStrike" dirty="0">
                <a:solidFill>
                  <a:srgbClr val="333333"/>
                </a:solidFill>
                <a:effectLst/>
                <a:latin typeface="inherit"/>
              </a:rPr>
              <a:t>et al</a:t>
            </a:r>
            <a:r>
              <a:rPr lang="en-GB" sz="3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2021 </a:t>
            </a:r>
            <a:r>
              <a:rPr lang="en-GB" sz="3600" b="0" i="1" u="none" strike="noStrike" dirty="0">
                <a:solidFill>
                  <a:srgbClr val="333333"/>
                </a:solidFill>
                <a:effectLst/>
                <a:latin typeface="inherit"/>
              </a:rPr>
              <a:t>JINST</a:t>
            </a:r>
            <a:r>
              <a:rPr lang="en-GB" sz="3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sz="3600" b="1" i="0" u="none" strike="noStrike" dirty="0">
                <a:solidFill>
                  <a:srgbClr val="333333"/>
                </a:solidFill>
                <a:effectLst/>
                <a:latin typeface="inherit"/>
              </a:rPr>
              <a:t>16</a:t>
            </a:r>
            <a:r>
              <a:rPr lang="en-GB" sz="3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T08015 </a:t>
            </a:r>
            <a:r>
              <a:rPr lang="en-GB" sz="3600" b="1" i="0" u="none" strike="noStrike" dirty="0">
                <a:solidFill>
                  <a:srgbClr val="333333"/>
                </a:solidFill>
                <a:effectLst/>
                <a:latin typeface="inherit"/>
              </a:rPr>
              <a:t>DOI</a:t>
            </a:r>
            <a:r>
              <a:rPr lang="en-GB" sz="36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10.1088/1748-0221/16/08/T08015</a:t>
            </a:r>
          </a:p>
          <a:p>
            <a:pPr>
              <a:lnSpc>
                <a:spcPts val="4899"/>
              </a:lnSpc>
            </a:pPr>
            <a:endParaRPr lang="en-GB" sz="3600" dirty="0">
              <a:solidFill>
                <a:srgbClr val="333333"/>
              </a:solidFill>
              <a:latin typeface="-apple-system"/>
              <a:ea typeface="Roboto"/>
              <a:cs typeface="Roboto"/>
              <a:sym typeface="Roboto"/>
            </a:endParaRPr>
          </a:p>
          <a:p>
            <a:pPr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  <p:sp>
        <p:nvSpPr>
          <p:cNvPr id="3" name="Freeform 3"/>
          <p:cNvSpPr/>
          <p:nvPr/>
        </p:nvSpPr>
        <p:spPr>
          <a:xfrm>
            <a:off x="1203362" y="1028700"/>
            <a:ext cx="8460427" cy="5340645"/>
          </a:xfrm>
          <a:custGeom>
            <a:avLst/>
            <a:gdLst/>
            <a:ahLst/>
            <a:cxnLst/>
            <a:rect l="l" t="t" r="r" b="b"/>
            <a:pathLst>
              <a:path w="8460427" h="5340645">
                <a:moveTo>
                  <a:pt x="0" y="0"/>
                </a:moveTo>
                <a:lnTo>
                  <a:pt x="8460427" y="0"/>
                </a:lnTo>
                <a:lnTo>
                  <a:pt x="8460427" y="5340645"/>
                </a:lnTo>
                <a:lnTo>
                  <a:pt x="0" y="5340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4" name="Freeform 4"/>
          <p:cNvSpPr/>
          <p:nvPr/>
        </p:nvSpPr>
        <p:spPr>
          <a:xfrm>
            <a:off x="10878086" y="1090856"/>
            <a:ext cx="5804876" cy="5278489"/>
          </a:xfrm>
          <a:custGeom>
            <a:avLst/>
            <a:gdLst/>
            <a:ahLst/>
            <a:cxnLst/>
            <a:rect l="l" t="t" r="r" b="b"/>
            <a:pathLst>
              <a:path w="5804876" h="5278489">
                <a:moveTo>
                  <a:pt x="0" y="0"/>
                </a:moveTo>
                <a:lnTo>
                  <a:pt x="5804876" y="0"/>
                </a:lnTo>
                <a:lnTo>
                  <a:pt x="5804876" y="5278489"/>
                </a:lnTo>
                <a:lnTo>
                  <a:pt x="0" y="5278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3270" y="5524659"/>
            <a:ext cx="6201626" cy="1006979"/>
          </a:xfrm>
          <a:custGeom>
            <a:avLst/>
            <a:gdLst/>
            <a:ahLst/>
            <a:cxnLst/>
            <a:rect l="l" t="t" r="r" b="b"/>
            <a:pathLst>
              <a:path w="6201626" h="1006979">
                <a:moveTo>
                  <a:pt x="0" y="0"/>
                </a:moveTo>
                <a:lnTo>
                  <a:pt x="6201626" y="0"/>
                </a:lnTo>
                <a:lnTo>
                  <a:pt x="6201626" y="1006979"/>
                </a:lnTo>
                <a:lnTo>
                  <a:pt x="0" y="100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0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3" name="Freeform 3"/>
          <p:cNvSpPr/>
          <p:nvPr/>
        </p:nvSpPr>
        <p:spPr>
          <a:xfrm>
            <a:off x="8309657" y="3922161"/>
            <a:ext cx="9978343" cy="5637764"/>
          </a:xfrm>
          <a:custGeom>
            <a:avLst/>
            <a:gdLst/>
            <a:ahLst/>
            <a:cxnLst/>
            <a:rect l="l" t="t" r="r" b="b"/>
            <a:pathLst>
              <a:path w="9978343" h="5637764">
                <a:moveTo>
                  <a:pt x="0" y="0"/>
                </a:moveTo>
                <a:lnTo>
                  <a:pt x="9978343" y="0"/>
                </a:lnTo>
                <a:lnTo>
                  <a:pt x="9978343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4" name="TextBox 4"/>
          <p:cNvSpPr txBox="1"/>
          <p:nvPr/>
        </p:nvSpPr>
        <p:spPr>
          <a:xfrm>
            <a:off x="1028700" y="984096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 dirty="0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KATRIN Experiment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81428"/>
            <a:ext cx="9679533" cy="207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 algn="just">
              <a:lnSpc>
                <a:spcPts val="5564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are the masses of neutrinos?</a:t>
            </a:r>
          </a:p>
          <a:p>
            <a:pPr marL="755644" lvl="1" indent="-377822" algn="just">
              <a:lnSpc>
                <a:spcPts val="5564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 neutrinos Dirac of Majorana particles?</a:t>
            </a:r>
          </a:p>
          <a:p>
            <a:pPr marL="755644" lvl="1" indent="-377822" algn="just">
              <a:lnSpc>
                <a:spcPts val="5564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New Physics? Sterile Neutrinos?</a:t>
            </a:r>
          </a:p>
        </p:txBody>
      </p:sp>
      <p:sp>
        <p:nvSpPr>
          <p:cNvPr id="6" name="TextBox 6"/>
          <p:cNvSpPr txBox="1"/>
          <p:nvPr/>
        </p:nvSpPr>
        <p:spPr>
          <a:xfrm rot="10800000" flipV="1">
            <a:off x="17297400" y="9591725"/>
            <a:ext cx="7620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6355" y="4927758"/>
            <a:ext cx="13866603" cy="58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β-decay of molecular Tritium: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0B17B-BF7A-149D-28CB-62F1A140676C}"/>
              </a:ext>
            </a:extLst>
          </p:cNvPr>
          <p:cNvSpPr txBox="1"/>
          <p:nvPr/>
        </p:nvSpPr>
        <p:spPr>
          <a:xfrm>
            <a:off x="17602200" y="90218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[1]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4575" y="2322250"/>
            <a:ext cx="16058851" cy="7627954"/>
          </a:xfrm>
          <a:custGeom>
            <a:avLst/>
            <a:gdLst/>
            <a:ahLst/>
            <a:cxnLst/>
            <a:rect l="l" t="t" r="r" b="b"/>
            <a:pathLst>
              <a:path w="16058851" h="7627954">
                <a:moveTo>
                  <a:pt x="0" y="0"/>
                </a:moveTo>
                <a:lnTo>
                  <a:pt x="16058850" y="0"/>
                </a:lnTo>
                <a:lnTo>
                  <a:pt x="16058850" y="7627954"/>
                </a:lnTo>
                <a:lnTo>
                  <a:pt x="0" y="7627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3" name="Group 3"/>
          <p:cNvGrpSpPr/>
          <p:nvPr/>
        </p:nvGrpSpPr>
        <p:grpSpPr>
          <a:xfrm rot="-1227135">
            <a:off x="4273818" y="6910643"/>
            <a:ext cx="1575437" cy="1181938"/>
            <a:chOff x="0" y="0"/>
            <a:chExt cx="414930" cy="311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4930" cy="311292"/>
            </a:xfrm>
            <a:custGeom>
              <a:avLst/>
              <a:gdLst/>
              <a:ahLst/>
              <a:cxnLst/>
              <a:rect l="l" t="t" r="r" b="b"/>
              <a:pathLst>
                <a:path w="414930" h="311292">
                  <a:moveTo>
                    <a:pt x="88455" y="0"/>
                  </a:moveTo>
                  <a:lnTo>
                    <a:pt x="326475" y="0"/>
                  </a:lnTo>
                  <a:cubicBezTo>
                    <a:pt x="349935" y="0"/>
                    <a:pt x="372434" y="9319"/>
                    <a:pt x="389022" y="25908"/>
                  </a:cubicBezTo>
                  <a:cubicBezTo>
                    <a:pt x="405611" y="42496"/>
                    <a:pt x="414930" y="64995"/>
                    <a:pt x="414930" y="88455"/>
                  </a:cubicBezTo>
                  <a:lnTo>
                    <a:pt x="414930" y="222838"/>
                  </a:lnTo>
                  <a:cubicBezTo>
                    <a:pt x="414930" y="271690"/>
                    <a:pt x="375328" y="311292"/>
                    <a:pt x="326475" y="311292"/>
                  </a:cubicBezTo>
                  <a:lnTo>
                    <a:pt x="88455" y="311292"/>
                  </a:lnTo>
                  <a:cubicBezTo>
                    <a:pt x="39602" y="311292"/>
                    <a:pt x="0" y="271690"/>
                    <a:pt x="0" y="222838"/>
                  </a:cubicBezTo>
                  <a:lnTo>
                    <a:pt x="0" y="88455"/>
                  </a:lnTo>
                  <a:cubicBezTo>
                    <a:pt x="0" y="39602"/>
                    <a:pt x="39602" y="0"/>
                    <a:pt x="884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43A3A"/>
              </a:solidFill>
              <a:prstDash val="solid"/>
              <a:miter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14930" cy="368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A41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43000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Tritium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211FE-3CE3-F333-107E-6AA0D730D41C}"/>
              </a:ext>
            </a:extLst>
          </p:cNvPr>
          <p:cNvSpPr txBox="1"/>
          <p:nvPr/>
        </p:nvSpPr>
        <p:spPr>
          <a:xfrm>
            <a:off x="16611600" y="93461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[2]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EABB303-61AF-D0D8-4B70-51E687BF040A}"/>
              </a:ext>
            </a:extLst>
          </p:cNvPr>
          <p:cNvSpPr txBox="1"/>
          <p:nvPr/>
        </p:nvSpPr>
        <p:spPr>
          <a:xfrm>
            <a:off x="1189782" y="2391311"/>
            <a:ext cx="7743507" cy="132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5424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95% purity of T</a:t>
            </a:r>
            <a:r>
              <a:rPr lang="en-US" sz="3499" baseline="-25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just">
              <a:lnSpc>
                <a:spcPts val="5424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Continuous injection of T</a:t>
            </a:r>
            <a:r>
              <a:rPr lang="en-US" sz="3499" baseline="-25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4575" y="2259194"/>
            <a:ext cx="16058851" cy="7627954"/>
          </a:xfrm>
          <a:custGeom>
            <a:avLst/>
            <a:gdLst/>
            <a:ahLst/>
            <a:cxnLst/>
            <a:rect l="l" t="t" r="r" b="b"/>
            <a:pathLst>
              <a:path w="16058851" h="7627954">
                <a:moveTo>
                  <a:pt x="0" y="0"/>
                </a:moveTo>
                <a:lnTo>
                  <a:pt x="16058850" y="0"/>
                </a:lnTo>
                <a:lnTo>
                  <a:pt x="16058850" y="7627954"/>
                </a:lnTo>
                <a:lnTo>
                  <a:pt x="0" y="7627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3" name="Group 3"/>
          <p:cNvGrpSpPr/>
          <p:nvPr/>
        </p:nvGrpSpPr>
        <p:grpSpPr>
          <a:xfrm rot="-1091050">
            <a:off x="9180711" y="3199719"/>
            <a:ext cx="6559273" cy="3322256"/>
            <a:chOff x="0" y="0"/>
            <a:chExt cx="1727545" cy="874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7545" cy="874997"/>
            </a:xfrm>
            <a:custGeom>
              <a:avLst/>
              <a:gdLst/>
              <a:ahLst/>
              <a:cxnLst/>
              <a:rect l="l" t="t" r="r" b="b"/>
              <a:pathLst>
                <a:path w="1727545" h="874997">
                  <a:moveTo>
                    <a:pt x="57835" y="0"/>
                  </a:moveTo>
                  <a:lnTo>
                    <a:pt x="1669710" y="0"/>
                  </a:lnTo>
                  <a:cubicBezTo>
                    <a:pt x="1701652" y="0"/>
                    <a:pt x="1727545" y="25894"/>
                    <a:pt x="1727545" y="57835"/>
                  </a:cubicBezTo>
                  <a:lnTo>
                    <a:pt x="1727545" y="817163"/>
                  </a:lnTo>
                  <a:cubicBezTo>
                    <a:pt x="1727545" y="849104"/>
                    <a:pt x="1701652" y="874997"/>
                    <a:pt x="1669710" y="874997"/>
                  </a:cubicBezTo>
                  <a:lnTo>
                    <a:pt x="57835" y="874997"/>
                  </a:lnTo>
                  <a:cubicBezTo>
                    <a:pt x="25894" y="874997"/>
                    <a:pt x="0" y="849104"/>
                    <a:pt x="0" y="817163"/>
                  </a:cubicBezTo>
                  <a:lnTo>
                    <a:pt x="0" y="57835"/>
                  </a:lnTo>
                  <a:cubicBezTo>
                    <a:pt x="0" y="25894"/>
                    <a:pt x="25894" y="0"/>
                    <a:pt x="578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727545" cy="932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A41E4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43000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Spectrometer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6ADC-E03B-D722-73B7-2469D4BA01FA}"/>
              </a:ext>
            </a:extLst>
          </p:cNvPr>
          <p:cNvSpPr txBox="1"/>
          <p:nvPr/>
        </p:nvSpPr>
        <p:spPr>
          <a:xfrm>
            <a:off x="16611600" y="93461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[2]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F6E793C-4C75-4BF0-8A69-5147835A859B}"/>
              </a:ext>
            </a:extLst>
          </p:cNvPr>
          <p:cNvSpPr txBox="1"/>
          <p:nvPr/>
        </p:nvSpPr>
        <p:spPr>
          <a:xfrm>
            <a:off x="1189782" y="2391311"/>
            <a:ext cx="7743507" cy="2016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5424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Electrons only pass with sufficient kinetic energy</a:t>
            </a:r>
          </a:p>
          <a:p>
            <a:pPr marL="457200" indent="-457200">
              <a:lnSpc>
                <a:spcPts val="5424"/>
              </a:lnSpc>
              <a:buFont typeface="Arial" panose="020B0604020202020204" pitchFamily="34" charset="0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Energy resolution of 2.7 eV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9326" y="623361"/>
            <a:ext cx="12726190" cy="8484127"/>
          </a:xfrm>
          <a:custGeom>
            <a:avLst/>
            <a:gdLst/>
            <a:ahLst/>
            <a:cxnLst/>
            <a:rect l="l" t="t" r="r" b="b"/>
            <a:pathLst>
              <a:path w="12726190" h="8484127">
                <a:moveTo>
                  <a:pt x="0" y="0"/>
                </a:moveTo>
                <a:lnTo>
                  <a:pt x="12726191" y="0"/>
                </a:lnTo>
                <a:lnTo>
                  <a:pt x="12726191" y="8484127"/>
                </a:lnTo>
                <a:lnTo>
                  <a:pt x="0" y="8484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3" name="Freeform 3"/>
          <p:cNvSpPr/>
          <p:nvPr/>
        </p:nvSpPr>
        <p:spPr>
          <a:xfrm>
            <a:off x="9356189" y="3945009"/>
            <a:ext cx="8079672" cy="5160891"/>
          </a:xfrm>
          <a:custGeom>
            <a:avLst/>
            <a:gdLst/>
            <a:ahLst/>
            <a:cxnLst/>
            <a:rect l="l" t="t" r="r" b="b"/>
            <a:pathLst>
              <a:path w="8079672" h="5160891">
                <a:moveTo>
                  <a:pt x="0" y="0"/>
                </a:moveTo>
                <a:lnTo>
                  <a:pt x="8079672" y="0"/>
                </a:lnTo>
                <a:lnTo>
                  <a:pt x="8079672" y="5160890"/>
                </a:lnTo>
                <a:lnTo>
                  <a:pt x="0" y="5160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B5531-61CB-152A-7CB4-5CFDDAF6A203}"/>
              </a:ext>
            </a:extLst>
          </p:cNvPr>
          <p:cNvSpPr txBox="1"/>
          <p:nvPr/>
        </p:nvSpPr>
        <p:spPr>
          <a:xfrm>
            <a:off x="552780" y="920486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[3]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3724B-F2C5-D24D-806A-A169F9028F19}"/>
              </a:ext>
            </a:extLst>
          </p:cNvPr>
          <p:cNvSpPr txBox="1"/>
          <p:nvPr/>
        </p:nvSpPr>
        <p:spPr>
          <a:xfrm>
            <a:off x="16993111" y="87365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[4]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64481"/>
            <a:ext cx="12446061" cy="5911879"/>
          </a:xfrm>
          <a:custGeom>
            <a:avLst/>
            <a:gdLst/>
            <a:ahLst/>
            <a:cxnLst/>
            <a:rect l="l" t="t" r="r" b="b"/>
            <a:pathLst>
              <a:path w="12446061" h="5911879">
                <a:moveTo>
                  <a:pt x="0" y="0"/>
                </a:moveTo>
                <a:lnTo>
                  <a:pt x="12446061" y="0"/>
                </a:lnTo>
                <a:lnTo>
                  <a:pt x="12446061" y="5911879"/>
                </a:lnTo>
                <a:lnTo>
                  <a:pt x="0" y="5911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3" name="Group 3"/>
          <p:cNvGrpSpPr/>
          <p:nvPr/>
        </p:nvGrpSpPr>
        <p:grpSpPr>
          <a:xfrm rot="-1091050">
            <a:off x="12215446" y="3176434"/>
            <a:ext cx="954728" cy="789177"/>
            <a:chOff x="0" y="0"/>
            <a:chExt cx="251451" cy="2078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51" cy="207849"/>
            </a:xfrm>
            <a:custGeom>
              <a:avLst/>
              <a:gdLst/>
              <a:ahLst/>
              <a:cxnLst/>
              <a:rect l="l" t="t" r="r" b="b"/>
              <a:pathLst>
                <a:path w="251451" h="207849">
                  <a:moveTo>
                    <a:pt x="103925" y="0"/>
                  </a:moveTo>
                  <a:lnTo>
                    <a:pt x="147526" y="0"/>
                  </a:lnTo>
                  <a:cubicBezTo>
                    <a:pt x="204922" y="0"/>
                    <a:pt x="251451" y="46529"/>
                    <a:pt x="251451" y="103925"/>
                  </a:cubicBezTo>
                  <a:lnTo>
                    <a:pt x="251451" y="103925"/>
                  </a:lnTo>
                  <a:cubicBezTo>
                    <a:pt x="251451" y="131487"/>
                    <a:pt x="240502" y="157921"/>
                    <a:pt x="221012" y="177410"/>
                  </a:cubicBezTo>
                  <a:cubicBezTo>
                    <a:pt x="201523" y="196900"/>
                    <a:pt x="175089" y="207849"/>
                    <a:pt x="147526" y="207849"/>
                  </a:cubicBezTo>
                  <a:lnTo>
                    <a:pt x="103925" y="207849"/>
                  </a:lnTo>
                  <a:cubicBezTo>
                    <a:pt x="46529" y="207849"/>
                    <a:pt x="0" y="161321"/>
                    <a:pt x="0" y="103925"/>
                  </a:cubicBezTo>
                  <a:lnTo>
                    <a:pt x="0" y="103925"/>
                  </a:lnTo>
                  <a:cubicBezTo>
                    <a:pt x="0" y="46529"/>
                    <a:pt x="46529" y="0"/>
                    <a:pt x="1039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51451" cy="26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113974" y="4516507"/>
            <a:ext cx="6611210" cy="5371608"/>
          </a:xfrm>
          <a:custGeom>
            <a:avLst/>
            <a:gdLst/>
            <a:ahLst/>
            <a:cxnLst/>
            <a:rect l="l" t="t" r="r" b="b"/>
            <a:pathLst>
              <a:path w="6611210" h="5371608">
                <a:moveTo>
                  <a:pt x="0" y="0"/>
                </a:moveTo>
                <a:lnTo>
                  <a:pt x="6611210" y="0"/>
                </a:lnTo>
                <a:lnTo>
                  <a:pt x="6611210" y="5371608"/>
                </a:lnTo>
                <a:lnTo>
                  <a:pt x="0" y="5371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7" name="Group 7"/>
          <p:cNvGrpSpPr/>
          <p:nvPr/>
        </p:nvGrpSpPr>
        <p:grpSpPr>
          <a:xfrm rot="-1091050">
            <a:off x="15149741" y="7103926"/>
            <a:ext cx="721830" cy="529285"/>
            <a:chOff x="0" y="0"/>
            <a:chExt cx="190112" cy="139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0112" cy="139400"/>
            </a:xfrm>
            <a:custGeom>
              <a:avLst/>
              <a:gdLst/>
              <a:ahLst/>
              <a:cxnLst/>
              <a:rect l="l" t="t" r="r" b="b"/>
              <a:pathLst>
                <a:path w="190112" h="139400">
                  <a:moveTo>
                    <a:pt x="69700" y="0"/>
                  </a:moveTo>
                  <a:lnTo>
                    <a:pt x="120411" y="0"/>
                  </a:lnTo>
                  <a:cubicBezTo>
                    <a:pt x="138897" y="0"/>
                    <a:pt x="156626" y="7343"/>
                    <a:pt x="169697" y="20415"/>
                  </a:cubicBezTo>
                  <a:cubicBezTo>
                    <a:pt x="182768" y="33486"/>
                    <a:pt x="190112" y="51214"/>
                    <a:pt x="190112" y="69700"/>
                  </a:cubicBezTo>
                  <a:lnTo>
                    <a:pt x="190112" y="69700"/>
                  </a:lnTo>
                  <a:cubicBezTo>
                    <a:pt x="190112" y="88186"/>
                    <a:pt x="182768" y="105914"/>
                    <a:pt x="169697" y="118986"/>
                  </a:cubicBezTo>
                  <a:cubicBezTo>
                    <a:pt x="156626" y="132057"/>
                    <a:pt x="138897" y="139400"/>
                    <a:pt x="120411" y="139400"/>
                  </a:cubicBezTo>
                  <a:lnTo>
                    <a:pt x="69700" y="139400"/>
                  </a:lnTo>
                  <a:cubicBezTo>
                    <a:pt x="51214" y="139400"/>
                    <a:pt x="33486" y="132057"/>
                    <a:pt x="20415" y="118986"/>
                  </a:cubicBezTo>
                  <a:cubicBezTo>
                    <a:pt x="7343" y="105914"/>
                    <a:pt x="0" y="88186"/>
                    <a:pt x="0" y="69700"/>
                  </a:cubicBezTo>
                  <a:lnTo>
                    <a:pt x="0" y="69700"/>
                  </a:lnTo>
                  <a:cubicBezTo>
                    <a:pt x="0" y="51214"/>
                    <a:pt x="7343" y="33486"/>
                    <a:pt x="20415" y="20415"/>
                  </a:cubicBezTo>
                  <a:cubicBezTo>
                    <a:pt x="33486" y="7343"/>
                    <a:pt x="51214" y="0"/>
                    <a:pt x="69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90112" cy="19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A41E4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143000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Focal Plane Detector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3006649" y="3831485"/>
            <a:ext cx="262825" cy="685022"/>
          </a:xfrm>
          <a:prstGeom prst="line">
            <a:avLst/>
          </a:prstGeom>
          <a:ln w="95250" cap="flat">
            <a:solidFill>
              <a:srgbClr val="E43A3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DE"/>
          </a:p>
        </p:txBody>
      </p:sp>
      <p:grpSp>
        <p:nvGrpSpPr>
          <p:cNvPr id="13" name="Group 13"/>
          <p:cNvGrpSpPr/>
          <p:nvPr/>
        </p:nvGrpSpPr>
        <p:grpSpPr>
          <a:xfrm>
            <a:off x="11300142" y="4299516"/>
            <a:ext cx="6425042" cy="5338683"/>
            <a:chOff x="0" y="-57150"/>
            <a:chExt cx="1692192" cy="14060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92192" cy="1348923"/>
            </a:xfrm>
            <a:custGeom>
              <a:avLst/>
              <a:gdLst/>
              <a:ahLst/>
              <a:cxnLst/>
              <a:rect l="l" t="t" r="r" b="b"/>
              <a:pathLst>
                <a:path w="1692192" h="1348923">
                  <a:moveTo>
                    <a:pt x="59043" y="0"/>
                  </a:moveTo>
                  <a:lnTo>
                    <a:pt x="1633149" y="0"/>
                  </a:lnTo>
                  <a:cubicBezTo>
                    <a:pt x="1665758" y="0"/>
                    <a:pt x="1692192" y="26434"/>
                    <a:pt x="1692192" y="59043"/>
                  </a:cubicBezTo>
                  <a:lnTo>
                    <a:pt x="1692192" y="1289880"/>
                  </a:lnTo>
                  <a:cubicBezTo>
                    <a:pt x="1692192" y="1322489"/>
                    <a:pt x="1665758" y="1348923"/>
                    <a:pt x="1633149" y="1348923"/>
                  </a:cubicBezTo>
                  <a:lnTo>
                    <a:pt x="59043" y="1348923"/>
                  </a:lnTo>
                  <a:cubicBezTo>
                    <a:pt x="26434" y="1348923"/>
                    <a:pt x="0" y="1322489"/>
                    <a:pt x="0" y="1289880"/>
                  </a:cubicBezTo>
                  <a:lnTo>
                    <a:pt x="0" y="59043"/>
                  </a:lnTo>
                  <a:cubicBezTo>
                    <a:pt x="0" y="26434"/>
                    <a:pt x="26434" y="0"/>
                    <a:pt x="590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92192" cy="1406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D204155-C41B-6398-03C3-C3AB91008A4E}"/>
              </a:ext>
            </a:extLst>
          </p:cNvPr>
          <p:cNvSpPr txBox="1"/>
          <p:nvPr/>
        </p:nvSpPr>
        <p:spPr>
          <a:xfrm>
            <a:off x="11071542" y="9599864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[5]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FA3F8225-52FC-CC76-4BB0-1047B472B884}"/>
              </a:ext>
            </a:extLst>
          </p:cNvPr>
          <p:cNvSpPr txBox="1"/>
          <p:nvPr/>
        </p:nvSpPr>
        <p:spPr>
          <a:xfrm>
            <a:off x="995991" y="8486449"/>
            <a:ext cx="9105900" cy="2016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2" lvl="1" algn="just">
              <a:lnSpc>
                <a:spcPts val="5424"/>
              </a:lnSpc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Detection of electrons in 10 - 100 keV range after the spectrometer</a:t>
            </a:r>
          </a:p>
          <a:p>
            <a:pPr algn="just">
              <a:lnSpc>
                <a:spcPts val="5424"/>
              </a:lnSpc>
            </a:pP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4096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 dirty="0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FPD Wafer</a:t>
            </a:r>
          </a:p>
        </p:txBody>
      </p:sp>
      <p:sp>
        <p:nvSpPr>
          <p:cNvPr id="3" name="Freeform 3"/>
          <p:cNvSpPr/>
          <p:nvPr/>
        </p:nvSpPr>
        <p:spPr>
          <a:xfrm>
            <a:off x="1634369" y="8129264"/>
            <a:ext cx="6192639" cy="1279849"/>
          </a:xfrm>
          <a:custGeom>
            <a:avLst/>
            <a:gdLst/>
            <a:ahLst/>
            <a:cxnLst/>
            <a:rect l="l" t="t" r="r" b="b"/>
            <a:pathLst>
              <a:path w="6192639" h="1279849">
                <a:moveTo>
                  <a:pt x="0" y="0"/>
                </a:moveTo>
                <a:lnTo>
                  <a:pt x="6192639" y="0"/>
                </a:lnTo>
                <a:lnTo>
                  <a:pt x="6192639" y="1279848"/>
                </a:lnTo>
                <a:lnTo>
                  <a:pt x="0" y="127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0682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4" name="Freeform 4"/>
          <p:cNvSpPr/>
          <p:nvPr/>
        </p:nvSpPr>
        <p:spPr>
          <a:xfrm>
            <a:off x="11640384" y="822269"/>
            <a:ext cx="5761642" cy="4321231"/>
          </a:xfrm>
          <a:custGeom>
            <a:avLst/>
            <a:gdLst/>
            <a:ahLst/>
            <a:cxnLst/>
            <a:rect l="l" t="t" r="r" b="b"/>
            <a:pathLst>
              <a:path w="5761642" h="4321231">
                <a:moveTo>
                  <a:pt x="0" y="0"/>
                </a:moveTo>
                <a:lnTo>
                  <a:pt x="5761642" y="0"/>
                </a:lnTo>
                <a:lnTo>
                  <a:pt x="5761642" y="4321231"/>
                </a:lnTo>
                <a:lnTo>
                  <a:pt x="0" y="4321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5" name="TextBox 5"/>
          <p:cNvSpPr txBox="1"/>
          <p:nvPr/>
        </p:nvSpPr>
        <p:spPr>
          <a:xfrm>
            <a:off x="1028700" y="2297539"/>
            <a:ext cx="7743507" cy="478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 algn="just">
              <a:lnSpc>
                <a:spcPts val="5424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Monolithic 148 </a:t>
            </a:r>
            <a:r>
              <a:rPr lang="en-US" sz="3499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p-</a:t>
            </a:r>
            <a:r>
              <a:rPr lang="en-US" sz="3499" i="1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i</a:t>
            </a:r>
            <a:r>
              <a:rPr lang="en-US" sz="3499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-n</a:t>
            </a: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diode array</a:t>
            </a:r>
          </a:p>
          <a:p>
            <a:pPr marL="755644" lvl="1" indent="-377822" algn="just">
              <a:lnSpc>
                <a:spcPts val="5424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Single silicon wafer</a:t>
            </a:r>
          </a:p>
          <a:p>
            <a:pPr marL="755644" lvl="1" indent="-377822" algn="just">
              <a:lnSpc>
                <a:spcPts val="5424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Thickness: 503 µm</a:t>
            </a:r>
          </a:p>
          <a:p>
            <a:pPr marL="755644" lvl="1" indent="-377822" algn="just">
              <a:lnSpc>
                <a:spcPts val="5424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Diameter: 125 mm</a:t>
            </a:r>
          </a:p>
          <a:p>
            <a:pPr marL="755644" lvl="1" indent="-377822" algn="just">
              <a:lnSpc>
                <a:spcPts val="5424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Pixel area: 44 mm</a:t>
            </a:r>
            <a:r>
              <a:rPr lang="en-US" sz="3499" baseline="30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  <a:p>
            <a:pPr marL="755644" lvl="1" indent="-377822" algn="just">
              <a:lnSpc>
                <a:spcPts val="5424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Bias voltage: 120 V</a:t>
            </a:r>
          </a:p>
          <a:p>
            <a:pPr algn="just">
              <a:lnSpc>
                <a:spcPts val="5424"/>
              </a:lnSpc>
            </a:pP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</a:p>
        </p:txBody>
      </p:sp>
      <p:sp>
        <p:nvSpPr>
          <p:cNvPr id="7" name="Freeform 7"/>
          <p:cNvSpPr/>
          <p:nvPr/>
        </p:nvSpPr>
        <p:spPr>
          <a:xfrm>
            <a:off x="8473967" y="4516507"/>
            <a:ext cx="6611210" cy="5371608"/>
          </a:xfrm>
          <a:custGeom>
            <a:avLst/>
            <a:gdLst/>
            <a:ahLst/>
            <a:cxnLst/>
            <a:rect l="l" t="t" r="r" b="b"/>
            <a:pathLst>
              <a:path w="6611210" h="5371608">
                <a:moveTo>
                  <a:pt x="0" y="0"/>
                </a:moveTo>
                <a:lnTo>
                  <a:pt x="6611211" y="0"/>
                </a:lnTo>
                <a:lnTo>
                  <a:pt x="6611211" y="5371608"/>
                </a:lnTo>
                <a:lnTo>
                  <a:pt x="0" y="5371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8" name="Group 8"/>
          <p:cNvGrpSpPr/>
          <p:nvPr/>
        </p:nvGrpSpPr>
        <p:grpSpPr>
          <a:xfrm rot="-1091050">
            <a:off x="12558764" y="7122854"/>
            <a:ext cx="601028" cy="526134"/>
            <a:chOff x="0" y="0"/>
            <a:chExt cx="158296" cy="138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8296" cy="138570"/>
            </a:xfrm>
            <a:custGeom>
              <a:avLst/>
              <a:gdLst/>
              <a:ahLst/>
              <a:cxnLst/>
              <a:rect l="l" t="t" r="r" b="b"/>
              <a:pathLst>
                <a:path w="158296" h="138570">
                  <a:moveTo>
                    <a:pt x="69285" y="0"/>
                  </a:moveTo>
                  <a:lnTo>
                    <a:pt x="89010" y="0"/>
                  </a:lnTo>
                  <a:cubicBezTo>
                    <a:pt x="127276" y="0"/>
                    <a:pt x="158296" y="31020"/>
                    <a:pt x="158296" y="69285"/>
                  </a:cubicBezTo>
                  <a:lnTo>
                    <a:pt x="158296" y="69285"/>
                  </a:lnTo>
                  <a:cubicBezTo>
                    <a:pt x="158296" y="107550"/>
                    <a:pt x="127276" y="138570"/>
                    <a:pt x="89010" y="138570"/>
                  </a:cubicBezTo>
                  <a:lnTo>
                    <a:pt x="69285" y="138570"/>
                  </a:lnTo>
                  <a:cubicBezTo>
                    <a:pt x="31020" y="138570"/>
                    <a:pt x="0" y="107550"/>
                    <a:pt x="0" y="69285"/>
                  </a:cubicBezTo>
                  <a:lnTo>
                    <a:pt x="0" y="69285"/>
                  </a:lnTo>
                  <a:cubicBezTo>
                    <a:pt x="0" y="31020"/>
                    <a:pt x="31020" y="0"/>
                    <a:pt x="692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58296" cy="195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H="1" flipV="1">
            <a:off x="13043263" y="7542067"/>
            <a:ext cx="453640" cy="415501"/>
          </a:xfrm>
          <a:prstGeom prst="line">
            <a:avLst/>
          </a:prstGeom>
          <a:ln w="95250" cap="flat">
            <a:solidFill>
              <a:srgbClr val="E43A3A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0B84E-3E75-77E8-FA2B-9BC8EA6A6509}"/>
              </a:ext>
            </a:extLst>
          </p:cNvPr>
          <p:cNvSpPr txBox="1"/>
          <p:nvPr/>
        </p:nvSpPr>
        <p:spPr>
          <a:xfrm>
            <a:off x="14554200" y="9599864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[5]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4096"/>
            <a:ext cx="13936149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Focal Plane Detector System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71550" y="2689224"/>
            <a:ext cx="7743507" cy="561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endParaRPr dirty="0"/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Ultra High (10</a:t>
            </a:r>
            <a:r>
              <a:rPr lang="en-US" sz="3499" baseline="30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-9</a:t>
            </a: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mbar) and High Vacuum (10</a:t>
            </a:r>
            <a:r>
              <a:rPr lang="en-US" sz="3499" baseline="30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-6</a:t>
            </a: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mbar)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Cooling system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Veto to detect incoming muons using scintillators 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Shielding of lead and copper to reduce 𝛾-background</a:t>
            </a: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2100290"/>
            <a:ext cx="9342850" cy="7591065"/>
          </a:xfrm>
          <a:custGeom>
            <a:avLst/>
            <a:gdLst/>
            <a:ahLst/>
            <a:cxnLst/>
            <a:rect l="l" t="t" r="r" b="b"/>
            <a:pathLst>
              <a:path w="9342850" h="7591065">
                <a:moveTo>
                  <a:pt x="0" y="0"/>
                </a:moveTo>
                <a:lnTo>
                  <a:pt x="9342850" y="0"/>
                </a:lnTo>
                <a:lnTo>
                  <a:pt x="9342850" y="7591066"/>
                </a:lnTo>
                <a:lnTo>
                  <a:pt x="0" y="7591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grpSp>
        <p:nvGrpSpPr>
          <p:cNvPr id="6" name="Group 6"/>
          <p:cNvGrpSpPr/>
          <p:nvPr/>
        </p:nvGrpSpPr>
        <p:grpSpPr>
          <a:xfrm>
            <a:off x="7607708" y="4519431"/>
            <a:ext cx="877950" cy="427892"/>
            <a:chOff x="0" y="0"/>
            <a:chExt cx="231230" cy="1126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1230" cy="112696"/>
            </a:xfrm>
            <a:custGeom>
              <a:avLst/>
              <a:gdLst/>
              <a:ahLst/>
              <a:cxnLst/>
              <a:rect l="l" t="t" r="r" b="b"/>
              <a:pathLst>
                <a:path w="231230" h="112696">
                  <a:moveTo>
                    <a:pt x="56348" y="0"/>
                  </a:moveTo>
                  <a:lnTo>
                    <a:pt x="174882" y="0"/>
                  </a:lnTo>
                  <a:cubicBezTo>
                    <a:pt x="206002" y="0"/>
                    <a:pt x="231230" y="25228"/>
                    <a:pt x="231230" y="56348"/>
                  </a:cubicBezTo>
                  <a:lnTo>
                    <a:pt x="231230" y="56348"/>
                  </a:lnTo>
                  <a:cubicBezTo>
                    <a:pt x="231230" y="71292"/>
                    <a:pt x="225293" y="85625"/>
                    <a:pt x="214726" y="96192"/>
                  </a:cubicBezTo>
                  <a:cubicBezTo>
                    <a:pt x="204158" y="106759"/>
                    <a:pt x="189826" y="112696"/>
                    <a:pt x="174882" y="112696"/>
                  </a:cubicBezTo>
                  <a:lnTo>
                    <a:pt x="56348" y="112696"/>
                  </a:lnTo>
                  <a:cubicBezTo>
                    <a:pt x="25228" y="112696"/>
                    <a:pt x="0" y="87468"/>
                    <a:pt x="0" y="56348"/>
                  </a:cubicBezTo>
                  <a:lnTo>
                    <a:pt x="0" y="56348"/>
                  </a:lnTo>
                  <a:cubicBezTo>
                    <a:pt x="0" y="25228"/>
                    <a:pt x="25228" y="0"/>
                    <a:pt x="5634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31230" cy="169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83933" y="5013998"/>
            <a:ext cx="877950" cy="466032"/>
            <a:chOff x="0" y="0"/>
            <a:chExt cx="231230" cy="1227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1230" cy="122741"/>
            </a:xfrm>
            <a:custGeom>
              <a:avLst/>
              <a:gdLst/>
              <a:ahLst/>
              <a:cxnLst/>
              <a:rect l="l" t="t" r="r" b="b"/>
              <a:pathLst>
                <a:path w="231230" h="122741">
                  <a:moveTo>
                    <a:pt x="61370" y="0"/>
                  </a:moveTo>
                  <a:lnTo>
                    <a:pt x="169859" y="0"/>
                  </a:lnTo>
                  <a:cubicBezTo>
                    <a:pt x="203753" y="0"/>
                    <a:pt x="231230" y="27476"/>
                    <a:pt x="231230" y="61370"/>
                  </a:cubicBezTo>
                  <a:lnTo>
                    <a:pt x="231230" y="61370"/>
                  </a:lnTo>
                  <a:cubicBezTo>
                    <a:pt x="231230" y="77647"/>
                    <a:pt x="224764" y="93257"/>
                    <a:pt x="213255" y="104766"/>
                  </a:cubicBezTo>
                  <a:cubicBezTo>
                    <a:pt x="201745" y="116275"/>
                    <a:pt x="186136" y="122741"/>
                    <a:pt x="169859" y="122741"/>
                  </a:cubicBezTo>
                  <a:lnTo>
                    <a:pt x="61370" y="122741"/>
                  </a:lnTo>
                  <a:cubicBezTo>
                    <a:pt x="27476" y="122741"/>
                    <a:pt x="0" y="95264"/>
                    <a:pt x="0" y="61370"/>
                  </a:cubicBezTo>
                  <a:lnTo>
                    <a:pt x="0" y="61370"/>
                  </a:lnTo>
                  <a:cubicBezTo>
                    <a:pt x="0" y="27476"/>
                    <a:pt x="27476" y="0"/>
                    <a:pt x="613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31230" cy="179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49242" y="3274653"/>
            <a:ext cx="1734692" cy="547506"/>
            <a:chOff x="0" y="0"/>
            <a:chExt cx="456873" cy="1441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6874" cy="144199"/>
            </a:xfrm>
            <a:custGeom>
              <a:avLst/>
              <a:gdLst/>
              <a:ahLst/>
              <a:cxnLst/>
              <a:rect l="l" t="t" r="r" b="b"/>
              <a:pathLst>
                <a:path w="456874" h="144199">
                  <a:moveTo>
                    <a:pt x="72100" y="0"/>
                  </a:moveTo>
                  <a:lnTo>
                    <a:pt x="384774" y="0"/>
                  </a:lnTo>
                  <a:cubicBezTo>
                    <a:pt x="403896" y="0"/>
                    <a:pt x="422235" y="7596"/>
                    <a:pt x="435756" y="21117"/>
                  </a:cubicBezTo>
                  <a:cubicBezTo>
                    <a:pt x="449277" y="34639"/>
                    <a:pt x="456874" y="52978"/>
                    <a:pt x="456874" y="72100"/>
                  </a:cubicBezTo>
                  <a:lnTo>
                    <a:pt x="456874" y="72100"/>
                  </a:lnTo>
                  <a:cubicBezTo>
                    <a:pt x="456874" y="91222"/>
                    <a:pt x="449277" y="109560"/>
                    <a:pt x="435756" y="123082"/>
                  </a:cubicBezTo>
                  <a:cubicBezTo>
                    <a:pt x="422235" y="136603"/>
                    <a:pt x="403896" y="144199"/>
                    <a:pt x="384774" y="144199"/>
                  </a:cubicBezTo>
                  <a:lnTo>
                    <a:pt x="72100" y="144199"/>
                  </a:lnTo>
                  <a:cubicBezTo>
                    <a:pt x="52978" y="144199"/>
                    <a:pt x="34639" y="136603"/>
                    <a:pt x="21117" y="123082"/>
                  </a:cubicBezTo>
                  <a:cubicBezTo>
                    <a:pt x="7596" y="109560"/>
                    <a:pt x="0" y="91222"/>
                    <a:pt x="0" y="72100"/>
                  </a:cubicBezTo>
                  <a:lnTo>
                    <a:pt x="0" y="72100"/>
                  </a:lnTo>
                  <a:cubicBezTo>
                    <a:pt x="0" y="52978"/>
                    <a:pt x="7596" y="34639"/>
                    <a:pt x="21117" y="21117"/>
                  </a:cubicBezTo>
                  <a:cubicBezTo>
                    <a:pt x="34639" y="7596"/>
                    <a:pt x="52978" y="0"/>
                    <a:pt x="7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456873" cy="20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55026" y="2870318"/>
            <a:ext cx="2192368" cy="490296"/>
            <a:chOff x="0" y="0"/>
            <a:chExt cx="577414" cy="1291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7414" cy="129132"/>
            </a:xfrm>
            <a:custGeom>
              <a:avLst/>
              <a:gdLst/>
              <a:ahLst/>
              <a:cxnLst/>
              <a:rect l="l" t="t" r="r" b="b"/>
              <a:pathLst>
                <a:path w="577414" h="129132">
                  <a:moveTo>
                    <a:pt x="64566" y="0"/>
                  </a:moveTo>
                  <a:lnTo>
                    <a:pt x="512848" y="0"/>
                  </a:lnTo>
                  <a:cubicBezTo>
                    <a:pt x="529972" y="0"/>
                    <a:pt x="546395" y="6802"/>
                    <a:pt x="558503" y="18911"/>
                  </a:cubicBezTo>
                  <a:cubicBezTo>
                    <a:pt x="570611" y="31019"/>
                    <a:pt x="577414" y="47442"/>
                    <a:pt x="577414" y="64566"/>
                  </a:cubicBezTo>
                  <a:lnTo>
                    <a:pt x="577414" y="64566"/>
                  </a:lnTo>
                  <a:cubicBezTo>
                    <a:pt x="577414" y="81690"/>
                    <a:pt x="570611" y="98112"/>
                    <a:pt x="558503" y="110221"/>
                  </a:cubicBezTo>
                  <a:cubicBezTo>
                    <a:pt x="546395" y="122329"/>
                    <a:pt x="529972" y="129132"/>
                    <a:pt x="512848" y="129132"/>
                  </a:cubicBezTo>
                  <a:lnTo>
                    <a:pt x="64566" y="129132"/>
                  </a:lnTo>
                  <a:cubicBezTo>
                    <a:pt x="47442" y="129132"/>
                    <a:pt x="31019" y="122329"/>
                    <a:pt x="18911" y="110221"/>
                  </a:cubicBezTo>
                  <a:cubicBezTo>
                    <a:pt x="6802" y="98112"/>
                    <a:pt x="0" y="81690"/>
                    <a:pt x="0" y="64566"/>
                  </a:cubicBezTo>
                  <a:lnTo>
                    <a:pt x="0" y="64566"/>
                  </a:lnTo>
                  <a:cubicBezTo>
                    <a:pt x="0" y="47442"/>
                    <a:pt x="6802" y="31019"/>
                    <a:pt x="18911" y="18911"/>
                  </a:cubicBezTo>
                  <a:cubicBezTo>
                    <a:pt x="31019" y="6802"/>
                    <a:pt x="47442" y="0"/>
                    <a:pt x="6456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E43A3A"/>
              </a:solidFill>
              <a:prstDash val="solid"/>
              <a:rou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577414" cy="18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64D82B-AE7C-C192-F19A-458365FEF672}"/>
              </a:ext>
            </a:extLst>
          </p:cNvPr>
          <p:cNvSpPr txBox="1"/>
          <p:nvPr/>
        </p:nvSpPr>
        <p:spPr>
          <a:xfrm>
            <a:off x="9906000" y="9269968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[5]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60187" y="297432"/>
            <a:ext cx="6394540" cy="5523284"/>
          </a:xfrm>
          <a:custGeom>
            <a:avLst/>
            <a:gdLst/>
            <a:ahLst/>
            <a:cxnLst/>
            <a:rect l="l" t="t" r="r" b="b"/>
            <a:pathLst>
              <a:path w="6394540" h="5523284">
                <a:moveTo>
                  <a:pt x="0" y="0"/>
                </a:moveTo>
                <a:lnTo>
                  <a:pt x="6394540" y="0"/>
                </a:lnTo>
                <a:lnTo>
                  <a:pt x="6394540" y="5523284"/>
                </a:lnTo>
                <a:lnTo>
                  <a:pt x="0" y="5523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3" name="Freeform 3"/>
          <p:cNvSpPr/>
          <p:nvPr/>
        </p:nvSpPr>
        <p:spPr>
          <a:xfrm>
            <a:off x="10458113" y="5782794"/>
            <a:ext cx="5998688" cy="4504206"/>
          </a:xfrm>
          <a:custGeom>
            <a:avLst/>
            <a:gdLst/>
            <a:ahLst/>
            <a:cxnLst/>
            <a:rect l="l" t="t" r="r" b="b"/>
            <a:pathLst>
              <a:path w="5998688" h="4504206">
                <a:moveTo>
                  <a:pt x="0" y="0"/>
                </a:moveTo>
                <a:lnTo>
                  <a:pt x="5998688" y="0"/>
                </a:lnTo>
                <a:lnTo>
                  <a:pt x="5998688" y="4504206"/>
                </a:lnTo>
                <a:lnTo>
                  <a:pt x="0" y="4504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36" t="-8986" r="-5695" b="-4060"/>
            </a:stretch>
          </a:blipFill>
        </p:spPr>
        <p:txBody>
          <a:bodyPr/>
          <a:lstStyle/>
          <a:p>
            <a:endParaRPr lang="en-DE"/>
          </a:p>
        </p:txBody>
      </p:sp>
      <p:sp>
        <p:nvSpPr>
          <p:cNvPr id="4" name="TextBox 4"/>
          <p:cNvSpPr txBox="1"/>
          <p:nvPr/>
        </p:nvSpPr>
        <p:spPr>
          <a:xfrm>
            <a:off x="1028700" y="984096"/>
            <a:ext cx="11308032" cy="111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7"/>
              </a:lnSpc>
            </a:pPr>
            <a:r>
              <a:rPr lang="en-US" sz="8092" b="1">
                <a:solidFill>
                  <a:srgbClr val="3A41E4"/>
                </a:solidFill>
                <a:latin typeface="Roboto Bold"/>
                <a:ea typeface="Roboto Bold"/>
                <a:cs typeface="Roboto Bold"/>
                <a:sym typeface="Roboto Bold"/>
              </a:rPr>
              <a:t>Data Processing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298521"/>
            <a:ext cx="7743507" cy="8026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endParaRPr/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Pixel connected to preamplifier with a pogo pin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24 preamplifier modules in radial pattern connected to 6 or 7 pixels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Optical fibers transport the signal to DAQ system</a:t>
            </a:r>
          </a:p>
          <a:p>
            <a:pPr marL="755644" lvl="1" indent="-377822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DAQ system is at 2.5 m distance from the front end electronic and consists of triggers system and ADC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35190-EE40-0FED-2F70-C05392F0680C}"/>
              </a:ext>
            </a:extLst>
          </p:cNvPr>
          <p:cNvSpPr txBox="1"/>
          <p:nvPr/>
        </p:nvSpPr>
        <p:spPr>
          <a:xfrm>
            <a:off x="16002000" y="5372100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[5]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432</Words>
  <Application>Microsoft Macintosh PowerPoint</Application>
  <PresentationFormat>Custom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Roboto Bold</vt:lpstr>
      <vt:lpstr>Arial</vt:lpstr>
      <vt:lpstr>Space Mono</vt:lpstr>
      <vt:lpstr>Helvetica</vt:lpstr>
      <vt:lpstr>Canva Sans</vt:lpstr>
      <vt:lpstr>Roboto Italics</vt:lpstr>
      <vt:lpstr>Roboto</vt:lpstr>
      <vt:lpstr>Calibri</vt:lpstr>
      <vt:lpstr>inherit</vt:lpstr>
      <vt:lpstr>-apple-system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KATRI</dc:title>
  <cp:lastModifiedBy>Mathilda Lopuszanski</cp:lastModifiedBy>
  <cp:revision>8</cp:revision>
  <dcterms:created xsi:type="dcterms:W3CDTF">2006-08-16T00:00:00Z</dcterms:created>
  <dcterms:modified xsi:type="dcterms:W3CDTF">2025-03-14T13:12:29Z</dcterms:modified>
  <dc:identifier>DAGhbtJPCl4</dc:identifier>
</cp:coreProperties>
</file>