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56" r:id="rId2"/>
    <p:sldId id="263" r:id="rId3"/>
    <p:sldId id="257" r:id="rId4"/>
    <p:sldId id="273" r:id="rId5"/>
    <p:sldId id="268" r:id="rId6"/>
    <p:sldId id="261" r:id="rId7"/>
    <p:sldId id="269" r:id="rId8"/>
    <p:sldId id="271" r:id="rId9"/>
    <p:sldId id="267" r:id="rId10"/>
    <p:sldId id="262" r:id="rId11"/>
    <p:sldId id="266" r:id="rId12"/>
    <p:sldId id="272" r:id="rId13"/>
    <p:sldId id="274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CE9C4-A16F-45DD-80F6-E55DE5E8F652}" type="datetimeFigureOut">
              <a:rPr lang="nl-NL" smtClean="0"/>
              <a:t>14-3-2025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23DD8-33BF-4FC6-B58A-D1C29B6B90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94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78F0B-945E-A8ED-FFAF-1F5D962BD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162C00D-369E-7516-94F1-86AAACDF1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45CE08-E0C2-1093-49BE-66712339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7FE-9E12-479A-BEDD-F643424BF359}" type="datetime1">
              <a:rPr lang="nl-NL" smtClean="0"/>
              <a:t>14-3-2025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0AC650-3334-5AFE-6615-1CDE3136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0B792B-3BBE-F252-A5C9-F57B23E5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18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AB78A-6236-73D4-DCA6-2A9AD9B5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FDBFDE0-D7ED-1CCF-4CB7-425855F5D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C13CED-0BCA-860B-A69B-9BE63909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2CA-0F1F-45B7-9740-C3079C791086}" type="datetime1">
              <a:rPr lang="nl-NL" smtClean="0"/>
              <a:t>14-3-2025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D15D8B-4424-BBA9-7AAE-74284A20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9D7435-BFCE-3060-5E34-C1C6ED3D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49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6D7D9AA-5189-2714-1466-D77716580F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B595FE-F81B-032D-5C68-434F1019D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A31FA0-AA3A-506D-8EE4-FB00B058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7D00-4C58-4296-BEE4-B27C144BA87F}" type="datetime1">
              <a:rPr lang="nl-NL" smtClean="0"/>
              <a:t>14-3-2025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2537D9-CCA5-0570-5251-A936EB34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D57EAA-C670-7478-EE67-C38C5099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81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3D6FC-8F05-784D-0C61-7D8F224C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3615B7-FA9C-F636-ED29-16AF1E7B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C97688-F20A-9B79-4641-E382BCA9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7285C-DB17-4AA5-9289-C0D4414A1B9C}" type="datetime1">
              <a:rPr lang="nl-NL" smtClean="0"/>
              <a:t>14-3-2025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40DEEB-212A-C9B1-188E-18D703C3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EB911F-59F3-7F90-069D-0CBB99C6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074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D1463-9EAC-095F-A479-A772118B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5190A3-C33B-7C13-C236-2FE7078EE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6F9E44-2444-A663-E583-20688C51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A2201-5350-4D29-B069-C777FCADFDC4}" type="datetime1">
              <a:rPr lang="nl-NL" smtClean="0"/>
              <a:t>14-3-2025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38AB7F-DB89-E2B8-3D55-CCDCE641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291E20-E4EC-7DEA-667B-3BB8220D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91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B2804-56C9-D716-DA29-332B05E7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0D75B-6A48-8220-4B8C-45F835B10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6C5408-2366-9E69-A273-BC656409D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0AE0063-E936-668F-0B91-45636EE6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48305-341A-41EF-A7D2-BA5CB134CB89}" type="datetime1">
              <a:rPr lang="nl-NL" smtClean="0"/>
              <a:t>14-3-2025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C65DED-D9D6-3F1F-18F5-DE64436A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2FE602-B3A0-08FD-7EA6-5F1ABB26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74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C8056-2345-5B45-6F85-3BD66D56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D762B6-166C-50E3-2650-F54A77FF0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0D197D-B47F-A9A7-8EF3-000445216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828ABCB-8C14-F80B-84B9-D71938230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D9094C9-11A2-4865-65AB-A53461853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1F33729-A296-3020-26FA-B42233C5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43-8B92-48B6-87CF-C6752F4BD15A}" type="datetime1">
              <a:rPr lang="nl-NL" smtClean="0"/>
              <a:t>14-3-2025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FB8ADA6-7098-7E2E-5E1F-E146F793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8BF0702-5D6F-02EE-B22D-D7A70A83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77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BF425-D9B0-E8B2-BCF6-F9ADD9F8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840558-C9F0-5899-AE2D-AA8CA196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E72F-8E79-470C-9D6F-B4588D8B2B69}" type="datetime1">
              <a:rPr lang="nl-NL" smtClean="0"/>
              <a:t>14-3-2025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60740B-2451-9B03-FE2C-7E14BBC3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8931565-2BBC-BF2D-0789-3E8A055C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5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F72A6A5-C149-3AD8-82CF-7C5D7D4C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4280-D1C1-4056-BEF8-D11B88A7F4DC}" type="datetime1">
              <a:rPr lang="nl-NL" smtClean="0"/>
              <a:t>14-3-2025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B0C1C1-35A9-DF1C-0356-77FD863F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2B90F0-A71C-8530-EBB3-E0D1AD3A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1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77D07-018A-8AF6-11F1-35EB5E35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F576B9-43CC-0BC0-4B26-A1240C07C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214020-E9A1-608B-7114-A23B76F95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FC31F1-65C9-C061-519B-87B454B6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EDFB-D958-4D47-927A-BE8161D7067B}" type="datetime1">
              <a:rPr lang="nl-NL" smtClean="0"/>
              <a:t>14-3-2025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FD2ACF7-74F6-F2CE-295F-7A1AEA43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AD0750-257A-3368-3449-245BAAB1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04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9C0C6-7825-B57E-F796-15E35681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4545C8-AD27-87CA-1B49-1CE1F9F42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569FF2-2DFC-8483-DDCD-BA4576942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BE0900-2AD9-C529-D5D4-4F42C01D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DCBF-C6FF-47FB-8251-D5CCB932C436}" type="datetime1">
              <a:rPr lang="nl-NL" smtClean="0"/>
              <a:t>14-3-2025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ABA75F-230B-B1DA-00A1-95381A5C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Particle detection - Bart Sarlemijn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2E561E-895C-A9A2-F0B8-892EF69C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93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F3259C-A6FD-BF9D-6525-5296AB27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5FF2F6-D379-FF35-F70B-FF2B248F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181B8A-90E5-A34E-0EA3-3C1E551C9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1F2396-8AB4-4CDB-AEF2-2BE3C4DC338F}" type="datetime1">
              <a:rPr lang="nl-NL" smtClean="0"/>
              <a:t>14-3-2025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076E3C-B083-9511-0786-C640E3BAC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Particle detection - Bart Sarlemijn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39751E-23DA-1B36-A4FE-84F13D519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D16469-C140-46A9-AAEF-8657A88FC9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20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xenonexperiment.org/infrastructur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F14C0-8AC9-7692-5329-A72B41FF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70" y="1099841"/>
            <a:ext cx="6914605" cy="2322232"/>
          </a:xfrm>
        </p:spPr>
        <p:txBody>
          <a:bodyPr>
            <a:norm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Particle Detection using the XENONnT Detector</a:t>
            </a:r>
            <a:endParaRPr lang="nl-N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CE0990-356F-6540-26BA-A5D360B33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11978" y="3575912"/>
            <a:ext cx="9144000" cy="1655762"/>
          </a:xfrm>
        </p:spPr>
        <p:txBody>
          <a:bodyPr/>
          <a:lstStyle/>
          <a:p>
            <a:r>
              <a:rPr lang="en-GB" dirty="0"/>
              <a:t>Bart Sarlemijn March 2025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D4089F0-0B1C-1DE0-6538-7FAB22669E1C}"/>
              </a:ext>
            </a:extLst>
          </p:cNvPr>
          <p:cNvSpPr txBox="1"/>
          <p:nvPr/>
        </p:nvSpPr>
        <p:spPr>
          <a:xfrm>
            <a:off x="10917382" y="1191491"/>
            <a:ext cx="73891" cy="4461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2052" name="Picture 4" descr="The XENONnT experiment underground at LNGS.">
            <a:extLst>
              <a:ext uri="{FF2B5EF4-FFF2-40B4-BE49-F238E27FC236}">
                <a16:creationId xmlns:a16="http://schemas.microsoft.com/office/drawing/2014/main" id="{42DADFFA-780B-6FB7-59D0-B1A9D99D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91" y="-10679"/>
            <a:ext cx="4580709" cy="686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BE878DB-3E3E-EE44-2418-231528BD12A7}"/>
              </a:ext>
            </a:extLst>
          </p:cNvPr>
          <p:cNvCxnSpPr/>
          <p:nvPr/>
        </p:nvCxnSpPr>
        <p:spPr>
          <a:xfrm>
            <a:off x="287383" y="3500846"/>
            <a:ext cx="699298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CC35E174-0086-D728-EB0D-BC48775BAEAA}"/>
              </a:ext>
            </a:extLst>
          </p:cNvPr>
          <p:cNvSpPr txBox="1"/>
          <p:nvPr/>
        </p:nvSpPr>
        <p:spPr>
          <a:xfrm>
            <a:off x="7611291" y="6454715"/>
            <a:ext cx="72019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 The </a:t>
            </a:r>
            <a:r>
              <a:rPr lang="en-GB" sz="1000" dirty="0">
                <a:solidFill>
                  <a:schemeClr val="bg1"/>
                </a:solidFill>
              </a:rPr>
              <a:t>XENON Experiment. </a:t>
            </a:r>
            <a:r>
              <a:rPr lang="en-GB" sz="1000" i="1" dirty="0">
                <a:solidFill>
                  <a:schemeClr val="bg1"/>
                </a:solidFill>
              </a:rPr>
              <a:t>Photo gallery. </a:t>
            </a:r>
            <a:r>
              <a:rPr lang="en-GB" sz="1000" dirty="0">
                <a:solidFill>
                  <a:schemeClr val="bg1"/>
                </a:solidFill>
              </a:rPr>
              <a:t>Available at:</a:t>
            </a:r>
            <a:endParaRPr lang="en-GB" sz="1000" i="1" dirty="0">
              <a:solidFill>
                <a:schemeClr val="bg1"/>
              </a:solidFill>
            </a:endParaRPr>
          </a:p>
          <a:p>
            <a:r>
              <a:rPr lang="nl-NL" sz="1000" dirty="0">
                <a:solidFill>
                  <a:schemeClr val="bg1"/>
                </a:solidFill>
              </a:rPr>
              <a:t>https://xenonexperiment.org/photos/ (</a:t>
            </a:r>
            <a:r>
              <a:rPr lang="nl-NL" sz="1000" dirty="0" err="1">
                <a:solidFill>
                  <a:schemeClr val="bg1"/>
                </a:solidFill>
              </a:rPr>
              <a:t>Accessed</a:t>
            </a:r>
            <a:r>
              <a:rPr lang="nl-NL" sz="1000" dirty="0">
                <a:solidFill>
                  <a:schemeClr val="bg1"/>
                </a:solidFill>
              </a:rPr>
              <a:t>: 13 </a:t>
            </a:r>
            <a:r>
              <a:rPr lang="nl-NL" sz="1000" dirty="0" err="1">
                <a:solidFill>
                  <a:schemeClr val="bg1"/>
                </a:solidFill>
              </a:rPr>
              <a:t>March</a:t>
            </a:r>
            <a:r>
              <a:rPr lang="nl-NL" sz="1000" dirty="0">
                <a:solidFill>
                  <a:schemeClr val="bg1"/>
                </a:solidFill>
              </a:rPr>
              <a:t> 2025)</a:t>
            </a:r>
          </a:p>
        </p:txBody>
      </p:sp>
    </p:spTree>
    <p:extLst>
      <p:ext uri="{BB962C8B-B14F-4D97-AF65-F5344CB8AC3E}">
        <p14:creationId xmlns:p14="http://schemas.microsoft.com/office/powerpoint/2010/main" val="73947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4E5F8-384D-45B7-40B9-E4757F4A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b="0" i="0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XAMS</a:t>
            </a:r>
            <a:r>
              <a:rPr kumimoji="0" lang="en-GB" b="0" i="0" u="none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GB" b="0" i="0" u="sng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enon</a:t>
            </a:r>
            <a:r>
              <a:rPr kumimoji="0" lang="en-GB" b="0" i="0" u="none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b="0" i="0" u="sng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Ams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terdam</a:t>
            </a:r>
            <a:r>
              <a:rPr kumimoji="0" lang="en-GB" b="0" i="0" u="none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6CEE8D-9A9D-4ABA-9D85-FC9DAD0E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3536551" cy="4351337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First lab left of the entrance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Dark matter group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R&amp;D for future generation xenon detectors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175C50-69AC-8F58-63CC-CB22DB82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/>
              <a:t>10</a:t>
            </a:fld>
            <a:endParaRPr lang="nl-NL" dirty="0"/>
          </a:p>
        </p:txBody>
      </p:sp>
      <p:pic>
        <p:nvPicPr>
          <p:cNvPr id="4" name="Tijdelijke aanduiding voor afbeelding 9" descr="Afbeelding met tekst, machine, overdekt, engineering&#10;&#10;Automatisch gegenereerde beschrijving">
            <a:extLst>
              <a:ext uri="{FF2B5EF4-FFF2-40B4-BE49-F238E27FC236}">
                <a16:creationId xmlns:a16="http://schemas.microsoft.com/office/drawing/2014/main" id="{8C04ACCA-012C-D0FF-7103-5F01F9460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" b="1560"/>
          <a:stretch>
            <a:fillRect/>
          </a:stretch>
        </p:blipFill>
        <p:spPr>
          <a:xfrm>
            <a:off x="5479519" y="1724696"/>
            <a:ext cx="6270521" cy="455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24204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47457-B057-0287-0E5F-DDB6B7E95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951BF-E5AA-A0DC-1657-A92984A2A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CAB6B4-4E42-8454-14B1-A0995789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3536551" cy="4351337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E808B5-5FD2-A0A8-3D3B-225A9460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/>
              <a:t>11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5DBBC73-C178-C7DD-6BEA-D6A5F9B08E2C}"/>
              </a:ext>
            </a:extLst>
          </p:cNvPr>
          <p:cNvSpPr txBox="1"/>
          <p:nvPr/>
        </p:nvSpPr>
        <p:spPr>
          <a:xfrm>
            <a:off x="0" y="0"/>
            <a:ext cx="122072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768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1406-7A7B-7991-8CAD-3E49E29B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TPCs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2276-9250-0D36-559D-52ECE0B57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9E2AE-DE87-4311-5064-303C37FF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BCD94-EBD0-7BB1-BF8A-7B0A5641EDA6}"/>
              </a:ext>
            </a:extLst>
          </p:cNvPr>
          <p:cNvSpPr txBox="1"/>
          <p:nvPr/>
        </p:nvSpPr>
        <p:spPr>
          <a:xfrm>
            <a:off x="7016750" y="1276350"/>
            <a:ext cx="3956050" cy="549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EBE31-F84A-2BB9-221A-78ED5CE193D0}"/>
              </a:ext>
            </a:extLst>
          </p:cNvPr>
          <p:cNvSpPr txBox="1"/>
          <p:nvPr/>
        </p:nvSpPr>
        <p:spPr>
          <a:xfrm>
            <a:off x="6635750" y="1193801"/>
            <a:ext cx="965200" cy="933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2" name="Afbeelding 11" descr="Afbeelding met overdekt, zilver&#10;&#10;Automatisch gegenereerde beschrijving">
            <a:extLst>
              <a:ext uri="{FF2B5EF4-FFF2-40B4-BE49-F238E27FC236}">
                <a16:creationId xmlns:a16="http://schemas.microsoft.com/office/drawing/2014/main" id="{263BD760-8917-6EB0-C145-284AA6D51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177331"/>
            <a:ext cx="4119346" cy="6179019"/>
          </a:xfrm>
          <a:prstGeom prst="rect">
            <a:avLst/>
          </a:prstGeom>
        </p:spPr>
      </p:pic>
      <p:pic>
        <p:nvPicPr>
          <p:cNvPr id="2050" name="Picture 2" descr="XENONnT - TPC installed underground">
            <a:extLst>
              <a:ext uri="{FF2B5EF4-FFF2-40B4-BE49-F238E27FC236}">
                <a16:creationId xmlns:a16="http://schemas.microsoft.com/office/drawing/2014/main" id="{EC519858-D180-AD75-E358-8F77D0EC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179070"/>
            <a:ext cx="4632960" cy="61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Hamamatsu R11410-10 photomultiplier. This is a large PMT ...">
            <a:extLst>
              <a:ext uri="{FF2B5EF4-FFF2-40B4-BE49-F238E27FC236}">
                <a16:creationId xmlns:a16="http://schemas.microsoft.com/office/drawing/2014/main" id="{52E23637-FB9F-05E0-9EE1-0E6AB425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46" y="5231675"/>
            <a:ext cx="1734747" cy="16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12699-406-M4">
            <a:extLst>
              <a:ext uri="{FF2B5EF4-FFF2-40B4-BE49-F238E27FC236}">
                <a16:creationId xmlns:a16="http://schemas.microsoft.com/office/drawing/2014/main" id="{E3E0F2D6-EDD9-7ACF-437E-163D23850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30" y="5203752"/>
            <a:ext cx="1654248" cy="165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73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10C4F-78DD-8764-02D5-1741A44A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A323-23BE-F0F0-CE37-CB8FEFE6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P&amp;ID</a:t>
            </a:r>
            <a:br>
              <a:rPr lang="en-GB" dirty="0"/>
            </a:br>
            <a:r>
              <a:rPr lang="en-GB" dirty="0"/>
              <a:t>XAMS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30C1D-77DF-86F2-F33E-D31E18105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0CFCF-4779-F914-CFA4-53A9B28A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02998-833B-A74E-2ED1-F27CCAD82D65}"/>
              </a:ext>
            </a:extLst>
          </p:cNvPr>
          <p:cNvSpPr txBox="1"/>
          <p:nvPr/>
        </p:nvSpPr>
        <p:spPr>
          <a:xfrm>
            <a:off x="7016750" y="1276350"/>
            <a:ext cx="3956050" cy="549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B1BD8-BE72-A14E-55CF-D7ACB86E2758}"/>
              </a:ext>
            </a:extLst>
          </p:cNvPr>
          <p:cNvSpPr txBox="1"/>
          <p:nvPr/>
        </p:nvSpPr>
        <p:spPr>
          <a:xfrm>
            <a:off x="6635750" y="1193801"/>
            <a:ext cx="965200" cy="933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9" name="Afbeelding 10">
            <a:extLst>
              <a:ext uri="{FF2B5EF4-FFF2-40B4-BE49-F238E27FC236}">
                <a16:creationId xmlns:a16="http://schemas.microsoft.com/office/drawing/2014/main" id="{002C6BD5-2684-B078-8C8F-954C45636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302851"/>
            <a:ext cx="8541175" cy="6053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6D6A31-1EEA-675D-FD60-0AA49607A981}"/>
              </a:ext>
            </a:extLst>
          </p:cNvPr>
          <p:cNvSpPr txBox="1"/>
          <p:nvPr/>
        </p:nvSpPr>
        <p:spPr>
          <a:xfrm>
            <a:off x="9361714" y="5325579"/>
            <a:ext cx="2438400" cy="851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00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2B14-5CCD-1137-083B-BEF09FECB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23362-6094-218C-51B2-1E77865B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XENONnT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1592325-8843-9752-0456-03B75EDD8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3954562" cy="435133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XENON Collaboration</a:t>
            </a:r>
          </a:p>
          <a:p>
            <a:pPr lvl="1"/>
            <a:r>
              <a:rPr lang="en-GB" dirty="0"/>
              <a:t>LNGS  in Gran Sasso Italy</a:t>
            </a:r>
          </a:p>
          <a:p>
            <a:pPr lvl="1"/>
            <a:r>
              <a:rPr lang="en-GB" dirty="0"/>
              <a:t>1400m underground</a:t>
            </a:r>
          </a:p>
          <a:p>
            <a:pPr lvl="1"/>
            <a:r>
              <a:rPr lang="en-GB" dirty="0"/>
              <a:t>29 institutes, 200 scientists</a:t>
            </a:r>
          </a:p>
          <a:p>
            <a:r>
              <a:rPr lang="en-GB" dirty="0"/>
              <a:t>Detecting dark matter</a:t>
            </a:r>
          </a:p>
          <a:p>
            <a:pPr lvl="1"/>
            <a:r>
              <a:rPr lang="en-GB" dirty="0"/>
              <a:t>Weakly interacting massive particles (WIMPs)</a:t>
            </a:r>
          </a:p>
          <a:p>
            <a:r>
              <a:rPr lang="en-GB" dirty="0"/>
              <a:t>History</a:t>
            </a:r>
          </a:p>
          <a:p>
            <a:pPr lvl="1"/>
            <a:r>
              <a:rPr lang="en-GB" b="1" dirty="0"/>
              <a:t>XENON10</a:t>
            </a:r>
            <a:r>
              <a:rPr lang="en-GB" dirty="0"/>
              <a:t>       15kg Xe (2006)</a:t>
            </a:r>
          </a:p>
          <a:p>
            <a:pPr lvl="1"/>
            <a:r>
              <a:rPr lang="en-GB" b="1" dirty="0"/>
              <a:t>XENON100</a:t>
            </a:r>
            <a:r>
              <a:rPr lang="en-GB" dirty="0"/>
              <a:t> 160 kg Xe (2008)</a:t>
            </a:r>
          </a:p>
          <a:p>
            <a:pPr lvl="1"/>
            <a:r>
              <a:rPr lang="en-GB" b="1" dirty="0"/>
              <a:t>XENON1T</a:t>
            </a:r>
            <a:r>
              <a:rPr lang="en-GB" dirty="0"/>
              <a:t> 3200 kg Xe (2015)</a:t>
            </a:r>
          </a:p>
          <a:p>
            <a:pPr lvl="1"/>
            <a:r>
              <a:rPr lang="en-GB" b="1" dirty="0"/>
              <a:t>XENONnT</a:t>
            </a:r>
            <a:r>
              <a:rPr lang="en-GB" dirty="0"/>
              <a:t> 8600 kg Xe (2020)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66157B-2316-ADCF-67EE-B298E638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XENON1T underground at LNGS">
            <a:extLst>
              <a:ext uri="{FF2B5EF4-FFF2-40B4-BE49-F238E27FC236}">
                <a16:creationId xmlns:a16="http://schemas.microsoft.com/office/drawing/2014/main" id="{68A2134F-911E-DD4E-9D21-150E01C4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25" y="858079"/>
            <a:ext cx="6926386" cy="51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5F20604-F1B1-58C2-65B1-D882CAF1146D}"/>
              </a:ext>
            </a:extLst>
          </p:cNvPr>
          <p:cNvSpPr txBox="1"/>
          <p:nvPr/>
        </p:nvSpPr>
        <p:spPr>
          <a:xfrm>
            <a:off x="5164825" y="598575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XENON Experiment.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The XENONnT experiment underground at LNGS.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Available at: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https://xenonexperiment.org/photos/ (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</a:rPr>
              <a:t>Accessed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: 13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</a:rPr>
              <a:t>March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 2025)</a:t>
            </a:r>
          </a:p>
        </p:txBody>
      </p:sp>
    </p:spTree>
    <p:extLst>
      <p:ext uri="{BB962C8B-B14F-4D97-AF65-F5344CB8AC3E}">
        <p14:creationId xmlns:p14="http://schemas.microsoft.com/office/powerpoint/2010/main" val="145366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56DB3-5E2B-DD57-D551-E0C0E645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Dual-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PhaseTime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Projection Chamber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A3ADAB1-F66D-F212-77B1-C0A838BC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4912505" cy="435133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Liquid xenon (</a:t>
            </a:r>
            <a:r>
              <a:rPr lang="en-GB" dirty="0" err="1"/>
              <a:t>LXe</a:t>
            </a:r>
            <a:r>
              <a:rPr lang="en-GB" dirty="0"/>
              <a:t>) &amp; gaseous xenon (</a:t>
            </a:r>
            <a:r>
              <a:rPr lang="en-GB" dirty="0" err="1"/>
              <a:t>Gxe</a:t>
            </a:r>
            <a:r>
              <a:rPr lang="en-GB" dirty="0"/>
              <a:t>)</a:t>
            </a:r>
          </a:p>
          <a:p>
            <a:r>
              <a:rPr lang="nl-NL" b="1" dirty="0" err="1"/>
              <a:t>Incoming</a:t>
            </a:r>
            <a:r>
              <a:rPr lang="nl-NL" b="1" dirty="0"/>
              <a:t> </a:t>
            </a:r>
            <a:r>
              <a:rPr lang="nl-NL" b="1" dirty="0" err="1"/>
              <a:t>particle</a:t>
            </a:r>
            <a:endParaRPr lang="nl-NL" b="1" dirty="0"/>
          </a:p>
          <a:p>
            <a:pPr lvl="1"/>
            <a:r>
              <a:rPr lang="nl-NL" dirty="0" err="1"/>
              <a:t>Excites</a:t>
            </a:r>
            <a:r>
              <a:rPr lang="nl-NL" dirty="0"/>
              <a:t> </a:t>
            </a:r>
            <a:r>
              <a:rPr lang="nl-NL" dirty="0" err="1"/>
              <a:t>LXe</a:t>
            </a:r>
            <a:r>
              <a:rPr lang="nl-NL" dirty="0"/>
              <a:t> </a:t>
            </a:r>
            <a:r>
              <a:rPr lang="en-GB" dirty="0"/>
              <a:t>→ e</a:t>
            </a:r>
            <a:r>
              <a:rPr lang="nl-NL" dirty="0"/>
              <a:t>mits light (S1)</a:t>
            </a:r>
          </a:p>
          <a:p>
            <a:pPr lvl="1"/>
            <a:r>
              <a:rPr lang="en-GB" dirty="0"/>
              <a:t>Ionizes</a:t>
            </a:r>
            <a:r>
              <a:rPr lang="nl-NL" dirty="0"/>
              <a:t> </a:t>
            </a:r>
            <a:r>
              <a:rPr lang="nl-NL" dirty="0" err="1"/>
              <a:t>LXe</a:t>
            </a:r>
            <a:r>
              <a:rPr lang="nl-NL" dirty="0"/>
              <a:t> </a:t>
            </a:r>
            <a:r>
              <a:rPr lang="en-GB" dirty="0"/>
              <a:t>→ frees electrons</a:t>
            </a:r>
          </a:p>
          <a:p>
            <a:r>
              <a:rPr lang="en-GB" b="1" dirty="0"/>
              <a:t>Electrons</a:t>
            </a:r>
          </a:p>
          <a:p>
            <a:pPr lvl="1"/>
            <a:r>
              <a:rPr lang="en-GB" dirty="0"/>
              <a:t>Drift upwards</a:t>
            </a:r>
          </a:p>
          <a:p>
            <a:pPr lvl="2"/>
            <a:r>
              <a:rPr lang="en-GB" dirty="0"/>
              <a:t>By electric drift field</a:t>
            </a:r>
          </a:p>
          <a:p>
            <a:pPr lvl="2"/>
            <a:r>
              <a:rPr lang="en-GB" dirty="0"/>
              <a:t>To liquid gas interface</a:t>
            </a:r>
          </a:p>
          <a:p>
            <a:pPr lvl="1"/>
            <a:r>
              <a:rPr lang="en-GB" dirty="0"/>
              <a:t>Accelerated in </a:t>
            </a:r>
            <a:r>
              <a:rPr lang="en-GB" dirty="0" err="1"/>
              <a:t>GXe</a:t>
            </a:r>
            <a:endParaRPr lang="en-GB" dirty="0"/>
          </a:p>
          <a:p>
            <a:pPr lvl="2"/>
            <a:r>
              <a:rPr lang="en-GB" dirty="0"/>
              <a:t>Stronger electric extraction field</a:t>
            </a:r>
          </a:p>
          <a:p>
            <a:pPr lvl="2"/>
            <a:r>
              <a:rPr lang="en-GB" dirty="0"/>
              <a:t>Excites </a:t>
            </a:r>
            <a:r>
              <a:rPr lang="en-GB" dirty="0" err="1"/>
              <a:t>GXe</a:t>
            </a:r>
            <a:r>
              <a:rPr lang="en-GB" dirty="0"/>
              <a:t> → emits light (S2)</a:t>
            </a:r>
          </a:p>
          <a:p>
            <a:pPr lvl="1"/>
            <a:endParaRPr lang="en-GB" dirty="0"/>
          </a:p>
          <a:p>
            <a:endParaRPr lang="nl-NL" dirty="0"/>
          </a:p>
          <a:p>
            <a:pPr lvl="1"/>
            <a:endParaRPr lang="nl-NL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ED8B9E20-5DC5-A557-53DA-533D0483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B1415D-6814-5174-A1FD-0E37EB7FC6DA}"/>
              </a:ext>
            </a:extLst>
          </p:cNvPr>
          <p:cNvSpPr txBox="1"/>
          <p:nvPr/>
        </p:nvSpPr>
        <p:spPr>
          <a:xfrm>
            <a:off x="5750705" y="6057025"/>
            <a:ext cx="61939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Althüser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L. (2017).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Light collection efficiency simulations of the xenon1t experiment and comparison to data.</a:t>
            </a:r>
            <a:endParaRPr lang="nl-NL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DDD78-F8F5-6392-74A8-0080444E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705" y="1730862"/>
            <a:ext cx="6441295" cy="43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1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12F9D-A085-5254-91DA-AF2A84177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7333B-A14C-D666-A48F-C9193226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Particle Identification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44DDCC-FD8A-8DB4-3A4B-67DB5862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4431812" cy="4351337"/>
          </a:xfrm>
        </p:spPr>
        <p:txBody>
          <a:bodyPr/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Electronic recoil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(ER)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Scatter of Xe electronic shell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lvl="2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Gamma &amp; Beta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Nuclear recoil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(NR)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Scatter of Xe nucleus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Heavier particles </a:t>
            </a:r>
          </a:p>
          <a:p>
            <a:pPr lvl="2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WIMPs</a:t>
            </a:r>
          </a:p>
          <a:p>
            <a:pPr lvl="2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Muons &amp; Neutrons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33AF94-3EDD-94B7-CD60-48E04914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DAD16469-C140-46A9-AAEF-8657A88FC9A7}" type="slidenum">
              <a:rPr lang="nl-NL" sz="28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1595DE-1C77-2738-3336-8E84934C9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75001"/>
            <a:ext cx="4431812" cy="343465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B803775-670D-DC47-F4D0-A97B02846108}"/>
              </a:ext>
            </a:extLst>
          </p:cNvPr>
          <p:cNvSpPr txBox="1"/>
          <p:nvPr/>
        </p:nvSpPr>
        <p:spPr>
          <a:xfrm>
            <a:off x="6096000" y="588294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XENON Experiment. </a:t>
            </a:r>
            <a:r>
              <a:rPr lang="en-GB" sz="1000" i="1">
                <a:solidFill>
                  <a:schemeClr val="bg1">
                    <a:lumMod val="50000"/>
                  </a:schemeClr>
                </a:solidFill>
              </a:rPr>
              <a:t>Time projection chamber. 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Available at:</a:t>
            </a:r>
            <a:endParaRPr lang="en-GB" sz="1000" i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1000">
                <a:solidFill>
                  <a:schemeClr val="bg1">
                    <a:lumMod val="50000"/>
                  </a:schemeClr>
                </a:solidFill>
              </a:rPr>
              <a:t>https://xenonexperiment.org/time-projection-chamber/ (Accessed: 13 March 2025)</a:t>
            </a:r>
            <a:endParaRPr lang="nl-NL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85FEA3-5F71-4457-9303-B31A63CC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59" y="431255"/>
            <a:ext cx="4064000" cy="1449076"/>
          </a:xfrm>
          <a:prstGeom prst="rect">
            <a:avLst/>
          </a:prstGeom>
        </p:spPr>
      </p:pic>
      <p:sp>
        <p:nvSpPr>
          <p:cNvPr id="12" name="Tekstvak 3">
            <a:extLst>
              <a:ext uri="{FF2B5EF4-FFF2-40B4-BE49-F238E27FC236}">
                <a16:creationId xmlns:a16="http://schemas.microsoft.com/office/drawing/2014/main" id="{BC7BF2F3-801D-8F9D-FDA8-F6FCF465FF8A}"/>
              </a:ext>
            </a:extLst>
          </p:cNvPr>
          <p:cNvSpPr txBox="1"/>
          <p:nvPr/>
        </p:nvSpPr>
        <p:spPr>
          <a:xfrm>
            <a:off x="7213600" y="188033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Baudis, L., et al. </a:t>
            </a:r>
            <a:r>
              <a:rPr lang="it-IT" sz="1000" i="1" dirty="0">
                <a:solidFill>
                  <a:schemeClr val="bg1">
                    <a:lumMod val="50000"/>
                  </a:schemeClr>
                </a:solidFill>
              </a:rPr>
              <a:t>Dark Matter Detection with XENON 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[Conference poster]. University of Zurich.</a:t>
            </a:r>
            <a:endParaRPr lang="nl-N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0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87D2C-5BBF-9A81-0FFD-29098A80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Xenon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13CAAC3A-3D7B-3B67-D85C-2E0E087B16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614790" cy="4351338"/>
              </a:xfrm>
            </p:spPr>
            <p:txBody>
              <a:bodyPr/>
              <a:lstStyle/>
              <a:p>
                <a:r>
                  <a:rPr lang="en-GB" b="1" dirty="0"/>
                  <a:t>Properties:</a:t>
                </a:r>
              </a:p>
              <a:p>
                <a:pPr lvl="1"/>
                <a:r>
                  <a:rPr lang="en-GB" dirty="0"/>
                  <a:t>Excellent scintillator: </a:t>
                </a:r>
              </a:p>
              <a:p>
                <a:pPr lvl="2"/>
                <a:r>
                  <a:rPr lang="en-GB" dirty="0"/>
                  <a:t>Emits UV light(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/>
                      <m:t> </m:t>
                    </m:r>
                    <m:r>
                      <m:rPr>
                        <m:nor/>
                      </m:rPr>
                      <a:rPr lang="el-GR"/>
                      <m:t>λ</m:t>
                    </m:r>
                  </m:oMath>
                </a14:m>
                <a:r>
                  <a:rPr lang="en-GB" dirty="0"/>
                  <a:t> = 175nm)</a:t>
                </a:r>
              </a:p>
              <a:p>
                <a:pPr lvl="2"/>
                <a:r>
                  <a:rPr lang="en-GB" dirty="0"/>
                  <a:t>Transparent to its own scintillation</a:t>
                </a:r>
                <a:endParaRPr lang="en-GB" b="1" dirty="0"/>
              </a:p>
              <a:p>
                <a:pPr lvl="1"/>
                <a:r>
                  <a:rPr lang="en-GB" dirty="0"/>
                  <a:t>High atomic number (A=131) → enhances WIMP detection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High charge (Z=54) → stops low-energy gamma rays → </a:t>
                </a:r>
                <a:r>
                  <a:rPr lang="en-GB" b="1" dirty="0"/>
                  <a:t>Self-shielding</a:t>
                </a:r>
              </a:p>
              <a:p>
                <a:pPr lvl="1"/>
                <a:r>
                  <a:rPr lang="en-GB" dirty="0"/>
                  <a:t>Dense (3 g/cm</a:t>
                </a:r>
                <a:r>
                  <a:rPr lang="en-GB" baseline="30000" dirty="0"/>
                  <a:t>3 </a:t>
                </a:r>
                <a:r>
                  <a:rPr lang="en-GB" dirty="0"/>
                  <a:t>), low boiling point (178K at 2 bar), which allows for the construction of a compact detector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13CAAC3A-3D7B-3B67-D85C-2E0E087B16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614790" cy="4351338"/>
              </a:xfrm>
              <a:blipFill>
                <a:blip r:embed="rId2"/>
                <a:stretch>
                  <a:fillRect l="-1441" t="-2381" r="-64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158C22-3CBD-834B-8964-77142F89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8196" name="Picture 4" descr="Self shielding of external radiation by liquid xenon itself (left). Because of its high atomic number (Z = 54) and density (3 g/cc), strong absorption of radiation is expected. This causes a low background toward the center part of the sensitive volume. In contrast, dark matter particles uniformly interact over the sensitive volume (right). A sensitive search for dark matter can be conducted if the event vertex can be reconstructed based on information from the photomultiplier tubes. Three rectangular boxes show a part of the PMTs. ">
            <a:extLst>
              <a:ext uri="{FF2B5EF4-FFF2-40B4-BE49-F238E27FC236}">
                <a16:creationId xmlns:a16="http://schemas.microsoft.com/office/drawing/2014/main" id="{FCA20305-81EC-1433-4922-319BEE75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90" y="1582510"/>
            <a:ext cx="3590014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9DA22AB-07C6-67B8-A483-0AD625CF29F5}"/>
              </a:ext>
            </a:extLst>
          </p:cNvPr>
          <p:cNvSpPr txBox="1"/>
          <p:nvPr/>
        </p:nvSpPr>
        <p:spPr>
          <a:xfrm>
            <a:off x="8452990" y="4963886"/>
            <a:ext cx="35900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Moriyama, S. (2016) ‘Direct dark matter searches with XMASS’, Proceedings of the 11th International Workshop Dark Side of the Universe 2015.</a:t>
            </a:r>
            <a:endParaRPr lang="nl-N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9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26A5-A239-C977-8D0C-48DD2A6C0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FB784-54D3-22A9-58F2-8E1F9A61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detector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EF044F-4F47-509F-49B3-8A9867983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Outer layers</a:t>
            </a:r>
          </a:p>
          <a:p>
            <a:pPr lvl="1"/>
            <a:r>
              <a:rPr lang="en-GB" dirty="0"/>
              <a:t>Muon Veto</a:t>
            </a:r>
          </a:p>
          <a:p>
            <a:pPr lvl="2"/>
            <a:r>
              <a:rPr lang="en-GB" dirty="0"/>
              <a:t>Pure water</a:t>
            </a:r>
          </a:p>
          <a:p>
            <a:pPr lvl="2"/>
            <a:r>
              <a:rPr lang="en-GB" dirty="0"/>
              <a:t>Tags cosmic-ray muons</a:t>
            </a:r>
          </a:p>
          <a:p>
            <a:pPr lvl="3"/>
            <a:r>
              <a:rPr lang="en-GB" dirty="0"/>
              <a:t>Water Cherenkov Detectors</a:t>
            </a:r>
          </a:p>
          <a:p>
            <a:pPr lvl="3"/>
            <a:r>
              <a:rPr lang="en-GB" dirty="0"/>
              <a:t>Why? NRs</a:t>
            </a:r>
          </a:p>
          <a:p>
            <a:pPr lvl="1"/>
            <a:r>
              <a:rPr lang="en-GB" dirty="0"/>
              <a:t>Neutron Veto</a:t>
            </a:r>
          </a:p>
          <a:p>
            <a:pPr lvl="2"/>
            <a:r>
              <a:rPr lang="en-GB" dirty="0"/>
              <a:t>Gadolinium-doped water</a:t>
            </a:r>
          </a:p>
          <a:p>
            <a:pPr lvl="2"/>
            <a:r>
              <a:rPr lang="en-GB" dirty="0"/>
              <a:t>Capture neutrons → reduce material neutrons</a:t>
            </a:r>
          </a:p>
          <a:p>
            <a:r>
              <a:rPr lang="en-GB" dirty="0"/>
              <a:t>Time projection chamber</a:t>
            </a:r>
          </a:p>
          <a:p>
            <a:pPr lvl="1"/>
            <a:r>
              <a:rPr lang="en-GB" dirty="0"/>
              <a:t>Diameter 1.34m (d) x 1.48m (h)</a:t>
            </a:r>
          </a:p>
          <a:p>
            <a:pPr lvl="1"/>
            <a:r>
              <a:rPr lang="en-GB" dirty="0"/>
              <a:t>494 photomultiplier tubes (PMTs)</a:t>
            </a:r>
          </a:p>
          <a:p>
            <a:pPr lvl="2"/>
            <a:r>
              <a:rPr lang="en-GB" dirty="0"/>
              <a:t>Hamamatsu R11410-22 3-inch</a:t>
            </a:r>
          </a:p>
          <a:p>
            <a:pPr lvl="1"/>
            <a:endParaRPr lang="en-GB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230599-C9F2-08C7-1D2B-A13DE990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3C86D6-35F2-A4E1-9977-FE2086EF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13" y="0"/>
            <a:ext cx="4604427" cy="58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B9447DD3-193A-92F2-AD96-0B3EEDACD118}"/>
              </a:ext>
            </a:extLst>
          </p:cNvPr>
          <p:cNvSpPr/>
          <p:nvPr/>
        </p:nvSpPr>
        <p:spPr>
          <a:xfrm rot="20679854">
            <a:off x="5026084" y="3311515"/>
            <a:ext cx="3675017" cy="2612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2D573269-DE4C-CBF4-3072-18659FE0CF7E}"/>
              </a:ext>
            </a:extLst>
          </p:cNvPr>
          <p:cNvSpPr/>
          <p:nvPr/>
        </p:nvSpPr>
        <p:spPr>
          <a:xfrm>
            <a:off x="3862251" y="2279185"/>
            <a:ext cx="3675017" cy="2612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82E16384-1505-633C-7CC7-843216865C04}"/>
              </a:ext>
            </a:extLst>
          </p:cNvPr>
          <p:cNvSpPr/>
          <p:nvPr/>
        </p:nvSpPr>
        <p:spPr>
          <a:xfrm rot="19886142">
            <a:off x="5704365" y="4170757"/>
            <a:ext cx="3675017" cy="2612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6644BE3-0632-7869-3A44-FA2C09FA61D6}"/>
              </a:ext>
            </a:extLst>
          </p:cNvPr>
          <p:cNvSpPr txBox="1"/>
          <p:nvPr/>
        </p:nvSpPr>
        <p:spPr>
          <a:xfrm>
            <a:off x="7145613" y="575549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XENON Experiment.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XENONnT infrastructure.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Available at: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10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https://xenonexperiment.org/infrastructure/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</a:rPr>
              <a:t>Accessed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: 13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</a:rPr>
              <a:t>March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 2025)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5879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C5BCD-5A98-AE86-29E9-2EB70C306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E6145-BD28-6D5F-0388-700F071A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detector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E79353-EBBD-E7D8-2885-B9AD8002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he XENONnT dark matter experiment | The European Physical Journal C">
            <a:extLst>
              <a:ext uri="{FF2B5EF4-FFF2-40B4-BE49-F238E27FC236}">
                <a16:creationId xmlns:a16="http://schemas.microsoft.com/office/drawing/2014/main" id="{BC167B85-6BA5-9025-F5A6-0F5797A1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2" y="1968455"/>
            <a:ext cx="8348515" cy="347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236D503-5330-4FC2-EB11-59A98359F9C5}"/>
              </a:ext>
            </a:extLst>
          </p:cNvPr>
          <p:cNvSpPr txBox="1"/>
          <p:nvPr/>
        </p:nvSpPr>
        <p:spPr>
          <a:xfrm>
            <a:off x="1921742" y="5528866"/>
            <a:ext cx="61511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Aprile, E. et al. (2024). ‘The XENONnT dark matter experiment’,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The European Physical Journal C, 84(8), p.784.</a:t>
            </a:r>
            <a:endParaRPr lang="nl-N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65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78884-9F4E-86AE-45AD-4563DF10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582D7-D3CF-7AC5-84B7-111889AF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Data acquisition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DCBFBB-24E8-7C33-56F1-78E1308C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AD16469-C140-46A9-AAEF-8657A88FC9A7}" type="slidenum">
              <a:rPr lang="nl-NL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2953FF-4EA4-C5B4-4232-AEAB5322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817" y="1477372"/>
            <a:ext cx="8843555" cy="487897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BA1B16-A832-ABDF-F841-1A77F6CED964}"/>
              </a:ext>
            </a:extLst>
          </p:cNvPr>
          <p:cNvSpPr txBox="1"/>
          <p:nvPr/>
        </p:nvSpPr>
        <p:spPr>
          <a:xfrm>
            <a:off x="3217817" y="633885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Gaemers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P.W. (2024)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Electronic recoils in XENONnT.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PhD Thesis, University of Amsterdam.</a:t>
            </a:r>
            <a:endParaRPr lang="nl-N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3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A3814-DF73-569B-721B-A897A8A6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B636DE-E7F4-9A43-504B-CA678B131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Noise reduction</a:t>
            </a:r>
          </a:p>
          <a:p>
            <a:pPr lvl="1"/>
            <a:r>
              <a:rPr lang="en-GB" dirty="0"/>
              <a:t>Deep underground</a:t>
            </a:r>
          </a:p>
          <a:p>
            <a:pPr lvl="1"/>
            <a:r>
              <a:rPr lang="en-GB" dirty="0"/>
              <a:t>Detector housed in water</a:t>
            </a:r>
          </a:p>
          <a:p>
            <a:pPr lvl="1"/>
            <a:r>
              <a:rPr lang="en-GB" dirty="0"/>
              <a:t>Nonradioactive detector materials</a:t>
            </a:r>
          </a:p>
          <a:p>
            <a:r>
              <a:rPr lang="en-GB" b="1" dirty="0"/>
              <a:t>Cooling Xe</a:t>
            </a:r>
          </a:p>
          <a:p>
            <a:pPr lvl="1"/>
            <a:r>
              <a:rPr lang="en-GB" dirty="0"/>
              <a:t>Essentially a bomb when cooling stops</a:t>
            </a:r>
          </a:p>
          <a:p>
            <a:pPr lvl="1"/>
            <a:r>
              <a:rPr lang="en-GB" dirty="0"/>
              <a:t>Emergency cooling systems </a:t>
            </a:r>
          </a:p>
          <a:p>
            <a:pPr lvl="2"/>
            <a:r>
              <a:rPr lang="en-GB" dirty="0"/>
              <a:t>LN</a:t>
            </a:r>
            <a:r>
              <a:rPr lang="en-GB" baseline="-25000" dirty="0"/>
              <a:t>2 </a:t>
            </a:r>
            <a:r>
              <a:rPr lang="en-GB" dirty="0"/>
              <a:t>(Liquid Nitrogen)</a:t>
            </a:r>
          </a:p>
          <a:p>
            <a:r>
              <a:rPr lang="en-GB" b="1" dirty="0"/>
              <a:t>Cleaning Xe</a:t>
            </a:r>
          </a:p>
          <a:p>
            <a:pPr lvl="1"/>
            <a:r>
              <a:rPr lang="en-GB" dirty="0"/>
              <a:t>Remove impurities</a:t>
            </a:r>
          </a:p>
          <a:p>
            <a:pPr lvl="1"/>
            <a:r>
              <a:rPr lang="en-GB" dirty="0"/>
              <a:t>Steady liquid gas interface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F6F3C8-F40F-991D-75B1-2C09D22B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6469-C140-46A9-AAEF-8657A88FC9A7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7170" name="Picture 2" descr="XENONnT - Gaseous Purification System">
            <a:extLst>
              <a:ext uri="{FF2B5EF4-FFF2-40B4-BE49-F238E27FC236}">
                <a16:creationId xmlns:a16="http://schemas.microsoft.com/office/drawing/2014/main" id="{813AD503-081B-C1E3-4E0F-FA220C9A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55" y="1"/>
            <a:ext cx="3956345" cy="593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D066FA7-A19B-05A5-2E4E-65631E8548E2}"/>
              </a:ext>
            </a:extLst>
          </p:cNvPr>
          <p:cNvSpPr txBox="1"/>
          <p:nvPr/>
        </p:nvSpPr>
        <p:spPr>
          <a:xfrm>
            <a:off x="8235655" y="593406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XENON Experiment.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Gaseous Purification System.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Available at: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https://xenonexperiment.org/photos/ (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</a:rPr>
              <a:t>Accessed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: 13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</a:rPr>
              <a:t>March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</a:rPr>
              <a:t> 2025)</a:t>
            </a:r>
          </a:p>
        </p:txBody>
      </p:sp>
    </p:spTree>
    <p:extLst>
      <p:ext uri="{BB962C8B-B14F-4D97-AF65-F5344CB8AC3E}">
        <p14:creationId xmlns:p14="http://schemas.microsoft.com/office/powerpoint/2010/main" val="1140542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</TotalTime>
  <Words>611</Words>
  <Application>Microsoft Office PowerPoint</Application>
  <PresentationFormat>Widescreen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Cambria Math</vt:lpstr>
      <vt:lpstr>Kantoorthema</vt:lpstr>
      <vt:lpstr>Particle Detection using the XENONnT Detector</vt:lpstr>
      <vt:lpstr>XENONnT</vt:lpstr>
      <vt:lpstr>Dual-PhaseTime Projection Chamber</vt:lpstr>
      <vt:lpstr>Particle Identification</vt:lpstr>
      <vt:lpstr>Xenon</vt:lpstr>
      <vt:lpstr>The detector</vt:lpstr>
      <vt:lpstr>The detector</vt:lpstr>
      <vt:lpstr>Data acquisition</vt:lpstr>
      <vt:lpstr>Challenges</vt:lpstr>
      <vt:lpstr>XAMS (Xenon Amsterdam)</vt:lpstr>
      <vt:lpstr>PowerPoint Presentation</vt:lpstr>
      <vt:lpstr>TPCs</vt:lpstr>
      <vt:lpstr>P&amp;ID XAMS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Bart Sarlemijn</dc:creator>
  <cp:lastModifiedBy>Bart Sarlemijn</cp:lastModifiedBy>
  <cp:revision>50</cp:revision>
  <dcterms:created xsi:type="dcterms:W3CDTF">2024-11-28T22:16:36Z</dcterms:created>
  <dcterms:modified xsi:type="dcterms:W3CDTF">2025-03-14T10:43:04Z</dcterms:modified>
</cp:coreProperties>
</file>