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263" r:id="rId5"/>
    <p:sldId id="259" r:id="rId6"/>
    <p:sldId id="260" r:id="rId7"/>
    <p:sldId id="264" r:id="rId8"/>
    <p:sldId id="261" r:id="rId10"/>
    <p:sldId id="268" r:id="rId11"/>
    <p:sldId id="265" r:id="rId12"/>
    <p:sldId id="266" r:id="rId13"/>
    <p:sldId id="269" r:id="rId14"/>
    <p:sldId id="267" r:id="rId15"/>
    <p:sldId id="270" r:id="rId16"/>
    <p:sldId id="262" r:id="rId17"/>
    <p:sldId id="273" r:id="rId18"/>
    <p:sldId id="271" r:id="rId19"/>
    <p:sldId id="27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A9D18E"/>
    <a:srgbClr val="57576E"/>
    <a:srgbClr val="346EA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wmf"/><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vmlDrawing" Target="../drawings/vmlDrawing1.v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29055" y="1534160"/>
            <a:ext cx="10186035" cy="1608455"/>
          </a:xfrm>
        </p:spPr>
        <p:txBody>
          <a:bodyPr/>
          <a:p>
            <a:pPr marL="0" indent="0" algn="l" fontAlgn="auto">
              <a:lnSpc>
                <a:spcPct val="100000"/>
              </a:lnSpc>
              <a:spcBef>
                <a:spcPts val="1200"/>
              </a:spcBef>
              <a:spcAft>
                <a:spcPts val="1200"/>
              </a:spcAft>
            </a:pPr>
            <a:r>
              <a:rPr lang="en-US" altLang="zh-CN" sz="4800">
                <a:solidFill>
                  <a:srgbClr val="346EAD"/>
                </a:solidFill>
                <a:latin typeface="Arial" panose="020B0604020202020204" pitchFamily="34" charset="0"/>
                <a:cs typeface="Arial" panose="020B0604020202020204" pitchFamily="34" charset="0"/>
              </a:rPr>
              <a:t>Looking for new physics at LHC:</a:t>
            </a:r>
            <a:br>
              <a:rPr lang="en-US" altLang="zh-CN" sz="4800">
                <a:solidFill>
                  <a:srgbClr val="346EAD"/>
                </a:solidFill>
                <a:latin typeface="Arial" panose="020B0604020202020204" pitchFamily="34" charset="0"/>
                <a:cs typeface="Arial" panose="020B0604020202020204" pitchFamily="34" charset="0"/>
              </a:rPr>
            </a:br>
            <a:r>
              <a:rPr lang="en-US" altLang="zh-CN" sz="4800">
                <a:solidFill>
                  <a:srgbClr val="346EAD"/>
                </a:solidFill>
                <a:latin typeface="Arial" panose="020B0604020202020204" pitchFamily="34" charset="0"/>
                <a:cs typeface="Arial" panose="020B0604020202020204" pitchFamily="34" charset="0"/>
              </a:rPr>
              <a:t>ForwArd Search ExpeRiement </a:t>
            </a:r>
            <a:endParaRPr lang="en-US" altLang="zh-CN" sz="4800">
              <a:solidFill>
                <a:srgbClr val="346EAD"/>
              </a:solidFill>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362075" y="3562668"/>
            <a:ext cx="9144000" cy="1655762"/>
          </a:xfrm>
        </p:spPr>
        <p:txBody>
          <a:bodyPr/>
          <a:p>
            <a:pPr algn="l"/>
            <a:r>
              <a:rPr lang="en-US" altLang="zh-CN" sz="3600">
                <a:solidFill>
                  <a:srgbClr val="57576E"/>
                </a:solidFill>
                <a:latin typeface="Arial" panose="020B0604020202020204" pitchFamily="34" charset="0"/>
                <a:cs typeface="Arial" panose="020B0604020202020204" pitchFamily="34" charset="0"/>
              </a:rPr>
              <a:t>Presented by: Feifei Xiao</a:t>
            </a:r>
            <a:endParaRPr lang="en-US" altLang="zh-CN" sz="3600">
              <a:solidFill>
                <a:srgbClr val="57576E"/>
              </a:solidFill>
              <a:latin typeface="Arial" panose="020B0604020202020204" pitchFamily="34" charset="0"/>
              <a:cs typeface="Arial" panose="020B0604020202020204" pitchFamily="34" charset="0"/>
            </a:endParaRPr>
          </a:p>
        </p:txBody>
      </p:sp>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Intro                                        F.Xiao</a:t>
            </a:r>
            <a:r>
              <a:rPr lang="en-US" altLang="zh-CN" sz="2400">
                <a:sym typeface="+mn-ea"/>
              </a:rPr>
              <a:t>                                        </a:t>
            </a:r>
            <a:r>
              <a:rPr lang="en-US" altLang="zh-CN" sz="2400"/>
              <a:t>1</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cxnSp>
        <p:nvCxnSpPr>
          <p:cNvPr id="6" name="直接连接符 5"/>
          <p:cNvCxnSpPr/>
          <p:nvPr/>
        </p:nvCxnSpPr>
        <p:spPr>
          <a:xfrm>
            <a:off x="1433830" y="3228975"/>
            <a:ext cx="9428480" cy="4445"/>
          </a:xfrm>
          <a:prstGeom prst="lin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pic>
        <p:nvPicPr>
          <p:cNvPr id="7" name="图片 6"/>
          <p:cNvPicPr>
            <a:picLocks noChangeAspect="1"/>
          </p:cNvPicPr>
          <p:nvPr/>
        </p:nvPicPr>
        <p:blipFill>
          <a:blip r:embed="rId2"/>
          <a:srcRect l="248" t="-2643" r="-248" b="53132"/>
          <a:stretch>
            <a:fillRect/>
          </a:stretch>
        </p:blipFill>
        <p:spPr>
          <a:xfrm>
            <a:off x="466090" y="4756150"/>
            <a:ext cx="5629910" cy="1605915"/>
          </a:xfrm>
          <a:prstGeom prst="rect">
            <a:avLst/>
          </a:prstGeom>
        </p:spPr>
      </p:pic>
      <p:pic>
        <p:nvPicPr>
          <p:cNvPr id="8" name="图片 7"/>
          <p:cNvPicPr>
            <a:picLocks noChangeAspect="1"/>
          </p:cNvPicPr>
          <p:nvPr/>
        </p:nvPicPr>
        <p:blipFill>
          <a:blip r:embed="rId2"/>
          <a:srcRect t="49550"/>
          <a:stretch>
            <a:fillRect/>
          </a:stretch>
        </p:blipFill>
        <p:spPr>
          <a:xfrm>
            <a:off x="6096000" y="4799330"/>
            <a:ext cx="5629910" cy="16363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FASER Tracker                                        F.Xiao</a:t>
            </a:r>
            <a:r>
              <a:rPr lang="en-US" altLang="zh-CN" sz="2400">
                <a:sym typeface="+mn-ea"/>
              </a:rPr>
              <a:t>                                        </a:t>
            </a:r>
            <a:r>
              <a:rPr lang="en-US" altLang="zh-CN" sz="2400"/>
              <a:t>10</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2" name="图片 1"/>
          <p:cNvPicPr>
            <a:picLocks noChangeAspect="1"/>
          </p:cNvPicPr>
          <p:nvPr/>
        </p:nvPicPr>
        <p:blipFill>
          <a:blip r:embed="rId2"/>
          <a:srcRect r="52281" b="11071"/>
          <a:stretch>
            <a:fillRect/>
          </a:stretch>
        </p:blipFill>
        <p:spPr>
          <a:xfrm>
            <a:off x="652780" y="1287780"/>
            <a:ext cx="2416175" cy="2049780"/>
          </a:xfrm>
          <a:prstGeom prst="rect">
            <a:avLst/>
          </a:prstGeom>
        </p:spPr>
      </p:pic>
      <p:pic>
        <p:nvPicPr>
          <p:cNvPr id="6" name="图片 5"/>
          <p:cNvPicPr>
            <a:picLocks noChangeAspect="1"/>
          </p:cNvPicPr>
          <p:nvPr/>
        </p:nvPicPr>
        <p:blipFill>
          <a:blip r:embed="rId3"/>
          <a:stretch>
            <a:fillRect/>
          </a:stretch>
        </p:blipFill>
        <p:spPr>
          <a:xfrm>
            <a:off x="4062730" y="728980"/>
            <a:ext cx="3209925" cy="2524760"/>
          </a:xfrm>
          <a:prstGeom prst="rect">
            <a:avLst/>
          </a:prstGeom>
        </p:spPr>
      </p:pic>
      <p:sp>
        <p:nvSpPr>
          <p:cNvPr id="7" name="文本框 6"/>
          <p:cNvSpPr txBox="1"/>
          <p:nvPr/>
        </p:nvSpPr>
        <p:spPr>
          <a:xfrm>
            <a:off x="145415" y="3218180"/>
            <a:ext cx="4064000" cy="337185"/>
          </a:xfrm>
          <a:prstGeom prst="rect">
            <a:avLst/>
          </a:prstGeom>
          <a:noFill/>
        </p:spPr>
        <p:txBody>
          <a:bodyPr wrap="square" rtlCol="0">
            <a:spAutoFit/>
          </a:bodyPr>
          <a:p>
            <a:r>
              <a:rPr lang="en-US" altLang="zh-CN" sz="1600">
                <a:solidFill>
                  <a:schemeClr val="bg1">
                    <a:lumMod val="50000"/>
                  </a:schemeClr>
                </a:solidFill>
              </a:rPr>
              <a:t>Exploded CAD view of a tracker station [14]</a:t>
            </a:r>
            <a:endParaRPr lang="en-US" altLang="zh-CN"/>
          </a:p>
        </p:txBody>
      </p:sp>
      <p:sp>
        <p:nvSpPr>
          <p:cNvPr id="8" name="文本框 7"/>
          <p:cNvSpPr txBox="1"/>
          <p:nvPr/>
        </p:nvSpPr>
        <p:spPr>
          <a:xfrm>
            <a:off x="3815715" y="3218180"/>
            <a:ext cx="4064000" cy="337185"/>
          </a:xfrm>
          <a:prstGeom prst="rect">
            <a:avLst/>
          </a:prstGeom>
          <a:noFill/>
        </p:spPr>
        <p:txBody>
          <a:bodyPr wrap="square" rtlCol="0">
            <a:spAutoFit/>
          </a:bodyPr>
          <a:p>
            <a:r>
              <a:rPr lang="en-US" altLang="zh-CN" sz="1600">
                <a:solidFill>
                  <a:schemeClr val="bg1">
                    <a:lumMod val="50000"/>
                  </a:schemeClr>
                </a:solidFill>
              </a:rPr>
              <a:t>Photograph of a SCT barrel strip module [14]</a:t>
            </a:r>
            <a:endParaRPr lang="en-US" altLang="zh-CN" sz="1600">
              <a:solidFill>
                <a:schemeClr val="bg1">
                  <a:lumMod val="50000"/>
                </a:schemeClr>
              </a:solidFill>
            </a:endParaRPr>
          </a:p>
        </p:txBody>
      </p:sp>
      <p:sp>
        <p:nvSpPr>
          <p:cNvPr id="9" name="文本框 8"/>
          <p:cNvSpPr txBox="1"/>
          <p:nvPr/>
        </p:nvSpPr>
        <p:spPr>
          <a:xfrm>
            <a:off x="145415" y="728980"/>
            <a:ext cx="5992495"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Tracker Overview:</a:t>
            </a:r>
            <a:endParaRPr lang="en-US" sz="2800">
              <a:solidFill>
                <a:srgbClr val="346EAD"/>
              </a:solidFill>
              <a:latin typeface="Arial" panose="020B0604020202020204" pitchFamily="34" charset="0"/>
              <a:ea typeface="+mj-ea"/>
              <a:cs typeface="Arial" panose="020B0604020202020204" pitchFamily="34" charset="0"/>
            </a:endParaRPr>
          </a:p>
        </p:txBody>
      </p:sp>
      <p:sp>
        <p:nvSpPr>
          <p:cNvPr id="10" name="文本框 9"/>
          <p:cNvSpPr txBox="1"/>
          <p:nvPr/>
        </p:nvSpPr>
        <p:spPr>
          <a:xfrm>
            <a:off x="7561580" y="728980"/>
            <a:ext cx="4678045" cy="3328670"/>
          </a:xfrm>
          <a:prstGeom prst="rect">
            <a:avLst/>
          </a:prstGeom>
          <a:noFill/>
        </p:spPr>
        <p:txBody>
          <a:bodyPr wrap="square" rtlCol="0">
            <a:noAutofit/>
          </a:bodyPr>
          <a:p>
            <a:pPr marL="285750" indent="-285750" fontAlgn="auto">
              <a:spcBef>
                <a:spcPts val="500"/>
              </a:spcBef>
              <a:buSzPct val="80000"/>
              <a:buFont typeface="Wingdings" panose="05000000000000000000" charset="0"/>
              <a:buChar char="l"/>
            </a:pPr>
            <a:r>
              <a:rPr lang="en-US" altLang="zh-CN">
                <a:solidFill>
                  <a:srgbClr val="346EAD"/>
                </a:solidFill>
                <a:latin typeface="Arial" panose="020B0604020202020204" pitchFamily="34" charset="0"/>
                <a:ea typeface="+mj-ea"/>
                <a:cs typeface="Arial" panose="020B0604020202020204" pitchFamily="34" charset="0"/>
                <a:sym typeface="+mn-ea"/>
              </a:rPr>
              <a:t>3 stations </a:t>
            </a:r>
            <a:r>
              <a:rPr lang="zh-CN" altLang="en-US">
                <a:solidFill>
                  <a:srgbClr val="346EAD"/>
                </a:solidFill>
                <a:latin typeface="Arial" panose="020B0604020202020204" pitchFamily="34" charset="0"/>
                <a:ea typeface="+mj-ea"/>
                <a:cs typeface="Arial" panose="020B0604020202020204" pitchFamily="34" charset="0"/>
                <a:sym typeface="+mn-ea"/>
              </a:rPr>
              <a:t>×</a:t>
            </a:r>
            <a:r>
              <a:rPr lang="en-US" altLang="zh-CN">
                <a:solidFill>
                  <a:srgbClr val="346EAD"/>
                </a:solidFill>
                <a:latin typeface="Arial" panose="020B0604020202020204" pitchFamily="34" charset="0"/>
                <a:ea typeface="+mj-ea"/>
                <a:cs typeface="Arial" panose="020B0604020202020204" pitchFamily="34" charset="0"/>
                <a:sym typeface="+mn-ea"/>
              </a:rPr>
              <a:t> 3 layers </a:t>
            </a:r>
            <a:r>
              <a:rPr lang="zh-CN" altLang="en-US">
                <a:solidFill>
                  <a:srgbClr val="346EAD"/>
                </a:solidFill>
                <a:latin typeface="Arial" panose="020B0604020202020204" pitchFamily="34" charset="0"/>
                <a:ea typeface="+mj-ea"/>
                <a:cs typeface="Arial" panose="020B0604020202020204" pitchFamily="34" charset="0"/>
                <a:sym typeface="+mn-ea"/>
              </a:rPr>
              <a:t>×</a:t>
            </a:r>
            <a:r>
              <a:rPr lang="en-US" altLang="zh-CN">
                <a:solidFill>
                  <a:srgbClr val="346EAD"/>
                </a:solidFill>
                <a:latin typeface="Arial" panose="020B0604020202020204" pitchFamily="34" charset="0"/>
                <a:ea typeface="+mj-ea"/>
                <a:cs typeface="Arial" panose="020B0604020202020204" pitchFamily="34" charset="0"/>
                <a:sym typeface="+mn-ea"/>
              </a:rPr>
              <a:t> 8 spare ATLAS semiconductor tracker barrel modules</a:t>
            </a:r>
            <a:endParaRPr lang="en-US" altLang="zh-CN">
              <a:solidFill>
                <a:srgbClr val="346EAD"/>
              </a:solidFill>
              <a:latin typeface="Arial" panose="020B0604020202020204" pitchFamily="34" charset="0"/>
              <a:ea typeface="+mj-ea"/>
              <a:cs typeface="Arial" panose="020B0604020202020204" pitchFamily="34" charset="0"/>
              <a:sym typeface="+mn-ea"/>
            </a:endParaRPr>
          </a:p>
          <a:p>
            <a:pPr marL="285750" indent="-285750" fontAlgn="auto">
              <a:spcBef>
                <a:spcPts val="500"/>
              </a:spcBef>
              <a:buSzPct val="80000"/>
              <a:buFont typeface="Wingdings" panose="05000000000000000000" charset="0"/>
              <a:buChar char="l"/>
            </a:pPr>
            <a:r>
              <a:rPr lang="en-US" altLang="zh-CN">
                <a:solidFill>
                  <a:srgbClr val="346EAD"/>
                </a:solidFill>
                <a:latin typeface="Arial" panose="020B0604020202020204" pitchFamily="34" charset="0"/>
                <a:ea typeface="+mj-ea"/>
                <a:cs typeface="Arial" panose="020B0604020202020204" pitchFamily="34" charset="0"/>
              </a:rPr>
              <a:t>4 silicon microstrip detectors in pairs on two sides of a central based borad</a:t>
            </a:r>
            <a:endParaRPr lang="en-US" altLang="zh-CN">
              <a:solidFill>
                <a:srgbClr val="346EAD"/>
              </a:solidFill>
              <a:latin typeface="Arial" panose="020B0604020202020204" pitchFamily="34" charset="0"/>
              <a:ea typeface="+mj-ea"/>
              <a:cs typeface="Arial" panose="020B0604020202020204" pitchFamily="34" charset="0"/>
            </a:endParaRPr>
          </a:p>
          <a:p>
            <a:pPr marL="285750" indent="-285750" fontAlgn="auto">
              <a:spcBef>
                <a:spcPts val="500"/>
              </a:spcBef>
              <a:buSzPct val="80000"/>
              <a:buFont typeface="Wingdings" panose="05000000000000000000" charset="0"/>
              <a:buChar char="l"/>
            </a:pPr>
            <a:r>
              <a:rPr lang="en-US" altLang="zh-CN">
                <a:solidFill>
                  <a:srgbClr val="346EAD"/>
                </a:solidFill>
                <a:latin typeface="Arial" panose="020B0604020202020204" pitchFamily="34" charset="0"/>
                <a:ea typeface="+mj-ea"/>
                <a:cs typeface="Arial" panose="020B0604020202020204" pitchFamily="34" charset="0"/>
              </a:rPr>
              <a:t>p in n silicon sensor (based on electron hole pair production) n-type substrate of 285</a:t>
            </a:r>
            <a:r>
              <a:rPr lang="en-US" altLang="zh-CN" sz="1800">
                <a:solidFill>
                  <a:srgbClr val="346EAD"/>
                </a:solidFill>
                <a:latin typeface="Arial" panose="020B0604020202020204" pitchFamily="34" charset="0"/>
                <a:ea typeface="+mj-ea"/>
                <a:cs typeface="Arial" panose="020B0604020202020204" pitchFamily="34" charset="0"/>
              </a:rPr>
              <a:t>μ</a:t>
            </a:r>
            <a:r>
              <a:rPr lang="en-US" altLang="zh-CN">
                <a:solidFill>
                  <a:srgbClr val="346EAD"/>
                </a:solidFill>
                <a:latin typeface="Arial" panose="020B0604020202020204" pitchFamily="34" charset="0"/>
                <a:ea typeface="+mj-ea"/>
                <a:cs typeface="Arial" panose="020B0604020202020204" pitchFamily="34" charset="0"/>
              </a:rPr>
              <a:t>m thickness &amp; 768 (p</a:t>
            </a:r>
            <a:r>
              <a:rPr lang="en-US" altLang="zh-CN" baseline="30000">
                <a:solidFill>
                  <a:srgbClr val="346EAD"/>
                </a:solidFill>
                <a:latin typeface="Arial" panose="020B0604020202020204" pitchFamily="34" charset="0"/>
                <a:ea typeface="+mj-ea"/>
                <a:cs typeface="Arial" panose="020B0604020202020204" pitchFamily="34" charset="0"/>
              </a:rPr>
              <a:t>+</a:t>
            </a:r>
            <a:r>
              <a:rPr lang="en-US" altLang="zh-CN">
                <a:solidFill>
                  <a:srgbClr val="346EAD"/>
                </a:solidFill>
                <a:latin typeface="Arial" panose="020B0604020202020204" pitchFamily="34" charset="0"/>
                <a:ea typeface="+mj-ea"/>
                <a:cs typeface="Arial" panose="020B0604020202020204" pitchFamily="34" charset="0"/>
              </a:rPr>
              <a:t> implant)  strips with at a constant pitch of 80 </a:t>
            </a:r>
            <a:r>
              <a:rPr lang="en-US" altLang="zh-CN">
                <a:solidFill>
                  <a:srgbClr val="346EAD"/>
                </a:solidFill>
                <a:latin typeface="Arial" panose="020B0604020202020204" pitchFamily="34" charset="0"/>
                <a:ea typeface="+mj-ea"/>
                <a:cs typeface="Arial" panose="020B0604020202020204" pitchFamily="34" charset="0"/>
                <a:sym typeface="+mn-ea"/>
              </a:rPr>
              <a:t>μm</a:t>
            </a:r>
            <a:endParaRPr lang="en-US" altLang="zh-CN">
              <a:solidFill>
                <a:srgbClr val="346EAD"/>
              </a:solidFill>
              <a:latin typeface="Arial" panose="020B0604020202020204" pitchFamily="34" charset="0"/>
              <a:ea typeface="+mj-ea"/>
              <a:cs typeface="Arial" panose="020B0604020202020204" pitchFamily="34" charset="0"/>
              <a:sym typeface="+mn-ea"/>
            </a:endParaRPr>
          </a:p>
          <a:p>
            <a:pPr marL="285750" indent="-285750" fontAlgn="auto">
              <a:spcBef>
                <a:spcPts val="500"/>
              </a:spcBef>
              <a:buSzPct val="80000"/>
              <a:buFont typeface="Wingdings" panose="05000000000000000000" charset="0"/>
              <a:buChar char="l"/>
            </a:pPr>
            <a:r>
              <a:rPr lang="en-US" altLang="zh-CN">
                <a:solidFill>
                  <a:srgbClr val="346EAD"/>
                </a:solidFill>
                <a:latin typeface="Arial" panose="020B0604020202020204" pitchFamily="34" charset="0"/>
                <a:ea typeface="+mj-ea"/>
                <a:cs typeface="Arial" panose="020B0604020202020204" pitchFamily="34" charset="0"/>
              </a:rPr>
              <a:t>spatial resolution of ~17</a:t>
            </a:r>
            <a:r>
              <a:rPr lang="en-US" altLang="zh-CN">
                <a:solidFill>
                  <a:srgbClr val="346EAD"/>
                </a:solidFill>
                <a:latin typeface="Arial" panose="020B0604020202020204" pitchFamily="34" charset="0"/>
                <a:ea typeface="+mj-ea"/>
                <a:cs typeface="Arial" panose="020B0604020202020204" pitchFamily="34" charset="0"/>
                <a:sym typeface="+mn-ea"/>
              </a:rPr>
              <a:t>μm </a:t>
            </a:r>
            <a:r>
              <a:rPr lang="en-US" altLang="zh-CN">
                <a:solidFill>
                  <a:srgbClr val="346EAD"/>
                </a:solidFill>
                <a:latin typeface="Arial" panose="020B0604020202020204" pitchFamily="34" charset="0"/>
                <a:ea typeface="+mj-ea"/>
                <a:cs typeface="Arial" panose="020B0604020202020204" pitchFamily="34" charset="0"/>
              </a:rPr>
              <a:t>perpendicular to the strips, ~580μm parallel</a:t>
            </a:r>
            <a:endParaRPr lang="en-US" altLang="zh-CN">
              <a:solidFill>
                <a:srgbClr val="346EAD"/>
              </a:solidFill>
              <a:latin typeface="Arial" panose="020B0604020202020204" pitchFamily="34" charset="0"/>
              <a:ea typeface="+mj-ea"/>
              <a:cs typeface="Arial" panose="020B0604020202020204" pitchFamily="34" charset="0"/>
            </a:endParaRPr>
          </a:p>
          <a:p>
            <a:pPr marL="285750" indent="-285750" fontAlgn="auto">
              <a:spcBef>
                <a:spcPts val="500"/>
              </a:spcBef>
              <a:buSzPct val="80000"/>
              <a:buFont typeface="Wingdings" panose="05000000000000000000" charset="0"/>
              <a:buChar char="l"/>
            </a:pPr>
            <a:endParaRPr lang="en-US" altLang="zh-CN">
              <a:solidFill>
                <a:srgbClr val="346EAD"/>
              </a:solidFill>
              <a:latin typeface="Arial" panose="020B0604020202020204" pitchFamily="34" charset="0"/>
              <a:ea typeface="+mj-ea"/>
              <a:cs typeface="Arial" panose="020B0604020202020204" pitchFamily="34" charset="0"/>
            </a:endParaRPr>
          </a:p>
        </p:txBody>
      </p:sp>
      <p:sp>
        <p:nvSpPr>
          <p:cNvPr id="13" name="文本框 12"/>
          <p:cNvSpPr txBox="1"/>
          <p:nvPr/>
        </p:nvSpPr>
        <p:spPr>
          <a:xfrm>
            <a:off x="282575" y="4175125"/>
            <a:ext cx="7279005" cy="3014980"/>
          </a:xfrm>
          <a:prstGeom prst="rect">
            <a:avLst/>
          </a:prstGeom>
          <a:noFill/>
        </p:spPr>
        <p:txBody>
          <a:bodyPr wrap="square" rtlCol="0">
            <a:spAutoFit/>
          </a:bodyPr>
          <a:p>
            <a:pPr indent="0" fontAlgn="auto">
              <a:spcBef>
                <a:spcPts val="600"/>
              </a:spcBef>
              <a:buSzPct val="80000"/>
              <a:buFont typeface="Wingdings" panose="05000000000000000000" charset="0"/>
              <a:buNone/>
            </a:pPr>
            <a:r>
              <a:rPr lang="en-US" sz="2800">
                <a:solidFill>
                  <a:srgbClr val="346EAD"/>
                </a:solidFill>
                <a:latin typeface="Arial" panose="020B0604020202020204" pitchFamily="34" charset="0"/>
                <a:ea typeface="+mj-ea"/>
                <a:cs typeface="Arial" panose="020B0604020202020204" pitchFamily="34" charset="0"/>
              </a:rPr>
              <a:t>Electronics: </a:t>
            </a:r>
            <a:endParaRPr lang="en-US" sz="28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ABCD3TA chip contains 128 readout channels that consist of a     </a:t>
            </a:r>
            <a:endParaRPr lang="en-US" altLang="zh-CN" sz="1800">
              <a:solidFill>
                <a:srgbClr val="346EAD"/>
              </a:solidFill>
              <a:latin typeface="Arial" panose="020B0604020202020204" pitchFamily="34" charset="0"/>
              <a:ea typeface="+mj-ea"/>
              <a:cs typeface="Arial" panose="020B0604020202020204" pitchFamily="34" charset="0"/>
            </a:endParaRPr>
          </a:p>
          <a:p>
            <a:pPr indent="0" fontAlgn="auto">
              <a:spcBef>
                <a:spcPts val="600"/>
              </a:spcBef>
              <a:buSzPct val="80000"/>
              <a:buFont typeface="Wingdings" panose="05000000000000000000" charset="0"/>
              <a:buNone/>
            </a:pPr>
            <a:r>
              <a:rPr lang="en-US" altLang="zh-CN" sz="1800">
                <a:solidFill>
                  <a:srgbClr val="346EAD"/>
                </a:solidFill>
                <a:latin typeface="Arial" panose="020B0604020202020204" pitchFamily="34" charset="0"/>
                <a:ea typeface="+mj-ea"/>
                <a:cs typeface="Arial" panose="020B0604020202020204" pitchFamily="34" charset="0"/>
              </a:rPr>
              <a:t>   preamplifier, shaper and discriminator</a:t>
            </a:r>
            <a:endParaRPr lang="en-US" sz="24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sym typeface="+mn-ea"/>
              </a:rPr>
              <a:t>Double-pulse resolution &lt; 50ns</a:t>
            </a:r>
            <a:endParaRPr lang="en-US" altLang="zh-CN" sz="1800">
              <a:solidFill>
                <a:srgbClr val="346EAD"/>
              </a:solidFill>
              <a:latin typeface="Arial" panose="020B0604020202020204" pitchFamily="34" charset="0"/>
              <a:ea typeface="+mj-ea"/>
              <a:cs typeface="Arial" panose="020B0604020202020204" pitchFamily="34" charset="0"/>
              <a:sym typeface="+mn-ea"/>
            </a:endParaRPr>
          </a:p>
          <a:p>
            <a:pPr indent="215900" fontAlgn="auto">
              <a:spcBef>
                <a:spcPts val="600"/>
              </a:spcBef>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Trim Scan: correcting for the threshold dispersion inside the chip</a:t>
            </a:r>
            <a:endParaRPr lang="en-US" altLang="zh-CN" sz="18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Tracker Readout Boards (TRB) get data, in short: measuring   </a:t>
            </a:r>
            <a:endParaRPr lang="en-US" altLang="zh-CN" sz="1800">
              <a:solidFill>
                <a:srgbClr val="346EAD"/>
              </a:solidFill>
              <a:latin typeface="Arial" panose="020B0604020202020204" pitchFamily="34" charset="0"/>
              <a:ea typeface="+mj-ea"/>
              <a:cs typeface="Arial" panose="020B0604020202020204" pitchFamily="34" charset="0"/>
            </a:endParaRPr>
          </a:p>
          <a:p>
            <a:pPr indent="0" fontAlgn="auto">
              <a:spcBef>
                <a:spcPts val="600"/>
              </a:spcBef>
              <a:buSzPct val="80000"/>
              <a:buFont typeface="Wingdings" panose="05000000000000000000" charset="0"/>
              <a:buNone/>
            </a:pPr>
            <a:r>
              <a:rPr lang="en-US" altLang="zh-CN" sz="1800">
                <a:solidFill>
                  <a:srgbClr val="346EAD"/>
                </a:solidFill>
                <a:latin typeface="Arial" panose="020B0604020202020204" pitchFamily="34" charset="0"/>
                <a:ea typeface="+mj-ea"/>
                <a:cs typeface="Arial" panose="020B0604020202020204" pitchFamily="34" charset="0"/>
              </a:rPr>
              <a:t>    information of position, timing and charge</a:t>
            </a:r>
            <a:endParaRPr lang="en-US" altLang="zh-CN" sz="1800">
              <a:solidFill>
                <a:srgbClr val="346EAD"/>
              </a:solidFill>
              <a:latin typeface="Arial" panose="020B0604020202020204" pitchFamily="34" charset="0"/>
              <a:ea typeface="+mj-ea"/>
              <a:cs typeface="Arial" panose="020B0604020202020204" pitchFamily="34" charset="0"/>
            </a:endParaRPr>
          </a:p>
          <a:p>
            <a:pPr indent="0">
              <a:buSzPct val="80000"/>
              <a:buFont typeface="Wingdings" panose="05000000000000000000" charset="0"/>
              <a:buNone/>
            </a:pPr>
            <a:endParaRPr lang="en-US" sz="2400">
              <a:solidFill>
                <a:srgbClr val="346EAD"/>
              </a:solidFill>
              <a:latin typeface="Arial" panose="020B0604020202020204" pitchFamily="34" charset="0"/>
              <a:ea typeface="+mj-ea"/>
              <a:cs typeface="Arial" panose="020B0604020202020204" pitchFamily="34" charset="0"/>
            </a:endParaRPr>
          </a:p>
        </p:txBody>
      </p:sp>
      <p:pic>
        <p:nvPicPr>
          <p:cNvPr id="15" name="图片 14"/>
          <p:cNvPicPr>
            <a:picLocks noChangeAspect="1"/>
          </p:cNvPicPr>
          <p:nvPr/>
        </p:nvPicPr>
        <p:blipFill>
          <a:blip r:embed="rId4"/>
          <a:stretch>
            <a:fillRect/>
          </a:stretch>
        </p:blipFill>
        <p:spPr>
          <a:xfrm>
            <a:off x="8214995" y="3837305"/>
            <a:ext cx="3117850" cy="2574290"/>
          </a:xfrm>
          <a:prstGeom prst="rect">
            <a:avLst/>
          </a:prstGeom>
        </p:spPr>
      </p:pic>
      <p:sp>
        <p:nvSpPr>
          <p:cNvPr id="16" name="文本框 15"/>
          <p:cNvSpPr txBox="1"/>
          <p:nvPr/>
        </p:nvSpPr>
        <p:spPr>
          <a:xfrm>
            <a:off x="8492490" y="6260465"/>
            <a:ext cx="4064000" cy="337185"/>
          </a:xfrm>
          <a:prstGeom prst="rect">
            <a:avLst/>
          </a:prstGeom>
          <a:noFill/>
        </p:spPr>
        <p:txBody>
          <a:bodyPr wrap="square" rtlCol="0">
            <a:spAutoFit/>
          </a:bodyPr>
          <a:p>
            <a:r>
              <a:rPr lang="en-US" altLang="zh-CN" sz="1600">
                <a:solidFill>
                  <a:schemeClr val="bg1">
                    <a:lumMod val="50000"/>
                  </a:schemeClr>
                </a:solidFill>
              </a:rPr>
              <a:t>ATLAS SCT barrel module [1]</a:t>
            </a:r>
            <a:endParaRPr lang="en-US" altLang="zh-CN" sz="160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FASER Calorimeter                               F.Xiao</a:t>
            </a:r>
            <a:r>
              <a:rPr lang="en-US" altLang="zh-CN" sz="2400">
                <a:sym typeface="+mn-ea"/>
              </a:rPr>
              <a:t>                               </a:t>
            </a:r>
            <a:r>
              <a:rPr lang="en-US" altLang="zh-CN" sz="2400"/>
              <a:t>11</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2" name="图片 1"/>
          <p:cNvPicPr>
            <a:picLocks noChangeAspect="1"/>
          </p:cNvPicPr>
          <p:nvPr/>
        </p:nvPicPr>
        <p:blipFill>
          <a:blip r:embed="rId2"/>
          <a:stretch>
            <a:fillRect/>
          </a:stretch>
        </p:blipFill>
        <p:spPr>
          <a:xfrm>
            <a:off x="1664970" y="887095"/>
            <a:ext cx="7264400" cy="2138045"/>
          </a:xfrm>
          <a:prstGeom prst="rect">
            <a:avLst/>
          </a:prstGeom>
        </p:spPr>
      </p:pic>
      <p:sp>
        <p:nvSpPr>
          <p:cNvPr id="9" name="文本框 8"/>
          <p:cNvSpPr txBox="1"/>
          <p:nvPr/>
        </p:nvSpPr>
        <p:spPr>
          <a:xfrm>
            <a:off x="145415" y="728980"/>
            <a:ext cx="7034530" cy="460375"/>
          </a:xfrm>
          <a:prstGeom prst="rect">
            <a:avLst/>
          </a:prstGeom>
          <a:noFill/>
        </p:spPr>
        <p:txBody>
          <a:bodyPr wrap="square" rtlCol="0">
            <a:spAutoFit/>
          </a:bodyPr>
          <a:p>
            <a:r>
              <a:rPr lang="en-US" altLang="zh-CN" sz="2400">
                <a:solidFill>
                  <a:srgbClr val="346EAD"/>
                </a:solidFill>
                <a:latin typeface="Arial" panose="020B0604020202020204" pitchFamily="34" charset="0"/>
                <a:ea typeface="+mj-ea"/>
                <a:cs typeface="Arial" panose="020B0604020202020204" pitchFamily="34" charset="0"/>
              </a:rPr>
              <a:t>Calorimeter module</a:t>
            </a:r>
            <a:r>
              <a:rPr lang="en-US" sz="2400">
                <a:solidFill>
                  <a:srgbClr val="346EAD"/>
                </a:solidFill>
                <a:latin typeface="Arial" panose="020B0604020202020204" pitchFamily="34" charset="0"/>
                <a:ea typeface="+mj-ea"/>
                <a:cs typeface="Arial" panose="020B0604020202020204" pitchFamily="34" charset="0"/>
              </a:rPr>
              <a:t>:</a:t>
            </a:r>
            <a:endParaRPr lang="en-US" sz="2400">
              <a:solidFill>
                <a:srgbClr val="346EAD"/>
              </a:solidFill>
              <a:latin typeface="Arial" panose="020B0604020202020204" pitchFamily="34" charset="0"/>
              <a:ea typeface="+mj-ea"/>
              <a:cs typeface="Arial" panose="020B0604020202020204" pitchFamily="34" charset="0"/>
            </a:endParaRPr>
          </a:p>
        </p:txBody>
      </p:sp>
      <p:sp>
        <p:nvSpPr>
          <p:cNvPr id="7" name="文本框 6"/>
          <p:cNvSpPr txBox="1"/>
          <p:nvPr/>
        </p:nvSpPr>
        <p:spPr>
          <a:xfrm>
            <a:off x="3700780" y="2974975"/>
            <a:ext cx="4064000" cy="337185"/>
          </a:xfrm>
          <a:prstGeom prst="rect">
            <a:avLst/>
          </a:prstGeom>
          <a:noFill/>
        </p:spPr>
        <p:txBody>
          <a:bodyPr wrap="square" rtlCol="0">
            <a:spAutoFit/>
          </a:bodyPr>
          <a:p>
            <a:r>
              <a:rPr lang="en-US" altLang="zh-CN" sz="1600">
                <a:solidFill>
                  <a:schemeClr val="bg1">
                    <a:lumMod val="50000"/>
                  </a:schemeClr>
                </a:solidFill>
              </a:rPr>
              <a:t>Design of a FASER calorimeter module [15]</a:t>
            </a:r>
            <a:endParaRPr lang="en-US" altLang="zh-CN" sz="1600">
              <a:solidFill>
                <a:schemeClr val="bg1">
                  <a:lumMod val="50000"/>
                </a:schemeClr>
              </a:solidFill>
            </a:endParaRPr>
          </a:p>
        </p:txBody>
      </p:sp>
      <p:sp>
        <p:nvSpPr>
          <p:cNvPr id="13" name="文本框 12"/>
          <p:cNvSpPr txBox="1"/>
          <p:nvPr/>
        </p:nvSpPr>
        <p:spPr>
          <a:xfrm>
            <a:off x="282575" y="3540125"/>
            <a:ext cx="11729085" cy="3091815"/>
          </a:xfrm>
          <a:prstGeom prst="rect">
            <a:avLst/>
          </a:prstGeom>
          <a:noFill/>
        </p:spPr>
        <p:txBody>
          <a:bodyPr wrap="square" rtlCol="0">
            <a:spAutoFit/>
          </a:bodyPr>
          <a:p>
            <a:pPr indent="21590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sym typeface="+mn-ea"/>
              </a:rPr>
              <a:t> LHCb outer ECAL modules, 66 layers of </a:t>
            </a:r>
            <a:r>
              <a:rPr lang="en-US" altLang="zh-CN" sz="2000">
                <a:solidFill>
                  <a:srgbClr val="346EAD"/>
                </a:solidFill>
                <a:latin typeface="Arial" panose="020B0604020202020204" pitchFamily="34" charset="0"/>
                <a:ea typeface="+mj-ea"/>
                <a:cs typeface="Arial" panose="020B0604020202020204" pitchFamily="34" charset="0"/>
                <a:sym typeface="+mn-ea"/>
              </a:rPr>
              <a:t>interleaved </a:t>
            </a:r>
            <a:r>
              <a:rPr lang="en-US" altLang="zh-CN" sz="2000">
                <a:solidFill>
                  <a:srgbClr val="346EAD"/>
                </a:solidFill>
                <a:latin typeface="Arial" panose="020B0604020202020204" pitchFamily="34" charset="0"/>
                <a:ea typeface="+mj-ea"/>
                <a:cs typeface="Arial" panose="020B0604020202020204" pitchFamily="34" charset="0"/>
                <a:sym typeface="+mn-ea"/>
              </a:rPr>
              <a:t>2mm lead plates and 4mm scintillator, 64   </a:t>
            </a:r>
            <a:endParaRPr lang="en-US" altLang="zh-CN"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600"/>
              </a:spcBef>
              <a:buSzPct val="80000"/>
              <a:buFont typeface="Wingdings" panose="05000000000000000000" charset="0"/>
              <a:buNone/>
            </a:pPr>
            <a:r>
              <a:rPr lang="en-US" altLang="zh-CN" sz="2000">
                <a:solidFill>
                  <a:srgbClr val="346EAD"/>
                </a:solidFill>
                <a:latin typeface="Arial" panose="020B0604020202020204" pitchFamily="34" charset="0"/>
                <a:ea typeface="+mj-ea"/>
                <a:cs typeface="Arial" panose="020B0604020202020204" pitchFamily="34" charset="0"/>
                <a:sym typeface="+mn-ea"/>
              </a:rPr>
              <a:t>    wavelength shifting fibers </a:t>
            </a:r>
            <a:r>
              <a:rPr lang="en-US" altLang="zh-CN" sz="2000">
                <a:solidFill>
                  <a:srgbClr val="346EAD"/>
                </a:solidFill>
                <a:latin typeface="Arial" panose="020B0604020202020204" pitchFamily="34" charset="0"/>
                <a:ea typeface="+mj-ea"/>
                <a:cs typeface="Arial" panose="020B0604020202020204" pitchFamily="34" charset="0"/>
              </a:rPr>
              <a:t>delivering the scintillation light to a single PMT</a:t>
            </a:r>
            <a:endParaRPr lang="en-US" altLang="zh-CN" sz="2000">
              <a:solidFill>
                <a:srgbClr val="346EAD"/>
              </a:solidFill>
              <a:latin typeface="Arial" panose="020B0604020202020204" pitchFamily="34" charset="0"/>
              <a:ea typeface="+mj-ea"/>
              <a:cs typeface="Arial" panose="020B0604020202020204" pitchFamily="34" charset="0"/>
            </a:endParaRPr>
          </a:p>
          <a:p>
            <a:pPr indent="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  </a:t>
            </a:r>
            <a:r>
              <a:rPr lang="en-US" altLang="zh-CN" sz="2000">
                <a:solidFill>
                  <a:srgbClr val="346EAD"/>
                </a:solidFill>
                <a:latin typeface="Arial" panose="020B0604020202020204" pitchFamily="34" charset="0"/>
                <a:ea typeface="+mj-ea"/>
                <a:cs typeface="Arial" panose="020B0604020202020204" pitchFamily="34" charset="0"/>
                <a:sym typeface="+mn-ea"/>
              </a:rPr>
              <a:t>Measure the electromagnetic energy, electron and photon identification</a:t>
            </a:r>
            <a:endParaRPr lang="en-US" altLang="zh-CN" sz="20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 ~1% energy resolution</a:t>
            </a:r>
            <a:endParaRPr lang="en-US" altLang="zh-CN" sz="20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 Calibration using </a:t>
            </a:r>
            <a:r>
              <a:rPr lang="en-US" altLang="zh-CN" sz="2000" baseline="30000">
                <a:solidFill>
                  <a:srgbClr val="346EAD"/>
                </a:solidFill>
                <a:latin typeface="Arial" panose="020B0604020202020204" pitchFamily="34" charset="0"/>
                <a:ea typeface="+mj-ea"/>
                <a:cs typeface="Arial" panose="020B0604020202020204" pitchFamily="34" charset="0"/>
              </a:rPr>
              <a:t>137</a:t>
            </a:r>
            <a:r>
              <a:rPr lang="en-US" altLang="zh-CN" sz="2000">
                <a:solidFill>
                  <a:srgbClr val="346EAD"/>
                </a:solidFill>
                <a:latin typeface="Arial" panose="020B0604020202020204" pitchFamily="34" charset="0"/>
                <a:ea typeface="+mj-ea"/>
                <a:cs typeface="Arial" panose="020B0604020202020204" pitchFamily="34" charset="0"/>
              </a:rPr>
              <a:t>Cs source and cosmic-ray test stand</a:t>
            </a:r>
            <a:endParaRPr lang="en-US" altLang="zh-CN" sz="20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 Resolution degrades at energies above 1 TeV due to leakage out of the </a:t>
            </a:r>
            <a:endParaRPr lang="en-US" altLang="zh-CN" sz="2000">
              <a:solidFill>
                <a:srgbClr val="346EAD"/>
              </a:solidFill>
              <a:latin typeface="Arial" panose="020B0604020202020204" pitchFamily="34" charset="0"/>
              <a:ea typeface="+mj-ea"/>
              <a:cs typeface="Arial" panose="020B0604020202020204" pitchFamily="34" charset="0"/>
            </a:endParaRPr>
          </a:p>
          <a:p>
            <a:pPr indent="0" fontAlgn="auto">
              <a:spcBef>
                <a:spcPts val="600"/>
              </a:spcBef>
              <a:buSzPct val="80000"/>
              <a:buFont typeface="Wingdings" panose="05000000000000000000" charset="0"/>
              <a:buNone/>
            </a:pPr>
            <a:r>
              <a:rPr lang="en-US" altLang="zh-CN" sz="2000">
                <a:solidFill>
                  <a:srgbClr val="346EAD"/>
                </a:solidFill>
                <a:latin typeface="Arial" panose="020B0604020202020204" pitchFamily="34" charset="0"/>
                <a:ea typeface="+mj-ea"/>
                <a:cs typeface="Arial" panose="020B0604020202020204" pitchFamily="34" charset="0"/>
              </a:rPr>
              <a:t>    back of the calorimeter</a:t>
            </a:r>
            <a:endParaRPr lang="en-US" altLang="zh-CN" sz="2000">
              <a:solidFill>
                <a:srgbClr val="346EAD"/>
              </a:solidFill>
              <a:latin typeface="Arial" panose="020B0604020202020204" pitchFamily="34" charset="0"/>
              <a:ea typeface="+mj-ea"/>
              <a:cs typeface="Arial" panose="020B0604020202020204" pitchFamily="34" charset="0"/>
            </a:endParaRPr>
          </a:p>
          <a:p>
            <a:pPr indent="215900" fontAlgn="auto">
              <a:spcBef>
                <a:spcPts val="600"/>
              </a:spcBef>
              <a:buSzPct val="80000"/>
              <a:buFont typeface="Wingdings" panose="05000000000000000000" charset="0"/>
              <a:buChar char="l"/>
            </a:pPr>
            <a:endParaRPr lang="en-US" altLang="zh-CN" sz="2000">
              <a:solidFill>
                <a:srgbClr val="346EAD"/>
              </a:solidFill>
              <a:latin typeface="Arial" panose="020B0604020202020204" pitchFamily="34" charset="0"/>
              <a:ea typeface="+mj-ea"/>
              <a:cs typeface="Arial" panose="020B0604020202020204" pitchFamily="34" charset="0"/>
            </a:endParaRPr>
          </a:p>
        </p:txBody>
      </p:sp>
      <p:pic>
        <p:nvPicPr>
          <p:cNvPr id="10" name="图片 9"/>
          <p:cNvPicPr>
            <a:picLocks noChangeAspect="1"/>
          </p:cNvPicPr>
          <p:nvPr/>
        </p:nvPicPr>
        <p:blipFill>
          <a:blip r:embed="rId3"/>
          <a:stretch>
            <a:fillRect/>
          </a:stretch>
        </p:blipFill>
        <p:spPr>
          <a:xfrm>
            <a:off x="8929370" y="4040505"/>
            <a:ext cx="2679065" cy="2357755"/>
          </a:xfrm>
          <a:prstGeom prst="rect">
            <a:avLst/>
          </a:prstGeom>
        </p:spPr>
      </p:pic>
      <p:sp>
        <p:nvSpPr>
          <p:cNvPr id="11" name="文本框 10"/>
          <p:cNvSpPr txBox="1"/>
          <p:nvPr/>
        </p:nvSpPr>
        <p:spPr>
          <a:xfrm>
            <a:off x="8677910" y="6320155"/>
            <a:ext cx="4064000" cy="337185"/>
          </a:xfrm>
          <a:prstGeom prst="rect">
            <a:avLst/>
          </a:prstGeom>
          <a:noFill/>
        </p:spPr>
        <p:txBody>
          <a:bodyPr wrap="square" rtlCol="0">
            <a:spAutoFit/>
          </a:bodyPr>
          <a:p>
            <a:r>
              <a:rPr lang="en-US" altLang="zh-CN" sz="1600">
                <a:solidFill>
                  <a:schemeClr val="bg1">
                    <a:lumMod val="50000"/>
                  </a:schemeClr>
                </a:solidFill>
              </a:rPr>
              <a:t>FASER cosmic signal comparison [1]</a:t>
            </a:r>
            <a:endParaRPr lang="en-US" altLang="zh-CN" sz="160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FASER DCS System                                 F.Xiao</a:t>
            </a:r>
            <a:r>
              <a:rPr lang="en-US" altLang="zh-CN" sz="2400">
                <a:sym typeface="+mn-ea"/>
              </a:rPr>
              <a:t>                                  </a:t>
            </a:r>
            <a:r>
              <a:rPr lang="en-US" altLang="zh-CN" sz="2400"/>
              <a:t>12</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2" name="图片 1"/>
          <p:cNvPicPr>
            <a:picLocks noChangeAspect="1"/>
          </p:cNvPicPr>
          <p:nvPr/>
        </p:nvPicPr>
        <p:blipFill>
          <a:blip r:embed="rId2"/>
          <a:stretch>
            <a:fillRect/>
          </a:stretch>
        </p:blipFill>
        <p:spPr>
          <a:xfrm>
            <a:off x="1865630" y="1003300"/>
            <a:ext cx="7666990" cy="3942080"/>
          </a:xfrm>
          <a:prstGeom prst="rect">
            <a:avLst/>
          </a:prstGeom>
        </p:spPr>
      </p:pic>
      <p:sp>
        <p:nvSpPr>
          <p:cNvPr id="9" name="文本框 8"/>
          <p:cNvSpPr txBox="1"/>
          <p:nvPr/>
        </p:nvSpPr>
        <p:spPr>
          <a:xfrm>
            <a:off x="145415" y="728980"/>
            <a:ext cx="7034530" cy="460375"/>
          </a:xfrm>
          <a:prstGeom prst="rect">
            <a:avLst/>
          </a:prstGeom>
          <a:noFill/>
        </p:spPr>
        <p:txBody>
          <a:bodyPr wrap="square" rtlCol="0">
            <a:spAutoFit/>
          </a:bodyPr>
          <a:p>
            <a:r>
              <a:rPr lang="en-US" altLang="zh-CN" sz="2400">
                <a:solidFill>
                  <a:srgbClr val="346EAD"/>
                </a:solidFill>
                <a:latin typeface="Arial" panose="020B0604020202020204" pitchFamily="34" charset="0"/>
                <a:ea typeface="+mj-ea"/>
                <a:cs typeface="Arial" panose="020B0604020202020204" pitchFamily="34" charset="0"/>
              </a:rPr>
              <a:t>Detector Control and Safety System</a:t>
            </a:r>
            <a:r>
              <a:rPr lang="en-US" sz="2400">
                <a:solidFill>
                  <a:srgbClr val="346EAD"/>
                </a:solidFill>
                <a:latin typeface="Arial" panose="020B0604020202020204" pitchFamily="34" charset="0"/>
                <a:ea typeface="+mj-ea"/>
                <a:cs typeface="Arial" panose="020B0604020202020204" pitchFamily="34" charset="0"/>
              </a:rPr>
              <a:t>:</a:t>
            </a:r>
            <a:endParaRPr lang="en-US" sz="2400">
              <a:solidFill>
                <a:srgbClr val="346EAD"/>
              </a:solidFill>
              <a:latin typeface="Arial" panose="020B0604020202020204" pitchFamily="34" charset="0"/>
              <a:ea typeface="+mj-ea"/>
              <a:cs typeface="Arial" panose="020B0604020202020204" pitchFamily="34" charset="0"/>
            </a:endParaRPr>
          </a:p>
        </p:txBody>
      </p:sp>
      <p:sp>
        <p:nvSpPr>
          <p:cNvPr id="7" name="文本框 6"/>
          <p:cNvSpPr txBox="1"/>
          <p:nvPr/>
        </p:nvSpPr>
        <p:spPr>
          <a:xfrm>
            <a:off x="4584700" y="4827270"/>
            <a:ext cx="4064000" cy="337185"/>
          </a:xfrm>
          <a:prstGeom prst="rect">
            <a:avLst/>
          </a:prstGeom>
          <a:noFill/>
        </p:spPr>
        <p:txBody>
          <a:bodyPr wrap="square" rtlCol="0">
            <a:spAutoFit/>
          </a:bodyPr>
          <a:p>
            <a:r>
              <a:rPr lang="en-US" altLang="zh-CN" sz="1600">
                <a:solidFill>
                  <a:schemeClr val="bg1">
                    <a:lumMod val="50000"/>
                  </a:schemeClr>
                </a:solidFill>
              </a:rPr>
              <a:t>The DCS control hierarchy [15]</a:t>
            </a:r>
            <a:endParaRPr lang="en-US" altLang="zh-CN" sz="1600">
              <a:solidFill>
                <a:schemeClr val="bg1">
                  <a:lumMod val="50000"/>
                </a:schemeClr>
              </a:solidFill>
            </a:endParaRPr>
          </a:p>
        </p:txBody>
      </p:sp>
      <p:sp>
        <p:nvSpPr>
          <p:cNvPr id="8" name="文本框 7"/>
          <p:cNvSpPr txBox="1"/>
          <p:nvPr/>
        </p:nvSpPr>
        <p:spPr>
          <a:xfrm>
            <a:off x="257175" y="5259705"/>
            <a:ext cx="5838825" cy="1486535"/>
          </a:xfrm>
          <a:prstGeom prst="rect">
            <a:avLst/>
          </a:prstGeom>
          <a:noFill/>
        </p:spPr>
        <p:txBody>
          <a:bodyPr wrap="square" rtlCol="0">
            <a:noAutofit/>
          </a:bodyPr>
          <a:p>
            <a:r>
              <a:rPr lang="en-US" altLang="zh-CN" sz="2400">
                <a:solidFill>
                  <a:srgbClr val="346EAD"/>
                </a:solidFill>
                <a:latin typeface="Arial" panose="020B0604020202020204" pitchFamily="34" charset="0"/>
                <a:ea typeface="+mj-ea"/>
                <a:cs typeface="Arial" panose="020B0604020202020204" pitchFamily="34" charset="0"/>
              </a:rPr>
              <a:t>Cooling system</a:t>
            </a:r>
            <a:r>
              <a:rPr lang="en-US" sz="2400">
                <a:solidFill>
                  <a:srgbClr val="346EAD"/>
                </a:solidFill>
                <a:latin typeface="Arial" panose="020B0604020202020204" pitchFamily="34" charset="0"/>
                <a:ea typeface="+mj-ea"/>
                <a:cs typeface="Arial" panose="020B0604020202020204" pitchFamily="34" charset="0"/>
              </a:rPr>
              <a:t>:</a:t>
            </a:r>
            <a:endParaRPr lang="en-US" sz="24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simple water chiller ~15 ℃ to cool ASICs</a:t>
            </a:r>
            <a:endParaRPr lang="en-US" altLang="zh-CN" sz="18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dry air system to avoid condensation on the electronics due to the cooling [14]</a:t>
            </a:r>
            <a:endParaRPr lang="en-US" altLang="zh-CN" sz="1800">
              <a:solidFill>
                <a:srgbClr val="346EAD"/>
              </a:solidFill>
              <a:latin typeface="Arial" panose="020B0604020202020204" pitchFamily="34" charset="0"/>
              <a:ea typeface="+mj-ea"/>
              <a:cs typeface="Arial" panose="020B0604020202020204" pitchFamily="34" charset="0"/>
            </a:endParaRPr>
          </a:p>
        </p:txBody>
      </p:sp>
      <p:sp>
        <p:nvSpPr>
          <p:cNvPr id="11" name="文本框 10"/>
          <p:cNvSpPr txBox="1"/>
          <p:nvPr/>
        </p:nvSpPr>
        <p:spPr>
          <a:xfrm>
            <a:off x="5730240" y="5207000"/>
            <a:ext cx="6943090" cy="1486535"/>
          </a:xfrm>
          <a:prstGeom prst="rect">
            <a:avLst/>
          </a:prstGeom>
          <a:noFill/>
        </p:spPr>
        <p:txBody>
          <a:bodyPr wrap="square" rtlCol="0">
            <a:noAutofit/>
          </a:bodyPr>
          <a:p>
            <a:r>
              <a:rPr lang="en-US" altLang="zh-CN" sz="2400">
                <a:solidFill>
                  <a:srgbClr val="346EAD"/>
                </a:solidFill>
                <a:latin typeface="Arial" panose="020B0604020202020204" pitchFamily="34" charset="0"/>
                <a:ea typeface="+mj-ea"/>
                <a:cs typeface="Arial" panose="020B0604020202020204" pitchFamily="34" charset="0"/>
              </a:rPr>
              <a:t>Safety Interlock</a:t>
            </a:r>
            <a:r>
              <a:rPr lang="en-US" sz="2400">
                <a:solidFill>
                  <a:srgbClr val="346EAD"/>
                </a:solidFill>
                <a:latin typeface="Arial" panose="020B0604020202020204" pitchFamily="34" charset="0"/>
                <a:ea typeface="+mj-ea"/>
                <a:cs typeface="Arial" panose="020B0604020202020204" pitchFamily="34" charset="0"/>
              </a:rPr>
              <a:t>:</a:t>
            </a:r>
            <a:endParaRPr lang="en-US" sz="24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monitor temperture and humidity data</a:t>
            </a:r>
            <a:endParaRPr lang="en-US" altLang="zh-CN" sz="18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control and monitor power supplies</a:t>
            </a:r>
            <a:endParaRPr lang="en-US" altLang="zh-CN" sz="18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software system: turn off individual detector components</a:t>
            </a:r>
            <a:endParaRPr lang="en-US" altLang="zh-CN" sz="18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altLang="zh-CN" sz="1800">
                <a:solidFill>
                  <a:srgbClr val="346EAD"/>
                </a:solidFill>
                <a:latin typeface="Arial" panose="020B0604020202020204" pitchFamily="34" charset="0"/>
                <a:ea typeface="+mj-ea"/>
                <a:cs typeface="Arial" panose="020B0604020202020204" pitchFamily="34" charset="0"/>
              </a:rPr>
              <a:t>hardware system: shut down power supplies</a:t>
            </a:r>
            <a:endParaRPr lang="en-US" altLang="zh-CN" sz="1800">
              <a:solidFill>
                <a:srgbClr val="346EAD"/>
              </a:solidFill>
              <a:latin typeface="Arial" panose="020B0604020202020204" pitchFamily="34" charset="0"/>
              <a:ea typeface="+mj-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Summary                                     F.Xiao</a:t>
            </a:r>
            <a:r>
              <a:rPr lang="en-US" altLang="zh-CN" sz="2400">
                <a:sym typeface="+mn-ea"/>
              </a:rPr>
              <a:t>                                      </a:t>
            </a:r>
            <a:r>
              <a:rPr lang="en-US" altLang="zh-CN" sz="2400"/>
              <a:t>13</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13" name="图片 12"/>
          <p:cNvPicPr>
            <a:picLocks noChangeAspect="1"/>
          </p:cNvPicPr>
          <p:nvPr/>
        </p:nvPicPr>
        <p:blipFill>
          <a:blip r:embed="rId2"/>
          <a:stretch>
            <a:fillRect/>
          </a:stretch>
        </p:blipFill>
        <p:spPr>
          <a:xfrm>
            <a:off x="1101090" y="1221105"/>
            <a:ext cx="8529320" cy="4025900"/>
          </a:xfrm>
          <a:prstGeom prst="rect">
            <a:avLst/>
          </a:prstGeom>
        </p:spPr>
      </p:pic>
      <p:sp>
        <p:nvSpPr>
          <p:cNvPr id="9" name="文本框 8"/>
          <p:cNvSpPr txBox="1"/>
          <p:nvPr/>
        </p:nvSpPr>
        <p:spPr>
          <a:xfrm>
            <a:off x="145415" y="728980"/>
            <a:ext cx="11680190" cy="460375"/>
          </a:xfrm>
          <a:prstGeom prst="rect">
            <a:avLst/>
          </a:prstGeom>
          <a:noFill/>
        </p:spPr>
        <p:txBody>
          <a:bodyPr wrap="square" rtlCol="0">
            <a:spAutoFit/>
          </a:bodyPr>
          <a:p>
            <a:r>
              <a:rPr lang="en-US" altLang="zh-CN" sz="2400">
                <a:solidFill>
                  <a:srgbClr val="346EAD"/>
                </a:solidFill>
                <a:latin typeface="Arial" panose="020B0604020202020204" pitchFamily="34" charset="0"/>
                <a:ea typeface="+mj-ea"/>
                <a:cs typeface="Arial" panose="020B0604020202020204" pitchFamily="34" charset="0"/>
              </a:rPr>
              <a:t>FASER has two sub-detectors: the main FASER detector and the FASER</a:t>
            </a:r>
            <a:r>
              <a:rPr lang="en-US" altLang="zh-CN" sz="2400">
                <a:solidFill>
                  <a:srgbClr val="346EAD"/>
                </a:solidFill>
                <a:latin typeface="Calibri" panose="020F0502020204030204" charset="0"/>
                <a:ea typeface="+mj-ea"/>
                <a:cs typeface="Calibri" panose="020F0502020204030204" charset="0"/>
              </a:rPr>
              <a:t>ν detector</a:t>
            </a:r>
            <a:r>
              <a:rPr lang="en-US" altLang="zh-CN" sz="2400">
                <a:solidFill>
                  <a:srgbClr val="346EAD"/>
                </a:solidFill>
                <a:latin typeface="Arial" panose="020B0604020202020204" pitchFamily="34" charset="0"/>
                <a:ea typeface="+mj-ea"/>
                <a:cs typeface="Arial" panose="020B0604020202020204" pitchFamily="34" charset="0"/>
              </a:rPr>
              <a:t> </a:t>
            </a:r>
            <a:endParaRPr lang="en-US" sz="2400">
              <a:solidFill>
                <a:srgbClr val="346EAD"/>
              </a:solidFill>
              <a:latin typeface="Arial" panose="020B0604020202020204" pitchFamily="34" charset="0"/>
              <a:ea typeface="+mj-ea"/>
              <a:cs typeface="Arial" panose="020B0604020202020204" pitchFamily="34" charset="0"/>
            </a:endParaRPr>
          </a:p>
        </p:txBody>
      </p:sp>
      <p:cxnSp>
        <p:nvCxnSpPr>
          <p:cNvPr id="8" name="直接箭头连接符 7"/>
          <p:cNvCxnSpPr/>
          <p:nvPr/>
        </p:nvCxnSpPr>
        <p:spPr>
          <a:xfrm flipH="1">
            <a:off x="9459595" y="1773555"/>
            <a:ext cx="820420" cy="2330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rot="20880000">
            <a:off x="10207625" y="1146810"/>
            <a:ext cx="4064000" cy="398780"/>
          </a:xfrm>
          <a:prstGeom prst="rect">
            <a:avLst/>
          </a:prstGeom>
          <a:noFill/>
        </p:spPr>
        <p:txBody>
          <a:bodyPr wrap="square" rtlCol="0">
            <a:spAutoFit/>
          </a:bodyPr>
          <a:p>
            <a:r>
              <a:rPr lang="en-US" altLang="zh-CN" sz="2000">
                <a:solidFill>
                  <a:srgbClr val="346EAD"/>
                </a:solidFill>
                <a:latin typeface="Calibri" panose="020F0502020204030204" charset="0"/>
                <a:ea typeface="+mj-ea"/>
                <a:cs typeface="Calibri" panose="020F0502020204030204" charset="0"/>
              </a:rPr>
              <a:t>high-energy ν</a:t>
            </a:r>
            <a:endParaRPr lang="en-US" altLang="zh-CN" sz="2000">
              <a:solidFill>
                <a:srgbClr val="346EAD"/>
              </a:solidFill>
              <a:latin typeface="Calibri" panose="020F0502020204030204" charset="0"/>
              <a:ea typeface="+mj-ea"/>
              <a:cs typeface="Calibri" panose="020F0502020204030204" charset="0"/>
            </a:endParaRPr>
          </a:p>
        </p:txBody>
      </p:sp>
      <p:cxnSp>
        <p:nvCxnSpPr>
          <p:cNvPr id="11" name="直接箭头连接符 10"/>
          <p:cNvCxnSpPr/>
          <p:nvPr/>
        </p:nvCxnSpPr>
        <p:spPr>
          <a:xfrm flipH="1">
            <a:off x="9560560" y="2218690"/>
            <a:ext cx="820420" cy="2330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rot="20880000">
            <a:off x="10276840" y="1607185"/>
            <a:ext cx="4064000" cy="398780"/>
          </a:xfrm>
          <a:prstGeom prst="rect">
            <a:avLst/>
          </a:prstGeom>
          <a:noFill/>
        </p:spPr>
        <p:txBody>
          <a:bodyPr wrap="square" rtlCol="0">
            <a:spAutoFit/>
          </a:bodyPr>
          <a:p>
            <a:r>
              <a:rPr lang="en-US" altLang="zh-CN" sz="2000">
                <a:solidFill>
                  <a:srgbClr val="346EAD"/>
                </a:solidFill>
                <a:latin typeface="Calibri" panose="020F0502020204030204" charset="0"/>
                <a:ea typeface="+mj-ea"/>
                <a:cs typeface="Calibri" panose="020F0502020204030204" charset="0"/>
              </a:rPr>
              <a:t>LLPs</a:t>
            </a:r>
            <a:endParaRPr lang="en-US" altLang="zh-CN" sz="2000">
              <a:solidFill>
                <a:srgbClr val="346EAD"/>
              </a:solidFill>
              <a:latin typeface="Calibri" panose="020F0502020204030204" charset="0"/>
              <a:ea typeface="+mj-ea"/>
              <a:cs typeface="Calibri" panose="020F0502020204030204" charset="0"/>
            </a:endParaRPr>
          </a:p>
        </p:txBody>
      </p:sp>
      <p:sp>
        <p:nvSpPr>
          <p:cNvPr id="16" name="文本框 15"/>
          <p:cNvSpPr txBox="1"/>
          <p:nvPr/>
        </p:nvSpPr>
        <p:spPr>
          <a:xfrm>
            <a:off x="264795" y="5478145"/>
            <a:ext cx="11630660" cy="1198880"/>
          </a:xfrm>
          <a:prstGeom prst="rect">
            <a:avLst/>
          </a:prstGeom>
          <a:noFill/>
        </p:spPr>
        <p:txBody>
          <a:bodyPr wrap="square" rtlCol="0">
            <a:noAutofit/>
          </a:bodyPr>
          <a:p>
            <a:r>
              <a:rPr lang="en-US" altLang="zh-CN" sz="2000">
                <a:solidFill>
                  <a:srgbClr val="346EAD"/>
                </a:solidFill>
                <a:latin typeface="Arial" panose="020B0604020202020204" pitchFamily="34" charset="0"/>
                <a:ea typeface="+mj-ea"/>
                <a:cs typeface="Arial" panose="020B0604020202020204" pitchFamily="34" charset="0"/>
              </a:rPr>
              <a:t>The FASER detetor makes use of emulsion detectors, </a:t>
            </a:r>
            <a:r>
              <a:rPr lang="en-US" altLang="zh-CN" sz="2000">
                <a:solidFill>
                  <a:srgbClr val="346EAD"/>
                </a:solidFill>
                <a:latin typeface="Arial" panose="020B0604020202020204" pitchFamily="34" charset="0"/>
                <a:ea typeface="+mj-ea"/>
                <a:cs typeface="Arial" panose="020B0604020202020204" pitchFamily="34" charset="0"/>
                <a:sym typeface="+mn-ea"/>
              </a:rPr>
              <a:t>scintillators, photomultiplier tubes, </a:t>
            </a:r>
            <a:r>
              <a:rPr lang="en-US" altLang="zh-CN" sz="2000">
                <a:solidFill>
                  <a:srgbClr val="346EAD"/>
                </a:solidFill>
                <a:latin typeface="Arial" panose="020B0604020202020204" pitchFamily="34" charset="0"/>
                <a:ea typeface="+mj-ea"/>
                <a:cs typeface="Arial" panose="020B0604020202020204" pitchFamily="34" charset="0"/>
              </a:rPr>
              <a:t>silicon strip trackers, etc. Thanks to the donation of ATLAS and LHCb Collaboration, it has mature SCT and ECAL modules. More than 105 fb</a:t>
            </a:r>
            <a:r>
              <a:rPr lang="en-US" altLang="zh-CN" sz="2000" baseline="30000">
                <a:solidFill>
                  <a:srgbClr val="346EAD"/>
                </a:solidFill>
                <a:latin typeface="Arial" panose="020B0604020202020204" pitchFamily="34" charset="0"/>
                <a:ea typeface="+mj-ea"/>
                <a:cs typeface="Arial" panose="020B0604020202020204" pitchFamily="34" charset="0"/>
              </a:rPr>
              <a:t>-1</a:t>
            </a:r>
            <a:r>
              <a:rPr lang="en-US" altLang="zh-CN" sz="2000">
                <a:solidFill>
                  <a:srgbClr val="346EAD"/>
                </a:solidFill>
                <a:latin typeface="Arial" panose="020B0604020202020204" pitchFamily="34" charset="0"/>
                <a:ea typeface="+mj-ea"/>
                <a:cs typeface="Arial" panose="020B0604020202020204" pitchFamily="34" charset="0"/>
              </a:rPr>
              <a:t> data collected so far, and new generation of FASER has been proposed.</a:t>
            </a:r>
            <a:endParaRPr lang="en-US" altLang="zh-CN" sz="2000">
              <a:solidFill>
                <a:srgbClr val="346EAD"/>
              </a:solidFill>
              <a:latin typeface="Arial" panose="020B0604020202020204" pitchFamily="34" charset="0"/>
              <a:ea typeface="+mj-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66675" y="940435"/>
            <a:ext cx="12091670" cy="5917565"/>
          </a:xfrm>
        </p:spPr>
        <p:txBody>
          <a:bodyPr>
            <a:normAutofit fontScale="90000" lnSpcReduction="10000"/>
          </a:bodyPr>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[1] https://indico.uu.se/event/766/attachments/1122/1560/Uppsala_FASER_MQueitschMaitland_011020.pdf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[2] https://indico.cern.ch/event/783977/contributions/3455126/attachments/1894349/3124893/faser_poster_dm_at_ lhc_2019.pdf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[3] Inada T, FASER Collaboration. Early performance of the tracking detector for the FASER experiment[J]. Nuclear Instruments and Methods in Physics Research Section A: Accelerators, Spectrometers, Detectors and Associated Equipment, 2024: 169547</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[4] Ariga A, Ariga T, Boyd J, et al. Letter of intent for FASER: ForwArd Search ExpeRiment at the LHC[J]. arXiv preprint arXiv:1811.10243,2018.</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[5] https://indico.global/event/7282/contributions/67857/attachments/32781/61683/FASERnu_ISVECRI2024_Sato_v2. 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[6] https://indico.cern.ch/event/1291157/contributions/5904124/attachments/2899129/5083552/20240718_Dmitrievsky _FASERnu.pdf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[7] Abreu H, Anders J, Antel C, et al. First direct observation of collider neutrinos with FASER at the LHC[J]. Physical review letters, 2023, 131(3): 031801.</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[8] https://indico.global/event/470/contributions/13319/attachments/3676/5726/LakeLouise2022_DaikiHayakawa.pdf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[9] https://indico.cern.ch/event/1216905/contributions/5448276/attachments/2702823/4691466/JAtkinson_NuFACT2023_ObservationAnd ResultsOfTheFASERnuDetector.pdf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[10] https://indico.global/event/774/contributions/21311/attachments/9159/13901/20210526_tariga_FASERnu_Pheno_v2.pdf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[11] https://faser.web.cern.ch/about-the-experiment/detector-design/scintillators</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[12] https://indico.cern.ch/event/1460367/contributions/6240690/attachments/3002176/5290909/FASER_Ariga_NeutrinosAtCERN2025.pdf</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[13] https://faser.web.cern.ch/index.php/about-the-experiment/detector-design/magnets</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solidFill>
                  <a:schemeClr val="tx1"/>
                </a:solidFill>
                <a:latin typeface="Arial" panose="020B0604020202020204" pitchFamily="34" charset="0"/>
                <a:cs typeface="Arial" panose="020B0604020202020204" pitchFamily="34" charset="0"/>
              </a:rPr>
              <a:t>[14] Abreu H, Antel C, Ariga A, et al. The tracking detector of the FASER experiment[J]. Nuclear Instruments and Methods in Physics Research Section A: Accelerators, Spectrometers, Detectors and Associated Equipment, 2022, 1034: 166825.</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r>
              <a:rPr lang="en-US" altLang="zh-CN" sz="1665">
                <a:latin typeface="Arial" panose="020B0604020202020204" pitchFamily="34" charset="0"/>
                <a:cs typeface="Arial" panose="020B0604020202020204" pitchFamily="34" charset="0"/>
                <a:sym typeface="+mn-ea"/>
              </a:rPr>
              <a:t>[15] Abreu H, Mansour E A, Antel C, et al. The FASER detector[J]. Journal of Instrumentation, 2024, 19(05): P05066.</a:t>
            </a:r>
            <a:endParaRPr lang="en-US" altLang="zh-CN" sz="1665">
              <a:solidFill>
                <a:schemeClr val="tx1"/>
              </a:solidFill>
              <a:latin typeface="Arial" panose="020B0604020202020204" pitchFamily="34" charset="0"/>
              <a:cs typeface="Arial" panose="020B0604020202020204" pitchFamily="34" charset="0"/>
            </a:endParaRPr>
          </a:p>
          <a:p>
            <a:pPr algn="l" fontAlgn="auto">
              <a:lnSpc>
                <a:spcPct val="110000"/>
              </a:lnSpc>
              <a:spcBef>
                <a:spcPts val="600"/>
              </a:spcBef>
            </a:pPr>
            <a:endParaRPr lang="en-US" altLang="zh-CN" sz="1665">
              <a:solidFill>
                <a:schemeClr val="tx1"/>
              </a:solidFill>
              <a:latin typeface="Arial" panose="020B0604020202020204" pitchFamily="34" charset="0"/>
              <a:cs typeface="Arial" panose="020B0604020202020204" pitchFamily="34" charset="0"/>
            </a:endParaRPr>
          </a:p>
        </p:txBody>
      </p:sp>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References                                        F.Xiao</a:t>
            </a:r>
            <a:r>
              <a:rPr lang="en-US" altLang="zh-CN" sz="2400">
                <a:sym typeface="+mn-ea"/>
              </a:rPr>
              <a:t>                                        </a:t>
            </a:r>
            <a:r>
              <a:rPr lang="en-US" altLang="zh-CN" sz="2400"/>
              <a:t>14</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Back UP                               F.Xiao</a:t>
            </a:r>
            <a:r>
              <a:rPr lang="en-US" altLang="zh-CN" sz="2400">
                <a:sym typeface="+mn-ea"/>
              </a:rPr>
              <a:t>                                  </a:t>
            </a:r>
            <a:r>
              <a:rPr lang="en-US" altLang="zh-CN" sz="2400"/>
              <a:t>15</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sp>
        <p:nvSpPr>
          <p:cNvPr id="6" name="圆角矩形 5"/>
          <p:cNvSpPr/>
          <p:nvPr/>
        </p:nvSpPr>
        <p:spPr>
          <a:xfrm>
            <a:off x="3735705" y="2393315"/>
            <a:ext cx="4413250" cy="2195830"/>
          </a:xfrm>
          <a:prstGeom prst="roundRect">
            <a:avLst/>
          </a:prstGeom>
          <a:solidFill>
            <a:schemeClr val="accent1">
              <a:lumMod val="60000"/>
              <a:lumOff val="40000"/>
            </a:schemeClr>
          </a:solidFill>
        </p:spPr>
        <p:style>
          <a:lnRef idx="0">
            <a:srgbClr val="FFFFFF"/>
          </a:lnRef>
          <a:fillRef idx="2">
            <a:schemeClr val="accent1"/>
          </a:fillRef>
          <a:effectRef idx="1">
            <a:schemeClr val="accent1"/>
          </a:effectRef>
          <a:fontRef idx="minor">
            <a:schemeClr val="lt1"/>
          </a:fontRef>
        </p:style>
        <p:txBody>
          <a:bodyPr rtlCol="0" anchor="ctr"/>
          <a:p>
            <a:pPr algn="ctr"/>
            <a:r>
              <a:rPr lang="en-US" altLang="zh-CN" sz="5400"/>
              <a:t>BACK UP</a:t>
            </a:r>
            <a:endParaRPr lang="en-US" altLang="zh-CN" sz="5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Back UP                               F.Xiao</a:t>
            </a:r>
            <a:r>
              <a:rPr lang="en-US" altLang="zh-CN" sz="2400">
                <a:sym typeface="+mn-ea"/>
              </a:rPr>
              <a:t>                                  </a:t>
            </a:r>
            <a:r>
              <a:rPr lang="en-US" altLang="zh-CN" sz="2400"/>
              <a:t>16</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6" name="图片 5"/>
          <p:cNvPicPr>
            <a:picLocks noChangeAspect="1"/>
          </p:cNvPicPr>
          <p:nvPr/>
        </p:nvPicPr>
        <p:blipFill>
          <a:blip r:embed="rId2"/>
          <a:stretch>
            <a:fillRect/>
          </a:stretch>
        </p:blipFill>
        <p:spPr>
          <a:xfrm>
            <a:off x="666115" y="1381760"/>
            <a:ext cx="10410190" cy="1972310"/>
          </a:xfrm>
          <a:prstGeom prst="rect">
            <a:avLst/>
          </a:prstGeom>
        </p:spPr>
      </p:pic>
      <p:sp>
        <p:nvSpPr>
          <p:cNvPr id="7" name="文本框 6"/>
          <p:cNvSpPr txBox="1"/>
          <p:nvPr/>
        </p:nvSpPr>
        <p:spPr>
          <a:xfrm>
            <a:off x="145415" y="792480"/>
            <a:ext cx="5992495"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What about a ALP comes through:</a:t>
            </a:r>
            <a:endParaRPr lang="en-US" sz="2800">
              <a:solidFill>
                <a:srgbClr val="346EAD"/>
              </a:solidFill>
              <a:latin typeface="Arial" panose="020B0604020202020204" pitchFamily="34" charset="0"/>
              <a:ea typeface="+mj-ea"/>
              <a:cs typeface="Arial" panose="020B0604020202020204" pitchFamily="34" charset="0"/>
            </a:endParaRPr>
          </a:p>
        </p:txBody>
      </p:sp>
      <p:sp>
        <p:nvSpPr>
          <p:cNvPr id="8" name="文本框 7"/>
          <p:cNvSpPr txBox="1"/>
          <p:nvPr/>
        </p:nvSpPr>
        <p:spPr>
          <a:xfrm>
            <a:off x="2469515" y="3789680"/>
            <a:ext cx="10008870" cy="398780"/>
          </a:xfrm>
          <a:prstGeom prst="rect">
            <a:avLst/>
          </a:prstGeom>
          <a:noFill/>
        </p:spPr>
        <p:txBody>
          <a:bodyPr wrap="square" rtlCol="0">
            <a:spAutoFit/>
          </a:bodyPr>
          <a:p>
            <a:r>
              <a:rPr lang="en-US" altLang="zh-CN" sz="2000">
                <a:solidFill>
                  <a:srgbClr val="346EAD"/>
                </a:solidFill>
                <a:latin typeface="Arial" panose="020B0604020202020204" pitchFamily="34" charset="0"/>
                <a:ea typeface="+mj-ea"/>
                <a:cs typeface="Arial" panose="020B0604020202020204" pitchFamily="34" charset="0"/>
              </a:rPr>
              <a:t>Current detector has irreducible background from neutrino interactions in preshower</a:t>
            </a:r>
            <a:endParaRPr lang="en-US" altLang="zh-CN" sz="2000">
              <a:solidFill>
                <a:srgbClr val="346EAD"/>
              </a:solidFill>
              <a:latin typeface="Arial" panose="020B0604020202020204" pitchFamily="34" charset="0"/>
              <a:ea typeface="+mj-ea"/>
              <a:cs typeface="Arial" panose="020B0604020202020204" pitchFamily="34" charset="0"/>
            </a:endParaRPr>
          </a:p>
        </p:txBody>
      </p:sp>
      <p:sp>
        <p:nvSpPr>
          <p:cNvPr id="9" name="文本框 8"/>
          <p:cNvSpPr txBox="1"/>
          <p:nvPr/>
        </p:nvSpPr>
        <p:spPr>
          <a:xfrm>
            <a:off x="2838450" y="3354070"/>
            <a:ext cx="6053455" cy="337185"/>
          </a:xfrm>
          <a:prstGeom prst="rect">
            <a:avLst/>
          </a:prstGeom>
          <a:noFill/>
        </p:spPr>
        <p:txBody>
          <a:bodyPr wrap="square" rtlCol="0">
            <a:spAutoFit/>
          </a:bodyPr>
          <a:p>
            <a:r>
              <a:rPr lang="en-US" altLang="zh-CN" sz="1600">
                <a:solidFill>
                  <a:schemeClr val="bg1">
                    <a:lumMod val="50000"/>
                  </a:schemeClr>
                </a:solidFill>
                <a:sym typeface="+mn-ea"/>
              </a:rPr>
              <a:t>A schematic view of an axion-like particle coming through [16]</a:t>
            </a:r>
            <a:endParaRPr lang="en-US" altLang="zh-CN" sz="1600">
              <a:solidFill>
                <a:schemeClr val="bg1">
                  <a:lumMod val="50000"/>
                </a:schemeClr>
              </a:solidFill>
            </a:endParaRPr>
          </a:p>
        </p:txBody>
      </p:sp>
      <p:cxnSp>
        <p:nvCxnSpPr>
          <p:cNvPr id="10" name="直接箭头连接符 9"/>
          <p:cNvCxnSpPr/>
          <p:nvPr/>
        </p:nvCxnSpPr>
        <p:spPr>
          <a:xfrm flipH="1" flipV="1">
            <a:off x="9763125" y="2890520"/>
            <a:ext cx="5080" cy="894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257175" y="4450080"/>
            <a:ext cx="8929370" cy="2407285"/>
          </a:xfrm>
          <a:prstGeom prst="rect">
            <a:avLst/>
          </a:prstGeom>
          <a:noFill/>
        </p:spPr>
        <p:txBody>
          <a:bodyPr wrap="square" rtlCol="0">
            <a:noAutofit/>
          </a:bodyPr>
          <a:p>
            <a:pPr marL="342900" indent="-34290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Preceded with 3 mm-thick layer of radiators (tungsten) to create a simple preshower detector to distinguish two close-by energetic photons &amp; deep inelastic scattering of high-energy neutrinos</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342900" fontAlgn="auto">
              <a:spcBef>
                <a:spcPts val="600"/>
              </a:spcBef>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A 5 cm-thick low-Z absorber material (graphite) is placed in front of each layer of tungsten and between the final scintillator module and the calorimeter reduce backsplash from the calorimeter and preshower radiator into the last tracking station</a:t>
            </a:r>
            <a:endParaRPr lang="en-US" altLang="zh-CN" sz="2000">
              <a:solidFill>
                <a:srgbClr val="346EAD"/>
              </a:solidFill>
              <a:latin typeface="Arial" panose="020B0604020202020204" pitchFamily="34" charset="0"/>
              <a:ea typeface="+mj-ea"/>
              <a:cs typeface="Arial" panose="020B0604020202020204" pitchFamily="34" charset="0"/>
            </a:endParaRPr>
          </a:p>
        </p:txBody>
      </p:sp>
      <p:pic>
        <p:nvPicPr>
          <p:cNvPr id="12" name="图片 11"/>
          <p:cNvPicPr>
            <a:picLocks noChangeAspect="1"/>
          </p:cNvPicPr>
          <p:nvPr/>
        </p:nvPicPr>
        <p:blipFill>
          <a:blip r:embed="rId3"/>
          <a:stretch>
            <a:fillRect/>
          </a:stretch>
        </p:blipFill>
        <p:spPr>
          <a:xfrm>
            <a:off x="9425305" y="4193540"/>
            <a:ext cx="1849755" cy="2242820"/>
          </a:xfrm>
          <a:prstGeom prst="rect">
            <a:avLst/>
          </a:prstGeom>
        </p:spPr>
      </p:pic>
      <p:sp>
        <p:nvSpPr>
          <p:cNvPr id="13" name="文本框 12"/>
          <p:cNvSpPr txBox="1"/>
          <p:nvPr/>
        </p:nvSpPr>
        <p:spPr>
          <a:xfrm>
            <a:off x="9346565" y="6376988"/>
            <a:ext cx="5080000" cy="337185"/>
          </a:xfrm>
          <a:prstGeom prst="rect">
            <a:avLst/>
          </a:prstGeom>
        </p:spPr>
        <p:txBody>
          <a:bodyPr>
            <a:spAutoFit/>
          </a:bodyPr>
          <a:p>
            <a:r>
              <a:rPr lang="en-US" altLang="zh-CN" sz="1600">
                <a:solidFill>
                  <a:schemeClr val="bg1">
                    <a:lumMod val="50000"/>
                  </a:schemeClr>
                </a:solidFill>
              </a:rPr>
              <a:t>Preshower station [15]</a:t>
            </a:r>
            <a:endParaRPr lang="en-US" altLang="zh-CN" sz="1600">
              <a:solidFill>
                <a:schemeClr val="bg1">
                  <a:lumMod val="50000"/>
                </a:schemeClr>
              </a:solidFill>
            </a:endParaRPr>
          </a:p>
        </p:txBody>
      </p:sp>
      <p:cxnSp>
        <p:nvCxnSpPr>
          <p:cNvPr id="14" name="曲线连接符 13"/>
          <p:cNvCxnSpPr/>
          <p:nvPr/>
        </p:nvCxnSpPr>
        <p:spPr>
          <a:xfrm rot="10800000" flipV="1">
            <a:off x="1317625" y="3989070"/>
            <a:ext cx="1151890" cy="488950"/>
          </a:xfrm>
          <a:prstGeom prst="curvedConnector3">
            <a:avLst>
              <a:gd name="adj1" fmla="val 120672"/>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32510" y="981710"/>
            <a:ext cx="9152890" cy="5231765"/>
          </a:xfrm>
          <a:prstGeom prst="rect">
            <a:avLst/>
          </a:prstGeom>
        </p:spPr>
      </p:pic>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Back UP                               F.Xiao</a:t>
            </a:r>
            <a:r>
              <a:rPr lang="en-US" altLang="zh-CN" sz="2400">
                <a:sym typeface="+mn-ea"/>
              </a:rPr>
              <a:t>                                  </a:t>
            </a:r>
            <a:r>
              <a:rPr lang="en-US" altLang="zh-CN" sz="2400"/>
              <a:t>17</a:t>
            </a:r>
            <a:endParaRPr lang="en-US" altLang="zh-CN" sz="2400"/>
          </a:p>
        </p:txBody>
      </p:sp>
      <p:pic>
        <p:nvPicPr>
          <p:cNvPr id="5" name="图片 4"/>
          <p:cNvPicPr>
            <a:picLocks noChangeAspect="1"/>
          </p:cNvPicPr>
          <p:nvPr/>
        </p:nvPicPr>
        <p:blipFill>
          <a:blip r:embed="rId2"/>
          <a:stretch>
            <a:fillRect/>
          </a:stretch>
        </p:blipFill>
        <p:spPr>
          <a:xfrm>
            <a:off x="145415" y="0"/>
            <a:ext cx="2008505" cy="618490"/>
          </a:xfrm>
          <a:prstGeom prst="rect">
            <a:avLst/>
          </a:prstGeom>
        </p:spPr>
      </p:pic>
      <p:sp>
        <p:nvSpPr>
          <p:cNvPr id="7" name="文本框 6"/>
          <p:cNvSpPr txBox="1"/>
          <p:nvPr/>
        </p:nvSpPr>
        <p:spPr>
          <a:xfrm>
            <a:off x="145415" y="792480"/>
            <a:ext cx="5992495"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Different BSM Particles:</a:t>
            </a:r>
            <a:endParaRPr lang="en-US" sz="2800">
              <a:solidFill>
                <a:srgbClr val="346EAD"/>
              </a:solidFill>
              <a:latin typeface="Arial" panose="020B0604020202020204" pitchFamily="34" charset="0"/>
              <a:ea typeface="+mj-ea"/>
              <a:cs typeface="Arial" panose="020B0604020202020204" pitchFamily="34" charset="0"/>
            </a:endParaRPr>
          </a:p>
        </p:txBody>
      </p:sp>
      <p:sp>
        <p:nvSpPr>
          <p:cNvPr id="3" name="文本框 2"/>
          <p:cNvSpPr txBox="1"/>
          <p:nvPr/>
        </p:nvSpPr>
        <p:spPr>
          <a:xfrm>
            <a:off x="4542790" y="6131560"/>
            <a:ext cx="6053455" cy="337185"/>
          </a:xfrm>
          <a:prstGeom prst="rect">
            <a:avLst/>
          </a:prstGeom>
          <a:noFill/>
        </p:spPr>
        <p:txBody>
          <a:bodyPr wrap="square" rtlCol="0">
            <a:spAutoFit/>
          </a:bodyPr>
          <a:p>
            <a:r>
              <a:rPr lang="en-US" altLang="zh-CN" sz="1600">
                <a:solidFill>
                  <a:schemeClr val="bg1">
                    <a:lumMod val="50000"/>
                  </a:schemeClr>
                </a:solidFill>
                <a:sym typeface="+mn-ea"/>
              </a:rPr>
              <a:t>Feynman Diagram of BSM [16]</a:t>
            </a:r>
            <a:endParaRPr lang="en-US" altLang="zh-CN" sz="1600">
              <a:solidFill>
                <a:schemeClr val="bg1">
                  <a:lumMod val="50000"/>
                </a:schemeClr>
              </a:solidFill>
            </a:endParaRPr>
          </a:p>
        </p:txBody>
      </p:sp>
      <p:sp>
        <p:nvSpPr>
          <p:cNvPr id="10" name="文本框 9"/>
          <p:cNvSpPr txBox="1"/>
          <p:nvPr/>
        </p:nvSpPr>
        <p:spPr>
          <a:xfrm>
            <a:off x="54610" y="6213475"/>
            <a:ext cx="12725400" cy="593725"/>
          </a:xfrm>
          <a:prstGeom prst="rect">
            <a:avLst/>
          </a:prstGeom>
          <a:noFill/>
        </p:spPr>
        <p:txBody>
          <a:bodyPr wrap="square" rtlCol="0">
            <a:spAutoFit/>
          </a:bodyPr>
          <a:p>
            <a:r>
              <a:rPr lang="en-US" altLang="zh-CN" sz="1665">
                <a:latin typeface="Arial" panose="020B0604020202020204" pitchFamily="34" charset="0"/>
                <a:cs typeface="Arial" panose="020B0604020202020204" pitchFamily="34" charset="0"/>
              </a:rPr>
              <a:t>References: </a:t>
            </a:r>
            <a:endParaRPr lang="en-US" altLang="zh-CN" sz="1665">
              <a:latin typeface="Arial" panose="020B0604020202020204" pitchFamily="34" charset="0"/>
              <a:cs typeface="Arial" panose="020B0604020202020204" pitchFamily="34" charset="0"/>
            </a:endParaRPr>
          </a:p>
          <a:p>
            <a:r>
              <a:rPr lang="en-US" altLang="zh-CN" sz="1600">
                <a:latin typeface="Arial" panose="020B0604020202020204" pitchFamily="34" charset="0"/>
                <a:cs typeface="Arial" panose="020B0604020202020204" pitchFamily="34" charset="0"/>
              </a:rPr>
              <a:t>[16] https://indico.cern.ch/event/1451530/contributions/6186586/attachments/3009676/5306062/FASER-LHCbWorkshop-6.2.25.pdf</a:t>
            </a:r>
            <a:endParaRPr lang="en-US" altLang="zh-CN" sz="16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Location</a:t>
            </a:r>
            <a:r>
              <a:rPr lang="en-US" altLang="zh-CN" sz="2400">
                <a:sym typeface="+mn-ea"/>
              </a:rPr>
              <a:t> &amp; </a:t>
            </a:r>
            <a:r>
              <a:rPr lang="en-US" altLang="zh-CN" sz="2400">
                <a:sym typeface="+mn-ea"/>
              </a:rPr>
              <a:t>Goal</a:t>
            </a:r>
            <a:r>
              <a:rPr lang="en-US" altLang="zh-CN" sz="2400"/>
              <a:t>                               F.Xiao</a:t>
            </a:r>
            <a:r>
              <a:rPr lang="en-US" altLang="zh-CN" sz="2400">
                <a:sym typeface="+mn-ea"/>
              </a:rPr>
              <a:t>                               2</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11" name="图片 10"/>
          <p:cNvPicPr>
            <a:picLocks noChangeAspect="1"/>
          </p:cNvPicPr>
          <p:nvPr/>
        </p:nvPicPr>
        <p:blipFill>
          <a:blip r:embed="rId2"/>
          <a:stretch>
            <a:fillRect/>
          </a:stretch>
        </p:blipFill>
        <p:spPr>
          <a:xfrm>
            <a:off x="972185" y="1670050"/>
            <a:ext cx="10371455" cy="2311400"/>
          </a:xfrm>
          <a:prstGeom prst="rect">
            <a:avLst/>
          </a:prstGeom>
        </p:spPr>
      </p:pic>
      <p:sp>
        <p:nvSpPr>
          <p:cNvPr id="12" name="文本框 11"/>
          <p:cNvSpPr txBox="1"/>
          <p:nvPr/>
        </p:nvSpPr>
        <p:spPr>
          <a:xfrm>
            <a:off x="3916680" y="3853180"/>
            <a:ext cx="4064000" cy="337185"/>
          </a:xfrm>
          <a:prstGeom prst="rect">
            <a:avLst/>
          </a:prstGeom>
          <a:noFill/>
        </p:spPr>
        <p:txBody>
          <a:bodyPr wrap="square" rtlCol="0">
            <a:spAutoFit/>
          </a:bodyPr>
          <a:p>
            <a:r>
              <a:rPr lang="en-US" altLang="zh-CN" sz="1600">
                <a:solidFill>
                  <a:schemeClr val="bg1">
                    <a:lumMod val="50000"/>
                  </a:schemeClr>
                </a:solidFill>
              </a:rPr>
              <a:t>Location of the FASER experiment [1]</a:t>
            </a:r>
            <a:endParaRPr lang="en-US" altLang="zh-CN" sz="1600">
              <a:solidFill>
                <a:schemeClr val="bg1">
                  <a:lumMod val="50000"/>
                </a:schemeClr>
              </a:solidFill>
            </a:endParaRPr>
          </a:p>
        </p:txBody>
      </p:sp>
      <p:sp>
        <p:nvSpPr>
          <p:cNvPr id="13" name="文本框 12"/>
          <p:cNvSpPr txBox="1"/>
          <p:nvPr/>
        </p:nvSpPr>
        <p:spPr>
          <a:xfrm>
            <a:off x="428625" y="4575175"/>
            <a:ext cx="11120120" cy="1568450"/>
          </a:xfrm>
          <a:prstGeom prst="rect">
            <a:avLst/>
          </a:prstGeom>
          <a:noFill/>
        </p:spPr>
        <p:txBody>
          <a:bodyPr wrap="square" rtlCol="0">
            <a:spAutoFit/>
          </a:bodyPr>
          <a:p>
            <a:pPr fontAlgn="auto">
              <a:spcBef>
                <a:spcPts val="1200"/>
              </a:spcBef>
            </a:pPr>
            <a:r>
              <a:rPr lang="en-US" altLang="zh-CN" sz="2800">
                <a:solidFill>
                  <a:srgbClr val="346EAD"/>
                </a:solidFill>
                <a:latin typeface="Arial" panose="020B0604020202020204" pitchFamily="34" charset="0"/>
                <a:ea typeface="+mj-ea"/>
                <a:cs typeface="Arial" panose="020B0604020202020204" pitchFamily="34" charset="0"/>
              </a:rPr>
              <a:t>Goal of the FASER:</a:t>
            </a:r>
            <a:endParaRPr lang="en-US" altLang="zh-CN" sz="2800">
              <a:solidFill>
                <a:srgbClr val="346EAD"/>
              </a:solidFill>
              <a:latin typeface="Arial" panose="020B0604020202020204" pitchFamily="34" charset="0"/>
              <a:ea typeface="+mj-ea"/>
              <a:cs typeface="Arial" panose="020B0604020202020204" pitchFamily="34" charset="0"/>
            </a:endParaRPr>
          </a:p>
          <a:p>
            <a:pPr marL="457200" indent="457200" algn="l" fontAlgn="auto">
              <a:spcBef>
                <a:spcPts val="1200"/>
              </a:spcBef>
              <a:buSzPct val="80000"/>
              <a:buFont typeface="Wingdings" panose="05000000000000000000" charset="0"/>
              <a:buChar char="l"/>
            </a:pPr>
            <a:r>
              <a:rPr lang="en-US" altLang="zh-CN" sz="2400">
                <a:solidFill>
                  <a:srgbClr val="346EAD"/>
                </a:solidFill>
                <a:latin typeface="Arial" panose="020B0604020202020204" pitchFamily="34" charset="0"/>
                <a:ea typeface="+mj-ea"/>
                <a:cs typeface="Arial" panose="020B0604020202020204" pitchFamily="34" charset="0"/>
              </a:rPr>
              <a:t>Search for new light weakly-interacting long-lived particles (LLPs)</a:t>
            </a:r>
            <a:endParaRPr lang="en-US" altLang="zh-CN" sz="2400">
              <a:solidFill>
                <a:srgbClr val="346EAD"/>
              </a:solidFill>
              <a:latin typeface="Arial" panose="020B0604020202020204" pitchFamily="34" charset="0"/>
              <a:ea typeface="+mj-ea"/>
              <a:cs typeface="Arial" panose="020B0604020202020204" pitchFamily="34" charset="0"/>
            </a:endParaRPr>
          </a:p>
          <a:p>
            <a:pPr marL="457200" indent="457200" fontAlgn="auto">
              <a:spcBef>
                <a:spcPts val="1200"/>
              </a:spcBef>
              <a:buSzPct val="80000"/>
              <a:buFont typeface="Wingdings" panose="05000000000000000000" charset="0"/>
              <a:buChar char="l"/>
            </a:pPr>
            <a:r>
              <a:rPr lang="en-US" altLang="zh-CN" sz="2400">
                <a:solidFill>
                  <a:srgbClr val="346EAD"/>
                </a:solidFill>
                <a:latin typeface="Arial" panose="020B0604020202020204" pitchFamily="34" charset="0"/>
                <a:ea typeface="+mj-ea"/>
                <a:cs typeface="Arial" panose="020B0604020202020204" pitchFamily="34" charset="0"/>
              </a:rPr>
              <a:t>Study high-energy neutrino interactions (with sub-detector FASER</a:t>
            </a:r>
            <a:r>
              <a:rPr lang="en-US" altLang="zh-CN" sz="2400">
                <a:solidFill>
                  <a:srgbClr val="346EAD"/>
                </a:solidFill>
                <a:latin typeface="Calibri" panose="020F0502020204030204" charset="0"/>
                <a:ea typeface="+mj-ea"/>
                <a:cs typeface="Calibri" panose="020F0502020204030204" charset="0"/>
              </a:rPr>
              <a:t>ν</a:t>
            </a:r>
            <a:r>
              <a:rPr lang="zh-CN" altLang="en-US" sz="2400">
                <a:solidFill>
                  <a:srgbClr val="346EAD"/>
                </a:solidFill>
                <a:latin typeface="Calibri" panose="020F0502020204030204" charset="0"/>
                <a:ea typeface="+mj-ea"/>
                <a:cs typeface="Calibri" panose="020F0502020204030204" charset="0"/>
              </a:rPr>
              <a:t>）</a:t>
            </a:r>
            <a:endParaRPr lang="zh-CN" altLang="en-US" sz="2400">
              <a:solidFill>
                <a:srgbClr val="346EAD"/>
              </a:solidFill>
              <a:latin typeface="Calibri" panose="020F0502020204030204" charset="0"/>
              <a:ea typeface="+mj-ea"/>
              <a:cs typeface="Calibri" panose="020F0502020204030204" charset="0"/>
            </a:endParaRPr>
          </a:p>
        </p:txBody>
      </p:sp>
      <p:sp>
        <p:nvSpPr>
          <p:cNvPr id="14" name="文本框 13"/>
          <p:cNvSpPr txBox="1"/>
          <p:nvPr/>
        </p:nvSpPr>
        <p:spPr>
          <a:xfrm>
            <a:off x="428625" y="1001395"/>
            <a:ext cx="8482330" cy="521970"/>
          </a:xfrm>
          <a:prstGeom prst="rect">
            <a:avLst/>
          </a:prstGeom>
          <a:noFill/>
        </p:spPr>
        <p:txBody>
          <a:bodyPr wrap="square" rtlCol="0" anchor="t">
            <a:spAutoFit/>
          </a:bodyPr>
          <a:p>
            <a:r>
              <a:rPr lang="en-US" altLang="zh-CN" sz="2800">
                <a:solidFill>
                  <a:srgbClr val="346EAD"/>
                </a:solidFill>
                <a:latin typeface="Arial" panose="020B0604020202020204" pitchFamily="34" charset="0"/>
                <a:ea typeface="+mj-ea"/>
                <a:cs typeface="Arial" panose="020B0604020202020204" pitchFamily="34" charset="0"/>
                <a:sym typeface="+mn-ea"/>
              </a:rPr>
              <a:t>Location: 480m from the ATLAS Interaction point (IP)</a:t>
            </a:r>
            <a:endParaRPr lang="en-US" altLang="zh-CN" sz="2800">
              <a:solidFill>
                <a:srgbClr val="346EAD"/>
              </a:solidFill>
              <a:latin typeface="Arial" panose="020B0604020202020204" pitchFamily="34" charset="0"/>
              <a:ea typeface="+mj-ea"/>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ym typeface="+mn-ea"/>
              </a:rPr>
              <a:t>Theory (What to measure?)</a:t>
            </a:r>
            <a:r>
              <a:rPr lang="en-US" altLang="zh-CN" sz="2400"/>
              <a:t>                       F.Xiao</a:t>
            </a:r>
            <a:r>
              <a:rPr lang="en-US" altLang="zh-CN" sz="2400">
                <a:sym typeface="+mn-ea"/>
              </a:rPr>
              <a:t>                       3</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sp>
        <p:nvSpPr>
          <p:cNvPr id="13" name="文本框 12"/>
          <p:cNvSpPr txBox="1"/>
          <p:nvPr/>
        </p:nvSpPr>
        <p:spPr>
          <a:xfrm>
            <a:off x="321310" y="939800"/>
            <a:ext cx="11120120" cy="521970"/>
          </a:xfrm>
          <a:prstGeom prst="rect">
            <a:avLst/>
          </a:prstGeom>
          <a:noFill/>
        </p:spPr>
        <p:txBody>
          <a:bodyPr wrap="square" rtlCol="0">
            <a:spAutoFit/>
          </a:bodyPr>
          <a:p>
            <a:pPr fontAlgn="auto">
              <a:spcBef>
                <a:spcPts val="1200"/>
              </a:spcBef>
            </a:pPr>
            <a:r>
              <a:rPr lang="en-US" sz="2800">
                <a:solidFill>
                  <a:srgbClr val="346EAD"/>
                </a:solidFill>
                <a:latin typeface="Arial" panose="020B0604020202020204" pitchFamily="34" charset="0"/>
                <a:ea typeface="+mj-ea"/>
                <a:cs typeface="Arial" panose="020B0604020202020204" pitchFamily="34" charset="0"/>
              </a:rPr>
              <a:t>What can LLPs be?</a:t>
            </a:r>
            <a:endParaRPr lang="en-US" sz="2400">
              <a:solidFill>
                <a:srgbClr val="346EAD"/>
              </a:solidFill>
              <a:latin typeface="Calibri" panose="020F0502020204030204" charset="0"/>
              <a:ea typeface="+mj-ea"/>
              <a:cs typeface="Calibri" panose="020F0502020204030204" charset="0"/>
            </a:endParaRPr>
          </a:p>
        </p:txBody>
      </p:sp>
      <p:sp>
        <p:nvSpPr>
          <p:cNvPr id="2" name="文本框 1"/>
          <p:cNvSpPr txBox="1"/>
          <p:nvPr/>
        </p:nvSpPr>
        <p:spPr>
          <a:xfrm>
            <a:off x="508000" y="2071370"/>
            <a:ext cx="4064000" cy="460375"/>
          </a:xfrm>
          <a:prstGeom prst="rect">
            <a:avLst/>
          </a:prstGeom>
          <a:noFill/>
        </p:spPr>
        <p:txBody>
          <a:bodyPr wrap="square" rtlCol="0">
            <a:spAutoFit/>
          </a:bodyPr>
          <a:p>
            <a:pPr marL="285750" indent="-285750">
              <a:buSzPct val="80000"/>
              <a:buFont typeface="Wingdings" panose="05000000000000000000" charset="0"/>
              <a:buChar char="l"/>
            </a:pPr>
            <a:r>
              <a:rPr lang="en-US" altLang="zh-CN" sz="2400"/>
              <a:t>Dark Photons</a:t>
            </a:r>
            <a:endParaRPr lang="en-US" altLang="zh-CN" sz="2400"/>
          </a:p>
        </p:txBody>
      </p:sp>
      <p:pic>
        <p:nvPicPr>
          <p:cNvPr id="3" name="图片 2"/>
          <p:cNvPicPr>
            <a:picLocks noChangeAspect="1"/>
          </p:cNvPicPr>
          <p:nvPr/>
        </p:nvPicPr>
        <p:blipFill>
          <a:blip r:embed="rId2"/>
          <a:stretch>
            <a:fillRect/>
          </a:stretch>
        </p:blipFill>
        <p:spPr>
          <a:xfrm>
            <a:off x="3348990" y="1461770"/>
            <a:ext cx="1980000" cy="1678628"/>
          </a:xfrm>
          <a:prstGeom prst="rect">
            <a:avLst/>
          </a:prstGeom>
        </p:spPr>
      </p:pic>
      <p:pic>
        <p:nvPicPr>
          <p:cNvPr id="6" name="图片 5"/>
          <p:cNvPicPr>
            <a:picLocks noChangeAspect="1"/>
          </p:cNvPicPr>
          <p:nvPr/>
        </p:nvPicPr>
        <p:blipFill>
          <a:blip r:embed="rId3"/>
          <a:stretch>
            <a:fillRect/>
          </a:stretch>
        </p:blipFill>
        <p:spPr>
          <a:xfrm>
            <a:off x="6119495" y="1568450"/>
            <a:ext cx="2160000" cy="1663448"/>
          </a:xfrm>
          <a:prstGeom prst="rect">
            <a:avLst/>
          </a:prstGeom>
        </p:spPr>
      </p:pic>
      <p:pic>
        <p:nvPicPr>
          <p:cNvPr id="7" name="图片 6"/>
          <p:cNvPicPr>
            <a:picLocks noChangeAspect="1"/>
          </p:cNvPicPr>
          <p:nvPr/>
        </p:nvPicPr>
        <p:blipFill>
          <a:blip r:embed="rId4"/>
          <a:stretch>
            <a:fillRect/>
          </a:stretch>
        </p:blipFill>
        <p:spPr>
          <a:xfrm>
            <a:off x="8836025" y="1485900"/>
            <a:ext cx="2247900" cy="1828800"/>
          </a:xfrm>
          <a:prstGeom prst="rect">
            <a:avLst/>
          </a:prstGeom>
        </p:spPr>
      </p:pic>
      <p:sp>
        <p:nvSpPr>
          <p:cNvPr id="8" name="文本框 7"/>
          <p:cNvSpPr txBox="1"/>
          <p:nvPr/>
        </p:nvSpPr>
        <p:spPr>
          <a:xfrm>
            <a:off x="508000" y="3982085"/>
            <a:ext cx="4064000" cy="460375"/>
          </a:xfrm>
          <a:prstGeom prst="rect">
            <a:avLst/>
          </a:prstGeom>
          <a:noFill/>
        </p:spPr>
        <p:txBody>
          <a:bodyPr wrap="square" rtlCol="0">
            <a:spAutoFit/>
          </a:bodyPr>
          <a:p>
            <a:pPr marL="285750" indent="-285750">
              <a:buSzPct val="80000"/>
              <a:buFont typeface="Wingdings" panose="05000000000000000000" charset="0"/>
              <a:buChar char="l"/>
            </a:pPr>
            <a:r>
              <a:rPr lang="en-US" altLang="zh-CN" sz="2400"/>
              <a:t>Axion-like Particles (ALPs)</a:t>
            </a:r>
            <a:endParaRPr lang="en-US" altLang="zh-CN" sz="2400"/>
          </a:p>
        </p:txBody>
      </p:sp>
      <p:pic>
        <p:nvPicPr>
          <p:cNvPr id="9" name="图片 8"/>
          <p:cNvPicPr>
            <a:picLocks noChangeAspect="1"/>
          </p:cNvPicPr>
          <p:nvPr/>
        </p:nvPicPr>
        <p:blipFill>
          <a:blip r:embed="rId5"/>
          <a:stretch>
            <a:fillRect/>
          </a:stretch>
        </p:blipFill>
        <p:spPr>
          <a:xfrm>
            <a:off x="4815205" y="3502025"/>
            <a:ext cx="1980000" cy="1655973"/>
          </a:xfrm>
          <a:prstGeom prst="rect">
            <a:avLst/>
          </a:prstGeom>
        </p:spPr>
      </p:pic>
      <p:graphicFrame>
        <p:nvGraphicFramePr>
          <p:cNvPr id="16" name="对象 15">
            <a:hlinkClick r:id="" action="ppaction://ole?verb="/>
          </p:cNvPr>
          <p:cNvGraphicFramePr>
            <a:graphicFrameLocks noChangeAspect="1"/>
          </p:cNvGraphicFramePr>
          <p:nvPr/>
        </p:nvGraphicFramePr>
        <p:xfrm>
          <a:off x="7710805" y="4011295"/>
          <a:ext cx="1463040" cy="500380"/>
        </p:xfrm>
        <a:graphic>
          <a:graphicData uri="http://schemas.openxmlformats.org/presentationml/2006/ole">
            <mc:AlternateContent xmlns:mc="http://schemas.openxmlformats.org/markup-compatibility/2006">
              <mc:Choice xmlns:v="urn:schemas-microsoft-com:vml" Requires="v">
                <p:oleObj spid="_x0000_s1025" name="" r:id="rId6" imgW="482600" imgH="165100" progId="Equation.KSEE3">
                  <p:embed/>
                </p:oleObj>
              </mc:Choice>
              <mc:Fallback>
                <p:oleObj name="" r:id="rId6" imgW="482600" imgH="165100" progId="Equation.KSEE3">
                  <p:embed/>
                  <p:pic>
                    <p:nvPicPr>
                      <p:cNvPr id="0" name="图片 1024"/>
                      <p:cNvPicPr/>
                      <p:nvPr/>
                    </p:nvPicPr>
                    <p:blipFill>
                      <a:blip r:embed="rId7"/>
                      <a:stretch>
                        <a:fillRect/>
                      </a:stretch>
                    </p:blipFill>
                    <p:spPr>
                      <a:xfrm>
                        <a:off x="7710805" y="4011295"/>
                        <a:ext cx="1463040" cy="500380"/>
                      </a:xfrm>
                      <a:prstGeom prst="rect">
                        <a:avLst/>
                      </a:prstGeom>
                    </p:spPr>
                  </p:pic>
                </p:oleObj>
              </mc:Fallback>
            </mc:AlternateContent>
          </a:graphicData>
        </a:graphic>
      </p:graphicFrame>
      <p:sp>
        <p:nvSpPr>
          <p:cNvPr id="18" name="文本框 17"/>
          <p:cNvSpPr txBox="1"/>
          <p:nvPr/>
        </p:nvSpPr>
        <p:spPr>
          <a:xfrm>
            <a:off x="5831840" y="5925820"/>
            <a:ext cx="6280785" cy="460375"/>
          </a:xfrm>
          <a:prstGeom prst="rect">
            <a:avLst/>
          </a:prstGeom>
          <a:noFill/>
        </p:spPr>
        <p:txBody>
          <a:bodyPr wrap="square" rtlCol="0">
            <a:spAutoFit/>
          </a:bodyPr>
          <a:p>
            <a:pPr marL="285750" indent="-285750">
              <a:buSzPct val="80000"/>
              <a:buFont typeface="Wingdings" panose="05000000000000000000" charset="0"/>
              <a:buChar char="l"/>
            </a:pPr>
            <a:r>
              <a:rPr lang="en-US" altLang="zh-CN" sz="2400"/>
              <a:t>Heavy Neutral Leptons                                      [2]</a:t>
            </a:r>
            <a:endParaRPr lang="en-US" altLang="zh-CN" sz="2400"/>
          </a:p>
        </p:txBody>
      </p:sp>
      <p:sp>
        <p:nvSpPr>
          <p:cNvPr id="19" name="文本框 18"/>
          <p:cNvSpPr txBox="1"/>
          <p:nvPr/>
        </p:nvSpPr>
        <p:spPr>
          <a:xfrm>
            <a:off x="508000" y="5925820"/>
            <a:ext cx="4766310" cy="829945"/>
          </a:xfrm>
          <a:prstGeom prst="rect">
            <a:avLst/>
          </a:prstGeom>
          <a:noFill/>
        </p:spPr>
        <p:txBody>
          <a:bodyPr wrap="square" rtlCol="0">
            <a:spAutoFit/>
          </a:bodyPr>
          <a:p>
            <a:pPr marL="285750" indent="-285750">
              <a:buSzPct val="80000"/>
              <a:buFont typeface="Wingdings" panose="05000000000000000000" charset="0"/>
              <a:buChar char="l"/>
            </a:pPr>
            <a:r>
              <a:rPr lang="en-US" altLang="zh-CN" sz="2400"/>
              <a:t>Dark higgs                                  </a:t>
            </a:r>
            <a:r>
              <a:rPr lang="en-US" altLang="zh-CN" sz="2400">
                <a:sym typeface="+mn-ea"/>
              </a:rPr>
              <a:t>[2]</a:t>
            </a:r>
            <a:endParaRPr lang="en-US" altLang="zh-CN" sz="2400"/>
          </a:p>
          <a:p>
            <a:pPr marL="285750" indent="-285750">
              <a:buSzPct val="80000"/>
              <a:buFont typeface="Wingdings" panose="05000000000000000000" charset="0"/>
              <a:buChar char="l"/>
            </a:pPr>
            <a:endParaRPr lang="en-US" altLang="zh-CN" sz="2400"/>
          </a:p>
        </p:txBody>
      </p:sp>
      <p:pic>
        <p:nvPicPr>
          <p:cNvPr id="20" name="图片 19"/>
          <p:cNvPicPr>
            <a:picLocks noChangeAspect="1"/>
          </p:cNvPicPr>
          <p:nvPr/>
        </p:nvPicPr>
        <p:blipFill>
          <a:blip r:embed="rId8"/>
          <a:stretch>
            <a:fillRect/>
          </a:stretch>
        </p:blipFill>
        <p:spPr>
          <a:xfrm>
            <a:off x="2303780" y="5919470"/>
            <a:ext cx="2111375" cy="442595"/>
          </a:xfrm>
          <a:prstGeom prst="rect">
            <a:avLst/>
          </a:prstGeom>
        </p:spPr>
      </p:pic>
      <p:pic>
        <p:nvPicPr>
          <p:cNvPr id="21" name="图片 20"/>
          <p:cNvPicPr>
            <a:picLocks noChangeAspect="1"/>
          </p:cNvPicPr>
          <p:nvPr/>
        </p:nvPicPr>
        <p:blipFill>
          <a:blip r:embed="rId9"/>
          <a:stretch>
            <a:fillRect/>
          </a:stretch>
        </p:blipFill>
        <p:spPr>
          <a:xfrm>
            <a:off x="9117965" y="5950585"/>
            <a:ext cx="2447925" cy="4356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Detector Components &amp; Advantages                   F.Xiao</a:t>
            </a:r>
            <a:r>
              <a:rPr lang="en-US" altLang="zh-CN" sz="2400">
                <a:sym typeface="+mn-ea"/>
              </a:rPr>
              <a:t>                   4</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13" name="图片 12"/>
          <p:cNvPicPr>
            <a:picLocks noChangeAspect="1"/>
          </p:cNvPicPr>
          <p:nvPr/>
        </p:nvPicPr>
        <p:blipFill>
          <a:blip r:embed="rId2"/>
          <a:stretch>
            <a:fillRect/>
          </a:stretch>
        </p:blipFill>
        <p:spPr>
          <a:xfrm>
            <a:off x="1148080" y="803275"/>
            <a:ext cx="9782810" cy="4617720"/>
          </a:xfrm>
          <a:prstGeom prst="rect">
            <a:avLst/>
          </a:prstGeom>
        </p:spPr>
      </p:pic>
      <p:sp>
        <p:nvSpPr>
          <p:cNvPr id="15" name="文本框 14"/>
          <p:cNvSpPr txBox="1"/>
          <p:nvPr/>
        </p:nvSpPr>
        <p:spPr>
          <a:xfrm>
            <a:off x="86995" y="803275"/>
            <a:ext cx="11120120" cy="521970"/>
          </a:xfrm>
          <a:prstGeom prst="rect">
            <a:avLst/>
          </a:prstGeom>
          <a:noFill/>
        </p:spPr>
        <p:txBody>
          <a:bodyPr wrap="square" rtlCol="0">
            <a:spAutoFit/>
          </a:bodyPr>
          <a:p>
            <a:pPr fontAlgn="auto">
              <a:spcBef>
                <a:spcPts val="1200"/>
              </a:spcBef>
            </a:pPr>
            <a:r>
              <a:rPr lang="en-US" sz="2800">
                <a:solidFill>
                  <a:srgbClr val="346EAD"/>
                </a:solidFill>
                <a:latin typeface="Arial" panose="020B0604020202020204" pitchFamily="34" charset="0"/>
                <a:ea typeface="+mj-ea"/>
                <a:cs typeface="Arial" panose="020B0604020202020204" pitchFamily="34" charset="0"/>
              </a:rPr>
              <a:t>Detector Components:</a:t>
            </a:r>
            <a:endParaRPr lang="en-US" sz="2400">
              <a:solidFill>
                <a:srgbClr val="346EAD"/>
              </a:solidFill>
              <a:latin typeface="Calibri" panose="020F0502020204030204" charset="0"/>
              <a:ea typeface="+mj-ea"/>
              <a:cs typeface="Calibri" panose="020F0502020204030204" charset="0"/>
            </a:endParaRPr>
          </a:p>
        </p:txBody>
      </p:sp>
      <p:sp>
        <p:nvSpPr>
          <p:cNvPr id="16" name="文本框 15"/>
          <p:cNvSpPr txBox="1"/>
          <p:nvPr/>
        </p:nvSpPr>
        <p:spPr>
          <a:xfrm>
            <a:off x="145415" y="5420995"/>
            <a:ext cx="11120120" cy="521970"/>
          </a:xfrm>
          <a:prstGeom prst="rect">
            <a:avLst/>
          </a:prstGeom>
          <a:noFill/>
        </p:spPr>
        <p:txBody>
          <a:bodyPr wrap="square" rtlCol="0">
            <a:spAutoFit/>
          </a:bodyPr>
          <a:p>
            <a:pPr fontAlgn="auto">
              <a:spcBef>
                <a:spcPts val="1200"/>
              </a:spcBef>
            </a:pPr>
            <a:r>
              <a:rPr lang="en-US" sz="2800">
                <a:solidFill>
                  <a:srgbClr val="346EAD"/>
                </a:solidFill>
                <a:latin typeface="Arial" panose="020B0604020202020204" pitchFamily="34" charset="0"/>
                <a:ea typeface="+mj-ea"/>
                <a:cs typeface="Arial" panose="020B0604020202020204" pitchFamily="34" charset="0"/>
              </a:rPr>
              <a:t>Advantages:</a:t>
            </a:r>
            <a:endParaRPr lang="en-US" sz="2400">
              <a:solidFill>
                <a:srgbClr val="346EAD"/>
              </a:solidFill>
              <a:latin typeface="Calibri" panose="020F0502020204030204" charset="0"/>
              <a:ea typeface="+mj-ea"/>
              <a:cs typeface="Calibri" panose="020F0502020204030204" charset="0"/>
            </a:endParaRPr>
          </a:p>
        </p:txBody>
      </p:sp>
      <p:sp>
        <p:nvSpPr>
          <p:cNvPr id="17" name="文本框 16"/>
          <p:cNvSpPr txBox="1"/>
          <p:nvPr/>
        </p:nvSpPr>
        <p:spPr>
          <a:xfrm>
            <a:off x="342265" y="5913755"/>
            <a:ext cx="12854940" cy="460375"/>
          </a:xfrm>
          <a:prstGeom prst="rect">
            <a:avLst/>
          </a:prstGeom>
          <a:noFill/>
        </p:spPr>
        <p:txBody>
          <a:bodyPr wrap="square" rtlCol="0">
            <a:spAutoFit/>
          </a:bodyPr>
          <a:p>
            <a:pPr marL="285750" indent="-285750">
              <a:buSzPct val="80000"/>
              <a:buFont typeface="Wingdings" panose="05000000000000000000" charset="0"/>
              <a:buChar char="l"/>
            </a:pPr>
            <a:r>
              <a:rPr lang="en-US" sz="2400">
                <a:solidFill>
                  <a:srgbClr val="346EAD"/>
                </a:solidFill>
                <a:latin typeface="Arial" panose="020B0604020202020204" pitchFamily="34" charset="0"/>
                <a:ea typeface="+mj-ea"/>
                <a:cs typeface="Arial" panose="020B0604020202020204" pitchFamily="34" charset="0"/>
              </a:rPr>
              <a:t>Small: 7m · 1.1m (aperture: 20cm) [4]  &amp; Inexpensive </a:t>
            </a:r>
            <a:endParaRPr lang="en-US" sz="2400">
              <a:solidFill>
                <a:srgbClr val="346EAD"/>
              </a:solidFill>
              <a:latin typeface="Arial" panose="020B0604020202020204" pitchFamily="34" charset="0"/>
              <a:ea typeface="+mj-ea"/>
              <a:cs typeface="Arial" panose="020B0604020202020204" pitchFamily="34" charset="0"/>
            </a:endParaRPr>
          </a:p>
        </p:txBody>
      </p:sp>
      <p:sp>
        <p:nvSpPr>
          <p:cNvPr id="18" name="文本框 17"/>
          <p:cNvSpPr txBox="1"/>
          <p:nvPr/>
        </p:nvSpPr>
        <p:spPr>
          <a:xfrm>
            <a:off x="342265" y="6374130"/>
            <a:ext cx="12232640" cy="460375"/>
          </a:xfrm>
          <a:prstGeom prst="rect">
            <a:avLst/>
          </a:prstGeom>
          <a:noFill/>
        </p:spPr>
        <p:txBody>
          <a:bodyPr wrap="square" rtlCol="0">
            <a:spAutoFit/>
          </a:bodyPr>
          <a:p>
            <a:pPr marL="342900" indent="-342900">
              <a:buSzPct val="80000"/>
              <a:buFont typeface="Wingdings" panose="05000000000000000000" charset="0"/>
              <a:buChar char="l"/>
            </a:pPr>
            <a:r>
              <a:rPr lang="en-US" sz="2400">
                <a:solidFill>
                  <a:srgbClr val="346EAD"/>
                </a:solidFill>
                <a:latin typeface="Arial" panose="020B0604020202020204" pitchFamily="34" charset="0"/>
                <a:ea typeface="+mj-ea"/>
                <a:cs typeface="Arial" panose="020B0604020202020204" pitchFamily="34" charset="0"/>
              </a:rPr>
              <a:t>Low Background noise (1event cm</a:t>
            </a:r>
            <a:r>
              <a:rPr lang="en-US" sz="2400" baseline="30000">
                <a:solidFill>
                  <a:srgbClr val="346EAD"/>
                </a:solidFill>
                <a:latin typeface="Arial" panose="020B0604020202020204" pitchFamily="34" charset="0"/>
                <a:ea typeface="+mj-ea"/>
                <a:cs typeface="Arial" panose="020B0604020202020204" pitchFamily="34" charset="0"/>
              </a:rPr>
              <a:t>-1</a:t>
            </a:r>
            <a:r>
              <a:rPr lang="en-US" sz="2400">
                <a:solidFill>
                  <a:srgbClr val="346EAD"/>
                </a:solidFill>
                <a:latin typeface="Arial" panose="020B0604020202020204" pitchFamily="34" charset="0"/>
                <a:ea typeface="+mj-ea"/>
                <a:cs typeface="Arial" panose="020B0604020202020204" pitchFamily="34" charset="0"/>
              </a:rPr>
              <a:t>s</a:t>
            </a:r>
            <a:r>
              <a:rPr lang="en-US" sz="2400" baseline="30000">
                <a:solidFill>
                  <a:srgbClr val="346EAD"/>
                </a:solidFill>
                <a:latin typeface="Arial" panose="020B0604020202020204" pitchFamily="34" charset="0"/>
                <a:ea typeface="+mj-ea"/>
                <a:cs typeface="Arial" panose="020B0604020202020204" pitchFamily="34" charset="0"/>
              </a:rPr>
              <a:t>-1</a:t>
            </a:r>
            <a:r>
              <a:rPr lang="en-US" sz="2400">
                <a:solidFill>
                  <a:srgbClr val="346EAD"/>
                </a:solidFill>
                <a:latin typeface="Arial" panose="020B0604020202020204" pitchFamily="34" charset="0"/>
                <a:ea typeface="+mj-ea"/>
                <a:cs typeface="Arial" panose="020B0604020202020204" pitchFamily="34" charset="0"/>
              </a:rPr>
              <a:t>) &amp; Minimal Radiation (4</a:t>
            </a:r>
            <a:r>
              <a:rPr lang="zh-CN" altLang="en-US" sz="2400">
                <a:solidFill>
                  <a:srgbClr val="346EAD"/>
                </a:solidFill>
                <a:latin typeface="Arial" panose="020B0604020202020204" pitchFamily="34" charset="0"/>
                <a:ea typeface="+mj-ea"/>
                <a:cs typeface="Arial" panose="020B0604020202020204" pitchFamily="34" charset="0"/>
              </a:rPr>
              <a:t>×</a:t>
            </a:r>
            <a:r>
              <a:rPr lang="en-US" altLang="zh-CN" sz="2400">
                <a:solidFill>
                  <a:srgbClr val="346EAD"/>
                </a:solidFill>
                <a:latin typeface="Arial" panose="020B0604020202020204" pitchFamily="34" charset="0"/>
                <a:ea typeface="+mj-ea"/>
                <a:cs typeface="Arial" panose="020B0604020202020204" pitchFamily="34" charset="0"/>
              </a:rPr>
              <a:t>10</a:t>
            </a:r>
            <a:r>
              <a:rPr lang="en-US" altLang="zh-CN" sz="2400" baseline="30000">
                <a:solidFill>
                  <a:srgbClr val="346EAD"/>
                </a:solidFill>
                <a:latin typeface="Arial" panose="020B0604020202020204" pitchFamily="34" charset="0"/>
                <a:ea typeface="+mj-ea"/>
                <a:cs typeface="Arial" panose="020B0604020202020204" pitchFamily="34" charset="0"/>
              </a:rPr>
              <a:t>6</a:t>
            </a:r>
            <a:r>
              <a:rPr lang="en-US" altLang="zh-CN" sz="2400">
                <a:solidFill>
                  <a:srgbClr val="346EAD"/>
                </a:solidFill>
                <a:latin typeface="Arial" panose="020B0604020202020204" pitchFamily="34" charset="0"/>
                <a:ea typeface="+mj-ea"/>
                <a:cs typeface="Arial" panose="020B0604020202020204" pitchFamily="34" charset="0"/>
              </a:rPr>
              <a:t> 1MeV </a:t>
            </a:r>
            <a:r>
              <a:rPr lang="en-US" altLang="zh-CN" sz="2400">
                <a:solidFill>
                  <a:srgbClr val="346EAD"/>
                </a:solidFill>
                <a:latin typeface="Calibri" panose="020F0502020204030204" charset="0"/>
                <a:ea typeface="+mj-ea"/>
                <a:cs typeface="Calibri" panose="020F0502020204030204" charset="0"/>
              </a:rPr>
              <a:t>ν cm</a:t>
            </a:r>
            <a:r>
              <a:rPr lang="en-US" altLang="zh-CN" sz="2400" baseline="30000">
                <a:solidFill>
                  <a:srgbClr val="346EAD"/>
                </a:solidFill>
                <a:latin typeface="Calibri" panose="020F0502020204030204" charset="0"/>
                <a:ea typeface="+mj-ea"/>
                <a:cs typeface="Calibri" panose="020F0502020204030204" charset="0"/>
              </a:rPr>
              <a:t>-2</a:t>
            </a:r>
            <a:r>
              <a:rPr lang="en-US" altLang="zh-CN" sz="2400">
                <a:solidFill>
                  <a:srgbClr val="346EAD"/>
                </a:solidFill>
                <a:latin typeface="Calibri" panose="020F0502020204030204" charset="0"/>
                <a:ea typeface="+mj-ea"/>
                <a:cs typeface="Calibri" panose="020F0502020204030204" charset="0"/>
              </a:rPr>
              <a:t> yr</a:t>
            </a:r>
            <a:r>
              <a:rPr lang="en-US" altLang="zh-CN" sz="2400" baseline="30000">
                <a:solidFill>
                  <a:srgbClr val="346EAD"/>
                </a:solidFill>
                <a:latin typeface="Calibri" panose="020F0502020204030204" charset="0"/>
                <a:ea typeface="+mj-ea"/>
                <a:cs typeface="Calibri" panose="020F0502020204030204" charset="0"/>
              </a:rPr>
              <a:t>-1</a:t>
            </a:r>
            <a:r>
              <a:rPr lang="en-US" altLang="zh-CN" sz="2400">
                <a:solidFill>
                  <a:srgbClr val="346EAD"/>
                </a:solidFill>
                <a:latin typeface="Calibri" panose="020F0502020204030204" charset="0"/>
                <a:ea typeface="+mj-ea"/>
                <a:cs typeface="Calibri" panose="020F0502020204030204" charset="0"/>
              </a:rPr>
              <a:t>)</a:t>
            </a:r>
            <a:endParaRPr lang="en-US" altLang="zh-CN" sz="2400">
              <a:solidFill>
                <a:srgbClr val="346EAD"/>
              </a:solidFill>
              <a:latin typeface="Calibri" panose="020F0502020204030204" charset="0"/>
              <a:ea typeface="+mj-ea"/>
              <a:cs typeface="Calibri" panose="020F0502020204030204" charset="0"/>
            </a:endParaRPr>
          </a:p>
        </p:txBody>
      </p:sp>
      <p:sp>
        <p:nvSpPr>
          <p:cNvPr id="19" name="文本框 18"/>
          <p:cNvSpPr txBox="1"/>
          <p:nvPr/>
        </p:nvSpPr>
        <p:spPr>
          <a:xfrm>
            <a:off x="4299585" y="5133340"/>
            <a:ext cx="4620895" cy="337185"/>
          </a:xfrm>
          <a:prstGeom prst="rect">
            <a:avLst/>
          </a:prstGeom>
          <a:noFill/>
        </p:spPr>
        <p:txBody>
          <a:bodyPr wrap="square" rtlCol="0">
            <a:spAutoFit/>
          </a:bodyPr>
          <a:p>
            <a:r>
              <a:rPr lang="en-US" altLang="zh-CN" sz="1600">
                <a:solidFill>
                  <a:schemeClr val="bg1">
                    <a:lumMod val="50000"/>
                  </a:schemeClr>
                </a:solidFill>
              </a:rPr>
              <a:t>A Schematic view of the FASER detector [3]</a:t>
            </a:r>
            <a:endParaRPr lang="en-US" altLang="zh-CN" sz="160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FASER</a:t>
            </a:r>
            <a:r>
              <a:rPr lang="en-US" altLang="zh-CN" sz="2400">
                <a:latin typeface="Calibri" panose="020F0502020204030204" charset="0"/>
                <a:cs typeface="Calibri" panose="020F0502020204030204" charset="0"/>
              </a:rPr>
              <a:t>ν Emulsion Detector</a:t>
            </a:r>
            <a:r>
              <a:rPr lang="en-US" altLang="zh-CN" sz="2400"/>
              <a:t>                             F.Xiao</a:t>
            </a:r>
            <a:r>
              <a:rPr lang="en-US" altLang="zh-CN" sz="2400">
                <a:sym typeface="+mn-ea"/>
              </a:rPr>
              <a:t>                              5</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sp>
        <p:nvSpPr>
          <p:cNvPr id="6" name="文本框 5"/>
          <p:cNvSpPr txBox="1"/>
          <p:nvPr/>
        </p:nvSpPr>
        <p:spPr>
          <a:xfrm>
            <a:off x="267970" y="892810"/>
            <a:ext cx="5992495"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FASER</a:t>
            </a:r>
            <a:r>
              <a:rPr lang="en-US" sz="2800">
                <a:solidFill>
                  <a:srgbClr val="346EAD"/>
                </a:solidFill>
                <a:latin typeface="Calibri" panose="020F0502020204030204" charset="0"/>
                <a:ea typeface="+mj-ea"/>
                <a:cs typeface="Calibri" panose="020F0502020204030204" charset="0"/>
              </a:rPr>
              <a:t>ν</a:t>
            </a:r>
            <a:r>
              <a:rPr lang="en-US" sz="2800">
                <a:solidFill>
                  <a:srgbClr val="346EAD"/>
                </a:solidFill>
                <a:latin typeface="Arial" panose="020B0604020202020204" pitchFamily="34" charset="0"/>
                <a:ea typeface="+mj-ea"/>
                <a:cs typeface="Arial" panose="020B0604020202020204" pitchFamily="34" charset="0"/>
              </a:rPr>
              <a:t> Emulsion Detector:</a:t>
            </a:r>
            <a:endParaRPr lang="en-US" sz="2800">
              <a:solidFill>
                <a:srgbClr val="346EAD"/>
              </a:solidFill>
              <a:latin typeface="Arial" panose="020B0604020202020204" pitchFamily="34" charset="0"/>
              <a:ea typeface="+mj-ea"/>
              <a:cs typeface="Arial" panose="020B0604020202020204" pitchFamily="34" charset="0"/>
            </a:endParaRPr>
          </a:p>
        </p:txBody>
      </p:sp>
      <p:pic>
        <p:nvPicPr>
          <p:cNvPr id="7" name="图片 6"/>
          <p:cNvPicPr>
            <a:picLocks noChangeAspect="1"/>
          </p:cNvPicPr>
          <p:nvPr/>
        </p:nvPicPr>
        <p:blipFill>
          <a:blip r:embed="rId2"/>
          <a:stretch>
            <a:fillRect/>
          </a:stretch>
        </p:blipFill>
        <p:spPr>
          <a:xfrm>
            <a:off x="647700" y="1414780"/>
            <a:ext cx="7227570" cy="1274445"/>
          </a:xfrm>
          <a:prstGeom prst="rect">
            <a:avLst/>
          </a:prstGeom>
        </p:spPr>
      </p:pic>
      <p:sp>
        <p:nvSpPr>
          <p:cNvPr id="8" name="文本框 7"/>
          <p:cNvSpPr txBox="1"/>
          <p:nvPr/>
        </p:nvSpPr>
        <p:spPr>
          <a:xfrm>
            <a:off x="534670" y="2689225"/>
            <a:ext cx="4064000" cy="368300"/>
          </a:xfrm>
          <a:prstGeom prst="rect">
            <a:avLst/>
          </a:prstGeom>
          <a:noFill/>
        </p:spPr>
        <p:txBody>
          <a:bodyPr wrap="square" rtlCol="0">
            <a:spAutoFit/>
          </a:bodyPr>
          <a:p>
            <a:r>
              <a:rPr lang="en-US" altLang="zh-CN">
                <a:solidFill>
                  <a:schemeClr val="accent4">
                    <a:lumMod val="75000"/>
                  </a:schemeClr>
                </a:solidFill>
              </a:rPr>
              <a:t>emulsion film</a:t>
            </a:r>
            <a:r>
              <a:rPr lang="en-US" altLang="zh-CN"/>
              <a:t>     </a:t>
            </a:r>
            <a:r>
              <a:rPr lang="en-US" altLang="zh-CN">
                <a:solidFill>
                  <a:schemeClr val="bg1">
                    <a:lumMod val="50000"/>
                  </a:schemeClr>
                </a:solidFill>
              </a:rPr>
              <a:t>tungsten plate (1.1m) [5]</a:t>
            </a:r>
            <a:endParaRPr lang="en-US" altLang="zh-CN">
              <a:solidFill>
                <a:schemeClr val="bg1">
                  <a:lumMod val="50000"/>
                </a:schemeClr>
              </a:solidFill>
            </a:endParaRPr>
          </a:p>
        </p:txBody>
      </p:sp>
      <p:sp>
        <p:nvSpPr>
          <p:cNvPr id="17" name="文本框 16"/>
          <p:cNvSpPr txBox="1"/>
          <p:nvPr/>
        </p:nvSpPr>
        <p:spPr>
          <a:xfrm>
            <a:off x="7964170" y="1414780"/>
            <a:ext cx="5518785" cy="1322070"/>
          </a:xfrm>
          <a:prstGeom prst="rect">
            <a:avLst/>
          </a:prstGeom>
          <a:noFill/>
        </p:spPr>
        <p:txBody>
          <a:bodyPr wrap="square" rtlCol="0">
            <a:spAutoFit/>
          </a:bodyPr>
          <a:p>
            <a:pPr marL="285750" indent="-285750">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730 layers (emulsion + tungsten) </a:t>
            </a:r>
            <a:endParaRPr lang="en-US" sz="20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1m long, 1.1 ton heavy</a:t>
            </a:r>
            <a:endParaRPr lang="en-US" sz="2000">
              <a:solidFill>
                <a:srgbClr val="346EAD"/>
              </a:solidFill>
              <a:latin typeface="Arial" panose="020B0604020202020204" pitchFamily="34" charset="0"/>
              <a:ea typeface="+mj-ea"/>
              <a:cs typeface="Arial" panose="020B0604020202020204" pitchFamily="34" charset="0"/>
            </a:endParaRPr>
          </a:p>
          <a:p>
            <a:pPr marL="285750" indent="-285750">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Exchange emulsions every 3 mo-</a:t>
            </a:r>
            <a:endParaRPr lang="en-US" sz="2000">
              <a:solidFill>
                <a:srgbClr val="346EAD"/>
              </a:solidFill>
              <a:latin typeface="Arial" panose="020B0604020202020204" pitchFamily="34" charset="0"/>
              <a:ea typeface="+mj-ea"/>
              <a:cs typeface="Arial" panose="020B0604020202020204" pitchFamily="34" charset="0"/>
            </a:endParaRPr>
          </a:p>
          <a:p>
            <a:pPr indent="0">
              <a:buSzPct val="80000"/>
              <a:buFont typeface="Wingdings" panose="05000000000000000000" charset="0"/>
              <a:buNone/>
            </a:pPr>
            <a:r>
              <a:rPr lang="en-US" sz="2000">
                <a:solidFill>
                  <a:srgbClr val="346EAD"/>
                </a:solidFill>
                <a:latin typeface="Arial" panose="020B0604020202020204" pitchFamily="34" charset="0"/>
                <a:ea typeface="+mj-ea"/>
                <a:cs typeface="Arial" panose="020B0604020202020204" pitchFamily="34" charset="0"/>
              </a:rPr>
              <a:t>    nths (keep track density &lt; 30 fb</a:t>
            </a:r>
            <a:r>
              <a:rPr lang="en-US" sz="2000" baseline="30000">
                <a:solidFill>
                  <a:srgbClr val="346EAD"/>
                </a:solidFill>
                <a:latin typeface="Arial" panose="020B0604020202020204" pitchFamily="34" charset="0"/>
                <a:ea typeface="+mj-ea"/>
                <a:cs typeface="Arial" panose="020B0604020202020204" pitchFamily="34" charset="0"/>
              </a:rPr>
              <a:t>-1</a:t>
            </a:r>
            <a:r>
              <a:rPr lang="en-US" sz="2000">
                <a:solidFill>
                  <a:srgbClr val="346EAD"/>
                </a:solidFill>
                <a:latin typeface="Arial" panose="020B0604020202020204" pitchFamily="34" charset="0"/>
                <a:ea typeface="+mj-ea"/>
                <a:cs typeface="Arial" panose="020B0604020202020204" pitchFamily="34" charset="0"/>
              </a:rPr>
              <a:t>)</a:t>
            </a:r>
            <a:endParaRPr lang="en-US" sz="2000">
              <a:solidFill>
                <a:srgbClr val="346EAD"/>
              </a:solidFill>
              <a:latin typeface="Arial" panose="020B0604020202020204" pitchFamily="34" charset="0"/>
              <a:ea typeface="+mj-ea"/>
              <a:cs typeface="Arial" panose="020B0604020202020204" pitchFamily="34" charset="0"/>
            </a:endParaRPr>
          </a:p>
        </p:txBody>
      </p:sp>
      <p:sp>
        <p:nvSpPr>
          <p:cNvPr id="10" name="文本框 9"/>
          <p:cNvSpPr txBox="1"/>
          <p:nvPr/>
        </p:nvSpPr>
        <p:spPr>
          <a:xfrm>
            <a:off x="352425" y="3106420"/>
            <a:ext cx="8147050"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What to Measure? Technology?</a:t>
            </a:r>
            <a:endParaRPr lang="en-US" sz="2800">
              <a:solidFill>
                <a:srgbClr val="346EAD"/>
              </a:solidFill>
              <a:latin typeface="Arial" panose="020B0604020202020204" pitchFamily="34" charset="0"/>
              <a:ea typeface="+mj-ea"/>
              <a:cs typeface="Arial" panose="020B0604020202020204" pitchFamily="34" charset="0"/>
            </a:endParaRPr>
          </a:p>
        </p:txBody>
      </p:sp>
      <p:sp>
        <p:nvSpPr>
          <p:cNvPr id="18" name="文本框 17"/>
          <p:cNvSpPr txBox="1"/>
          <p:nvPr/>
        </p:nvSpPr>
        <p:spPr>
          <a:xfrm>
            <a:off x="6170930" y="3106420"/>
            <a:ext cx="7909560" cy="3057525"/>
          </a:xfrm>
          <a:prstGeom prst="rect">
            <a:avLst/>
          </a:prstGeom>
          <a:noFill/>
        </p:spPr>
        <p:txBody>
          <a:bodyPr wrap="square" rtlCol="0">
            <a:noAutofit/>
          </a:bodyPr>
          <a:p>
            <a:pPr marL="342900" indent="-342900" fontAlgn="auto">
              <a:spcBef>
                <a:spcPts val="1000"/>
              </a:spcBef>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Analyze the trajectory inside the emulsion films             </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None/>
            </a:pPr>
            <a:r>
              <a:rPr lang="en-US" sz="2000">
                <a:solidFill>
                  <a:srgbClr val="346EAD"/>
                </a:solidFill>
                <a:latin typeface="Arial" panose="020B0604020202020204" pitchFamily="34" charset="0"/>
                <a:ea typeface="+mj-ea"/>
                <a:cs typeface="Arial" panose="020B0604020202020204" pitchFamily="34" charset="0"/>
                <a:sym typeface="+mn-ea"/>
              </a:rPr>
              <a:t>             </a:t>
            </a:r>
            <a:r>
              <a:rPr lang="en-US" sz="2000">
                <a:solidFill>
                  <a:srgbClr val="346EAD"/>
                </a:solidFill>
                <a:latin typeface="Calibri" panose="020F0502020204030204" charset="0"/>
                <a:ea typeface="+mj-ea"/>
                <a:cs typeface="Calibri" panose="020F0502020204030204" charset="0"/>
                <a:sym typeface="+mn-ea"/>
              </a:rPr>
              <a:t>ν</a:t>
            </a:r>
            <a:r>
              <a:rPr lang="en-US" sz="2000">
                <a:solidFill>
                  <a:srgbClr val="346EAD"/>
                </a:solidFill>
                <a:latin typeface="Arial" panose="020B0604020202020204" pitchFamily="34" charset="0"/>
                <a:ea typeface="+mj-ea"/>
                <a:cs typeface="Arial" panose="020B0604020202020204" pitchFamily="34" charset="0"/>
                <a:sym typeface="+mn-ea"/>
              </a:rPr>
              <a:t> flavour tagging with topological information</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   Latent image formation (similar to film exposure)</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   Submicron spatial resolution (~0.4</a:t>
            </a:r>
            <a:r>
              <a:rPr lang="en-US" sz="2000">
                <a:solidFill>
                  <a:srgbClr val="346EAD"/>
                </a:solidFill>
                <a:latin typeface="Calibri" panose="020F0502020204030204" charset="0"/>
                <a:ea typeface="+mj-ea"/>
                <a:cs typeface="Calibri" panose="020F0502020204030204" charset="0"/>
                <a:sym typeface="+mn-ea"/>
              </a:rPr>
              <a:t>μ</a:t>
            </a:r>
            <a:r>
              <a:rPr lang="en-US" sz="2000">
                <a:solidFill>
                  <a:srgbClr val="346EAD"/>
                </a:solidFill>
                <a:latin typeface="Arial" panose="020B0604020202020204" pitchFamily="34" charset="0"/>
                <a:ea typeface="+mj-ea"/>
                <a:cs typeface="Arial" panose="020B0604020202020204" pitchFamily="34" charset="0"/>
                <a:sym typeface="+mn-ea"/>
              </a:rPr>
              <a:t>m)</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   No timing resolution</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   </a:t>
            </a:r>
            <a:r>
              <a:rPr lang="en-US" sz="2000">
                <a:solidFill>
                  <a:srgbClr val="346EAD"/>
                </a:solidFill>
                <a:latin typeface="Arial" panose="020B0604020202020204" pitchFamily="34" charset="0"/>
                <a:ea typeface="+mj-ea"/>
                <a:cs typeface="Arial" panose="020B0604020202020204" pitchFamily="34" charset="0"/>
                <a:sym typeface="+mn-ea"/>
              </a:rPr>
              <a:t>Get event number of different neutrinos.</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None/>
            </a:pPr>
            <a:r>
              <a:rPr lang="en-US" sz="2000">
                <a:solidFill>
                  <a:srgbClr val="346EAD"/>
                </a:solidFill>
                <a:latin typeface="Arial" panose="020B0604020202020204" pitchFamily="34" charset="0"/>
                <a:ea typeface="+mj-ea"/>
                <a:cs typeface="Arial" panose="020B0604020202020204" pitchFamily="34" charset="0"/>
                <a:sym typeface="+mn-ea"/>
              </a:rPr>
              <a:t>     110fb</a:t>
            </a:r>
            <a:r>
              <a:rPr lang="en-US" sz="2000" baseline="30000">
                <a:solidFill>
                  <a:srgbClr val="346EAD"/>
                </a:solidFill>
                <a:latin typeface="Arial" panose="020B0604020202020204" pitchFamily="34" charset="0"/>
                <a:ea typeface="+mj-ea"/>
                <a:cs typeface="Arial" panose="020B0604020202020204" pitchFamily="34" charset="0"/>
                <a:sym typeface="+mn-ea"/>
              </a:rPr>
              <a:t>-1</a:t>
            </a:r>
            <a:r>
              <a:rPr lang="en-US" sz="2000">
                <a:solidFill>
                  <a:srgbClr val="346EAD"/>
                </a:solidFill>
                <a:latin typeface="Arial" panose="020B0604020202020204" pitchFamily="34" charset="0"/>
                <a:ea typeface="+mj-ea"/>
                <a:cs typeface="Arial" panose="020B0604020202020204" pitchFamily="34" charset="0"/>
                <a:sym typeface="+mn-ea"/>
              </a:rPr>
              <a:t> data collected, compare data with </a:t>
            </a:r>
            <a:endParaRPr lang="en-US" sz="2000">
              <a:solidFill>
                <a:srgbClr val="346EAD"/>
              </a:solidFill>
              <a:latin typeface="Arial" panose="020B0604020202020204" pitchFamily="34" charset="0"/>
              <a:ea typeface="+mj-ea"/>
              <a:cs typeface="Arial" panose="020B0604020202020204" pitchFamily="34" charset="0"/>
              <a:sym typeface="+mn-ea"/>
            </a:endParaRPr>
          </a:p>
          <a:p>
            <a:pPr indent="0" fontAlgn="auto">
              <a:spcBef>
                <a:spcPts val="1000"/>
              </a:spcBef>
              <a:buSzPct val="80000"/>
              <a:buFont typeface="Wingdings" panose="05000000000000000000" charset="0"/>
              <a:buNone/>
            </a:pPr>
            <a:r>
              <a:rPr lang="en-US" sz="2000">
                <a:solidFill>
                  <a:srgbClr val="346EAD"/>
                </a:solidFill>
                <a:latin typeface="Arial" panose="020B0604020202020204" pitchFamily="34" charset="0"/>
                <a:ea typeface="+mj-ea"/>
                <a:cs typeface="Arial" panose="020B0604020202020204" pitchFamily="34" charset="0"/>
                <a:sym typeface="+mn-ea"/>
              </a:rPr>
              <a:t>      prediction.</a:t>
            </a:r>
            <a:endParaRPr lang="en-US" sz="2000">
              <a:solidFill>
                <a:srgbClr val="346EAD"/>
              </a:solidFill>
              <a:latin typeface="Arial" panose="020B0604020202020204" pitchFamily="34" charset="0"/>
              <a:ea typeface="+mj-ea"/>
              <a:cs typeface="Arial" panose="020B0604020202020204" pitchFamily="34" charset="0"/>
              <a:sym typeface="+mn-ea"/>
            </a:endParaRPr>
          </a:p>
        </p:txBody>
      </p:sp>
      <p:pic>
        <p:nvPicPr>
          <p:cNvPr id="13" name="图片 12"/>
          <p:cNvPicPr>
            <a:picLocks noChangeAspect="1"/>
          </p:cNvPicPr>
          <p:nvPr/>
        </p:nvPicPr>
        <p:blipFill>
          <a:blip r:embed="rId3"/>
          <a:stretch>
            <a:fillRect/>
          </a:stretch>
        </p:blipFill>
        <p:spPr>
          <a:xfrm>
            <a:off x="267970" y="3690620"/>
            <a:ext cx="5843270" cy="2693670"/>
          </a:xfrm>
          <a:prstGeom prst="rect">
            <a:avLst/>
          </a:prstGeom>
        </p:spPr>
      </p:pic>
      <p:cxnSp>
        <p:nvCxnSpPr>
          <p:cNvPr id="14" name="直接箭头连接符 13"/>
          <p:cNvCxnSpPr/>
          <p:nvPr/>
        </p:nvCxnSpPr>
        <p:spPr>
          <a:xfrm flipV="1">
            <a:off x="6624955" y="3747770"/>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1346835" y="6370955"/>
            <a:ext cx="4064000" cy="337185"/>
          </a:xfrm>
          <a:prstGeom prst="rect">
            <a:avLst/>
          </a:prstGeom>
          <a:noFill/>
        </p:spPr>
        <p:txBody>
          <a:bodyPr wrap="square" rtlCol="0">
            <a:spAutoFit/>
          </a:bodyPr>
          <a:p>
            <a:r>
              <a:rPr lang="en-US" altLang="zh-CN" sz="1600">
                <a:solidFill>
                  <a:schemeClr val="bg1">
                    <a:lumMod val="50000"/>
                  </a:schemeClr>
                </a:solidFill>
              </a:rPr>
              <a:t>FASERν processing and analysis chain [6]</a:t>
            </a:r>
            <a:endParaRPr lang="en-US" altLang="zh-CN" sz="1600">
              <a:solidFill>
                <a:schemeClr val="bg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ym typeface="+mn-ea"/>
              </a:rPr>
              <a:t>FASER</a:t>
            </a:r>
            <a:r>
              <a:rPr lang="en-US" altLang="zh-CN" sz="2400">
                <a:latin typeface="Calibri" panose="020F0502020204030204" charset="0"/>
                <a:cs typeface="Calibri" panose="020F0502020204030204" charset="0"/>
                <a:sym typeface="+mn-ea"/>
              </a:rPr>
              <a:t>ν Detector</a:t>
            </a:r>
            <a:r>
              <a:rPr lang="en-US" altLang="zh-CN" sz="2400"/>
              <a:t>                                 F.Xiao</a:t>
            </a:r>
            <a:r>
              <a:rPr lang="en-US" altLang="zh-CN" sz="2400">
                <a:sym typeface="+mn-ea"/>
              </a:rPr>
              <a:t>                                 6</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3" name="图片 2"/>
          <p:cNvPicPr>
            <a:picLocks noChangeAspect="1"/>
          </p:cNvPicPr>
          <p:nvPr/>
        </p:nvPicPr>
        <p:blipFill>
          <a:blip r:embed="rId2"/>
          <a:stretch>
            <a:fillRect/>
          </a:stretch>
        </p:blipFill>
        <p:spPr>
          <a:xfrm>
            <a:off x="47625" y="1422400"/>
            <a:ext cx="12096000" cy="1934733"/>
          </a:xfrm>
          <a:prstGeom prst="rect">
            <a:avLst/>
          </a:prstGeom>
        </p:spPr>
      </p:pic>
      <p:sp>
        <p:nvSpPr>
          <p:cNvPr id="6" name="文本框 5"/>
          <p:cNvSpPr txBox="1"/>
          <p:nvPr/>
        </p:nvSpPr>
        <p:spPr>
          <a:xfrm>
            <a:off x="145415" y="845185"/>
            <a:ext cx="11918950" cy="460375"/>
          </a:xfrm>
          <a:prstGeom prst="rect">
            <a:avLst/>
          </a:prstGeom>
          <a:noFill/>
        </p:spPr>
        <p:txBody>
          <a:bodyPr wrap="square" rtlCol="0">
            <a:spAutoFit/>
          </a:bodyPr>
          <a:p>
            <a:r>
              <a:rPr lang="en-US" sz="2400">
                <a:solidFill>
                  <a:srgbClr val="346EAD"/>
                </a:solidFill>
                <a:latin typeface="Arial" panose="020B0604020202020204" pitchFamily="34" charset="0"/>
                <a:ea typeface="+mj-ea"/>
                <a:cs typeface="Arial" panose="020B0604020202020204" pitchFamily="34" charset="0"/>
              </a:rPr>
              <a:t>First direct observation of neutrino interaction at a particle collider experiment:</a:t>
            </a:r>
            <a:endParaRPr lang="en-US" sz="2400">
              <a:solidFill>
                <a:srgbClr val="346EAD"/>
              </a:solidFill>
              <a:latin typeface="Arial" panose="020B0604020202020204" pitchFamily="34" charset="0"/>
              <a:ea typeface="+mj-ea"/>
              <a:cs typeface="Arial" panose="020B0604020202020204" pitchFamily="34" charset="0"/>
            </a:endParaRPr>
          </a:p>
        </p:txBody>
      </p:sp>
      <p:sp>
        <p:nvSpPr>
          <p:cNvPr id="7" name="文本框 6"/>
          <p:cNvSpPr txBox="1"/>
          <p:nvPr/>
        </p:nvSpPr>
        <p:spPr>
          <a:xfrm>
            <a:off x="752475" y="3322320"/>
            <a:ext cx="10841355" cy="337185"/>
          </a:xfrm>
          <a:prstGeom prst="rect">
            <a:avLst/>
          </a:prstGeom>
          <a:noFill/>
        </p:spPr>
        <p:txBody>
          <a:bodyPr wrap="square" rtlCol="0">
            <a:spAutoFit/>
          </a:bodyPr>
          <a:p>
            <a:r>
              <a:rPr lang="en-US" altLang="zh-CN" sz="1600">
                <a:solidFill>
                  <a:schemeClr val="bg1">
                    <a:lumMod val="50000"/>
                  </a:schemeClr>
                </a:solidFill>
              </a:rPr>
              <a:t>Schematic side view of the FASER detector with a muon neutrino undergoing a CC interaction in the emulsion-tungsten target [7]</a:t>
            </a:r>
            <a:endParaRPr lang="en-US" altLang="zh-CN" sz="1600">
              <a:solidFill>
                <a:schemeClr val="bg1">
                  <a:lumMod val="50000"/>
                </a:schemeClr>
              </a:solidFill>
            </a:endParaRPr>
          </a:p>
        </p:txBody>
      </p:sp>
      <p:sp>
        <p:nvSpPr>
          <p:cNvPr id="8" name="文本框 7"/>
          <p:cNvSpPr txBox="1"/>
          <p:nvPr/>
        </p:nvSpPr>
        <p:spPr>
          <a:xfrm>
            <a:off x="145415" y="3827780"/>
            <a:ext cx="11918950" cy="2929255"/>
          </a:xfrm>
          <a:prstGeom prst="rect">
            <a:avLst/>
          </a:prstGeom>
          <a:noFill/>
        </p:spPr>
        <p:txBody>
          <a:bodyPr wrap="square" rtlCol="0">
            <a:noAutofit/>
          </a:bodyPr>
          <a:p>
            <a:r>
              <a:rPr lang="en-US" sz="2000">
                <a:solidFill>
                  <a:srgbClr val="346EAD"/>
                </a:solidFill>
                <a:latin typeface="Arial" panose="020B0604020202020204" pitchFamily="34" charset="0"/>
                <a:ea typeface="+mj-ea"/>
                <a:cs typeface="Arial" panose="020B0604020202020204" pitchFamily="34" charset="0"/>
              </a:rPr>
              <a:t>Interface Silicon Tracker (IFT) </a:t>
            </a:r>
            <a:r>
              <a:rPr lang="en-US" sz="2000">
                <a:solidFill>
                  <a:srgbClr val="346EAD"/>
                </a:solidFill>
                <a:latin typeface="Arial" panose="020B0604020202020204" pitchFamily="34" charset="0"/>
                <a:ea typeface="+mj-ea"/>
                <a:cs typeface="Arial" panose="020B0604020202020204" pitchFamily="34" charset="0"/>
                <a:sym typeface="+mn-ea"/>
              </a:rPr>
              <a:t>[8]</a:t>
            </a:r>
            <a:r>
              <a:rPr lang="en-US" sz="2000">
                <a:solidFill>
                  <a:srgbClr val="346EAD"/>
                </a:solidFill>
                <a:latin typeface="Arial" panose="020B0604020202020204" pitchFamily="34" charset="0"/>
                <a:ea typeface="+mj-ea"/>
                <a:cs typeface="Arial" panose="020B0604020202020204" pitchFamily="34" charset="0"/>
              </a:rPr>
              <a:t>: </a:t>
            </a:r>
            <a:endParaRPr lang="en-US"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3-layer siliconstrip tracker</a:t>
            </a:r>
            <a:endParaRPr lang="en-US"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Match tracks between FASER</a:t>
            </a:r>
            <a:r>
              <a:rPr lang="en-US" sz="2000">
                <a:solidFill>
                  <a:srgbClr val="346EAD"/>
                </a:solidFill>
                <a:latin typeface="Calibri" panose="020F0502020204030204" charset="0"/>
                <a:ea typeface="+mj-ea"/>
                <a:cs typeface="Calibri" panose="020F0502020204030204" charset="0"/>
              </a:rPr>
              <a:t>ν</a:t>
            </a:r>
            <a:r>
              <a:rPr lang="en-US" sz="2000">
                <a:solidFill>
                  <a:srgbClr val="346EAD"/>
                </a:solidFill>
                <a:latin typeface="Arial" panose="020B0604020202020204" pitchFamily="34" charset="0"/>
                <a:ea typeface="+mj-ea"/>
                <a:cs typeface="Arial" panose="020B0604020202020204" pitchFamily="34" charset="0"/>
              </a:rPr>
              <a:t> and spectrometer</a:t>
            </a:r>
            <a:endParaRPr lang="en-US" sz="2000">
              <a:solidFill>
                <a:srgbClr val="346EAD"/>
              </a:solidFill>
              <a:latin typeface="Calibri" panose="020F0502020204030204" charset="0"/>
              <a:ea typeface="+mj-ea"/>
              <a:cs typeface="Calibri" panose="020F0502020204030204" charset="0"/>
            </a:endParaRPr>
          </a:p>
          <a:p>
            <a:pPr marL="342900" indent="-234315" fontAlgn="auto">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ATLAS SCT b</a:t>
            </a:r>
            <a:r>
              <a:rPr lang="en-US" sz="2000">
                <a:solidFill>
                  <a:srgbClr val="346EAD"/>
                </a:solidFill>
                <a:latin typeface="Arial" panose="020B0604020202020204" pitchFamily="34" charset="0"/>
                <a:ea typeface="+mj-ea"/>
                <a:cs typeface="Arial" panose="020B0604020202020204" pitchFamily="34" charset="0"/>
              </a:rPr>
              <a:t>arrel module (more details later)</a:t>
            </a:r>
            <a:endParaRPr lang="en-US" sz="2000">
              <a:solidFill>
                <a:srgbClr val="346EAD"/>
              </a:solidFill>
              <a:latin typeface="Arial" panose="020B0604020202020204" pitchFamily="34" charset="0"/>
              <a:ea typeface="+mj-ea"/>
              <a:cs typeface="Arial" panose="020B0604020202020204" pitchFamily="34" charset="0"/>
            </a:endParaRPr>
          </a:p>
          <a:p>
            <a:endParaRPr lang="en-US" sz="2000">
              <a:solidFill>
                <a:srgbClr val="346EAD"/>
              </a:solidFill>
              <a:latin typeface="Arial" panose="020B0604020202020204" pitchFamily="34" charset="0"/>
              <a:ea typeface="+mj-ea"/>
              <a:cs typeface="Arial" panose="020B0604020202020204" pitchFamily="34" charset="0"/>
            </a:endParaRPr>
          </a:p>
          <a:p>
            <a:r>
              <a:rPr lang="en-US" sz="2000">
                <a:solidFill>
                  <a:srgbClr val="346EAD"/>
                </a:solidFill>
                <a:latin typeface="Arial" panose="020B0604020202020204" pitchFamily="34" charset="0"/>
                <a:ea typeface="+mj-ea"/>
                <a:cs typeface="Arial" panose="020B0604020202020204" pitchFamily="34" charset="0"/>
              </a:rPr>
              <a:t>Spectrometer &amp; decay volume:</a:t>
            </a:r>
            <a:endParaRPr lang="en-US"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Magnetic field of 0.55T</a:t>
            </a:r>
            <a:endParaRPr lang="en-US"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rPr>
              <a:t>Charge identification       determine </a:t>
            </a:r>
            <a:r>
              <a:rPr lang="en-US" sz="2000">
                <a:solidFill>
                  <a:srgbClr val="346EAD"/>
                </a:solidFill>
                <a:latin typeface="Calibri" panose="020F0502020204030204" charset="0"/>
                <a:ea typeface="+mj-ea"/>
                <a:cs typeface="Calibri" panose="020F0502020204030204" charset="0"/>
              </a:rPr>
              <a:t>ν </a:t>
            </a:r>
            <a:r>
              <a:rPr lang="en-US" sz="2000">
                <a:solidFill>
                  <a:srgbClr val="346EAD"/>
                </a:solidFill>
                <a:latin typeface="Arial" panose="020B0604020202020204" pitchFamily="34" charset="0"/>
                <a:ea typeface="+mj-ea"/>
                <a:cs typeface="Arial" panose="020B0604020202020204" pitchFamily="34" charset="0"/>
              </a:rPr>
              <a:t>or anti-</a:t>
            </a:r>
            <a:r>
              <a:rPr lang="en-US" sz="2000">
                <a:solidFill>
                  <a:srgbClr val="346EAD"/>
                </a:solidFill>
                <a:latin typeface="Calibri" panose="020F0502020204030204" charset="0"/>
                <a:ea typeface="+mj-ea"/>
                <a:cs typeface="Calibri" panose="020F0502020204030204" charset="0"/>
              </a:rPr>
              <a:t>ν</a:t>
            </a:r>
            <a:endParaRPr lang="en-US" sz="2000">
              <a:solidFill>
                <a:srgbClr val="346EAD"/>
              </a:solidFill>
              <a:latin typeface="Calibri" panose="020F0502020204030204" charset="0"/>
              <a:ea typeface="+mj-ea"/>
              <a:cs typeface="Calibri" panose="020F0502020204030204" charset="0"/>
            </a:endParaRPr>
          </a:p>
          <a:p>
            <a:pPr marL="342900" indent="-234315" fontAlgn="auto">
              <a:buSzPct val="80000"/>
              <a:buFont typeface="Wingdings" panose="05000000000000000000" charset="0"/>
              <a:buChar char="l"/>
            </a:pPr>
            <a:r>
              <a:rPr lang="en-US" sz="2000">
                <a:solidFill>
                  <a:srgbClr val="346EAD"/>
                </a:solidFill>
                <a:latin typeface="Arial" panose="020B0604020202020204" pitchFamily="34" charset="0"/>
                <a:ea typeface="+mj-ea"/>
                <a:cs typeface="Arial" panose="020B0604020202020204" pitchFamily="34" charset="0"/>
                <a:sym typeface="+mn-ea"/>
              </a:rPr>
              <a:t>More details later</a:t>
            </a:r>
            <a:endParaRPr lang="en-US"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endParaRPr lang="en-US" sz="2000">
              <a:solidFill>
                <a:srgbClr val="346EAD"/>
              </a:solidFill>
              <a:latin typeface="Arial" panose="020B0604020202020204" pitchFamily="34" charset="0"/>
              <a:ea typeface="+mj-ea"/>
              <a:cs typeface="Arial" panose="020B0604020202020204" pitchFamily="34" charset="0"/>
            </a:endParaRPr>
          </a:p>
          <a:p>
            <a:endParaRPr lang="en-US" sz="2000">
              <a:solidFill>
                <a:srgbClr val="346EAD"/>
              </a:solidFill>
              <a:latin typeface="Arial" panose="020B0604020202020204" pitchFamily="34" charset="0"/>
              <a:ea typeface="+mj-ea"/>
              <a:cs typeface="Arial" panose="020B0604020202020204" pitchFamily="34" charset="0"/>
            </a:endParaRPr>
          </a:p>
          <a:p>
            <a:endParaRPr lang="en-US" sz="2000">
              <a:solidFill>
                <a:srgbClr val="346EAD"/>
              </a:solidFill>
              <a:latin typeface="Arial" panose="020B0604020202020204" pitchFamily="34" charset="0"/>
              <a:ea typeface="+mj-ea"/>
              <a:cs typeface="Arial" panose="020B0604020202020204" pitchFamily="34" charset="0"/>
            </a:endParaRPr>
          </a:p>
        </p:txBody>
      </p:sp>
      <p:pic>
        <p:nvPicPr>
          <p:cNvPr id="9" name="图片 8"/>
          <p:cNvPicPr>
            <a:picLocks noChangeAspect="1"/>
          </p:cNvPicPr>
          <p:nvPr/>
        </p:nvPicPr>
        <p:blipFill>
          <a:blip r:embed="rId3"/>
          <a:stretch>
            <a:fillRect/>
          </a:stretch>
        </p:blipFill>
        <p:spPr>
          <a:xfrm>
            <a:off x="6401435" y="4298950"/>
            <a:ext cx="5490210" cy="2124075"/>
          </a:xfrm>
          <a:prstGeom prst="rect">
            <a:avLst/>
          </a:prstGeom>
        </p:spPr>
      </p:pic>
      <p:cxnSp>
        <p:nvCxnSpPr>
          <p:cNvPr id="10" name="直接箭头连接符 9"/>
          <p:cNvCxnSpPr/>
          <p:nvPr/>
        </p:nvCxnSpPr>
        <p:spPr>
          <a:xfrm flipV="1">
            <a:off x="2910840" y="6168390"/>
            <a:ext cx="434975"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nvPicPr>
        <p:blipFill>
          <a:blip r:embed="rId1"/>
          <a:stretch>
            <a:fillRect/>
          </a:stretch>
        </p:blipFill>
        <p:spPr>
          <a:xfrm>
            <a:off x="1751330" y="3230245"/>
            <a:ext cx="9389745" cy="3429000"/>
          </a:xfrm>
          <a:prstGeom prst="rect">
            <a:avLst/>
          </a:prstGeom>
        </p:spPr>
      </p:pic>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FASER Scintillators                                   F.Xiao</a:t>
            </a:r>
            <a:r>
              <a:rPr lang="en-US" altLang="zh-CN" sz="2400">
                <a:sym typeface="+mn-ea"/>
              </a:rPr>
              <a:t>                                   7</a:t>
            </a:r>
            <a:endParaRPr lang="en-US" altLang="zh-CN" sz="2400"/>
          </a:p>
        </p:txBody>
      </p:sp>
      <p:pic>
        <p:nvPicPr>
          <p:cNvPr id="5" name="图片 4"/>
          <p:cNvPicPr>
            <a:picLocks noChangeAspect="1"/>
          </p:cNvPicPr>
          <p:nvPr/>
        </p:nvPicPr>
        <p:blipFill>
          <a:blip r:embed="rId2"/>
          <a:stretch>
            <a:fillRect/>
          </a:stretch>
        </p:blipFill>
        <p:spPr>
          <a:xfrm>
            <a:off x="145415" y="0"/>
            <a:ext cx="2008505" cy="618490"/>
          </a:xfrm>
          <a:prstGeom prst="rect">
            <a:avLst/>
          </a:prstGeom>
        </p:spPr>
      </p:pic>
      <p:pic>
        <p:nvPicPr>
          <p:cNvPr id="7" name="图片 6"/>
          <p:cNvPicPr>
            <a:picLocks noChangeAspect="1"/>
          </p:cNvPicPr>
          <p:nvPr/>
        </p:nvPicPr>
        <p:blipFill>
          <a:blip r:embed="rId3"/>
          <a:stretch>
            <a:fillRect/>
          </a:stretch>
        </p:blipFill>
        <p:spPr>
          <a:xfrm>
            <a:off x="800735" y="1264920"/>
            <a:ext cx="6365875" cy="1628140"/>
          </a:xfrm>
          <a:prstGeom prst="rect">
            <a:avLst/>
          </a:prstGeom>
        </p:spPr>
      </p:pic>
      <p:sp>
        <p:nvSpPr>
          <p:cNvPr id="9" name="文本框 8"/>
          <p:cNvSpPr txBox="1"/>
          <p:nvPr/>
        </p:nvSpPr>
        <p:spPr>
          <a:xfrm>
            <a:off x="145415" y="713740"/>
            <a:ext cx="12196445" cy="551180"/>
          </a:xfrm>
          <a:prstGeom prst="rect">
            <a:avLst/>
          </a:prstGeom>
          <a:noFill/>
        </p:spPr>
        <p:txBody>
          <a:bodyPr wrap="square" rtlCol="0">
            <a:noAutofit/>
          </a:bodyPr>
          <a:p>
            <a:r>
              <a:rPr lang="en-US" sz="2400">
                <a:solidFill>
                  <a:srgbClr val="346EAD"/>
                </a:solidFill>
                <a:latin typeface="Arial" panose="020B0604020202020204" pitchFamily="34" charset="0"/>
                <a:ea typeface="+mj-ea"/>
                <a:cs typeface="Arial" panose="020B0604020202020204" pitchFamily="34" charset="0"/>
              </a:rPr>
              <a:t>Scintillators:</a:t>
            </a:r>
            <a:r>
              <a:rPr lang="en-US" sz="2800">
                <a:solidFill>
                  <a:srgbClr val="346EAD"/>
                </a:solidFill>
                <a:latin typeface="Arial" panose="020B0604020202020204" pitchFamily="34" charset="0"/>
                <a:ea typeface="+mj-ea"/>
                <a:cs typeface="Arial" panose="020B0604020202020204" pitchFamily="34" charset="0"/>
              </a:rPr>
              <a:t> </a:t>
            </a:r>
            <a:r>
              <a:rPr lang="en-US" sz="2400">
                <a:solidFill>
                  <a:srgbClr val="346EAD"/>
                </a:solidFill>
                <a:latin typeface="Arial" panose="020B0604020202020204" pitchFamily="34" charset="0"/>
                <a:ea typeface="+mj-ea"/>
                <a:cs typeface="Arial" panose="020B0604020202020204" pitchFamily="34" charset="0"/>
              </a:rPr>
              <a:t>charged particles       s</a:t>
            </a:r>
            <a:r>
              <a:rPr lang="en-US" sz="2400">
                <a:solidFill>
                  <a:srgbClr val="346EAD"/>
                </a:solidFill>
                <a:latin typeface="Arial" panose="020B0604020202020204" pitchFamily="34" charset="0"/>
                <a:ea typeface="+mj-ea"/>
                <a:cs typeface="Arial" panose="020B0604020202020204" pitchFamily="34" charset="0"/>
                <a:sym typeface="+mn-ea"/>
              </a:rPr>
              <a:t>cintillator       photomultiplier tubes        DAQ</a:t>
            </a:r>
            <a:endParaRPr lang="en-US" sz="2800">
              <a:solidFill>
                <a:srgbClr val="346EAD"/>
              </a:solidFill>
              <a:latin typeface="Arial" panose="020B0604020202020204" pitchFamily="34" charset="0"/>
              <a:ea typeface="+mj-ea"/>
              <a:cs typeface="Arial" panose="020B0604020202020204" pitchFamily="34" charset="0"/>
            </a:endParaRPr>
          </a:p>
          <a:p>
            <a:endParaRPr lang="en-US" sz="2800">
              <a:solidFill>
                <a:srgbClr val="346EAD"/>
              </a:solidFill>
              <a:latin typeface="Arial" panose="020B0604020202020204" pitchFamily="34" charset="0"/>
              <a:ea typeface="+mj-ea"/>
              <a:cs typeface="Arial" panose="020B0604020202020204" pitchFamily="34" charset="0"/>
            </a:endParaRPr>
          </a:p>
        </p:txBody>
      </p:sp>
      <p:cxnSp>
        <p:nvCxnSpPr>
          <p:cNvPr id="14" name="直接箭头连接符 13"/>
          <p:cNvCxnSpPr/>
          <p:nvPr/>
        </p:nvCxnSpPr>
        <p:spPr>
          <a:xfrm flipV="1">
            <a:off x="4318635" y="1011555"/>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flipV="1">
            <a:off x="6295390" y="1016635"/>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nvCxnSpPr>
        <p:spPr>
          <a:xfrm flipV="1">
            <a:off x="9760585" y="986790"/>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4"/>
          <a:stretch>
            <a:fillRect/>
          </a:stretch>
        </p:blipFill>
        <p:spPr>
          <a:xfrm rot="16200000">
            <a:off x="9370695" y="930910"/>
            <a:ext cx="682625" cy="2667000"/>
          </a:xfrm>
          <a:prstGeom prst="rect">
            <a:avLst/>
          </a:prstGeom>
        </p:spPr>
      </p:pic>
      <p:sp>
        <p:nvSpPr>
          <p:cNvPr id="15" name="文本框 14"/>
          <p:cNvSpPr txBox="1"/>
          <p:nvPr/>
        </p:nvSpPr>
        <p:spPr>
          <a:xfrm>
            <a:off x="2543175" y="2893060"/>
            <a:ext cx="4064000" cy="337185"/>
          </a:xfrm>
          <a:prstGeom prst="rect">
            <a:avLst/>
          </a:prstGeom>
          <a:noFill/>
        </p:spPr>
        <p:txBody>
          <a:bodyPr wrap="square" rtlCol="0">
            <a:spAutoFit/>
          </a:bodyPr>
          <a:p>
            <a:r>
              <a:rPr lang="en-US" altLang="zh-CN" sz="1600">
                <a:solidFill>
                  <a:schemeClr val="bg1">
                    <a:lumMod val="50000"/>
                  </a:schemeClr>
                </a:solidFill>
              </a:rPr>
              <a:t>A schematic view of scintillators [1]</a:t>
            </a:r>
            <a:endParaRPr lang="en-US" altLang="zh-CN" sz="1600">
              <a:solidFill>
                <a:schemeClr val="bg1">
                  <a:lumMod val="50000"/>
                </a:schemeClr>
              </a:solidFill>
            </a:endParaRPr>
          </a:p>
        </p:txBody>
      </p:sp>
      <p:sp>
        <p:nvSpPr>
          <p:cNvPr id="16" name="文本框 15"/>
          <p:cNvSpPr txBox="1"/>
          <p:nvPr/>
        </p:nvSpPr>
        <p:spPr>
          <a:xfrm>
            <a:off x="9063355" y="2893060"/>
            <a:ext cx="1908175" cy="337185"/>
          </a:xfrm>
          <a:prstGeom prst="rect">
            <a:avLst/>
          </a:prstGeom>
          <a:noFill/>
        </p:spPr>
        <p:txBody>
          <a:bodyPr wrap="square" rtlCol="0">
            <a:spAutoFit/>
          </a:bodyPr>
          <a:p>
            <a:r>
              <a:rPr lang="en-US" altLang="zh-CN" sz="1600">
                <a:solidFill>
                  <a:schemeClr val="bg1">
                    <a:lumMod val="50000"/>
                  </a:schemeClr>
                </a:solidFill>
              </a:rPr>
              <a:t>CAEN digitiser [1]</a:t>
            </a:r>
            <a:endParaRPr lang="en-US" altLang="zh-CN" sz="1600">
              <a:solidFill>
                <a:schemeClr val="bg1">
                  <a:lumMod val="50000"/>
                </a:schemeClr>
              </a:solidFill>
            </a:endParaRPr>
          </a:p>
        </p:txBody>
      </p:sp>
      <p:sp>
        <p:nvSpPr>
          <p:cNvPr id="20" name="文本框 19"/>
          <p:cNvSpPr txBox="1"/>
          <p:nvPr/>
        </p:nvSpPr>
        <p:spPr>
          <a:xfrm>
            <a:off x="4064000" y="6520815"/>
            <a:ext cx="4064000" cy="337185"/>
          </a:xfrm>
          <a:prstGeom prst="rect">
            <a:avLst/>
          </a:prstGeom>
          <a:noFill/>
        </p:spPr>
        <p:txBody>
          <a:bodyPr wrap="square" rtlCol="0">
            <a:spAutoFit/>
          </a:bodyPr>
          <a:p>
            <a:r>
              <a:rPr lang="en-US" altLang="zh-CN" sz="1600">
                <a:solidFill>
                  <a:schemeClr val="bg1">
                    <a:lumMod val="50000"/>
                  </a:schemeClr>
                </a:solidFill>
              </a:rPr>
              <a:t>Example event: a muon background [9]</a:t>
            </a:r>
            <a:endParaRPr lang="en-US" altLang="zh-CN" sz="1600">
              <a:solidFill>
                <a:schemeClr val="bg1">
                  <a:lumMod val="50000"/>
                </a:schemeClr>
              </a:solidFill>
            </a:endParaRPr>
          </a:p>
        </p:txBody>
      </p:sp>
      <p:sp>
        <p:nvSpPr>
          <p:cNvPr id="3" name="文本框 2"/>
          <p:cNvSpPr txBox="1"/>
          <p:nvPr/>
        </p:nvSpPr>
        <p:spPr>
          <a:xfrm>
            <a:off x="82550" y="3181350"/>
            <a:ext cx="2345690" cy="1198880"/>
          </a:xfrm>
          <a:prstGeom prst="rect">
            <a:avLst/>
          </a:prstGeom>
          <a:noFill/>
        </p:spPr>
        <p:txBody>
          <a:bodyPr wrap="square" rtlCol="0">
            <a:spAutoFit/>
          </a:bodyPr>
          <a:p>
            <a:r>
              <a:rPr lang="en-US" sz="2400">
                <a:solidFill>
                  <a:srgbClr val="346EAD"/>
                </a:solidFill>
                <a:latin typeface="Calibri" panose="020F0502020204030204" charset="0"/>
                <a:ea typeface="+mj-ea"/>
                <a:cs typeface="Calibri" panose="020F0502020204030204" charset="0"/>
              </a:rPr>
              <a:t>μ</a:t>
            </a:r>
            <a:r>
              <a:rPr lang="en-US" sz="2400">
                <a:solidFill>
                  <a:srgbClr val="346EAD"/>
                </a:solidFill>
                <a:latin typeface="Arial" panose="020B0604020202020204" pitchFamily="34" charset="0"/>
                <a:ea typeface="+mj-ea"/>
                <a:cs typeface="Arial" panose="020B0604020202020204" pitchFamily="34" charset="0"/>
              </a:rPr>
              <a:t> event:</a:t>
            </a:r>
            <a:endParaRPr lang="en-US" sz="2400">
              <a:solidFill>
                <a:srgbClr val="346EAD"/>
              </a:solidFill>
              <a:latin typeface="Arial" panose="020B0604020202020204" pitchFamily="34" charset="0"/>
              <a:ea typeface="+mj-ea"/>
              <a:cs typeface="Arial" panose="020B0604020202020204" pitchFamily="34" charset="0"/>
            </a:endParaRPr>
          </a:p>
          <a:p>
            <a:r>
              <a:rPr lang="en-US" sz="2400">
                <a:solidFill>
                  <a:srgbClr val="346EAD"/>
                </a:solidFill>
                <a:latin typeface="Arial" panose="020B0604020202020204" pitchFamily="34" charset="0"/>
                <a:ea typeface="+mj-ea"/>
                <a:cs typeface="Arial" panose="020B0604020202020204" pitchFamily="34" charset="0"/>
              </a:rPr>
              <a:t>(background)</a:t>
            </a:r>
            <a:endParaRPr lang="en-US" sz="2400">
              <a:solidFill>
                <a:srgbClr val="346EAD"/>
              </a:solidFill>
              <a:latin typeface="Arial" panose="020B0604020202020204" pitchFamily="34" charset="0"/>
              <a:ea typeface="+mj-ea"/>
              <a:cs typeface="Arial" panose="020B0604020202020204" pitchFamily="34" charset="0"/>
            </a:endParaRPr>
          </a:p>
          <a:p>
            <a:endParaRPr lang="en-US" sz="2400">
              <a:solidFill>
                <a:srgbClr val="346EAD"/>
              </a:solidFill>
              <a:latin typeface="Arial" panose="020B0604020202020204" pitchFamily="34" charset="0"/>
              <a:ea typeface="+mj-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b="538"/>
          <a:stretch>
            <a:fillRect/>
          </a:stretch>
        </p:blipFill>
        <p:spPr>
          <a:xfrm>
            <a:off x="8809355" y="1264920"/>
            <a:ext cx="604520" cy="1735455"/>
          </a:xfrm>
          <a:prstGeom prst="rect">
            <a:avLst/>
          </a:prstGeom>
        </p:spPr>
      </p:pic>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FASER Scientillators                                   F.Xiao</a:t>
            </a:r>
            <a:r>
              <a:rPr lang="en-US" altLang="zh-CN" sz="2400">
                <a:sym typeface="+mn-ea"/>
              </a:rPr>
              <a:t>                                   8</a:t>
            </a:r>
            <a:endParaRPr lang="en-US" altLang="zh-CN" sz="2400"/>
          </a:p>
        </p:txBody>
      </p:sp>
      <p:pic>
        <p:nvPicPr>
          <p:cNvPr id="5" name="图片 4"/>
          <p:cNvPicPr>
            <a:picLocks noChangeAspect="1"/>
          </p:cNvPicPr>
          <p:nvPr/>
        </p:nvPicPr>
        <p:blipFill>
          <a:blip r:embed="rId2"/>
          <a:stretch>
            <a:fillRect/>
          </a:stretch>
        </p:blipFill>
        <p:spPr>
          <a:xfrm>
            <a:off x="145415" y="0"/>
            <a:ext cx="2008505" cy="618490"/>
          </a:xfrm>
          <a:prstGeom prst="rect">
            <a:avLst/>
          </a:prstGeom>
        </p:spPr>
      </p:pic>
      <p:pic>
        <p:nvPicPr>
          <p:cNvPr id="7" name="图片 6"/>
          <p:cNvPicPr>
            <a:picLocks noChangeAspect="1"/>
          </p:cNvPicPr>
          <p:nvPr/>
        </p:nvPicPr>
        <p:blipFill>
          <a:blip r:embed="rId3"/>
          <a:stretch>
            <a:fillRect/>
          </a:stretch>
        </p:blipFill>
        <p:spPr>
          <a:xfrm>
            <a:off x="0" y="1264920"/>
            <a:ext cx="6365875" cy="1628140"/>
          </a:xfrm>
          <a:prstGeom prst="rect">
            <a:avLst/>
          </a:prstGeom>
        </p:spPr>
      </p:pic>
      <p:sp>
        <p:nvSpPr>
          <p:cNvPr id="9" name="文本框 8"/>
          <p:cNvSpPr txBox="1"/>
          <p:nvPr/>
        </p:nvSpPr>
        <p:spPr>
          <a:xfrm>
            <a:off x="145415" y="713740"/>
            <a:ext cx="12196445" cy="551180"/>
          </a:xfrm>
          <a:prstGeom prst="rect">
            <a:avLst/>
          </a:prstGeom>
          <a:noFill/>
        </p:spPr>
        <p:txBody>
          <a:bodyPr wrap="square" rtlCol="0">
            <a:noAutofit/>
          </a:bodyPr>
          <a:p>
            <a:r>
              <a:rPr lang="en-US" sz="2400">
                <a:solidFill>
                  <a:srgbClr val="346EAD"/>
                </a:solidFill>
                <a:latin typeface="Arial" panose="020B0604020202020204" pitchFamily="34" charset="0"/>
                <a:ea typeface="+mj-ea"/>
                <a:cs typeface="Arial" panose="020B0604020202020204" pitchFamily="34" charset="0"/>
              </a:rPr>
              <a:t>Scintillators:</a:t>
            </a:r>
            <a:r>
              <a:rPr lang="en-US" sz="2800">
                <a:solidFill>
                  <a:srgbClr val="346EAD"/>
                </a:solidFill>
                <a:latin typeface="Arial" panose="020B0604020202020204" pitchFamily="34" charset="0"/>
                <a:ea typeface="+mj-ea"/>
                <a:cs typeface="Arial" panose="020B0604020202020204" pitchFamily="34" charset="0"/>
              </a:rPr>
              <a:t> </a:t>
            </a:r>
            <a:r>
              <a:rPr lang="en-US" sz="2400">
                <a:solidFill>
                  <a:srgbClr val="346EAD"/>
                </a:solidFill>
                <a:latin typeface="Arial" panose="020B0604020202020204" pitchFamily="34" charset="0"/>
                <a:ea typeface="+mj-ea"/>
                <a:cs typeface="Arial" panose="020B0604020202020204" pitchFamily="34" charset="0"/>
              </a:rPr>
              <a:t>charged particles       s</a:t>
            </a:r>
            <a:r>
              <a:rPr lang="en-US" sz="2400">
                <a:solidFill>
                  <a:srgbClr val="346EAD"/>
                </a:solidFill>
                <a:latin typeface="Arial" panose="020B0604020202020204" pitchFamily="34" charset="0"/>
                <a:ea typeface="+mj-ea"/>
                <a:cs typeface="Arial" panose="020B0604020202020204" pitchFamily="34" charset="0"/>
                <a:sym typeface="+mn-ea"/>
              </a:rPr>
              <a:t>cintillator       photomultiplier tubes        DAQ</a:t>
            </a:r>
            <a:endParaRPr lang="en-US" sz="2800">
              <a:solidFill>
                <a:srgbClr val="346EAD"/>
              </a:solidFill>
              <a:latin typeface="Arial" panose="020B0604020202020204" pitchFamily="34" charset="0"/>
              <a:ea typeface="+mj-ea"/>
              <a:cs typeface="Arial" panose="020B0604020202020204" pitchFamily="34" charset="0"/>
            </a:endParaRPr>
          </a:p>
          <a:p>
            <a:endParaRPr lang="en-US" sz="2800">
              <a:solidFill>
                <a:srgbClr val="346EAD"/>
              </a:solidFill>
              <a:latin typeface="Arial" panose="020B0604020202020204" pitchFamily="34" charset="0"/>
              <a:ea typeface="+mj-ea"/>
              <a:cs typeface="Arial" panose="020B0604020202020204" pitchFamily="34" charset="0"/>
            </a:endParaRPr>
          </a:p>
        </p:txBody>
      </p:sp>
      <p:cxnSp>
        <p:nvCxnSpPr>
          <p:cNvPr id="14" name="直接箭头连接符 13"/>
          <p:cNvCxnSpPr/>
          <p:nvPr/>
        </p:nvCxnSpPr>
        <p:spPr>
          <a:xfrm flipV="1">
            <a:off x="4318635" y="1011555"/>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flipV="1">
            <a:off x="6295390" y="1016635"/>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nvCxnSpPr>
        <p:spPr>
          <a:xfrm flipV="1">
            <a:off x="9760585" y="986790"/>
            <a:ext cx="513080" cy="50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4"/>
          <a:stretch>
            <a:fillRect/>
          </a:stretch>
        </p:blipFill>
        <p:spPr>
          <a:xfrm>
            <a:off x="6993890" y="1286510"/>
            <a:ext cx="440690" cy="1724025"/>
          </a:xfrm>
          <a:prstGeom prst="rect">
            <a:avLst/>
          </a:prstGeom>
        </p:spPr>
      </p:pic>
      <p:sp>
        <p:nvSpPr>
          <p:cNvPr id="15" name="文本框 14"/>
          <p:cNvSpPr txBox="1"/>
          <p:nvPr/>
        </p:nvSpPr>
        <p:spPr>
          <a:xfrm>
            <a:off x="1438910" y="3009900"/>
            <a:ext cx="4064000" cy="337185"/>
          </a:xfrm>
          <a:prstGeom prst="rect">
            <a:avLst/>
          </a:prstGeom>
          <a:noFill/>
        </p:spPr>
        <p:txBody>
          <a:bodyPr wrap="square" rtlCol="0">
            <a:spAutoFit/>
          </a:bodyPr>
          <a:p>
            <a:r>
              <a:rPr lang="en-US" altLang="zh-CN" sz="1600">
                <a:solidFill>
                  <a:schemeClr val="bg1">
                    <a:lumMod val="50000"/>
                  </a:schemeClr>
                </a:solidFill>
              </a:rPr>
              <a:t>A schematic view of scintillators [1]</a:t>
            </a:r>
            <a:endParaRPr lang="en-US" altLang="zh-CN" sz="1600">
              <a:solidFill>
                <a:schemeClr val="bg1">
                  <a:lumMod val="50000"/>
                </a:schemeClr>
              </a:solidFill>
            </a:endParaRPr>
          </a:p>
        </p:txBody>
      </p:sp>
      <p:sp>
        <p:nvSpPr>
          <p:cNvPr id="16" name="文本框 15"/>
          <p:cNvSpPr txBox="1"/>
          <p:nvPr/>
        </p:nvSpPr>
        <p:spPr>
          <a:xfrm>
            <a:off x="6365875" y="3000375"/>
            <a:ext cx="1908175" cy="337185"/>
          </a:xfrm>
          <a:prstGeom prst="rect">
            <a:avLst/>
          </a:prstGeom>
          <a:noFill/>
        </p:spPr>
        <p:txBody>
          <a:bodyPr wrap="square" rtlCol="0">
            <a:spAutoFit/>
          </a:bodyPr>
          <a:p>
            <a:r>
              <a:rPr lang="en-US" altLang="zh-CN" sz="1600">
                <a:solidFill>
                  <a:schemeClr val="bg1">
                    <a:lumMod val="50000"/>
                  </a:schemeClr>
                </a:solidFill>
              </a:rPr>
              <a:t>CAEN digitiser [1]</a:t>
            </a:r>
            <a:endParaRPr lang="en-US" altLang="zh-CN" sz="1600">
              <a:solidFill>
                <a:schemeClr val="bg1">
                  <a:lumMod val="50000"/>
                </a:schemeClr>
              </a:solidFill>
            </a:endParaRPr>
          </a:p>
        </p:txBody>
      </p:sp>
      <p:sp>
        <p:nvSpPr>
          <p:cNvPr id="2" name="文本框 1"/>
          <p:cNvSpPr txBox="1"/>
          <p:nvPr/>
        </p:nvSpPr>
        <p:spPr>
          <a:xfrm>
            <a:off x="145415" y="3348355"/>
            <a:ext cx="12018010" cy="1035685"/>
          </a:xfrm>
          <a:prstGeom prst="rect">
            <a:avLst/>
          </a:prstGeom>
          <a:noFill/>
        </p:spPr>
        <p:txBody>
          <a:bodyPr wrap="square" rtlCol="0">
            <a:noAutofit/>
          </a:bodyPr>
          <a:p>
            <a:r>
              <a:rPr lang="en-US" sz="2000" b="1">
                <a:solidFill>
                  <a:srgbClr val="346EAD"/>
                </a:solidFill>
                <a:latin typeface="Arial" panose="020B0604020202020204" pitchFamily="34" charset="0"/>
                <a:ea typeface="+mj-ea"/>
                <a:cs typeface="Arial" panose="020B0604020202020204" pitchFamily="34" charset="0"/>
              </a:rPr>
              <a:t>Veto station:</a:t>
            </a:r>
            <a:endParaRPr lang="en-US" sz="2000" b="1">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2 cm-thick, 30 cm </a:t>
            </a:r>
            <a:r>
              <a:rPr lang="en-US" altLang="en-US" sz="2000">
                <a:solidFill>
                  <a:srgbClr val="346EAD"/>
                </a:solidFill>
                <a:latin typeface="Arial" panose="020B0604020202020204" pitchFamily="34" charset="0"/>
                <a:ea typeface="+mj-ea"/>
                <a:cs typeface="Arial" panose="020B0604020202020204" pitchFamily="34" charset="0"/>
              </a:rPr>
              <a:t>×</a:t>
            </a:r>
            <a:r>
              <a:rPr lang="en-US" altLang="zh-CN" sz="2000">
                <a:solidFill>
                  <a:srgbClr val="346EAD"/>
                </a:solidFill>
                <a:latin typeface="Arial" panose="020B0604020202020204" pitchFamily="34" charset="0"/>
                <a:ea typeface="+mj-ea"/>
                <a:cs typeface="Arial" panose="020B0604020202020204" pitchFamily="34" charset="0"/>
              </a:rPr>
              <a:t> 30 cm plastic scintillators connected through light guides to PMTs</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Detect charged particles and veto these events, target efficiency per layer &gt; 99%</a:t>
            </a:r>
            <a:endParaRPr lang="en-US" altLang="zh-CN" sz="2000">
              <a:solidFill>
                <a:srgbClr val="346EAD"/>
              </a:solidFill>
              <a:latin typeface="Arial" panose="020B0604020202020204" pitchFamily="34" charset="0"/>
              <a:ea typeface="+mj-ea"/>
              <a:cs typeface="Arial" panose="020B0604020202020204" pitchFamily="34" charset="0"/>
            </a:endParaRPr>
          </a:p>
          <a:p>
            <a:endParaRPr lang="en-US" altLang="zh-CN" sz="2000">
              <a:solidFill>
                <a:srgbClr val="346EAD"/>
              </a:solidFill>
              <a:latin typeface="Arial" panose="020B0604020202020204" pitchFamily="34" charset="0"/>
              <a:ea typeface="+mj-ea"/>
              <a:cs typeface="Arial" panose="020B0604020202020204" pitchFamily="34" charset="0"/>
            </a:endParaRPr>
          </a:p>
        </p:txBody>
      </p:sp>
      <p:pic>
        <p:nvPicPr>
          <p:cNvPr id="8" name="图片 7"/>
          <p:cNvPicPr>
            <a:picLocks noChangeAspect="1"/>
          </p:cNvPicPr>
          <p:nvPr/>
        </p:nvPicPr>
        <p:blipFill>
          <a:blip r:embed="rId5"/>
          <a:stretch>
            <a:fillRect/>
          </a:stretch>
        </p:blipFill>
        <p:spPr>
          <a:xfrm>
            <a:off x="9719945" y="1786255"/>
            <a:ext cx="1564640" cy="1106805"/>
          </a:xfrm>
          <a:prstGeom prst="rect">
            <a:avLst/>
          </a:prstGeom>
        </p:spPr>
      </p:pic>
      <p:sp>
        <p:nvSpPr>
          <p:cNvPr id="10" name="文本框 9"/>
          <p:cNvSpPr txBox="1"/>
          <p:nvPr/>
        </p:nvSpPr>
        <p:spPr>
          <a:xfrm>
            <a:off x="8761095" y="3010535"/>
            <a:ext cx="2523490" cy="337185"/>
          </a:xfrm>
          <a:prstGeom prst="rect">
            <a:avLst/>
          </a:prstGeom>
          <a:noFill/>
        </p:spPr>
        <p:txBody>
          <a:bodyPr wrap="square" rtlCol="0">
            <a:spAutoFit/>
          </a:bodyPr>
          <a:p>
            <a:pPr algn="l">
              <a:buClrTx/>
              <a:buSzTx/>
              <a:buFontTx/>
            </a:pPr>
            <a:r>
              <a:rPr lang="en-US" altLang="zh-CN" sz="1600">
                <a:solidFill>
                  <a:schemeClr val="bg1">
                    <a:lumMod val="50000"/>
                  </a:schemeClr>
                </a:solidFill>
              </a:rPr>
              <a:t>Veto Station component[10]</a:t>
            </a:r>
            <a:endParaRPr lang="en-US" altLang="zh-CN" sz="1600">
              <a:solidFill>
                <a:schemeClr val="bg1">
                  <a:lumMod val="50000"/>
                </a:schemeClr>
              </a:solidFill>
            </a:endParaRPr>
          </a:p>
        </p:txBody>
      </p:sp>
      <p:sp>
        <p:nvSpPr>
          <p:cNvPr id="17" name="文本框 16"/>
          <p:cNvSpPr txBox="1"/>
          <p:nvPr/>
        </p:nvSpPr>
        <p:spPr>
          <a:xfrm>
            <a:off x="9719945" y="1786255"/>
            <a:ext cx="4064000" cy="306705"/>
          </a:xfrm>
          <a:prstGeom prst="rect">
            <a:avLst/>
          </a:prstGeom>
          <a:noFill/>
        </p:spPr>
        <p:txBody>
          <a:bodyPr wrap="square" rtlCol="0">
            <a:spAutoFit/>
          </a:bodyPr>
          <a:p>
            <a:r>
              <a:rPr lang="en-US" altLang="zh-CN" sz="1400">
                <a:solidFill>
                  <a:schemeClr val="accent5">
                    <a:lumMod val="50000"/>
                  </a:schemeClr>
                </a:solidFill>
              </a:rPr>
              <a:t>PMT (H11934-300)</a:t>
            </a:r>
            <a:endParaRPr lang="en-US" altLang="zh-CN" sz="1400">
              <a:solidFill>
                <a:schemeClr val="accent5">
                  <a:lumMod val="50000"/>
                </a:schemeClr>
              </a:solidFill>
            </a:endParaRPr>
          </a:p>
        </p:txBody>
      </p:sp>
      <p:sp>
        <p:nvSpPr>
          <p:cNvPr id="19" name="文本框 18"/>
          <p:cNvSpPr txBox="1"/>
          <p:nvPr/>
        </p:nvSpPr>
        <p:spPr>
          <a:xfrm>
            <a:off x="145415" y="4355465"/>
            <a:ext cx="12018010" cy="1025525"/>
          </a:xfrm>
          <a:prstGeom prst="rect">
            <a:avLst/>
          </a:prstGeom>
          <a:noFill/>
        </p:spPr>
        <p:txBody>
          <a:bodyPr wrap="square" rtlCol="0">
            <a:noAutofit/>
          </a:bodyPr>
          <a:p>
            <a:r>
              <a:rPr lang="en-US" sz="2000" b="1">
                <a:solidFill>
                  <a:srgbClr val="346EAD"/>
                </a:solidFill>
                <a:latin typeface="Arial" panose="020B0604020202020204" pitchFamily="34" charset="0"/>
                <a:ea typeface="+mj-ea"/>
                <a:cs typeface="Arial" panose="020B0604020202020204" pitchFamily="34" charset="0"/>
              </a:rPr>
              <a:t>Timing station:</a:t>
            </a:r>
            <a:endParaRPr lang="en-US" sz="2000" b="1">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A single scintillator layer made from two 20 cm </a:t>
            </a:r>
            <a:r>
              <a:rPr lang="en-US" altLang="en-US" sz="2000">
                <a:solidFill>
                  <a:srgbClr val="346EAD"/>
                </a:solidFill>
                <a:latin typeface="Arial" panose="020B0604020202020204" pitchFamily="34" charset="0"/>
                <a:ea typeface="+mj-ea"/>
                <a:cs typeface="Arial" panose="020B0604020202020204" pitchFamily="34" charset="0"/>
              </a:rPr>
              <a:t>×</a:t>
            </a:r>
            <a:r>
              <a:rPr lang="en-US" altLang="zh-CN" sz="2000">
                <a:solidFill>
                  <a:srgbClr val="346EAD"/>
                </a:solidFill>
                <a:latin typeface="Arial" panose="020B0604020202020204" pitchFamily="34" charset="0"/>
                <a:ea typeface="+mj-ea"/>
                <a:cs typeface="Arial" panose="020B0604020202020204" pitchFamily="34" charset="0"/>
              </a:rPr>
              <a:t> 40 cm scintillator blocks with a thickness of 1cm.</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Detect the presence of a charged particle pair from the decay of an LLP in the decay volume of the first dipole magnet</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Timing resolusion &lt; 1ns</a:t>
            </a:r>
            <a:endParaRPr lang="en-US" altLang="zh-CN" sz="2000">
              <a:solidFill>
                <a:srgbClr val="346EAD"/>
              </a:solidFill>
              <a:latin typeface="Arial" panose="020B0604020202020204" pitchFamily="34" charset="0"/>
              <a:ea typeface="+mj-ea"/>
              <a:cs typeface="Arial" panose="020B0604020202020204" pitchFamily="34" charset="0"/>
            </a:endParaRPr>
          </a:p>
        </p:txBody>
      </p:sp>
      <p:pic>
        <p:nvPicPr>
          <p:cNvPr id="20" name="图片 19" descr="ScintillatorPair"/>
          <p:cNvPicPr>
            <a:picLocks noChangeAspect="1"/>
          </p:cNvPicPr>
          <p:nvPr/>
        </p:nvPicPr>
        <p:blipFill>
          <a:blip r:embed="rId6"/>
          <a:stretch>
            <a:fillRect/>
          </a:stretch>
        </p:blipFill>
        <p:spPr>
          <a:xfrm>
            <a:off x="10087610" y="5366385"/>
            <a:ext cx="1778635" cy="827405"/>
          </a:xfrm>
          <a:prstGeom prst="rect">
            <a:avLst/>
          </a:prstGeom>
        </p:spPr>
      </p:pic>
      <p:pic>
        <p:nvPicPr>
          <p:cNvPr id="21" name="图片 20" descr="ScintillatorSingle"/>
          <p:cNvPicPr>
            <a:picLocks noChangeAspect="1"/>
          </p:cNvPicPr>
          <p:nvPr/>
        </p:nvPicPr>
        <p:blipFill>
          <a:blip r:embed="rId7"/>
          <a:stretch>
            <a:fillRect/>
          </a:stretch>
        </p:blipFill>
        <p:spPr>
          <a:xfrm>
            <a:off x="10201910" y="3559810"/>
            <a:ext cx="1731645" cy="758825"/>
          </a:xfrm>
          <a:prstGeom prst="rect">
            <a:avLst/>
          </a:prstGeom>
        </p:spPr>
      </p:pic>
      <p:sp>
        <p:nvSpPr>
          <p:cNvPr id="23" name="文本框 22"/>
          <p:cNvSpPr txBox="1"/>
          <p:nvPr/>
        </p:nvSpPr>
        <p:spPr>
          <a:xfrm>
            <a:off x="145415" y="5882640"/>
            <a:ext cx="11002010" cy="1035685"/>
          </a:xfrm>
          <a:prstGeom prst="rect">
            <a:avLst/>
          </a:prstGeom>
          <a:noFill/>
        </p:spPr>
        <p:txBody>
          <a:bodyPr wrap="square" rtlCol="0">
            <a:noAutofit/>
          </a:bodyPr>
          <a:p>
            <a:r>
              <a:rPr lang="en-US" sz="2000" b="1">
                <a:solidFill>
                  <a:srgbClr val="346EAD"/>
                </a:solidFill>
                <a:latin typeface="Arial" panose="020B0604020202020204" pitchFamily="34" charset="0"/>
                <a:ea typeface="+mj-ea"/>
                <a:cs typeface="Arial" panose="020B0604020202020204" pitchFamily="34" charset="0"/>
              </a:rPr>
              <a:t>Preshower station:</a:t>
            </a:r>
            <a:endParaRPr lang="en-US" sz="2000" b="1">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A thin layer of radiator (about 1 radiation length of tungsten and graphite)</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234315" fontAlgn="auto">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Used in a coincidence with the first trigger station to reduce the rate of non-physics triggers</a:t>
            </a:r>
            <a:endParaRPr lang="en-US" altLang="zh-CN" sz="2000">
              <a:solidFill>
                <a:srgbClr val="346EAD"/>
              </a:solidFill>
              <a:latin typeface="Arial" panose="020B0604020202020204" pitchFamily="34" charset="0"/>
              <a:ea typeface="+mj-ea"/>
              <a:cs typeface="Arial" panose="020B0604020202020204" pitchFamily="34" charset="0"/>
            </a:endParaRPr>
          </a:p>
        </p:txBody>
      </p:sp>
      <p:sp>
        <p:nvSpPr>
          <p:cNvPr id="25" name="文本框 24"/>
          <p:cNvSpPr txBox="1"/>
          <p:nvPr/>
        </p:nvSpPr>
        <p:spPr>
          <a:xfrm>
            <a:off x="9545320" y="4265295"/>
            <a:ext cx="3103245" cy="337185"/>
          </a:xfrm>
          <a:prstGeom prst="rect">
            <a:avLst/>
          </a:prstGeom>
          <a:noFill/>
        </p:spPr>
        <p:txBody>
          <a:bodyPr wrap="square" rtlCol="0">
            <a:spAutoFit/>
          </a:bodyPr>
          <a:p>
            <a:pPr algn="l">
              <a:buClrTx/>
              <a:buSzTx/>
              <a:buFontTx/>
            </a:pPr>
            <a:r>
              <a:rPr lang="en-US" altLang="zh-CN" sz="1600">
                <a:solidFill>
                  <a:schemeClr val="bg1">
                    <a:lumMod val="50000"/>
                  </a:schemeClr>
                </a:solidFill>
              </a:rPr>
              <a:t>Veto &amp; Preshower Station [11]</a:t>
            </a:r>
            <a:endParaRPr lang="en-US" altLang="zh-CN" sz="1600">
              <a:solidFill>
                <a:schemeClr val="bg1">
                  <a:lumMod val="50000"/>
                </a:schemeClr>
              </a:solidFill>
            </a:endParaRPr>
          </a:p>
        </p:txBody>
      </p:sp>
      <p:sp>
        <p:nvSpPr>
          <p:cNvPr id="26" name="文本框 25"/>
          <p:cNvSpPr txBox="1"/>
          <p:nvPr/>
        </p:nvSpPr>
        <p:spPr>
          <a:xfrm>
            <a:off x="10146665" y="6160135"/>
            <a:ext cx="2436495" cy="337185"/>
          </a:xfrm>
          <a:prstGeom prst="rect">
            <a:avLst/>
          </a:prstGeom>
          <a:noFill/>
        </p:spPr>
        <p:txBody>
          <a:bodyPr wrap="square" rtlCol="0">
            <a:spAutoFit/>
          </a:bodyPr>
          <a:p>
            <a:pPr algn="l">
              <a:buClrTx/>
              <a:buSzTx/>
              <a:buFontTx/>
            </a:pPr>
            <a:r>
              <a:rPr lang="en-US" altLang="zh-CN" sz="1600">
                <a:solidFill>
                  <a:schemeClr val="bg1">
                    <a:lumMod val="50000"/>
                  </a:schemeClr>
                </a:solidFill>
              </a:rPr>
              <a:t>Timing Station [11]</a:t>
            </a:r>
            <a:endParaRPr lang="en-US" altLang="zh-CN" sz="160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153920" y="-635"/>
            <a:ext cx="10038080" cy="612140"/>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t>LLP trajectory &amp;  Decay Volume                         F.Xiao</a:t>
            </a:r>
            <a:r>
              <a:rPr lang="en-US" altLang="zh-CN" sz="2400">
                <a:sym typeface="+mn-ea"/>
              </a:rPr>
              <a:t>                          9</a:t>
            </a:r>
            <a:endParaRPr lang="en-US" altLang="zh-CN" sz="2400"/>
          </a:p>
        </p:txBody>
      </p:sp>
      <p:pic>
        <p:nvPicPr>
          <p:cNvPr id="5" name="图片 4"/>
          <p:cNvPicPr>
            <a:picLocks noChangeAspect="1"/>
          </p:cNvPicPr>
          <p:nvPr/>
        </p:nvPicPr>
        <p:blipFill>
          <a:blip r:embed="rId1"/>
          <a:stretch>
            <a:fillRect/>
          </a:stretch>
        </p:blipFill>
        <p:spPr>
          <a:xfrm>
            <a:off x="145415" y="0"/>
            <a:ext cx="2008505" cy="618490"/>
          </a:xfrm>
          <a:prstGeom prst="rect">
            <a:avLst/>
          </a:prstGeom>
        </p:spPr>
      </p:pic>
      <p:pic>
        <p:nvPicPr>
          <p:cNvPr id="2" name="图片 1"/>
          <p:cNvPicPr>
            <a:picLocks noChangeAspect="1"/>
          </p:cNvPicPr>
          <p:nvPr/>
        </p:nvPicPr>
        <p:blipFill>
          <a:blip r:embed="rId2"/>
          <a:stretch>
            <a:fillRect/>
          </a:stretch>
        </p:blipFill>
        <p:spPr>
          <a:xfrm>
            <a:off x="1279525" y="1270000"/>
            <a:ext cx="8995410" cy="1852930"/>
          </a:xfrm>
          <a:prstGeom prst="rect">
            <a:avLst/>
          </a:prstGeom>
        </p:spPr>
      </p:pic>
      <p:sp>
        <p:nvSpPr>
          <p:cNvPr id="6" name="文本框 5"/>
          <p:cNvSpPr txBox="1"/>
          <p:nvPr/>
        </p:nvSpPr>
        <p:spPr>
          <a:xfrm>
            <a:off x="145415" y="792480"/>
            <a:ext cx="5992495"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If a dark photon comes through:</a:t>
            </a:r>
            <a:endParaRPr lang="en-US" sz="2800">
              <a:solidFill>
                <a:srgbClr val="346EAD"/>
              </a:solidFill>
              <a:latin typeface="Arial" panose="020B0604020202020204" pitchFamily="34" charset="0"/>
              <a:ea typeface="+mj-ea"/>
              <a:cs typeface="Arial" panose="020B0604020202020204" pitchFamily="34" charset="0"/>
            </a:endParaRPr>
          </a:p>
        </p:txBody>
      </p:sp>
      <p:sp>
        <p:nvSpPr>
          <p:cNvPr id="15" name="文本框 14"/>
          <p:cNvSpPr txBox="1"/>
          <p:nvPr/>
        </p:nvSpPr>
        <p:spPr>
          <a:xfrm>
            <a:off x="3041015" y="2994025"/>
            <a:ext cx="5243195" cy="337185"/>
          </a:xfrm>
          <a:prstGeom prst="rect">
            <a:avLst/>
          </a:prstGeom>
          <a:noFill/>
        </p:spPr>
        <p:txBody>
          <a:bodyPr wrap="square" rtlCol="0">
            <a:spAutoFit/>
          </a:bodyPr>
          <a:p>
            <a:r>
              <a:rPr lang="en-US" altLang="zh-CN" sz="1600">
                <a:solidFill>
                  <a:schemeClr val="bg1">
                    <a:lumMod val="50000"/>
                  </a:schemeClr>
                </a:solidFill>
              </a:rPr>
              <a:t>A schematic view of a dark photon coming through [12]</a:t>
            </a:r>
            <a:endParaRPr lang="en-US" altLang="zh-CN" sz="1600">
              <a:solidFill>
                <a:schemeClr val="bg1">
                  <a:lumMod val="50000"/>
                </a:schemeClr>
              </a:solidFill>
            </a:endParaRPr>
          </a:p>
        </p:txBody>
      </p:sp>
      <p:sp>
        <p:nvSpPr>
          <p:cNvPr id="9" name="文本框 8"/>
          <p:cNvSpPr txBox="1"/>
          <p:nvPr/>
        </p:nvSpPr>
        <p:spPr>
          <a:xfrm>
            <a:off x="208915" y="3279140"/>
            <a:ext cx="5992495" cy="521970"/>
          </a:xfrm>
          <a:prstGeom prst="rect">
            <a:avLst/>
          </a:prstGeom>
          <a:noFill/>
        </p:spPr>
        <p:txBody>
          <a:bodyPr wrap="square" rtlCol="0">
            <a:spAutoFit/>
          </a:bodyPr>
          <a:p>
            <a:r>
              <a:rPr lang="en-US" sz="2800">
                <a:solidFill>
                  <a:srgbClr val="346EAD"/>
                </a:solidFill>
                <a:latin typeface="Arial" panose="020B0604020202020204" pitchFamily="34" charset="0"/>
                <a:ea typeface="+mj-ea"/>
                <a:cs typeface="Arial" panose="020B0604020202020204" pitchFamily="34" charset="0"/>
              </a:rPr>
              <a:t>Magnets:</a:t>
            </a:r>
            <a:endParaRPr lang="en-US" sz="2800">
              <a:solidFill>
                <a:srgbClr val="346EAD"/>
              </a:solidFill>
              <a:latin typeface="Arial" panose="020B0604020202020204" pitchFamily="34" charset="0"/>
              <a:ea typeface="+mj-ea"/>
              <a:cs typeface="Arial" panose="020B0604020202020204" pitchFamily="34" charset="0"/>
            </a:endParaRPr>
          </a:p>
        </p:txBody>
      </p:sp>
      <p:pic>
        <p:nvPicPr>
          <p:cNvPr id="10" name="图片 9" descr="dipolemagnet"/>
          <p:cNvPicPr>
            <a:picLocks noChangeAspect="1"/>
          </p:cNvPicPr>
          <p:nvPr/>
        </p:nvPicPr>
        <p:blipFill>
          <a:blip r:embed="rId3"/>
          <a:srcRect l="637" b="773"/>
          <a:stretch>
            <a:fillRect/>
          </a:stretch>
        </p:blipFill>
        <p:spPr>
          <a:xfrm>
            <a:off x="532765" y="3781425"/>
            <a:ext cx="4953635" cy="2771140"/>
          </a:xfrm>
          <a:prstGeom prst="rect">
            <a:avLst/>
          </a:prstGeom>
        </p:spPr>
      </p:pic>
      <p:sp>
        <p:nvSpPr>
          <p:cNvPr id="11" name="文本框 10"/>
          <p:cNvSpPr txBox="1"/>
          <p:nvPr/>
        </p:nvSpPr>
        <p:spPr>
          <a:xfrm>
            <a:off x="781050" y="6468745"/>
            <a:ext cx="4064000" cy="337185"/>
          </a:xfrm>
          <a:prstGeom prst="rect">
            <a:avLst/>
          </a:prstGeom>
          <a:noFill/>
        </p:spPr>
        <p:txBody>
          <a:bodyPr wrap="square" rtlCol="0">
            <a:spAutoFit/>
          </a:bodyPr>
          <a:p>
            <a:r>
              <a:rPr lang="en-US" altLang="zh-CN" sz="1600">
                <a:solidFill>
                  <a:schemeClr val="bg1">
                    <a:lumMod val="50000"/>
                  </a:schemeClr>
                </a:solidFill>
              </a:rPr>
              <a:t>Sketch of the FASER magnet design [13]</a:t>
            </a:r>
            <a:endParaRPr lang="en-US" altLang="zh-CN" sz="1600">
              <a:solidFill>
                <a:schemeClr val="bg1">
                  <a:lumMod val="50000"/>
                </a:schemeClr>
              </a:solidFill>
            </a:endParaRPr>
          </a:p>
        </p:txBody>
      </p:sp>
      <p:sp>
        <p:nvSpPr>
          <p:cNvPr id="12" name="文本框 11"/>
          <p:cNvSpPr txBox="1"/>
          <p:nvPr/>
        </p:nvSpPr>
        <p:spPr>
          <a:xfrm>
            <a:off x="5707380" y="3504565"/>
            <a:ext cx="6484620" cy="2785745"/>
          </a:xfrm>
          <a:prstGeom prst="rect">
            <a:avLst/>
          </a:prstGeom>
          <a:noFill/>
        </p:spPr>
        <p:txBody>
          <a:bodyPr wrap="square" rtlCol="0">
            <a:noAutofit/>
          </a:bodyPr>
          <a:p>
            <a:pPr marL="342900" indent="-342900" fontAlgn="auto">
              <a:lnSpc>
                <a:spcPct val="120000"/>
              </a:lnSpc>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0.55 T </a:t>
            </a:r>
            <a:r>
              <a:rPr lang="en-US" altLang="zh-CN" sz="2000">
                <a:solidFill>
                  <a:srgbClr val="346EAD"/>
                </a:solidFill>
                <a:latin typeface="Arial" panose="020B0604020202020204" pitchFamily="34" charset="0"/>
                <a:ea typeface="+mj-ea"/>
                <a:cs typeface="Arial" panose="020B0604020202020204" pitchFamily="34" charset="0"/>
              </a:rPr>
              <a:t>permanent dipole magnets based on the Halbach array design with SmCo magnetic material</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342900" fontAlgn="auto">
              <a:lnSpc>
                <a:spcPct val="120000"/>
              </a:lnSpc>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1 magnet of 1.5m (decay volume)</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342900" fontAlgn="auto">
              <a:lnSpc>
                <a:spcPct val="120000"/>
              </a:lnSpc>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2 magnets of 1m (spectrometer)</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342900" fontAlgn="auto">
              <a:lnSpc>
                <a:spcPct val="120000"/>
              </a:lnSpc>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Separate closely spaced charged particles</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342900" fontAlgn="auto">
              <a:lnSpc>
                <a:spcPct val="120000"/>
              </a:lnSpc>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No need for power supply, cooling system</a:t>
            </a:r>
            <a:endParaRPr lang="en-US" altLang="zh-CN" sz="2000">
              <a:solidFill>
                <a:srgbClr val="346EAD"/>
              </a:solidFill>
              <a:latin typeface="Arial" panose="020B0604020202020204" pitchFamily="34" charset="0"/>
              <a:ea typeface="+mj-ea"/>
              <a:cs typeface="Arial" panose="020B0604020202020204" pitchFamily="34" charset="0"/>
            </a:endParaRPr>
          </a:p>
          <a:p>
            <a:pPr marL="342900" indent="-342900" algn="l" fontAlgn="auto">
              <a:lnSpc>
                <a:spcPct val="120000"/>
              </a:lnSpc>
              <a:buClrTx/>
              <a:buSzPct val="80000"/>
              <a:buFont typeface="Wingdings" panose="05000000000000000000" charset="0"/>
              <a:buChar char="l"/>
            </a:pPr>
            <a:r>
              <a:rPr lang="en-US" altLang="zh-CN" sz="2000">
                <a:solidFill>
                  <a:srgbClr val="346EAD"/>
                </a:solidFill>
                <a:latin typeface="Arial" panose="020B0604020202020204" pitchFamily="34" charset="0"/>
                <a:ea typeface="+mj-ea"/>
                <a:cs typeface="Arial" panose="020B0604020202020204" pitchFamily="34" charset="0"/>
              </a:rPr>
              <a:t>Additional μ</a:t>
            </a:r>
            <a:r>
              <a:rPr lang="en-US" altLang="zh-CN" sz="2000">
                <a:solidFill>
                  <a:srgbClr val="346EAD"/>
                </a:solidFill>
                <a:latin typeface="Arial" panose="020B0604020202020204" pitchFamily="34" charset="0"/>
                <a:ea typeface="+mj-ea"/>
                <a:cs typeface="Arial" panose="020B0604020202020204" pitchFamily="34" charset="0"/>
              </a:rPr>
              <a:t>-metal shielding is used, to minimize the potential impact of the stray field on PMTs</a:t>
            </a:r>
            <a:endParaRPr lang="en-US" altLang="zh-CN" sz="2000">
              <a:solidFill>
                <a:srgbClr val="346EAD"/>
              </a:solidFill>
              <a:latin typeface="Arial" panose="020B0604020202020204" pitchFamily="34" charset="0"/>
              <a:ea typeface="+mj-ea"/>
              <a:cs typeface="Arial" panose="020B0604020202020204" pitchFamily="34" charset="0"/>
            </a:endParaRPr>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9786</Words>
  <Application>WPS 演示</Application>
  <PresentationFormat>宽屏</PresentationFormat>
  <Paragraphs>260</Paragraphs>
  <Slides>17</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26" baseType="lpstr">
      <vt:lpstr>Arial</vt:lpstr>
      <vt:lpstr>宋体</vt:lpstr>
      <vt:lpstr>Wingdings</vt:lpstr>
      <vt:lpstr>Wingdings</vt:lpstr>
      <vt:lpstr>Calibri</vt:lpstr>
      <vt:lpstr>微软雅黑</vt:lpstr>
      <vt:lpstr>Arial Unicode MS</vt:lpstr>
      <vt:lpstr>WPS</vt:lpstr>
      <vt:lpstr>Equation.KSEE3</vt:lpstr>
      <vt:lpstr>Looking for new physics at LHC: ForwArd Search ExpeRiement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Phillore</dc:creator>
  <cp:lastModifiedBy>Fly Fly</cp:lastModifiedBy>
  <cp:revision>86</cp:revision>
  <dcterms:created xsi:type="dcterms:W3CDTF">2023-08-09T12:44:00Z</dcterms:created>
  <dcterms:modified xsi:type="dcterms:W3CDTF">2025-03-14T11:20:59Z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2052-12.1.0.20305</vt:lpwstr>
  </property>
</Properties>
</file>