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4" r:id="rId6"/>
    <p:sldId id="263" r:id="rId7"/>
    <p:sldId id="269" r:id="rId8"/>
    <p:sldId id="267" r:id="rId9"/>
    <p:sldId id="262" r:id="rId10"/>
    <p:sldId id="258" r:id="rId11"/>
    <p:sldId id="260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E2"/>
    <a:srgbClr val="4EC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8DFB00-5122-4B29-8AC7-742A43D4ABBE}" v="1993" dt="2025-03-13T15:38:50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2403" autoAdjust="0"/>
  </p:normalViewPr>
  <p:slideViewPr>
    <p:cSldViewPr snapToGrid="0">
      <p:cViewPr varScale="1">
        <p:scale>
          <a:sx n="45" d="100"/>
          <a:sy n="45" d="100"/>
        </p:scale>
        <p:origin x="53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D29A7-3390-49A5-8C14-7B17507524D3}" type="datetimeFigureOut">
              <a:t>03/13/2025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7EE6C-F96B-43CF-89C6-02593FDC7C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/>
                <a:cs typeface="Calibri"/>
              </a:rPr>
              <a:t>Quarks decay quickly – moveable detector is used to catch b quarks</a:t>
            </a:r>
          </a:p>
          <a:p>
            <a:r>
              <a:rPr lang="en-US" dirty="0">
                <a:ea typeface="Calibri"/>
                <a:cs typeface="Calibri"/>
              </a:rPr>
              <a:t>Other detectors – ATLAS, CMS, ALICE use detectors that surround the collision point</a:t>
            </a:r>
          </a:p>
          <a:p>
            <a:r>
              <a:rPr lang="en-US" dirty="0">
                <a:ea typeface="Calibri"/>
                <a:cs typeface="Calibri"/>
              </a:rPr>
              <a:t>20 meters long along the particle track – 1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7EE6C-F96B-43CF-89C6-02593FDC7C16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0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12000km total – 10000km in the detector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7EE6C-F96B-43CF-89C6-02593FDC7C16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4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7EE6C-F96B-43CF-89C6-02593FDC7C16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2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(PS has poor scintillation light yield in UV to visible)</a:t>
            </a:r>
          </a:p>
          <a:p>
            <a:r>
              <a:rPr lang="en-GB" dirty="0"/>
              <a:t>Light travels up to 2.4 meters from creation to detection</a:t>
            </a:r>
          </a:p>
          <a:p>
            <a:r>
              <a:rPr lang="en-GB" dirty="0"/>
              <a:t>Signal amplitude at inner detector parts reduced up to 40%</a:t>
            </a:r>
          </a:p>
          <a:p>
            <a:r>
              <a:rPr lang="en-GB" dirty="0">
                <a:ea typeface="Calibri" panose="020F0502020204030204"/>
                <a:cs typeface="Calibri" panose="020F0502020204030204"/>
              </a:rPr>
              <a:t>N – refractive indices</a:t>
            </a:r>
          </a:p>
          <a:p>
            <a:r>
              <a:rPr lang="en-GB" dirty="0">
                <a:ea typeface="Calibri" panose="020F0502020204030204"/>
                <a:cs typeface="Calibri" panose="020F0502020204030204"/>
              </a:rPr>
              <a:t>Epoxy – reduce optical cross-talk between fibres</a:t>
            </a: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7EE6C-F96B-43CF-89C6-02593FDC7C16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8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Each channel 2 chips of 64 </a:t>
            </a:r>
            <a:r>
              <a:rPr lang="en-US" dirty="0" err="1">
                <a:ea typeface="Calibri"/>
                <a:cs typeface="Calibri"/>
              </a:rPr>
              <a:t>SiPMs</a:t>
            </a:r>
            <a:endParaRPr lang="en-US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each channel is 0.25 × 1.62 </a:t>
            </a:r>
            <a:r>
              <a:rPr lang="en-GB" baseline="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mm</a:t>
            </a:r>
            <a:r>
              <a:rPr lang="en-GB" baseline="300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2</a:t>
            </a:r>
            <a:r>
              <a:rPr lang="en-GB" baseline="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, Pixels -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(57.5 × 62.5 μm</a:t>
            </a:r>
            <a:r>
              <a:rPr lang="en-GB" baseline="300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2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low after-pulse (below 0.1%) and cross-talk and have a thin entrance window</a:t>
            </a:r>
            <a:endParaRPr lang="en-US" baseline="0" dirty="0">
              <a:ea typeface="Calibri"/>
              <a:cs typeface="Calibri"/>
            </a:endParaRPr>
          </a:p>
          <a:p>
            <a:endParaRPr lang="en-GB" baseline="30000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7EE6C-F96B-43CF-89C6-02593FDC7C16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9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The three thresholds allow to identify signal clusters and accurately determine their location while efficiently suppressing noise.</a:t>
            </a:r>
          </a:p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Array – Kapton flex-PCB – PACIFIC – Cluster – Master</a:t>
            </a:r>
          </a:p>
          <a:p>
            <a:r>
              <a:rPr lang="en-GB" dirty="0"/>
              <a:t>Radiation tolerant (neutrons + 100 Gy ionizing dose)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7EE6C-F96B-43CF-89C6-02593FDC7C16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1517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1EC23-477A-5DAF-DCEC-6BA9824C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E2284-46A6-1D07-DA8E-C0D765B6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6D048-12B5-56A6-4044-983A8BC66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144 modules created, 128 used</a:t>
            </a:r>
            <a:endParaRPr lang="en-GB" sz="2000" baseline="30000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  <a:p>
            <a:endParaRPr lang="en-GB" baseline="30000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59059-6379-720E-0D3A-69EBC7CE0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7EE6C-F96B-43CF-89C6-02593FDC7C16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6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C-frames hold the modules so they Loe level UNICOS and high level </a:t>
            </a: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LHCb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Detector Control System for control and monitoring, Finite State Machine for all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-20 mm clearance around beam pipe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deficits in the light transport (light leaks) of a fibre, affecting hit efficiency and position resolution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Bumps exceeding a diameter of 350μm were shrunk by drawing the fibre through a hot conical tool</a:t>
            </a:r>
            <a:endParaRPr lang="en-GB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7EE6C-F96B-43CF-89C6-02593FDC7C16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4073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2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2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47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14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8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30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5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95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5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6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5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5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4EC9F4"/>
            </a:gs>
            <a:gs pos="89000">
              <a:srgbClr val="009CE2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37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890021930422X?fr=RR-2&amp;ref=pdf_download&amp;rr=91bac02c0a45224e" TargetMode="External"/><Relationship Id="rId2" Type="http://schemas.openxmlformats.org/officeDocument/2006/relationships/hyperlink" Target="https://home.cern/science/experiments/lhc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1710.08325" TargetMode="External"/><Relationship Id="rId5" Type="http://schemas.openxmlformats.org/officeDocument/2006/relationships/hyperlink" Target="https://iopscience.iop.org/article/10.1088/1748-0221/13/10/P10025/pdf" TargetMode="External"/><Relationship Id="rId4" Type="http://schemas.openxmlformats.org/officeDocument/2006/relationships/hyperlink" Target="https://cds.cern.ch/record/2814025/files/LHCb%20SciFi%20From%20performance%20requirements%20to%20operational%20detector%20final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pdf/1710.08325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/>
              <a:t>LHCb </a:t>
            </a:r>
            <a:r>
              <a:rPr lang="en-GB" cap="none" dirty="0" err="1"/>
              <a:t>SciFi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By Aidan Molloy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6BB8D110-ECB3-5277-C57D-35FAF5CEA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07" y="1222247"/>
            <a:ext cx="6459181" cy="4413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1AF5F0-6A99-B4C8-0EDF-D47FB74DF378}"/>
              </a:ext>
            </a:extLst>
          </p:cNvPr>
          <p:cNvSpPr txBox="1"/>
          <p:nvPr/>
        </p:nvSpPr>
        <p:spPr>
          <a:xfrm>
            <a:off x="6198781" y="5605916"/>
            <a:ext cx="415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https://lhcb.web.cern.ch/speakersbureau/material/</a:t>
            </a:r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EF6C-D6F5-1AC4-2AFC-8F1337F8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9" y="440265"/>
            <a:ext cx="8534400" cy="1507067"/>
          </a:xfrm>
        </p:spPr>
        <p:txBody>
          <a:bodyPr/>
          <a:lstStyle/>
          <a:p>
            <a:r>
              <a:rPr lang="en-GB" cap="non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8C621-3D9F-39E7-F6D4-1C15C9D4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078" y="1947332"/>
            <a:ext cx="11473921" cy="491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LHCb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CERN information page -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https://home.cern/science/experiments/lhcb</a:t>
            </a:r>
            <a:endParaRPr lang="en-GB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</a:rPr>
              <a:t>LHCb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</a:rPr>
              <a:t>SciFi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 – Upgrading </a:t>
            </a: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</a:rPr>
              <a:t>LHCb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 with a scintillating fibre tracker -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https://www.sciencedirect.com/science/article/pii/S016890021930422X?fr=RR-2&amp;ref=pdf_download&amp;rr=91bac02c0a45224e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</a:rPr>
              <a:t>LHCb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</a:rPr>
              <a:t>SciFi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: From performance requirements to operational detector -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https://cds.cern.ch/record/2814025/files/LHCb%20SciFi%20From%20performance%20requirements%20to%20operational%20detector%20final.pdf</a:t>
            </a:r>
            <a:endParaRPr lang="en-GB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Refining and testing 12,000 km of scintillating plastic fibre for the </a:t>
            </a: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LHCb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SciFi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tracker - </a:t>
            </a:r>
            <a:r>
              <a:rPr lang="en-GB" dirty="0">
                <a:solidFill>
                  <a:srgbClr val="0D2E46"/>
                </a:solidFill>
                <a:latin typeface="Aptos" panose="020B0004020202020204" pitchFamily="34" charset="0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https://iopscience.iop.org/article/10.1088/1748-0221/13/10/P10025/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en-GB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SciFi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: A large Scintillating Fibre Tracker for </a:t>
            </a: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LHCb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-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https://arxiv.org/pdf/1710.08325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6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5534C2-4AD2-3B3A-EE15-686C5E45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2" y="177064"/>
            <a:ext cx="5542965" cy="3649870"/>
          </a:xfrm>
          <a:prstGeom prst="rect">
            <a:avLst/>
          </a:prstGeom>
        </p:spPr>
      </p:pic>
      <p:pic>
        <p:nvPicPr>
          <p:cNvPr id="15" name="Picture 14" descr="Diagram of a heater system&#10;&#10;Description automatically generated">
            <a:extLst>
              <a:ext uri="{FF2B5EF4-FFF2-40B4-BE49-F238E27FC236}">
                <a16:creationId xmlns:a16="http://schemas.microsoft.com/office/drawing/2014/main" id="{4AC8B8A3-A86D-2D37-7B86-D2C6E7089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68" y="177064"/>
            <a:ext cx="4550378" cy="3793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8950A6-F661-2DB5-ECCA-256E5CE46871}"/>
              </a:ext>
            </a:extLst>
          </p:cNvPr>
          <p:cNvSpPr txBox="1"/>
          <p:nvPr/>
        </p:nvSpPr>
        <p:spPr>
          <a:xfrm>
            <a:off x="158881" y="3826934"/>
            <a:ext cx="549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: From performance requirements to operational detector [3]</a:t>
            </a:r>
            <a:endParaRPr lang="LID4096" sz="1400" dirty="0"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6DD7B-AFE9-DBD7-76CF-CDFA380FA2D0}"/>
              </a:ext>
            </a:extLst>
          </p:cNvPr>
          <p:cNvSpPr txBox="1"/>
          <p:nvPr/>
        </p:nvSpPr>
        <p:spPr>
          <a:xfrm>
            <a:off x="7436469" y="3970360"/>
            <a:ext cx="455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: From performance requirements to operational detector [3]</a:t>
            </a:r>
            <a:endParaRPr lang="LID4096" sz="1400" dirty="0">
              <a:latin typeface="Aptos" panose="020B0004020202020204" pitchFamily="34" charset="0"/>
            </a:endParaRPr>
          </a:p>
        </p:txBody>
      </p:sp>
      <p:pic>
        <p:nvPicPr>
          <p:cNvPr id="5" name="Picture 4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9B6F3C62-20C7-C985-933F-CB7188D73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/>
          <a:stretch/>
        </p:blipFill>
        <p:spPr>
          <a:xfrm>
            <a:off x="158881" y="4635062"/>
            <a:ext cx="5544324" cy="1678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D5CD6-BBF0-5582-4690-182F93298A3F}"/>
              </a:ext>
            </a:extLst>
          </p:cNvPr>
          <p:cNvSpPr txBox="1"/>
          <p:nvPr/>
        </p:nvSpPr>
        <p:spPr>
          <a:xfrm>
            <a:off x="158881" y="6313081"/>
            <a:ext cx="549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: From performance requirements to operational detector [3]</a:t>
            </a:r>
            <a:endParaRPr lang="LID4096" sz="1400" dirty="0">
              <a:latin typeface="Aptos" panose="020B0004020202020204" pitchFamily="34" charset="0"/>
            </a:endParaRPr>
          </a:p>
        </p:txBody>
      </p:sp>
      <p:pic>
        <p:nvPicPr>
          <p:cNvPr id="9" name="Picture 8" descr="A close-up of a machine&#10;&#10;Description automatically generated">
            <a:extLst>
              <a:ext uri="{FF2B5EF4-FFF2-40B4-BE49-F238E27FC236}">
                <a16:creationId xmlns:a16="http://schemas.microsoft.com/office/drawing/2014/main" id="{F710655B-2C05-A194-98DD-8C1D06BCC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46480"/>
            <a:ext cx="6027900" cy="2028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7B7921-131E-5311-05E7-66FD4F6E587E}"/>
              </a:ext>
            </a:extLst>
          </p:cNvPr>
          <p:cNvSpPr txBox="1"/>
          <p:nvPr/>
        </p:nvSpPr>
        <p:spPr>
          <a:xfrm>
            <a:off x="6005219" y="6550223"/>
            <a:ext cx="598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: From performance requirements to operational detector [3]</a:t>
            </a:r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0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AF9F-3279-342D-36D7-954E5BA8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720"/>
            <a:ext cx="10515600" cy="1325563"/>
          </a:xfrm>
        </p:spPr>
        <p:txBody>
          <a:bodyPr/>
          <a:lstStyle/>
          <a:p>
            <a:r>
              <a:rPr lang="en-GB" cap="none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B0D6-892F-56F1-F42C-2D9E585C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03" y="1713345"/>
            <a:ext cx="8534400" cy="5144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LHC or Large Hadron Collider is the world's largest circular collider, situated on the border of Switzerland and France.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LHCb is the name of one of the detector experiments that uses the collider.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b stands for the beauty or bottom quark, 						     the heaviest of the known quarks.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experiment aims to study the small 					     differences between matter and antimatter.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As opposed to other detectors at the LHC 						    (ATLAS, CMS), LHCb's detectors are 									       in forward geometry.</a:t>
            </a:r>
          </a:p>
          <a:p>
            <a:endParaRPr lang="en-GB" dirty="0"/>
          </a:p>
        </p:txBody>
      </p:sp>
      <p:pic>
        <p:nvPicPr>
          <p:cNvPr id="4" name="Content Placeholder 3" descr="A diagram of a machine&#10;&#10;AI-generated content may be incorrect.">
            <a:extLst>
              <a:ext uri="{FF2B5EF4-FFF2-40B4-BE49-F238E27FC236}">
                <a16:creationId xmlns:a16="http://schemas.microsoft.com/office/drawing/2014/main" id="{9880CB44-56B2-9AA1-9A27-66B1E3AF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662" y="2827283"/>
            <a:ext cx="5894603" cy="3720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A71A9B-50ED-3623-79C5-4F8D1A4977CA}"/>
              </a:ext>
            </a:extLst>
          </p:cNvPr>
          <p:cNvSpPr txBox="1"/>
          <p:nvPr/>
        </p:nvSpPr>
        <p:spPr>
          <a:xfrm>
            <a:off x="6192573" y="6548161"/>
            <a:ext cx="5708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: From performance requirements to operational detector [3]</a:t>
            </a:r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5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4900-2F60-6DC5-001C-88F6C78F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761"/>
            <a:ext cx="10515600" cy="1325563"/>
          </a:xfrm>
        </p:spPr>
        <p:txBody>
          <a:bodyPr/>
          <a:lstStyle/>
          <a:p>
            <a:r>
              <a:rPr lang="en-GB" cap="none" dirty="0" err="1"/>
              <a:t>SciFi</a:t>
            </a:r>
            <a:r>
              <a:rPr lang="en-GB" dirty="0"/>
              <a:t> </a:t>
            </a:r>
            <a:r>
              <a:rPr lang="en-GB" cap="none" dirty="0"/>
              <a:t>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578C-EA5E-D3AE-F69F-975DF8ED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080"/>
            <a:ext cx="7962979" cy="555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upgrade was planned during down-time between 2019 and 2020,	 a new sub-detector was added.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Due to the pandemic, installation was delayed, being completed late 2021.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This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large area tracking detector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 replaced previous trackers. The outer 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</a:rPr>
              <a:t>straw tube tracker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 and the inner 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</a:rPr>
              <a:t>silicon micro strip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tracker.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detector is made up of more than 10000 km of scintillating fibres.</a:t>
            </a:r>
          </a:p>
          <a:p>
            <a:endParaRPr lang="en-GB" dirty="0"/>
          </a:p>
        </p:txBody>
      </p:sp>
      <p:pic>
        <p:nvPicPr>
          <p:cNvPr id="4" name="Picture 3" descr="A diagram of a mirror&#10;&#10;AI-generated content may be incorrect.">
            <a:extLst>
              <a:ext uri="{FF2B5EF4-FFF2-40B4-BE49-F238E27FC236}">
                <a16:creationId xmlns:a16="http://schemas.microsoft.com/office/drawing/2014/main" id="{FD884285-34DD-6520-1B8F-28D4D9E3F4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0" t="1654" r="1387"/>
          <a:stretch/>
        </p:blipFill>
        <p:spPr>
          <a:xfrm>
            <a:off x="8801180" y="684841"/>
            <a:ext cx="3250065" cy="5488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3177D-9E9C-4195-D9F8-E64E37EB8F37}"/>
              </a:ext>
            </a:extLst>
          </p:cNvPr>
          <p:cNvSpPr txBox="1"/>
          <p:nvPr/>
        </p:nvSpPr>
        <p:spPr>
          <a:xfrm>
            <a:off x="8801179" y="6304611"/>
            <a:ext cx="325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: From performance requirements to operational detector [3]</a:t>
            </a:r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1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0FF5-754E-6E91-836A-6720DD97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49" y="377151"/>
            <a:ext cx="8534400" cy="1507067"/>
          </a:xfrm>
        </p:spPr>
        <p:txBody>
          <a:bodyPr/>
          <a:lstStyle/>
          <a:p>
            <a:r>
              <a:rPr lang="en-GB" cap="none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48EB3-3BCF-305A-9AB6-AFC5A051A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49" y="1765685"/>
            <a:ext cx="8772284" cy="5092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upgrade aimed to increase the luminosity by 5x, to 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</a:rPr>
              <a:t>2.e33 /cm</a:t>
            </a:r>
            <a:r>
              <a:rPr lang="en-US" baseline="30000" dirty="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</a:rPr>
              <a:t>2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</a:rPr>
              <a:t> s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, have a readout rate of 40 MHz (or 25 ns) that is triggerless and collect 50 events per femtobarn of cross-section of the detector in 10 years.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tracker itself requires a hit detection efficiency of 99% and a spatial resolution better than 100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μm. 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The aim was for the detector to have less than 10% of the signal be noise in all regions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 and keep the material budget at 1% radiation length per detector layer (12 total).</a:t>
            </a:r>
          </a:p>
        </p:txBody>
      </p:sp>
    </p:spTree>
    <p:extLst>
      <p:ext uri="{BB962C8B-B14F-4D97-AF65-F5344CB8AC3E}">
        <p14:creationId xmlns:p14="http://schemas.microsoft.com/office/powerpoint/2010/main" val="417766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009A-4EC9-5979-BF1D-F5F53760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761"/>
            <a:ext cx="10515600" cy="1325563"/>
          </a:xfrm>
        </p:spPr>
        <p:txBody>
          <a:bodyPr/>
          <a:lstStyle/>
          <a:p>
            <a:r>
              <a:rPr lang="en-GB" cap="none" dirty="0"/>
              <a:t>Scintillators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E122-8752-5212-7D62-6D9FB9DE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261"/>
            <a:ext cx="10515600" cy="52302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Tubes of diameter 250μm with a polystyrene core (n=1.59), polymethylmethacrylate inner cladding (n=1.49) and fluorinated polymer outer cladding (n=1.42).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The tube cores are doped with an activator and wavelength shifter dye and are made into a mat of 6 layers of tubes with epoxy glue mixed with TiO</a:t>
            </a:r>
            <a:r>
              <a:rPr lang="en-GB" baseline="-250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2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in between.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Light emission peak ~450 nm with an attenuation length ~3.5 m, which degrades by about 1.4% per year. 5.35% of the light is captured in the tube, 35% of the signal is lost at the expected dose, with a light yield of 8000 photons per MeV and a light decay time of 2.8 ns.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Expecting fibres to receive an ionising dose of 35 kGy over lifetime and to reduce from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16-20 photoelectrons per detector plane to 10-12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.</a:t>
            </a:r>
          </a:p>
          <a:p>
            <a:endParaRPr lang="en-GB" dirty="0">
              <a:ea typeface="+mn-lt"/>
              <a:cs typeface="+mn-lt"/>
            </a:endParaRPr>
          </a:p>
        </p:txBody>
      </p:sp>
      <p:pic>
        <p:nvPicPr>
          <p:cNvPr id="4" name="Picture 3" descr="A diagram of a light source&#10;&#10;AI-generated content may be incorrect.">
            <a:extLst>
              <a:ext uri="{FF2B5EF4-FFF2-40B4-BE49-F238E27FC236}">
                <a16:creationId xmlns:a16="http://schemas.microsoft.com/office/drawing/2014/main" id="{01B7CF04-8826-ACEF-6676-9FAB08D6B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63" y="4912014"/>
            <a:ext cx="6316179" cy="1651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8255D-88A2-CB4E-A433-2970844F3263}"/>
              </a:ext>
            </a:extLst>
          </p:cNvPr>
          <p:cNvSpPr txBox="1"/>
          <p:nvPr/>
        </p:nvSpPr>
        <p:spPr>
          <a:xfrm>
            <a:off x="266464" y="6563921"/>
            <a:ext cx="631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: From performance requirements to operational detector [3]</a:t>
            </a:r>
            <a:endParaRPr lang="LID4096" sz="1400" dirty="0">
              <a:latin typeface="Aptos" panose="020B0004020202020204" pitchFamily="34" charset="0"/>
            </a:endParaRPr>
          </a:p>
        </p:txBody>
      </p:sp>
      <p:pic>
        <p:nvPicPr>
          <p:cNvPr id="11" name="Picture 10" descr="A close-up of a white circle&#10;&#10;Description automatically generated">
            <a:extLst>
              <a:ext uri="{FF2B5EF4-FFF2-40B4-BE49-F238E27FC236}">
                <a16:creationId xmlns:a16="http://schemas.microsoft.com/office/drawing/2014/main" id="{F1713733-56A8-5DE6-138E-62F978EF9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4140" r="1420" b="4427"/>
          <a:stretch/>
        </p:blipFill>
        <p:spPr>
          <a:xfrm>
            <a:off x="7024862" y="4902020"/>
            <a:ext cx="4900674" cy="1658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DB002B-3DA0-2354-B50D-B9C631217D92}"/>
              </a:ext>
            </a:extLst>
          </p:cNvPr>
          <p:cNvSpPr txBox="1"/>
          <p:nvPr/>
        </p:nvSpPr>
        <p:spPr>
          <a:xfrm>
            <a:off x="7024862" y="6563920"/>
            <a:ext cx="2714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  <a:hlinkClick r:id="rId5"/>
              </a:rPr>
              <a:t>https://arxiv.org/pdf/1710.08325</a:t>
            </a:r>
            <a:r>
              <a:rPr lang="en-GB" sz="1400" dirty="0">
                <a:latin typeface="Aptos" panose="020B0004020202020204" pitchFamily="34" charset="0"/>
              </a:rPr>
              <a:t> </a:t>
            </a:r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7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5D5A-BF3E-C2AE-2E8F-33D1AB0F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58796"/>
            <a:ext cx="8534400" cy="1507067"/>
          </a:xfrm>
        </p:spPr>
        <p:txBody>
          <a:bodyPr/>
          <a:lstStyle/>
          <a:p>
            <a:r>
              <a:rPr lang="en-GB" cap="none" dirty="0"/>
              <a:t>Photomultipliers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5E0D4-9301-8E2E-96CF-C4006488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65863"/>
            <a:ext cx="8236772" cy="48588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4096 linear SiPM arrays each with 128-channels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consisting of 104 pixels which are each Avalanche Photodiodes in Geiger-Mode.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They are optimised to have high photon deletion efficiency with a peak of 45% and a total correlated noise probability of 7% at </a:t>
            </a:r>
            <a:r>
              <a:rPr lang="el-GR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Δ</a:t>
            </a:r>
            <a:r>
              <a:rPr lang="en-GB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V = 3.5 V.</a:t>
            </a:r>
          </a:p>
          <a:p>
            <a:r>
              <a:rPr lang="en-GB" dirty="0">
                <a:solidFill>
                  <a:srgbClr val="1F1F1F"/>
                </a:solidFill>
                <a:latin typeface="Aptos" panose="020B0004020202020204" pitchFamily="34" charset="0"/>
                <a:ea typeface="+mn-lt"/>
                <a:cs typeface="+mn-lt"/>
              </a:rPr>
              <a:t>They feature a quenching resistor of 520 </a:t>
            </a:r>
            <a:r>
              <a:rPr lang="en-GB" dirty="0" err="1">
                <a:solidFill>
                  <a:srgbClr val="1F1F1F"/>
                </a:solidFill>
                <a:latin typeface="Aptos" panose="020B0004020202020204" pitchFamily="34" charset="0"/>
                <a:ea typeface="+mn-lt"/>
                <a:cs typeface="+mn-lt"/>
              </a:rPr>
              <a:t>kΩ</a:t>
            </a:r>
            <a:r>
              <a:rPr lang="en-GB" dirty="0">
                <a:solidFill>
                  <a:srgbClr val="1F1F1F"/>
                </a:solidFill>
                <a:latin typeface="Aptos" panose="020B0004020202020204" pitchFamily="34" charset="0"/>
                <a:ea typeface="+mn-lt"/>
                <a:cs typeface="+mn-lt"/>
              </a:rPr>
              <a:t>, giving a large operating range and a recovery time of 85 ns (~10% variation).</a:t>
            </a:r>
            <a:endParaRPr lang="en-GB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Main damage due to neutron irradiation which massively increases dark count rate.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DCR can be reduced by a factor 2 every 10 K the temperature is reduced, so the detector is kept at -40 °C.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Neutron radiation expected: 6 · 10</a:t>
            </a:r>
            <a:r>
              <a:rPr lang="en-GB" baseline="300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11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n</a:t>
            </a:r>
            <a:r>
              <a:rPr lang="en-GB" baseline="-250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eq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/cm</a:t>
            </a:r>
            <a:r>
              <a:rPr lang="en-GB" baseline="300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2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. No irradiation : 0.04 MHz. Room temp: 550 MHz. -40°C: 14 MHz.</a:t>
            </a:r>
          </a:p>
          <a:p>
            <a:endParaRPr lang="en-GB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 descr="A close up of a circuit board&#10;&#10;Description automatically generated">
            <a:extLst>
              <a:ext uri="{FF2B5EF4-FFF2-40B4-BE49-F238E27FC236}">
                <a16:creationId xmlns:a16="http://schemas.microsoft.com/office/drawing/2014/main" id="{11106FD1-9337-B123-68A4-59A260341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84" y="1658086"/>
            <a:ext cx="3135549" cy="4075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47C17A-D3D1-DA62-2079-628EC7AFA62C}"/>
              </a:ext>
            </a:extLst>
          </p:cNvPr>
          <p:cNvSpPr txBox="1"/>
          <p:nvPr/>
        </p:nvSpPr>
        <p:spPr>
          <a:xfrm>
            <a:off x="8920984" y="5733766"/>
            <a:ext cx="3135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: From performance requirements to operational detector [3]</a:t>
            </a:r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8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E8ACC-E048-8D3B-3C64-31FE83C5A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D664-D255-BDDF-C92D-957EA870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4132"/>
            <a:ext cx="8534400" cy="1507067"/>
          </a:xfrm>
        </p:spPr>
        <p:txBody>
          <a:bodyPr/>
          <a:lstStyle/>
          <a:p>
            <a:r>
              <a:rPr lang="en-GB" cap="none" dirty="0"/>
              <a:t>Front-end 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4D7C8-84D8-1221-82CD-5C738CD9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" y="1981198"/>
            <a:ext cx="8534400" cy="4876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Aimed to have a short integration time and clustering allows them to  efficiently reject noise.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The </a:t>
            </a: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SiPM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signal is read by a custom 64-channel ASIC (called PACIFIC) that uses 10 </a:t>
            </a: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mW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of power and consists of a preamplifier, a fast shaper (90% of charge in 10 ns), a double gated integrator (25 ns) to avoid dead time, a track and hold stage and three comparators to apply signal thresholds for digitisation.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Several channels combined (3-bit output to 2-bit values), 			   then individual channels combined into clusters 			        (expected 3 MHz cluster rate per array), reducing noise				   from 14 MHz/channel to 2 MHz/array.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Front-end electronics cooled by 17 °C water (30 kW                                        heat load).</a:t>
            </a:r>
          </a:p>
          <a:p>
            <a:endParaRPr lang="en-GB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  <a:p>
            <a:endParaRPr lang="en-GB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diagram of a diagram of a machine&#10;&#10;Description automatically generated with medium confidence">
            <a:extLst>
              <a:ext uri="{FF2B5EF4-FFF2-40B4-BE49-F238E27FC236}">
                <a16:creationId xmlns:a16="http://schemas.microsoft.com/office/drawing/2014/main" id="{968A6C91-1A89-47D5-2D5E-7D7D563A0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39" y="4638464"/>
            <a:ext cx="4850683" cy="1911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15B437-CEFC-495A-F3F9-C2A9EEF0883C}"/>
              </a:ext>
            </a:extLst>
          </p:cNvPr>
          <p:cNvSpPr txBox="1"/>
          <p:nvPr/>
        </p:nvSpPr>
        <p:spPr>
          <a:xfrm>
            <a:off x="7142264" y="6550222"/>
            <a:ext cx="559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 – Upgrading LHCb with a scintillating fibre tracker [2]</a:t>
            </a:r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1F193-C665-356A-604F-32B5D244D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379A-2679-C531-31DE-60F05E3B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58796"/>
            <a:ext cx="8534400" cy="1507067"/>
          </a:xfrm>
        </p:spPr>
        <p:txBody>
          <a:bodyPr/>
          <a:lstStyle/>
          <a:p>
            <a:r>
              <a:rPr lang="en-GB" cap="none" dirty="0"/>
              <a:t>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8D82-8F23-76FC-E00D-259ADE82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65863"/>
            <a:ext cx="7695866" cy="48921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tubes are made into mats with one end of each tube having a mirror and 8 of these mats are put together into a module.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SiPM’s are placed at the top and bottom, in gas- and light-tight cold-boxes and are </a:t>
            </a:r>
            <a:r>
              <a:rPr lang="en-GB" sz="2000" baseline="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glued to titanium cold-bars circulating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 monophase 3M Novec 649 which is at -50 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°C.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Boxes are flushed with dry air with a dew point of -70 °C to avoid ice buildup.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modules are held by C-frames with alternating tilted modules (±5°) that can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 be moved in and out from the beam for repair.</a:t>
            </a:r>
          </a:p>
          <a:p>
            <a:endParaRPr lang="en-GB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3" name="Picture 12" descr="Diagram of a diagram of a signal&#10;&#10;Description automatically generated">
            <a:extLst>
              <a:ext uri="{FF2B5EF4-FFF2-40B4-BE49-F238E27FC236}">
                <a16:creationId xmlns:a16="http://schemas.microsoft.com/office/drawing/2014/main" id="{BDEE6DD1-1AC6-E1BF-40FD-42A319FD0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25" y="144811"/>
            <a:ext cx="3163320" cy="3004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D382B-1B99-AE4E-FCC6-333C7ACF8AE2}"/>
              </a:ext>
            </a:extLst>
          </p:cNvPr>
          <p:cNvSpPr txBox="1"/>
          <p:nvPr/>
        </p:nvSpPr>
        <p:spPr>
          <a:xfrm>
            <a:off x="8682765" y="3149208"/>
            <a:ext cx="326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: From performance requirements to operational detector [3]</a:t>
            </a:r>
            <a:endParaRPr lang="LID4096" sz="1400" dirty="0">
              <a:latin typeface="Aptos" panose="020B0004020202020204" pitchFamily="34" charset="0"/>
            </a:endParaRPr>
          </a:p>
        </p:txBody>
      </p:sp>
      <p:pic>
        <p:nvPicPr>
          <p:cNvPr id="6" name="Picture 5" descr="A diagram of a mirror and a person standing&#10;&#10;AI-generated content may be incorrect.">
            <a:extLst>
              <a:ext uri="{FF2B5EF4-FFF2-40B4-BE49-F238E27FC236}">
                <a16:creationId xmlns:a16="http://schemas.microsoft.com/office/drawing/2014/main" id="{EFD9115A-CBB2-34FF-69A1-5C2771729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078" y="3790134"/>
            <a:ext cx="3619997" cy="2575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A4DE3-B3E9-A482-7B29-FDEB8713AA1C}"/>
              </a:ext>
            </a:extLst>
          </p:cNvPr>
          <p:cNvSpPr txBox="1"/>
          <p:nvPr/>
        </p:nvSpPr>
        <p:spPr>
          <a:xfrm>
            <a:off x="8380078" y="6365705"/>
            <a:ext cx="376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 – Upgrading LHCb with a scintillating fibre tracker [2]</a:t>
            </a:r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4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08B1-2267-782F-7BC6-517118F4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4132"/>
            <a:ext cx="8534400" cy="1507067"/>
          </a:xfrm>
        </p:spPr>
        <p:txBody>
          <a:bodyPr/>
          <a:lstStyle/>
          <a:p>
            <a:r>
              <a:rPr lang="en-GB" cap="none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B9C1-5F23-F312-2B71-5A9A89D47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" y="1981199"/>
            <a:ext cx="8351311" cy="4876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detector achieved almost all its goals since the restarting of the LHC.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It has achieved an efficiency of 99.4%, a spatial resolution of 70 </a:t>
            </a:r>
            <a:r>
              <a:rPr lang="en-GB" dirty="0" err="1">
                <a:solidFill>
                  <a:schemeClr val="bg1"/>
                </a:solidFill>
                <a:latin typeface="Aptos" panose="020B0004020202020204" pitchFamily="34" charset="0"/>
              </a:rPr>
              <a:t>μm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 and a readout of 20 Tbits/s.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material budget ended up being 1.1% as it allowed for the detector to be longer lived at a higher performance level.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The detector also seems to be on track to hit the 50 fb</a:t>
            </a:r>
            <a:r>
              <a:rPr lang="en-GB" baseline="30000" dirty="0">
                <a:solidFill>
                  <a:schemeClr val="bg1"/>
                </a:solidFill>
                <a:latin typeface="Aptos" panose="020B0004020202020204" pitchFamily="34" charset="0"/>
              </a:rPr>
              <a:t>-1</a:t>
            </a:r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 integrated luminosity over its lifetime.</a:t>
            </a:r>
          </a:p>
          <a:p>
            <a:r>
              <a:rPr lang="en-GB" dirty="0">
                <a:solidFill>
                  <a:schemeClr val="bg1"/>
                </a:solidFill>
                <a:latin typeface="Aptos" panose="020B0004020202020204" pitchFamily="34" charset="0"/>
              </a:rPr>
              <a:t>All parts of the detector have been commissioned and after a few tweaks, like the water-cooling clogging, it is running as expected.</a:t>
            </a:r>
          </a:p>
        </p:txBody>
      </p:sp>
      <p:pic>
        <p:nvPicPr>
          <p:cNvPr id="4" name="Picture 3" descr="A diagram of a machine&#10;&#10;AI-generated content may be incorrect.">
            <a:extLst>
              <a:ext uri="{FF2B5EF4-FFF2-40B4-BE49-F238E27FC236}">
                <a16:creationId xmlns:a16="http://schemas.microsoft.com/office/drawing/2014/main" id="{A4486AF0-E43F-A9B2-C3EB-F7DE65A9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2" y="2047766"/>
            <a:ext cx="2938668" cy="4071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26E55-819E-D830-B493-01BCB7BDF9DC}"/>
              </a:ext>
            </a:extLst>
          </p:cNvPr>
          <p:cNvSpPr txBox="1"/>
          <p:nvPr/>
        </p:nvSpPr>
        <p:spPr>
          <a:xfrm>
            <a:off x="9042402" y="6119337"/>
            <a:ext cx="2938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LHCb </a:t>
            </a:r>
            <a:r>
              <a:rPr lang="en-GB" sz="1400" dirty="0" err="1">
                <a:latin typeface="Aptos" panose="020B0004020202020204" pitchFamily="34" charset="0"/>
              </a:rPr>
              <a:t>SciFi</a:t>
            </a:r>
            <a:r>
              <a:rPr lang="en-GB" sz="1400" dirty="0">
                <a:latin typeface="Aptos" panose="020B0004020202020204" pitchFamily="34" charset="0"/>
              </a:rPr>
              <a:t>: From performance requirements to operational detector [3]</a:t>
            </a:r>
            <a:endParaRPr lang="LID4096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7195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1378</TotalTime>
  <Words>1528</Words>
  <Application>Microsoft Office PowerPoint</Application>
  <PresentationFormat>Widescreen</PresentationFormat>
  <Paragraphs>93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Calibri</vt:lpstr>
      <vt:lpstr>Century Gothic</vt:lpstr>
      <vt:lpstr>ElsevierGulliver</vt:lpstr>
      <vt:lpstr>Wingdings 3</vt:lpstr>
      <vt:lpstr>Slice</vt:lpstr>
      <vt:lpstr>LHCb SciFi</vt:lpstr>
      <vt:lpstr>Background</vt:lpstr>
      <vt:lpstr>SciFi Upgrade</vt:lpstr>
      <vt:lpstr>Goals</vt:lpstr>
      <vt:lpstr>Scintillators</vt:lpstr>
      <vt:lpstr>Photomultipliers</vt:lpstr>
      <vt:lpstr>Front-end Electronics</vt:lpstr>
      <vt:lpstr>Installation</vt:lpstr>
      <vt:lpstr>Results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Aidan Molloy</dc:creator>
  <cp:lastModifiedBy>Aidan Molloy</cp:lastModifiedBy>
  <cp:revision>517</cp:revision>
  <dcterms:created xsi:type="dcterms:W3CDTF">2025-03-04T10:24:43Z</dcterms:created>
  <dcterms:modified xsi:type="dcterms:W3CDTF">2025-03-13T19:41:40Z</dcterms:modified>
</cp:coreProperties>
</file>