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3f3be072aa_0_1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3f3be072aa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3f3be072aa_0_1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3f3be072aa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6f73a04f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c6f73a04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3f3be072aa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3f3be072a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3f3be072aa_0_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3f3be072a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3f3be072aa_0_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3f3be072a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3f3be072aa_0_6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3f3be072a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3f3be072aa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3f3be072aa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3f3be072aa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3f3be072a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3f3be072aa_0_9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3f3be072a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flickr.com/photos/atlasexperiment/42850523502/" TargetMode="External"/><Relationship Id="rId4" Type="http://schemas.openxmlformats.org/officeDocument/2006/relationships/hyperlink" Target="https://www.nikhef.nl/en/programs/atlas/" TargetMode="External"/><Relationship Id="rId5"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www.nikhef.nl/en/programs/atlas/" TargetMode="External"/><Relationship Id="rId4" Type="http://schemas.openxmlformats.org/officeDocument/2006/relationships/hyperlink" Target="https://atlas.cern/Discover/Detector" TargetMode="External"/><Relationship Id="rId9" Type="http://schemas.openxmlformats.org/officeDocument/2006/relationships/hyperlink" Target="http://indico.cern.ch/event/472469/contributions/1982677/attachments/1220934/1785823/intro_slides.pdf" TargetMode="External"/><Relationship Id="rId5" Type="http://schemas.openxmlformats.org/officeDocument/2006/relationships/hyperlink" Target="https://atlas.cern/Discover/Detector" TargetMode="External"/><Relationship Id="rId6" Type="http://schemas.openxmlformats.org/officeDocument/2006/relationships/hyperlink" Target="http://arxiv.org/pdf/physics/0412138" TargetMode="External"/><Relationship Id="rId7" Type="http://schemas.openxmlformats.org/officeDocument/2006/relationships/hyperlink" Target="http://cds.cern.ch/record/2814766?ln=en" TargetMode="External"/><Relationship Id="rId8" Type="http://schemas.openxmlformats.org/officeDocument/2006/relationships/hyperlink" Target="http://www.sciencedirect.com/science/article/pii/S0168900224002389?via%3Dihub#b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hyperlink" Target="https://flickr.com/photos/atlasexperiment/42850523502/" TargetMode="External"/><Relationship Id="rId5" Type="http://schemas.openxmlformats.org/officeDocument/2006/relationships/hyperlink" Target="https://www.nikhef.nl/en/programs/atla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atlas.cern/Discover/Detector" TargetMode="External"/><Relationship Id="rId4" Type="http://schemas.openxmlformats.org/officeDocument/2006/relationships/image" Target="../media/image13.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atlas.cern/Discover/Detector/Inner-Detector" TargetMode="External"/><Relationship Id="rId4" Type="http://schemas.openxmlformats.org/officeDocument/2006/relationships/hyperlink" Target="https://arxiv.org/pdf/physics/0412138" TargetMode="External"/><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atlas.cern/Discover/Detector/Inner-Detector" TargetMode="External"/><Relationship Id="rId4" Type="http://schemas.openxmlformats.org/officeDocument/2006/relationships/hyperlink" Target="https://www.sciencedirect.com/science/article/pii/S0168900224002389?via%3Dihub#b5" TargetMode="External"/><Relationship Id="rId5" Type="http://schemas.openxmlformats.org/officeDocument/2006/relationships/hyperlink" Target="https://arxiv.org/abs/physics/0412138" TargetMode="External"/><Relationship Id="rId6" Type="http://schemas.openxmlformats.org/officeDocument/2006/relationships/hyperlink" Target="https://cds.cern.ch/record/2898792/files/ATL-INDET-SLIDE-2024-109.pdf" TargetMode="External"/><Relationship Id="rId7"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arxiv.org/pdf/physics/0412138" TargetMode="External"/><Relationship Id="rId4" Type="http://schemas.openxmlformats.org/officeDocument/2006/relationships/hyperlink" Target="http://www.youtube.com/watch?v=LGAly8wfhC4" TargetMode="External"/><Relationship Id="rId5" Type="http://schemas.openxmlformats.org/officeDocument/2006/relationships/image" Target="../media/image1.jp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hyperlink" Target="https://indico.cern.ch/event/472469/contributions/1982677/attachments/1220934/1785823/intro_slides.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cds.cern.ch/record/2814766/files/ATL-PHYS-PUB-2022-033.pdf" TargetMode="External"/><Relationship Id="rId4" Type="http://schemas.openxmlformats.org/officeDocument/2006/relationships/image" Target="../media/image9.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cds.cern.ch/record/2814766/files/ATL-PHYS-PUB-2022-033.pdf" TargetMode="External"/><Relationship Id="rId4" Type="http://schemas.openxmlformats.org/officeDocument/2006/relationships/image" Target="../media/image12.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ATLAS Pixel Detector</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Alejandro Guerrero Ramos</a:t>
            </a:r>
            <a:endParaRPr sz="2400"/>
          </a:p>
          <a:p>
            <a:pPr indent="0" lvl="0" marL="0" rtl="0" algn="l">
              <a:spcBef>
                <a:spcPts val="0"/>
              </a:spcBef>
              <a:spcAft>
                <a:spcPts val="0"/>
              </a:spcAft>
              <a:buNone/>
            </a:pPr>
            <a:r>
              <a:rPr lang="en" sz="2400"/>
              <a:t>Particle Detection, Nikhef, March 14 2025</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Summary and future outlook</a:t>
            </a:r>
            <a:endParaRPr/>
          </a:p>
        </p:txBody>
      </p:sp>
      <p:sp>
        <p:nvSpPr>
          <p:cNvPr id="151" name="Google Shape;151;p22"/>
          <p:cNvSpPr txBox="1"/>
          <p:nvPr>
            <p:ph idx="1" type="body"/>
          </p:nvPr>
        </p:nvSpPr>
        <p:spPr>
          <a:xfrm>
            <a:off x="471900" y="1919075"/>
            <a:ext cx="4219800" cy="27102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en"/>
              <a:t>Pixel is running well, and is foreseen to continue to do so until the end of Run 3</a:t>
            </a:r>
            <a:endParaRPr/>
          </a:p>
          <a:p>
            <a:pPr indent="-342900" lvl="0" marL="457200" rtl="0" algn="l">
              <a:spcBef>
                <a:spcPts val="1600"/>
              </a:spcBef>
              <a:spcAft>
                <a:spcPts val="1600"/>
              </a:spcAft>
              <a:buSzPts val="1800"/>
              <a:buChar char="-"/>
            </a:pPr>
            <a:r>
              <a:rPr lang="en"/>
              <a:t>Pixel will be replaced with ITk for the High-Luminosity LHC upgrade</a:t>
            </a:r>
            <a:endParaRPr/>
          </a:p>
        </p:txBody>
      </p:sp>
      <p:sp>
        <p:nvSpPr>
          <p:cNvPr id="152" name="Google Shape;152;p22"/>
          <p:cNvSpPr txBox="1"/>
          <p:nvPr/>
        </p:nvSpPr>
        <p:spPr>
          <a:xfrm>
            <a:off x="4774800" y="4682600"/>
            <a:ext cx="4064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Roboto"/>
                <a:ea typeface="Roboto"/>
                <a:cs typeface="Roboto"/>
                <a:sym typeface="Roboto"/>
                <a:hlinkClick r:id="rId3"/>
              </a:rPr>
              <a:t>https://flickr.com/photos/atlasexperiment/42850523502/</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sp>
        <p:nvSpPr>
          <p:cNvPr id="153" name="Google Shape;153;p22"/>
          <p:cNvSpPr txBox="1"/>
          <p:nvPr/>
        </p:nvSpPr>
        <p:spPr>
          <a:xfrm>
            <a:off x="428950" y="4682600"/>
            <a:ext cx="4064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Roboto"/>
                <a:ea typeface="Roboto"/>
                <a:cs typeface="Roboto"/>
                <a:sym typeface="Roboto"/>
                <a:hlinkClick r:id="rId4"/>
              </a:rPr>
              <a:t>https://www.nikhef.nl/en/programs/atlas/</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pic>
        <p:nvPicPr>
          <p:cNvPr id="154" name="Google Shape;154;p22" title="1312311_15-A4-at-144-dpi.jpeg"/>
          <p:cNvPicPr preferRelativeResize="0"/>
          <p:nvPr/>
        </p:nvPicPr>
        <p:blipFill>
          <a:blip r:embed="rId5">
            <a:alphaModFix/>
          </a:blip>
          <a:stretch>
            <a:fillRect/>
          </a:stretch>
        </p:blipFill>
        <p:spPr>
          <a:xfrm>
            <a:off x="4697098" y="1865826"/>
            <a:ext cx="4219801" cy="28166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60" name="Google Shape;160;p23"/>
          <p:cNvSpPr txBox="1"/>
          <p:nvPr/>
        </p:nvSpPr>
        <p:spPr>
          <a:xfrm>
            <a:off x="4774800" y="4682600"/>
            <a:ext cx="4064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sp>
        <p:nvSpPr>
          <p:cNvPr id="161" name="Google Shape;161;p23"/>
          <p:cNvSpPr txBox="1"/>
          <p:nvPr/>
        </p:nvSpPr>
        <p:spPr>
          <a:xfrm>
            <a:off x="267325" y="801950"/>
            <a:ext cx="8657400" cy="40743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 sz="1600">
                <a:solidFill>
                  <a:schemeClr val="lt2"/>
                </a:solidFill>
                <a:latin typeface="Roboto"/>
                <a:ea typeface="Roboto"/>
                <a:cs typeface="Roboto"/>
                <a:sym typeface="Roboto"/>
              </a:rPr>
              <a:t>[1] “Atlas.” Nikhef, 10 Jan. 2023, </a:t>
            </a:r>
            <a:r>
              <a:rPr lang="en" sz="1600" u="sng">
                <a:solidFill>
                  <a:schemeClr val="hlink"/>
                </a:solidFill>
                <a:latin typeface="Roboto"/>
                <a:ea typeface="Roboto"/>
                <a:cs typeface="Roboto"/>
                <a:sym typeface="Roboto"/>
                <a:hlinkClick r:id="rId3"/>
              </a:rPr>
              <a:t>www.nikhef.nl/en/programs/atlas/</a:t>
            </a:r>
            <a:r>
              <a:rPr lang="en" sz="1600">
                <a:solidFill>
                  <a:schemeClr val="lt2"/>
                </a:solidFill>
                <a:latin typeface="Roboto"/>
                <a:ea typeface="Roboto"/>
                <a:cs typeface="Roboto"/>
                <a:sym typeface="Roboto"/>
              </a:rPr>
              <a:t>.</a:t>
            </a:r>
            <a:endParaRPr sz="1600">
              <a:solidFill>
                <a:schemeClr val="lt2"/>
              </a:solidFill>
              <a:latin typeface="Roboto"/>
              <a:ea typeface="Roboto"/>
              <a:cs typeface="Roboto"/>
              <a:sym typeface="Roboto"/>
            </a:endParaRPr>
          </a:p>
          <a:p>
            <a:pPr indent="0" lvl="0" marL="0" rtl="0" algn="l">
              <a:spcBef>
                <a:spcPts val="1000"/>
              </a:spcBef>
              <a:spcAft>
                <a:spcPts val="0"/>
              </a:spcAft>
              <a:buNone/>
            </a:pPr>
            <a:r>
              <a:rPr lang="en" sz="1600">
                <a:solidFill>
                  <a:schemeClr val="lt2"/>
                </a:solidFill>
                <a:latin typeface="Roboto"/>
                <a:ea typeface="Roboto"/>
                <a:cs typeface="Roboto"/>
                <a:sym typeface="Roboto"/>
              </a:rPr>
              <a:t>[2] “Detector &amp; Technology.” ATLAS Experiment at CERN, </a:t>
            </a:r>
            <a:r>
              <a:rPr lang="en" sz="1600" u="sng">
                <a:solidFill>
                  <a:schemeClr val="hlink"/>
                </a:solidFill>
                <a:latin typeface="Roboto"/>
                <a:ea typeface="Roboto"/>
                <a:cs typeface="Roboto"/>
                <a:sym typeface="Roboto"/>
                <a:hlinkClick r:id="rId4"/>
              </a:rPr>
              <a:t>atlas.cern/Discover/Detecto</a:t>
            </a:r>
            <a:r>
              <a:rPr lang="en" sz="1600" u="sng">
                <a:solidFill>
                  <a:schemeClr val="hlink"/>
                </a:solidFill>
                <a:latin typeface="Roboto"/>
                <a:ea typeface="Roboto"/>
                <a:cs typeface="Roboto"/>
                <a:sym typeface="Roboto"/>
                <a:hlinkClick r:id="rId5"/>
              </a:rPr>
              <a:t>r</a:t>
            </a:r>
            <a:r>
              <a:rPr lang="en" sz="1600">
                <a:solidFill>
                  <a:schemeClr val="lt2"/>
                </a:solidFill>
                <a:latin typeface="Roboto"/>
                <a:ea typeface="Roboto"/>
                <a:cs typeface="Roboto"/>
                <a:sym typeface="Roboto"/>
              </a:rPr>
              <a:t>.</a:t>
            </a:r>
            <a:endParaRPr sz="1600">
              <a:solidFill>
                <a:schemeClr val="lt2"/>
              </a:solidFill>
              <a:latin typeface="Roboto"/>
              <a:ea typeface="Roboto"/>
              <a:cs typeface="Roboto"/>
              <a:sym typeface="Roboto"/>
            </a:endParaRPr>
          </a:p>
          <a:p>
            <a:pPr indent="0" lvl="0" marL="0" rtl="0" algn="l">
              <a:spcBef>
                <a:spcPts val="1000"/>
              </a:spcBef>
              <a:spcAft>
                <a:spcPts val="0"/>
              </a:spcAft>
              <a:buNone/>
            </a:pPr>
            <a:r>
              <a:rPr lang="en" sz="1600">
                <a:solidFill>
                  <a:schemeClr val="lt2"/>
                </a:solidFill>
                <a:latin typeface="Roboto"/>
                <a:ea typeface="Roboto"/>
                <a:cs typeface="Roboto"/>
                <a:sym typeface="Roboto"/>
              </a:rPr>
              <a:t>[3] Hügging, Fabian. The Atlas Pixel Detector - Arxiv, </a:t>
            </a:r>
            <a:r>
              <a:rPr lang="en" sz="1600" u="sng">
                <a:solidFill>
                  <a:schemeClr val="hlink"/>
                </a:solidFill>
                <a:latin typeface="Roboto"/>
                <a:ea typeface="Roboto"/>
                <a:cs typeface="Roboto"/>
                <a:sym typeface="Roboto"/>
                <a:hlinkClick r:id="rId6"/>
              </a:rPr>
              <a:t>arxiv.org/pdf/physics/0412138</a:t>
            </a:r>
            <a:r>
              <a:rPr lang="en" sz="1600">
                <a:solidFill>
                  <a:schemeClr val="lt2"/>
                </a:solidFill>
                <a:latin typeface="Roboto"/>
                <a:ea typeface="Roboto"/>
                <a:cs typeface="Roboto"/>
                <a:sym typeface="Roboto"/>
              </a:rPr>
              <a:t>. </a:t>
            </a:r>
            <a:endParaRPr sz="1600">
              <a:solidFill>
                <a:schemeClr val="lt2"/>
              </a:solidFill>
              <a:latin typeface="Roboto"/>
              <a:ea typeface="Roboto"/>
              <a:cs typeface="Roboto"/>
              <a:sym typeface="Roboto"/>
            </a:endParaRPr>
          </a:p>
          <a:p>
            <a:pPr indent="0" lvl="0" marL="0" rtl="0" algn="l">
              <a:spcBef>
                <a:spcPts val="1000"/>
              </a:spcBef>
              <a:spcAft>
                <a:spcPts val="0"/>
              </a:spcAft>
              <a:buNone/>
            </a:pPr>
            <a:r>
              <a:rPr lang="en" sz="1600">
                <a:solidFill>
                  <a:schemeClr val="lt2"/>
                </a:solidFill>
                <a:latin typeface="Roboto"/>
                <a:ea typeface="Roboto"/>
                <a:cs typeface="Roboto"/>
                <a:sym typeface="Roboto"/>
              </a:rPr>
              <a:t>[4] “Performance of Atlas Pixel Detector and Track Reconstruction at the Start of Run~3 in LHC Collisions at $\sqrt{s}=900~\Gev$.” CERN Document Server, 4 July 2022, </a:t>
            </a:r>
            <a:r>
              <a:rPr lang="en" sz="1600" u="sng">
                <a:solidFill>
                  <a:schemeClr val="hlink"/>
                </a:solidFill>
                <a:latin typeface="Roboto"/>
                <a:ea typeface="Roboto"/>
                <a:cs typeface="Roboto"/>
                <a:sym typeface="Roboto"/>
                <a:hlinkClick r:id="rId7"/>
              </a:rPr>
              <a:t>cds.cern.ch/record/2814766?ln=en</a:t>
            </a:r>
            <a:r>
              <a:rPr lang="en" sz="1600">
                <a:solidFill>
                  <a:schemeClr val="lt2"/>
                </a:solidFill>
                <a:latin typeface="Roboto"/>
                <a:ea typeface="Roboto"/>
                <a:cs typeface="Roboto"/>
                <a:sym typeface="Roboto"/>
              </a:rPr>
              <a:t>.</a:t>
            </a:r>
            <a:endParaRPr sz="1600">
              <a:solidFill>
                <a:schemeClr val="lt2"/>
              </a:solidFill>
              <a:latin typeface="Roboto"/>
              <a:ea typeface="Roboto"/>
              <a:cs typeface="Roboto"/>
              <a:sym typeface="Roboto"/>
            </a:endParaRPr>
          </a:p>
          <a:p>
            <a:pPr indent="0" lvl="0" marL="0" rtl="0" algn="l">
              <a:spcBef>
                <a:spcPts val="1000"/>
              </a:spcBef>
              <a:spcAft>
                <a:spcPts val="0"/>
              </a:spcAft>
              <a:buNone/>
            </a:pPr>
            <a:r>
              <a:rPr lang="en" sz="1600">
                <a:solidFill>
                  <a:schemeClr val="lt2"/>
                </a:solidFill>
                <a:latin typeface="Roboto"/>
                <a:ea typeface="Roboto"/>
                <a:cs typeface="Roboto"/>
                <a:sym typeface="Roboto"/>
              </a:rPr>
              <a:t>[5] Philip Iddon, et al. “Operational Experience and Performance with the Atlas Pixel Detector at the Large Hadron Collider at CERN.” Nuclear Instruments and Methods in Physics Research Section A: Accelerators, Spectrometers, Detectors and Associated Equipment, North-Holland, 2 Apr. 2024, </a:t>
            </a:r>
            <a:r>
              <a:rPr lang="en" sz="1600" u="sng">
                <a:solidFill>
                  <a:schemeClr val="hlink"/>
                </a:solidFill>
                <a:latin typeface="Roboto"/>
                <a:ea typeface="Roboto"/>
                <a:cs typeface="Roboto"/>
                <a:sym typeface="Roboto"/>
                <a:hlinkClick r:id="rId8"/>
              </a:rPr>
              <a:t>www.sciencedirect.com/science/article/pii/S0168900224002389?via%3Dihub#b5</a:t>
            </a:r>
            <a:r>
              <a:rPr lang="en" sz="1600">
                <a:solidFill>
                  <a:schemeClr val="lt2"/>
                </a:solidFill>
                <a:latin typeface="Roboto"/>
                <a:ea typeface="Roboto"/>
                <a:cs typeface="Roboto"/>
                <a:sym typeface="Roboto"/>
              </a:rPr>
              <a:t>.</a:t>
            </a:r>
            <a:endParaRPr sz="1600">
              <a:solidFill>
                <a:schemeClr val="lt2"/>
              </a:solidFill>
              <a:latin typeface="Roboto"/>
              <a:ea typeface="Roboto"/>
              <a:cs typeface="Roboto"/>
              <a:sym typeface="Roboto"/>
            </a:endParaRPr>
          </a:p>
          <a:p>
            <a:pPr indent="0" lvl="0" marL="0" rtl="0" algn="l">
              <a:spcBef>
                <a:spcPts val="1000"/>
              </a:spcBef>
              <a:spcAft>
                <a:spcPts val="0"/>
              </a:spcAft>
              <a:buNone/>
            </a:pPr>
            <a:r>
              <a:rPr lang="en" sz="1600">
                <a:solidFill>
                  <a:schemeClr val="lt2"/>
                </a:solidFill>
                <a:latin typeface="Roboto"/>
                <a:ea typeface="Roboto"/>
                <a:cs typeface="Roboto"/>
                <a:sym typeface="Roboto"/>
              </a:rPr>
              <a:t>[6] The Atlas Data Processing Chain: From Collisions to Papers, </a:t>
            </a:r>
            <a:r>
              <a:rPr lang="en" sz="1600" u="sng">
                <a:solidFill>
                  <a:schemeClr val="hlink"/>
                </a:solidFill>
                <a:latin typeface="Roboto"/>
                <a:ea typeface="Roboto"/>
                <a:cs typeface="Roboto"/>
                <a:sym typeface="Roboto"/>
                <a:hlinkClick r:id="rId9"/>
              </a:rPr>
              <a:t>indico.cern.ch/event/472469/contributions/1982677/attachments/1220934/1785823/intro_slides.pdf</a:t>
            </a:r>
            <a:r>
              <a:rPr lang="en" sz="1600">
                <a:solidFill>
                  <a:schemeClr val="lt2"/>
                </a:solidFill>
                <a:latin typeface="Roboto"/>
                <a:ea typeface="Roboto"/>
                <a:cs typeface="Roboto"/>
                <a:sym typeface="Roboto"/>
              </a:rPr>
              <a:t>.</a:t>
            </a:r>
            <a:endParaRPr sz="1600">
              <a:solidFill>
                <a:schemeClr val="lt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167" name="Google Shape;167;p24"/>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Questions?</a:t>
            </a:r>
            <a:endParaRPr/>
          </a:p>
        </p:txBody>
      </p:sp>
      <p:pic>
        <p:nvPicPr>
          <p:cNvPr id="168" name="Google Shape;168;p24" title="42850523502_d5158f48c5_o.jpeg"/>
          <p:cNvPicPr preferRelativeResize="0"/>
          <p:nvPr/>
        </p:nvPicPr>
        <p:blipFill rotWithShape="1">
          <a:blip r:embed="rId3">
            <a:alphaModFix/>
          </a:blip>
          <a:srcRect b="11355" l="19027" r="22835" t="0"/>
          <a:stretch/>
        </p:blipFill>
        <p:spPr>
          <a:xfrm>
            <a:off x="4691825" y="420287"/>
            <a:ext cx="4332351" cy="4302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ATLAS</a:t>
            </a:r>
            <a:endParaRPr/>
          </a:p>
        </p:txBody>
      </p:sp>
      <p:sp>
        <p:nvSpPr>
          <p:cNvPr id="74" name="Google Shape;74;p14"/>
          <p:cNvSpPr txBox="1"/>
          <p:nvPr>
            <p:ph idx="1" type="body"/>
          </p:nvPr>
        </p:nvSpPr>
        <p:spPr>
          <a:xfrm>
            <a:off x="471900" y="1919075"/>
            <a:ext cx="42198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ATLAS is the largest collider experiment at the LHC at CERN.</a:t>
            </a:r>
            <a:endParaRPr/>
          </a:p>
          <a:p>
            <a:pPr indent="0" lvl="0" marL="0" rtl="0" algn="l">
              <a:spcBef>
                <a:spcPts val="1600"/>
              </a:spcBef>
              <a:spcAft>
                <a:spcPts val="0"/>
              </a:spcAft>
              <a:buNone/>
            </a:pPr>
            <a:r>
              <a:rPr lang="en"/>
              <a:t>Its studies mainly consist of:</a:t>
            </a:r>
            <a:endParaRPr/>
          </a:p>
          <a:p>
            <a:pPr indent="-342900" lvl="0" marL="457200" rtl="0" algn="l">
              <a:spcBef>
                <a:spcPts val="1600"/>
              </a:spcBef>
              <a:spcAft>
                <a:spcPts val="0"/>
              </a:spcAft>
              <a:buSzPts val="1800"/>
              <a:buChar char="-"/>
            </a:pPr>
            <a:r>
              <a:rPr lang="en"/>
              <a:t>Higgs boson</a:t>
            </a:r>
            <a:endParaRPr/>
          </a:p>
          <a:p>
            <a:pPr indent="-342900" lvl="0" marL="457200" rtl="0" algn="l">
              <a:spcBef>
                <a:spcPts val="0"/>
              </a:spcBef>
              <a:spcAft>
                <a:spcPts val="0"/>
              </a:spcAft>
              <a:buSzPts val="1800"/>
              <a:buChar char="-"/>
            </a:pPr>
            <a:r>
              <a:rPr lang="en"/>
              <a:t>Super symmetry</a:t>
            </a:r>
            <a:endParaRPr/>
          </a:p>
          <a:p>
            <a:pPr indent="-342900" lvl="0" marL="457200" rtl="0" algn="l">
              <a:spcBef>
                <a:spcPts val="0"/>
              </a:spcBef>
              <a:spcAft>
                <a:spcPts val="0"/>
              </a:spcAft>
              <a:buSzPts val="1800"/>
              <a:buChar char="-"/>
            </a:pPr>
            <a:r>
              <a:rPr lang="en"/>
              <a:t>New particles</a:t>
            </a:r>
            <a:endParaRPr/>
          </a:p>
          <a:p>
            <a:pPr indent="-342900" lvl="0" marL="457200" rtl="0" algn="l">
              <a:spcBef>
                <a:spcPts val="0"/>
              </a:spcBef>
              <a:spcAft>
                <a:spcPts val="0"/>
              </a:spcAft>
              <a:buSzPts val="1800"/>
              <a:buChar char="-"/>
            </a:pPr>
            <a:r>
              <a:rPr lang="en"/>
              <a:t>Dark matter</a:t>
            </a:r>
            <a:endParaRPr/>
          </a:p>
        </p:txBody>
      </p:sp>
      <p:pic>
        <p:nvPicPr>
          <p:cNvPr id="75" name="Google Shape;75;p14" title="42850523502_d5158f48c5_o.jpeg"/>
          <p:cNvPicPr preferRelativeResize="0"/>
          <p:nvPr/>
        </p:nvPicPr>
        <p:blipFill>
          <a:blip r:embed="rId3">
            <a:alphaModFix/>
          </a:blip>
          <a:stretch>
            <a:fillRect/>
          </a:stretch>
        </p:blipFill>
        <p:spPr>
          <a:xfrm>
            <a:off x="4691700" y="1923350"/>
            <a:ext cx="4147498" cy="2701652"/>
          </a:xfrm>
          <a:prstGeom prst="rect">
            <a:avLst/>
          </a:prstGeom>
          <a:noFill/>
          <a:ln>
            <a:noFill/>
          </a:ln>
        </p:spPr>
      </p:pic>
      <p:sp>
        <p:nvSpPr>
          <p:cNvPr id="76" name="Google Shape;76;p14"/>
          <p:cNvSpPr txBox="1"/>
          <p:nvPr/>
        </p:nvSpPr>
        <p:spPr>
          <a:xfrm>
            <a:off x="4774800" y="4682600"/>
            <a:ext cx="4064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Roboto"/>
                <a:ea typeface="Roboto"/>
                <a:cs typeface="Roboto"/>
                <a:sym typeface="Roboto"/>
                <a:hlinkClick r:id="rId4"/>
              </a:rPr>
              <a:t>https://flickr.com/photos/atlasexperiment/42850523502/</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sp>
        <p:nvSpPr>
          <p:cNvPr id="77" name="Google Shape;77;p14"/>
          <p:cNvSpPr txBox="1"/>
          <p:nvPr/>
        </p:nvSpPr>
        <p:spPr>
          <a:xfrm>
            <a:off x="428950" y="4682600"/>
            <a:ext cx="4064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Roboto"/>
                <a:ea typeface="Roboto"/>
                <a:cs typeface="Roboto"/>
                <a:sym typeface="Roboto"/>
                <a:hlinkClick r:id="rId5"/>
              </a:rPr>
              <a:t>https://www.nikhef.nl/en/programs/atlas/</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Detector</a:t>
            </a:r>
            <a:endParaRPr/>
          </a:p>
        </p:txBody>
      </p:sp>
      <p:sp>
        <p:nvSpPr>
          <p:cNvPr id="83" name="Google Shape;83;p15"/>
          <p:cNvSpPr txBox="1"/>
          <p:nvPr>
            <p:ph idx="4294967295" type="body"/>
          </p:nvPr>
        </p:nvSpPr>
        <p:spPr>
          <a:xfrm>
            <a:off x="98250" y="812900"/>
            <a:ext cx="3561000" cy="3869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46 meters long &amp; 25 m of diameter</a:t>
            </a:r>
            <a:endParaRPr/>
          </a:p>
          <a:p>
            <a:pPr indent="-342900" lvl="0" marL="457200" rtl="0" algn="l">
              <a:spcBef>
                <a:spcPts val="0"/>
              </a:spcBef>
              <a:spcAft>
                <a:spcPts val="0"/>
              </a:spcAft>
              <a:buSzPts val="1800"/>
              <a:buChar char="-"/>
            </a:pPr>
            <a:r>
              <a:rPr lang="en"/>
              <a:t>100 meters below underground</a:t>
            </a:r>
            <a:endParaRPr/>
          </a:p>
          <a:p>
            <a:pPr indent="-342900" lvl="0" marL="457200" rtl="0" algn="l">
              <a:spcBef>
                <a:spcPts val="0"/>
              </a:spcBef>
              <a:spcAft>
                <a:spcPts val="0"/>
              </a:spcAft>
              <a:buSzPts val="1800"/>
              <a:buChar char="-"/>
            </a:pPr>
            <a:r>
              <a:rPr lang="en"/>
              <a:t>7000 tonnes</a:t>
            </a:r>
            <a:endParaRPr/>
          </a:p>
          <a:p>
            <a:pPr indent="-342900" lvl="0" marL="457200" rtl="0" algn="l">
              <a:spcBef>
                <a:spcPts val="0"/>
              </a:spcBef>
              <a:spcAft>
                <a:spcPts val="0"/>
              </a:spcAft>
              <a:buSzPts val="1800"/>
              <a:buChar char="-"/>
            </a:pPr>
            <a:r>
              <a:rPr lang="en"/>
              <a:t>1000000000 collisions per second</a:t>
            </a:r>
            <a:endParaRPr/>
          </a:p>
          <a:p>
            <a:pPr indent="-342900" lvl="0" marL="457200" rtl="0" algn="l">
              <a:spcBef>
                <a:spcPts val="0"/>
              </a:spcBef>
              <a:spcAft>
                <a:spcPts val="0"/>
              </a:spcAft>
              <a:buSzPts val="1800"/>
              <a:buChar char="-"/>
            </a:pPr>
            <a:r>
              <a:rPr lang="en"/>
              <a:t>Consists of four different main detecting subsystems wrapped concentrically </a:t>
            </a:r>
            <a:r>
              <a:rPr lang="en"/>
              <a:t>around</a:t>
            </a:r>
            <a:r>
              <a:rPr lang="en"/>
              <a:t> the collision point</a:t>
            </a:r>
            <a:endParaRPr/>
          </a:p>
        </p:txBody>
      </p:sp>
      <p:sp>
        <p:nvSpPr>
          <p:cNvPr id="84" name="Google Shape;84;p15"/>
          <p:cNvSpPr txBox="1"/>
          <p:nvPr/>
        </p:nvSpPr>
        <p:spPr>
          <a:xfrm>
            <a:off x="4774800" y="4682600"/>
            <a:ext cx="4064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sp>
        <p:nvSpPr>
          <p:cNvPr id="85" name="Google Shape;85;p15"/>
          <p:cNvSpPr txBox="1"/>
          <p:nvPr/>
        </p:nvSpPr>
        <p:spPr>
          <a:xfrm>
            <a:off x="428950" y="4682600"/>
            <a:ext cx="4064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Roboto"/>
                <a:ea typeface="Roboto"/>
                <a:cs typeface="Roboto"/>
                <a:sym typeface="Roboto"/>
                <a:hlinkClick r:id="rId3"/>
              </a:rPr>
              <a:t>https://atlas.cern/Discover/Detector</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pic>
        <p:nvPicPr>
          <p:cNvPr id="86" name="Google Shape;86;p15" title="Screen Shot 2568-03-11 at 20.15.39.png"/>
          <p:cNvPicPr preferRelativeResize="0"/>
          <p:nvPr/>
        </p:nvPicPr>
        <p:blipFill>
          <a:blip r:embed="rId4">
            <a:alphaModFix/>
          </a:blip>
          <a:stretch>
            <a:fillRect/>
          </a:stretch>
        </p:blipFill>
        <p:spPr>
          <a:xfrm>
            <a:off x="3527875" y="1088588"/>
            <a:ext cx="5487226" cy="2966324"/>
          </a:xfrm>
          <a:prstGeom prst="rect">
            <a:avLst/>
          </a:prstGeom>
          <a:noFill/>
          <a:ln>
            <a:noFill/>
          </a:ln>
        </p:spPr>
      </p:pic>
      <p:pic>
        <p:nvPicPr>
          <p:cNvPr id="87" name="Google Shape;87;p15"/>
          <p:cNvPicPr preferRelativeResize="0"/>
          <p:nvPr/>
        </p:nvPicPr>
        <p:blipFill>
          <a:blip r:embed="rId5">
            <a:alphaModFix/>
          </a:blip>
          <a:stretch>
            <a:fillRect/>
          </a:stretch>
        </p:blipFill>
        <p:spPr>
          <a:xfrm>
            <a:off x="1929621" y="2105600"/>
            <a:ext cx="353350" cy="353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Inner Detector</a:t>
            </a:r>
            <a:endParaRPr/>
          </a:p>
        </p:txBody>
      </p:sp>
      <p:sp>
        <p:nvSpPr>
          <p:cNvPr id="93" name="Google Shape;93;p16"/>
          <p:cNvSpPr txBox="1"/>
          <p:nvPr>
            <p:ph idx="4294967295" type="body"/>
          </p:nvPr>
        </p:nvSpPr>
        <p:spPr>
          <a:xfrm>
            <a:off x="245900" y="695150"/>
            <a:ext cx="4012800" cy="4040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t>First part of ATLAS to see the decay products of the collisions. Designed for precision tracking of charged particles.</a:t>
            </a:r>
            <a:endParaRPr sz="1700"/>
          </a:p>
          <a:p>
            <a:pPr indent="0" lvl="0" marL="0" rtl="0" algn="l">
              <a:lnSpc>
                <a:spcPct val="100000"/>
              </a:lnSpc>
              <a:spcBef>
                <a:spcPts val="1600"/>
              </a:spcBef>
              <a:spcAft>
                <a:spcPts val="0"/>
              </a:spcAft>
              <a:buNone/>
            </a:pPr>
            <a:r>
              <a:rPr lang="en" sz="1700"/>
              <a:t>Consists of three different systems of sensors immersed in a magnetic field parallel to the beam axis.</a:t>
            </a:r>
            <a:endParaRPr sz="1700"/>
          </a:p>
          <a:p>
            <a:pPr indent="0" lvl="0" marL="0" rtl="0" algn="l">
              <a:lnSpc>
                <a:spcPct val="100000"/>
              </a:lnSpc>
              <a:spcBef>
                <a:spcPts val="1600"/>
              </a:spcBef>
              <a:spcAft>
                <a:spcPts val="0"/>
              </a:spcAft>
              <a:buNone/>
            </a:pPr>
            <a:r>
              <a:rPr lang="en" sz="1700"/>
              <a:t>Measures </a:t>
            </a:r>
            <a:r>
              <a:rPr b="1" lang="en" sz="1700"/>
              <a:t>direction</a:t>
            </a:r>
            <a:r>
              <a:rPr lang="en" sz="1700"/>
              <a:t>, </a:t>
            </a:r>
            <a:r>
              <a:rPr b="1" lang="en" sz="1700"/>
              <a:t>momentum</a:t>
            </a:r>
            <a:r>
              <a:rPr lang="en" sz="1700"/>
              <a:t>, and </a:t>
            </a:r>
            <a:r>
              <a:rPr b="1" lang="en" sz="1700"/>
              <a:t>charge</a:t>
            </a:r>
            <a:r>
              <a:rPr lang="en" sz="1700"/>
              <a:t> of charged particles produced in p-p collisions.</a:t>
            </a:r>
            <a:endParaRPr sz="1700"/>
          </a:p>
          <a:p>
            <a:pPr indent="0" lvl="0" marL="0" rtl="0" algn="l">
              <a:lnSpc>
                <a:spcPct val="100000"/>
              </a:lnSpc>
              <a:spcBef>
                <a:spcPts val="1600"/>
              </a:spcBef>
              <a:spcAft>
                <a:spcPts val="0"/>
              </a:spcAft>
              <a:buNone/>
            </a:pPr>
            <a:r>
              <a:rPr lang="en" sz="1700"/>
              <a:t>Main components are:</a:t>
            </a:r>
            <a:endParaRPr sz="1700"/>
          </a:p>
          <a:p>
            <a:pPr indent="-336550" lvl="0" marL="457200" rtl="0" algn="l">
              <a:lnSpc>
                <a:spcPct val="100000"/>
              </a:lnSpc>
              <a:spcBef>
                <a:spcPts val="1600"/>
              </a:spcBef>
              <a:spcAft>
                <a:spcPts val="0"/>
              </a:spcAft>
              <a:buSzPts val="1700"/>
              <a:buChar char="-"/>
            </a:pPr>
            <a:r>
              <a:rPr b="1" lang="en" sz="1700"/>
              <a:t>Pixel detector</a:t>
            </a:r>
            <a:r>
              <a:rPr lang="en" sz="1700"/>
              <a:t> </a:t>
            </a:r>
            <a:endParaRPr sz="1700"/>
          </a:p>
          <a:p>
            <a:pPr indent="-336550" lvl="0" marL="457200" rtl="0" algn="l">
              <a:lnSpc>
                <a:spcPct val="100000"/>
              </a:lnSpc>
              <a:spcBef>
                <a:spcPts val="0"/>
              </a:spcBef>
              <a:spcAft>
                <a:spcPts val="0"/>
              </a:spcAft>
              <a:buSzPts val="1700"/>
              <a:buChar char="-"/>
            </a:pPr>
            <a:r>
              <a:rPr lang="en" sz="1700"/>
              <a:t>Semiconductor Tracker (SCT)</a:t>
            </a:r>
            <a:endParaRPr sz="1700"/>
          </a:p>
          <a:p>
            <a:pPr indent="-336550" lvl="0" marL="457200" rtl="0" algn="l">
              <a:lnSpc>
                <a:spcPct val="100000"/>
              </a:lnSpc>
              <a:spcBef>
                <a:spcPts val="0"/>
              </a:spcBef>
              <a:spcAft>
                <a:spcPts val="0"/>
              </a:spcAft>
              <a:buSzPts val="1700"/>
              <a:buChar char="-"/>
            </a:pPr>
            <a:r>
              <a:rPr lang="en" sz="1700"/>
              <a:t>Transition Radiation Tracker (TRT)</a:t>
            </a:r>
            <a:endParaRPr sz="1700"/>
          </a:p>
        </p:txBody>
      </p:sp>
      <p:sp>
        <p:nvSpPr>
          <p:cNvPr id="94" name="Google Shape;94;p16"/>
          <p:cNvSpPr txBox="1"/>
          <p:nvPr/>
        </p:nvSpPr>
        <p:spPr>
          <a:xfrm>
            <a:off x="4774800" y="4682600"/>
            <a:ext cx="4064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sp>
        <p:nvSpPr>
          <p:cNvPr id="95" name="Google Shape;95;p16"/>
          <p:cNvSpPr txBox="1"/>
          <p:nvPr/>
        </p:nvSpPr>
        <p:spPr>
          <a:xfrm>
            <a:off x="4774800" y="4682600"/>
            <a:ext cx="4064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Roboto"/>
                <a:ea typeface="Roboto"/>
                <a:cs typeface="Roboto"/>
                <a:sym typeface="Roboto"/>
                <a:hlinkClick r:id="rId3"/>
              </a:rPr>
              <a:t>https://atlas.cern/Discover/Detector/Inner-Detector</a:t>
            </a:r>
            <a:endParaRPr sz="800">
              <a:solidFill>
                <a:schemeClr val="lt2"/>
              </a:solidFill>
              <a:latin typeface="Roboto"/>
              <a:ea typeface="Roboto"/>
              <a:cs typeface="Roboto"/>
              <a:sym typeface="Roboto"/>
            </a:endParaRPr>
          </a:p>
          <a:p>
            <a:pPr indent="0" lvl="0" marL="0" rtl="0" algn="l">
              <a:spcBef>
                <a:spcPts val="0"/>
              </a:spcBef>
              <a:spcAft>
                <a:spcPts val="0"/>
              </a:spcAft>
              <a:buNone/>
            </a:pPr>
            <a:r>
              <a:rPr lang="en" sz="800" u="sng">
                <a:solidFill>
                  <a:schemeClr val="hlink"/>
                </a:solidFill>
                <a:latin typeface="Roboto"/>
                <a:ea typeface="Roboto"/>
                <a:cs typeface="Roboto"/>
                <a:sym typeface="Roboto"/>
                <a:hlinkClick r:id="rId4"/>
              </a:rPr>
              <a:t>https://arxiv.org/pdf/physics/0412138</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pic>
        <p:nvPicPr>
          <p:cNvPr id="96" name="Google Shape;96;p16" title="0803014_01.jpeg"/>
          <p:cNvPicPr preferRelativeResize="0"/>
          <p:nvPr/>
        </p:nvPicPr>
        <p:blipFill>
          <a:blip r:embed="rId5">
            <a:alphaModFix/>
          </a:blip>
          <a:stretch>
            <a:fillRect/>
          </a:stretch>
        </p:blipFill>
        <p:spPr>
          <a:xfrm>
            <a:off x="4369200" y="1021737"/>
            <a:ext cx="4650050" cy="310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Pixel Detector</a:t>
            </a:r>
            <a:endParaRPr/>
          </a:p>
        </p:txBody>
      </p:sp>
      <p:sp>
        <p:nvSpPr>
          <p:cNvPr id="102" name="Google Shape;102;p17"/>
          <p:cNvSpPr txBox="1"/>
          <p:nvPr>
            <p:ph idx="4294967295" type="body"/>
          </p:nvPr>
        </p:nvSpPr>
        <p:spPr>
          <a:xfrm>
            <a:off x="156700" y="715975"/>
            <a:ext cx="4172100" cy="4188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500"/>
              <a:t>First point of detection in ATLAS.</a:t>
            </a:r>
            <a:endParaRPr sz="1500"/>
          </a:p>
          <a:p>
            <a:pPr indent="-323850" lvl="0" marL="457200" rtl="0" algn="l">
              <a:lnSpc>
                <a:spcPct val="100000"/>
              </a:lnSpc>
              <a:spcBef>
                <a:spcPts val="1600"/>
              </a:spcBef>
              <a:spcAft>
                <a:spcPts val="0"/>
              </a:spcAft>
              <a:buSzPts val="1500"/>
              <a:buChar char="-"/>
            </a:pPr>
            <a:r>
              <a:rPr lang="en" sz="1500"/>
              <a:t>Four layers from radii 3.35 cm to 12.25 cm of 250 </a:t>
            </a:r>
            <a:r>
              <a:rPr lang="en" sz="1500"/>
              <a:t>μm thick</a:t>
            </a:r>
            <a:r>
              <a:rPr lang="en" sz="1500"/>
              <a:t> </a:t>
            </a:r>
            <a:r>
              <a:rPr b="1" lang="en" sz="1500"/>
              <a:t>silicon pixels</a:t>
            </a:r>
            <a:r>
              <a:rPr lang="en" sz="1500"/>
              <a:t> + three endcap disks on either side. </a:t>
            </a:r>
            <a:endParaRPr sz="1500"/>
          </a:p>
          <a:p>
            <a:pPr indent="-323850" lvl="0" marL="457200" rtl="0" algn="l">
              <a:lnSpc>
                <a:spcPct val="100000"/>
              </a:lnSpc>
              <a:spcBef>
                <a:spcPts val="0"/>
              </a:spcBef>
              <a:spcAft>
                <a:spcPts val="0"/>
              </a:spcAft>
              <a:buSzPts val="1500"/>
              <a:buChar char="-"/>
            </a:pPr>
            <a:r>
              <a:rPr lang="en" sz="1500"/>
              <a:t>A </a:t>
            </a:r>
            <a:r>
              <a:rPr lang="en" sz="1500"/>
              <a:t>total</a:t>
            </a:r>
            <a:r>
              <a:rPr lang="en" sz="1500"/>
              <a:t> of 1,744 </a:t>
            </a:r>
            <a:r>
              <a:rPr i="1" lang="en" sz="1500"/>
              <a:t>modules</a:t>
            </a:r>
            <a:r>
              <a:rPr lang="en" sz="1500"/>
              <a:t>, each measuring 2x6 cm, each containing 16 readout chips. </a:t>
            </a:r>
            <a:endParaRPr sz="1500"/>
          </a:p>
          <a:p>
            <a:pPr indent="-323850" lvl="0" marL="457200" rtl="0" algn="l">
              <a:lnSpc>
                <a:spcPct val="100000"/>
              </a:lnSpc>
              <a:spcBef>
                <a:spcPts val="0"/>
              </a:spcBef>
              <a:spcAft>
                <a:spcPts val="0"/>
              </a:spcAft>
              <a:buSzPts val="1500"/>
              <a:buChar char="-"/>
            </a:pPr>
            <a:r>
              <a:rPr lang="en" sz="1500"/>
              <a:t>The smallest unit is a pixel of 50x400 </a:t>
            </a:r>
            <a:r>
              <a:rPr lang="en" sz="1500"/>
              <a:t>μm for the external layers and 50x250 μm for the innermost layer (IBL). </a:t>
            </a:r>
            <a:endParaRPr sz="1500"/>
          </a:p>
          <a:p>
            <a:pPr indent="-323850" lvl="0" marL="457200" rtl="0" algn="l">
              <a:lnSpc>
                <a:spcPct val="100000"/>
              </a:lnSpc>
              <a:spcBef>
                <a:spcPts val="0"/>
              </a:spcBef>
              <a:spcAft>
                <a:spcPts val="0"/>
              </a:spcAft>
              <a:buSzPts val="1500"/>
              <a:buChar char="-"/>
            </a:pPr>
            <a:r>
              <a:rPr lang="en" sz="1500"/>
              <a:t>Each module has roughly 47,000 pixels, adding to a total of over 92 million pixels.</a:t>
            </a:r>
            <a:endParaRPr sz="1500"/>
          </a:p>
          <a:p>
            <a:pPr indent="0" lvl="0" marL="0" rtl="0" algn="l">
              <a:lnSpc>
                <a:spcPct val="100000"/>
              </a:lnSpc>
              <a:spcBef>
                <a:spcPts val="1600"/>
              </a:spcBef>
              <a:spcAft>
                <a:spcPts val="0"/>
              </a:spcAft>
              <a:buNone/>
            </a:pPr>
            <a:r>
              <a:rPr lang="en" sz="1500"/>
              <a:t>Signals are measured with a precision of ~10 μm to determine the </a:t>
            </a:r>
            <a:r>
              <a:rPr b="1" lang="en" sz="1500"/>
              <a:t>origin</a:t>
            </a:r>
            <a:r>
              <a:rPr lang="en" sz="1500"/>
              <a:t> and </a:t>
            </a:r>
            <a:r>
              <a:rPr b="1" lang="en" sz="1500"/>
              <a:t>momentum</a:t>
            </a:r>
            <a:r>
              <a:rPr lang="en" sz="1500"/>
              <a:t> of the particle</a:t>
            </a:r>
            <a:endParaRPr sz="1500"/>
          </a:p>
          <a:p>
            <a:pPr indent="0" lvl="0" marL="0" rtl="0" algn="l">
              <a:lnSpc>
                <a:spcPct val="100000"/>
              </a:lnSpc>
              <a:spcBef>
                <a:spcPts val="1600"/>
              </a:spcBef>
              <a:spcAft>
                <a:spcPts val="0"/>
              </a:spcAft>
              <a:buNone/>
            </a:pPr>
            <a:r>
              <a:t/>
            </a:r>
            <a:endParaRPr sz="1500"/>
          </a:p>
          <a:p>
            <a:pPr indent="0" lvl="0" marL="0" rtl="0" algn="l">
              <a:lnSpc>
                <a:spcPct val="100000"/>
              </a:lnSpc>
              <a:spcBef>
                <a:spcPts val="1600"/>
              </a:spcBef>
              <a:spcAft>
                <a:spcPts val="1600"/>
              </a:spcAft>
              <a:buNone/>
            </a:pPr>
            <a:r>
              <a:t/>
            </a:r>
            <a:endParaRPr sz="1500"/>
          </a:p>
        </p:txBody>
      </p:sp>
      <p:sp>
        <p:nvSpPr>
          <p:cNvPr id="103" name="Google Shape;103;p17"/>
          <p:cNvSpPr txBox="1"/>
          <p:nvPr/>
        </p:nvSpPr>
        <p:spPr>
          <a:xfrm>
            <a:off x="4774800" y="4682600"/>
            <a:ext cx="4064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sp>
        <p:nvSpPr>
          <p:cNvPr id="104" name="Google Shape;104;p17"/>
          <p:cNvSpPr txBox="1"/>
          <p:nvPr/>
        </p:nvSpPr>
        <p:spPr>
          <a:xfrm>
            <a:off x="4482000" y="4425700"/>
            <a:ext cx="4650000" cy="6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Roboto"/>
                <a:ea typeface="Roboto"/>
                <a:cs typeface="Roboto"/>
                <a:sym typeface="Roboto"/>
                <a:hlinkClick r:id="rId3"/>
              </a:rPr>
              <a:t>https://atlas.cern/Discover/Detector/Inner-Detector</a:t>
            </a:r>
            <a:endParaRPr sz="800">
              <a:solidFill>
                <a:schemeClr val="lt2"/>
              </a:solidFill>
              <a:latin typeface="Roboto"/>
              <a:ea typeface="Roboto"/>
              <a:cs typeface="Roboto"/>
              <a:sym typeface="Roboto"/>
            </a:endParaRPr>
          </a:p>
          <a:p>
            <a:pPr indent="0" lvl="0" marL="0" rtl="0" algn="l">
              <a:spcBef>
                <a:spcPts val="0"/>
              </a:spcBef>
              <a:spcAft>
                <a:spcPts val="0"/>
              </a:spcAft>
              <a:buNone/>
            </a:pPr>
            <a:r>
              <a:rPr lang="en" sz="800" u="sng">
                <a:solidFill>
                  <a:schemeClr val="hlink"/>
                </a:solidFill>
                <a:latin typeface="Roboto"/>
                <a:ea typeface="Roboto"/>
                <a:cs typeface="Roboto"/>
                <a:sym typeface="Roboto"/>
                <a:hlinkClick r:id="rId4"/>
              </a:rPr>
              <a:t>https://www.sciencedirect.com/science/article/pii/S0168900224002389?via%3Dihub#b5</a:t>
            </a:r>
            <a:endParaRPr sz="800">
              <a:solidFill>
                <a:schemeClr val="lt2"/>
              </a:solidFill>
              <a:latin typeface="Roboto"/>
              <a:ea typeface="Roboto"/>
              <a:cs typeface="Roboto"/>
              <a:sym typeface="Roboto"/>
            </a:endParaRPr>
          </a:p>
          <a:p>
            <a:pPr indent="0" lvl="0" marL="0" rtl="0" algn="l">
              <a:spcBef>
                <a:spcPts val="0"/>
              </a:spcBef>
              <a:spcAft>
                <a:spcPts val="0"/>
              </a:spcAft>
              <a:buNone/>
            </a:pPr>
            <a:r>
              <a:rPr lang="en" sz="800" u="sng">
                <a:solidFill>
                  <a:schemeClr val="hlink"/>
                </a:solidFill>
                <a:latin typeface="Roboto"/>
                <a:ea typeface="Roboto"/>
                <a:cs typeface="Roboto"/>
                <a:sym typeface="Roboto"/>
                <a:hlinkClick r:id="rId5"/>
              </a:rPr>
              <a:t>https://arxiv.org/abs/physics/0412138</a:t>
            </a:r>
            <a:endParaRPr sz="800">
              <a:solidFill>
                <a:schemeClr val="lt2"/>
              </a:solidFill>
              <a:latin typeface="Roboto"/>
              <a:ea typeface="Roboto"/>
              <a:cs typeface="Roboto"/>
              <a:sym typeface="Roboto"/>
            </a:endParaRPr>
          </a:p>
          <a:p>
            <a:pPr indent="0" lvl="0" marL="0" rtl="0" algn="l">
              <a:spcBef>
                <a:spcPts val="0"/>
              </a:spcBef>
              <a:spcAft>
                <a:spcPts val="0"/>
              </a:spcAft>
              <a:buNone/>
            </a:pPr>
            <a:r>
              <a:rPr lang="en" sz="800" u="sng">
                <a:solidFill>
                  <a:schemeClr val="hlink"/>
                </a:solidFill>
                <a:latin typeface="Roboto"/>
                <a:ea typeface="Roboto"/>
                <a:cs typeface="Roboto"/>
                <a:sym typeface="Roboto"/>
                <a:hlinkClick r:id="rId6"/>
              </a:rPr>
              <a:t>https://cds.cern.ch/record/2898792/files/ATL-INDET-SLIDE-2024-109.pdf</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pic>
        <p:nvPicPr>
          <p:cNvPr id="105" name="Google Shape;105;p17" title="Screen Shot 2568-03-12 at 14.19.15.png"/>
          <p:cNvPicPr preferRelativeResize="0"/>
          <p:nvPr/>
        </p:nvPicPr>
        <p:blipFill>
          <a:blip r:embed="rId7">
            <a:alphaModFix/>
          </a:blip>
          <a:stretch>
            <a:fillRect/>
          </a:stretch>
        </p:blipFill>
        <p:spPr>
          <a:xfrm>
            <a:off x="4482000" y="771450"/>
            <a:ext cx="4241283" cy="3654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Pixel Detector</a:t>
            </a:r>
            <a:endParaRPr/>
          </a:p>
        </p:txBody>
      </p:sp>
      <p:sp>
        <p:nvSpPr>
          <p:cNvPr id="111" name="Google Shape;111;p18"/>
          <p:cNvSpPr txBox="1"/>
          <p:nvPr>
            <p:ph idx="4294967295" type="body"/>
          </p:nvPr>
        </p:nvSpPr>
        <p:spPr>
          <a:xfrm>
            <a:off x="156700" y="715975"/>
            <a:ext cx="4172100" cy="4233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t>A pixel module consists of an oxygenated single n-on-n silicon sensor subdivided into over 47,000 pixels connected individually to 16 front-end (FE) chips using fine pitch “bump bonding”.</a:t>
            </a:r>
            <a:endParaRPr sz="1700"/>
          </a:p>
          <a:p>
            <a:pPr indent="0" lvl="0" marL="0" rtl="0" algn="l">
              <a:lnSpc>
                <a:spcPct val="100000"/>
              </a:lnSpc>
              <a:spcBef>
                <a:spcPts val="1600"/>
              </a:spcBef>
              <a:spcAft>
                <a:spcPts val="1600"/>
              </a:spcAft>
              <a:buNone/>
            </a:pPr>
            <a:r>
              <a:rPr lang="en" sz="1700"/>
              <a:t>The detection of particles consists on the ionization by charged particles </a:t>
            </a:r>
            <a:r>
              <a:rPr lang="en" sz="1700"/>
              <a:t>of molecules</a:t>
            </a:r>
            <a:r>
              <a:rPr lang="en" sz="1700"/>
              <a:t> in the silicon pixels, which produce an electric current that is read by one or more solderballs. The ones that detect a signal produce a binary string that is stored and analysed later on. Seeing which bumps had a signal tells the original particle’s </a:t>
            </a:r>
            <a:r>
              <a:rPr b="1" lang="en" sz="1700"/>
              <a:t>position</a:t>
            </a:r>
            <a:r>
              <a:rPr lang="en" sz="1700"/>
              <a:t> and</a:t>
            </a:r>
            <a:r>
              <a:rPr lang="en" sz="1700"/>
              <a:t> where it went.</a:t>
            </a:r>
            <a:endParaRPr sz="1700"/>
          </a:p>
        </p:txBody>
      </p:sp>
      <p:sp>
        <p:nvSpPr>
          <p:cNvPr id="112" name="Google Shape;112;p18"/>
          <p:cNvSpPr txBox="1"/>
          <p:nvPr/>
        </p:nvSpPr>
        <p:spPr>
          <a:xfrm>
            <a:off x="4774800" y="4682600"/>
            <a:ext cx="4064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sp>
        <p:nvSpPr>
          <p:cNvPr id="113" name="Google Shape;113;p18"/>
          <p:cNvSpPr txBox="1"/>
          <p:nvPr/>
        </p:nvSpPr>
        <p:spPr>
          <a:xfrm>
            <a:off x="4482000" y="4682600"/>
            <a:ext cx="4650000" cy="3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Roboto"/>
                <a:ea typeface="Roboto"/>
                <a:cs typeface="Roboto"/>
                <a:sym typeface="Roboto"/>
                <a:hlinkClick r:id="rId3"/>
              </a:rPr>
              <a:t>https://arxiv.org/pdf/physics/0412138</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pic>
        <p:nvPicPr>
          <p:cNvPr descr="ATLAS Inner Detector (Pixel Detector and Silicon Tracker)&#10;To raise awareness of the basic functions of the Pixel Detector and Silicon Tracker in the ATLAS detector on the LHC at CERN. This colorful 3D animation is an excerpt from the film &quot;ATLAS-Episode II, The Particles Strike Back.&quot; Shot with a bug's eye view of the inside of the detector. The viewer is taken on a tour of the inner workings of the detector, seeing critical pieces of the detector and hearing short explanations of how each works.&#10;&#10;Produced by: ATLAS Outreach&#10;Director: Steven Goldfarb&#10;2min 53sec min. / 01 January 2006 / © 2006 CERN &#10;http://www.cern.ch" id="114" name="Google Shape;114;p18" title="ATLAS Inner Detector (Pixel Detector and Silicon Tracker)">
            <a:hlinkClick r:id="rId4"/>
          </p:cNvPr>
          <p:cNvPicPr preferRelativeResize="0"/>
          <p:nvPr/>
        </p:nvPicPr>
        <p:blipFill>
          <a:blip r:embed="rId5">
            <a:alphaModFix/>
          </a:blip>
          <a:stretch>
            <a:fillRect/>
          </a:stretch>
        </p:blipFill>
        <p:spPr>
          <a:xfrm>
            <a:off x="4585175" y="2183050"/>
            <a:ext cx="4443650" cy="2499553"/>
          </a:xfrm>
          <a:prstGeom prst="rect">
            <a:avLst/>
          </a:prstGeom>
          <a:noFill/>
          <a:ln>
            <a:noFill/>
          </a:ln>
        </p:spPr>
      </p:pic>
      <p:pic>
        <p:nvPicPr>
          <p:cNvPr id="115" name="Google Shape;115;p18" title="Screen Shot 2568-03-13 at 14.01.47.png"/>
          <p:cNvPicPr preferRelativeResize="0"/>
          <p:nvPr/>
        </p:nvPicPr>
        <p:blipFill>
          <a:blip r:embed="rId6">
            <a:alphaModFix/>
          </a:blip>
          <a:stretch>
            <a:fillRect/>
          </a:stretch>
        </p:blipFill>
        <p:spPr>
          <a:xfrm>
            <a:off x="4774800" y="715985"/>
            <a:ext cx="4064401" cy="14685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Data Processing</a:t>
            </a:r>
            <a:endParaRPr/>
          </a:p>
        </p:txBody>
      </p:sp>
      <p:pic>
        <p:nvPicPr>
          <p:cNvPr id="121" name="Google Shape;121;p19" title="Screen Shot 2568-03-13 at 17.52.27.png"/>
          <p:cNvPicPr preferRelativeResize="0"/>
          <p:nvPr/>
        </p:nvPicPr>
        <p:blipFill>
          <a:blip r:embed="rId3">
            <a:alphaModFix/>
          </a:blip>
          <a:stretch>
            <a:fillRect/>
          </a:stretch>
        </p:blipFill>
        <p:spPr>
          <a:xfrm>
            <a:off x="3187125" y="1208200"/>
            <a:ext cx="5866776" cy="3451050"/>
          </a:xfrm>
          <a:prstGeom prst="rect">
            <a:avLst/>
          </a:prstGeom>
          <a:noFill/>
          <a:ln>
            <a:noFill/>
          </a:ln>
        </p:spPr>
      </p:pic>
      <p:sp>
        <p:nvSpPr>
          <p:cNvPr id="122" name="Google Shape;122;p19"/>
          <p:cNvSpPr txBox="1"/>
          <p:nvPr/>
        </p:nvSpPr>
        <p:spPr>
          <a:xfrm>
            <a:off x="3972850" y="4682600"/>
            <a:ext cx="5159100" cy="3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Roboto"/>
                <a:ea typeface="Roboto"/>
                <a:cs typeface="Roboto"/>
                <a:sym typeface="Roboto"/>
                <a:hlinkClick r:id="rId4"/>
              </a:rPr>
              <a:t>https://indico.cern.ch/event/472469/contributions/1982677/attachments/1220934/1785823/intro_slides.pdf</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sp>
        <p:nvSpPr>
          <p:cNvPr id="123" name="Google Shape;123;p19"/>
          <p:cNvSpPr txBox="1"/>
          <p:nvPr/>
        </p:nvSpPr>
        <p:spPr>
          <a:xfrm>
            <a:off x="212000" y="848025"/>
            <a:ext cx="2922000" cy="4180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None/>
            </a:pPr>
            <a:r>
              <a:rPr lang="en" sz="1800">
                <a:solidFill>
                  <a:schemeClr val="lt2"/>
                </a:solidFill>
                <a:latin typeface="Roboto"/>
                <a:ea typeface="Roboto"/>
                <a:cs typeface="Roboto"/>
                <a:sym typeface="Roboto"/>
              </a:rPr>
              <a:t>The LHC delivers events at up to 40 MHz (1 bunch crossing every 25 ns). Only 1 kHz can be written up, so 1 in 40,000 events can be kept. Events are selected using triggers that decide which events to keep. </a:t>
            </a:r>
            <a:endParaRPr sz="1800">
              <a:solidFill>
                <a:schemeClr val="lt2"/>
              </a:solidFill>
              <a:latin typeface="Roboto"/>
              <a:ea typeface="Roboto"/>
              <a:cs typeface="Roboto"/>
              <a:sym typeface="Roboto"/>
            </a:endParaRPr>
          </a:p>
          <a:p>
            <a:pPr indent="0" lvl="0" marL="0" rtl="0" algn="l">
              <a:lnSpc>
                <a:spcPct val="100000"/>
              </a:lnSpc>
              <a:spcBef>
                <a:spcPts val="1000"/>
              </a:spcBef>
              <a:spcAft>
                <a:spcPts val="0"/>
              </a:spcAft>
              <a:buNone/>
            </a:pPr>
            <a:r>
              <a:rPr lang="en" sz="1800">
                <a:solidFill>
                  <a:schemeClr val="lt2"/>
                </a:solidFill>
                <a:latin typeface="Roboto"/>
                <a:ea typeface="Roboto"/>
                <a:cs typeface="Roboto"/>
                <a:sym typeface="Roboto"/>
              </a:rPr>
              <a:t>The readout from the pixel detectors is fed into these triggers and the readout system, after which the data is ultimately processed and stored.</a:t>
            </a:r>
            <a:endParaRPr sz="1800">
              <a:solidFill>
                <a:schemeClr val="lt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Performance: Pixel Detector Response</a:t>
            </a:r>
            <a:endParaRPr/>
          </a:p>
        </p:txBody>
      </p:sp>
      <p:sp>
        <p:nvSpPr>
          <p:cNvPr id="129" name="Google Shape;129;p20"/>
          <p:cNvSpPr txBox="1"/>
          <p:nvPr/>
        </p:nvSpPr>
        <p:spPr>
          <a:xfrm>
            <a:off x="4774800" y="4682600"/>
            <a:ext cx="4064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sp>
        <p:nvSpPr>
          <p:cNvPr id="130" name="Google Shape;130;p20"/>
          <p:cNvSpPr txBox="1"/>
          <p:nvPr/>
        </p:nvSpPr>
        <p:spPr>
          <a:xfrm>
            <a:off x="428950" y="4682600"/>
            <a:ext cx="4064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Roboto"/>
                <a:ea typeface="Roboto"/>
                <a:cs typeface="Roboto"/>
                <a:sym typeface="Roboto"/>
                <a:hlinkClick r:id="rId3"/>
              </a:rPr>
              <a:t>https://cds.cern.ch/record/2814766/files/ATL-PHYS-PUB-2022-033.pdf</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sp>
        <p:nvSpPr>
          <p:cNvPr id="131" name="Google Shape;131;p20"/>
          <p:cNvSpPr txBox="1"/>
          <p:nvPr/>
        </p:nvSpPr>
        <p:spPr>
          <a:xfrm>
            <a:off x="211800" y="629713"/>
            <a:ext cx="8599500" cy="6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2"/>
                </a:solidFill>
                <a:latin typeface="Roboto"/>
                <a:ea typeface="Roboto"/>
                <a:cs typeface="Roboto"/>
                <a:sym typeface="Roboto"/>
              </a:rPr>
              <a:t>The performance of the pixel detector is mainly characterised by the pixel response and the hit-on-track rates and spatial resolution:</a:t>
            </a:r>
            <a:endParaRPr sz="1500">
              <a:solidFill>
                <a:schemeClr val="lt2"/>
              </a:solidFill>
              <a:latin typeface="Roboto"/>
              <a:ea typeface="Roboto"/>
              <a:cs typeface="Roboto"/>
              <a:sym typeface="Roboto"/>
            </a:endParaRPr>
          </a:p>
        </p:txBody>
      </p:sp>
      <p:sp>
        <p:nvSpPr>
          <p:cNvPr id="132" name="Google Shape;132;p20"/>
          <p:cNvSpPr txBox="1"/>
          <p:nvPr/>
        </p:nvSpPr>
        <p:spPr>
          <a:xfrm>
            <a:off x="285750" y="1290475"/>
            <a:ext cx="4064400" cy="33921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 sz="1500">
                <a:solidFill>
                  <a:schemeClr val="lt2"/>
                </a:solidFill>
                <a:latin typeface="Roboto"/>
                <a:ea typeface="Roboto"/>
                <a:cs typeface="Roboto"/>
                <a:sym typeface="Roboto"/>
              </a:rPr>
              <a:t>The pixel response is characterised in terms of charge collected, in clusters associated to reconstructed particle tracks. </a:t>
            </a:r>
            <a:endParaRPr sz="1500">
              <a:solidFill>
                <a:schemeClr val="lt2"/>
              </a:solidFill>
              <a:latin typeface="Roboto"/>
              <a:ea typeface="Roboto"/>
              <a:cs typeface="Roboto"/>
              <a:sym typeface="Roboto"/>
            </a:endParaRPr>
          </a:p>
          <a:p>
            <a:pPr indent="0" lvl="0" marL="0" rtl="0" algn="l">
              <a:spcBef>
                <a:spcPts val="1000"/>
              </a:spcBef>
              <a:spcAft>
                <a:spcPts val="0"/>
              </a:spcAft>
              <a:buNone/>
            </a:pPr>
            <a:r>
              <a:rPr lang="en" sz="1500">
                <a:solidFill>
                  <a:schemeClr val="lt2"/>
                </a:solidFill>
                <a:latin typeface="Roboto"/>
                <a:ea typeface="Roboto"/>
                <a:cs typeface="Roboto"/>
                <a:sym typeface="Roboto"/>
              </a:rPr>
              <a:t>The second measure is the distribution of the number of pixels in clusters associated to tracks. This distribution depends on the particle’s incidence angle and the position of impact, and on charge diffusion.</a:t>
            </a:r>
            <a:endParaRPr sz="1500">
              <a:solidFill>
                <a:schemeClr val="lt2"/>
              </a:solidFill>
              <a:latin typeface="Roboto"/>
              <a:ea typeface="Roboto"/>
              <a:cs typeface="Roboto"/>
              <a:sym typeface="Roboto"/>
            </a:endParaRPr>
          </a:p>
          <a:p>
            <a:pPr indent="0" lvl="0" marL="0" rtl="0" algn="l">
              <a:spcBef>
                <a:spcPts val="1000"/>
              </a:spcBef>
              <a:spcAft>
                <a:spcPts val="0"/>
              </a:spcAft>
              <a:buNone/>
            </a:pPr>
            <a:r>
              <a:rPr lang="en" sz="1500">
                <a:solidFill>
                  <a:schemeClr val="lt2"/>
                </a:solidFill>
                <a:latin typeface="Roboto"/>
                <a:ea typeface="Roboto"/>
                <a:cs typeface="Roboto"/>
                <a:sym typeface="Roboto"/>
              </a:rPr>
              <a:t>Data is compared with MC simulations to evaluate the response. The figures shown here include sensitivity to radiation damage.</a:t>
            </a:r>
            <a:endParaRPr sz="1500">
              <a:solidFill>
                <a:schemeClr val="lt2"/>
              </a:solidFill>
              <a:latin typeface="Roboto"/>
              <a:ea typeface="Roboto"/>
              <a:cs typeface="Roboto"/>
              <a:sym typeface="Roboto"/>
            </a:endParaRPr>
          </a:p>
          <a:p>
            <a:pPr indent="0" lvl="0" marL="0" rtl="0" algn="l">
              <a:spcBef>
                <a:spcPts val="1000"/>
              </a:spcBef>
              <a:spcAft>
                <a:spcPts val="0"/>
              </a:spcAft>
              <a:buNone/>
            </a:pPr>
            <a:r>
              <a:t/>
            </a:r>
            <a:endParaRPr sz="1500">
              <a:solidFill>
                <a:schemeClr val="lt2"/>
              </a:solidFill>
              <a:latin typeface="Roboto"/>
              <a:ea typeface="Roboto"/>
              <a:cs typeface="Roboto"/>
              <a:sym typeface="Roboto"/>
            </a:endParaRPr>
          </a:p>
        </p:txBody>
      </p:sp>
      <p:pic>
        <p:nvPicPr>
          <p:cNvPr id="133" name="Google Shape;133;p20" title="Screen Shot 2568-03-14 at 10.17.47.png"/>
          <p:cNvPicPr preferRelativeResize="0"/>
          <p:nvPr/>
        </p:nvPicPr>
        <p:blipFill rotWithShape="1">
          <a:blip r:embed="rId4">
            <a:alphaModFix/>
          </a:blip>
          <a:srcRect b="21923" l="0" r="0" t="0"/>
          <a:stretch/>
        </p:blipFill>
        <p:spPr>
          <a:xfrm>
            <a:off x="4350150" y="981950"/>
            <a:ext cx="4207600" cy="1682000"/>
          </a:xfrm>
          <a:prstGeom prst="rect">
            <a:avLst/>
          </a:prstGeom>
          <a:noFill/>
          <a:ln>
            <a:noFill/>
          </a:ln>
        </p:spPr>
      </p:pic>
      <p:pic>
        <p:nvPicPr>
          <p:cNvPr id="134" name="Google Shape;134;p20" title="Screen Shot 2568-03-14 at 10.22.18.png"/>
          <p:cNvPicPr preferRelativeResize="0"/>
          <p:nvPr/>
        </p:nvPicPr>
        <p:blipFill>
          <a:blip r:embed="rId5">
            <a:alphaModFix/>
          </a:blip>
          <a:stretch>
            <a:fillRect/>
          </a:stretch>
        </p:blipFill>
        <p:spPr>
          <a:xfrm>
            <a:off x="5026038" y="2663950"/>
            <a:ext cx="2855836" cy="24795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Performance: Pixel Hit-on-Track rates and spatial resolution</a:t>
            </a:r>
            <a:endParaRPr/>
          </a:p>
        </p:txBody>
      </p:sp>
      <p:sp>
        <p:nvSpPr>
          <p:cNvPr id="140" name="Google Shape;140;p21"/>
          <p:cNvSpPr txBox="1"/>
          <p:nvPr/>
        </p:nvSpPr>
        <p:spPr>
          <a:xfrm>
            <a:off x="4774800" y="4682600"/>
            <a:ext cx="4064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sp>
        <p:nvSpPr>
          <p:cNvPr id="141" name="Google Shape;141;p21"/>
          <p:cNvSpPr txBox="1"/>
          <p:nvPr/>
        </p:nvSpPr>
        <p:spPr>
          <a:xfrm>
            <a:off x="428950" y="4682600"/>
            <a:ext cx="4064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latin typeface="Roboto"/>
                <a:ea typeface="Roboto"/>
                <a:cs typeface="Roboto"/>
                <a:sym typeface="Roboto"/>
                <a:hlinkClick r:id="rId3"/>
              </a:rPr>
              <a:t>https://cds.cern.ch/record/2814766/files/ATL-PHYS-PUB-2022-033.pdf</a:t>
            </a:r>
            <a:endParaRPr sz="800">
              <a:solidFill>
                <a:schemeClr val="lt2"/>
              </a:solidFill>
              <a:latin typeface="Roboto"/>
              <a:ea typeface="Roboto"/>
              <a:cs typeface="Roboto"/>
              <a:sym typeface="Roboto"/>
            </a:endParaRPr>
          </a:p>
          <a:p>
            <a:pPr indent="0" lvl="0" marL="0" rtl="0" algn="l">
              <a:spcBef>
                <a:spcPts val="0"/>
              </a:spcBef>
              <a:spcAft>
                <a:spcPts val="0"/>
              </a:spcAft>
              <a:buNone/>
            </a:pPr>
            <a:r>
              <a:t/>
            </a:r>
            <a:endParaRPr sz="800">
              <a:solidFill>
                <a:schemeClr val="lt2"/>
              </a:solidFill>
              <a:latin typeface="Roboto"/>
              <a:ea typeface="Roboto"/>
              <a:cs typeface="Roboto"/>
              <a:sym typeface="Roboto"/>
            </a:endParaRPr>
          </a:p>
        </p:txBody>
      </p:sp>
      <p:sp>
        <p:nvSpPr>
          <p:cNvPr id="142" name="Google Shape;142;p21"/>
          <p:cNvSpPr txBox="1"/>
          <p:nvPr/>
        </p:nvSpPr>
        <p:spPr>
          <a:xfrm>
            <a:off x="211800" y="629713"/>
            <a:ext cx="8599500" cy="6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2"/>
                </a:solidFill>
                <a:latin typeface="Roboto"/>
                <a:ea typeface="Roboto"/>
                <a:cs typeface="Roboto"/>
                <a:sym typeface="Roboto"/>
              </a:rPr>
              <a:t>The performance of the pixel detector is mainly characterised by the pixel response and the hit-on-track rates and spatial resolution:</a:t>
            </a:r>
            <a:endParaRPr sz="1500">
              <a:solidFill>
                <a:schemeClr val="lt2"/>
              </a:solidFill>
              <a:latin typeface="Roboto"/>
              <a:ea typeface="Roboto"/>
              <a:cs typeface="Roboto"/>
              <a:sym typeface="Roboto"/>
            </a:endParaRPr>
          </a:p>
        </p:txBody>
      </p:sp>
      <p:sp>
        <p:nvSpPr>
          <p:cNvPr id="143" name="Google Shape;143;p21"/>
          <p:cNvSpPr txBox="1"/>
          <p:nvPr/>
        </p:nvSpPr>
        <p:spPr>
          <a:xfrm>
            <a:off x="285750" y="1290475"/>
            <a:ext cx="4064400" cy="33921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 sz="1500">
                <a:solidFill>
                  <a:schemeClr val="lt2"/>
                </a:solidFill>
                <a:latin typeface="Roboto"/>
                <a:ea typeface="Roboto"/>
                <a:cs typeface="Roboto"/>
                <a:sym typeface="Roboto"/>
              </a:rPr>
              <a:t>The efficiency of pixel clusters associated to tracks and the pixel hit spatial resolution are </a:t>
            </a:r>
            <a:r>
              <a:rPr lang="en" sz="1500">
                <a:solidFill>
                  <a:schemeClr val="lt2"/>
                </a:solidFill>
                <a:latin typeface="Roboto"/>
                <a:ea typeface="Roboto"/>
                <a:cs typeface="Roboto"/>
                <a:sym typeface="Roboto"/>
              </a:rPr>
              <a:t>the</a:t>
            </a:r>
            <a:r>
              <a:rPr lang="en" sz="1500">
                <a:solidFill>
                  <a:schemeClr val="lt2"/>
                </a:solidFill>
                <a:latin typeface="Roboto"/>
                <a:ea typeface="Roboto"/>
                <a:cs typeface="Roboto"/>
                <a:sym typeface="Roboto"/>
              </a:rPr>
              <a:t> two performance figures most important for track reconstruction.</a:t>
            </a:r>
            <a:endParaRPr sz="1500">
              <a:solidFill>
                <a:schemeClr val="lt2"/>
              </a:solidFill>
              <a:latin typeface="Roboto"/>
              <a:ea typeface="Roboto"/>
              <a:cs typeface="Roboto"/>
              <a:sym typeface="Roboto"/>
            </a:endParaRPr>
          </a:p>
          <a:p>
            <a:pPr indent="0" lvl="0" marL="0" rtl="0" algn="l">
              <a:spcBef>
                <a:spcPts val="1000"/>
              </a:spcBef>
              <a:spcAft>
                <a:spcPts val="0"/>
              </a:spcAft>
              <a:buNone/>
            </a:pPr>
            <a:r>
              <a:rPr lang="en" sz="1500">
                <a:solidFill>
                  <a:schemeClr val="lt2"/>
                </a:solidFill>
                <a:latin typeface="Roboto"/>
                <a:ea typeface="Roboto"/>
                <a:cs typeface="Roboto"/>
                <a:sym typeface="Roboto"/>
              </a:rPr>
              <a:t>The fraction of particle tracks reconstructed with associated pixel detector hits in a layer gives an indication of the detector efficiency for tracking purposes.</a:t>
            </a:r>
            <a:endParaRPr sz="1500">
              <a:solidFill>
                <a:schemeClr val="lt2"/>
              </a:solidFill>
              <a:latin typeface="Roboto"/>
              <a:ea typeface="Roboto"/>
              <a:cs typeface="Roboto"/>
              <a:sym typeface="Roboto"/>
            </a:endParaRPr>
          </a:p>
          <a:p>
            <a:pPr indent="0" lvl="0" marL="0" rtl="0" algn="l">
              <a:spcBef>
                <a:spcPts val="1000"/>
              </a:spcBef>
              <a:spcAft>
                <a:spcPts val="0"/>
              </a:spcAft>
              <a:buNone/>
            </a:pPr>
            <a:r>
              <a:rPr lang="en" sz="1500">
                <a:solidFill>
                  <a:schemeClr val="lt2"/>
                </a:solidFill>
                <a:latin typeface="Roboto"/>
                <a:ea typeface="Roboto"/>
                <a:cs typeface="Roboto"/>
                <a:sym typeface="Roboto"/>
              </a:rPr>
              <a:t>The second performance figure shown here is the IBL spatial resolution, owing to its position closest to the interaction region</a:t>
            </a:r>
            <a:endParaRPr sz="1500">
              <a:solidFill>
                <a:schemeClr val="lt2"/>
              </a:solidFill>
              <a:latin typeface="Roboto"/>
              <a:ea typeface="Roboto"/>
              <a:cs typeface="Roboto"/>
              <a:sym typeface="Roboto"/>
            </a:endParaRPr>
          </a:p>
        </p:txBody>
      </p:sp>
      <p:pic>
        <p:nvPicPr>
          <p:cNvPr id="144" name="Google Shape;144;p21" title="Screen Shot 2568-03-14 at 11.48.51.png"/>
          <p:cNvPicPr preferRelativeResize="0"/>
          <p:nvPr/>
        </p:nvPicPr>
        <p:blipFill>
          <a:blip r:embed="rId4">
            <a:alphaModFix/>
          </a:blip>
          <a:stretch>
            <a:fillRect/>
          </a:stretch>
        </p:blipFill>
        <p:spPr>
          <a:xfrm>
            <a:off x="4572000" y="1070500"/>
            <a:ext cx="3973833" cy="1843125"/>
          </a:xfrm>
          <a:prstGeom prst="rect">
            <a:avLst/>
          </a:prstGeom>
          <a:noFill/>
          <a:ln>
            <a:noFill/>
          </a:ln>
        </p:spPr>
      </p:pic>
      <p:pic>
        <p:nvPicPr>
          <p:cNvPr id="145" name="Google Shape;145;p21" title="Screen Shot 2568-03-14 at 12.13.00.png"/>
          <p:cNvPicPr preferRelativeResize="0"/>
          <p:nvPr/>
        </p:nvPicPr>
        <p:blipFill>
          <a:blip r:embed="rId5">
            <a:alphaModFix/>
          </a:blip>
          <a:stretch>
            <a:fillRect/>
          </a:stretch>
        </p:blipFill>
        <p:spPr>
          <a:xfrm>
            <a:off x="4572000" y="2968750"/>
            <a:ext cx="4003899" cy="18431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