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60" r:id="rId5"/>
    <p:sldId id="261" r:id="rId6"/>
    <p:sldId id="264" r:id="rId7"/>
    <p:sldId id="263" r:id="rId8"/>
    <p:sldId id="262" r:id="rId9"/>
    <p:sldId id="265" r:id="rId1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6DC"/>
    <a:srgbClr val="D1D1D1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BD6BB8-F85D-4E20-B071-C8E7302FDF54}" v="175" dt="2025-03-14T08:46:13.6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e govaert" userId="15234c7af303f7be" providerId="LiveId" clId="{FDBD6BB8-F85D-4E20-B071-C8E7302FDF54}"/>
    <pc:docChg chg="undo redo custSel addSld modSld">
      <pc:chgData name="phile govaert" userId="15234c7af303f7be" providerId="LiveId" clId="{FDBD6BB8-F85D-4E20-B071-C8E7302FDF54}" dt="2025-03-14T09:42:23.925" v="4218" actId="478"/>
      <pc:docMkLst>
        <pc:docMk/>
      </pc:docMkLst>
      <pc:sldChg chg="modSp mod">
        <pc:chgData name="phile govaert" userId="15234c7af303f7be" providerId="LiveId" clId="{FDBD6BB8-F85D-4E20-B071-C8E7302FDF54}" dt="2025-03-13T22:41:21.278" v="4140" actId="20577"/>
        <pc:sldMkLst>
          <pc:docMk/>
          <pc:sldMk cId="1936419620" sldId="256"/>
        </pc:sldMkLst>
        <pc:graphicFrameChg chg="mod modGraphic">
          <ac:chgData name="phile govaert" userId="15234c7af303f7be" providerId="LiveId" clId="{FDBD6BB8-F85D-4E20-B071-C8E7302FDF54}" dt="2025-03-13T22:41:21.278" v="4140" actId="20577"/>
          <ac:graphicFrameMkLst>
            <pc:docMk/>
            <pc:sldMk cId="1936419620" sldId="256"/>
            <ac:graphicFrameMk id="13" creationId="{CEBC4576-E021-AA7E-E581-2F99BDD862D8}"/>
          </ac:graphicFrameMkLst>
        </pc:graphicFrameChg>
      </pc:sldChg>
      <pc:sldChg chg="modSp mod">
        <pc:chgData name="phile govaert" userId="15234c7af303f7be" providerId="LiveId" clId="{FDBD6BB8-F85D-4E20-B071-C8E7302FDF54}" dt="2025-03-13T16:26:31.031" v="2609" actId="20577"/>
        <pc:sldMkLst>
          <pc:docMk/>
          <pc:sldMk cId="3656154638" sldId="259"/>
        </pc:sldMkLst>
        <pc:spChg chg="mod">
          <ac:chgData name="phile govaert" userId="15234c7af303f7be" providerId="LiveId" clId="{FDBD6BB8-F85D-4E20-B071-C8E7302FDF54}" dt="2025-03-13T16:26:31.031" v="2609" actId="20577"/>
          <ac:spMkLst>
            <pc:docMk/>
            <pc:sldMk cId="3656154638" sldId="259"/>
            <ac:spMk id="23" creationId="{5537394B-199B-240B-296A-89A252DCBE8D}"/>
          </ac:spMkLst>
        </pc:spChg>
        <pc:spChg chg="mod">
          <ac:chgData name="phile govaert" userId="15234c7af303f7be" providerId="LiveId" clId="{FDBD6BB8-F85D-4E20-B071-C8E7302FDF54}" dt="2025-03-13T16:23:39.073" v="2514" actId="20577"/>
          <ac:spMkLst>
            <pc:docMk/>
            <pc:sldMk cId="3656154638" sldId="259"/>
            <ac:spMk id="26" creationId="{A893FE58-11E5-61BB-38DE-6E039A8D00EE}"/>
          </ac:spMkLst>
        </pc:spChg>
      </pc:sldChg>
      <pc:sldChg chg="addSp delSp modSp mod">
        <pc:chgData name="phile govaert" userId="15234c7af303f7be" providerId="LiveId" clId="{FDBD6BB8-F85D-4E20-B071-C8E7302FDF54}" dt="2025-03-14T09:42:23.925" v="4218" actId="478"/>
        <pc:sldMkLst>
          <pc:docMk/>
          <pc:sldMk cId="1847119394" sldId="260"/>
        </pc:sldMkLst>
        <pc:spChg chg="mod">
          <ac:chgData name="phile govaert" userId="15234c7af303f7be" providerId="LiveId" clId="{FDBD6BB8-F85D-4E20-B071-C8E7302FDF54}" dt="2025-03-12T21:48:04.736" v="63" actId="313"/>
          <ac:spMkLst>
            <pc:docMk/>
            <pc:sldMk cId="1847119394" sldId="260"/>
            <ac:spMk id="30" creationId="{9FA2EE8E-84C1-7726-BC0D-D54312040EF5}"/>
          </ac:spMkLst>
        </pc:spChg>
        <pc:spChg chg="add del mod">
          <ac:chgData name="phile govaert" userId="15234c7af303f7be" providerId="LiveId" clId="{FDBD6BB8-F85D-4E20-B071-C8E7302FDF54}" dt="2025-03-14T09:42:23.925" v="4218" actId="478"/>
          <ac:spMkLst>
            <pc:docMk/>
            <pc:sldMk cId="1847119394" sldId="260"/>
            <ac:spMk id="36" creationId="{E2F47FE5-B8D6-0F05-3354-48C9A8B01CEF}"/>
          </ac:spMkLst>
        </pc:spChg>
      </pc:sldChg>
      <pc:sldChg chg="addSp delSp modSp mod">
        <pc:chgData name="phile govaert" userId="15234c7af303f7be" providerId="LiveId" clId="{FDBD6BB8-F85D-4E20-B071-C8E7302FDF54}" dt="2025-03-13T16:09:37.836" v="2464" actId="14100"/>
        <pc:sldMkLst>
          <pc:docMk/>
          <pc:sldMk cId="361597130" sldId="261"/>
        </pc:sldMkLst>
        <pc:spChg chg="del">
          <ac:chgData name="phile govaert" userId="15234c7af303f7be" providerId="LiveId" clId="{FDBD6BB8-F85D-4E20-B071-C8E7302FDF54}" dt="2025-03-13T16:08:06.015" v="2457" actId="478"/>
          <ac:spMkLst>
            <pc:docMk/>
            <pc:sldMk cId="361597130" sldId="261"/>
            <ac:spMk id="2" creationId="{86863BB0-B5C1-FA3C-E2BF-DB00DB906F86}"/>
          </ac:spMkLst>
        </pc:spChg>
        <pc:spChg chg="del">
          <ac:chgData name="phile govaert" userId="15234c7af303f7be" providerId="LiveId" clId="{FDBD6BB8-F85D-4E20-B071-C8E7302FDF54}" dt="2025-03-13T16:07:59.094" v="2455" actId="478"/>
          <ac:spMkLst>
            <pc:docMk/>
            <pc:sldMk cId="361597130" sldId="261"/>
            <ac:spMk id="3" creationId="{80341673-7F69-1624-743F-8608ADF81507}"/>
          </ac:spMkLst>
        </pc:spChg>
        <pc:spChg chg="mod">
          <ac:chgData name="phile govaert" userId="15234c7af303f7be" providerId="LiveId" clId="{FDBD6BB8-F85D-4E20-B071-C8E7302FDF54}" dt="2025-03-13T16:09:37.836" v="2464" actId="14100"/>
          <ac:spMkLst>
            <pc:docMk/>
            <pc:sldMk cId="361597130" sldId="261"/>
            <ac:spMk id="6" creationId="{50CE351B-95EA-F789-006F-E60AF29C75DF}"/>
          </ac:spMkLst>
        </pc:spChg>
        <pc:spChg chg="add del mod">
          <ac:chgData name="phile govaert" userId="15234c7af303f7be" providerId="LiveId" clId="{FDBD6BB8-F85D-4E20-B071-C8E7302FDF54}" dt="2025-03-13T16:08:03.898" v="2456" actId="478"/>
          <ac:spMkLst>
            <pc:docMk/>
            <pc:sldMk cId="361597130" sldId="261"/>
            <ac:spMk id="8" creationId="{041216F5-50E5-A44F-3818-132809B3E84F}"/>
          </ac:spMkLst>
        </pc:spChg>
        <pc:picChg chg="mod">
          <ac:chgData name="phile govaert" userId="15234c7af303f7be" providerId="LiveId" clId="{FDBD6BB8-F85D-4E20-B071-C8E7302FDF54}" dt="2025-03-13T16:09:34.148" v="2463" actId="1076"/>
          <ac:picMkLst>
            <pc:docMk/>
            <pc:sldMk cId="361597130" sldId="261"/>
            <ac:picMk id="5" creationId="{D5F89361-824C-0A34-953A-F5C325C019BB}"/>
          </ac:picMkLst>
        </pc:picChg>
      </pc:sldChg>
      <pc:sldChg chg="addSp delSp modSp mod">
        <pc:chgData name="phile govaert" userId="15234c7af303f7be" providerId="LiveId" clId="{FDBD6BB8-F85D-4E20-B071-C8E7302FDF54}" dt="2025-03-13T22:23:16.621" v="3461" actId="20577"/>
        <pc:sldMkLst>
          <pc:docMk/>
          <pc:sldMk cId="3109611654" sldId="262"/>
        </pc:sldMkLst>
        <pc:spChg chg="del mod">
          <ac:chgData name="phile govaert" userId="15234c7af303f7be" providerId="LiveId" clId="{FDBD6BB8-F85D-4E20-B071-C8E7302FDF54}" dt="2025-03-13T15:30:13.238" v="1418" actId="478"/>
          <ac:spMkLst>
            <pc:docMk/>
            <pc:sldMk cId="3109611654" sldId="262"/>
            <ac:spMk id="3" creationId="{DBC09824-9464-9A51-42A7-FC9D0B9C3D18}"/>
          </ac:spMkLst>
        </pc:spChg>
        <pc:spChg chg="del mod">
          <ac:chgData name="phile govaert" userId="15234c7af303f7be" providerId="LiveId" clId="{FDBD6BB8-F85D-4E20-B071-C8E7302FDF54}" dt="2025-03-13T15:30:10.931" v="1417" actId="478"/>
          <ac:spMkLst>
            <pc:docMk/>
            <pc:sldMk cId="3109611654" sldId="262"/>
            <ac:spMk id="4" creationId="{D527421B-08F9-737F-1E95-3D70F3AE74DF}"/>
          </ac:spMkLst>
        </pc:spChg>
        <pc:spChg chg="add mod">
          <ac:chgData name="phile govaert" userId="15234c7af303f7be" providerId="LiveId" clId="{FDBD6BB8-F85D-4E20-B071-C8E7302FDF54}" dt="2025-03-13T15:56:05.156" v="2330" actId="1076"/>
          <ac:spMkLst>
            <pc:docMk/>
            <pc:sldMk cId="3109611654" sldId="262"/>
            <ac:spMk id="6" creationId="{EADE2FFC-9F69-F550-F586-D30BDC834DFC}"/>
          </ac:spMkLst>
        </pc:spChg>
        <pc:spChg chg="add del mod">
          <ac:chgData name="phile govaert" userId="15234c7af303f7be" providerId="LiveId" clId="{FDBD6BB8-F85D-4E20-B071-C8E7302FDF54}" dt="2025-03-13T15:37:52.413" v="1489" actId="478"/>
          <ac:spMkLst>
            <pc:docMk/>
            <pc:sldMk cId="3109611654" sldId="262"/>
            <ac:spMk id="7" creationId="{C27D6020-805B-4C52-ED4A-798AF13D9C14}"/>
          </ac:spMkLst>
        </pc:spChg>
        <pc:spChg chg="add mod">
          <ac:chgData name="phile govaert" userId="15234c7af303f7be" providerId="LiveId" clId="{FDBD6BB8-F85D-4E20-B071-C8E7302FDF54}" dt="2025-03-13T15:45:33.745" v="1972" actId="1076"/>
          <ac:spMkLst>
            <pc:docMk/>
            <pc:sldMk cId="3109611654" sldId="262"/>
            <ac:spMk id="12" creationId="{2149344E-9C80-A26C-5980-98FBC9EAD3CE}"/>
          </ac:spMkLst>
        </pc:spChg>
        <pc:spChg chg="add mod">
          <ac:chgData name="phile govaert" userId="15234c7af303f7be" providerId="LiveId" clId="{FDBD6BB8-F85D-4E20-B071-C8E7302FDF54}" dt="2025-03-13T15:46:05.877" v="1999" actId="14100"/>
          <ac:spMkLst>
            <pc:docMk/>
            <pc:sldMk cId="3109611654" sldId="262"/>
            <ac:spMk id="15" creationId="{AAF078F8-8A95-E92E-0682-860A75E314E1}"/>
          </ac:spMkLst>
        </pc:spChg>
        <pc:spChg chg="add mod">
          <ac:chgData name="phile govaert" userId="15234c7af303f7be" providerId="LiveId" clId="{FDBD6BB8-F85D-4E20-B071-C8E7302FDF54}" dt="2025-03-13T15:56:01.138" v="2329" actId="1076"/>
          <ac:spMkLst>
            <pc:docMk/>
            <pc:sldMk cId="3109611654" sldId="262"/>
            <ac:spMk id="16" creationId="{CE009A33-4354-899A-5BC8-4DA89CAC9431}"/>
          </ac:spMkLst>
        </pc:spChg>
        <pc:spChg chg="add mod">
          <ac:chgData name="phile govaert" userId="15234c7af303f7be" providerId="LiveId" clId="{FDBD6BB8-F85D-4E20-B071-C8E7302FDF54}" dt="2025-03-13T22:23:16.621" v="3461" actId="20577"/>
          <ac:spMkLst>
            <pc:docMk/>
            <pc:sldMk cId="3109611654" sldId="262"/>
            <ac:spMk id="24" creationId="{070F5C05-5788-5CEB-EF1B-36784294B467}"/>
          </ac:spMkLst>
        </pc:spChg>
        <pc:picChg chg="add mod ord">
          <ac:chgData name="phile govaert" userId="15234c7af303f7be" providerId="LiveId" clId="{FDBD6BB8-F85D-4E20-B071-C8E7302FDF54}" dt="2025-03-13T15:43:57.126" v="1953" actId="1076"/>
          <ac:picMkLst>
            <pc:docMk/>
            <pc:sldMk cId="3109611654" sldId="262"/>
            <ac:picMk id="5" creationId="{8161CE62-B3BB-B752-2C0E-E860D9B8AAF9}"/>
          </ac:picMkLst>
        </pc:picChg>
        <pc:picChg chg="add mod">
          <ac:chgData name="phile govaert" userId="15234c7af303f7be" providerId="LiveId" clId="{FDBD6BB8-F85D-4E20-B071-C8E7302FDF54}" dt="2025-03-13T15:44:27.782" v="1959" actId="1076"/>
          <ac:picMkLst>
            <pc:docMk/>
            <pc:sldMk cId="3109611654" sldId="262"/>
            <ac:picMk id="9" creationId="{DD9F7374-539C-30CD-8CED-EB35F3CF2806}"/>
          </ac:picMkLst>
        </pc:picChg>
        <pc:picChg chg="add del">
          <ac:chgData name="phile govaert" userId="15234c7af303f7be" providerId="LiveId" clId="{FDBD6BB8-F85D-4E20-B071-C8E7302FDF54}" dt="2025-03-13T15:45:21.280" v="1969" actId="22"/>
          <ac:picMkLst>
            <pc:docMk/>
            <pc:sldMk cId="3109611654" sldId="262"/>
            <ac:picMk id="14" creationId="{2EA869FB-3EF4-CE55-BC96-396F8E78DAA3}"/>
          </ac:picMkLst>
        </pc:picChg>
        <pc:cxnChg chg="add mod">
          <ac:chgData name="phile govaert" userId="15234c7af303f7be" providerId="LiveId" clId="{FDBD6BB8-F85D-4E20-B071-C8E7302FDF54}" dt="2025-03-13T15:45:01.587" v="1962" actId="17032"/>
          <ac:cxnSpMkLst>
            <pc:docMk/>
            <pc:sldMk cId="3109611654" sldId="262"/>
            <ac:cxnSpMk id="11" creationId="{CCD2F6A1-3260-55A1-02D8-0AC82DBFEB69}"/>
          </ac:cxnSpMkLst>
        </pc:cxnChg>
        <pc:cxnChg chg="add del">
          <ac:chgData name="phile govaert" userId="15234c7af303f7be" providerId="LiveId" clId="{FDBD6BB8-F85D-4E20-B071-C8E7302FDF54}" dt="2025-03-13T15:48:59.529" v="2193" actId="478"/>
          <ac:cxnSpMkLst>
            <pc:docMk/>
            <pc:sldMk cId="3109611654" sldId="262"/>
            <ac:cxnSpMk id="18" creationId="{A5139479-AD56-9D58-79F5-0929F27E266F}"/>
          </ac:cxnSpMkLst>
        </pc:cxnChg>
        <pc:cxnChg chg="add mod">
          <ac:chgData name="phile govaert" userId="15234c7af303f7be" providerId="LiveId" clId="{FDBD6BB8-F85D-4E20-B071-C8E7302FDF54}" dt="2025-03-13T15:49:37.985" v="2200" actId="14100"/>
          <ac:cxnSpMkLst>
            <pc:docMk/>
            <pc:sldMk cId="3109611654" sldId="262"/>
            <ac:cxnSpMk id="20" creationId="{77986A4F-9850-33AF-0A0D-471E220923C1}"/>
          </ac:cxnSpMkLst>
        </pc:cxnChg>
        <pc:cxnChg chg="add mod">
          <ac:chgData name="phile govaert" userId="15234c7af303f7be" providerId="LiveId" clId="{FDBD6BB8-F85D-4E20-B071-C8E7302FDF54}" dt="2025-03-13T15:57:52.216" v="2387" actId="13822"/>
          <ac:cxnSpMkLst>
            <pc:docMk/>
            <pc:sldMk cId="3109611654" sldId="262"/>
            <ac:cxnSpMk id="26" creationId="{FF51141A-9770-5646-5075-C396554F7B2F}"/>
          </ac:cxnSpMkLst>
        </pc:cxnChg>
      </pc:sldChg>
      <pc:sldChg chg="addSp delSp modSp new mod setBg">
        <pc:chgData name="phile govaert" userId="15234c7af303f7be" providerId="LiveId" clId="{FDBD6BB8-F85D-4E20-B071-C8E7302FDF54}" dt="2025-03-14T08:47:07.634" v="4217" actId="478"/>
        <pc:sldMkLst>
          <pc:docMk/>
          <pc:sldMk cId="2897132450" sldId="263"/>
        </pc:sldMkLst>
        <pc:spChg chg="add del mod">
          <ac:chgData name="phile govaert" userId="15234c7af303f7be" providerId="LiveId" clId="{FDBD6BB8-F85D-4E20-B071-C8E7302FDF54}" dt="2025-03-14T08:47:07.634" v="4217" actId="478"/>
          <ac:spMkLst>
            <pc:docMk/>
            <pc:sldMk cId="2897132450" sldId="263"/>
            <ac:spMk id="2" creationId="{BAE06D5A-5FC7-E1C2-7F00-0A265DDF91DA}"/>
          </ac:spMkLst>
        </pc:spChg>
        <pc:spChg chg="add mod">
          <ac:chgData name="phile govaert" userId="15234c7af303f7be" providerId="LiveId" clId="{FDBD6BB8-F85D-4E20-B071-C8E7302FDF54}" dt="2025-03-13T22:27:49.576" v="3685" actId="1076"/>
          <ac:spMkLst>
            <pc:docMk/>
            <pc:sldMk cId="2897132450" sldId="263"/>
            <ac:spMk id="4" creationId="{ECA663A8-C43A-437D-403B-725CAE5FF9C2}"/>
          </ac:spMkLst>
        </pc:spChg>
        <pc:spChg chg="add mod">
          <ac:chgData name="phile govaert" userId="15234c7af303f7be" providerId="LiveId" clId="{FDBD6BB8-F85D-4E20-B071-C8E7302FDF54}" dt="2025-03-14T08:46:01.304" v="4141" actId="20577"/>
          <ac:spMkLst>
            <pc:docMk/>
            <pc:sldMk cId="2897132450" sldId="263"/>
            <ac:spMk id="5" creationId="{C2A8052D-1E89-F1A8-3D7D-03FDEE2E2C68}"/>
          </ac:spMkLst>
        </pc:spChg>
        <pc:spChg chg="add del mod">
          <ac:chgData name="phile govaert" userId="15234c7af303f7be" providerId="LiveId" clId="{FDBD6BB8-F85D-4E20-B071-C8E7302FDF54}" dt="2025-03-13T15:08:28.350" v="1213" actId="478"/>
          <ac:spMkLst>
            <pc:docMk/>
            <pc:sldMk cId="2897132450" sldId="263"/>
            <ac:spMk id="7" creationId="{661282AA-E777-F4AE-2D4A-6E045EADF377}"/>
          </ac:spMkLst>
        </pc:spChg>
        <pc:spChg chg="add del">
          <ac:chgData name="phile govaert" userId="15234c7af303f7be" providerId="LiveId" clId="{FDBD6BB8-F85D-4E20-B071-C8E7302FDF54}" dt="2025-03-13T14:47:10.945" v="132" actId="26606"/>
          <ac:spMkLst>
            <pc:docMk/>
            <pc:sldMk cId="2897132450" sldId="263"/>
            <ac:spMk id="8" creationId="{42A4FC2C-047E-45A5-965D-8E1E3BF09BC6}"/>
          </ac:spMkLst>
        </pc:spChg>
        <pc:spChg chg="add mod">
          <ac:chgData name="phile govaert" userId="15234c7af303f7be" providerId="LiveId" clId="{FDBD6BB8-F85D-4E20-B071-C8E7302FDF54}" dt="2025-03-13T15:05:41.158" v="1075" actId="164"/>
          <ac:spMkLst>
            <pc:docMk/>
            <pc:sldMk cId="2897132450" sldId="263"/>
            <ac:spMk id="11" creationId="{CB23604C-B7CC-DA0E-18DC-56691BAC23E3}"/>
          </ac:spMkLst>
        </pc:spChg>
        <pc:spChg chg="add mod">
          <ac:chgData name="phile govaert" userId="15234c7af303f7be" providerId="LiveId" clId="{FDBD6BB8-F85D-4E20-B071-C8E7302FDF54}" dt="2025-03-13T15:13:46.167" v="1240" actId="1076"/>
          <ac:spMkLst>
            <pc:docMk/>
            <pc:sldMk cId="2897132450" sldId="263"/>
            <ac:spMk id="24" creationId="{01F9AD96-2635-9929-28E1-702F484ACF5E}"/>
          </ac:spMkLst>
        </pc:spChg>
        <pc:grpChg chg="add mod">
          <ac:chgData name="phile govaert" userId="15234c7af303f7be" providerId="LiveId" clId="{FDBD6BB8-F85D-4E20-B071-C8E7302FDF54}" dt="2025-03-13T22:28:22.474" v="3693" actId="1076"/>
          <ac:grpSpMkLst>
            <pc:docMk/>
            <pc:sldMk cId="2897132450" sldId="263"/>
            <ac:grpSpMk id="12" creationId="{10B13C83-14CF-E22C-CAFF-3764434B73FB}"/>
          </ac:grpSpMkLst>
        </pc:grpChg>
        <pc:picChg chg="add mod">
          <ac:chgData name="phile govaert" userId="15234c7af303f7be" providerId="LiveId" clId="{FDBD6BB8-F85D-4E20-B071-C8E7302FDF54}" dt="2025-03-13T16:09:55.286" v="2466" actId="1076"/>
          <ac:picMkLst>
            <pc:docMk/>
            <pc:sldMk cId="2897132450" sldId="263"/>
            <ac:picMk id="3" creationId="{FB66104E-AC2D-67E1-833D-960B478ED82A}"/>
          </ac:picMkLst>
        </pc:picChg>
        <pc:picChg chg="add mod">
          <ac:chgData name="phile govaert" userId="15234c7af303f7be" providerId="LiveId" clId="{FDBD6BB8-F85D-4E20-B071-C8E7302FDF54}" dt="2025-03-13T15:05:41.158" v="1075" actId="164"/>
          <ac:picMkLst>
            <pc:docMk/>
            <pc:sldMk cId="2897132450" sldId="263"/>
            <ac:picMk id="10" creationId="{7F2CEB10-75B1-E476-B9CD-D756038D0105}"/>
          </ac:picMkLst>
        </pc:picChg>
        <pc:cxnChg chg="add mod">
          <ac:chgData name="phile govaert" userId="15234c7af303f7be" providerId="LiveId" clId="{FDBD6BB8-F85D-4E20-B071-C8E7302FDF54}" dt="2025-03-13T22:27:58.051" v="3687" actId="14100"/>
          <ac:cxnSpMkLst>
            <pc:docMk/>
            <pc:sldMk cId="2897132450" sldId="263"/>
            <ac:cxnSpMk id="14" creationId="{3897073C-A0F6-8F2F-5769-CC1785DF9F28}"/>
          </ac:cxnSpMkLst>
        </pc:cxnChg>
        <pc:cxnChg chg="add mod">
          <ac:chgData name="phile govaert" userId="15234c7af303f7be" providerId="LiveId" clId="{FDBD6BB8-F85D-4E20-B071-C8E7302FDF54}" dt="2025-03-13T22:28:04.515" v="3688" actId="14100"/>
          <ac:cxnSpMkLst>
            <pc:docMk/>
            <pc:sldMk cId="2897132450" sldId="263"/>
            <ac:cxnSpMk id="17" creationId="{8B55C39A-B246-B573-EC9E-77973CADD9BB}"/>
          </ac:cxnSpMkLst>
        </pc:cxnChg>
        <pc:cxnChg chg="add mod">
          <ac:chgData name="phile govaert" userId="15234c7af303f7be" providerId="LiveId" clId="{FDBD6BB8-F85D-4E20-B071-C8E7302FDF54}" dt="2025-03-13T22:28:12.968" v="3690" actId="14100"/>
          <ac:cxnSpMkLst>
            <pc:docMk/>
            <pc:sldMk cId="2897132450" sldId="263"/>
            <ac:cxnSpMk id="19" creationId="{02FF995E-7CDD-8975-92DA-F7B0609AD929}"/>
          </ac:cxnSpMkLst>
        </pc:cxnChg>
        <pc:cxnChg chg="add mod">
          <ac:chgData name="phile govaert" userId="15234c7af303f7be" providerId="LiveId" clId="{FDBD6BB8-F85D-4E20-B071-C8E7302FDF54}" dt="2025-03-13T22:28:15.716" v="3691" actId="14100"/>
          <ac:cxnSpMkLst>
            <pc:docMk/>
            <pc:sldMk cId="2897132450" sldId="263"/>
            <ac:cxnSpMk id="21" creationId="{879784DC-08CA-AE77-A6B8-F4A6A0A2303C}"/>
          </ac:cxnSpMkLst>
        </pc:cxnChg>
        <pc:cxnChg chg="add mod">
          <ac:chgData name="phile govaert" userId="15234c7af303f7be" providerId="LiveId" clId="{FDBD6BB8-F85D-4E20-B071-C8E7302FDF54}" dt="2025-03-13T22:28:20.425" v="3692" actId="14100"/>
          <ac:cxnSpMkLst>
            <pc:docMk/>
            <pc:sldMk cId="2897132450" sldId="263"/>
            <ac:cxnSpMk id="23" creationId="{5C35CF31-900D-EA13-8935-0B51D3A6AFFB}"/>
          </ac:cxnSpMkLst>
        </pc:cxnChg>
      </pc:sldChg>
      <pc:sldChg chg="addSp delSp modSp new mod">
        <pc:chgData name="phile govaert" userId="15234c7af303f7be" providerId="LiveId" clId="{FDBD6BB8-F85D-4E20-B071-C8E7302FDF54}" dt="2025-03-13T21:53:35.770" v="3442" actId="20577"/>
        <pc:sldMkLst>
          <pc:docMk/>
          <pc:sldMk cId="2414947619" sldId="264"/>
        </pc:sldMkLst>
        <pc:spChg chg="add mod">
          <ac:chgData name="phile govaert" userId="15234c7af303f7be" providerId="LiveId" clId="{FDBD6BB8-F85D-4E20-B071-C8E7302FDF54}" dt="2025-03-13T21:44:33.828" v="2853" actId="207"/>
          <ac:spMkLst>
            <pc:docMk/>
            <pc:sldMk cId="2414947619" sldId="264"/>
            <ac:spMk id="4" creationId="{FDFEC164-1227-0577-BE3C-47962E0F2D46}"/>
          </ac:spMkLst>
        </pc:spChg>
        <pc:spChg chg="add mod">
          <ac:chgData name="phile govaert" userId="15234c7af303f7be" providerId="LiveId" clId="{FDBD6BB8-F85D-4E20-B071-C8E7302FDF54}" dt="2025-03-13T21:43:49.446" v="2824" actId="313"/>
          <ac:spMkLst>
            <pc:docMk/>
            <pc:sldMk cId="2414947619" sldId="264"/>
            <ac:spMk id="5" creationId="{34242482-3E0D-6575-F42F-BBE875F6C453}"/>
          </ac:spMkLst>
        </pc:spChg>
        <pc:spChg chg="add del mod">
          <ac:chgData name="phile govaert" userId="15234c7af303f7be" providerId="LiveId" clId="{FDBD6BB8-F85D-4E20-B071-C8E7302FDF54}" dt="2025-03-13T21:42:07.597" v="2772" actId="478"/>
          <ac:spMkLst>
            <pc:docMk/>
            <pc:sldMk cId="2414947619" sldId="264"/>
            <ac:spMk id="6" creationId="{925CEC1A-685D-AC4F-267D-9B2B45BE29F8}"/>
          </ac:spMkLst>
        </pc:spChg>
        <pc:spChg chg="add mod">
          <ac:chgData name="phile govaert" userId="15234c7af303f7be" providerId="LiveId" clId="{FDBD6BB8-F85D-4E20-B071-C8E7302FDF54}" dt="2025-03-13T21:42:59.034" v="2818" actId="207"/>
          <ac:spMkLst>
            <pc:docMk/>
            <pc:sldMk cId="2414947619" sldId="264"/>
            <ac:spMk id="7" creationId="{CB2F672A-6C6B-BD9C-936B-6655AEE21EC4}"/>
          </ac:spMkLst>
        </pc:spChg>
        <pc:spChg chg="add mod">
          <ac:chgData name="phile govaert" userId="15234c7af303f7be" providerId="LiveId" clId="{FDBD6BB8-F85D-4E20-B071-C8E7302FDF54}" dt="2025-03-13T21:46:13.547" v="3003" actId="1076"/>
          <ac:spMkLst>
            <pc:docMk/>
            <pc:sldMk cId="2414947619" sldId="264"/>
            <ac:spMk id="10" creationId="{E14B0515-2629-126F-6F8D-C4BA8945FA17}"/>
          </ac:spMkLst>
        </pc:spChg>
        <pc:spChg chg="add mod">
          <ac:chgData name="phile govaert" userId="15234c7af303f7be" providerId="LiveId" clId="{FDBD6BB8-F85D-4E20-B071-C8E7302FDF54}" dt="2025-03-13T21:46:09.725" v="3002" actId="207"/>
          <ac:spMkLst>
            <pc:docMk/>
            <pc:sldMk cId="2414947619" sldId="264"/>
            <ac:spMk id="11" creationId="{9240476F-4102-070F-0CDD-8444A930D33B}"/>
          </ac:spMkLst>
        </pc:spChg>
        <pc:spChg chg="add mod">
          <ac:chgData name="phile govaert" userId="15234c7af303f7be" providerId="LiveId" clId="{FDBD6BB8-F85D-4E20-B071-C8E7302FDF54}" dt="2025-03-13T21:53:35.770" v="3442" actId="20577"/>
          <ac:spMkLst>
            <pc:docMk/>
            <pc:sldMk cId="2414947619" sldId="264"/>
            <ac:spMk id="12" creationId="{3A2B743A-6084-B95A-2FCB-830CA5018F59}"/>
          </ac:spMkLst>
        </pc:spChg>
        <pc:picChg chg="add mod">
          <ac:chgData name="phile govaert" userId="15234c7af303f7be" providerId="LiveId" clId="{FDBD6BB8-F85D-4E20-B071-C8E7302FDF54}" dt="2025-03-13T21:46:02.819" v="3000" actId="1076"/>
          <ac:picMkLst>
            <pc:docMk/>
            <pc:sldMk cId="2414947619" sldId="264"/>
            <ac:picMk id="3" creationId="{5FEF5556-2F08-7BE3-9B7B-D46417A22946}"/>
          </ac:picMkLst>
        </pc:picChg>
        <pc:picChg chg="add mod">
          <ac:chgData name="phile govaert" userId="15234c7af303f7be" providerId="LiveId" clId="{FDBD6BB8-F85D-4E20-B071-C8E7302FDF54}" dt="2025-03-13T21:46:15.779" v="3004" actId="1076"/>
          <ac:picMkLst>
            <pc:docMk/>
            <pc:sldMk cId="2414947619" sldId="264"/>
            <ac:picMk id="9" creationId="{EDA180B5-7E04-8D2B-1B5D-192F71CBBD6C}"/>
          </ac:picMkLst>
        </pc:picChg>
      </pc:sldChg>
      <pc:sldChg chg="addSp delSp modSp new mod setBg">
        <pc:chgData name="phile govaert" userId="15234c7af303f7be" providerId="LiveId" clId="{FDBD6BB8-F85D-4E20-B071-C8E7302FDF54}" dt="2025-03-13T22:36:27.491" v="3784" actId="255"/>
        <pc:sldMkLst>
          <pc:docMk/>
          <pc:sldMk cId="427862776" sldId="265"/>
        </pc:sldMkLst>
        <pc:spChg chg="add mod">
          <ac:chgData name="phile govaert" userId="15234c7af303f7be" providerId="LiveId" clId="{FDBD6BB8-F85D-4E20-B071-C8E7302FDF54}" dt="2025-03-13T22:36:27.491" v="3784" actId="255"/>
          <ac:spMkLst>
            <pc:docMk/>
            <pc:sldMk cId="427862776" sldId="265"/>
            <ac:spMk id="2" creationId="{B8A723AA-1B63-8F0A-B305-4ADE0565A3F0}"/>
          </ac:spMkLst>
        </pc:spChg>
        <pc:spChg chg="add del mod">
          <ac:chgData name="phile govaert" userId="15234c7af303f7be" providerId="LiveId" clId="{FDBD6BB8-F85D-4E20-B071-C8E7302FDF54}" dt="2025-03-13T22:36:21.863" v="3783" actId="255"/>
          <ac:spMkLst>
            <pc:docMk/>
            <pc:sldMk cId="427862776" sldId="265"/>
            <ac:spMk id="3" creationId="{C7ADD76E-0726-B584-D6A4-71370FB3C369}"/>
          </ac:spMkLst>
        </pc:spChg>
        <pc:spChg chg="add">
          <ac:chgData name="phile govaert" userId="15234c7af303f7be" providerId="LiveId" clId="{FDBD6BB8-F85D-4E20-B071-C8E7302FDF54}" dt="2025-03-13T22:30:10.974" v="3696" actId="26606"/>
          <ac:spMkLst>
            <pc:docMk/>
            <pc:sldMk cId="427862776" sldId="265"/>
            <ac:spMk id="1031" creationId="{42A4FC2C-047E-45A5-965D-8E1E3BF09BC6}"/>
          </ac:spMkLst>
        </pc:spChg>
        <pc:picChg chg="add mod">
          <ac:chgData name="phile govaert" userId="15234c7af303f7be" providerId="LiveId" clId="{FDBD6BB8-F85D-4E20-B071-C8E7302FDF54}" dt="2025-03-13T22:33:23.472" v="3765" actId="1076"/>
          <ac:picMkLst>
            <pc:docMk/>
            <pc:sldMk cId="427862776" sldId="265"/>
            <ac:picMk id="1026" creationId="{8C59241D-7ECC-DA30-68E1-BAFD62FAC9E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87EB9-78C2-4BD6-8F45-E1D09908A530}" type="datetimeFigureOut">
              <a:rPr lang="en-NL" smtClean="0"/>
              <a:t>14/03/2025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788C1-9549-425A-A87A-823F43C3EB8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7459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A2A09-7E64-6AC1-ADE2-B89CFDCD4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71C349-C428-E605-B298-7E9BA6A4D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E207B-A0BA-EEE3-2091-FCE06C79D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18F2-43B7-4FB4-9A35-6038084CABAE}" type="datetimeFigureOut">
              <a:rPr lang="en-NL" smtClean="0"/>
              <a:t>14/03/2025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AA991-DFA1-ACC5-8C76-128935B9E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C696-6C42-0418-40F3-2CB58A4A2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35D6-7E5F-4B5D-9A38-18B62E47E59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3275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C7374-2FD6-1EEB-AAEF-CCD690447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EFCC37-EFFA-4DAA-EAE0-2415A6F64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F9B0F-2385-8554-0F65-D8C6882FF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18F2-43B7-4FB4-9A35-6038084CABAE}" type="datetimeFigureOut">
              <a:rPr lang="en-NL" smtClean="0"/>
              <a:t>14/03/2025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F0192-297F-FBA7-F7DB-7A1F3157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86D42-B2BB-861D-B456-FE76BC50D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35D6-7E5F-4B5D-9A38-18B62E47E59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5869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DF854-D4EF-E07C-810C-78B9B6F2FF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F51709-0503-F80C-505A-CFB2700D1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4CCF5-B9B7-3901-B6ED-DB9B04F30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18F2-43B7-4FB4-9A35-6038084CABAE}" type="datetimeFigureOut">
              <a:rPr lang="en-NL" smtClean="0"/>
              <a:t>14/03/2025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7BA0A-98DD-72B9-0345-E3D8EF62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D2891-AFA8-2757-7215-48B9F430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35D6-7E5F-4B5D-9A38-18B62E47E59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2286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5F94E-D665-5D11-7705-A81C6C23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F3093-D1C3-4875-D033-00B84E5EB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5F450-FEF9-61B6-A219-C390182C5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18F2-43B7-4FB4-9A35-6038084CABAE}" type="datetimeFigureOut">
              <a:rPr lang="en-NL" smtClean="0"/>
              <a:t>14/03/2025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A126C-1024-0E0D-5EBC-2E92D7645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A3FEC-35C0-B850-F377-A1399DC5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35D6-7E5F-4B5D-9A38-18B62E47E59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4839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27F2-79AF-EB58-723D-BB4DDA156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0E4B1-5AF8-6F70-D491-1B3705F9F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66F06-D087-50F8-6A82-7194AE01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18F2-43B7-4FB4-9A35-6038084CABAE}" type="datetimeFigureOut">
              <a:rPr lang="en-NL" smtClean="0"/>
              <a:t>14/03/2025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B267F-AFF3-F316-B89D-B6CAC7D49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69EE5-E487-A2A4-645F-878F465E1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35D6-7E5F-4B5D-9A38-18B62E47E59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8315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DDFC8-D42F-0475-EDC5-6376BE14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3B752-5A92-1E20-9959-7EC1357DB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56713-6E50-2C8E-6620-E00279821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1B5739-7AA8-DAE1-721B-5FB17C0FC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18F2-43B7-4FB4-9A35-6038084CABAE}" type="datetimeFigureOut">
              <a:rPr lang="en-NL" smtClean="0"/>
              <a:t>14/03/2025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2CFE8-D9AD-BADE-7AE3-5D7319AD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3F3EA-6FE6-BAEC-4807-E4E7B2A0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35D6-7E5F-4B5D-9A38-18B62E47E59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01879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81D3D-5208-2FD0-D43A-2257EAD6A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9ED70-C35D-2C81-FA80-F425958C0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0A6DF-9443-421F-1AFF-33B244AA3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14E5B-60FC-CF19-90C9-ABE67225A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FAFB91-6F77-F64E-F992-EF3F7BEE7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7F0A4-1CA0-0C46-58A8-7C5A8C791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18F2-43B7-4FB4-9A35-6038084CABAE}" type="datetimeFigureOut">
              <a:rPr lang="en-NL" smtClean="0"/>
              <a:t>14/03/2025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2CED2-5F58-FBBD-CDE8-78FB4FD7E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B5E926-D265-B93B-F4E5-8E44360F8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35D6-7E5F-4B5D-9A38-18B62E47E59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30358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22291-181C-9083-E4DB-D5AABA39F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1B0B5-7F5C-BAA5-1D39-17BB11BDA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18F2-43B7-4FB4-9A35-6038084CABAE}" type="datetimeFigureOut">
              <a:rPr lang="en-NL" smtClean="0"/>
              <a:t>14/03/2025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271F4-76CC-5AEA-C6E1-BC581684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CFD87C-43B5-8B8C-7573-645496B5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35D6-7E5F-4B5D-9A38-18B62E47E59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20692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1385DC-BDA8-0105-015F-B18FF199F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18F2-43B7-4FB4-9A35-6038084CABAE}" type="datetimeFigureOut">
              <a:rPr lang="en-NL" smtClean="0"/>
              <a:t>14/03/2025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C4B302-C806-6C7E-6CF5-97E01AAC2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7605F-D4BA-CDDE-4BD7-842F769C3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35D6-7E5F-4B5D-9A38-18B62E47E59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6906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9E80-BC77-6CAF-BEE4-1E08A2143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D940C-EB8A-6638-9C57-36DE9C0B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0A0AB-4452-B61E-7A81-49070CB66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76788-9ABD-F3C1-3409-F2AB4A88F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18F2-43B7-4FB4-9A35-6038084CABAE}" type="datetimeFigureOut">
              <a:rPr lang="en-NL" smtClean="0"/>
              <a:t>14/03/2025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508F7-06EA-E036-CA0B-8FBBFE05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F7160-9087-9028-0E2D-ABF844F6F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35D6-7E5F-4B5D-9A38-18B62E47E59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1724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9DA8-5521-9E92-A76A-FFA98EA9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18810-790D-32E2-28B6-2D988070C0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4ED5E2-70E7-4218-618A-E4C5420A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9197C-BB46-E458-4D9B-E1780CBA3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118F2-43B7-4FB4-9A35-6038084CABAE}" type="datetimeFigureOut">
              <a:rPr lang="en-NL" smtClean="0"/>
              <a:t>14/03/2025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3373F-D98C-5A69-33C6-76FEB950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FD01C-AE27-C304-97D9-469AC2A4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835D6-7E5F-4B5D-9A38-18B62E47E59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1544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4059AD-4DBA-EAB5-3559-D5B5FAB9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67F00-896D-07B6-75AF-ABC812047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52F02-6B58-FFC3-10C9-68377C6D3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1118F2-43B7-4FB4-9A35-6038084CABAE}" type="datetimeFigureOut">
              <a:rPr lang="en-NL" smtClean="0"/>
              <a:t>14/03/2025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65381-EB1F-5D67-C69F-537D5328C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14573-353C-3D49-385A-68477E5861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5835D6-7E5F-4B5D-9A38-18B62E47E59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0754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338926330_Phase_I_Upgrade_of_the_Readout_System_of_the_Vertex_Detector_at_the_Experiment" TargetMode="External"/><Relationship Id="rId3" Type="http://schemas.openxmlformats.org/officeDocument/2006/relationships/hyperlink" Target="https://indico.cern.ch/event/1291157/contributions/5876968/attachments/2899104/5083506/2024-07-18%20ICHEP.pdf" TargetMode="External"/><Relationship Id="rId7" Type="http://schemas.openxmlformats.org/officeDocument/2006/relationships/hyperlink" Target="https://www.nikhef.nl/news/bloedstollend-lhcb-detector-sluit-zich-voor-het-eerst-behoedzaam-om-lhc-bundel/" TargetMode="External"/><Relationship Id="rId12" Type="http://schemas.openxmlformats.org/officeDocument/2006/relationships/hyperlink" Target="https://fse.studenttheses.ub.rug.nl/27620/1/bPHYS_2021_ClandfieldL.pdf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ds.cern.ch/record/2900026/files/Publication.pdf" TargetMode="External"/><Relationship Id="rId11" Type="http://schemas.openxmlformats.org/officeDocument/2006/relationships/hyperlink" Target="https://cds.cern.ch/record/2846414/files/LHCb-PROC-2023-001.pdf" TargetMode="External"/><Relationship Id="rId5" Type="http://schemas.openxmlformats.org/officeDocument/2006/relationships/hyperlink" Target="https://cds.cern.ch/record/2655464/files/VeloPix_Pixel2018_KDeBruyn.pdf" TargetMode="External"/><Relationship Id="rId10" Type="http://schemas.openxmlformats.org/officeDocument/2006/relationships/hyperlink" Target="https://lhcb-outreach.web.cern.ch/detector/vertex-locator-velo/" TargetMode="External"/><Relationship Id="rId4" Type="http://schemas.openxmlformats.org/officeDocument/2006/relationships/hyperlink" Target="https://cds.cern.ch/record/2802195" TargetMode="External"/><Relationship Id="rId9" Type="http://schemas.openxmlformats.org/officeDocument/2006/relationships/hyperlink" Target="https://ep-news.web.cern.ch/content/upgrading-vertex-detector-lhcb-experime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omputer generated image of colorful objects&#10;&#10;AI-generated content may be incorrect.">
            <a:extLst>
              <a:ext uri="{FF2B5EF4-FFF2-40B4-BE49-F238E27FC236}">
                <a16:creationId xmlns:a16="http://schemas.microsoft.com/office/drawing/2014/main" id="{9279773F-6631-D26B-9B4A-48275C954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" r="6316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3471A7-F609-4432-E91C-FEEE69F09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8269" y="59121"/>
            <a:ext cx="3401275" cy="1668212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600" dirty="0"/>
              <a:t>The LHCb VELO Detector</a:t>
            </a:r>
            <a:br>
              <a:rPr lang="en-US" sz="3600" dirty="0"/>
            </a:br>
            <a:endParaRPr lang="en-NL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97AB0F-E28D-0D26-3E8B-0BD1844F1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66024" y="1600200"/>
            <a:ext cx="3445766" cy="4406461"/>
          </a:xfrm>
          <a:noFill/>
        </p:spPr>
        <p:txBody>
          <a:bodyPr>
            <a:normAutofit/>
          </a:bodyPr>
          <a:lstStyle/>
          <a:p>
            <a:pPr algn="l"/>
            <a:endParaRPr lang="en-NL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EBC4576-E021-AA7E-E581-2F99BDD86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556966"/>
              </p:ext>
            </p:extLst>
          </p:nvPr>
        </p:nvGraphicFramePr>
        <p:xfrm>
          <a:off x="8406962" y="1294234"/>
          <a:ext cx="3781989" cy="5504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989">
                  <a:extLst>
                    <a:ext uri="{9D8B030D-6E8A-4147-A177-3AD203B41FA5}">
                      <a16:colId xmlns:a16="http://schemas.microsoft.com/office/drawing/2014/main" val="619800662"/>
                    </a:ext>
                  </a:extLst>
                </a:gridCol>
              </a:tblGrid>
              <a:tr h="784537">
                <a:tc>
                  <a:txBody>
                    <a:bodyPr/>
                    <a:lstStyle/>
                    <a:p>
                      <a:r>
                        <a:rPr lang="en-US" dirty="0"/>
                        <a:t>Introduction &amp; Purpose of the LHCB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852595"/>
                  </a:ext>
                </a:extLst>
              </a:tr>
              <a:tr h="1211270">
                <a:tc>
                  <a:txBody>
                    <a:bodyPr/>
                    <a:lstStyle/>
                    <a:p>
                      <a:r>
                        <a:rPr lang="en-US" dirty="0"/>
                        <a:t>The VELO detector, introducing subcomponents: ASICs, Pixels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562404"/>
                  </a:ext>
                </a:extLst>
              </a:tr>
              <a:tr h="701768">
                <a:tc>
                  <a:txBody>
                    <a:bodyPr/>
                    <a:lstStyle/>
                    <a:p>
                      <a:r>
                        <a:rPr lang="en-US"/>
                        <a:t>ASIC properties </a:t>
                      </a:r>
                      <a:r>
                        <a:rPr lang="en-US" dirty="0"/>
                        <a:t>of the VELO detector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671191"/>
                  </a:ext>
                </a:extLst>
              </a:tr>
              <a:tr h="701768">
                <a:tc>
                  <a:txBody>
                    <a:bodyPr/>
                    <a:lstStyle/>
                    <a:p>
                      <a:r>
                        <a:rPr lang="en-US" dirty="0"/>
                        <a:t>Calibration of pixels and ASIC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564290"/>
                  </a:ext>
                </a:extLst>
              </a:tr>
              <a:tr h="701768">
                <a:tc>
                  <a:txBody>
                    <a:bodyPr/>
                    <a:lstStyle/>
                    <a:p>
                      <a:r>
                        <a:rPr lang="en-US" dirty="0"/>
                        <a:t>ASIC data collection architecture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367349"/>
                  </a:ext>
                </a:extLst>
              </a:tr>
              <a:tr h="701768">
                <a:tc>
                  <a:txBody>
                    <a:bodyPr/>
                    <a:lstStyle/>
                    <a:p>
                      <a:r>
                        <a:rPr lang="en-US" dirty="0"/>
                        <a:t>Operational conditions of the VELO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11353"/>
                  </a:ext>
                </a:extLst>
              </a:tr>
              <a:tr h="7017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References</a:t>
                      </a:r>
                      <a:endParaRPr lang="en-NL" dirty="0"/>
                    </a:p>
                    <a:p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102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41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HCb | CERN">
            <a:extLst>
              <a:ext uri="{FF2B5EF4-FFF2-40B4-BE49-F238E27FC236}">
                <a16:creationId xmlns:a16="http://schemas.microsoft.com/office/drawing/2014/main" id="{E520042C-FC62-ABC8-C1A3-BE1E46B32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08031D-F348-3DAF-78EC-BD0CD35DF15E}"/>
              </a:ext>
            </a:extLst>
          </p:cNvPr>
          <p:cNvSpPr txBox="1"/>
          <p:nvPr/>
        </p:nvSpPr>
        <p:spPr>
          <a:xfrm>
            <a:off x="2680135" y="733096"/>
            <a:ext cx="648017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j-lt"/>
              </a:rPr>
              <a:t>Understanding the Universe’s Asymmetry</a:t>
            </a:r>
          </a:p>
          <a:p>
            <a:r>
              <a:rPr lang="en-US" sz="1200" b="1" dirty="0">
                <a:latin typeface="+mj-lt"/>
              </a:rPr>
              <a:t>“Why do we live in a matter dominated universe?”</a:t>
            </a:r>
            <a:endParaRPr lang="en-NL" sz="12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45AFC-2538-D4FD-D6AE-FB9F0F96E10A}"/>
              </a:ext>
            </a:extLst>
          </p:cNvPr>
          <p:cNvSpPr txBox="1"/>
          <p:nvPr/>
        </p:nvSpPr>
        <p:spPr>
          <a:xfrm>
            <a:off x="2680135" y="1712413"/>
            <a:ext cx="389408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Investigate CP violation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Study rare decays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Probe new physics</a:t>
            </a:r>
          </a:p>
        </p:txBody>
      </p:sp>
    </p:spTree>
    <p:extLst>
      <p:ext uri="{BB962C8B-B14F-4D97-AF65-F5344CB8AC3E}">
        <p14:creationId xmlns:p14="http://schemas.microsoft.com/office/powerpoint/2010/main" val="3657032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119D5-E9A6-B2A1-9895-C465BE422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2531CA-B8C3-CE2A-CCB5-1667139E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12192000" cy="69362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5C6E280-3EFE-DCD0-9AA8-7E63528127A3}"/>
              </a:ext>
            </a:extLst>
          </p:cNvPr>
          <p:cNvSpPr txBox="1"/>
          <p:nvPr/>
        </p:nvSpPr>
        <p:spPr>
          <a:xfrm>
            <a:off x="4943640" y="31560"/>
            <a:ext cx="221834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Vertex </a:t>
            </a:r>
            <a:r>
              <a:rPr lang="en-US" sz="2400" dirty="0" err="1">
                <a:latin typeface="+mj-lt"/>
              </a:rPr>
              <a:t>LOcator</a:t>
            </a:r>
            <a:endParaRPr lang="en-NL" sz="24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581C06-B784-1EDE-68EF-B0843EF766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8194"/>
          <a:stretch/>
        </p:blipFill>
        <p:spPr>
          <a:xfrm>
            <a:off x="1194238" y="0"/>
            <a:ext cx="4217198" cy="20404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4D46B2-6D66-8E9E-4B95-F251D6081FFE}"/>
              </a:ext>
            </a:extLst>
          </p:cNvPr>
          <p:cNvCxnSpPr>
            <a:cxnSpLocks/>
          </p:cNvCxnSpPr>
          <p:nvPr/>
        </p:nvCxnSpPr>
        <p:spPr>
          <a:xfrm flipH="1" flipV="1">
            <a:off x="3200400" y="2140169"/>
            <a:ext cx="319252" cy="22544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2856C44-761E-985A-D463-ADBB4EB2D21E}"/>
              </a:ext>
            </a:extLst>
          </p:cNvPr>
          <p:cNvSpPr txBox="1"/>
          <p:nvPr/>
        </p:nvSpPr>
        <p:spPr>
          <a:xfrm>
            <a:off x="2081047" y="5273565"/>
            <a:ext cx="3365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highlight>
                  <a:srgbClr val="D1D6DC"/>
                </a:highlight>
              </a:rPr>
              <a:t>proton-proton interaction point</a:t>
            </a:r>
            <a:endParaRPr lang="en-NL" sz="1200" b="1" dirty="0">
              <a:solidFill>
                <a:srgbClr val="FF0000"/>
              </a:solidFill>
              <a:highlight>
                <a:srgbClr val="D1D6DC"/>
              </a:highlight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9F1595-F35F-13C6-8C6C-02D948C4AA0E}"/>
              </a:ext>
            </a:extLst>
          </p:cNvPr>
          <p:cNvCxnSpPr>
            <a:cxnSpLocks/>
          </p:cNvCxnSpPr>
          <p:nvPr/>
        </p:nvCxnSpPr>
        <p:spPr>
          <a:xfrm flipV="1">
            <a:off x="3026979" y="4639003"/>
            <a:ext cx="275858" cy="575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537394B-199B-240B-296A-89A252DCBE8D}"/>
              </a:ext>
            </a:extLst>
          </p:cNvPr>
          <p:cNvSpPr txBox="1"/>
          <p:nvPr/>
        </p:nvSpPr>
        <p:spPr>
          <a:xfrm>
            <a:off x="6961175" y="5640216"/>
            <a:ext cx="4966794" cy="1323439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The VELO’s purpose is to extremely accurately measure the position of these vertices to allow indirect measurements of B hadrons to within 10 microns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F0BA6-4367-BC87-3AB6-223670883FF6}"/>
              </a:ext>
            </a:extLst>
          </p:cNvPr>
          <p:cNvSpPr txBox="1"/>
          <p:nvPr/>
        </p:nvSpPr>
        <p:spPr>
          <a:xfrm>
            <a:off x="6096000" y="610363"/>
            <a:ext cx="4851509" cy="1015663"/>
          </a:xfrm>
          <a:prstGeom prst="rect">
            <a:avLst/>
          </a:prstGeom>
          <a:solidFill>
            <a:schemeClr val="bg2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i="1" dirty="0"/>
              <a:t>primary vertex </a:t>
            </a:r>
            <a:r>
              <a:rPr lang="en-US" sz="2000" dirty="0"/>
              <a:t>is the point where protons collide (and where particles containing b quarks are created) </a:t>
            </a:r>
            <a:endParaRPr lang="en-NL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3FE58-11E5-61BB-38DE-6E039A8D00EE}"/>
              </a:ext>
            </a:extLst>
          </p:cNvPr>
          <p:cNvSpPr txBox="1"/>
          <p:nvPr/>
        </p:nvSpPr>
        <p:spPr>
          <a:xfrm>
            <a:off x="6503237" y="4316777"/>
            <a:ext cx="4851509" cy="1015663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i="1" dirty="0"/>
              <a:t>secondary vertex </a:t>
            </a:r>
            <a:r>
              <a:rPr lang="en-US" sz="2000" dirty="0"/>
              <a:t>is the point where these particles decay, spraying out other particles which the LHCB detects</a:t>
            </a: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3656154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DB5C7-64FD-A3AE-A082-E124E49FA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diagram of a machine&#10;&#10;AI-generated content may be incorrect.">
            <a:extLst>
              <a:ext uri="{FF2B5EF4-FFF2-40B4-BE49-F238E27FC236}">
                <a16:creationId xmlns:a16="http://schemas.microsoft.com/office/drawing/2014/main" id="{CC75497C-E92F-F818-6CB0-BCD1A5794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" y="662926"/>
            <a:ext cx="3757261" cy="25199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67B3B-FEC1-B408-B153-FDFE78F649E6}"/>
              </a:ext>
            </a:extLst>
          </p:cNvPr>
          <p:cNvGrpSpPr/>
          <p:nvPr/>
        </p:nvGrpSpPr>
        <p:grpSpPr>
          <a:xfrm>
            <a:off x="3984944" y="160049"/>
            <a:ext cx="3312074" cy="2136228"/>
            <a:chOff x="405961" y="457200"/>
            <a:chExt cx="3312074" cy="21362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193C7E-AF58-703E-3DCC-31C48A0C3569}"/>
                </a:ext>
              </a:extLst>
            </p:cNvPr>
            <p:cNvGrpSpPr/>
            <p:nvPr/>
          </p:nvGrpSpPr>
          <p:grpSpPr>
            <a:xfrm>
              <a:off x="405961" y="457200"/>
              <a:ext cx="3312074" cy="2136228"/>
              <a:chOff x="784334" y="2266293"/>
              <a:chExt cx="3312074" cy="2136228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47DCB5EB-74F7-FBCA-9445-03DC19DF010B}"/>
                  </a:ext>
                </a:extLst>
              </p:cNvPr>
              <p:cNvSpPr/>
              <p:nvPr/>
            </p:nvSpPr>
            <p:spPr>
              <a:xfrm>
                <a:off x="784334" y="2266293"/>
                <a:ext cx="3312074" cy="2136228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FF67D99-7E1F-1943-8803-8FC3ED5B759A}"/>
                  </a:ext>
                </a:extLst>
              </p:cNvPr>
              <p:cNvGrpSpPr/>
              <p:nvPr/>
            </p:nvGrpSpPr>
            <p:grpSpPr>
              <a:xfrm>
                <a:off x="784334" y="2339864"/>
                <a:ext cx="3312074" cy="1973318"/>
                <a:chOff x="784334" y="2339864"/>
                <a:chExt cx="3312074" cy="1973318"/>
              </a:xfrm>
            </p:grpSpPr>
            <p:pic>
              <p:nvPicPr>
                <p:cNvPr id="4" name="Picture 3" descr="A close up of a circuit board&#10;&#10;AI-generated content may be incorrect.">
                  <a:extLst>
                    <a:ext uri="{FF2B5EF4-FFF2-40B4-BE49-F238E27FC236}">
                      <a16:creationId xmlns:a16="http://schemas.microsoft.com/office/drawing/2014/main" id="{0C5D1C69-CDE5-27C6-841D-5D2130DAF1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364" b="93937" l="3355" r="93897">
                              <a14:foregroundMark x1="5335" y1="24818" x2="5255" y2="63420"/>
                              <a14:foregroundMark x1="65845" y1="23727" x2="46523" y2="9667"/>
                              <a14:foregroundMark x1="27271" y1="4211" x2="16168" y2="1213"/>
                              <a14:foregroundMark x1="28456" y1="4531" x2="27485" y2="4269"/>
                              <a14:foregroundMark x1="41813" y1="8137" x2="39520" y2="7518"/>
                              <a14:foregroundMark x1="16168" y1="1213" x2="7437" y2="5699"/>
                              <a14:foregroundMark x1="7437" y1="5699" x2="5174" y2="8973"/>
                              <a14:foregroundMark x1="81" y1="8852" x2="7801" y2="2546"/>
                              <a14:foregroundMark x1="7801" y1="2546" x2="18108" y2="364"/>
                              <a14:foregroundMark x1="18108" y1="364" x2="25869" y2="6023"/>
                              <a14:foregroundMark x1="25869" y1="6023" x2="26112" y2="6467"/>
                              <a14:foregroundMark x1="76920" y1="79305" x2="92967" y2="63298"/>
                              <a14:foregroundMark x1="92967" y1="63298" x2="90797" y2="57431"/>
                              <a14:foregroundMark x1="77665" y1="44225" x2="76597" y2="43816"/>
                              <a14:foregroundMark x1="70493" y1="81730" x2="55982" y2="85206"/>
                              <a14:foregroundMark x1="9054" y1="85044" x2="16183" y2="86611"/>
                              <a14:foregroundMark x1="28577" y1="94220" x2="38036" y2="97130"/>
                              <a14:foregroundMark x1="38036" y1="97130" x2="44354" y2="94798"/>
                              <a14:foregroundMark x1="55553" y1="87129" x2="57478" y2="85651"/>
                              <a14:foregroundMark x1="93897" y1="61843" x2="92280" y2="58407"/>
                              <a14:foregroundMark x1="27930" y1="32781" x2="18149" y2="28335"/>
                              <a14:foregroundMark x1="18149" y1="28335" x2="18149" y2="38399"/>
                              <a14:foregroundMark x1="18149" y1="38399" x2="26031" y2="32902"/>
                              <a14:foregroundMark x1="26031" y1="32902" x2="24454" y2="32175"/>
                              <a14:foregroundMark x1="14470" y1="10833" x2="1253" y2="15077"/>
                              <a14:foregroundMark x1="1253" y1="15077" x2="3961" y2="66006"/>
                              <a14:foregroundMark x1="3961" y1="66006" x2="12086" y2="77648"/>
                              <a14:foregroundMark x1="12086" y1="77648" x2="21787" y2="83226"/>
                              <a14:foregroundMark x1="21787" y1="83226" x2="30800" y2="85287"/>
                              <a14:foregroundMark x1="30800" y1="85287" x2="32902" y2="75020"/>
                              <a14:foregroundMark x1="32902" y1="75020" x2="29184" y2="72393"/>
                              <a14:foregroundMark x1="38238" y1="57639" x2="20816" y2="49596"/>
                              <a14:foregroundMark x1="20816" y1="49596" x2="31043" y2="62692"/>
                              <a14:foregroundMark x1="31043" y1="62692" x2="36419" y2="57963"/>
                              <a14:foregroundMark x1="4446" y1="63985" x2="3153" y2="73888"/>
                              <a14:foregroundMark x1="3153" y1="73888" x2="3961" y2="64268"/>
                              <a14:foregroundMark x1="3961" y1="64268" x2="3355" y2="64713"/>
                              <a14:foregroundMark x1="31164" y1="36580" x2="17017" y2="36742"/>
                              <a14:foregroundMark x1="17017" y1="36742" x2="24495" y2="50000"/>
                              <a14:foregroundMark x1="24495" y1="50000" x2="34357" y2="43816"/>
                              <a14:foregroundMark x1="34357" y1="43816" x2="30558" y2="34762"/>
                              <a14:foregroundMark x1="30558" y1="34762" x2="29628" y2="34681"/>
                              <a14:backgroundMark x1="47171" y1="8327" x2="64309" y2="11116"/>
                              <a14:backgroundMark x1="64309" y1="11116" x2="75667" y2="26071"/>
                              <a14:backgroundMark x1="75667" y1="26071" x2="77890" y2="35085"/>
                              <a14:backgroundMark x1="77890" y1="35085" x2="76920" y2="33347"/>
                              <a14:backgroundMark x1="606" y1="79305" x2="8892" y2="88399"/>
                              <a14:backgroundMark x1="8892" y1="88399" x2="20089" y2="89976"/>
                              <a14:backgroundMark x1="20089" y1="89976" x2="28375" y2="95635"/>
                              <a14:backgroundMark x1="28375" y1="95635" x2="1172" y2="96322"/>
                              <a14:backgroundMark x1="1172" y1="96322" x2="323" y2="79951"/>
                              <a14:backgroundMark x1="78981" y1="43614" x2="93452" y2="58165"/>
                              <a14:backgroundMark x1="78092" y1="43735" x2="83832" y2="46322"/>
                              <a14:backgroundMark x1="16451" y1="87470" x2="23727" y2="90501"/>
                              <a14:backgroundMark x1="55618" y1="87187" x2="47696" y2="93775"/>
                              <a14:backgroundMark x1="47696" y1="93775" x2="44584" y2="95069"/>
                              <a14:backgroundMark x1="5093" y1="80719" x2="9822" y2="86176"/>
                              <a14:backgroundMark x1="2021" y1="79749" x2="687" y2="78860"/>
                              <a14:backgroundMark x1="16532" y1="86823" x2="16532" y2="86823"/>
                              <a14:backgroundMark x1="17340" y1="87106" x2="16209" y2="86661"/>
                              <a14:backgroundMark x1="27203" y1="525" x2="50404" y2="8367"/>
                              <a14:backgroundMark x1="50404" y1="8367" x2="39814" y2="364"/>
                              <a14:backgroundMark x1="39814" y1="364" x2="27284" y2="1051"/>
                              <a14:backgroundMark x1="29547" y1="8407" x2="29830" y2="8327"/>
                              <a14:backgroundMark x1="31164" y1="3961" x2="28820" y2="6023"/>
                              <a14:backgroundMark x1="31407" y1="7154" x2="41471" y2="6225"/>
                              <a14:backgroundMark x1="41471" y1="6225" x2="46403" y2="9782"/>
                              <a14:backgroundMark x1="34034" y1="6629" x2="34034" y2="6629"/>
                              <a14:backgroundMark x1="32053" y1="6467" x2="34721" y2="6265"/>
                              <a14:backgroundMark x1="31609" y1="5093" x2="33023" y2="6265"/>
                              <a14:backgroundMark x1="27728" y1="6023" x2="27648" y2="4770"/>
                              <a14:backgroundMark x1="5538" y1="1051" x2="3638" y2="145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4334" y="2544815"/>
                  <a:ext cx="1768367" cy="1768367"/>
                </a:xfrm>
                <a:prstGeom prst="rect">
                  <a:avLst/>
                </a:prstGeom>
              </p:spPr>
            </p:pic>
            <p:pic>
              <p:nvPicPr>
                <p:cNvPr id="6" name="Picture 5" descr="A close up of a circuit board&#10;&#10;AI-generated content may be incorrect.">
                  <a:extLst>
                    <a:ext uri="{FF2B5EF4-FFF2-40B4-BE49-F238E27FC236}">
                      <a16:creationId xmlns:a16="http://schemas.microsoft.com/office/drawing/2014/main" id="{570F8858-76A2-3F7F-D0AC-0AF11715C0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364" b="93937" l="3355" r="93897">
                              <a14:foregroundMark x1="5335" y1="24818" x2="5255" y2="63420"/>
                              <a14:foregroundMark x1="65845" y1="23727" x2="46523" y2="9667"/>
                              <a14:foregroundMark x1="27271" y1="4211" x2="16168" y2="1213"/>
                              <a14:foregroundMark x1="28456" y1="4531" x2="27485" y2="4269"/>
                              <a14:foregroundMark x1="41813" y1="8137" x2="39520" y2="7518"/>
                              <a14:foregroundMark x1="16168" y1="1213" x2="7437" y2="5699"/>
                              <a14:foregroundMark x1="7437" y1="5699" x2="5174" y2="8973"/>
                              <a14:foregroundMark x1="81" y1="8852" x2="7801" y2="2546"/>
                              <a14:foregroundMark x1="7801" y1="2546" x2="18108" y2="364"/>
                              <a14:foregroundMark x1="18108" y1="364" x2="25869" y2="6023"/>
                              <a14:foregroundMark x1="25869" y1="6023" x2="26112" y2="6467"/>
                              <a14:foregroundMark x1="76920" y1="79305" x2="92967" y2="63298"/>
                              <a14:foregroundMark x1="92967" y1="63298" x2="90797" y2="57431"/>
                              <a14:foregroundMark x1="77665" y1="44225" x2="76597" y2="43816"/>
                              <a14:foregroundMark x1="70493" y1="81730" x2="55982" y2="85206"/>
                              <a14:foregroundMark x1="9054" y1="85044" x2="16183" y2="86611"/>
                              <a14:foregroundMark x1="28577" y1="94220" x2="38036" y2="97130"/>
                              <a14:foregroundMark x1="38036" y1="97130" x2="44354" y2="94798"/>
                              <a14:foregroundMark x1="55553" y1="87129" x2="57478" y2="85651"/>
                              <a14:foregroundMark x1="93897" y1="61843" x2="92280" y2="58407"/>
                              <a14:foregroundMark x1="27930" y1="32781" x2="18149" y2="28335"/>
                              <a14:foregroundMark x1="18149" y1="28335" x2="18149" y2="38399"/>
                              <a14:foregroundMark x1="18149" y1="38399" x2="26031" y2="32902"/>
                              <a14:foregroundMark x1="26031" y1="32902" x2="24454" y2="32175"/>
                              <a14:foregroundMark x1="14470" y1="10833" x2="1253" y2="15077"/>
                              <a14:foregroundMark x1="1253" y1="15077" x2="3961" y2="66006"/>
                              <a14:foregroundMark x1="3961" y1="66006" x2="12086" y2="77648"/>
                              <a14:foregroundMark x1="12086" y1="77648" x2="21787" y2="83226"/>
                              <a14:foregroundMark x1="21787" y1="83226" x2="30800" y2="85287"/>
                              <a14:foregroundMark x1="30800" y1="85287" x2="32902" y2="75020"/>
                              <a14:foregroundMark x1="32902" y1="75020" x2="29184" y2="72393"/>
                              <a14:foregroundMark x1="38238" y1="57639" x2="20816" y2="49596"/>
                              <a14:foregroundMark x1="20816" y1="49596" x2="31043" y2="62692"/>
                              <a14:foregroundMark x1="31043" y1="62692" x2="36419" y2="57963"/>
                              <a14:foregroundMark x1="4446" y1="63985" x2="3153" y2="73888"/>
                              <a14:foregroundMark x1="3153" y1="73888" x2="3961" y2="64268"/>
                              <a14:foregroundMark x1="3961" y1="64268" x2="3355" y2="64713"/>
                              <a14:foregroundMark x1="31164" y1="36580" x2="17017" y2="36742"/>
                              <a14:foregroundMark x1="17017" y1="36742" x2="24495" y2="50000"/>
                              <a14:foregroundMark x1="24495" y1="50000" x2="34357" y2="43816"/>
                              <a14:foregroundMark x1="34357" y1="43816" x2="30558" y2="34762"/>
                              <a14:foregroundMark x1="30558" y1="34762" x2="29628" y2="34681"/>
                              <a14:backgroundMark x1="47171" y1="8327" x2="64309" y2="11116"/>
                              <a14:backgroundMark x1="64309" y1="11116" x2="75667" y2="26071"/>
                              <a14:backgroundMark x1="75667" y1="26071" x2="77890" y2="35085"/>
                              <a14:backgroundMark x1="77890" y1="35085" x2="76920" y2="33347"/>
                              <a14:backgroundMark x1="606" y1="79305" x2="8892" y2="88399"/>
                              <a14:backgroundMark x1="8892" y1="88399" x2="20089" y2="89976"/>
                              <a14:backgroundMark x1="20089" y1="89976" x2="28375" y2="95635"/>
                              <a14:backgroundMark x1="28375" y1="95635" x2="1172" y2="96322"/>
                              <a14:backgroundMark x1="1172" y1="96322" x2="323" y2="79951"/>
                              <a14:backgroundMark x1="78981" y1="43614" x2="93452" y2="58165"/>
                              <a14:backgroundMark x1="78092" y1="43735" x2="83832" y2="46322"/>
                              <a14:backgroundMark x1="16451" y1="87470" x2="23727" y2="90501"/>
                              <a14:backgroundMark x1="55618" y1="87187" x2="47696" y2="93775"/>
                              <a14:backgroundMark x1="47696" y1="93775" x2="44584" y2="95069"/>
                              <a14:backgroundMark x1="5093" y1="80719" x2="9822" y2="86176"/>
                              <a14:backgroundMark x1="2021" y1="79749" x2="687" y2="78860"/>
                              <a14:backgroundMark x1="16532" y1="86823" x2="16532" y2="86823"/>
                              <a14:backgroundMark x1="17340" y1="87106" x2="16209" y2="86661"/>
                              <a14:backgroundMark x1="27203" y1="525" x2="50404" y2="8367"/>
                              <a14:backgroundMark x1="50404" y1="8367" x2="39814" y2="364"/>
                              <a14:backgroundMark x1="39814" y1="364" x2="27284" y2="1051"/>
                              <a14:backgroundMark x1="29547" y1="8407" x2="29830" y2="8327"/>
                              <a14:backgroundMark x1="31164" y1="3961" x2="28820" y2="6023"/>
                              <a14:backgroundMark x1="31407" y1="7154" x2="41471" y2="6225"/>
                              <a14:backgroundMark x1="41471" y1="6225" x2="46403" y2="9782"/>
                              <a14:backgroundMark x1="34034" y1="6629" x2="34034" y2="6629"/>
                              <a14:backgroundMark x1="32053" y1="6467" x2="34721" y2="6265"/>
                              <a14:backgroundMark x1="31609" y1="5093" x2="33023" y2="6265"/>
                              <a14:backgroundMark x1="27728" y1="6023" x2="27648" y2="4770"/>
                              <a14:backgroundMark x1="5538" y1="1051" x2="3638" y2="145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2328041" y="2339864"/>
                  <a:ext cx="1768367" cy="1768367"/>
                </a:xfrm>
                <a:prstGeom prst="rect">
                  <a:avLst/>
                </a:prstGeom>
              </p:spPr>
            </p:pic>
          </p:grp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F695B8D-60D8-6B33-6FAF-9A6E3D6807D2}"/>
                </a:ext>
              </a:extLst>
            </p:cNvPr>
            <p:cNvSpPr/>
            <p:nvPr/>
          </p:nvSpPr>
          <p:spPr>
            <a:xfrm>
              <a:off x="2026525" y="1491812"/>
              <a:ext cx="70945" cy="670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099F4C-492C-0510-95A9-0691AD7F50FA}"/>
              </a:ext>
            </a:extLst>
          </p:cNvPr>
          <p:cNvGrpSpPr/>
          <p:nvPr/>
        </p:nvGrpSpPr>
        <p:grpSpPr>
          <a:xfrm>
            <a:off x="8544908" y="164413"/>
            <a:ext cx="3178065" cy="2136228"/>
            <a:chOff x="5197366" y="2154620"/>
            <a:chExt cx="2878522" cy="213622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876A64-0C4C-E808-EC2F-882C84C73FD4}"/>
                </a:ext>
              </a:extLst>
            </p:cNvPr>
            <p:cNvSpPr/>
            <p:nvPr/>
          </p:nvSpPr>
          <p:spPr>
            <a:xfrm>
              <a:off x="5197366" y="2154620"/>
              <a:ext cx="2878522" cy="213622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7CE0A04-3A24-6E4F-6860-E33A6CA83CE3}"/>
                </a:ext>
              </a:extLst>
            </p:cNvPr>
            <p:cNvGrpSpPr/>
            <p:nvPr/>
          </p:nvGrpSpPr>
          <p:grpSpPr>
            <a:xfrm>
              <a:off x="5197366" y="2240016"/>
              <a:ext cx="2878522" cy="1993025"/>
              <a:chOff x="5197366" y="2240016"/>
              <a:chExt cx="2878522" cy="199302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0B7F0B2-564A-7E50-4A7C-C71A274D6146}"/>
                  </a:ext>
                </a:extLst>
              </p:cNvPr>
              <p:cNvGrpSpPr/>
              <p:nvPr/>
            </p:nvGrpSpPr>
            <p:grpSpPr>
              <a:xfrm>
                <a:off x="5197366" y="2240016"/>
                <a:ext cx="2878522" cy="1993025"/>
                <a:chOff x="784334" y="2320157"/>
                <a:chExt cx="2878522" cy="1993025"/>
              </a:xfrm>
            </p:grpSpPr>
            <p:pic>
              <p:nvPicPr>
                <p:cNvPr id="9" name="Picture 8" descr="A close up of a circuit board&#10;&#10;AI-generated content may be incorrect.">
                  <a:extLst>
                    <a:ext uri="{FF2B5EF4-FFF2-40B4-BE49-F238E27FC236}">
                      <a16:creationId xmlns:a16="http://schemas.microsoft.com/office/drawing/2014/main" id="{6B6E8748-9FDA-7E99-1F1B-0A848E791C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64" b="93937" l="3355" r="93897">
                              <a14:foregroundMark x1="5335" y1="24818" x2="5255" y2="63420"/>
                              <a14:foregroundMark x1="65845" y1="23727" x2="46523" y2="9667"/>
                              <a14:foregroundMark x1="27271" y1="4211" x2="16168" y2="1213"/>
                              <a14:foregroundMark x1="28456" y1="4531" x2="27485" y2="4269"/>
                              <a14:foregroundMark x1="41813" y1="8137" x2="39520" y2="7518"/>
                              <a14:foregroundMark x1="16168" y1="1213" x2="7437" y2="5699"/>
                              <a14:foregroundMark x1="7437" y1="5699" x2="5174" y2="8973"/>
                              <a14:foregroundMark x1="81" y1="8852" x2="7801" y2="2546"/>
                              <a14:foregroundMark x1="7801" y1="2546" x2="18108" y2="364"/>
                              <a14:foregroundMark x1="18108" y1="364" x2="25869" y2="6023"/>
                              <a14:foregroundMark x1="25869" y1="6023" x2="26112" y2="6467"/>
                              <a14:foregroundMark x1="76920" y1="79305" x2="92967" y2="63298"/>
                              <a14:foregroundMark x1="92967" y1="63298" x2="90797" y2="57431"/>
                              <a14:foregroundMark x1="77665" y1="44225" x2="76597" y2="43816"/>
                              <a14:foregroundMark x1="70493" y1="81730" x2="55982" y2="85206"/>
                              <a14:foregroundMark x1="9054" y1="85044" x2="16183" y2="86611"/>
                              <a14:foregroundMark x1="28577" y1="94220" x2="38036" y2="97130"/>
                              <a14:foregroundMark x1="38036" y1="97130" x2="44354" y2="94798"/>
                              <a14:foregroundMark x1="55553" y1="87129" x2="57478" y2="85651"/>
                              <a14:foregroundMark x1="93897" y1="61843" x2="92280" y2="58407"/>
                              <a14:foregroundMark x1="27930" y1="32781" x2="18149" y2="28335"/>
                              <a14:foregroundMark x1="18149" y1="28335" x2="18149" y2="38399"/>
                              <a14:foregroundMark x1="18149" y1="38399" x2="26031" y2="32902"/>
                              <a14:foregroundMark x1="26031" y1="32902" x2="24454" y2="32175"/>
                              <a14:foregroundMark x1="14470" y1="10833" x2="1253" y2="15077"/>
                              <a14:foregroundMark x1="1253" y1="15077" x2="3961" y2="66006"/>
                              <a14:foregroundMark x1="3961" y1="66006" x2="12086" y2="77648"/>
                              <a14:foregroundMark x1="12086" y1="77648" x2="21787" y2="83226"/>
                              <a14:foregroundMark x1="21787" y1="83226" x2="30800" y2="85287"/>
                              <a14:foregroundMark x1="30800" y1="85287" x2="32902" y2="75020"/>
                              <a14:foregroundMark x1="32902" y1="75020" x2="29184" y2="72393"/>
                              <a14:foregroundMark x1="38238" y1="57639" x2="20816" y2="49596"/>
                              <a14:foregroundMark x1="20816" y1="49596" x2="31043" y2="62692"/>
                              <a14:foregroundMark x1="31043" y1="62692" x2="36419" y2="57963"/>
                              <a14:foregroundMark x1="4446" y1="63985" x2="3153" y2="73888"/>
                              <a14:foregroundMark x1="3153" y1="73888" x2="3961" y2="64268"/>
                              <a14:foregroundMark x1="3961" y1="64268" x2="3355" y2="64713"/>
                              <a14:foregroundMark x1="31164" y1="36580" x2="17017" y2="36742"/>
                              <a14:foregroundMark x1="17017" y1="36742" x2="24495" y2="50000"/>
                              <a14:foregroundMark x1="24495" y1="50000" x2="34357" y2="43816"/>
                              <a14:foregroundMark x1="34357" y1="43816" x2="30558" y2="34762"/>
                              <a14:foregroundMark x1="30558" y1="34762" x2="29628" y2="34681"/>
                              <a14:backgroundMark x1="47171" y1="8327" x2="64309" y2="11116"/>
                              <a14:backgroundMark x1="64309" y1="11116" x2="75667" y2="26071"/>
                              <a14:backgroundMark x1="75667" y1="26071" x2="77890" y2="35085"/>
                              <a14:backgroundMark x1="77890" y1="35085" x2="76920" y2="33347"/>
                              <a14:backgroundMark x1="606" y1="79305" x2="8892" y2="88399"/>
                              <a14:backgroundMark x1="8892" y1="88399" x2="20089" y2="89976"/>
                              <a14:backgroundMark x1="20089" y1="89976" x2="28375" y2="95635"/>
                              <a14:backgroundMark x1="28375" y1="95635" x2="1172" y2="96322"/>
                              <a14:backgroundMark x1="1172" y1="96322" x2="323" y2="79951"/>
                              <a14:backgroundMark x1="78981" y1="43614" x2="93452" y2="58165"/>
                              <a14:backgroundMark x1="78092" y1="43735" x2="83832" y2="46322"/>
                              <a14:backgroundMark x1="16451" y1="87470" x2="23727" y2="90501"/>
                              <a14:backgroundMark x1="55618" y1="87187" x2="47696" y2="93775"/>
                              <a14:backgroundMark x1="47696" y1="93775" x2="44584" y2="95069"/>
                              <a14:backgroundMark x1="5093" y1="80719" x2="9822" y2="86176"/>
                              <a14:backgroundMark x1="2021" y1="79749" x2="687" y2="78860"/>
                              <a14:backgroundMark x1="16532" y1="86823" x2="16532" y2="86823"/>
                              <a14:backgroundMark x1="17340" y1="87106" x2="16209" y2="86661"/>
                              <a14:backgroundMark x1="27203" y1="525" x2="50404" y2="8367"/>
                              <a14:backgroundMark x1="50404" y1="8367" x2="39814" y2="364"/>
                              <a14:backgroundMark x1="39814" y1="364" x2="27284" y2="1051"/>
                              <a14:backgroundMark x1="29547" y1="8407" x2="29830" y2="8327"/>
                              <a14:backgroundMark x1="31164" y1="3961" x2="28820" y2="6023"/>
                              <a14:backgroundMark x1="31407" y1="7154" x2="41471" y2="6225"/>
                              <a14:backgroundMark x1="41471" y1="6225" x2="46403" y2="9782"/>
                              <a14:backgroundMark x1="34034" y1="6629" x2="34034" y2="6629"/>
                              <a14:backgroundMark x1="32053" y1="6467" x2="34721" y2="6265"/>
                              <a14:backgroundMark x1="31609" y1="5093" x2="33023" y2="6265"/>
                              <a14:backgroundMark x1="27728" y1="6023" x2="27648" y2="4770"/>
                              <a14:backgroundMark x1="5538" y1="1051" x2="3638" y2="145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4334" y="2544815"/>
                  <a:ext cx="1768367" cy="1768367"/>
                </a:xfrm>
                <a:prstGeom prst="rect">
                  <a:avLst/>
                </a:prstGeom>
              </p:spPr>
            </p:pic>
            <p:pic>
              <p:nvPicPr>
                <p:cNvPr id="10" name="Picture 9" descr="A close up of a circuit board&#10;&#10;AI-generated content may be incorrect.">
                  <a:extLst>
                    <a:ext uri="{FF2B5EF4-FFF2-40B4-BE49-F238E27FC236}">
                      <a16:creationId xmlns:a16="http://schemas.microsoft.com/office/drawing/2014/main" id="{75C6ECA5-2721-54D1-26AB-585E385DD6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364" b="93937" l="3355" r="93897">
                              <a14:foregroundMark x1="5335" y1="24818" x2="5255" y2="63420"/>
                              <a14:foregroundMark x1="65845" y1="23727" x2="46523" y2="9667"/>
                              <a14:foregroundMark x1="27271" y1="4211" x2="16168" y2="1213"/>
                              <a14:foregroundMark x1="28456" y1="4531" x2="27485" y2="4269"/>
                              <a14:foregroundMark x1="41813" y1="8137" x2="39520" y2="7518"/>
                              <a14:foregroundMark x1="16168" y1="1213" x2="7437" y2="5699"/>
                              <a14:foregroundMark x1="7437" y1="5699" x2="5174" y2="8973"/>
                              <a14:foregroundMark x1="81" y1="8852" x2="7801" y2="2546"/>
                              <a14:foregroundMark x1="7801" y1="2546" x2="18108" y2="364"/>
                              <a14:foregroundMark x1="18108" y1="364" x2="25869" y2="6023"/>
                              <a14:foregroundMark x1="25869" y1="6023" x2="26112" y2="6467"/>
                              <a14:foregroundMark x1="76920" y1="79305" x2="92967" y2="63298"/>
                              <a14:foregroundMark x1="92967" y1="63298" x2="90797" y2="57431"/>
                              <a14:foregroundMark x1="77665" y1="44225" x2="76597" y2="43816"/>
                              <a14:foregroundMark x1="70493" y1="81730" x2="55982" y2="85206"/>
                              <a14:foregroundMark x1="9054" y1="85044" x2="16183" y2="86611"/>
                              <a14:foregroundMark x1="28577" y1="94220" x2="38036" y2="97130"/>
                              <a14:foregroundMark x1="38036" y1="97130" x2="44354" y2="94798"/>
                              <a14:foregroundMark x1="55553" y1="87129" x2="57478" y2="85651"/>
                              <a14:foregroundMark x1="93897" y1="61843" x2="92280" y2="58407"/>
                              <a14:foregroundMark x1="27930" y1="32781" x2="18149" y2="28335"/>
                              <a14:foregroundMark x1="18149" y1="28335" x2="18149" y2="38399"/>
                              <a14:foregroundMark x1="18149" y1="38399" x2="26031" y2="32902"/>
                              <a14:foregroundMark x1="26031" y1="32902" x2="24454" y2="32175"/>
                              <a14:foregroundMark x1="14470" y1="10833" x2="1253" y2="15077"/>
                              <a14:foregroundMark x1="1253" y1="15077" x2="3961" y2="66006"/>
                              <a14:foregroundMark x1="3961" y1="66006" x2="12086" y2="77648"/>
                              <a14:foregroundMark x1="12086" y1="77648" x2="21787" y2="83226"/>
                              <a14:foregroundMark x1="21787" y1="83226" x2="30800" y2="85287"/>
                              <a14:foregroundMark x1="30800" y1="85287" x2="32902" y2="75020"/>
                              <a14:foregroundMark x1="32902" y1="75020" x2="29184" y2="72393"/>
                              <a14:foregroundMark x1="38238" y1="57639" x2="20816" y2="49596"/>
                              <a14:foregroundMark x1="20816" y1="49596" x2="31043" y2="62692"/>
                              <a14:foregroundMark x1="31043" y1="62692" x2="36419" y2="57963"/>
                              <a14:foregroundMark x1="4446" y1="63985" x2="3153" y2="73888"/>
                              <a14:foregroundMark x1="3153" y1="73888" x2="3961" y2="64268"/>
                              <a14:foregroundMark x1="3961" y1="64268" x2="3355" y2="64713"/>
                              <a14:foregroundMark x1="31164" y1="36580" x2="17017" y2="36742"/>
                              <a14:foregroundMark x1="17017" y1="36742" x2="24495" y2="50000"/>
                              <a14:foregroundMark x1="24495" y1="50000" x2="34357" y2="43816"/>
                              <a14:foregroundMark x1="34357" y1="43816" x2="30558" y2="34762"/>
                              <a14:foregroundMark x1="30558" y1="34762" x2="29628" y2="34681"/>
                              <a14:backgroundMark x1="47171" y1="8327" x2="64309" y2="11116"/>
                              <a14:backgroundMark x1="64309" y1="11116" x2="75667" y2="26071"/>
                              <a14:backgroundMark x1="75667" y1="26071" x2="77890" y2="35085"/>
                              <a14:backgroundMark x1="77890" y1="35085" x2="76920" y2="33347"/>
                              <a14:backgroundMark x1="606" y1="79305" x2="8892" y2="88399"/>
                              <a14:backgroundMark x1="8892" y1="88399" x2="20089" y2="89976"/>
                              <a14:backgroundMark x1="20089" y1="89976" x2="28375" y2="95635"/>
                              <a14:backgroundMark x1="28375" y1="95635" x2="1172" y2="96322"/>
                              <a14:backgroundMark x1="1172" y1="96322" x2="323" y2="79951"/>
                              <a14:backgroundMark x1="78981" y1="43614" x2="93452" y2="58165"/>
                              <a14:backgroundMark x1="78092" y1="43735" x2="83832" y2="46322"/>
                              <a14:backgroundMark x1="16451" y1="87470" x2="23727" y2="90501"/>
                              <a14:backgroundMark x1="55618" y1="87187" x2="47696" y2="93775"/>
                              <a14:backgroundMark x1="47696" y1="93775" x2="44584" y2="95069"/>
                              <a14:backgroundMark x1="5093" y1="80719" x2="9822" y2="86176"/>
                              <a14:backgroundMark x1="2021" y1="79749" x2="687" y2="78860"/>
                              <a14:backgroundMark x1="16532" y1="86823" x2="16532" y2="86823"/>
                              <a14:backgroundMark x1="17340" y1="87106" x2="16209" y2="86661"/>
                              <a14:backgroundMark x1="27203" y1="525" x2="50404" y2="8367"/>
                              <a14:backgroundMark x1="50404" y1="8367" x2="39814" y2="364"/>
                              <a14:backgroundMark x1="39814" y1="364" x2="27284" y2="1051"/>
                              <a14:backgroundMark x1="29547" y1="8407" x2="29830" y2="8327"/>
                              <a14:backgroundMark x1="31164" y1="3961" x2="28820" y2="6023"/>
                              <a14:backgroundMark x1="31407" y1="7154" x2="41471" y2="6225"/>
                              <a14:backgroundMark x1="41471" y1="6225" x2="46403" y2="9782"/>
                              <a14:backgroundMark x1="34034" y1="6629" x2="34034" y2="6629"/>
                              <a14:backgroundMark x1="32053" y1="6467" x2="34721" y2="6265"/>
                              <a14:backgroundMark x1="31609" y1="5093" x2="33023" y2="6265"/>
                              <a14:backgroundMark x1="27728" y1="6023" x2="27648" y2="4770"/>
                              <a14:backgroundMark x1="5538" y1="1051" x2="3638" y2="145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1894489" y="2320157"/>
                  <a:ext cx="1768367" cy="1768367"/>
                </a:xfrm>
                <a:prstGeom prst="rect">
                  <a:avLst/>
                </a:prstGeom>
              </p:spPr>
            </p:pic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14C0CCE-5947-F7F6-777A-FB4FEBDE5FC4}"/>
                  </a:ext>
                </a:extLst>
              </p:cNvPr>
              <p:cNvSpPr/>
              <p:nvPr/>
            </p:nvSpPr>
            <p:spPr>
              <a:xfrm>
                <a:off x="6603122" y="3201055"/>
                <a:ext cx="70945" cy="6700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5FBE71A-F212-3B29-E19C-6E3232A10572}"/>
              </a:ext>
            </a:extLst>
          </p:cNvPr>
          <p:cNvSpPr txBox="1"/>
          <p:nvPr/>
        </p:nvSpPr>
        <p:spPr>
          <a:xfrm>
            <a:off x="374758" y="181728"/>
            <a:ext cx="328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VELO Pixel Detector</a:t>
            </a:r>
            <a:endParaRPr lang="en-NL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B166A3-9A3C-9051-902E-E96DA63E7AC5}"/>
              </a:ext>
            </a:extLst>
          </p:cNvPr>
          <p:cNvSpPr txBox="1"/>
          <p:nvPr/>
        </p:nvSpPr>
        <p:spPr>
          <a:xfrm>
            <a:off x="7922171" y="2396365"/>
            <a:ext cx="4292205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Once the beam is stable the VELO is slowly closed to be as close as possible to the beam, leaving a gap of ~5.1 mm between the center dot, and the detector.</a:t>
            </a:r>
            <a:endParaRPr lang="en-NL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16D5F1-D924-2548-9934-8B7DC767DF96}"/>
              </a:ext>
            </a:extLst>
          </p:cNvPr>
          <p:cNvSpPr txBox="1"/>
          <p:nvPr/>
        </p:nvSpPr>
        <p:spPr>
          <a:xfrm>
            <a:off x="3499943" y="2396130"/>
            <a:ext cx="4422228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During injection the VELO is kept open to  ~25 mm between the center dot, and the detector.</a:t>
            </a:r>
            <a:endParaRPr lang="en-NL" dirty="0"/>
          </a:p>
        </p:txBody>
      </p:sp>
      <p:pic>
        <p:nvPicPr>
          <p:cNvPr id="23" name="Picture 22" descr="Diagram of a machine with different colored wires&#10;&#10;AI-generated content may be incorrect.">
            <a:extLst>
              <a:ext uri="{FF2B5EF4-FFF2-40B4-BE49-F238E27FC236}">
                <a16:creationId xmlns:a16="http://schemas.microsoft.com/office/drawing/2014/main" id="{0B614E5D-51D3-7EF7-B10C-CA40774E4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3" y="3337904"/>
            <a:ext cx="3900055" cy="336004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847BB90-0499-6F94-20CE-E6C9E33D6C28}"/>
              </a:ext>
            </a:extLst>
          </p:cNvPr>
          <p:cNvSpPr txBox="1"/>
          <p:nvPr/>
        </p:nvSpPr>
        <p:spPr>
          <a:xfrm>
            <a:off x="9907263" y="3523619"/>
            <a:ext cx="242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D1D6DC"/>
                </a:highlight>
              </a:rPr>
              <a:t>Both with an accuracy of 10 </a:t>
            </a:r>
            <a:r>
              <a:rPr lang="el-GR" dirty="0">
                <a:highlight>
                  <a:srgbClr val="D1D6DC"/>
                </a:highlight>
              </a:rPr>
              <a:t>μ</a:t>
            </a:r>
            <a:r>
              <a:rPr lang="en-US" dirty="0">
                <a:highlight>
                  <a:srgbClr val="D1D6DC"/>
                </a:highlight>
              </a:rPr>
              <a:t>m</a:t>
            </a:r>
            <a:endParaRPr lang="en-NL" dirty="0">
              <a:highlight>
                <a:srgbClr val="D1D6DC"/>
              </a:highligh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A2EE8E-84C1-7726-BC0D-D54312040EF5}"/>
              </a:ext>
            </a:extLst>
          </p:cNvPr>
          <p:cNvSpPr txBox="1"/>
          <p:nvPr/>
        </p:nvSpPr>
        <p:spPr>
          <a:xfrm>
            <a:off x="-58795" y="3508652"/>
            <a:ext cx="4422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52 modules consisting of 200 </a:t>
            </a:r>
            <a:r>
              <a:rPr lang="el-GR" dirty="0"/>
              <a:t>μ</a:t>
            </a:r>
            <a:r>
              <a:rPr lang="en-US" dirty="0"/>
              <a:t>m thick n-on-p silicon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module = 12 </a:t>
            </a:r>
            <a:r>
              <a:rPr lang="en-US" dirty="0" err="1"/>
              <a:t>Velopix</a:t>
            </a:r>
            <a:r>
              <a:rPr lang="en-US" dirty="0"/>
              <a:t> ASICS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1ASIC = 256x256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Pixel = 55 x 55 </a:t>
            </a:r>
            <a:r>
              <a:rPr lang="el-GR" dirty="0"/>
              <a:t>μ</a:t>
            </a:r>
            <a:r>
              <a:rPr lang="en-US" dirty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~41 million pixels</a:t>
            </a:r>
            <a:endParaRPr lang="en-NL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2593199-0799-DF8A-050C-B58B7178B406}"/>
              </a:ext>
            </a:extLst>
          </p:cNvPr>
          <p:cNvSpPr/>
          <p:nvPr/>
        </p:nvSpPr>
        <p:spPr>
          <a:xfrm>
            <a:off x="6172200" y="3677307"/>
            <a:ext cx="811924" cy="26283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5E86998-2355-5848-A51A-97298AAD08DF}"/>
              </a:ext>
            </a:extLst>
          </p:cNvPr>
          <p:cNvGrpSpPr/>
          <p:nvPr/>
        </p:nvGrpSpPr>
        <p:grpSpPr>
          <a:xfrm>
            <a:off x="187869" y="5370914"/>
            <a:ext cx="3312074" cy="1366027"/>
            <a:chOff x="8114550" y="5091076"/>
            <a:chExt cx="3312074" cy="1366027"/>
          </a:xfrm>
        </p:grpSpPr>
        <p:pic>
          <p:nvPicPr>
            <p:cNvPr id="27" name="Picture 26" descr="A green rectangular object with black text&#10;&#10;AI-generated content may be incorrect.">
              <a:extLst>
                <a:ext uri="{FF2B5EF4-FFF2-40B4-BE49-F238E27FC236}">
                  <a16:creationId xmlns:a16="http://schemas.microsoft.com/office/drawing/2014/main" id="{86840047-E597-BEF3-8B39-6FB24C86F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4550" y="5091076"/>
              <a:ext cx="3312074" cy="1366027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4897122-CADD-A779-2FB9-B8B1EFF4CE31}"/>
                </a:ext>
              </a:extLst>
            </p:cNvPr>
            <p:cNvSpPr/>
            <p:nvPr/>
          </p:nvSpPr>
          <p:spPr>
            <a:xfrm>
              <a:off x="8114550" y="5498223"/>
              <a:ext cx="525144" cy="16631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1847119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graph with a blue and yellow chart&#10;&#10;AI-generated content may be incorrect.">
            <a:extLst>
              <a:ext uri="{FF2B5EF4-FFF2-40B4-BE49-F238E27FC236}">
                <a16:creationId xmlns:a16="http://schemas.microsoft.com/office/drawing/2014/main" id="{D5F89361-824C-0A34-953A-F5C325C01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23" y="311576"/>
            <a:ext cx="6287377" cy="6439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CE351B-95EA-F789-006F-E60AF29C75DF}"/>
              </a:ext>
            </a:extLst>
          </p:cNvPr>
          <p:cNvSpPr txBox="1"/>
          <p:nvPr/>
        </p:nvSpPr>
        <p:spPr>
          <a:xfrm>
            <a:off x="102476" y="1308539"/>
            <a:ext cx="5845066" cy="415498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Closest active element is 5.1 mm from interaction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Expected total ionizing dose 400Mrad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Operate with leakage current of 7nA/pixel at end of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Average (Peak) rate of 600 (900) </a:t>
            </a:r>
            <a:r>
              <a:rPr lang="en-US" sz="2200" dirty="0" err="1"/>
              <a:t>Mhits</a:t>
            </a:r>
            <a:r>
              <a:rPr lang="en-US" sz="2200" dirty="0"/>
              <a:t>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Hottest ASIC has rate of 15.1 </a:t>
            </a:r>
            <a:r>
              <a:rPr lang="en-US" sz="2200" dirty="0" err="1"/>
              <a:t>Gbits</a:t>
            </a:r>
            <a:r>
              <a:rPr lang="en-US" sz="2200" dirty="0"/>
              <a:t>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Timing resolution: 25ns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Hit efficiency &gt; 99%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Qualified up to 1000 Volt bias current</a:t>
            </a:r>
          </a:p>
        </p:txBody>
      </p:sp>
    </p:spTree>
    <p:extLst>
      <p:ext uri="{BB962C8B-B14F-4D97-AF65-F5344CB8AC3E}">
        <p14:creationId xmlns:p14="http://schemas.microsoft.com/office/powerpoint/2010/main" val="361597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graphs&#10;&#10;AI-generated content may be incorrect.">
            <a:extLst>
              <a:ext uri="{FF2B5EF4-FFF2-40B4-BE49-F238E27FC236}">
                <a16:creationId xmlns:a16="http://schemas.microsoft.com/office/drawing/2014/main" id="{5FEF5556-2F08-7BE3-9B7B-D46417A22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73" y="2284068"/>
            <a:ext cx="3502399" cy="3160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FEC164-1227-0577-BE3C-47962E0F2D46}"/>
              </a:ext>
            </a:extLst>
          </p:cNvPr>
          <p:cNvSpPr txBox="1"/>
          <p:nvPr/>
        </p:nvSpPr>
        <p:spPr>
          <a:xfrm>
            <a:off x="437493" y="240424"/>
            <a:ext cx="30703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 important calibrations for proper measurement</a:t>
            </a:r>
            <a:endParaRPr lang="en-NL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42482-3E0D-6575-F42F-BBE875F6C453}"/>
              </a:ext>
            </a:extLst>
          </p:cNvPr>
          <p:cNvSpPr txBox="1"/>
          <p:nvPr/>
        </p:nvSpPr>
        <p:spPr>
          <a:xfrm>
            <a:off x="472965" y="1269125"/>
            <a:ext cx="287326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Equalization</a:t>
            </a:r>
            <a:endParaRPr lang="en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2F672A-6C6B-BD9C-936B-6655AEE21EC4}"/>
                  </a:ext>
                </a:extLst>
              </p:cNvPr>
              <p:cNvSpPr txBox="1"/>
              <p:nvPr/>
            </p:nvSpPr>
            <p:spPr>
              <a:xfrm>
                <a:off x="503676" y="1768566"/>
                <a:ext cx="2654188" cy="29956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𝑙𝑜𝑐𝑎𝑙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𝑔𝑙𝑜𝑏𝑎𝑙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𝑡𝑟𝑖𝑚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2F672A-6C6B-BD9C-936B-6655AEE21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76" y="1768566"/>
                <a:ext cx="2654188" cy="299569"/>
              </a:xfrm>
              <a:prstGeom prst="rect">
                <a:avLst/>
              </a:prstGeom>
              <a:blipFill>
                <a:blip r:embed="rId3"/>
                <a:stretch>
                  <a:fillRect l="-1839" b="-2857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close-up of a graph&#10;&#10;AI-generated content may be incorrect.">
            <a:extLst>
              <a:ext uri="{FF2B5EF4-FFF2-40B4-BE49-F238E27FC236}">
                <a16:creationId xmlns:a16="http://schemas.microsoft.com/office/drawing/2014/main" id="{EDA180B5-7E04-8D2B-1B5D-192F71CBB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438" y="1190177"/>
            <a:ext cx="5992061" cy="40677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4B0515-2629-126F-6F8D-C4BA8945FA17}"/>
              </a:ext>
            </a:extLst>
          </p:cNvPr>
          <p:cNvSpPr txBox="1"/>
          <p:nvPr/>
        </p:nvSpPr>
        <p:spPr>
          <a:xfrm>
            <a:off x="5793828" y="291658"/>
            <a:ext cx="318463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Time alignment</a:t>
            </a:r>
            <a:endParaRPr lang="en-NL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40476F-4102-070F-0CDD-8444A930D33B}"/>
              </a:ext>
            </a:extLst>
          </p:cNvPr>
          <p:cNvSpPr txBox="1"/>
          <p:nvPr/>
        </p:nvSpPr>
        <p:spPr>
          <a:xfrm>
            <a:off x="335017" y="5703175"/>
            <a:ext cx="437493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Calibrated each pixel to ensure </a:t>
            </a:r>
            <a:r>
              <a:rPr lang="en-US" dirty="0" err="1"/>
              <a:t>consisten</a:t>
            </a:r>
            <a:r>
              <a:rPr lang="en-US" dirty="0"/>
              <a:t> response to noise across the detector</a:t>
            </a:r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2B743A-6084-B95A-2FCB-830CA5018F59}"/>
              </a:ext>
            </a:extLst>
          </p:cNvPr>
          <p:cNvSpPr txBox="1"/>
          <p:nvPr/>
        </p:nvSpPr>
        <p:spPr>
          <a:xfrm>
            <a:off x="5650624" y="5380009"/>
            <a:ext cx="6082861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Due to different amplitudes hits have different </a:t>
            </a:r>
            <a:r>
              <a:rPr lang="en-US" dirty="0" err="1"/>
              <a:t>ToT</a:t>
            </a:r>
            <a:r>
              <a:rPr lang="en-US" dirty="0"/>
              <a:t> durations shifting the registration times of the hits. By synchronizing this with the LHC isolated bunch crossing ID (</a:t>
            </a:r>
            <a:r>
              <a:rPr lang="en-US" dirty="0" err="1"/>
              <a:t>bxID</a:t>
            </a:r>
            <a:r>
              <a:rPr lang="en-US" dirty="0"/>
              <a:t>), hits can be calibrated to the correct timing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14947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uter&#10;&#10;AI-generated content may be incorrect.">
            <a:extLst>
              <a:ext uri="{FF2B5EF4-FFF2-40B4-BE49-F238E27FC236}">
                <a16:creationId xmlns:a16="http://schemas.microsoft.com/office/drawing/2014/main" id="{FB66104E-AC2D-67E1-833D-960B478ED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61" y="0"/>
            <a:ext cx="52039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A663A8-C43A-437D-403B-725CAE5FF9C2}"/>
              </a:ext>
            </a:extLst>
          </p:cNvPr>
          <p:cNvSpPr txBox="1"/>
          <p:nvPr/>
        </p:nvSpPr>
        <p:spPr>
          <a:xfrm>
            <a:off x="5588876" y="-24228"/>
            <a:ext cx="5429658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Down the rabbit hole of </a:t>
            </a:r>
            <a:r>
              <a:rPr lang="en-US" sz="2200" dirty="0" err="1">
                <a:latin typeface="+mj-lt"/>
              </a:rPr>
              <a:t>VeloPix</a:t>
            </a:r>
            <a:r>
              <a:rPr lang="en-US" sz="2200" dirty="0">
                <a:latin typeface="+mj-lt"/>
              </a:rPr>
              <a:t> architecture</a:t>
            </a:r>
            <a:endParaRPr lang="en-NL" sz="2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A8052D-1E89-F1A8-3D7D-03FDEE2E2C68}"/>
              </a:ext>
            </a:extLst>
          </p:cNvPr>
          <p:cNvSpPr txBox="1"/>
          <p:nvPr/>
        </p:nvSpPr>
        <p:spPr>
          <a:xfrm>
            <a:off x="6096000" y="383720"/>
            <a:ext cx="4327635" cy="65556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Velopix</a:t>
            </a:r>
            <a:r>
              <a:rPr lang="en-US" sz="2000" dirty="0"/>
              <a:t> transmits binary data generated from </a:t>
            </a:r>
            <a:r>
              <a:rPr lang="en-US" sz="2000" dirty="0" err="1"/>
              <a:t>ToT</a:t>
            </a:r>
            <a:r>
              <a:rPr lang="en-US" sz="2000" dirty="0"/>
              <a:t> measurement in each 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Combining information in “Super Pixels”, grouping 8 pixels in 2x4 grid sharing </a:t>
            </a:r>
            <a:r>
              <a:rPr lang="en-US" sz="2000" dirty="0" err="1"/>
              <a:t>addres</a:t>
            </a:r>
            <a:r>
              <a:rPr lang="en-US" sz="2000" dirty="0"/>
              <a:t> and time stamp info saving 30% data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is vertically transmitted with clock rate of 160MHz until it reached End of Column block (</a:t>
            </a:r>
            <a:r>
              <a:rPr lang="en-US" sz="2000" dirty="0" err="1"/>
              <a:t>Eoc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sent to Central node which assembles data in 128 bit frames and feed into the scrambler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Scrambles uses Linear Feedback Shift Registers (LFSR) to avoid potential DC offsets, reducing electromagnetic interference and proper clock 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Gigabit Wireline Transmitter (GWT) serializes the data feeding to ensure radiation hardening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B13C83-14CF-E22C-CAFF-3764434B73FB}"/>
              </a:ext>
            </a:extLst>
          </p:cNvPr>
          <p:cNvGrpSpPr/>
          <p:nvPr/>
        </p:nvGrpSpPr>
        <p:grpSpPr>
          <a:xfrm>
            <a:off x="10518228" y="561359"/>
            <a:ext cx="1753914" cy="1005687"/>
            <a:chOff x="4681340" y="2543051"/>
            <a:chExt cx="2829320" cy="1771897"/>
          </a:xfrm>
        </p:grpSpPr>
        <p:pic>
          <p:nvPicPr>
            <p:cNvPr id="10" name="Picture 9" descr="A diagram of a normal distribution&#10;&#10;AI-generated content may be incorrect.">
              <a:extLst>
                <a:ext uri="{FF2B5EF4-FFF2-40B4-BE49-F238E27FC236}">
                  <a16:creationId xmlns:a16="http://schemas.microsoft.com/office/drawing/2014/main" id="{7F2CEB10-75B1-E476-B9CD-D756038D0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340" y="2543051"/>
              <a:ext cx="2829320" cy="17718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23604C-B7CC-DA0E-18DC-56691BAC23E3}"/>
                </a:ext>
              </a:extLst>
            </p:cNvPr>
            <p:cNvSpPr/>
            <p:nvPr/>
          </p:nvSpPr>
          <p:spPr>
            <a:xfrm>
              <a:off x="6310640" y="3046912"/>
              <a:ext cx="926224" cy="370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897073C-A0F6-8F2F-5769-CC1785DF9F28}"/>
              </a:ext>
            </a:extLst>
          </p:cNvPr>
          <p:cNvCxnSpPr>
            <a:cxnSpLocks/>
          </p:cNvCxnSpPr>
          <p:nvPr/>
        </p:nvCxnSpPr>
        <p:spPr>
          <a:xfrm flipH="1">
            <a:off x="3023038" y="1493783"/>
            <a:ext cx="3192517" cy="12375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55C39A-B246-B573-EC9E-77973CADD9BB}"/>
              </a:ext>
            </a:extLst>
          </p:cNvPr>
          <p:cNvCxnSpPr>
            <a:cxnSpLocks/>
          </p:cNvCxnSpPr>
          <p:nvPr/>
        </p:nvCxnSpPr>
        <p:spPr>
          <a:xfrm flipH="1">
            <a:off x="4816366" y="2727434"/>
            <a:ext cx="1399189" cy="1619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2FF995E-7CDD-8975-92DA-F7B0609AD929}"/>
              </a:ext>
            </a:extLst>
          </p:cNvPr>
          <p:cNvCxnSpPr>
            <a:cxnSpLocks/>
          </p:cNvCxnSpPr>
          <p:nvPr/>
        </p:nvCxnSpPr>
        <p:spPr>
          <a:xfrm flipH="1">
            <a:off x="2785898" y="3661540"/>
            <a:ext cx="3429657" cy="10267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9784DC-08CA-AE77-A6B8-F4A6A0A2303C}"/>
              </a:ext>
            </a:extLst>
          </p:cNvPr>
          <p:cNvCxnSpPr>
            <a:cxnSpLocks/>
          </p:cNvCxnSpPr>
          <p:nvPr/>
        </p:nvCxnSpPr>
        <p:spPr>
          <a:xfrm flipH="1">
            <a:off x="3216166" y="4544410"/>
            <a:ext cx="2999389" cy="4414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C35CF31-900D-EA13-8935-0B51D3A6AFFB}"/>
              </a:ext>
            </a:extLst>
          </p:cNvPr>
          <p:cNvCxnSpPr>
            <a:cxnSpLocks/>
          </p:cNvCxnSpPr>
          <p:nvPr/>
        </p:nvCxnSpPr>
        <p:spPr>
          <a:xfrm flipH="1" flipV="1">
            <a:off x="2889031" y="5364217"/>
            <a:ext cx="3326524" cy="6514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1F9AD96-2635-9929-28E1-702F484ACF5E}"/>
              </a:ext>
            </a:extLst>
          </p:cNvPr>
          <p:cNvSpPr txBox="1"/>
          <p:nvPr/>
        </p:nvSpPr>
        <p:spPr>
          <a:xfrm>
            <a:off x="4461641" y="6298324"/>
            <a:ext cx="1304597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Data collection</a:t>
            </a:r>
            <a:endParaRPr lang="en-NL" sz="1200" dirty="0"/>
          </a:p>
        </p:txBody>
      </p:sp>
    </p:spTree>
    <p:extLst>
      <p:ext uri="{BB962C8B-B14F-4D97-AF65-F5344CB8AC3E}">
        <p14:creationId xmlns:p14="http://schemas.microsoft.com/office/powerpoint/2010/main" val="2897132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achine&#10;&#10;AI-generated content may be incorrect.">
            <a:extLst>
              <a:ext uri="{FF2B5EF4-FFF2-40B4-BE49-F238E27FC236}">
                <a16:creationId xmlns:a16="http://schemas.microsoft.com/office/drawing/2014/main" id="{8161CE62-B3BB-B752-2C0E-E860D9B8AA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DE2FFC-9F69-F550-F586-D30BDC834DFC}"/>
              </a:ext>
            </a:extLst>
          </p:cNvPr>
          <p:cNvSpPr txBox="1"/>
          <p:nvPr/>
        </p:nvSpPr>
        <p:spPr>
          <a:xfrm>
            <a:off x="358665" y="164966"/>
            <a:ext cx="468630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Zooming out.</a:t>
            </a:r>
          </a:p>
          <a:p>
            <a:r>
              <a:rPr lang="en-US" dirty="0">
                <a:latin typeface="+mj-lt"/>
              </a:rPr>
              <a:t>What are further operational conditions?</a:t>
            </a:r>
            <a:endParaRPr lang="en-NL" dirty="0">
              <a:latin typeface="+mj-lt"/>
            </a:endParaRPr>
          </a:p>
        </p:txBody>
      </p:sp>
      <p:pic>
        <p:nvPicPr>
          <p:cNvPr id="9" name="Picture 8" descr="Diagram of a vacuum device&#10;&#10;AI-generated content may be incorrect.">
            <a:extLst>
              <a:ext uri="{FF2B5EF4-FFF2-40B4-BE49-F238E27FC236}">
                <a16:creationId xmlns:a16="http://schemas.microsoft.com/office/drawing/2014/main" id="{DD9F7374-539C-30CD-8CED-EB35F3CF2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311" r="92487">
                        <a14:foregroundMark x1="5181" y1="18824" x2="5311" y2="86765"/>
                        <a14:foregroundMark x1="5311" y1="86765" x2="9715" y2="18529"/>
                        <a14:foregroundMark x1="9715" y1="18529" x2="5311" y2="18529"/>
                        <a14:foregroundMark x1="89896" y1="33824" x2="89119" y2="34412"/>
                        <a14:foregroundMark x1="92487" y1="39118" x2="90415" y2="48235"/>
                        <a14:foregroundMark x1="63860" y1="29706" x2="63860" y2="35294"/>
                        <a14:foregroundMark x1="63731" y1="65000" x2="64249" y2="75000"/>
                        <a14:foregroundMark x1="66062" y1="67353" x2="75259" y2="63824"/>
                        <a14:foregroundMark x1="66710" y1="34412" x2="75000" y2="35000"/>
                        <a14:foregroundMark x1="72668" y1="64118" x2="74741" y2="66765"/>
                        <a14:foregroundMark x1="12435" y1="26765" x2="12435" y2="26765"/>
                        <a14:foregroundMark x1="15155" y1="26765" x2="15155" y2="26765"/>
                        <a14:foregroundMark x1="17228" y1="27059" x2="17228" y2="27059"/>
                        <a14:foregroundMark x1="12565" y1="32647" x2="12565" y2="32647"/>
                        <a14:foregroundMark x1="15026" y1="32059" x2="15026" y2="32059"/>
                        <a14:foregroundMark x1="17228" y1="32059" x2="17228" y2="32059"/>
                        <a14:foregroundMark x1="17098" y1="36471" x2="17098" y2="36471"/>
                        <a14:foregroundMark x1="14896" y1="36471" x2="14896" y2="36471"/>
                        <a14:foregroundMark x1="11658" y1="37059" x2="11658" y2="37059"/>
                        <a14:foregroundMark x1="12694" y1="42059" x2="12694" y2="42059"/>
                        <a14:foregroundMark x1="14637" y1="42647" x2="14637" y2="42647"/>
                        <a14:foregroundMark x1="17228" y1="43529" x2="17228" y2="43529"/>
                        <a14:foregroundMark x1="17098" y1="42353" x2="17098" y2="42353"/>
                        <a14:foregroundMark x1="17358" y1="46765" x2="17358" y2="46765"/>
                        <a14:foregroundMark x1="14249" y1="46765" x2="14249" y2="46765"/>
                        <a14:foregroundMark x1="12047" y1="46765" x2="12047" y2="46765"/>
                        <a14:foregroundMark x1="12176" y1="52353" x2="12176" y2="52353"/>
                        <a14:foregroundMark x1="15155" y1="52353" x2="15155" y2="52353"/>
                        <a14:foregroundMark x1="17098" y1="52647" x2="17098" y2="52647"/>
                        <a14:foregroundMark x1="17228" y1="57059" x2="17228" y2="57059"/>
                        <a14:foregroundMark x1="14508" y1="57059" x2="14508" y2="57059"/>
                        <a14:foregroundMark x1="12047" y1="57353" x2="12047" y2="57353"/>
                        <a14:foregroundMark x1="12306" y1="62941" x2="12306" y2="62941"/>
                        <a14:foregroundMark x1="15155" y1="62941" x2="15155" y2="62941"/>
                        <a14:foregroundMark x1="17098" y1="62647" x2="17098" y2="62647"/>
                        <a14:foregroundMark x1="17487" y1="67353" x2="17487" y2="67353"/>
                        <a14:foregroundMark x1="14767" y1="67647" x2="14767" y2="67647"/>
                        <a14:foregroundMark x1="11658" y1="67941" x2="11658" y2="67941"/>
                        <a14:foregroundMark x1="12306" y1="72941" x2="12306" y2="72941"/>
                        <a14:foregroundMark x1="15544" y1="72941" x2="15544" y2="72941"/>
                        <a14:foregroundMark x1="17358" y1="73235" x2="17358" y2="73235"/>
                        <a14:backgroundMark x1="17228" y1="44118" x2="17228" y2="44118"/>
                        <a14:backgroundMark x1="17098" y1="43529" x2="17098" y2="43529"/>
                        <a14:backgroundMark x1="16969" y1="43529" x2="17228" y2="42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27430" y="2644663"/>
            <a:ext cx="5850422" cy="2576611"/>
          </a:xfrm>
          <a:prstGeom prst="rect">
            <a:avLst/>
          </a:prstGeom>
          <a:solidFill>
            <a:schemeClr val="bg2">
              <a:lumMod val="10000"/>
              <a:alpha val="30000"/>
            </a:schemeClr>
          </a:solidFill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D2F6A1-3260-55A1-02D8-0AC82DBFEB69}"/>
              </a:ext>
            </a:extLst>
          </p:cNvPr>
          <p:cNvCxnSpPr/>
          <p:nvPr/>
        </p:nvCxnSpPr>
        <p:spPr>
          <a:xfrm>
            <a:off x="9348952" y="2853559"/>
            <a:ext cx="0" cy="2207172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149344E-9C80-A26C-5980-98FBC9EAD3CE}"/>
              </a:ext>
            </a:extLst>
          </p:cNvPr>
          <p:cNvSpPr txBox="1"/>
          <p:nvPr/>
        </p:nvSpPr>
        <p:spPr>
          <a:xfrm>
            <a:off x="9630760" y="2841735"/>
            <a:ext cx="103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</a:t>
            </a:r>
            <a:endParaRPr lang="en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078F8-8A95-E92E-0682-860A75E314E1}"/>
              </a:ext>
            </a:extLst>
          </p:cNvPr>
          <p:cNvSpPr txBox="1"/>
          <p:nvPr/>
        </p:nvSpPr>
        <p:spPr>
          <a:xfrm>
            <a:off x="8175406" y="2904931"/>
            <a:ext cx="1241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Secondary vacuum</a:t>
            </a:r>
            <a:endParaRPr lang="en-NL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009A33-4354-899A-5BC8-4DA89CAC9431}"/>
              </a:ext>
            </a:extLst>
          </p:cNvPr>
          <p:cNvSpPr txBox="1"/>
          <p:nvPr/>
        </p:nvSpPr>
        <p:spPr>
          <a:xfrm>
            <a:off x="894693" y="1167335"/>
            <a:ext cx="3488121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Evaporative CO2 cooling up to </a:t>
            </a:r>
          </a:p>
          <a:p>
            <a:r>
              <a:rPr lang="en-US" dirty="0"/>
              <a:t>-30</a:t>
            </a:r>
            <a:r>
              <a:rPr lang="en-US" b="0" i="0" baseline="30000" dirty="0">
                <a:solidFill>
                  <a:srgbClr val="59595B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b="0" i="0" baseline="30000" dirty="0" err="1">
                <a:effectLst/>
                <a:latin typeface="+mj-lt"/>
              </a:rPr>
              <a:t>o</a:t>
            </a:r>
            <a:r>
              <a:rPr lang="en-US" b="0" i="0" dirty="0" err="1">
                <a:effectLst/>
                <a:latin typeface="+mj-lt"/>
              </a:rPr>
              <a:t>C</a:t>
            </a:r>
            <a:r>
              <a:rPr lang="en-US" dirty="0"/>
              <a:t>  in silicon micro-channel </a:t>
            </a:r>
            <a:r>
              <a:rPr lang="en-US" dirty="0" err="1"/>
              <a:t>subtrates</a:t>
            </a:r>
            <a:r>
              <a:rPr lang="en-US" dirty="0"/>
              <a:t> of ~ 0.5 mm thick withstanding pressures well above 65bar</a:t>
            </a:r>
            <a:endParaRPr lang="en-NL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7986A4F-9850-33AF-0A0D-471E220923C1}"/>
              </a:ext>
            </a:extLst>
          </p:cNvPr>
          <p:cNvCxnSpPr>
            <a:cxnSpLocks/>
          </p:cNvCxnSpPr>
          <p:nvPr/>
        </p:nvCxnSpPr>
        <p:spPr>
          <a:xfrm>
            <a:off x="3988676" y="2084990"/>
            <a:ext cx="2605252" cy="19549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70F5C05-5788-5CEB-EF1B-36784294B467}"/>
              </a:ext>
            </a:extLst>
          </p:cNvPr>
          <p:cNvSpPr txBox="1"/>
          <p:nvPr/>
        </p:nvSpPr>
        <p:spPr>
          <a:xfrm>
            <a:off x="7110247" y="936794"/>
            <a:ext cx="3740369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RF Box/Foil of ~150 </a:t>
            </a:r>
            <a:r>
              <a:rPr lang="el-GR" dirty="0"/>
              <a:t>μ</a:t>
            </a:r>
            <a:r>
              <a:rPr lang="en-US" dirty="0"/>
              <a:t>m separates the LHC vacuum from the detector.</a:t>
            </a:r>
          </a:p>
          <a:p>
            <a:endParaRPr lang="en-NL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51141A-9770-5646-5075-C396554F7B2F}"/>
              </a:ext>
            </a:extLst>
          </p:cNvPr>
          <p:cNvCxnSpPr/>
          <p:nvPr/>
        </p:nvCxnSpPr>
        <p:spPr>
          <a:xfrm flipH="1">
            <a:off x="7415705" y="1848507"/>
            <a:ext cx="1077967" cy="8426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611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A close-up of a circuit board&#10;&#10;AI-generated content may be incorrect.">
            <a:extLst>
              <a:ext uri="{FF2B5EF4-FFF2-40B4-BE49-F238E27FC236}">
                <a16:creationId xmlns:a16="http://schemas.microsoft.com/office/drawing/2014/main" id="{8C59241D-7ECC-DA30-68E1-BAFD62FA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3" b="1844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A723AA-1B63-8F0A-B305-4ADE0565A3F0}"/>
              </a:ext>
            </a:extLst>
          </p:cNvPr>
          <p:cNvSpPr txBox="1"/>
          <p:nvPr/>
        </p:nvSpPr>
        <p:spPr>
          <a:xfrm>
            <a:off x="287721" y="193128"/>
            <a:ext cx="2108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References:</a:t>
            </a:r>
            <a:endParaRPr lang="en-NL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DD76E-0726-B584-D6A4-71370FB3C369}"/>
              </a:ext>
            </a:extLst>
          </p:cNvPr>
          <p:cNvSpPr txBox="1"/>
          <p:nvPr/>
        </p:nvSpPr>
        <p:spPr>
          <a:xfrm>
            <a:off x="244364" y="717331"/>
            <a:ext cx="1151277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000" b="0" i="0" u="sng" strike="noStrike" dirty="0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https://indico.cern.ch/event/1291157/contributions/5876968/attachments/2899104/5083506/2024-07-18%20ICHEP.pdf</a:t>
            </a:r>
            <a:endParaRPr lang="en-US" sz="2000" b="0" i="0" u="sng" strike="noStrike" dirty="0">
              <a:effectLst/>
              <a:latin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000" b="0" i="0" u="sng" strike="noStrike" dirty="0"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https://cds.cern.ch/record/2802195</a:t>
            </a:r>
            <a:endParaRPr lang="en-US" sz="2000" b="0" i="0" u="sng" strike="noStrike" dirty="0">
              <a:effectLst/>
              <a:latin typeface="Arial" panose="020B06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000" b="0" i="0" u="sng" strike="noStrike" dirty="0"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https://cds.cern.ch/record/2655464/files/VeloPix_Pixel2018_KDeBruyn.pdf</a:t>
            </a:r>
            <a:endParaRPr lang="en-US" sz="2000" b="0" i="0" u="sng" strike="noStrike" dirty="0">
              <a:effectLst/>
              <a:latin typeface="Arial" panose="020B06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000" b="0" i="0" u="sng" strike="noStrike" dirty="0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https://indico.cern.ch/event/1291157/contributions/5876968/attachments/2899104/5083506/2024-07-18%20ICHEP.pdf</a:t>
            </a:r>
            <a:endParaRPr lang="en-US" sz="2000" u="sng" dirty="0">
              <a:latin typeface="Arial" panose="020B06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000" b="0" i="0" u="sng" strike="noStrike" dirty="0"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https://cds.cern.ch/record/2900026/files/Publication.pdf</a:t>
            </a:r>
            <a:endParaRPr lang="en-US" sz="2000" b="0" i="0" u="sng" strike="noStrike" dirty="0">
              <a:effectLst/>
              <a:latin typeface="Arial" panose="020B06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  <a:latin typeface="Lato" panose="020F050202020403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https://www.nikhef.nl/news/bloedstollend-lhcb-detector-sluit-zich-voor-het-eerst-behoedzaam-om-lhc-bundel/</a:t>
            </a:r>
            <a:endParaRPr lang="en-US" sz="2000" dirty="0">
              <a:latin typeface="Lato" panose="020F0502020204030203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000" b="0" i="0" u="sng" strike="noStrike" dirty="0">
                <a:effectLst/>
                <a:latin typeface="Roboto" panose="02000000000000000000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https://www.researchgate.net/publication/338926330_Phase_I_Upgrade_of_the_Readout_System_of_the_Vertex_Detector_at_the_Experiment</a:t>
            </a:r>
            <a:endParaRPr lang="en-US" sz="2000" b="0" i="0" u="sng" strike="noStrike" dirty="0">
              <a:effectLst/>
              <a:latin typeface="Roboto" panose="02000000000000000000" pitchFamily="2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  <a:latin typeface="Roboto" panose="020000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https://ep-news.web.cern.ch/content/upgrading-vertex-detector-lhcb-experiment</a:t>
            </a:r>
            <a:endParaRPr lang="en-US" sz="2000" b="0" i="0" u="none" strike="noStrike" dirty="0">
              <a:effectLst/>
              <a:latin typeface="Roboto" panose="02000000000000000000" pitchFamily="2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0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https://lhcb-outreach.web.cern.ch/detector/vertex-locator-velo/</a:t>
            </a:r>
            <a:endParaRPr lang="en-US" sz="2000" dirty="0">
              <a:latin typeface="Roboto" panose="02000000000000000000" pitchFamily="2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0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https://cds.cern.ch/record/2846414/files/LHCb-PROC-2023-001.pdf</a:t>
            </a:r>
            <a:endParaRPr lang="en-US" sz="2000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0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https://fse.studenttheses.ub.rug.nl/27620/1/bPHYS_2021_ClandfieldL.pdf</a:t>
            </a:r>
            <a:endParaRPr lang="en-US" sz="2000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2000" dirty="0"/>
              <a:t>https://indico.cern.ch/event/1233430/attachments/2591386/4471987/decapua_VeloUpgrade.pdf</a:t>
            </a:r>
            <a:br>
              <a:rPr lang="en-US" sz="2000" dirty="0"/>
            </a:br>
            <a:endParaRPr lang="en-NL" sz="2000" dirty="0"/>
          </a:p>
        </p:txBody>
      </p:sp>
    </p:spTree>
    <p:extLst>
      <p:ext uri="{BB962C8B-B14F-4D97-AF65-F5344CB8AC3E}">
        <p14:creationId xmlns:p14="http://schemas.microsoft.com/office/powerpoint/2010/main" val="427862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762</Words>
  <Application>Microsoft Office PowerPoint</Application>
  <PresentationFormat>Widescreen</PresentationFormat>
  <Paragraphs>71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Cambria Math</vt:lpstr>
      <vt:lpstr>Lato</vt:lpstr>
      <vt:lpstr>Roboto</vt:lpstr>
      <vt:lpstr>Office Theme</vt:lpstr>
      <vt:lpstr>The LHCb VELO Detector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phile govaert</dc:creator>
  <cp:lastModifiedBy>phile govaert</cp:lastModifiedBy>
  <cp:revision>1</cp:revision>
  <dcterms:created xsi:type="dcterms:W3CDTF">2025-03-12T14:56:05Z</dcterms:created>
  <dcterms:modified xsi:type="dcterms:W3CDTF">2025-03-14T09:42:34Z</dcterms:modified>
</cp:coreProperties>
</file>