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67" r:id="rId6"/>
    <p:sldId id="269" r:id="rId7"/>
    <p:sldId id="259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/>
    <p:restoredTop sz="94656"/>
  </p:normalViewPr>
  <p:slideViewPr>
    <p:cSldViewPr snapToGrid="0">
      <p:cViewPr varScale="1">
        <p:scale>
          <a:sx n="93" d="100"/>
          <a:sy n="93" d="100"/>
        </p:scale>
        <p:origin x="2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9EA2B-C5EB-4E40-BC09-90D090F900F6}" type="datetimeFigureOut">
              <a:rPr lang="nl-NL" smtClean="0"/>
              <a:t>13-03-2025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A44CA-B297-1544-BBBF-58E437EA19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70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8DEE-3558-9E9E-F809-5D9831BB0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15FB1C-BC70-DCC9-AD14-0C5670179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DCE581-7CC2-E908-107C-DFF677AD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E87-3F95-7245-B0DC-0FFCAB279A90}" type="datetime1">
              <a:rPr lang="nl-NL" smtClean="0"/>
              <a:t>13-03-2025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F96C02-A091-285E-017B-7146406A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FC5EE4-5275-7438-4400-845901DE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55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7B2D5-DDC9-E4DB-B916-67D0BC2C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55C879-5ED6-4C11-61A0-7611A984C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D1B493-D657-5117-922F-C561ED35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7102-5FD0-B14A-B73D-41B608770A04}" type="datetime1">
              <a:rPr lang="nl-NL" smtClean="0"/>
              <a:t>13-03-2025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A1A0FE-F585-5489-FF91-8D40AF53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D9B8F1-9C4C-163E-F53B-F2972CFA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8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CF5787E-6843-2AE4-7D0A-EC27F1234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9EEBF5-3840-AE32-DB5F-C462455D3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B24DB0-89E2-0DAE-C313-076DDD1A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F349-5611-8F42-8823-A13E3E286453}" type="datetime1">
              <a:rPr lang="nl-NL" smtClean="0"/>
              <a:t>13-03-2025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E1D57D-C8D3-4257-E005-09C7238F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9D4147-611A-20AA-3C65-2936A859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AC7A8-FB59-1E8A-AE8E-EBB04AE7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A7FC27-DE28-1369-F530-E4D7A90C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42E398-208C-F72E-8C45-77F83A07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27F-2461-154A-8134-42CA24720B8B}" type="datetime1">
              <a:rPr lang="nl-NL" smtClean="0"/>
              <a:t>13-03-2025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CC9203-558F-591D-4B64-5556B609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F9FA4C-3854-378B-8026-9A309186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17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4A00D-D490-9266-D3A1-DE8369BE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14D79F-1AAF-A1B3-E564-794828DA1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E0BB27-5B9E-DE3E-D868-ED55B2C3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477E-C93B-C94A-9D2A-0C1DA5635E49}" type="datetime1">
              <a:rPr lang="nl-NL" smtClean="0"/>
              <a:t>13-03-2025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EE3563-D43B-8347-B86A-2D27C5B5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6058A4-292B-8CF4-124F-67FD3B9E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7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E7E32-0AF0-A677-E3A0-E5543151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5E80B-6BF6-FE3B-CE10-9F7E9CAE3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8449D5-46E4-A698-5253-23BCA0E15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FE1F50-3F99-B82B-5DC0-F04E3C80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5B91-4623-484C-BA6B-5CCF5397CDAE}" type="datetime1">
              <a:rPr lang="nl-NL" smtClean="0"/>
              <a:t>13-03-2025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465366-2B94-D457-9722-3FC7CD01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1EE3B4-95EA-C4AA-BDAF-2FE17F76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7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5F94C-9C4C-8C0E-A0CC-C16144D8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5F93ED-1102-97A2-7DC4-ABD314768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85E239-9D52-A6B0-C9B2-888E75034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1D78885-8B64-D51D-F37B-D430FB021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D07EE9-40DC-4EE6-9790-940B50046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1F7C461-DAF6-8447-E8BE-0FD82ADD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CDCA-6F63-8C46-A466-583FE865A30A}" type="datetime1">
              <a:rPr lang="nl-NL" smtClean="0"/>
              <a:t>13-03-2025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5FB578-9188-F62D-4EF0-1B5F03B9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240A7B-D0DA-B145-3AC4-89310103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21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77B3F-7936-DA58-98D5-D64A0CBB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CF5A24A-1833-5A53-AD8F-396CE4DA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1399-E343-CE47-9D0F-E76412390F15}" type="datetime1">
              <a:rPr lang="nl-NL" smtClean="0"/>
              <a:t>13-03-2025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705D21-C341-C9FD-1701-83D4708B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462AED-ABD6-7C02-AB56-64914E0C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58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315458-C86E-DAC9-9511-0554DF4E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92A2-22CD-4941-A150-F3A84FBE59CD}" type="datetime1">
              <a:rPr lang="nl-NL" smtClean="0"/>
              <a:t>13-03-2025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D8CC801-BD6B-4A75-68A8-E08944C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1CAD25-C3B3-2918-9D98-0483C78F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3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ADA03-A26E-7EFF-100A-C939A696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58298-5C89-72F6-7E32-B1E3DA68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03CD93-9A22-EE5E-EE96-B11BFDDCB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C53278-B9A8-AF63-54BE-72CAB311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3657-FA02-C94F-8045-ADE5378E4603}" type="datetime1">
              <a:rPr lang="nl-NL" smtClean="0"/>
              <a:t>13-03-2025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4F42CB-A258-EB5C-540D-C3B8FD4E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90454B-E120-FCAD-5C99-2E20CA7C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71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5BE6D-4CF1-36FC-8CE1-C9300076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23CB4B-2244-5F35-14BB-C3FB12D42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031440-ADAC-E936-E401-C2ADE2C0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572951-8B4F-2B4B-7700-71F73213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E51F-C317-0241-8327-6572CCE16FAA}" type="datetime1">
              <a:rPr lang="nl-NL" smtClean="0"/>
              <a:t>13-03-2025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0BC7B-F77C-D371-EC2E-4C9C7BB9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A53813-4632-129A-553E-0B368EAD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52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0DCF8D-B01A-4B46-DC11-A194E854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D7D350-65EE-0E74-6570-562191B8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214A3D-68B8-C107-E970-85A057BB0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6440CC-DFEE-0347-AF31-6EB6286DC201}" type="datetime1">
              <a:rPr lang="nl-NL" smtClean="0"/>
              <a:t>13-03-2025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D5B411-E131-5506-6B44-F40B10DED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[1] Johnson et al [2] diabdwdjkwdcinwdcijeiudcnecnuiecuined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91D208-BFAD-4A89-ACB6-D64279162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DBF809-FE26-F048-9709-D2798ACEA1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94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p-news.web.cern.ch/content/alice-its-upgrade-pixels-quarks#:~:text=The%20brand,all%20collisions%2C%20translates%20to%20an" TargetMode="External"/><Relationship Id="rId3" Type="http://schemas.openxmlformats.org/officeDocument/2006/relationships/hyperlink" Target="https://ep-dep.web.cern.ch/organisation/alice" TargetMode="External"/><Relationship Id="rId7" Type="http://schemas.openxmlformats.org/officeDocument/2006/relationships/hyperlink" Target="https://cerncourier.com/a/alice-tracks-new-territory/#:~:text=of%20new%20phenomena,understanding%20the%20interplay%20between%20the" TargetMode="External"/><Relationship Id="rId2" Type="http://schemas.openxmlformats.org/officeDocument/2006/relationships/hyperlink" Target="https://www.technology.stfc.ac.uk/Pages/Project-Showcase/Inner-Tracking-System-2-%28ITS2%29---ALICE-upgrade%E2%80%AF%E2%80%AF-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rncourier.com/a/alice-tracks-new-territory/" TargetMode="External"/><Relationship Id="rId5" Type="http://schemas.openxmlformats.org/officeDocument/2006/relationships/hyperlink" Target="https://www.innovationnewsnetwork.com/inside-the-upgraded-alice-nuclear-physics-experiment-at-cern/20346/" TargetMode="External"/><Relationship Id="rId4" Type="http://schemas.openxmlformats.org/officeDocument/2006/relationships/hyperlink" Target="https://en.wikipedia.org/wiki/ALICE_experiment" TargetMode="External"/><Relationship Id="rId9" Type="http://schemas.openxmlformats.org/officeDocument/2006/relationships/hyperlink" Target="https://cerncourier.com/a/heavy-ion-physics-past-present-and-futur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734DA47-B36D-02BD-0068-127D32B7C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2949ED-D929-639D-4C00-90646DC86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nl-NL" sz="5200">
                <a:solidFill>
                  <a:srgbClr val="FFFFFF"/>
                </a:solidFill>
              </a:rPr>
              <a:t>ALICE ITS2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A10AD4-69F7-B405-38E5-0D127EBFB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nl-NL">
                <a:solidFill>
                  <a:srgbClr val="FFFFFF"/>
                </a:solidFill>
              </a:rPr>
              <a:t>By Wopke Telman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6BE39F0-3E2D-A34D-961B-1211FC3C9CE5}"/>
              </a:ext>
            </a:extLst>
          </p:cNvPr>
          <p:cNvSpPr txBox="1"/>
          <p:nvPr/>
        </p:nvSpPr>
        <p:spPr>
          <a:xfrm>
            <a:off x="10725150" y="6457950"/>
            <a:ext cx="131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Alice ITS2 [1]</a:t>
            </a:r>
          </a:p>
        </p:txBody>
      </p:sp>
    </p:spTree>
    <p:extLst>
      <p:ext uri="{BB962C8B-B14F-4D97-AF65-F5344CB8AC3E}">
        <p14:creationId xmlns:p14="http://schemas.microsoft.com/office/powerpoint/2010/main" val="415748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F8065A-5CB4-C372-BEA7-21E5CCCA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Heavy-Ion Physics Enabled by ITS2</a:t>
            </a: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8B11FB-5A4C-1836-31AE-2799314C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nl-NL" sz="1700" dirty="0"/>
              <a:t>ITS2 </a:t>
            </a:r>
            <a:r>
              <a:rPr lang="nl-NL" sz="1700" dirty="0" err="1"/>
              <a:t>enables</a:t>
            </a:r>
            <a:r>
              <a:rPr lang="nl-NL" sz="1700" dirty="0"/>
              <a:t> </a:t>
            </a:r>
            <a:r>
              <a:rPr lang="nl-NL" sz="1700" dirty="0" err="1"/>
              <a:t>measuring</a:t>
            </a:r>
            <a:r>
              <a:rPr lang="nl-NL" sz="1700" dirty="0"/>
              <a:t> more </a:t>
            </a:r>
            <a:r>
              <a:rPr lang="nl-NL" sz="1700" dirty="0" err="1"/>
              <a:t>charmed</a:t>
            </a:r>
            <a:r>
              <a:rPr lang="nl-NL" sz="1700" dirty="0"/>
              <a:t> </a:t>
            </a:r>
            <a:r>
              <a:rPr lang="nl-NL" sz="1700" dirty="0" err="1"/>
              <a:t>and</a:t>
            </a:r>
            <a:r>
              <a:rPr lang="nl-NL" sz="1700" dirty="0"/>
              <a:t> beauty </a:t>
            </a:r>
            <a:r>
              <a:rPr lang="nl-NL" sz="1700" dirty="0" err="1"/>
              <a:t>hadrons</a:t>
            </a:r>
            <a:r>
              <a:rPr lang="nl-NL" sz="1700" dirty="0"/>
              <a:t>, </a:t>
            </a:r>
            <a:r>
              <a:rPr lang="nl-NL" sz="1700" dirty="0" err="1"/>
              <a:t>including</a:t>
            </a:r>
            <a:r>
              <a:rPr lang="nl-NL" sz="1700" dirty="0"/>
              <a:t> </a:t>
            </a:r>
            <a:r>
              <a:rPr lang="nl-NL" sz="1700" dirty="0" err="1"/>
              <a:t>baryons</a:t>
            </a:r>
            <a:r>
              <a:rPr lang="nl-NL" sz="1700" dirty="0"/>
              <a:t>, </a:t>
            </a:r>
            <a:r>
              <a:rPr lang="nl-NL" sz="1700" dirty="0" err="1"/>
              <a:t>to</a:t>
            </a:r>
            <a:r>
              <a:rPr lang="nl-NL" sz="1700" dirty="0"/>
              <a:t> </a:t>
            </a:r>
            <a:r>
              <a:rPr lang="nl-NL" sz="1700" dirty="0" err="1"/>
              <a:t>determine</a:t>
            </a:r>
            <a:r>
              <a:rPr lang="nl-NL" sz="1700" dirty="0"/>
              <a:t> heavy-flavour transport </a:t>
            </a:r>
            <a:r>
              <a:rPr lang="nl-NL" sz="1700" dirty="0" err="1"/>
              <a:t>coefficients</a:t>
            </a:r>
            <a:r>
              <a:rPr lang="nl-NL" sz="1700" dirty="0"/>
              <a:t> [9]</a:t>
            </a:r>
          </a:p>
          <a:p>
            <a:endParaRPr lang="nl-NL" sz="1700" dirty="0"/>
          </a:p>
          <a:p>
            <a:r>
              <a:rPr lang="nl-NL" sz="1700" dirty="0"/>
              <a:t>Low-</a:t>
            </a:r>
            <a:r>
              <a:rPr lang="nl-NL" sz="1700" dirty="0" err="1"/>
              <a:t>p</a:t>
            </a:r>
            <a:r>
              <a:rPr lang="nl-NL" sz="1700" baseline="-25000" dirty="0" err="1"/>
              <a:t>T</a:t>
            </a:r>
            <a:r>
              <a:rPr lang="nl-NL" sz="1700" dirty="0"/>
              <a:t> </a:t>
            </a:r>
            <a:r>
              <a:rPr lang="nl-NL" sz="1700" dirty="0" err="1"/>
              <a:t>reach</a:t>
            </a:r>
            <a:r>
              <a:rPr lang="nl-NL" sz="1700" dirty="0"/>
              <a:t>: track </a:t>
            </a:r>
            <a:r>
              <a:rPr lang="nl-NL" sz="1700" dirty="0" err="1"/>
              <a:t>charged</a:t>
            </a:r>
            <a:r>
              <a:rPr lang="nl-NL" sz="1700" dirty="0"/>
              <a:t> </a:t>
            </a:r>
            <a:r>
              <a:rPr lang="nl-NL" sz="1700" dirty="0" err="1"/>
              <a:t>particles</a:t>
            </a:r>
            <a:r>
              <a:rPr lang="nl-NL" sz="1700" dirty="0"/>
              <a:t> down </a:t>
            </a:r>
            <a:r>
              <a:rPr lang="nl-NL" sz="1700" dirty="0" err="1"/>
              <a:t>to</a:t>
            </a:r>
            <a:r>
              <a:rPr lang="nl-NL" sz="1700" dirty="0"/>
              <a:t> zero momentum </a:t>
            </a:r>
            <a:r>
              <a:rPr lang="nl-NL" sz="1700" dirty="0" err="1"/>
              <a:t>with</a:t>
            </a:r>
            <a:r>
              <a:rPr lang="nl-NL" sz="1700" dirty="0"/>
              <a:t> efficiency [10]</a:t>
            </a:r>
          </a:p>
          <a:p>
            <a:endParaRPr lang="nl-NL" sz="1700" dirty="0"/>
          </a:p>
          <a:p>
            <a:r>
              <a:rPr lang="nl-NL" sz="1700" dirty="0"/>
              <a:t>High </a:t>
            </a:r>
            <a:r>
              <a:rPr lang="nl-NL" sz="1700" dirty="0" err="1"/>
              <a:t>statistics</a:t>
            </a:r>
            <a:endParaRPr lang="nl-NL" sz="1700" dirty="0"/>
          </a:p>
          <a:p>
            <a:endParaRPr lang="nl-NL" sz="1700" dirty="0"/>
          </a:p>
          <a:p>
            <a:r>
              <a:rPr lang="nl-NL" sz="1700" dirty="0"/>
              <a:t>Rare </a:t>
            </a:r>
            <a:r>
              <a:rPr lang="nl-NL" sz="1700" dirty="0" err="1"/>
              <a:t>probes</a:t>
            </a:r>
            <a:r>
              <a:rPr lang="nl-NL" sz="1700" dirty="0"/>
              <a:t>: </a:t>
            </a:r>
            <a:r>
              <a:rPr lang="nl-NL" sz="1700" dirty="0" err="1"/>
              <a:t>exotic</a:t>
            </a:r>
            <a:r>
              <a:rPr lang="nl-NL" sz="1700" dirty="0"/>
              <a:t> </a:t>
            </a:r>
            <a:r>
              <a:rPr lang="nl-NL" sz="1700" dirty="0" err="1"/>
              <a:t>states</a:t>
            </a:r>
            <a:r>
              <a:rPr lang="nl-NL" sz="1700" dirty="0"/>
              <a:t> </a:t>
            </a:r>
            <a:r>
              <a:rPr lang="nl-NL" sz="1700" dirty="0" err="1"/>
              <a:t>and</a:t>
            </a:r>
            <a:r>
              <a:rPr lang="nl-NL" sz="1700" dirty="0"/>
              <a:t> rare </a:t>
            </a:r>
            <a:r>
              <a:rPr lang="nl-NL" sz="1700" dirty="0" err="1"/>
              <a:t>signals</a:t>
            </a:r>
            <a:endParaRPr lang="nl-NL" sz="1700" dirty="0"/>
          </a:p>
          <a:p>
            <a:endParaRPr lang="nl-NL" sz="1700" dirty="0"/>
          </a:p>
          <a:p>
            <a:r>
              <a:rPr lang="nl-NL" sz="1700" dirty="0"/>
              <a:t>Forward </a:t>
            </a:r>
            <a:r>
              <a:rPr lang="nl-NL" sz="1700" dirty="0" err="1"/>
              <a:t>and</a:t>
            </a:r>
            <a:r>
              <a:rPr lang="nl-NL" sz="1700" dirty="0"/>
              <a:t> </a:t>
            </a:r>
            <a:r>
              <a:rPr lang="nl-NL" sz="1700" dirty="0" err="1"/>
              <a:t>future</a:t>
            </a:r>
            <a:r>
              <a:rPr lang="nl-NL" sz="1700" dirty="0"/>
              <a:t> </a:t>
            </a:r>
            <a:r>
              <a:rPr lang="nl-NL" sz="1700" dirty="0" err="1"/>
              <a:t>synergy</a:t>
            </a:r>
            <a:r>
              <a:rPr lang="nl-NL" sz="1700" dirty="0"/>
              <a:t>: </a:t>
            </a:r>
            <a:r>
              <a:rPr lang="nl-NL" sz="1700" dirty="0" err="1"/>
              <a:t>better</a:t>
            </a:r>
            <a:r>
              <a:rPr lang="nl-NL" sz="1700" dirty="0"/>
              <a:t> forward-</a:t>
            </a:r>
            <a:r>
              <a:rPr lang="nl-NL" sz="1700" dirty="0" err="1"/>
              <a:t>rapidity</a:t>
            </a:r>
            <a:r>
              <a:rPr lang="nl-NL" sz="1700" dirty="0"/>
              <a:t> </a:t>
            </a:r>
            <a:r>
              <a:rPr lang="nl-NL" sz="1700" dirty="0" err="1"/>
              <a:t>vertexing</a:t>
            </a:r>
            <a:r>
              <a:rPr lang="nl-NL" sz="1700" dirty="0"/>
              <a:t> </a:t>
            </a:r>
            <a:r>
              <a:rPr lang="nl-NL" sz="1700" dirty="0" err="1"/>
              <a:t>for</a:t>
            </a:r>
            <a:r>
              <a:rPr lang="nl-NL" sz="1700" dirty="0"/>
              <a:t> </a:t>
            </a:r>
            <a:r>
              <a:rPr lang="nl-NL" sz="1700" dirty="0" err="1"/>
              <a:t>muonic</a:t>
            </a:r>
            <a:r>
              <a:rPr lang="nl-NL" sz="1700" dirty="0"/>
              <a:t> </a:t>
            </a:r>
            <a:r>
              <a:rPr lang="nl-NL" sz="1700" dirty="0" err="1"/>
              <a:t>decays</a:t>
            </a:r>
            <a:r>
              <a:rPr lang="nl-NL" sz="1700" dirty="0"/>
              <a:t> </a:t>
            </a:r>
            <a:r>
              <a:rPr lang="nl-NL" sz="1700" dirty="0" err="1"/>
              <a:t>with</a:t>
            </a:r>
            <a:r>
              <a:rPr lang="nl-NL" sz="1700" dirty="0"/>
              <a:t> MFT</a:t>
            </a:r>
          </a:p>
        </p:txBody>
      </p:sp>
      <p:pic>
        <p:nvPicPr>
          <p:cNvPr id="9218" name="Picture 2" descr="Tracks from a lead–lead collision">
            <a:extLst>
              <a:ext uri="{FF2B5EF4-FFF2-40B4-BE49-F238E27FC236}">
                <a16:creationId xmlns:a16="http://schemas.microsoft.com/office/drawing/2014/main" id="{119DC83D-A9A0-3D5D-8EA2-4F407241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19959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3C99812-1725-0A39-0D7B-1CD3FB26447B}"/>
              </a:ext>
            </a:extLst>
          </p:cNvPr>
          <p:cNvSpPr txBox="1"/>
          <p:nvPr/>
        </p:nvSpPr>
        <p:spPr>
          <a:xfrm>
            <a:off x="7675658" y="6190488"/>
            <a:ext cx="188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Pb-Pb </a:t>
            </a:r>
            <a:r>
              <a:rPr lang="nl-NL" sz="1400" dirty="0" err="1"/>
              <a:t>collision</a:t>
            </a:r>
            <a:r>
              <a:rPr lang="nl-NL" sz="1400" dirty="0"/>
              <a:t> [11]</a:t>
            </a:r>
          </a:p>
        </p:txBody>
      </p:sp>
    </p:spTree>
    <p:extLst>
      <p:ext uri="{BB962C8B-B14F-4D97-AF65-F5344CB8AC3E}">
        <p14:creationId xmlns:p14="http://schemas.microsoft.com/office/powerpoint/2010/main" val="137241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CE3271-AAA2-4BCE-AAA8-DAC6A8B1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4200"/>
              <a:t>First Results from Run 3 (pp and Pb–Pb)</a:t>
            </a:r>
          </a:p>
        </p:txBody>
      </p:sp>
      <p:sp>
        <p:nvSpPr>
          <p:cNvPr id="1229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02B955-FB30-F811-25D4-1ACD0371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l-NL" sz="1900"/>
              <a:t>Data collected: 80 pb</a:t>
            </a:r>
            <a:r>
              <a:rPr lang="nl-NL" sz="1900" baseline="30000"/>
              <a:t>-1</a:t>
            </a:r>
            <a:r>
              <a:rPr lang="nl-NL" sz="1900"/>
              <a:t> of pp collisions, 2 nb</a:t>
            </a:r>
            <a:r>
              <a:rPr lang="nl-NL" sz="1900" baseline="30000"/>
              <a:t>-1</a:t>
            </a:r>
            <a:r>
              <a:rPr lang="nl-NL" sz="1900"/>
              <a:t> of Pb-Pb collisions</a:t>
            </a:r>
          </a:p>
          <a:p>
            <a:pPr marL="0" indent="0">
              <a:buNone/>
            </a:pPr>
            <a:endParaRPr lang="nl-NL" sz="1900"/>
          </a:p>
          <a:p>
            <a:r>
              <a:rPr lang="nl-NL" sz="1900"/>
              <a:t>Heavy-ion performance; clear signals of heavy-flavor hadrons</a:t>
            </a:r>
          </a:p>
          <a:p>
            <a:endParaRPr lang="nl-NL" sz="1900"/>
          </a:p>
          <a:p>
            <a:r>
              <a:rPr lang="nl-NL" sz="1900"/>
              <a:t>New analysis avenues:</a:t>
            </a:r>
          </a:p>
          <a:p>
            <a:pPr>
              <a:buFontTx/>
              <a:buChar char="-"/>
            </a:pPr>
            <a:r>
              <a:rPr lang="nl-NL" sz="1900"/>
              <a:t>Non-prompt heavy flavor in Pb–Pb</a:t>
            </a:r>
          </a:p>
          <a:p>
            <a:pPr>
              <a:buFontTx/>
              <a:buChar char="-"/>
            </a:pPr>
            <a:r>
              <a:rPr lang="nl-NL" sz="1900"/>
              <a:t>First look at doubly charmed baryons and heavy exotica</a:t>
            </a:r>
          </a:p>
          <a:p>
            <a:pPr marL="0" indent="0">
              <a:buNone/>
            </a:pPr>
            <a:endParaRPr lang="nl-NL" sz="1900"/>
          </a:p>
        </p:txBody>
      </p:sp>
      <p:pic>
        <p:nvPicPr>
          <p:cNvPr id="12290" name="Picture 2" descr="ALICE ITS">
            <a:extLst>
              <a:ext uri="{FF2B5EF4-FFF2-40B4-BE49-F238E27FC236}">
                <a16:creationId xmlns:a16="http://schemas.microsoft.com/office/drawing/2014/main" id="{A43F0BF8-BDAD-3E29-C49B-A18434A2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983" y="640080"/>
            <a:ext cx="375109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6102818-2BE0-E07D-41AF-343C2C6B1DE2}"/>
              </a:ext>
            </a:extLst>
          </p:cNvPr>
          <p:cNvSpPr txBox="1"/>
          <p:nvPr/>
        </p:nvSpPr>
        <p:spPr>
          <a:xfrm>
            <a:off x="7086600" y="621792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Inner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outer</a:t>
            </a:r>
            <a:r>
              <a:rPr lang="nl-NL" sz="1400" dirty="0"/>
              <a:t> barrel ITS2 [6]</a:t>
            </a:r>
          </a:p>
        </p:txBody>
      </p:sp>
    </p:spTree>
    <p:extLst>
      <p:ext uri="{BB962C8B-B14F-4D97-AF65-F5344CB8AC3E}">
        <p14:creationId xmlns:p14="http://schemas.microsoft.com/office/powerpoint/2010/main" val="48628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8" name="Rectangle 1127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D4A67-AA47-825F-C236-F8A8B69C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4600"/>
              <a:t>Summary and Future Outlook </a:t>
            </a:r>
            <a:br>
              <a:rPr lang="nl-NL" sz="4600"/>
            </a:br>
            <a:r>
              <a:rPr lang="nl-NL" sz="4600"/>
              <a:t>(ITS3 and Beyond)</a:t>
            </a:r>
          </a:p>
        </p:txBody>
      </p:sp>
      <p:sp>
        <p:nvSpPr>
          <p:cNvPr id="112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CBA8DA-E9F2-BAC1-5931-DB9E0D591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NL" sz="2200" dirty="0"/>
              <a:t>Summary of ITS2: met </a:t>
            </a:r>
            <a:r>
              <a:rPr lang="nl-NL" sz="2200" dirty="0" err="1"/>
              <a:t>its</a:t>
            </a:r>
            <a:r>
              <a:rPr lang="nl-NL" sz="2200" dirty="0"/>
              <a:t> design goals</a:t>
            </a:r>
          </a:p>
          <a:p>
            <a:endParaRPr lang="nl-NL" sz="2200" dirty="0"/>
          </a:p>
          <a:p>
            <a:r>
              <a:rPr lang="nl-NL" sz="2200" dirty="0"/>
              <a:t>ITS3 (Long </a:t>
            </a:r>
            <a:r>
              <a:rPr lang="nl-NL" sz="2200" dirty="0" err="1"/>
              <a:t>Shutdown</a:t>
            </a:r>
            <a:r>
              <a:rPr lang="nl-NL" sz="2200" dirty="0"/>
              <a:t> 3, 2027), </a:t>
            </a:r>
            <a:r>
              <a:rPr lang="nl-NL" sz="2200" dirty="0" err="1"/>
              <a:t>material</a:t>
            </a:r>
            <a:r>
              <a:rPr lang="nl-NL" sz="2200" dirty="0"/>
              <a:t> budget </a:t>
            </a:r>
            <a:r>
              <a:rPr lang="nl-NL" sz="2200" dirty="0" err="1"/>
              <a:t>to</a:t>
            </a:r>
            <a:r>
              <a:rPr lang="nl-NL" sz="2200" dirty="0"/>
              <a:t> ~0.05% X</a:t>
            </a:r>
            <a:r>
              <a:rPr lang="nl-NL" sz="2200" baseline="-25000" dirty="0"/>
              <a:t>0 </a:t>
            </a:r>
            <a:r>
              <a:rPr lang="nl-NL" sz="2200" dirty="0"/>
              <a:t> [12]</a:t>
            </a:r>
          </a:p>
          <a:p>
            <a:endParaRPr lang="nl-NL" sz="2200" dirty="0"/>
          </a:p>
          <a:p>
            <a:r>
              <a:rPr lang="nl-NL" sz="2200" dirty="0" err="1"/>
              <a:t>Future</a:t>
            </a:r>
            <a:r>
              <a:rPr lang="nl-NL" sz="2200" dirty="0"/>
              <a:t> </a:t>
            </a:r>
            <a:r>
              <a:rPr lang="nl-NL" sz="2200" dirty="0" err="1"/>
              <a:t>experiments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 err="1"/>
              <a:t>Concluding</a:t>
            </a:r>
            <a:r>
              <a:rPr lang="nl-NL" sz="2200" dirty="0"/>
              <a:t> </a:t>
            </a:r>
            <a:r>
              <a:rPr lang="nl-NL" sz="2200" dirty="0" err="1"/>
              <a:t>remark</a:t>
            </a:r>
            <a:endParaRPr lang="nl-NL" sz="2200" dirty="0"/>
          </a:p>
        </p:txBody>
      </p:sp>
      <p:pic>
        <p:nvPicPr>
          <p:cNvPr id="11268" name="Picture 4" descr="ALICE tracks new territory – CERN Courier">
            <a:extLst>
              <a:ext uri="{FF2B5EF4-FFF2-40B4-BE49-F238E27FC236}">
                <a16:creationId xmlns:a16="http://schemas.microsoft.com/office/drawing/2014/main" id="{13A2D346-BFA3-2EF9-7FD1-06FDDFFD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5414" b="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C4C49B9-5091-0DBE-2C3B-C8024848FBB9}"/>
              </a:ext>
            </a:extLst>
          </p:cNvPr>
          <p:cNvSpPr txBox="1"/>
          <p:nvPr/>
        </p:nvSpPr>
        <p:spPr>
          <a:xfrm>
            <a:off x="7675658" y="6190488"/>
            <a:ext cx="249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Conceptual</a:t>
            </a:r>
            <a:r>
              <a:rPr lang="nl-NL" sz="1400" dirty="0"/>
              <a:t> design ITS3 [12]</a:t>
            </a:r>
          </a:p>
        </p:txBody>
      </p:sp>
    </p:spTree>
    <p:extLst>
      <p:ext uri="{BB962C8B-B14F-4D97-AF65-F5344CB8AC3E}">
        <p14:creationId xmlns:p14="http://schemas.microsoft.com/office/powerpoint/2010/main" val="272542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0052B-BB8A-7FC3-F5A0-53C0E8C2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References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EE829B-9EAD-95E0-866E-8D0DADD7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1500" dirty="0"/>
              <a:t>[1] </a:t>
            </a:r>
            <a:r>
              <a:rPr lang="nl-NL" sz="1500" dirty="0">
                <a:hlinkClick r:id="rId2"/>
              </a:rPr>
              <a:t>https://www.technology.stfc.ac.uk/Pages/Project-Showcase/Inner-Tracking-System-2-%28ITS2%29---ALICE-upgrade%E2%80%AF%E2%80%AF-.aspx</a:t>
            </a:r>
            <a:endParaRPr lang="nl-NL" sz="1500" dirty="0"/>
          </a:p>
          <a:p>
            <a:r>
              <a:rPr lang="nl-NL" sz="1500" dirty="0"/>
              <a:t>[2] </a:t>
            </a:r>
            <a:r>
              <a:rPr lang="nl-NL" sz="1500" dirty="0">
                <a:hlinkClick r:id="rId3"/>
              </a:rPr>
              <a:t>https://ep-dep.web.cern.ch/organisation/alice</a:t>
            </a:r>
            <a:endParaRPr lang="nl-NL" sz="1500" dirty="0"/>
          </a:p>
          <a:p>
            <a:r>
              <a:rPr lang="nl-NL" sz="1500" dirty="0"/>
              <a:t>[3] </a:t>
            </a:r>
            <a:r>
              <a:rPr lang="nl-NL" sz="1500" dirty="0">
                <a:hlinkClick r:id="rId4"/>
              </a:rPr>
              <a:t>https://en.wikipedia.org/wiki/ALICE_experiment</a:t>
            </a:r>
            <a:endParaRPr lang="nl-NL" sz="1500" dirty="0"/>
          </a:p>
          <a:p>
            <a:r>
              <a:rPr lang="nl-NL" sz="1500" dirty="0"/>
              <a:t>[5] </a:t>
            </a:r>
            <a:r>
              <a:rPr lang="nl-NL" sz="1500" dirty="0">
                <a:hlinkClick r:id="rId5"/>
              </a:rPr>
              <a:t>https://www.innovationnewsnetwork.com/inside-the-upgraded-alice-nuclear-physics-experiment-at-cern/20346/</a:t>
            </a:r>
            <a:endParaRPr lang="nl-NL" sz="1500" dirty="0"/>
          </a:p>
          <a:p>
            <a:r>
              <a:rPr lang="nl-NL" sz="1500" dirty="0"/>
              <a:t>[6] </a:t>
            </a:r>
            <a:r>
              <a:rPr lang="nl-NL" sz="1500" dirty="0">
                <a:hlinkClick r:id="rId6"/>
              </a:rPr>
              <a:t>https://cerncourier.com/a/alice-tracks-new-territory/</a:t>
            </a:r>
            <a:endParaRPr lang="nl-NL" sz="1500" dirty="0"/>
          </a:p>
          <a:p>
            <a:r>
              <a:rPr lang="nl-NL" sz="1500" dirty="0"/>
              <a:t>[7] </a:t>
            </a:r>
            <a:r>
              <a:rPr lang="nl-NL" sz="1500" dirty="0" err="1"/>
              <a:t>Isakov</a:t>
            </a:r>
            <a:r>
              <a:rPr lang="nl-NL" sz="1500" dirty="0"/>
              <a:t>, A. (2025). ALICE ITS2: </a:t>
            </a:r>
            <a:r>
              <a:rPr lang="nl-NL" sz="1500" dirty="0" err="1"/>
              <a:t>overview</a:t>
            </a:r>
            <a:r>
              <a:rPr lang="nl-NL" sz="1500" dirty="0"/>
              <a:t> </a:t>
            </a:r>
            <a:r>
              <a:rPr lang="nl-NL" sz="1500" dirty="0" err="1"/>
              <a:t>and</a:t>
            </a:r>
            <a:r>
              <a:rPr lang="nl-NL" sz="1500" dirty="0"/>
              <a:t> performance. </a:t>
            </a:r>
            <a:r>
              <a:rPr lang="nl-NL" sz="1500" dirty="0" err="1"/>
              <a:t>arXiv</a:t>
            </a:r>
            <a:r>
              <a:rPr lang="nl-NL" sz="1500" dirty="0"/>
              <a:t> preprint arXiv:2502.04781.</a:t>
            </a:r>
          </a:p>
          <a:p>
            <a:r>
              <a:rPr lang="nl-NL" sz="1500" dirty="0"/>
              <a:t>[8] Mager, M., &amp; ALICE </a:t>
            </a:r>
            <a:r>
              <a:rPr lang="nl-NL" sz="1500" dirty="0" err="1"/>
              <a:t>collaboration</a:t>
            </a:r>
            <a:r>
              <a:rPr lang="nl-NL" sz="1500" dirty="0"/>
              <a:t>. (2016). ALPIDE, </a:t>
            </a:r>
            <a:r>
              <a:rPr lang="nl-NL" sz="1500" dirty="0" err="1"/>
              <a:t>the</a:t>
            </a:r>
            <a:r>
              <a:rPr lang="nl-NL" sz="1500" dirty="0"/>
              <a:t> </a:t>
            </a:r>
            <a:r>
              <a:rPr lang="nl-NL" sz="1500" dirty="0" err="1"/>
              <a:t>Monolithic</a:t>
            </a:r>
            <a:r>
              <a:rPr lang="nl-NL" sz="1500" dirty="0"/>
              <a:t> Active Pixel Sensor </a:t>
            </a:r>
            <a:r>
              <a:rPr lang="nl-NL" sz="1500" dirty="0" err="1"/>
              <a:t>for</a:t>
            </a:r>
            <a:r>
              <a:rPr lang="nl-NL" sz="1500" dirty="0"/>
              <a:t> </a:t>
            </a:r>
            <a:r>
              <a:rPr lang="nl-NL" sz="1500" dirty="0" err="1"/>
              <a:t>the</a:t>
            </a:r>
            <a:r>
              <a:rPr lang="nl-NL" sz="1500" dirty="0"/>
              <a:t> ALICE ITS upgrade. </a:t>
            </a:r>
            <a:r>
              <a:rPr lang="nl-NL" sz="1500" dirty="0" err="1"/>
              <a:t>Nuclear</a:t>
            </a:r>
            <a:r>
              <a:rPr lang="nl-NL" sz="1500" dirty="0"/>
              <a:t> </a:t>
            </a:r>
            <a:r>
              <a:rPr lang="nl-NL" sz="1500" dirty="0" err="1"/>
              <a:t>Instruments</a:t>
            </a:r>
            <a:r>
              <a:rPr lang="nl-NL" sz="1500" dirty="0"/>
              <a:t> </a:t>
            </a:r>
            <a:r>
              <a:rPr lang="nl-NL" sz="1500" dirty="0" err="1"/>
              <a:t>and</a:t>
            </a:r>
            <a:r>
              <a:rPr lang="nl-NL" sz="1500" dirty="0"/>
              <a:t> </a:t>
            </a:r>
            <a:r>
              <a:rPr lang="nl-NL" sz="1500" dirty="0" err="1"/>
              <a:t>Methods</a:t>
            </a:r>
            <a:r>
              <a:rPr lang="nl-NL" sz="1500" dirty="0"/>
              <a:t> in </a:t>
            </a:r>
            <a:r>
              <a:rPr lang="nl-NL" sz="1500" dirty="0" err="1"/>
              <a:t>Physics</a:t>
            </a:r>
            <a:r>
              <a:rPr lang="nl-NL" sz="1500" dirty="0"/>
              <a:t> Research </a:t>
            </a:r>
            <a:r>
              <a:rPr lang="nl-NL" sz="1500" dirty="0" err="1"/>
              <a:t>Section</a:t>
            </a:r>
            <a:r>
              <a:rPr lang="nl-NL" sz="1500" dirty="0"/>
              <a:t> A: Accelerators, Spectrometers, Detectors </a:t>
            </a:r>
            <a:r>
              <a:rPr lang="nl-NL" sz="1500" dirty="0" err="1"/>
              <a:t>and</a:t>
            </a:r>
            <a:r>
              <a:rPr lang="nl-NL" sz="1500" dirty="0"/>
              <a:t> </a:t>
            </a:r>
            <a:r>
              <a:rPr lang="nl-NL" sz="1500" dirty="0" err="1"/>
              <a:t>Associated</a:t>
            </a:r>
            <a:r>
              <a:rPr lang="nl-NL" sz="1500" dirty="0"/>
              <a:t> Equipment, 824, 434-438.</a:t>
            </a:r>
          </a:p>
          <a:p>
            <a:r>
              <a:rPr lang="nl-NL" sz="1500" dirty="0"/>
              <a:t>[9] </a:t>
            </a:r>
            <a:r>
              <a:rPr lang="nl-NL" sz="1500" dirty="0">
                <a:hlinkClick r:id="rId7"/>
              </a:rPr>
              <a:t>https://cerncourier.com/a/alice-tracks-new-territory/#:~:text=of%20new%20phenomena,understanding%20the%20interplay%20between%20the</a:t>
            </a:r>
            <a:endParaRPr lang="nl-NL" sz="1500" dirty="0"/>
          </a:p>
          <a:p>
            <a:r>
              <a:rPr lang="nl-NL" sz="1500" dirty="0"/>
              <a:t>[10] </a:t>
            </a:r>
            <a:r>
              <a:rPr lang="nl-NL" sz="1500" dirty="0">
                <a:hlinkClick r:id="rId8"/>
              </a:rPr>
              <a:t>https://ep-news.web.cern.ch/content/alice-its-upgrade-pixels-quarks#:~:text=The%20brand,all%20collisions%2C%20translates%20to%20an</a:t>
            </a:r>
            <a:endParaRPr lang="nl-NL" sz="1500" dirty="0"/>
          </a:p>
          <a:p>
            <a:r>
              <a:rPr lang="nl-NL" sz="1500" dirty="0"/>
              <a:t>[11] </a:t>
            </a:r>
            <a:r>
              <a:rPr lang="nl-NL" sz="1500" dirty="0">
                <a:hlinkClick r:id="rId9"/>
              </a:rPr>
              <a:t>https://cerncourier.com/a/heavy-ion-physics-past-present-and-future/</a:t>
            </a:r>
            <a:endParaRPr lang="nl-NL" sz="1500" dirty="0"/>
          </a:p>
          <a:p>
            <a:r>
              <a:rPr lang="nl-NL" sz="1500" dirty="0"/>
              <a:t>[12]</a:t>
            </a:r>
            <a:r>
              <a:rPr lang="nl-NL" sz="1500" dirty="0" err="1"/>
              <a:t>Liu</a:t>
            </a:r>
            <a:r>
              <a:rPr lang="nl-NL" sz="1500" dirty="0"/>
              <a:t>, J., &amp; ALICE </a:t>
            </a:r>
            <a:r>
              <a:rPr lang="nl-NL" sz="1500" dirty="0" err="1"/>
              <a:t>collaboration</a:t>
            </a:r>
            <a:r>
              <a:rPr lang="nl-NL" sz="1500" dirty="0"/>
              <a:t>. (2024). ALICE ITS3: A </a:t>
            </a:r>
            <a:r>
              <a:rPr lang="nl-NL" sz="1500" dirty="0" err="1"/>
              <a:t>truly</a:t>
            </a:r>
            <a:r>
              <a:rPr lang="nl-NL" sz="1500" dirty="0"/>
              <a:t> </a:t>
            </a:r>
            <a:r>
              <a:rPr lang="nl-NL" sz="1500" dirty="0" err="1"/>
              <a:t>cylindrical</a:t>
            </a:r>
            <a:r>
              <a:rPr lang="nl-NL" sz="1500" dirty="0"/>
              <a:t> vertex detector </a:t>
            </a:r>
            <a:r>
              <a:rPr lang="nl-NL" sz="1500" dirty="0" err="1"/>
              <a:t>based</a:t>
            </a:r>
            <a:r>
              <a:rPr lang="nl-NL" sz="1500" dirty="0"/>
              <a:t> on bent, </a:t>
            </a:r>
            <a:r>
              <a:rPr lang="nl-NL" sz="1500" dirty="0" err="1"/>
              <a:t>wafer-scale</a:t>
            </a:r>
            <a:r>
              <a:rPr lang="nl-NL" sz="1500" dirty="0"/>
              <a:t> </a:t>
            </a:r>
            <a:r>
              <a:rPr lang="nl-NL" sz="1500" dirty="0" err="1"/>
              <a:t>stitched</a:t>
            </a:r>
            <a:r>
              <a:rPr lang="nl-NL" sz="1500" dirty="0"/>
              <a:t> CMOS sensors. </a:t>
            </a:r>
            <a:r>
              <a:rPr lang="nl-NL" sz="1500" dirty="0" err="1"/>
              <a:t>Nuclear</a:t>
            </a:r>
            <a:r>
              <a:rPr lang="nl-NL" sz="1500" dirty="0"/>
              <a:t> </a:t>
            </a:r>
            <a:r>
              <a:rPr lang="nl-NL" sz="1500" dirty="0" err="1"/>
              <a:t>Instruments</a:t>
            </a:r>
            <a:r>
              <a:rPr lang="nl-NL" sz="1500" dirty="0"/>
              <a:t> </a:t>
            </a:r>
            <a:r>
              <a:rPr lang="nl-NL" sz="1500" dirty="0" err="1"/>
              <a:t>and</a:t>
            </a:r>
            <a:r>
              <a:rPr lang="nl-NL" sz="1500" dirty="0"/>
              <a:t> </a:t>
            </a:r>
            <a:r>
              <a:rPr lang="nl-NL" sz="1500" dirty="0" err="1"/>
              <a:t>Methods</a:t>
            </a:r>
            <a:r>
              <a:rPr lang="nl-NL" sz="1500" dirty="0"/>
              <a:t> in </a:t>
            </a:r>
            <a:r>
              <a:rPr lang="nl-NL" sz="1500" dirty="0" err="1"/>
              <a:t>Physics</a:t>
            </a:r>
            <a:r>
              <a:rPr lang="nl-NL" sz="1500" dirty="0"/>
              <a:t> Research </a:t>
            </a:r>
            <a:r>
              <a:rPr lang="nl-NL" sz="1500" dirty="0" err="1"/>
              <a:t>Section</a:t>
            </a:r>
            <a:r>
              <a:rPr lang="nl-NL" sz="1500" dirty="0"/>
              <a:t> A: Accelerators, Spectrometers, Detectors </a:t>
            </a:r>
            <a:r>
              <a:rPr lang="nl-NL" sz="1500" dirty="0" err="1"/>
              <a:t>and</a:t>
            </a:r>
            <a:r>
              <a:rPr lang="nl-NL" sz="1500" dirty="0"/>
              <a:t> </a:t>
            </a:r>
            <a:r>
              <a:rPr lang="nl-NL" sz="1500" dirty="0" err="1"/>
              <a:t>Associated</a:t>
            </a:r>
            <a:r>
              <a:rPr lang="nl-NL" sz="1500" dirty="0"/>
              <a:t> Equipment, 169355.</a:t>
            </a: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15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873DD1-5E0A-18EE-6CA3-1DCECF2A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400"/>
              <a:t>ALICE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694CB-F748-218C-F473-3D9AE6454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l-NL" sz="2200" u="sng" dirty="0"/>
              <a:t>A</a:t>
            </a:r>
            <a:r>
              <a:rPr lang="nl-NL" sz="2200" dirty="0"/>
              <a:t> </a:t>
            </a:r>
            <a:r>
              <a:rPr lang="nl-NL" sz="2200" u="sng" dirty="0"/>
              <a:t>L</a:t>
            </a:r>
            <a:r>
              <a:rPr lang="nl-NL" sz="2200" dirty="0"/>
              <a:t>arge </a:t>
            </a:r>
            <a:r>
              <a:rPr lang="nl-NL" sz="2200" u="sng" dirty="0"/>
              <a:t>I</a:t>
            </a:r>
            <a:r>
              <a:rPr lang="nl-NL" sz="2200" dirty="0"/>
              <a:t>on </a:t>
            </a:r>
            <a:r>
              <a:rPr lang="nl-NL" sz="2200" u="sng" dirty="0"/>
              <a:t>C</a:t>
            </a:r>
            <a:r>
              <a:rPr lang="nl-NL" sz="2200" dirty="0"/>
              <a:t>ollider </a:t>
            </a:r>
            <a:r>
              <a:rPr lang="nl-NL" sz="2200" u="sng" dirty="0"/>
              <a:t>E</a:t>
            </a:r>
            <a:r>
              <a:rPr lang="nl-NL" sz="2200" dirty="0"/>
              <a:t>xperiment</a:t>
            </a:r>
          </a:p>
          <a:p>
            <a:r>
              <a:rPr lang="nl-NL" sz="2200" dirty="0"/>
              <a:t>LHC at CERN</a:t>
            </a:r>
          </a:p>
          <a:p>
            <a:r>
              <a:rPr lang="nl-NL" sz="2200" dirty="0"/>
              <a:t>1993</a:t>
            </a:r>
          </a:p>
          <a:p>
            <a:endParaRPr lang="nl-NL" sz="2200" dirty="0"/>
          </a:p>
          <a:p>
            <a:r>
              <a:rPr lang="nl-NL" sz="2200" dirty="0"/>
              <a:t>Quark </a:t>
            </a:r>
            <a:r>
              <a:rPr lang="nl-NL" sz="2200" dirty="0" err="1"/>
              <a:t>Gluon</a:t>
            </a:r>
            <a:r>
              <a:rPr lang="nl-NL" sz="2200" dirty="0"/>
              <a:t> Plasma (QGP)</a:t>
            </a:r>
          </a:p>
          <a:p>
            <a:r>
              <a:rPr lang="nl-NL" sz="2200" dirty="0"/>
              <a:t>Pb-Pb </a:t>
            </a:r>
            <a:r>
              <a:rPr lang="nl-NL" sz="2200" dirty="0" err="1"/>
              <a:t>collisions</a:t>
            </a:r>
            <a:endParaRPr lang="nl-NL" sz="2200" dirty="0"/>
          </a:p>
          <a:p>
            <a:r>
              <a:rPr lang="nl-NL" sz="2200" dirty="0"/>
              <a:t>pp </a:t>
            </a:r>
            <a:r>
              <a:rPr lang="nl-NL" sz="2200" dirty="0" err="1"/>
              <a:t>collisions</a:t>
            </a:r>
            <a:endParaRPr lang="nl-NL" sz="2200" dirty="0"/>
          </a:p>
        </p:txBody>
      </p:sp>
      <p:pic>
        <p:nvPicPr>
          <p:cNvPr id="2050" name="Picture 2" descr="ALICE | Experimental Physics Department">
            <a:extLst>
              <a:ext uri="{FF2B5EF4-FFF2-40B4-BE49-F238E27FC236}">
                <a16:creationId xmlns:a16="http://schemas.microsoft.com/office/drawing/2014/main" id="{102472D5-5FA1-E8F2-DB5B-A3667BEB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4730" y="640080"/>
            <a:ext cx="4127603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0A10217-61EC-27EA-98DF-CFA8C2119905}"/>
              </a:ext>
            </a:extLst>
          </p:cNvPr>
          <p:cNvSpPr txBox="1"/>
          <p:nvPr/>
        </p:nvSpPr>
        <p:spPr>
          <a:xfrm>
            <a:off x="6764730" y="6496050"/>
            <a:ext cx="15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ALICE Logo [2]</a:t>
            </a:r>
          </a:p>
        </p:txBody>
      </p:sp>
    </p:spTree>
    <p:extLst>
      <p:ext uri="{BB962C8B-B14F-4D97-AF65-F5344CB8AC3E}">
        <p14:creationId xmlns:p14="http://schemas.microsoft.com/office/powerpoint/2010/main" val="294145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B5B0C1-6F60-106C-63FA-91565EA6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/>
              <a:t>ALICE ITS1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660711-FFDA-319B-72FF-BB2FFEBC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 u="sng" dirty="0"/>
              <a:t>I</a:t>
            </a:r>
            <a:r>
              <a:rPr lang="nl-NL" sz="2200" dirty="0"/>
              <a:t>nner </a:t>
            </a:r>
            <a:r>
              <a:rPr lang="nl-NL" sz="2200" u="sng" dirty="0"/>
              <a:t>T</a:t>
            </a:r>
            <a:r>
              <a:rPr lang="nl-NL" sz="2200" dirty="0"/>
              <a:t>racking </a:t>
            </a:r>
            <a:r>
              <a:rPr lang="nl-NL" sz="2200" u="sng" dirty="0"/>
              <a:t>S</a:t>
            </a:r>
            <a:r>
              <a:rPr lang="nl-NL" sz="2200" dirty="0"/>
              <a:t>ystem</a:t>
            </a:r>
            <a:r>
              <a:rPr lang="nl-NL" sz="2200" u="sng" dirty="0"/>
              <a:t> </a:t>
            </a:r>
          </a:p>
          <a:p>
            <a:endParaRPr lang="nl-NL" sz="2200" u="sng" dirty="0"/>
          </a:p>
          <a:p>
            <a:r>
              <a:rPr lang="nl-NL" sz="2200" dirty="0"/>
              <a:t>2013-2018</a:t>
            </a:r>
          </a:p>
          <a:p>
            <a:endParaRPr lang="nl-NL" sz="2200" dirty="0"/>
          </a:p>
          <a:p>
            <a:r>
              <a:rPr lang="nl-NL" sz="2200" dirty="0" err="1"/>
              <a:t>Sillicon</a:t>
            </a:r>
            <a:r>
              <a:rPr lang="nl-NL" sz="2200" dirty="0"/>
              <a:t> detectors</a:t>
            </a:r>
          </a:p>
          <a:p>
            <a:endParaRPr lang="nl-NL" sz="2200" dirty="0"/>
          </a:p>
          <a:p>
            <a:r>
              <a:rPr lang="nl-NL" sz="2200" dirty="0"/>
              <a:t>Runs 1 </a:t>
            </a:r>
            <a:r>
              <a:rPr lang="nl-NL" sz="2200" dirty="0" err="1"/>
              <a:t>and</a:t>
            </a:r>
            <a:r>
              <a:rPr lang="nl-NL" sz="2200" dirty="0"/>
              <a:t> 2</a:t>
            </a:r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E363CE32-4258-0B89-AA69-3DF11FA4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4" r="1028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A5AE167-D9F5-1717-E518-07910806498A}"/>
              </a:ext>
            </a:extLst>
          </p:cNvPr>
          <p:cNvSpPr txBox="1"/>
          <p:nvPr/>
        </p:nvSpPr>
        <p:spPr>
          <a:xfrm>
            <a:off x="10910822" y="6550213"/>
            <a:ext cx="158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ALICE ITS1 [3]</a:t>
            </a:r>
          </a:p>
        </p:txBody>
      </p:sp>
    </p:spTree>
    <p:extLst>
      <p:ext uri="{BB962C8B-B14F-4D97-AF65-F5344CB8AC3E}">
        <p14:creationId xmlns:p14="http://schemas.microsoft.com/office/powerpoint/2010/main" val="316157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9FECF6-6A59-4FF5-A8AD-5169CE43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5400"/>
              <a:t>ITS2 Upgrade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8401A1-9C51-214F-5703-F8DFD6685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000" dirty="0"/>
              <a:t>LHC Long </a:t>
            </a:r>
            <a:r>
              <a:rPr lang="nl-NL" sz="2000" dirty="0" err="1"/>
              <a:t>Shutdown</a:t>
            </a:r>
            <a:r>
              <a:rPr lang="nl-NL" sz="2000" dirty="0"/>
              <a:t> 2</a:t>
            </a:r>
          </a:p>
          <a:p>
            <a:endParaRPr lang="nl-NL" sz="2000" dirty="0"/>
          </a:p>
          <a:p>
            <a:r>
              <a:rPr lang="nl-NL" sz="2000" dirty="0"/>
              <a:t>2022-now</a:t>
            </a:r>
          </a:p>
          <a:p>
            <a:endParaRPr lang="nl-NL" sz="2000" dirty="0"/>
          </a:p>
          <a:p>
            <a:r>
              <a:rPr lang="nl-NL" sz="2000" dirty="0"/>
              <a:t>Run 3</a:t>
            </a:r>
          </a:p>
          <a:p>
            <a:endParaRPr lang="nl-NL" sz="2000" dirty="0"/>
          </a:p>
          <a:p>
            <a:r>
              <a:rPr lang="nl-NL" sz="2000" dirty="0"/>
              <a:t>7 </a:t>
            </a:r>
            <a:r>
              <a:rPr lang="nl-NL" sz="2000" dirty="0" err="1"/>
              <a:t>layer</a:t>
            </a:r>
            <a:r>
              <a:rPr lang="nl-NL" sz="2000" dirty="0"/>
              <a:t> </a:t>
            </a:r>
            <a:r>
              <a:rPr lang="nl-NL" sz="2000" dirty="0" err="1"/>
              <a:t>monolithic</a:t>
            </a:r>
            <a:r>
              <a:rPr lang="nl-NL" sz="2000" dirty="0"/>
              <a:t> </a:t>
            </a:r>
            <a:r>
              <a:rPr lang="nl-NL" sz="2000" dirty="0" err="1"/>
              <a:t>active</a:t>
            </a:r>
            <a:r>
              <a:rPr lang="nl-NL" sz="2000" dirty="0"/>
              <a:t> pixel sensor-</a:t>
            </a:r>
            <a:r>
              <a:rPr lang="nl-NL" sz="2000" dirty="0" err="1"/>
              <a:t>based</a:t>
            </a:r>
            <a:r>
              <a:rPr lang="nl-NL" sz="2000" dirty="0"/>
              <a:t> detector</a:t>
            </a:r>
          </a:p>
          <a:p>
            <a:endParaRPr lang="nl-NL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30A8366-2FC9-7279-34A3-D85DB3FB2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3530DD9-5821-5DFE-EFBF-D9226F7049E0}"/>
              </a:ext>
            </a:extLst>
          </p:cNvPr>
          <p:cNvSpPr txBox="1"/>
          <p:nvPr/>
        </p:nvSpPr>
        <p:spPr>
          <a:xfrm>
            <a:off x="4654296" y="5505450"/>
            <a:ext cx="2775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Particle</a:t>
            </a:r>
            <a:r>
              <a:rPr lang="nl-NL" sz="1400" dirty="0"/>
              <a:t> tracks Pb </a:t>
            </a:r>
            <a:r>
              <a:rPr lang="nl-NL" sz="1400" dirty="0" err="1"/>
              <a:t>collision</a:t>
            </a:r>
            <a:r>
              <a:rPr lang="nl-NL" sz="1400" dirty="0"/>
              <a:t> [5]</a:t>
            </a:r>
          </a:p>
        </p:txBody>
      </p:sp>
    </p:spTree>
    <p:extLst>
      <p:ext uri="{BB962C8B-B14F-4D97-AF65-F5344CB8AC3E}">
        <p14:creationId xmlns:p14="http://schemas.microsoft.com/office/powerpoint/2010/main" val="61927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A91C51-828E-54C4-FDD8-EE8D1EF3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400"/>
              <a:t>ITS2 Upgrade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6127D-569B-C572-1C20-2D7943E6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l-NL" sz="1900" dirty="0" err="1"/>
              <a:t>Increase</a:t>
            </a:r>
            <a:r>
              <a:rPr lang="nl-NL" sz="1900" dirty="0"/>
              <a:t> in Pb-Pb </a:t>
            </a:r>
            <a:r>
              <a:rPr lang="nl-NL" sz="1900" dirty="0" err="1"/>
              <a:t>collision</a:t>
            </a:r>
            <a:r>
              <a:rPr lang="nl-NL" sz="1900" dirty="0"/>
              <a:t> </a:t>
            </a:r>
            <a:r>
              <a:rPr lang="nl-NL" sz="1900" dirty="0" err="1"/>
              <a:t>rate</a:t>
            </a:r>
            <a:endParaRPr lang="nl-NL" sz="1900" dirty="0"/>
          </a:p>
          <a:p>
            <a:endParaRPr lang="nl-NL" sz="1900" dirty="0"/>
          </a:p>
          <a:p>
            <a:r>
              <a:rPr lang="nl-NL" sz="1900" dirty="0" err="1"/>
              <a:t>Improved</a:t>
            </a:r>
            <a:r>
              <a:rPr lang="nl-NL" sz="1900" dirty="0"/>
              <a:t> </a:t>
            </a:r>
            <a:r>
              <a:rPr lang="nl-NL" sz="1900" dirty="0" err="1"/>
              <a:t>precision</a:t>
            </a:r>
            <a:r>
              <a:rPr lang="nl-NL" sz="1900" dirty="0"/>
              <a:t> of </a:t>
            </a:r>
            <a:r>
              <a:rPr lang="nl-NL" sz="1900" dirty="0" err="1"/>
              <a:t>the</a:t>
            </a:r>
            <a:r>
              <a:rPr lang="nl-NL" sz="1900" dirty="0"/>
              <a:t> </a:t>
            </a:r>
            <a:r>
              <a:rPr lang="nl-NL" sz="1900" dirty="0" err="1"/>
              <a:t>reconstruction</a:t>
            </a:r>
            <a:r>
              <a:rPr lang="nl-NL" sz="1900" dirty="0"/>
              <a:t> of </a:t>
            </a:r>
            <a:r>
              <a:rPr lang="nl-NL" sz="1900" dirty="0" err="1"/>
              <a:t>the</a:t>
            </a:r>
            <a:r>
              <a:rPr lang="nl-NL" sz="1900" dirty="0"/>
              <a:t> </a:t>
            </a:r>
            <a:r>
              <a:rPr lang="nl-NL" sz="1900" dirty="0" err="1"/>
              <a:t>primary</a:t>
            </a:r>
            <a:r>
              <a:rPr lang="nl-NL" sz="1900" dirty="0"/>
              <a:t> vertex</a:t>
            </a:r>
          </a:p>
          <a:p>
            <a:endParaRPr lang="nl-NL" sz="1900" dirty="0"/>
          </a:p>
          <a:p>
            <a:r>
              <a:rPr lang="nl-NL" sz="1900" dirty="0"/>
              <a:t>Pixels </a:t>
            </a:r>
            <a:r>
              <a:rPr lang="nl-NL" sz="1900" dirty="0" err="1"/>
              <a:t>with</a:t>
            </a:r>
            <a:r>
              <a:rPr lang="nl-NL" sz="1900" dirty="0"/>
              <a:t> </a:t>
            </a:r>
            <a:r>
              <a:rPr lang="nl-NL" sz="1900" dirty="0" err="1"/>
              <a:t>the</a:t>
            </a:r>
            <a:r>
              <a:rPr lang="nl-NL" sz="1900" dirty="0"/>
              <a:t> </a:t>
            </a:r>
            <a:r>
              <a:rPr lang="nl-NL" sz="1900" dirty="0" err="1"/>
              <a:t>same</a:t>
            </a:r>
            <a:r>
              <a:rPr lang="nl-NL" sz="1900" dirty="0"/>
              <a:t> </a:t>
            </a:r>
            <a:r>
              <a:rPr lang="nl-NL" sz="1900" dirty="0" err="1"/>
              <a:t>granularity</a:t>
            </a:r>
            <a:endParaRPr lang="nl-NL" sz="1900" dirty="0"/>
          </a:p>
          <a:p>
            <a:endParaRPr lang="nl-NL" sz="1900" dirty="0"/>
          </a:p>
          <a:p>
            <a:r>
              <a:rPr lang="nl-NL" sz="1900" dirty="0"/>
              <a:t>Low </a:t>
            </a:r>
            <a:r>
              <a:rPr lang="nl-NL" sz="1900" dirty="0" err="1"/>
              <a:t>material</a:t>
            </a:r>
            <a:r>
              <a:rPr lang="nl-NL" sz="1900" dirty="0"/>
              <a:t> budget (~0.36% X</a:t>
            </a:r>
            <a:r>
              <a:rPr lang="nl-NL" sz="1900" baseline="-25000" dirty="0"/>
              <a:t>0 </a:t>
            </a:r>
            <a:r>
              <a:rPr lang="nl-NL" sz="1900" dirty="0"/>
              <a:t>per </a:t>
            </a:r>
            <a:r>
              <a:rPr lang="nl-NL" sz="1900" dirty="0" err="1"/>
              <a:t>layer</a:t>
            </a:r>
            <a:r>
              <a:rPr lang="nl-NL" sz="1900" dirty="0"/>
              <a:t>)</a:t>
            </a:r>
          </a:p>
        </p:txBody>
      </p:sp>
      <p:pic>
        <p:nvPicPr>
          <p:cNvPr id="3074" name="Picture 2" descr="High impact">
            <a:extLst>
              <a:ext uri="{FF2B5EF4-FFF2-40B4-BE49-F238E27FC236}">
                <a16:creationId xmlns:a16="http://schemas.microsoft.com/office/drawing/2014/main" id="{2E01E3CD-F19C-1CD6-4299-CA85B26C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086" y="640080"/>
            <a:ext cx="531289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CFBE838-45E9-AD91-A068-2FE025192308}"/>
              </a:ext>
            </a:extLst>
          </p:cNvPr>
          <p:cNvSpPr txBox="1"/>
          <p:nvPr/>
        </p:nvSpPr>
        <p:spPr>
          <a:xfrm>
            <a:off x="6172085" y="6217920"/>
            <a:ext cx="402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Impact parameter </a:t>
            </a:r>
            <a:r>
              <a:rPr lang="nl-NL" sz="1400" dirty="0" err="1"/>
              <a:t>resolution</a:t>
            </a:r>
            <a:r>
              <a:rPr lang="nl-NL" sz="1400" dirty="0"/>
              <a:t> as a </a:t>
            </a:r>
            <a:r>
              <a:rPr lang="nl-NL" sz="1400" dirty="0" err="1"/>
              <a:t>function</a:t>
            </a:r>
            <a:r>
              <a:rPr lang="nl-NL" sz="1400" dirty="0"/>
              <a:t> of </a:t>
            </a:r>
            <a:r>
              <a:rPr lang="nl-NL" sz="1400" dirty="0" err="1"/>
              <a:t>the</a:t>
            </a:r>
            <a:r>
              <a:rPr lang="nl-NL" sz="1400" dirty="0"/>
              <a:t> transverse momentum[6]</a:t>
            </a:r>
          </a:p>
        </p:txBody>
      </p:sp>
    </p:spTree>
    <p:extLst>
      <p:ext uri="{BB962C8B-B14F-4D97-AF65-F5344CB8AC3E}">
        <p14:creationId xmlns:p14="http://schemas.microsoft.com/office/powerpoint/2010/main" val="239931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F68A37-4EA8-5280-E4C2-9D0A5FDF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 err="1"/>
              <a:t>Comparison</a:t>
            </a:r>
            <a:r>
              <a:rPr lang="nl-NL" sz="5400" dirty="0"/>
              <a:t> ITS1 – ITS2 </a:t>
            </a:r>
            <a:r>
              <a:rPr lang="nl-NL" sz="2400" dirty="0"/>
              <a:t>[7]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17848A-929C-A5CF-7F1B-5CEF9429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 err="1"/>
              <a:t>Layers</a:t>
            </a:r>
            <a:r>
              <a:rPr lang="nl-NL" sz="2200" dirty="0"/>
              <a:t>: 6 – 7</a:t>
            </a:r>
          </a:p>
          <a:p>
            <a:endParaRPr lang="nl-NL" sz="2200" dirty="0"/>
          </a:p>
          <a:p>
            <a:r>
              <a:rPr lang="nl-NL" sz="2200" dirty="0"/>
              <a:t>Pb-Pb </a:t>
            </a:r>
            <a:r>
              <a:rPr lang="nl-NL" sz="2200" dirty="0" err="1"/>
              <a:t>read</a:t>
            </a:r>
            <a:r>
              <a:rPr lang="nl-NL" sz="2200" dirty="0"/>
              <a:t> out: ~1kHz – 50 kHz</a:t>
            </a:r>
          </a:p>
          <a:p>
            <a:endParaRPr lang="nl-NL" sz="2200" dirty="0"/>
          </a:p>
          <a:p>
            <a:r>
              <a:rPr lang="nl-NL" sz="2200" dirty="0"/>
              <a:t>Innermost </a:t>
            </a:r>
            <a:r>
              <a:rPr lang="nl-NL" sz="2200" dirty="0" err="1"/>
              <a:t>layer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interaction</a:t>
            </a:r>
            <a:r>
              <a:rPr lang="nl-NL" sz="2200" dirty="0"/>
              <a:t> point: 39mm – 23mm</a:t>
            </a:r>
          </a:p>
          <a:p>
            <a:endParaRPr lang="nl-NL" sz="2200" dirty="0"/>
          </a:p>
          <a:p>
            <a:r>
              <a:rPr lang="nl-NL" sz="2200" dirty="0"/>
              <a:t>Pixel </a:t>
            </a:r>
            <a:r>
              <a:rPr lang="nl-NL" sz="2200" dirty="0" err="1"/>
              <a:t>size</a:t>
            </a:r>
            <a:r>
              <a:rPr lang="nl-NL" sz="2200" dirty="0"/>
              <a:t>: 50×425 µm</a:t>
            </a:r>
            <a:r>
              <a:rPr lang="nl-NL" sz="2200" baseline="30000" dirty="0"/>
              <a:t>2</a:t>
            </a:r>
            <a:r>
              <a:rPr lang="nl-NL" sz="2200" dirty="0"/>
              <a:t>  –  30×30 µm</a:t>
            </a:r>
            <a:r>
              <a:rPr lang="nl-NL" sz="2200" baseline="30000" dirty="0"/>
              <a:t>2</a:t>
            </a:r>
            <a:r>
              <a:rPr lang="nl-NL" sz="2200" dirty="0"/>
              <a:t> </a:t>
            </a:r>
          </a:p>
          <a:p>
            <a:endParaRPr lang="nl-NL" sz="2200" dirty="0"/>
          </a:p>
          <a:p>
            <a:r>
              <a:rPr lang="nl-NL" sz="2200" dirty="0" err="1"/>
              <a:t>Material</a:t>
            </a:r>
            <a:r>
              <a:rPr lang="nl-NL" sz="2200" dirty="0"/>
              <a:t> budget  ~1.14% X</a:t>
            </a:r>
            <a:r>
              <a:rPr lang="nl-NL" sz="2200" baseline="-25000" dirty="0"/>
              <a:t>0</a:t>
            </a:r>
            <a:r>
              <a:rPr lang="nl-NL" sz="2200" dirty="0"/>
              <a:t> – ~0.36% X</a:t>
            </a:r>
            <a:r>
              <a:rPr lang="nl-NL" sz="2200" baseline="-25000" dirty="0"/>
              <a:t>0 </a:t>
            </a:r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40347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LICE ITS2: overview and performance - CERN Document Server">
            <a:extLst>
              <a:ext uri="{FF2B5EF4-FFF2-40B4-BE49-F238E27FC236}">
                <a16:creationId xmlns:a16="http://schemas.microsoft.com/office/drawing/2014/main" id="{1296FBC4-1AD7-3732-8EB2-C4BD5852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5F538B-603D-176E-EF63-C4C4401E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ITS2 Layout and Design Features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BD58C-05B8-2479-C44B-6881D6FB9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nl-NL" sz="2000" dirty="0"/>
              <a:t>7 </a:t>
            </a:r>
            <a:r>
              <a:rPr lang="nl-NL" sz="2000" dirty="0" err="1"/>
              <a:t>layers</a:t>
            </a:r>
            <a:r>
              <a:rPr lang="nl-NL" sz="2000" dirty="0"/>
              <a:t> (3/2/2)</a:t>
            </a:r>
          </a:p>
          <a:p>
            <a:r>
              <a:rPr lang="nl-NL" sz="2000" dirty="0"/>
              <a:t>192 </a:t>
            </a:r>
            <a:r>
              <a:rPr lang="nl-NL" sz="2000" dirty="0" err="1"/>
              <a:t>staves</a:t>
            </a:r>
            <a:r>
              <a:rPr lang="nl-NL" sz="2000" dirty="0"/>
              <a:t> (48/54/90)</a:t>
            </a:r>
          </a:p>
          <a:p>
            <a:endParaRPr lang="nl-NL" sz="2000" dirty="0"/>
          </a:p>
          <a:p>
            <a:r>
              <a:rPr lang="nl-NL" sz="2000" dirty="0"/>
              <a:t>IB: 9 ALPIDE chips</a:t>
            </a:r>
          </a:p>
          <a:p>
            <a:r>
              <a:rPr lang="nl-NL" sz="2000" dirty="0"/>
              <a:t>OB: HICS, 2 </a:t>
            </a:r>
            <a:r>
              <a:rPr lang="nl-NL" sz="2000" dirty="0" err="1"/>
              <a:t>rows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7 chips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50-100 µm </a:t>
            </a:r>
            <a:r>
              <a:rPr lang="nl-NL" sz="2000" dirty="0" err="1"/>
              <a:t>layers</a:t>
            </a:r>
            <a:endParaRPr lang="nl-NL" sz="2000" dirty="0"/>
          </a:p>
          <a:p>
            <a:r>
              <a:rPr lang="nl-NL" sz="2000" dirty="0"/>
              <a:t>10m</a:t>
            </a:r>
            <a:r>
              <a:rPr lang="nl-NL" sz="2000" baseline="30000" dirty="0"/>
              <a:t>2 </a:t>
            </a:r>
            <a:r>
              <a:rPr lang="nl-NL" sz="2000" dirty="0"/>
              <a:t>of </a:t>
            </a:r>
            <a:r>
              <a:rPr lang="nl-NL" sz="2000" dirty="0" err="1"/>
              <a:t>active</a:t>
            </a:r>
            <a:r>
              <a:rPr lang="nl-NL" sz="2000" dirty="0"/>
              <a:t> </a:t>
            </a:r>
            <a:r>
              <a:rPr lang="nl-NL" sz="2000" dirty="0" err="1"/>
              <a:t>sillicon</a:t>
            </a:r>
            <a:r>
              <a:rPr lang="nl-NL" sz="2000" dirty="0"/>
              <a:t> area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2819341-21CC-CA2B-2BA9-E7DE0E9E0A48}"/>
              </a:ext>
            </a:extLst>
          </p:cNvPr>
          <p:cNvSpPr txBox="1"/>
          <p:nvPr/>
        </p:nvSpPr>
        <p:spPr>
          <a:xfrm>
            <a:off x="8248650" y="6324600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ALICE ITS2 </a:t>
            </a:r>
            <a:r>
              <a:rPr lang="nl-NL" sz="1400" dirty="0" err="1"/>
              <a:t>Layout</a:t>
            </a:r>
            <a:r>
              <a:rPr lang="nl-NL" sz="1400" dirty="0"/>
              <a:t> [7]</a:t>
            </a:r>
          </a:p>
        </p:txBody>
      </p:sp>
    </p:spTree>
    <p:extLst>
      <p:ext uri="{BB962C8B-B14F-4D97-AF65-F5344CB8AC3E}">
        <p14:creationId xmlns:p14="http://schemas.microsoft.com/office/powerpoint/2010/main" val="226422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F75984-E44E-AD04-1935-E0278FE0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nl-NL" sz="3400" dirty="0"/>
              <a:t>ALPIDE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Readout</a:t>
            </a:r>
            <a:r>
              <a:rPr lang="nl-NL" sz="3400" dirty="0"/>
              <a:t> System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BB76DD-7BB8-9BEE-F529-7EF8E56B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 lnSpcReduction="10000"/>
          </a:bodyPr>
          <a:lstStyle/>
          <a:p>
            <a:r>
              <a:rPr lang="nl-NL" sz="1800" u="sng" dirty="0"/>
              <a:t>AL</a:t>
            </a:r>
            <a:r>
              <a:rPr lang="nl-NL" sz="1800" dirty="0"/>
              <a:t>ICE </a:t>
            </a:r>
            <a:r>
              <a:rPr lang="nl-NL" sz="1800" u="sng" dirty="0"/>
              <a:t>PI</a:t>
            </a:r>
            <a:r>
              <a:rPr lang="nl-NL" sz="1800" dirty="0"/>
              <a:t>XEL </a:t>
            </a:r>
            <a:r>
              <a:rPr lang="nl-NL" sz="1800" u="sng" dirty="0"/>
              <a:t>DE</a:t>
            </a:r>
            <a:r>
              <a:rPr lang="nl-NL" sz="1800" dirty="0"/>
              <a:t>TECTOR:</a:t>
            </a:r>
            <a:endParaRPr lang="nl-NL" sz="1800" u="sng" dirty="0"/>
          </a:p>
          <a:p>
            <a:r>
              <a:rPr lang="nl-NL" sz="1800" dirty="0"/>
              <a:t>MAPS (</a:t>
            </a:r>
            <a:r>
              <a:rPr lang="nl-NL" sz="1800" u="sng" dirty="0" err="1"/>
              <a:t>M</a:t>
            </a:r>
            <a:r>
              <a:rPr lang="nl-NL" sz="1800" dirty="0" err="1"/>
              <a:t>onolithic</a:t>
            </a:r>
            <a:r>
              <a:rPr lang="nl-NL" sz="1800" dirty="0"/>
              <a:t> </a:t>
            </a:r>
            <a:r>
              <a:rPr lang="nl-NL" sz="1800" u="sng" dirty="0"/>
              <a:t>A</a:t>
            </a:r>
            <a:r>
              <a:rPr lang="nl-NL" sz="1800" dirty="0"/>
              <a:t>ctive </a:t>
            </a:r>
            <a:r>
              <a:rPr lang="nl-NL" sz="1800" u="sng" dirty="0"/>
              <a:t>P</a:t>
            </a:r>
            <a:r>
              <a:rPr lang="nl-NL" sz="1800" dirty="0"/>
              <a:t>ixel </a:t>
            </a:r>
            <a:r>
              <a:rPr lang="nl-NL" sz="1800" u="sng" dirty="0"/>
              <a:t>S</a:t>
            </a:r>
            <a:r>
              <a:rPr lang="nl-NL" sz="1800" dirty="0"/>
              <a:t>ensor)</a:t>
            </a:r>
          </a:p>
          <a:p>
            <a:r>
              <a:rPr lang="nl-NL" sz="1800" dirty="0"/>
              <a:t>Low power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noise</a:t>
            </a:r>
            <a:r>
              <a:rPr lang="nl-NL" sz="1800" dirty="0"/>
              <a:t> (Fake-hit </a:t>
            </a:r>
            <a:r>
              <a:rPr lang="nl-NL" sz="1800" dirty="0" err="1"/>
              <a:t>rate</a:t>
            </a:r>
            <a:r>
              <a:rPr lang="nl-NL" sz="1800" dirty="0"/>
              <a:t> &lt; 10</a:t>
            </a:r>
            <a:r>
              <a:rPr lang="nl-NL" sz="1800" baseline="30000" dirty="0"/>
              <a:t>-6</a:t>
            </a:r>
            <a:r>
              <a:rPr lang="nl-NL" sz="1800" dirty="0"/>
              <a:t> per pixel per event)</a:t>
            </a:r>
          </a:p>
          <a:p>
            <a:r>
              <a:rPr lang="nl-NL" sz="1800" dirty="0" err="1"/>
              <a:t>Radiation</a:t>
            </a:r>
            <a:r>
              <a:rPr lang="nl-NL" sz="1800" dirty="0"/>
              <a:t> tolerant</a:t>
            </a:r>
          </a:p>
          <a:p>
            <a:endParaRPr lang="nl-NL" sz="1800" dirty="0"/>
          </a:p>
          <a:p>
            <a:r>
              <a:rPr lang="nl-NL" sz="1800" dirty="0" err="1"/>
              <a:t>Readout</a:t>
            </a:r>
            <a:r>
              <a:rPr lang="nl-NL" sz="1800" dirty="0"/>
              <a:t>:</a:t>
            </a:r>
          </a:p>
          <a:p>
            <a:r>
              <a:rPr lang="nl-NL" sz="1800" dirty="0" err="1"/>
              <a:t>Continuous</a:t>
            </a:r>
            <a:r>
              <a:rPr lang="nl-NL" sz="1800" dirty="0"/>
              <a:t> </a:t>
            </a:r>
          </a:p>
          <a:p>
            <a:r>
              <a:rPr lang="nl-NL" sz="1800" dirty="0" err="1"/>
              <a:t>Synchronization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LHC </a:t>
            </a:r>
            <a:r>
              <a:rPr lang="nl-NL" sz="1800" dirty="0" err="1"/>
              <a:t>orbit</a:t>
            </a:r>
            <a:r>
              <a:rPr lang="nl-NL" sz="1800" dirty="0"/>
              <a:t> frame</a:t>
            </a:r>
          </a:p>
          <a:p>
            <a:r>
              <a:rPr lang="nl-NL" sz="1800" dirty="0" err="1"/>
              <a:t>Two-phase</a:t>
            </a:r>
            <a:r>
              <a:rPr lang="nl-NL" sz="1800" dirty="0"/>
              <a:t> CO₂ </a:t>
            </a:r>
            <a:r>
              <a:rPr lang="nl-NL" sz="1800" dirty="0" err="1"/>
              <a:t>cooling</a:t>
            </a:r>
            <a:r>
              <a:rPr lang="nl-NL" sz="1800" dirty="0"/>
              <a:t> system</a:t>
            </a:r>
          </a:p>
          <a:p>
            <a:endParaRPr lang="nl-NL" sz="18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8BB4A48-CD25-88C6-9DA6-AF589770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816" y="1628494"/>
            <a:ext cx="6440424" cy="35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844BEF6-8836-1785-CEFF-30FA07041314}"/>
              </a:ext>
            </a:extLst>
          </p:cNvPr>
          <p:cNvSpPr txBox="1"/>
          <p:nvPr/>
        </p:nvSpPr>
        <p:spPr>
          <a:xfrm>
            <a:off x="5470468" y="5174152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Cross-</a:t>
            </a:r>
            <a:r>
              <a:rPr lang="nl-NL" sz="1400" dirty="0" err="1"/>
              <a:t>section</a:t>
            </a:r>
            <a:r>
              <a:rPr lang="nl-NL" sz="1400" dirty="0"/>
              <a:t> pixel sensor [8] </a:t>
            </a:r>
          </a:p>
        </p:txBody>
      </p:sp>
    </p:spTree>
    <p:extLst>
      <p:ext uri="{BB962C8B-B14F-4D97-AF65-F5344CB8AC3E}">
        <p14:creationId xmlns:p14="http://schemas.microsoft.com/office/powerpoint/2010/main" val="229186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46F4B-A53D-B679-C596-266B1D71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Tracking </a:t>
            </a:r>
            <a:r>
              <a:rPr lang="nl-NL" dirty="0" err="1"/>
              <a:t>and</a:t>
            </a:r>
            <a:r>
              <a:rPr lang="nl-NL" dirty="0"/>
              <a:t> Data </a:t>
            </a:r>
            <a:r>
              <a:rPr lang="nl-NL" dirty="0" err="1"/>
              <a:t>Rate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452B18-855E-8914-7BFF-C0D4F5F40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6"/>
            <a:ext cx="5257800" cy="4351338"/>
          </a:xfrm>
        </p:spPr>
        <p:txBody>
          <a:bodyPr>
            <a:normAutofit/>
          </a:bodyPr>
          <a:lstStyle/>
          <a:p>
            <a:r>
              <a:rPr lang="nl-NL" sz="2000" dirty="0" err="1"/>
              <a:t>Improvements</a:t>
            </a:r>
            <a:r>
              <a:rPr lang="nl-NL" sz="2000" dirty="0"/>
              <a:t> in Tracking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Resolution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Low </a:t>
            </a:r>
            <a:r>
              <a:rPr lang="nl-NL" sz="2000" dirty="0" err="1"/>
              <a:t>noise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stability</a:t>
            </a:r>
            <a:r>
              <a:rPr lang="nl-NL" sz="2000" dirty="0"/>
              <a:t> (~0.15‰ of pixels had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masked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noise</a:t>
            </a:r>
            <a:r>
              <a:rPr lang="nl-NL" sz="2000" dirty="0"/>
              <a:t> out of 12.5 </a:t>
            </a:r>
            <a:r>
              <a:rPr lang="nl-NL" sz="2000" dirty="0" err="1"/>
              <a:t>billion</a:t>
            </a:r>
            <a:r>
              <a:rPr lang="nl-NL" sz="2000" dirty="0"/>
              <a:t>)</a:t>
            </a:r>
          </a:p>
          <a:p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5101DC1-256A-35A5-3ED4-405D4089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831664"/>
            <a:ext cx="9315450" cy="26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4EF34F2-FAD7-0322-89CC-25F8BE783109}"/>
              </a:ext>
            </a:extLst>
          </p:cNvPr>
          <p:cNvSpPr txBox="1">
            <a:spLocks/>
          </p:cNvSpPr>
          <p:nvPr/>
        </p:nvSpPr>
        <p:spPr>
          <a:xfrm>
            <a:off x="6096000" y="15716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High-</a:t>
            </a:r>
            <a:r>
              <a:rPr lang="nl-NL" sz="2000" dirty="0" err="1"/>
              <a:t>rate</a:t>
            </a:r>
            <a:r>
              <a:rPr lang="nl-NL" sz="2000" dirty="0"/>
              <a:t> data </a:t>
            </a:r>
            <a:r>
              <a:rPr lang="nl-NL" sz="2000" dirty="0" err="1"/>
              <a:t>taking</a:t>
            </a:r>
            <a:r>
              <a:rPr lang="nl-NL" sz="2000" dirty="0"/>
              <a:t>: </a:t>
            </a:r>
            <a:r>
              <a:rPr lang="nl-NL" sz="2000" dirty="0" err="1"/>
              <a:t>Continuous</a:t>
            </a:r>
            <a:r>
              <a:rPr lang="nl-NL" sz="2000" dirty="0"/>
              <a:t> 50 kHz Pb–Pb </a:t>
            </a:r>
            <a:r>
              <a:rPr lang="nl-NL" sz="2000" dirty="0" err="1"/>
              <a:t>readout</a:t>
            </a:r>
            <a:r>
              <a:rPr lang="nl-NL" sz="2000" dirty="0"/>
              <a:t> </a:t>
            </a:r>
            <a:r>
              <a:rPr lang="nl-NL" sz="2000" dirty="0" err="1"/>
              <a:t>achieved</a:t>
            </a:r>
            <a:r>
              <a:rPr lang="nl-NL" sz="2000" dirty="0"/>
              <a:t> (TS1: &lt;1kHz)</a:t>
            </a:r>
          </a:p>
          <a:p>
            <a:endParaRPr lang="nl-NL" sz="2000" dirty="0"/>
          </a:p>
          <a:p>
            <a:r>
              <a:rPr lang="nl-NL" sz="2000" dirty="0" err="1"/>
              <a:t>Calibration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alignment</a:t>
            </a:r>
            <a:r>
              <a:rPr lang="nl-NL" sz="2000" dirty="0"/>
              <a:t> (~5 µm </a:t>
            </a:r>
            <a:r>
              <a:rPr lang="nl-NL" sz="2000" dirty="0" err="1"/>
              <a:t>accuracy</a:t>
            </a:r>
            <a:r>
              <a:rPr lang="nl-NL" sz="2000" dirty="0"/>
              <a:t>)</a:t>
            </a:r>
          </a:p>
          <a:p>
            <a:endParaRPr lang="nl-NL" sz="2000" dirty="0"/>
          </a:p>
          <a:p>
            <a:r>
              <a:rPr lang="nl-NL" sz="2000" dirty="0"/>
              <a:t>First </a:t>
            </a:r>
            <a:r>
              <a:rPr lang="nl-NL" sz="2000" dirty="0" err="1"/>
              <a:t>fully</a:t>
            </a:r>
            <a:r>
              <a:rPr lang="nl-NL" sz="2000" dirty="0"/>
              <a:t> MAPS-</a:t>
            </a:r>
            <a:r>
              <a:rPr lang="nl-NL" sz="2000" dirty="0" err="1"/>
              <a:t>based</a:t>
            </a:r>
            <a:r>
              <a:rPr lang="nl-NL" sz="2000" dirty="0"/>
              <a:t> </a:t>
            </a:r>
            <a:r>
              <a:rPr lang="nl-NL" sz="2000" dirty="0" err="1"/>
              <a:t>tracker</a:t>
            </a:r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9B3DE4D-F5CD-33AA-E55E-50EC9DFAC5A3}"/>
              </a:ext>
            </a:extLst>
          </p:cNvPr>
          <p:cNvSpPr txBox="1"/>
          <p:nvPr/>
        </p:nvSpPr>
        <p:spPr>
          <a:xfrm>
            <a:off x="1438275" y="633898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HIC [1]</a:t>
            </a:r>
          </a:p>
        </p:txBody>
      </p:sp>
    </p:spTree>
    <p:extLst>
      <p:ext uri="{BB962C8B-B14F-4D97-AF65-F5344CB8AC3E}">
        <p14:creationId xmlns:p14="http://schemas.microsoft.com/office/powerpoint/2010/main" val="38411658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797</Words>
  <Application>Microsoft Macintosh PowerPoint</Application>
  <PresentationFormat>Breedbeeld</PresentationFormat>
  <Paragraphs>125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Kantoorthema</vt:lpstr>
      <vt:lpstr>ALICE ITS2</vt:lpstr>
      <vt:lpstr>ALICE</vt:lpstr>
      <vt:lpstr>ALICE ITS1</vt:lpstr>
      <vt:lpstr>ITS2 Upgrade</vt:lpstr>
      <vt:lpstr>ITS2 Upgrade</vt:lpstr>
      <vt:lpstr>Comparison ITS1 – ITS2 [7]</vt:lpstr>
      <vt:lpstr>ITS2 Layout and Design Features</vt:lpstr>
      <vt:lpstr>ALPIDE and Readout System</vt:lpstr>
      <vt:lpstr>Tracking and Data Rate</vt:lpstr>
      <vt:lpstr>Heavy-Ion Physics Enabled by ITS2</vt:lpstr>
      <vt:lpstr>First Results from Run 3 (pp and Pb–Pb)</vt:lpstr>
      <vt:lpstr>Summary and Future Outlook  (ITS3 and Beyond)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Wopke Telman</dc:creator>
  <cp:lastModifiedBy>Wopke Telman</cp:lastModifiedBy>
  <cp:revision>8</cp:revision>
  <dcterms:created xsi:type="dcterms:W3CDTF">2025-03-13T10:17:43Z</dcterms:created>
  <dcterms:modified xsi:type="dcterms:W3CDTF">2025-03-14T09:25:40Z</dcterms:modified>
</cp:coreProperties>
</file>