
<file path=[Content_Types].xml><?xml version="1.0" encoding="utf-8"?>
<Types xmlns="http://schemas.openxmlformats.org/package/2006/content-types">
  <Default Extension="xml" ContentType="application/xml"/>
  <Default Extension="rels" ContentType="application/vnd.openxmlformats-package.relationships+xml"/>
  <Default Extension="png" ContentType="image/png"/>
  <Default Extension="jpeg" ContentType="image/jpeg"/>
  <Override PartName="/_rels/.rels" ContentType="application/vnd.openxmlformats-package.relationships+xml"/>
  <Override PartName="/docProps/core.xml" ContentType="application/vnd.openxmlformats-package.core-properties+xml"/>
  <Override PartName="/docProps/app.xml" ContentType="application/vnd.openxmlformats-officedocument.extended-properties+xml"/>
  <Override PartName="/ppt/presentation.xml" ContentType="application/vnd.openxmlformats-officedocument.presentationml.presentation.main+xml"/>
  <Override PartName="/ppt/slideMasters/_rels/slideMaster4.xml.rels" ContentType="application/vnd.openxmlformats-package.relationships+xml"/>
  <Override PartName="/ppt/slideMasters/_rels/slideMaster1.xml.rels" ContentType="application/vnd.openxmlformats-package.relationships+xml"/>
  <Override PartName="/ppt/slideMasters/_rels/slideMaster3.xml.rels" ContentType="application/vnd.openxmlformats-package.relationships+xml"/>
  <Override PartName="/ppt/slideMasters/_rels/slideMaster2.xml.rels" ContentType="application/vnd.openxmlformats-package.relationship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theme/theme1.xml" ContentType="application/vnd.openxmlformats-officedocument.theme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_rels/presentation.xml.rels" ContentType="application/vnd.openxmlformats-package.relationships+xml"/>
  <Override PartName="/ppt/slideLayouts/_rels/slideLayout5.xml.rels" ContentType="application/vnd.openxmlformats-package.relationships+xml"/>
  <Override PartName="/ppt/slideLayouts/_rels/slideLayout25.xml.rels" ContentType="application/vnd.openxmlformats-package.relationships+xml"/>
  <Override PartName="/ppt/slideLayouts/_rels/slideLayout10.xml.rels" ContentType="application/vnd.openxmlformats-package.relationships+xml"/>
  <Override PartName="/ppt/slideLayouts/_rels/slideLayout32.xml.rels" ContentType="application/vnd.openxmlformats-package.relationships+xml"/>
  <Override PartName="/ppt/slideLayouts/_rels/slideLayout16.xml.rels" ContentType="application/vnd.openxmlformats-package.relationships+xml"/>
  <Override PartName="/ppt/slideLayouts/_rels/slideLayout47.xml.rels" ContentType="application/vnd.openxmlformats-package.relationships+xml"/>
  <Override PartName="/ppt/slideLayouts/_rels/slideLayout26.xml.rels" ContentType="application/vnd.openxmlformats-package.relationships+xml"/>
  <Override PartName="/ppt/slideLayouts/_rels/slideLayout11.xml.rels" ContentType="application/vnd.openxmlformats-package.relationships+xml"/>
  <Override PartName="/ppt/slideLayouts/_rels/slideLayout17.xml.rels" ContentType="application/vnd.openxmlformats-package.relationships+xml"/>
  <Override PartName="/ppt/slideLayouts/_rels/slideLayout12.xml.rels" ContentType="application/vnd.openxmlformats-package.relationships+xml"/>
  <Override PartName="/ppt/slideLayouts/_rels/slideLayout18.xml.rels" ContentType="application/vnd.openxmlformats-package.relationships+xml"/>
  <Override PartName="/ppt/slideLayouts/_rels/slideLayout13.xml.rels" ContentType="application/vnd.openxmlformats-package.relationships+xml"/>
  <Override PartName="/ppt/slideLayouts/_rels/slideLayout19.xml.rels" ContentType="application/vnd.openxmlformats-package.relationships+xml"/>
  <Override PartName="/ppt/slideLayouts/_rels/slideLayout31.xml.rels" ContentType="application/vnd.openxmlformats-package.relationships+xml"/>
  <Override PartName="/ppt/slideLayouts/_rels/slideLayout24.xml.rels" ContentType="application/vnd.openxmlformats-package.relationships+xml"/>
  <Override PartName="/ppt/slideLayouts/_rels/slideLayout15.xml.rels" ContentType="application/vnd.openxmlformats-package.relationships+xml"/>
  <Override PartName="/ppt/slideLayouts/_rels/slideLayout6.xml.rels" ContentType="application/vnd.openxmlformats-package.relationships+xml"/>
  <Override PartName="/ppt/slideLayouts/_rels/slideLayout42.xml.rels" ContentType="application/vnd.openxmlformats-package.relationships+xml"/>
  <Override PartName="/ppt/slideLayouts/_rels/slideLayout35.xml.rels" ContentType="application/vnd.openxmlformats-package.relationships+xml"/>
  <Override PartName="/ppt/slideLayouts/_rels/slideLayout20.xml.rels" ContentType="application/vnd.openxmlformats-package.relationships+xml"/>
  <Override PartName="/ppt/slideLayouts/_rels/slideLayout41.xml.rels" ContentType="application/vnd.openxmlformats-package.relationships+xml"/>
  <Override PartName="/ppt/slideLayouts/_rels/slideLayout34.xml.rels" ContentType="application/vnd.openxmlformats-package.relationships+xml"/>
  <Override PartName="/ppt/slideLayouts/_rels/slideLayout4.xml.rels" ContentType="application/vnd.openxmlformats-package.relationships+xml"/>
  <Override PartName="/ppt/slideLayouts/_rels/slideLayout3.xml.rels" ContentType="application/vnd.openxmlformats-package.relationships+xml"/>
  <Override PartName="/ppt/slideLayouts/_rels/slideLayout9.xml.rels" ContentType="application/vnd.openxmlformats-package.relationships+xml"/>
  <Override PartName="/ppt/slideLayouts/_rels/slideLayout2.xml.rels" ContentType="application/vnd.openxmlformats-package.relationships+xml"/>
  <Override PartName="/ppt/slideLayouts/_rels/slideLayout8.xml.rels" ContentType="application/vnd.openxmlformats-package.relationships+xml"/>
  <Override PartName="/ppt/slideLayouts/_rels/slideLayout36.xml.rels" ContentType="application/vnd.openxmlformats-package.relationships+xml"/>
  <Override PartName="/ppt/slideLayouts/_rels/slideLayout21.xml.rels" ContentType="application/vnd.openxmlformats-package.relationships+xml"/>
  <Override PartName="/ppt/slideLayouts/_rels/slideLayout43.xml.rels" ContentType="application/vnd.openxmlformats-package.relationships+xml"/>
  <Override PartName="/ppt/slideLayouts/_rels/slideLayout27.xml.rels" ContentType="application/vnd.openxmlformats-package.relationships+xml"/>
  <Override PartName="/ppt/slideLayouts/_rels/slideLayout23.xml.rels" ContentType="application/vnd.openxmlformats-package.relationships+xml"/>
  <Override PartName="/ppt/slideLayouts/_rels/slideLayout38.xml.rels" ContentType="application/vnd.openxmlformats-package.relationships+xml"/>
  <Override PartName="/ppt/slideLayouts/_rels/slideLayout29.xml.rels" ContentType="application/vnd.openxmlformats-package.relationships+xml"/>
  <Override PartName="/ppt/slideLayouts/_rels/slideLayout14.xml.rels" ContentType="application/vnd.openxmlformats-package.relationships+xml"/>
  <Override PartName="/ppt/slideLayouts/_rels/slideLayout45.xml.rels" ContentType="application/vnd.openxmlformats-package.relationships+xml"/>
  <Override PartName="/ppt/slideLayouts/_rels/slideLayout30.xml.rels" ContentType="application/vnd.openxmlformats-package.relationships+xml"/>
  <Override PartName="/ppt/slideLayouts/_rels/slideLayout1.xml.rels" ContentType="application/vnd.openxmlformats-package.relationships+xml"/>
  <Override PartName="/ppt/slideLayouts/_rels/slideLayout7.xml.rels" ContentType="application/vnd.openxmlformats-package.relationships+xml"/>
  <Override PartName="/ppt/slideLayouts/_rels/slideLayout22.xml.rels" ContentType="application/vnd.openxmlformats-package.relationships+xml"/>
  <Override PartName="/ppt/slideLayouts/_rels/slideLayout37.xml.rels" ContentType="application/vnd.openxmlformats-package.relationships+xml"/>
  <Override PartName="/ppt/slideLayouts/_rels/slideLayout28.xml.rels" ContentType="application/vnd.openxmlformats-package.relationships+xml"/>
  <Override PartName="/ppt/slideLayouts/_rels/slideLayout44.xml.rels" ContentType="application/vnd.openxmlformats-package.relationships+xml"/>
  <Override PartName="/ppt/slideLayouts/_rels/slideLayout46.xml.rels" ContentType="application/vnd.openxmlformats-package.relationships+xml"/>
  <Override PartName="/ppt/slideLayouts/_rels/slideLayout48.xml.rels" ContentType="application/vnd.openxmlformats-package.relationships+xml"/>
  <Override PartName="/ppt/slideLayouts/_rels/slideLayout33.xml.rels" ContentType="application/vnd.openxmlformats-package.relationships+xml"/>
  <Override PartName="/ppt/slideLayouts/_rels/slideLayout40.xml.rels" ContentType="application/vnd.openxmlformats-package.relationships+xml"/>
  <Override PartName="/ppt/slideLayouts/_rels/slideLayout39.xml.rels" ContentType="application/vnd.openxmlformats-package.relationships+xml"/>
  <Override PartName="/ppt/slideLayouts/slideLayout29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5.xml" ContentType="application/vnd.openxmlformats-officedocument.presentationml.slideLayout+xml"/>
  <Override PartName="/ppt/media/image126.png" ContentType="image/png"/>
  <Override PartName="/ppt/media/image125.jpeg" ContentType="image/jpeg"/>
  <Override PartName="/ppt/media/image106.png" ContentType="image/png"/>
  <Override PartName="/ppt/media/image124.png" ContentType="image/png"/>
  <Override PartName="/ppt/media/image121.png" ContentType="image/png"/>
  <Override PartName="/ppt/media/image135.gif" ContentType="image/gif"/>
  <Override PartName="/ppt/media/image116.png" ContentType="image/png"/>
  <Override PartName="/ppt/media/image114.png" ContentType="image/png"/>
  <Override PartName="/ppt/media/image113.png" ContentType="image/png"/>
  <Override PartName="/ppt/media/image112.png" ContentType="image/png"/>
  <Override PartName="/ppt/media/image111.png" ContentType="image/png"/>
  <Override PartName="/ppt/media/image108.jpeg" ContentType="image/jpeg"/>
  <Override PartName="/ppt/media/image105.png" ContentType="image/png"/>
  <Override PartName="/ppt/media/image104.png" ContentType="image/png"/>
  <Override PartName="/ppt/media/image103.png" ContentType="image/png"/>
  <Override PartName="/ppt/media/image102.png" ContentType="image/png"/>
  <Override PartName="/ppt/media/image101.png" ContentType="image/png"/>
  <Override PartName="/ppt/media/image99.png" ContentType="image/png"/>
  <Override PartName="/ppt/media/image98.png" ContentType="image/png"/>
  <Override PartName="/ppt/media/image97.png" ContentType="image/png"/>
  <Override PartName="/ppt/media/image29.png" ContentType="image/png"/>
  <Override PartName="/ppt/media/image123.jpeg" ContentType="image/jpeg"/>
  <Override PartName="/ppt/media/image96.png" ContentType="image/png"/>
  <Override PartName="/ppt/media/image28.png" ContentType="image/png"/>
  <Override PartName="/ppt/media/image95.png" ContentType="image/png"/>
  <Override PartName="/ppt/media/image27.png" ContentType="image/png"/>
  <Override PartName="/ppt/media/image89.png" ContentType="image/png"/>
  <Override PartName="/ppt/media/image88.png" ContentType="image/png"/>
  <Override PartName="/ppt/media/image87.png" ContentType="image/png"/>
  <Override PartName="/ppt/media/image19.png" ContentType="image/png"/>
  <Override PartName="/ppt/media/image6.png" ContentType="image/png"/>
  <Override PartName="/ppt/media/image36.png" ContentType="image/png"/>
  <Override PartName="/ppt/media/image7.png" ContentType="image/png"/>
  <Override PartName="/ppt/media/image37.png" ContentType="image/png"/>
  <Override PartName="/ppt/media/image49.png" ContentType="image/png"/>
  <Override PartName="/ppt/media/image38.png" ContentType="image/png"/>
  <Override PartName="/ppt/media/image8.png" ContentType="image/png"/>
  <Override PartName="/ppt/media/image30.png" ContentType="image/png"/>
  <Override PartName="/ppt/media/image127.png" ContentType="image/png"/>
  <Override PartName="/ppt/media/image18.png" ContentType="image/png"/>
  <Override PartName="/ppt/media/image86.png" ContentType="image/png"/>
  <Override PartName="/ppt/media/image122.jpeg" ContentType="image/jpeg"/>
  <Override PartName="/ppt/media/image39.png" ContentType="image/png"/>
  <Override PartName="/ppt/media/image129.png" ContentType="image/png"/>
  <Override PartName="/ppt/media/image32.png" ContentType="image/png"/>
  <Override PartName="/ppt/media/image94.jpeg" ContentType="image/jpeg"/>
  <Override PartName="/ppt/media/image42.png" ContentType="image/png"/>
  <Override PartName="/ppt/media/image40.png" ContentType="image/png"/>
  <Override PartName="/ppt/media/image137.png" ContentType="image/png"/>
  <Override PartName="/ppt/media/image41.png" ContentType="image/png"/>
  <Override PartName="/ppt/media/image138.png" ContentType="image/png"/>
  <Override PartName="/ppt/media/image43.png" ContentType="image/png"/>
  <Override PartName="/ppt/media/image50.png" ContentType="image/png"/>
  <Override PartName="/ppt/media/image147.png" ContentType="image/png"/>
  <Override PartName="/ppt/media/image51.png" ContentType="image/png"/>
  <Override PartName="/ppt/media/image148.png" ContentType="image/png"/>
  <Override PartName="/ppt/media/image11.png" ContentType="image/png"/>
  <Override PartName="/ppt/media/image48.png" ContentType="image/png"/>
  <Override PartName="/ppt/media/image134.png" ContentType="image/png"/>
  <Override PartName="/ppt/media/image143.png" ContentType="image/png"/>
  <Override PartName="/ppt/media/image144.png" ContentType="image/png"/>
  <Override PartName="/ppt/media/image141.jpeg" ContentType="image/jpeg"/>
  <Override PartName="/ppt/media/image52.png" ContentType="image/png"/>
  <Override PartName="/ppt/media/image149.png" ContentType="image/png"/>
  <Override PartName="/ppt/media/image145.png" ContentType="image/png"/>
  <Override PartName="/ppt/media/image53.png" ContentType="image/png"/>
  <Override PartName="/ppt/media/image146.png" ContentType="image/png"/>
  <Override PartName="/ppt/media/image55.png" ContentType="image/png"/>
  <Override PartName="/ppt/media/image150.png" ContentType="image/png"/>
  <Override PartName="/ppt/media/image109.png" ContentType="image/png"/>
  <Override PartName="/ppt/media/image151.png" ContentType="image/png"/>
  <Override PartName="/ppt/media/image152.png" ContentType="image/png"/>
  <Override PartName="/ppt/media/image56.png" ContentType="image/png"/>
  <Override PartName="/ppt/media/image142.png" ContentType="image/png"/>
  <Override PartName="/ppt/media/image153.png" ContentType="image/png"/>
  <Override PartName="/ppt/media/image1.png" ContentType="image/png"/>
  <Override PartName="/ppt/media/image154.png" ContentType="image/png"/>
  <Override PartName="/ppt/media/image54.png" ContentType="image/png"/>
  <Override PartName="/ppt/media/image140.png" ContentType="image/png"/>
  <Override PartName="/ppt/media/image136.png" ContentType="image/png"/>
  <Override PartName="/ppt/media/image133.png" ContentType="image/png"/>
  <Override PartName="/ppt/media/image132.png" ContentType="image/png"/>
  <Override PartName="/ppt/media/image45.png" ContentType="image/png"/>
  <Override PartName="/ppt/media/image131.png" ContentType="image/png"/>
  <Override PartName="/ppt/media/image46.png" ContentType="image/png"/>
  <Override PartName="/ppt/media/image139.jpeg" ContentType="image/jpeg"/>
  <Override PartName="/ppt/media/image44.png" ContentType="image/png"/>
  <Override PartName="/ppt/media/image130.png" ContentType="image/png"/>
  <Override PartName="/ppt/media/image79.png" ContentType="image/png"/>
  <Override PartName="/ppt/media/image128.png" ContentType="image/png"/>
  <Override PartName="/ppt/media/image9.png" ContentType="image/png"/>
  <Override PartName="/ppt/media/image31.png" ContentType="image/png"/>
  <Override PartName="/ppt/media/image2.jpeg" ContentType="image/jpeg"/>
  <Override PartName="/ppt/media/image47.png" ContentType="image/png"/>
  <Override PartName="/ppt/media/image10.png" ContentType="image/png"/>
  <Override PartName="/ppt/media/image107.png" ContentType="image/png"/>
  <Override PartName="/ppt/media/image35.png" ContentType="image/png"/>
  <Override PartName="/ppt/media/image60.png" ContentType="image/png"/>
  <Override PartName="/ppt/media/image157.png" ContentType="image/png"/>
  <Override PartName="/ppt/media/image5.png" ContentType="image/png"/>
  <Override PartName="/ppt/media/image85.png" ContentType="image/png"/>
  <Override PartName="/ppt/media/image17.png" ContentType="image/png"/>
  <Override PartName="/ppt/media/image34.png" ContentType="image/png"/>
  <Override PartName="/ppt/media/image156.png" ContentType="image/png"/>
  <Override PartName="/ppt/media/image4.png" ContentType="image/png"/>
  <Override PartName="/ppt/media/image84.png" ContentType="image/png"/>
  <Override PartName="/ppt/media/image16.png" ContentType="image/png"/>
  <Override PartName="/ppt/media/image13.png" ContentType="image/png"/>
  <Override PartName="/ppt/media/image81.png" ContentType="image/png"/>
  <Override PartName="/ppt/media/image33.png" ContentType="image/png"/>
  <Override PartName="/ppt/media/image155.png" ContentType="image/png"/>
  <Override PartName="/ppt/media/image3.png" ContentType="image/png"/>
  <Override PartName="/ppt/media/image83.png" ContentType="image/png"/>
  <Override PartName="/ppt/media/image15.png" ContentType="image/png"/>
  <Override PartName="/ppt/media/image12.png" ContentType="image/png"/>
  <Override PartName="/ppt/media/image80.png" ContentType="image/png"/>
  <Override PartName="/ppt/media/image26.png" ContentType="image/png"/>
  <Override PartName="/ppt/media/image92.png" ContentType="image/png"/>
  <Override PartName="/ppt/media/image24.png" ContentType="image/png"/>
  <Override PartName="/ppt/media/image82.png" ContentType="image/png"/>
  <Override PartName="/ppt/media/image14.png" ContentType="image/png"/>
  <Override PartName="/ppt/media/image57.png" ContentType="image/png"/>
  <Override PartName="/ppt/media/image20.png" ContentType="image/png"/>
  <Override PartName="/ppt/media/image117.png" ContentType="image/png"/>
  <Override PartName="/ppt/media/image58.png" ContentType="image/png"/>
  <Override PartName="/ppt/media/image21.png" ContentType="image/png"/>
  <Override PartName="/ppt/media/image118.png" ContentType="image/png"/>
  <Override PartName="/ppt/media/image59.png" ContentType="image/png"/>
  <Override PartName="/ppt/media/image110.png" ContentType="image/png"/>
  <Override PartName="/ppt/media/image119.png" ContentType="image/png"/>
  <Override PartName="/ppt/media/image91.png" ContentType="image/png"/>
  <Override PartName="/ppt/media/image23.png" ContentType="image/png"/>
  <Override PartName="/ppt/media/image93.png" ContentType="image/png"/>
  <Override PartName="/ppt/media/image25.png" ContentType="image/png"/>
  <Override PartName="/ppt/media/image22.png" ContentType="image/png"/>
  <Override PartName="/ppt/media/image90.png" ContentType="image/png"/>
  <Override PartName="/ppt/media/image61.png" ContentType="image/png"/>
  <Override PartName="/ppt/media/image62.png" ContentType="image/png"/>
  <Override PartName="/ppt/media/image63.png" ContentType="image/png"/>
  <Override PartName="/ppt/media/image64.png" ContentType="image/png"/>
  <Override PartName="/ppt/media/image65.png" ContentType="image/png"/>
  <Override PartName="/ppt/media/image100.jpeg" ContentType="image/jpeg"/>
  <Override PartName="/ppt/media/image66.png" ContentType="image/png"/>
  <Override PartName="/ppt/media/image120.jpeg" ContentType="image/jpeg"/>
  <Override PartName="/ppt/media/image115.jpeg" ContentType="image/jpeg"/>
  <Override PartName="/ppt/media/image67.png" ContentType="image/png"/>
  <Override PartName="/ppt/media/image68.png" ContentType="image/png"/>
  <Override PartName="/ppt/media/image69.png" ContentType="image/png"/>
  <Override PartName="/ppt/media/image70.png" ContentType="image/png"/>
  <Override PartName="/ppt/media/image71.png" ContentType="image/png"/>
  <Override PartName="/ppt/media/image72.png" ContentType="image/png"/>
  <Override PartName="/ppt/media/image73.png" ContentType="image/png"/>
  <Override PartName="/ppt/media/image74.png" ContentType="image/png"/>
  <Override PartName="/ppt/media/image75.png" ContentType="image/png"/>
  <Override PartName="/ppt/media/image76.png" ContentType="image/png"/>
  <Override PartName="/ppt/media/image77.png" ContentType="image/png"/>
  <Override PartName="/ppt/media/image78.png" ContentType="image/png"/>
  <Override PartName="/ppt/slides/slide29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10.xml" ContentType="application/vnd.openxmlformats-officedocument.presentationml.slide+xml"/>
  <Override PartName="/ppt/slides/slide8.xml" ContentType="application/vnd.openxmlformats-officedocument.presentationml.slide+xml"/>
  <Override PartName="/ppt/slides/slide11.xml" ContentType="application/vnd.openxmlformats-officedocument.presentationml.slide+xml"/>
  <Override PartName="/ppt/slides/slide9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4.xml" ContentType="application/vnd.openxmlformats-officedocument.presentationml.slide+xml"/>
  <Override PartName="/ppt/slides/_rels/slide16.xml.rels" ContentType="application/vnd.openxmlformats-package.relationships+xml"/>
  <Override PartName="/ppt/slides/_rels/slide25.xml.rels" ContentType="application/vnd.openxmlformats-package.relationships+xml"/>
  <Override PartName="/ppt/slides/_rels/slide10.xml.rels" ContentType="application/vnd.openxmlformats-package.relationships+xml"/>
  <Override PartName="/ppt/slides/_rels/slide27.xml.rels" ContentType="application/vnd.openxmlformats-package.relationships+xml"/>
  <Override PartName="/ppt/slides/_rels/slide8.xml.rels" ContentType="application/vnd.openxmlformats-package.relationships+xml"/>
  <Override PartName="/ppt/slides/_rels/slide21.xml.rels" ContentType="application/vnd.openxmlformats-package.relationships+xml"/>
  <Override PartName="/ppt/slides/_rels/slide2.xml.rels" ContentType="application/vnd.openxmlformats-package.relationships+xml"/>
  <Override PartName="/ppt/slides/_rels/slide6.xml.rels" ContentType="application/vnd.openxmlformats-package.relationships+xml"/>
  <Override PartName="/ppt/slides/_rels/slide5.xml.rels" ContentType="application/vnd.openxmlformats-package.relationships+xml"/>
  <Override PartName="/ppt/slides/_rels/slide7.xml.rels" ContentType="application/vnd.openxmlformats-package.relationships+xml"/>
  <Override PartName="/ppt/slides/_rels/slide20.xml.rels" ContentType="application/vnd.openxmlformats-package.relationships+xml"/>
  <Override PartName="/ppt/slides/_rels/slide1.xml.rels" ContentType="application/vnd.openxmlformats-package.relationships+xml"/>
  <Override PartName="/ppt/slides/_rels/slide4.xml.rels" ContentType="application/vnd.openxmlformats-package.relationships+xml"/>
  <Override PartName="/ppt/slides/_rels/slide11.xml.rels" ContentType="application/vnd.openxmlformats-package.relationships+xml"/>
  <Override PartName="/ppt/slides/_rels/slide26.xml.rels" ContentType="application/vnd.openxmlformats-package.relationships+xml"/>
  <Override PartName="/ppt/slides/_rels/slide17.xml.rels" ContentType="application/vnd.openxmlformats-package.relationships+xml"/>
  <Override PartName="/ppt/slides/_rels/slide12.xml.rels" ContentType="application/vnd.openxmlformats-package.relationships+xml"/>
  <Override PartName="/ppt/slides/_rels/slide18.xml.rels" ContentType="application/vnd.openxmlformats-package.relationships+xml"/>
  <Override PartName="/ppt/slides/_rels/slide13.xml.rels" ContentType="application/vnd.openxmlformats-package.relationships+xml"/>
  <Override PartName="/ppt/slides/_rels/slide19.xml.rels" ContentType="application/vnd.openxmlformats-package.relationships+xml"/>
  <Override PartName="/ppt/slides/_rels/slide29.xml.rels" ContentType="application/vnd.openxmlformats-package.relationships+xml"/>
  <Override PartName="/ppt/slides/_rels/slide30.xml.rels" ContentType="application/vnd.openxmlformats-package.relationships+xml"/>
  <Override PartName="/ppt/slides/_rels/slide14.xml.rels" ContentType="application/vnd.openxmlformats-package.relationships+xml"/>
  <Override PartName="/ppt/slides/_rels/slide23.xml.rels" ContentType="application/vnd.openxmlformats-package.relationships+xml"/>
  <Override PartName="/ppt/slides/_rels/slide15.xml.rels" ContentType="application/vnd.openxmlformats-package.relationships+xml"/>
  <Override PartName="/ppt/slides/_rels/slide24.xml.rels" ContentType="application/vnd.openxmlformats-package.relationships+xml"/>
  <Override PartName="/ppt/slides/_rels/slide28.xml.rels" ContentType="application/vnd.openxmlformats-package.relationships+xml"/>
  <Override PartName="/ppt/slides/_rels/slide9.xml.rels" ContentType="application/vnd.openxmlformats-package.relationships+xml"/>
  <Override PartName="/ppt/slides/_rels/slide3.xml.rels" ContentType="application/vnd.openxmlformats-package.relationships+xml"/>
  <Override PartName="/ppt/slides/_rels/slide22.xml.rels" ContentType="application/vnd.openxmlformats-package.relationships+xml"/>
  <Override PartName="/ppt/slides/slide30.xml" ContentType="application/vnd.openxmlformats-officedocument.presentationml.slide+xml"/>
  <Override PartName="/ppt/slides/slide28.xml" ContentType="application/vnd.openxmlformats-officedocument.presentationml.slide+xml"/>
  <Override PartName="/ppt/slides/slide1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20.xml" ContentType="application/vnd.openxmlformats-officedocument.presentationml.slide+xml"/>
  <Override PartName="/ppt/slides/slide19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</Types>
</file>

<file path=_rels/.rels><?xml version="1.0" encoding="UTF-8"?>
<Relationships xmlns="http://schemas.openxmlformats.org/package/2006/relationships"><Relationship Id="rId1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3" Type="http://schemas.openxmlformats.org/officeDocument/2006/relationships/officeDocument" Target="ppt/presentation.xml"/>
</Relationships>
</file>

<file path=ppt/presentation.xml><?xml version="1.0" encoding="utf-8"?>
<p:presentation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sldMasterIdLst>
    <p:sldMasterId id="2147483648" r:id="rId2"/>
    <p:sldMasterId id="2147483661" r:id="rId3"/>
    <p:sldMasterId id="2147483674" r:id="rId4"/>
    <p:sldMasterId id="2147483687" r:id="rId5"/>
  </p:sld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  <p:sldId id="270" r:id="rId20"/>
    <p:sldId id="271" r:id="rId21"/>
    <p:sldId id="272" r:id="rId22"/>
    <p:sldId id="273" r:id="rId23"/>
    <p:sldId id="274" r:id="rId24"/>
    <p:sldId id="275" r:id="rId25"/>
    <p:sldId id="276" r:id="rId26"/>
    <p:sldId id="277" r:id="rId27"/>
    <p:sldId id="278" r:id="rId28"/>
    <p:sldId id="279" r:id="rId29"/>
    <p:sldId id="280" r:id="rId30"/>
    <p:sldId id="281" r:id="rId31"/>
    <p:sldId id="282" r:id="rId32"/>
    <p:sldId id="283" r:id="rId33"/>
    <p:sldId id="284" r:id="rId34"/>
    <p:sldId id="285" r:id="rId35"/>
  </p:sldIdLst>
  <p:sldSz cx="10077450" cy="5668962"/>
  <p:notesSz cx="7559675" cy="10691812"/>
</p:presentation>
</file>

<file path=ppt/_rels/presentation.xml.rels><?xml version="1.0" encoding="UTF-8"?>
<Relationships xmlns="http://schemas.openxmlformats.org/package/2006/relationships"><Relationship Id="rId1" Type="http://schemas.openxmlformats.org/officeDocument/2006/relationships/theme" Target="theme/theme1.xml"/><Relationship Id="rId2" Type="http://schemas.openxmlformats.org/officeDocument/2006/relationships/slideMaster" Target="slideMasters/slideMaster1.xml"/><Relationship Id="rId3" Type="http://schemas.openxmlformats.org/officeDocument/2006/relationships/slideMaster" Target="slideMasters/slideMaster2.xml"/><Relationship Id="rId4" Type="http://schemas.openxmlformats.org/officeDocument/2006/relationships/slideMaster" Target="slideMasters/slideMaster3.xml"/><Relationship Id="rId5" Type="http://schemas.openxmlformats.org/officeDocument/2006/relationships/slideMaster" Target="slideMasters/slideMaster4.xml"/><Relationship Id="rId6" Type="http://schemas.openxmlformats.org/officeDocument/2006/relationships/slide" Target="slides/slide1.xml"/><Relationship Id="rId7" Type="http://schemas.openxmlformats.org/officeDocument/2006/relationships/slide" Target="slides/slide2.xml"/><Relationship Id="rId8" Type="http://schemas.openxmlformats.org/officeDocument/2006/relationships/slide" Target="slides/slide3.xml"/><Relationship Id="rId9" Type="http://schemas.openxmlformats.org/officeDocument/2006/relationships/slide" Target="slides/slide4.xml"/><Relationship Id="rId10" Type="http://schemas.openxmlformats.org/officeDocument/2006/relationships/slide" Target="slides/slide5.xml"/><Relationship Id="rId11" Type="http://schemas.openxmlformats.org/officeDocument/2006/relationships/slide" Target="slides/slide6.xml"/><Relationship Id="rId12" Type="http://schemas.openxmlformats.org/officeDocument/2006/relationships/slide" Target="slides/slide7.xml"/><Relationship Id="rId13" Type="http://schemas.openxmlformats.org/officeDocument/2006/relationships/slide" Target="slides/slide8.xml"/><Relationship Id="rId14" Type="http://schemas.openxmlformats.org/officeDocument/2006/relationships/slide" Target="slides/slide9.xml"/><Relationship Id="rId15" Type="http://schemas.openxmlformats.org/officeDocument/2006/relationships/slide" Target="slides/slide10.xml"/><Relationship Id="rId16" Type="http://schemas.openxmlformats.org/officeDocument/2006/relationships/slide" Target="slides/slide11.xml"/><Relationship Id="rId17" Type="http://schemas.openxmlformats.org/officeDocument/2006/relationships/slide" Target="slides/slide12.xml"/><Relationship Id="rId18" Type="http://schemas.openxmlformats.org/officeDocument/2006/relationships/slide" Target="slides/slide13.xml"/><Relationship Id="rId19" Type="http://schemas.openxmlformats.org/officeDocument/2006/relationships/slide" Target="slides/slide14.xml"/><Relationship Id="rId20" Type="http://schemas.openxmlformats.org/officeDocument/2006/relationships/slide" Target="slides/slide15.xml"/><Relationship Id="rId21" Type="http://schemas.openxmlformats.org/officeDocument/2006/relationships/slide" Target="slides/slide16.xml"/><Relationship Id="rId22" Type="http://schemas.openxmlformats.org/officeDocument/2006/relationships/slide" Target="slides/slide17.xml"/><Relationship Id="rId23" Type="http://schemas.openxmlformats.org/officeDocument/2006/relationships/slide" Target="slides/slide18.xml"/><Relationship Id="rId24" Type="http://schemas.openxmlformats.org/officeDocument/2006/relationships/slide" Target="slides/slide19.xml"/><Relationship Id="rId25" Type="http://schemas.openxmlformats.org/officeDocument/2006/relationships/slide" Target="slides/slide20.xml"/><Relationship Id="rId26" Type="http://schemas.openxmlformats.org/officeDocument/2006/relationships/slide" Target="slides/slide21.xml"/><Relationship Id="rId27" Type="http://schemas.openxmlformats.org/officeDocument/2006/relationships/slide" Target="slides/slide22.xml"/><Relationship Id="rId28" Type="http://schemas.openxmlformats.org/officeDocument/2006/relationships/slide" Target="slides/slide23.xml"/><Relationship Id="rId29" Type="http://schemas.openxmlformats.org/officeDocument/2006/relationships/slide" Target="slides/slide24.xml"/><Relationship Id="rId30" Type="http://schemas.openxmlformats.org/officeDocument/2006/relationships/slide" Target="slides/slide25.xml"/><Relationship Id="rId31" Type="http://schemas.openxmlformats.org/officeDocument/2006/relationships/slide" Target="slides/slide26.xml"/><Relationship Id="rId32" Type="http://schemas.openxmlformats.org/officeDocument/2006/relationships/slide" Target="slides/slide27.xml"/><Relationship Id="rId33" Type="http://schemas.openxmlformats.org/officeDocument/2006/relationships/slide" Target="slides/slide28.xml"/><Relationship Id="rId34" Type="http://schemas.openxmlformats.org/officeDocument/2006/relationships/slide" Target="slides/slide29.xml"/><Relationship Id="rId35" Type="http://schemas.openxmlformats.org/officeDocument/2006/relationships/slide" Target="slides/slide30.xml"/>
</Relationships>
</file>

<file path=ppt/slideLayouts/_rels/slideLayout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6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7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8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9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0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1.xml"/>
</Relationships>
</file>

<file path=ppt/slideLayouts/_rels/slideLayout1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6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7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8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19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0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2.xml"/>
</Relationships>
</file>

<file path=ppt/slideLayouts/_rels/slideLayout2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3.xml"/>
</Relationships>
</file>

<file path=ppt/slideLayouts/_rels/slideLayout26.xml.rels><?xml version="1.0" encoding="UTF-8"?>
<Relationships xmlns="http://schemas.openxmlformats.org/package/2006/relationships"><Relationship Id="rId1" Type="http://schemas.openxmlformats.org/officeDocument/2006/relationships/slideMaster" Target="../slideMasters/slideMaster3.xml"/>
</Relationships>
</file>

<file path=ppt/slideLayouts/_rels/slideLayout27.xml.rels><?xml version="1.0" encoding="UTF-8"?>
<Relationships xmlns="http://schemas.openxmlformats.org/package/2006/relationships"><Relationship Id="rId1" Type="http://schemas.openxmlformats.org/officeDocument/2006/relationships/slideMaster" Target="../slideMasters/slideMaster3.xml"/>
</Relationships>
</file>

<file path=ppt/slideLayouts/_rels/slideLayout28.xml.rels><?xml version="1.0" encoding="UTF-8"?>
<Relationships xmlns="http://schemas.openxmlformats.org/package/2006/relationships"><Relationship Id="rId1" Type="http://schemas.openxmlformats.org/officeDocument/2006/relationships/slideMaster" Target="../slideMasters/slideMaster3.xml"/>
</Relationships>
</file>

<file path=ppt/slideLayouts/_rels/slideLayout29.xml.rels><?xml version="1.0" encoding="UTF-8"?>
<Relationships xmlns="http://schemas.openxmlformats.org/package/2006/relationships"><Relationship Id="rId1" Type="http://schemas.openxmlformats.org/officeDocument/2006/relationships/slideMaster" Target="../slideMasters/slideMaster3.xml"/>
</Relationships>
</file>

<file path=ppt/slideLayouts/_rels/slideLayout30.xml.rels><?xml version="1.0" encoding="UTF-8"?>
<Relationships xmlns="http://schemas.openxmlformats.org/package/2006/relationships"><Relationship Id="rId1" Type="http://schemas.openxmlformats.org/officeDocument/2006/relationships/slideMaster" Target="../slideMasters/slideMaster3.xml"/>
</Relationships>
</file>

<file path=ppt/slideLayouts/_rels/slideLayout3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3.xml"/>
</Relationships>
</file>

<file path=ppt/slideLayouts/_rels/slideLayout3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3.xml"/>
</Relationships>
</file>

<file path=ppt/slideLayouts/_rels/slideLayout3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3.xml"/>
</Relationships>
</file>

<file path=ppt/slideLayouts/_rels/slideLayout3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3.xml"/>
</Relationships>
</file>

<file path=ppt/slideLayouts/_rels/slideLayout3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3.xml"/>
</Relationships>
</file>

<file path=ppt/slideLayouts/_rels/slideLayout36.xml.rels><?xml version="1.0" encoding="UTF-8"?>
<Relationships xmlns="http://schemas.openxmlformats.org/package/2006/relationships"><Relationship Id="rId1" Type="http://schemas.openxmlformats.org/officeDocument/2006/relationships/slideMaster" Target="../slideMasters/slideMaster3.xml"/>
</Relationships>
</file>

<file path=ppt/slideLayouts/_rels/slideLayout37.xml.rels><?xml version="1.0" encoding="UTF-8"?>
<Relationships xmlns="http://schemas.openxmlformats.org/package/2006/relationships"><Relationship Id="rId1" Type="http://schemas.openxmlformats.org/officeDocument/2006/relationships/slideMaster" Target="../slideMasters/slideMaster4.xml"/>
</Relationships>
</file>

<file path=ppt/slideLayouts/_rels/slideLayout38.xml.rels><?xml version="1.0" encoding="UTF-8"?>
<Relationships xmlns="http://schemas.openxmlformats.org/package/2006/relationships"><Relationship Id="rId1" Type="http://schemas.openxmlformats.org/officeDocument/2006/relationships/slideMaster" Target="../slideMasters/slideMaster4.xml"/>
</Relationships>
</file>

<file path=ppt/slideLayouts/_rels/slideLayout39.xml.rels><?xml version="1.0" encoding="UTF-8"?>
<Relationships xmlns="http://schemas.openxmlformats.org/package/2006/relationships"><Relationship Id="rId1" Type="http://schemas.openxmlformats.org/officeDocument/2006/relationships/slideMaster" Target="../slideMasters/slideMaster4.xml"/>
</Relationships>
</file>

<file path=ppt/slideLayouts/_rels/slideLayout40.xml.rels><?xml version="1.0" encoding="UTF-8"?>
<Relationships xmlns="http://schemas.openxmlformats.org/package/2006/relationships"><Relationship Id="rId1" Type="http://schemas.openxmlformats.org/officeDocument/2006/relationships/slideMaster" Target="../slideMasters/slideMaster4.xml"/>
</Relationships>
</file>

<file path=ppt/slideLayouts/_rels/slideLayout41.xml.rels><?xml version="1.0" encoding="UTF-8"?>
<Relationships xmlns="http://schemas.openxmlformats.org/package/2006/relationships"><Relationship Id="rId1" Type="http://schemas.openxmlformats.org/officeDocument/2006/relationships/slideMaster" Target="../slideMasters/slideMaster4.xml"/>
</Relationships>
</file>

<file path=ppt/slideLayouts/_rels/slideLayout42.xml.rels><?xml version="1.0" encoding="UTF-8"?>
<Relationships xmlns="http://schemas.openxmlformats.org/package/2006/relationships"><Relationship Id="rId1" Type="http://schemas.openxmlformats.org/officeDocument/2006/relationships/slideMaster" Target="../slideMasters/slideMaster4.xml"/>
</Relationships>
</file>

<file path=ppt/slideLayouts/_rels/slideLayout43.xml.rels><?xml version="1.0" encoding="UTF-8"?>
<Relationships xmlns="http://schemas.openxmlformats.org/package/2006/relationships"><Relationship Id="rId1" Type="http://schemas.openxmlformats.org/officeDocument/2006/relationships/slideMaster" Target="../slideMasters/slideMaster4.xml"/>
</Relationships>
</file>

<file path=ppt/slideLayouts/_rels/slideLayout44.xml.rels><?xml version="1.0" encoding="UTF-8"?>
<Relationships xmlns="http://schemas.openxmlformats.org/package/2006/relationships"><Relationship Id="rId1" Type="http://schemas.openxmlformats.org/officeDocument/2006/relationships/slideMaster" Target="../slideMasters/slideMaster4.xml"/>
</Relationships>
</file>

<file path=ppt/slideLayouts/_rels/slideLayout45.xml.rels><?xml version="1.0" encoding="UTF-8"?>
<Relationships xmlns="http://schemas.openxmlformats.org/package/2006/relationships"><Relationship Id="rId1" Type="http://schemas.openxmlformats.org/officeDocument/2006/relationships/slideMaster" Target="../slideMasters/slideMaster4.xml"/>
</Relationships>
</file>

<file path=ppt/slideLayouts/_rels/slideLayout46.xml.rels><?xml version="1.0" encoding="UTF-8"?>
<Relationships xmlns="http://schemas.openxmlformats.org/package/2006/relationships"><Relationship Id="rId1" Type="http://schemas.openxmlformats.org/officeDocument/2006/relationships/slideMaster" Target="../slideMasters/slideMaster4.xml"/>
</Relationships>
</file>

<file path=ppt/slideLayouts/_rels/slideLayout47.xml.rels><?xml version="1.0" encoding="UTF-8"?>
<Relationships xmlns="http://schemas.openxmlformats.org/package/2006/relationships"><Relationship Id="rId1" Type="http://schemas.openxmlformats.org/officeDocument/2006/relationships/slideMaster" Target="../slideMasters/slideMaster4.xml"/>
</Relationships>
</file>

<file path=ppt/slideLayouts/_rels/slideLayout48.xml.rels><?xml version="1.0" encoding="UTF-8"?>
<Relationships xmlns="http://schemas.openxmlformats.org/package/2006/relationships"><Relationship Id="rId1" Type="http://schemas.openxmlformats.org/officeDocument/2006/relationships/slideMaster" Target="../slideMasters/slideMaster4.xml"/>
</Relationships>
</file>

<file path=ppt/slideLayouts/slideLayout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</p:sldLayout>
</file>

<file path=ppt/slideLayouts/slideLayout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subTitle"/>
          </p:nvPr>
        </p:nvSpPr>
        <p:spPr>
          <a:xfrm>
            <a:off x="503640" y="1095480"/>
            <a:ext cx="9065880" cy="38581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endParaRPr b="0" lang="en-US" sz="3200" spc="-1" strike="noStrike">
              <a:latin typeface="Arial"/>
            </a:endParaRPr>
          </a:p>
        </p:txBody>
      </p:sp>
    </p:spTree>
  </p:cSld>
</p:sldLayout>
</file>

<file path=ppt/slideLayouts/slideLayout3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906588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4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7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8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5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6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laceHolder 1"/>
          <p:cNvSpPr>
            <a:spLocks noGrp="1"/>
          </p:cNvSpPr>
          <p:nvPr>
            <p:ph type="subTitle"/>
          </p:nvPr>
        </p:nvSpPr>
        <p:spPr>
          <a:xfrm>
            <a:off x="1308240" y="3960"/>
            <a:ext cx="7081560" cy="297504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endParaRPr b="0" lang="en-US" sz="3200" spc="-1" strike="noStrike">
              <a:latin typeface="Arial"/>
            </a:endParaRPr>
          </a:p>
        </p:txBody>
      </p:sp>
    </p:spTree>
  </p:cSld>
</p:sldLayout>
</file>

<file path=ppt/slideLayouts/slideLayout7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2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3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4" name="PlaceHolder 4"/>
          <p:cNvSpPr>
            <a:spLocks noGrp="1"/>
          </p:cNvSpPr>
          <p:nvPr>
            <p:ph type="body"/>
          </p:nvPr>
        </p:nvSpPr>
        <p:spPr>
          <a:xfrm>
            <a:off x="5036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8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6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7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8" name="PlaceHolder 4"/>
          <p:cNvSpPr>
            <a:spLocks noGrp="1"/>
          </p:cNvSpPr>
          <p:nvPr>
            <p:ph type="body"/>
          </p:nvPr>
        </p:nvSpPr>
        <p:spPr>
          <a:xfrm>
            <a:off x="51494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9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0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1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2" name="PlaceHolder 4"/>
          <p:cNvSpPr>
            <a:spLocks noGrp="1"/>
          </p:cNvSpPr>
          <p:nvPr>
            <p:ph type="body"/>
          </p:nvPr>
        </p:nvSpPr>
        <p:spPr>
          <a:xfrm>
            <a:off x="503640" y="3110760"/>
            <a:ext cx="9065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10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4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9065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5" name="PlaceHolder 3"/>
          <p:cNvSpPr>
            <a:spLocks noGrp="1"/>
          </p:cNvSpPr>
          <p:nvPr>
            <p:ph type="body"/>
          </p:nvPr>
        </p:nvSpPr>
        <p:spPr>
          <a:xfrm>
            <a:off x="503640" y="3110760"/>
            <a:ext cx="9065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1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7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8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29" name="PlaceHolder 4"/>
          <p:cNvSpPr>
            <a:spLocks noGrp="1"/>
          </p:cNvSpPr>
          <p:nvPr>
            <p:ph type="body"/>
          </p:nvPr>
        </p:nvSpPr>
        <p:spPr>
          <a:xfrm>
            <a:off x="5036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0" name="PlaceHolder 5"/>
          <p:cNvSpPr>
            <a:spLocks noGrp="1"/>
          </p:cNvSpPr>
          <p:nvPr>
            <p:ph type="body"/>
          </p:nvPr>
        </p:nvSpPr>
        <p:spPr>
          <a:xfrm>
            <a:off x="51494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1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2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3" name="PlaceHolder 3"/>
          <p:cNvSpPr>
            <a:spLocks noGrp="1"/>
          </p:cNvSpPr>
          <p:nvPr>
            <p:ph type="body"/>
          </p:nvPr>
        </p:nvSpPr>
        <p:spPr>
          <a:xfrm>
            <a:off x="3568680" y="109548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4" name="PlaceHolder 4"/>
          <p:cNvSpPr>
            <a:spLocks noGrp="1"/>
          </p:cNvSpPr>
          <p:nvPr>
            <p:ph type="body"/>
          </p:nvPr>
        </p:nvSpPr>
        <p:spPr>
          <a:xfrm>
            <a:off x="6634080" y="109548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5" name="PlaceHolder 5"/>
          <p:cNvSpPr>
            <a:spLocks noGrp="1"/>
          </p:cNvSpPr>
          <p:nvPr>
            <p:ph type="body"/>
          </p:nvPr>
        </p:nvSpPr>
        <p:spPr>
          <a:xfrm>
            <a:off x="503640" y="311076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6" name="PlaceHolder 6"/>
          <p:cNvSpPr>
            <a:spLocks noGrp="1"/>
          </p:cNvSpPr>
          <p:nvPr>
            <p:ph type="body"/>
          </p:nvPr>
        </p:nvSpPr>
        <p:spPr>
          <a:xfrm>
            <a:off x="3568680" y="311076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37" name="PlaceHolder 7"/>
          <p:cNvSpPr>
            <a:spLocks noGrp="1"/>
          </p:cNvSpPr>
          <p:nvPr>
            <p:ph type="body"/>
          </p:nvPr>
        </p:nvSpPr>
        <p:spPr>
          <a:xfrm>
            <a:off x="6634080" y="311076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13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</p:sldLayout>
</file>

<file path=ppt/slideLayouts/slideLayout14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6" name="PlaceHolder 2"/>
          <p:cNvSpPr>
            <a:spLocks noGrp="1"/>
          </p:cNvSpPr>
          <p:nvPr>
            <p:ph type="subTitle"/>
          </p:nvPr>
        </p:nvSpPr>
        <p:spPr>
          <a:xfrm>
            <a:off x="503640" y="1095480"/>
            <a:ext cx="9065880" cy="38581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endParaRPr b="0" lang="en-US" sz="3200" spc="-1" strike="noStrike">
              <a:latin typeface="Arial"/>
            </a:endParaRPr>
          </a:p>
        </p:txBody>
      </p:sp>
    </p:spTree>
  </p:cSld>
</p:sldLayout>
</file>

<file path=ppt/slideLayouts/slideLayout15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48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906588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16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0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1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17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18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" name="PlaceHolder 1"/>
          <p:cNvSpPr>
            <a:spLocks noGrp="1"/>
          </p:cNvSpPr>
          <p:nvPr>
            <p:ph type="subTitle"/>
          </p:nvPr>
        </p:nvSpPr>
        <p:spPr>
          <a:xfrm>
            <a:off x="1308240" y="3960"/>
            <a:ext cx="7081560" cy="297504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endParaRPr b="0" lang="en-US" sz="3200" spc="-1" strike="noStrike">
              <a:latin typeface="Arial"/>
            </a:endParaRPr>
          </a:p>
        </p:txBody>
      </p:sp>
    </p:spTree>
  </p:cSld>
</p:sldLayout>
</file>

<file path=ppt/slideLayouts/slideLayout19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5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6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7" name="PlaceHolder 4"/>
          <p:cNvSpPr>
            <a:spLocks noGrp="1"/>
          </p:cNvSpPr>
          <p:nvPr>
            <p:ph type="body"/>
          </p:nvPr>
        </p:nvSpPr>
        <p:spPr>
          <a:xfrm>
            <a:off x="5036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20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9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60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61" name="PlaceHolder 4"/>
          <p:cNvSpPr>
            <a:spLocks noGrp="1"/>
          </p:cNvSpPr>
          <p:nvPr>
            <p:ph type="body"/>
          </p:nvPr>
        </p:nvSpPr>
        <p:spPr>
          <a:xfrm>
            <a:off x="51494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2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63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64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65" name="PlaceHolder 4"/>
          <p:cNvSpPr>
            <a:spLocks noGrp="1"/>
          </p:cNvSpPr>
          <p:nvPr>
            <p:ph type="body"/>
          </p:nvPr>
        </p:nvSpPr>
        <p:spPr>
          <a:xfrm>
            <a:off x="503640" y="3110760"/>
            <a:ext cx="9065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2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67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9065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68" name="PlaceHolder 3"/>
          <p:cNvSpPr>
            <a:spLocks noGrp="1"/>
          </p:cNvSpPr>
          <p:nvPr>
            <p:ph type="body"/>
          </p:nvPr>
        </p:nvSpPr>
        <p:spPr>
          <a:xfrm>
            <a:off x="503640" y="3110760"/>
            <a:ext cx="9065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23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70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71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72" name="PlaceHolder 4"/>
          <p:cNvSpPr>
            <a:spLocks noGrp="1"/>
          </p:cNvSpPr>
          <p:nvPr>
            <p:ph type="body"/>
          </p:nvPr>
        </p:nvSpPr>
        <p:spPr>
          <a:xfrm>
            <a:off x="5036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73" name="PlaceHolder 5"/>
          <p:cNvSpPr>
            <a:spLocks noGrp="1"/>
          </p:cNvSpPr>
          <p:nvPr>
            <p:ph type="body"/>
          </p:nvPr>
        </p:nvSpPr>
        <p:spPr>
          <a:xfrm>
            <a:off x="51494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24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75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76" name="PlaceHolder 3"/>
          <p:cNvSpPr>
            <a:spLocks noGrp="1"/>
          </p:cNvSpPr>
          <p:nvPr>
            <p:ph type="body"/>
          </p:nvPr>
        </p:nvSpPr>
        <p:spPr>
          <a:xfrm>
            <a:off x="3568680" y="109548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77" name="PlaceHolder 4"/>
          <p:cNvSpPr>
            <a:spLocks noGrp="1"/>
          </p:cNvSpPr>
          <p:nvPr>
            <p:ph type="body"/>
          </p:nvPr>
        </p:nvSpPr>
        <p:spPr>
          <a:xfrm>
            <a:off x="6634080" y="109548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78" name="PlaceHolder 5"/>
          <p:cNvSpPr>
            <a:spLocks noGrp="1"/>
          </p:cNvSpPr>
          <p:nvPr>
            <p:ph type="body"/>
          </p:nvPr>
        </p:nvSpPr>
        <p:spPr>
          <a:xfrm>
            <a:off x="503640" y="311076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79" name="PlaceHolder 6"/>
          <p:cNvSpPr>
            <a:spLocks noGrp="1"/>
          </p:cNvSpPr>
          <p:nvPr>
            <p:ph type="body"/>
          </p:nvPr>
        </p:nvSpPr>
        <p:spPr>
          <a:xfrm>
            <a:off x="3568680" y="311076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80" name="PlaceHolder 7"/>
          <p:cNvSpPr>
            <a:spLocks noGrp="1"/>
          </p:cNvSpPr>
          <p:nvPr>
            <p:ph type="body"/>
          </p:nvPr>
        </p:nvSpPr>
        <p:spPr>
          <a:xfrm>
            <a:off x="6634080" y="311076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25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</p:sldLayout>
</file>

<file path=ppt/slideLayouts/slideLayout26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91" name="PlaceHolder 2"/>
          <p:cNvSpPr>
            <a:spLocks noGrp="1"/>
          </p:cNvSpPr>
          <p:nvPr>
            <p:ph type="subTitle"/>
          </p:nvPr>
        </p:nvSpPr>
        <p:spPr>
          <a:xfrm>
            <a:off x="503640" y="1095480"/>
            <a:ext cx="9065880" cy="38581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endParaRPr b="0" lang="en-US" sz="3200" spc="-1" strike="noStrike">
              <a:latin typeface="Arial"/>
            </a:endParaRPr>
          </a:p>
        </p:txBody>
      </p:sp>
    </p:spTree>
  </p:cSld>
</p:sldLayout>
</file>

<file path=ppt/slideLayouts/slideLayout27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93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906588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28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95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96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29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30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" name="PlaceHolder 1"/>
          <p:cNvSpPr>
            <a:spLocks noGrp="1"/>
          </p:cNvSpPr>
          <p:nvPr>
            <p:ph type="subTitle"/>
          </p:nvPr>
        </p:nvSpPr>
        <p:spPr>
          <a:xfrm>
            <a:off x="1308240" y="3960"/>
            <a:ext cx="7081560" cy="297504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endParaRPr b="0" lang="en-US" sz="3200" spc="-1" strike="noStrike">
              <a:latin typeface="Arial"/>
            </a:endParaRPr>
          </a:p>
        </p:txBody>
      </p:sp>
    </p:spTree>
  </p:cSld>
</p:sldLayout>
</file>

<file path=ppt/slideLayouts/slideLayout3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00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01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02" name="PlaceHolder 4"/>
          <p:cNvSpPr>
            <a:spLocks noGrp="1"/>
          </p:cNvSpPr>
          <p:nvPr>
            <p:ph type="body"/>
          </p:nvPr>
        </p:nvSpPr>
        <p:spPr>
          <a:xfrm>
            <a:off x="5036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3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04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05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06" name="PlaceHolder 4"/>
          <p:cNvSpPr>
            <a:spLocks noGrp="1"/>
          </p:cNvSpPr>
          <p:nvPr>
            <p:ph type="body"/>
          </p:nvPr>
        </p:nvSpPr>
        <p:spPr>
          <a:xfrm>
            <a:off x="51494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33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08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09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10" name="PlaceHolder 4"/>
          <p:cNvSpPr>
            <a:spLocks noGrp="1"/>
          </p:cNvSpPr>
          <p:nvPr>
            <p:ph type="body"/>
          </p:nvPr>
        </p:nvSpPr>
        <p:spPr>
          <a:xfrm>
            <a:off x="503640" y="3110760"/>
            <a:ext cx="9065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34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12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9065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13" name="PlaceHolder 3"/>
          <p:cNvSpPr>
            <a:spLocks noGrp="1"/>
          </p:cNvSpPr>
          <p:nvPr>
            <p:ph type="body"/>
          </p:nvPr>
        </p:nvSpPr>
        <p:spPr>
          <a:xfrm>
            <a:off x="503640" y="3110760"/>
            <a:ext cx="9065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35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15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16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17" name="PlaceHolder 4"/>
          <p:cNvSpPr>
            <a:spLocks noGrp="1"/>
          </p:cNvSpPr>
          <p:nvPr>
            <p:ph type="body"/>
          </p:nvPr>
        </p:nvSpPr>
        <p:spPr>
          <a:xfrm>
            <a:off x="5036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18" name="PlaceHolder 5"/>
          <p:cNvSpPr>
            <a:spLocks noGrp="1"/>
          </p:cNvSpPr>
          <p:nvPr>
            <p:ph type="body"/>
          </p:nvPr>
        </p:nvSpPr>
        <p:spPr>
          <a:xfrm>
            <a:off x="51494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36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20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21" name="PlaceHolder 3"/>
          <p:cNvSpPr>
            <a:spLocks noGrp="1"/>
          </p:cNvSpPr>
          <p:nvPr>
            <p:ph type="body"/>
          </p:nvPr>
        </p:nvSpPr>
        <p:spPr>
          <a:xfrm>
            <a:off x="3568680" y="109548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22" name="PlaceHolder 4"/>
          <p:cNvSpPr>
            <a:spLocks noGrp="1"/>
          </p:cNvSpPr>
          <p:nvPr>
            <p:ph type="body"/>
          </p:nvPr>
        </p:nvSpPr>
        <p:spPr>
          <a:xfrm>
            <a:off x="6634080" y="109548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23" name="PlaceHolder 5"/>
          <p:cNvSpPr>
            <a:spLocks noGrp="1"/>
          </p:cNvSpPr>
          <p:nvPr>
            <p:ph type="body"/>
          </p:nvPr>
        </p:nvSpPr>
        <p:spPr>
          <a:xfrm>
            <a:off x="503640" y="311076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24" name="PlaceHolder 6"/>
          <p:cNvSpPr>
            <a:spLocks noGrp="1"/>
          </p:cNvSpPr>
          <p:nvPr>
            <p:ph type="body"/>
          </p:nvPr>
        </p:nvSpPr>
        <p:spPr>
          <a:xfrm>
            <a:off x="3568680" y="311076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25" name="PlaceHolder 7"/>
          <p:cNvSpPr>
            <a:spLocks noGrp="1"/>
          </p:cNvSpPr>
          <p:nvPr>
            <p:ph type="body"/>
          </p:nvPr>
        </p:nvSpPr>
        <p:spPr>
          <a:xfrm>
            <a:off x="6634080" y="311076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37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</p:sldLayout>
</file>

<file path=ppt/slideLayouts/slideLayout38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34" name="PlaceHolder 2"/>
          <p:cNvSpPr>
            <a:spLocks noGrp="1"/>
          </p:cNvSpPr>
          <p:nvPr>
            <p:ph type="subTitle"/>
          </p:nvPr>
        </p:nvSpPr>
        <p:spPr>
          <a:xfrm>
            <a:off x="503640" y="1095480"/>
            <a:ext cx="9065880" cy="38581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endParaRPr b="0" lang="en-US" sz="3200" spc="-1" strike="noStrike">
              <a:latin typeface="Arial"/>
            </a:endParaRPr>
          </a:p>
        </p:txBody>
      </p:sp>
    </p:spTree>
  </p:cSld>
</p:sldLayout>
</file>

<file path=ppt/slideLayouts/slideLayout39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5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36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906588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40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7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38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39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41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42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1" name="PlaceHolder 1"/>
          <p:cNvSpPr>
            <a:spLocks noGrp="1"/>
          </p:cNvSpPr>
          <p:nvPr>
            <p:ph type="subTitle"/>
          </p:nvPr>
        </p:nvSpPr>
        <p:spPr>
          <a:xfrm>
            <a:off x="1308240" y="3960"/>
            <a:ext cx="7081560" cy="297504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endParaRPr b="0" lang="en-US" sz="3200" spc="-1" strike="noStrike">
              <a:latin typeface="Arial"/>
            </a:endParaRPr>
          </a:p>
        </p:txBody>
      </p:sp>
    </p:spTree>
  </p:cSld>
</p:sldLayout>
</file>

<file path=ppt/slideLayouts/slideLayout43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44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45" name="PlaceHolder 4"/>
          <p:cNvSpPr>
            <a:spLocks noGrp="1"/>
          </p:cNvSpPr>
          <p:nvPr>
            <p:ph type="body"/>
          </p:nvPr>
        </p:nvSpPr>
        <p:spPr>
          <a:xfrm>
            <a:off x="5036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44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6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47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48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49" name="PlaceHolder 4"/>
          <p:cNvSpPr>
            <a:spLocks noGrp="1"/>
          </p:cNvSpPr>
          <p:nvPr>
            <p:ph type="body"/>
          </p:nvPr>
        </p:nvSpPr>
        <p:spPr>
          <a:xfrm>
            <a:off x="51494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45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0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51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52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53" name="PlaceHolder 4"/>
          <p:cNvSpPr>
            <a:spLocks noGrp="1"/>
          </p:cNvSpPr>
          <p:nvPr>
            <p:ph type="body"/>
          </p:nvPr>
        </p:nvSpPr>
        <p:spPr>
          <a:xfrm>
            <a:off x="503640" y="3110760"/>
            <a:ext cx="9065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46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4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55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9065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56" name="PlaceHolder 3"/>
          <p:cNvSpPr>
            <a:spLocks noGrp="1"/>
          </p:cNvSpPr>
          <p:nvPr>
            <p:ph type="body"/>
          </p:nvPr>
        </p:nvSpPr>
        <p:spPr>
          <a:xfrm>
            <a:off x="503640" y="3110760"/>
            <a:ext cx="9065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47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58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59" name="PlaceHolder 3"/>
          <p:cNvSpPr>
            <a:spLocks noGrp="1"/>
          </p:cNvSpPr>
          <p:nvPr>
            <p:ph type="body"/>
          </p:nvPr>
        </p:nvSpPr>
        <p:spPr>
          <a:xfrm>
            <a:off x="5149440" y="109548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60" name="PlaceHolder 4"/>
          <p:cNvSpPr>
            <a:spLocks noGrp="1"/>
          </p:cNvSpPr>
          <p:nvPr>
            <p:ph type="body"/>
          </p:nvPr>
        </p:nvSpPr>
        <p:spPr>
          <a:xfrm>
            <a:off x="5036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61" name="PlaceHolder 5"/>
          <p:cNvSpPr>
            <a:spLocks noGrp="1"/>
          </p:cNvSpPr>
          <p:nvPr>
            <p:ph type="body"/>
          </p:nvPr>
        </p:nvSpPr>
        <p:spPr>
          <a:xfrm>
            <a:off x="5149440" y="3110760"/>
            <a:ext cx="442404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Layouts/slideLayout48.xml><?xml version="1.0" encoding="utf-8"?>
<p:sldLayout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2" name="PlaceHolder 1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63" name="PlaceHolder 2"/>
          <p:cNvSpPr>
            <a:spLocks noGrp="1"/>
          </p:cNvSpPr>
          <p:nvPr>
            <p:ph type="body"/>
          </p:nvPr>
        </p:nvSpPr>
        <p:spPr>
          <a:xfrm>
            <a:off x="503640" y="109548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64" name="PlaceHolder 3"/>
          <p:cNvSpPr>
            <a:spLocks noGrp="1"/>
          </p:cNvSpPr>
          <p:nvPr>
            <p:ph type="body"/>
          </p:nvPr>
        </p:nvSpPr>
        <p:spPr>
          <a:xfrm>
            <a:off x="3568680" y="109548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65" name="PlaceHolder 4"/>
          <p:cNvSpPr>
            <a:spLocks noGrp="1"/>
          </p:cNvSpPr>
          <p:nvPr>
            <p:ph type="body"/>
          </p:nvPr>
        </p:nvSpPr>
        <p:spPr>
          <a:xfrm>
            <a:off x="6634080" y="109548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66" name="PlaceHolder 5"/>
          <p:cNvSpPr>
            <a:spLocks noGrp="1"/>
          </p:cNvSpPr>
          <p:nvPr>
            <p:ph type="body"/>
          </p:nvPr>
        </p:nvSpPr>
        <p:spPr>
          <a:xfrm>
            <a:off x="503640" y="311076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67" name="PlaceHolder 6"/>
          <p:cNvSpPr>
            <a:spLocks noGrp="1"/>
          </p:cNvSpPr>
          <p:nvPr>
            <p:ph type="body"/>
          </p:nvPr>
        </p:nvSpPr>
        <p:spPr>
          <a:xfrm>
            <a:off x="3568680" y="311076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168" name="PlaceHolder 7"/>
          <p:cNvSpPr>
            <a:spLocks noGrp="1"/>
          </p:cNvSpPr>
          <p:nvPr>
            <p:ph type="body"/>
          </p:nvPr>
        </p:nvSpPr>
        <p:spPr>
          <a:xfrm>
            <a:off x="6634080" y="3110760"/>
            <a:ext cx="2918880" cy="183996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endParaRPr b="0" lang="en-US" sz="1160" spc="-1" strike="noStrike">
              <a:solidFill>
                <a:srgbClr val="000000"/>
              </a:solidFill>
              <a:latin typeface="Arial"/>
            </a:endParaRPr>
          </a:p>
        </p:txBody>
      </p:sp>
    </p:spTree>
  </p:cSld>
</p:sldLayout>
</file>

<file path=ppt/slideMasters/_rels/slideMaster1.xml.rels><?xml version="1.0" encoding="UTF-8"?>
<Relationships xmlns="http://schemas.openxmlformats.org/package/2006/relationships"><Relationship Id="rId1" Type="http://schemas.openxmlformats.org/officeDocument/2006/relationships/theme" Target="../theme/theme1.xml"/><Relationship Id="rId2" Type="http://schemas.openxmlformats.org/officeDocument/2006/relationships/slideLayout" Target="../slideLayouts/slideLayout1.xml"/><Relationship Id="rId3" Type="http://schemas.openxmlformats.org/officeDocument/2006/relationships/slideLayout" Target="../slideLayouts/slideLayout2.xml"/><Relationship Id="rId4" Type="http://schemas.openxmlformats.org/officeDocument/2006/relationships/slideLayout" Target="../slideLayouts/slideLayout3.xml"/><Relationship Id="rId5" Type="http://schemas.openxmlformats.org/officeDocument/2006/relationships/slideLayout" Target="../slideLayouts/slideLayout4.xml"/><Relationship Id="rId6" Type="http://schemas.openxmlformats.org/officeDocument/2006/relationships/slideLayout" Target="../slideLayouts/slideLayout5.xml"/><Relationship Id="rId7" Type="http://schemas.openxmlformats.org/officeDocument/2006/relationships/slideLayout" Target="../slideLayouts/slideLayout6.xml"/><Relationship Id="rId8" Type="http://schemas.openxmlformats.org/officeDocument/2006/relationships/slideLayout" Target="../slideLayouts/slideLayout7.xml"/><Relationship Id="rId9" Type="http://schemas.openxmlformats.org/officeDocument/2006/relationships/slideLayout" Target="../slideLayouts/slideLayout8.xml"/><Relationship Id="rId10" Type="http://schemas.openxmlformats.org/officeDocument/2006/relationships/slideLayout" Target="../slideLayouts/slideLayout9.xml"/><Relationship Id="rId11" Type="http://schemas.openxmlformats.org/officeDocument/2006/relationships/slideLayout" Target="../slideLayouts/slideLayout10.xml"/><Relationship Id="rId12" Type="http://schemas.openxmlformats.org/officeDocument/2006/relationships/slideLayout" Target="../slideLayouts/slideLayout11.xml"/><Relationship Id="rId13" Type="http://schemas.openxmlformats.org/officeDocument/2006/relationships/slideLayout" Target="../slideLayouts/slideLayout12.xml"/>
</Relationships>
</file>

<file path=ppt/slideMasters/_rels/slideMaster2.xml.rels><?xml version="1.0" encoding="UTF-8"?>
<Relationships xmlns="http://schemas.openxmlformats.org/package/2006/relationships"><Relationship Id="rId1" Type="http://schemas.openxmlformats.org/officeDocument/2006/relationships/theme" Target="../theme/theme2.xml"/><Relationship Id="rId2" Type="http://schemas.openxmlformats.org/officeDocument/2006/relationships/image" Target="../media/image1.png"/><Relationship Id="rId3" Type="http://schemas.openxmlformats.org/officeDocument/2006/relationships/slideLayout" Target="../slideLayouts/slideLayout13.xml"/><Relationship Id="rId4" Type="http://schemas.openxmlformats.org/officeDocument/2006/relationships/slideLayout" Target="../slideLayouts/slideLayout14.xml"/><Relationship Id="rId5" Type="http://schemas.openxmlformats.org/officeDocument/2006/relationships/slideLayout" Target="../slideLayouts/slideLayout15.xml"/><Relationship Id="rId6" Type="http://schemas.openxmlformats.org/officeDocument/2006/relationships/slideLayout" Target="../slideLayouts/slideLayout16.xml"/><Relationship Id="rId7" Type="http://schemas.openxmlformats.org/officeDocument/2006/relationships/slideLayout" Target="../slideLayouts/slideLayout17.xml"/><Relationship Id="rId8" Type="http://schemas.openxmlformats.org/officeDocument/2006/relationships/slideLayout" Target="../slideLayouts/slideLayout18.xml"/><Relationship Id="rId9" Type="http://schemas.openxmlformats.org/officeDocument/2006/relationships/slideLayout" Target="../slideLayouts/slideLayout19.xml"/><Relationship Id="rId10" Type="http://schemas.openxmlformats.org/officeDocument/2006/relationships/slideLayout" Target="../slideLayouts/slideLayout20.xml"/><Relationship Id="rId11" Type="http://schemas.openxmlformats.org/officeDocument/2006/relationships/slideLayout" Target="../slideLayouts/slideLayout21.xml"/><Relationship Id="rId12" Type="http://schemas.openxmlformats.org/officeDocument/2006/relationships/slideLayout" Target="../slideLayouts/slideLayout22.xml"/><Relationship Id="rId13" Type="http://schemas.openxmlformats.org/officeDocument/2006/relationships/slideLayout" Target="../slideLayouts/slideLayout23.xml"/><Relationship Id="rId14" Type="http://schemas.openxmlformats.org/officeDocument/2006/relationships/slideLayout" Target="../slideLayouts/slideLayout24.xml"/>
</Relationships>
</file>

<file path=ppt/slideMasters/_rels/slideMaster3.xml.rels><?xml version="1.0" encoding="UTF-8"?>
<Relationships xmlns="http://schemas.openxmlformats.org/package/2006/relationships"><Relationship Id="rId1" Type="http://schemas.openxmlformats.org/officeDocument/2006/relationships/theme" Target="../theme/theme3.xml"/><Relationship Id="rId2" Type="http://schemas.openxmlformats.org/officeDocument/2006/relationships/image" Target="../media/image2.jpeg"/><Relationship Id="rId3" Type="http://schemas.openxmlformats.org/officeDocument/2006/relationships/image" Target="../media/image3.png"/><Relationship Id="rId4" Type="http://schemas.openxmlformats.org/officeDocument/2006/relationships/slideLayout" Target="../slideLayouts/slideLayout25.xml"/><Relationship Id="rId5" Type="http://schemas.openxmlformats.org/officeDocument/2006/relationships/slideLayout" Target="../slideLayouts/slideLayout26.xml"/><Relationship Id="rId6" Type="http://schemas.openxmlformats.org/officeDocument/2006/relationships/slideLayout" Target="../slideLayouts/slideLayout27.xml"/><Relationship Id="rId7" Type="http://schemas.openxmlformats.org/officeDocument/2006/relationships/slideLayout" Target="../slideLayouts/slideLayout28.xml"/><Relationship Id="rId8" Type="http://schemas.openxmlformats.org/officeDocument/2006/relationships/slideLayout" Target="../slideLayouts/slideLayout29.xml"/><Relationship Id="rId9" Type="http://schemas.openxmlformats.org/officeDocument/2006/relationships/slideLayout" Target="../slideLayouts/slideLayout30.xml"/><Relationship Id="rId10" Type="http://schemas.openxmlformats.org/officeDocument/2006/relationships/slideLayout" Target="../slideLayouts/slideLayout31.xml"/><Relationship Id="rId11" Type="http://schemas.openxmlformats.org/officeDocument/2006/relationships/slideLayout" Target="../slideLayouts/slideLayout32.xml"/><Relationship Id="rId12" Type="http://schemas.openxmlformats.org/officeDocument/2006/relationships/slideLayout" Target="../slideLayouts/slideLayout33.xml"/><Relationship Id="rId13" Type="http://schemas.openxmlformats.org/officeDocument/2006/relationships/slideLayout" Target="../slideLayouts/slideLayout34.xml"/><Relationship Id="rId14" Type="http://schemas.openxmlformats.org/officeDocument/2006/relationships/slideLayout" Target="../slideLayouts/slideLayout35.xml"/><Relationship Id="rId15" Type="http://schemas.openxmlformats.org/officeDocument/2006/relationships/slideLayout" Target="../slideLayouts/slideLayout36.xml"/>
</Relationships>
</file>

<file path=ppt/slideMasters/_rels/slideMaster4.xml.rels><?xml version="1.0" encoding="UTF-8"?>
<Relationships xmlns="http://schemas.openxmlformats.org/package/2006/relationships"><Relationship Id="rId1" Type="http://schemas.openxmlformats.org/officeDocument/2006/relationships/theme" Target="../theme/theme4.xml"/><Relationship Id="rId2" Type="http://schemas.openxmlformats.org/officeDocument/2006/relationships/image" Target="../media/image4.png"/><Relationship Id="rId3" Type="http://schemas.openxmlformats.org/officeDocument/2006/relationships/slideLayout" Target="../slideLayouts/slideLayout37.xml"/><Relationship Id="rId4" Type="http://schemas.openxmlformats.org/officeDocument/2006/relationships/slideLayout" Target="../slideLayouts/slideLayout38.xml"/><Relationship Id="rId5" Type="http://schemas.openxmlformats.org/officeDocument/2006/relationships/slideLayout" Target="../slideLayouts/slideLayout39.xml"/><Relationship Id="rId6" Type="http://schemas.openxmlformats.org/officeDocument/2006/relationships/slideLayout" Target="../slideLayouts/slideLayout40.xml"/><Relationship Id="rId7" Type="http://schemas.openxmlformats.org/officeDocument/2006/relationships/slideLayout" Target="../slideLayouts/slideLayout41.xml"/><Relationship Id="rId8" Type="http://schemas.openxmlformats.org/officeDocument/2006/relationships/slideLayout" Target="../slideLayouts/slideLayout42.xml"/><Relationship Id="rId9" Type="http://schemas.openxmlformats.org/officeDocument/2006/relationships/slideLayout" Target="../slideLayouts/slideLayout43.xml"/><Relationship Id="rId10" Type="http://schemas.openxmlformats.org/officeDocument/2006/relationships/slideLayout" Target="../slideLayouts/slideLayout44.xml"/><Relationship Id="rId11" Type="http://schemas.openxmlformats.org/officeDocument/2006/relationships/slideLayout" Target="../slideLayouts/slideLayout45.xml"/><Relationship Id="rId12" Type="http://schemas.openxmlformats.org/officeDocument/2006/relationships/slideLayout" Target="../slideLayouts/slideLayout46.xml"/><Relationship Id="rId13" Type="http://schemas.openxmlformats.org/officeDocument/2006/relationships/slideLayout" Target="../slideLayouts/slideLayout47.xml"/><Relationship Id="rId14" Type="http://schemas.openxmlformats.org/officeDocument/2006/relationships/slideLayout" Target="../slideLayouts/slideLayout48.xml"/>
</Relationships>
</file>

<file path=ppt/slideMasters/slideMaster1.xml><?xml version="1.0" encoding="utf-8"?>
<p:sldMaster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bg>
      <p:bgPr>
        <a:solidFill>
          <a:srgbClr val="eeeeee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0" name="PlaceHolder 1"/>
          <p:cNvSpPr>
            <a:spLocks noGrp="1"/>
          </p:cNvSpPr>
          <p:nvPr>
            <p:ph type="title"/>
          </p:nvPr>
        </p:nvSpPr>
        <p:spPr>
          <a:xfrm>
            <a:off x="2194200" y="753480"/>
            <a:ext cx="7589520" cy="1028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r>
              <a:rPr b="1" lang="en-US" sz="2700" spc="-1" strike="noStrike">
                <a:latin typeface="Source Sans Pro Semibold"/>
              </a:rPr>
              <a:t>Click to edit the title text format</a:t>
            </a:r>
            <a:endParaRPr b="1" lang="en-US" sz="2700" spc="-1" strike="noStrike">
              <a:latin typeface="Source Sans Pro Semibold"/>
            </a:endParaRPr>
          </a:p>
        </p:txBody>
      </p:sp>
      <p:sp>
        <p:nvSpPr>
          <p:cNvPr id="1" name="PlaceHolder 2"/>
          <p:cNvSpPr>
            <a:spLocks noGrp="1"/>
          </p:cNvSpPr>
          <p:nvPr>
            <p:ph type="body"/>
          </p:nvPr>
        </p:nvSpPr>
        <p:spPr>
          <a:xfrm>
            <a:off x="6126120" y="3564360"/>
            <a:ext cx="3262680" cy="1439280"/>
          </a:xfrm>
          <a:prstGeom prst="rect">
            <a:avLst/>
          </a:prstGeom>
        </p:spPr>
        <p:txBody>
          <a:bodyPr lIns="0" rIns="0" tIns="0" bIns="0">
            <a:normAutofit fontScale="14000"/>
          </a:bodyPr>
          <a:p>
            <a:pPr marL="432000" indent="-324000">
              <a:buClr>
                <a:srgbClr val="000000"/>
              </a:buClr>
              <a:buSzPct val="45000"/>
              <a:buFont typeface="Symbol" charset="2"/>
              <a:buChar char=""/>
            </a:pPr>
            <a:r>
              <a:rPr b="0" lang="en-US" sz="1950" spc="-1" strike="noStrike">
                <a:latin typeface="Source Sans Pro"/>
              </a:rPr>
              <a:t>Click to edit the outline text format</a:t>
            </a:r>
            <a:endParaRPr b="0" lang="en-US" sz="1950" spc="-1" strike="noStrike">
              <a:latin typeface="Source Sans Pro"/>
            </a:endParaRPr>
          </a:p>
          <a:p>
            <a:pPr lvl="1" marL="864000" indent="-324000">
              <a:buClr>
                <a:srgbClr val="000000"/>
              </a:buClr>
              <a:buSzPct val="45000"/>
              <a:buFont typeface="Symbol" charset="2"/>
              <a:buChar char=""/>
            </a:pPr>
            <a:r>
              <a:rPr b="0" lang="en-US" sz="1950" spc="-1" strike="noStrike">
                <a:latin typeface="Source Sans Pro"/>
              </a:rPr>
              <a:t>Second Outline Level</a:t>
            </a:r>
            <a:endParaRPr b="0" lang="en-US" sz="1950" spc="-1" strike="noStrike">
              <a:latin typeface="Source Sans Pro"/>
            </a:endParaRPr>
          </a:p>
          <a:p>
            <a:pPr lvl="2" marL="1296000" indent="-288000"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950" spc="-1" strike="noStrike">
                <a:latin typeface="Source Sans Pro"/>
              </a:rPr>
              <a:t>Third Outline Level</a:t>
            </a:r>
            <a:endParaRPr b="0" lang="en-US" sz="1950" spc="-1" strike="noStrike">
              <a:latin typeface="Source Sans Pro"/>
            </a:endParaRPr>
          </a:p>
          <a:p>
            <a:pPr lvl="3" marL="1728000" indent="-216000">
              <a:spcBef>
                <a:spcPts val="41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b="0" lang="en-US" sz="1500" spc="-1" strike="noStrike">
                <a:latin typeface="Source Sans Pro"/>
              </a:rPr>
              <a:t>Fourth Outline Level</a:t>
            </a:r>
            <a:endParaRPr b="0" lang="en-US" sz="1500" spc="-1" strike="noStrike">
              <a:latin typeface="Source Sans Pro"/>
            </a:endParaRPr>
          </a:p>
          <a:p>
            <a:pPr lvl="4" marL="2160000" indent="-216000">
              <a:spcBef>
                <a:spcPts val="204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500" spc="-1" strike="noStrike">
                <a:latin typeface="Source Sans Pro"/>
              </a:rPr>
              <a:t>Fifth Outline Level</a:t>
            </a:r>
            <a:endParaRPr b="0" lang="en-US" sz="1500" spc="-1" strike="noStrike">
              <a:latin typeface="Source Sans Pro"/>
            </a:endParaRPr>
          </a:p>
          <a:p>
            <a:pPr lvl="5" marL="2592000" indent="-216000">
              <a:spcBef>
                <a:spcPts val="204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500" spc="-1" strike="noStrike">
                <a:latin typeface="Source Sans Pro"/>
              </a:rPr>
              <a:t>Sixth Outline Level</a:t>
            </a:r>
            <a:endParaRPr b="0" lang="en-US" sz="1500" spc="-1" strike="noStrike">
              <a:latin typeface="Source Sans Pro"/>
            </a:endParaRPr>
          </a:p>
          <a:p>
            <a:pPr lvl="6" marL="3024000" indent="-216000">
              <a:spcBef>
                <a:spcPts val="204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500" spc="-1" strike="noStrike">
                <a:latin typeface="Source Sans Pro"/>
              </a:rPr>
              <a:t>Seventh Outline Level</a:t>
            </a:r>
            <a:endParaRPr b="0" lang="en-US" sz="1500" spc="-1" strike="noStrike">
              <a:latin typeface="Source Sans Pro"/>
            </a:endParaRPr>
          </a:p>
        </p:txBody>
      </p:sp>
    </p:spTree>
  </p:cSld>
  <p:clrMap bg1="lt1" bg2="lt2" tx1="dk1" tx2="dk2" accent1="accent1" accent2="accent2" accent3="accent3" accent4="accent4" accent5="accent5" accent6="accent6" hlink="hlink" folHlink="folHlink"/>
  <p:sldLayoutIdLst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</p:sldLayoutIdLst>
</p:sldMaster>
</file>

<file path=ppt/slideMasters/slideMaster2.xml><?xml version="1.0" encoding="utf-8"?>
<p:sldMaster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bg>
      <p:bgPr>
        <a:solidFill>
          <a:srgbClr val="eeeeee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CustomShape 1"/>
          <p:cNvSpPr/>
          <p:nvPr/>
        </p:nvSpPr>
        <p:spPr>
          <a:xfrm>
            <a:off x="360" y="5394240"/>
            <a:ext cx="10076760" cy="275040"/>
          </a:xfrm>
          <a:prstGeom prst="rect">
            <a:avLst/>
          </a:prstGeom>
          <a:solidFill>
            <a:srgbClr val="cccccc"/>
          </a:solidFill>
          <a:ln>
            <a:solidFill>
              <a:srgbClr val="cccccc"/>
            </a:solidFill>
          </a:ln>
        </p:spPr>
        <p:style>
          <a:lnRef idx="0"/>
          <a:fillRef idx="0"/>
          <a:effectRef idx="0"/>
          <a:fontRef idx="minor"/>
        </p:style>
      </p:sp>
      <p:sp>
        <p:nvSpPr>
          <p:cNvPr id="39" name="PlaceHolder 2"/>
          <p:cNvSpPr>
            <a:spLocks noGrp="1"/>
          </p:cNvSpPr>
          <p:nvPr>
            <p:ph type="title"/>
          </p:nvPr>
        </p:nvSpPr>
        <p:spPr>
          <a:xfrm>
            <a:off x="365040" y="229320"/>
            <a:ext cx="8686800" cy="45720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Click to edit the title text format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40" name="PlaceHolder 3"/>
          <p:cNvSpPr>
            <a:spLocks noGrp="1"/>
          </p:cNvSpPr>
          <p:nvPr>
            <p:ph type="body"/>
          </p:nvPr>
        </p:nvSpPr>
        <p:spPr>
          <a:xfrm>
            <a:off x="365040" y="887040"/>
            <a:ext cx="9324000" cy="417888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Click to edit the outline text format</a:t>
            </a:r>
            <a:endParaRPr b="0" lang="en-US" sz="210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950" spc="-1" strike="noStrike">
                <a:latin typeface="Source Sans Pro"/>
              </a:rPr>
              <a:t>Second Outline Level</a:t>
            </a:r>
            <a:endParaRPr b="0" lang="en-US" sz="1950" spc="-1" strike="noStrike">
              <a:latin typeface="Source Sans Pro"/>
            </a:endParaRPr>
          </a:p>
          <a:p>
            <a:pPr lvl="2" marL="1296000" indent="-288000">
              <a:spcBef>
                <a:spcPts val="649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latin typeface="Source Sans Pro"/>
              </a:rPr>
              <a:t>Third Outline Level</a:t>
            </a:r>
            <a:endParaRPr b="0" lang="en-US" sz="1800" spc="-1" strike="noStrike">
              <a:latin typeface="Source Sans Pro"/>
            </a:endParaRPr>
          </a:p>
          <a:p>
            <a:pPr lvl="3" marL="1728000" indent="-216000">
              <a:spcBef>
                <a:spcPts val="431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650" spc="-1" strike="noStrike">
                <a:latin typeface="Source Sans Pro"/>
              </a:rPr>
              <a:t>Fourth Outline Level</a:t>
            </a:r>
            <a:endParaRPr b="0" lang="en-US" sz="1650" spc="-1" strike="noStrike">
              <a:latin typeface="Source Sans Pro"/>
            </a:endParaRPr>
          </a:p>
          <a:p>
            <a:pPr lvl="4" marL="2160000" indent="-216000">
              <a:spcBef>
                <a:spcPts val="21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500" spc="-1" strike="noStrike">
                <a:latin typeface="Source Sans Pro"/>
              </a:rPr>
              <a:t>Fifth Outline Level</a:t>
            </a:r>
            <a:endParaRPr b="0" lang="en-US" sz="1500" spc="-1" strike="noStrike">
              <a:latin typeface="Source Sans Pro"/>
            </a:endParaRPr>
          </a:p>
          <a:p>
            <a:pPr lvl="5" marL="2592000" indent="-216000">
              <a:spcBef>
                <a:spcPts val="21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500" spc="-1" strike="noStrike">
                <a:latin typeface="Source Sans Pro"/>
              </a:rPr>
              <a:t>Sixth Outline Level</a:t>
            </a:r>
            <a:endParaRPr b="0" lang="en-US" sz="1500" spc="-1" strike="noStrike">
              <a:latin typeface="Source Sans Pro"/>
            </a:endParaRPr>
          </a:p>
          <a:p>
            <a:pPr lvl="6" marL="3024000" indent="-216000">
              <a:spcBef>
                <a:spcPts val="21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500" spc="-1" strike="noStrike">
                <a:latin typeface="Source Sans Pro"/>
              </a:rPr>
              <a:t>Seventh Outline Level</a:t>
            </a:r>
            <a:endParaRPr b="0" lang="en-US" sz="1500" spc="-1" strike="noStrike">
              <a:latin typeface="Source Sans Pro"/>
            </a:endParaRPr>
          </a:p>
        </p:txBody>
      </p:sp>
      <p:sp>
        <p:nvSpPr>
          <p:cNvPr id="41" name="PlaceHolder 4"/>
          <p:cNvSpPr>
            <a:spLocks noGrp="1"/>
          </p:cNvSpPr>
          <p:nvPr>
            <p:ph type="dt"/>
          </p:nvPr>
        </p:nvSpPr>
        <p:spPr>
          <a:xfrm>
            <a:off x="6455520" y="5394240"/>
            <a:ext cx="2504160" cy="27504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r"/>
            <a:r>
              <a:rPr b="0" lang="en-GB" sz="1200" spc="-1" strike="noStrike">
                <a:latin typeface="Source Sans Pro Light"/>
              </a:rPr>
              <a:t>&lt;date/time&gt;</a:t>
            </a:r>
            <a:endParaRPr b="0" lang="en-US" sz="1200" spc="-1" strike="noStrike">
              <a:latin typeface="Source Sans Pro Light"/>
            </a:endParaRPr>
          </a:p>
        </p:txBody>
      </p:sp>
      <p:sp>
        <p:nvSpPr>
          <p:cNvPr id="42" name="PlaceHolder 5"/>
          <p:cNvSpPr>
            <a:spLocks noGrp="1"/>
          </p:cNvSpPr>
          <p:nvPr>
            <p:ph type="ftr"/>
          </p:nvPr>
        </p:nvSpPr>
        <p:spPr>
          <a:xfrm>
            <a:off x="1645920" y="5394240"/>
            <a:ext cx="4808880" cy="27504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r>
              <a:rPr b="0" lang="en-US" sz="1200" spc="-1" strike="noStrike">
                <a:latin typeface="Source Sans Pro Light"/>
              </a:rPr>
              <a:t>&lt;footer&gt;</a:t>
            </a:r>
            <a:endParaRPr b="0" lang="en-US" sz="1200" spc="-1" strike="noStrike">
              <a:latin typeface="Source Sans Pro Light"/>
            </a:endParaRPr>
          </a:p>
        </p:txBody>
      </p:sp>
      <p:sp>
        <p:nvSpPr>
          <p:cNvPr id="43" name="PlaceHolder 6"/>
          <p:cNvSpPr>
            <a:spLocks noGrp="1"/>
          </p:cNvSpPr>
          <p:nvPr>
            <p:ph type="sldNum"/>
          </p:nvPr>
        </p:nvSpPr>
        <p:spPr>
          <a:xfrm>
            <a:off x="182880" y="5394240"/>
            <a:ext cx="1462680" cy="27504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fld id="{CF7523E8-2300-4E96-9DD9-8A0E9C427164}" type="slidenum">
              <a:rPr b="0" lang="en-US" sz="1200" spc="-1" strike="noStrike">
                <a:latin typeface="Source Sans Pro"/>
              </a:rPr>
              <a:t>&lt;number&gt;</a:t>
            </a:fld>
            <a:endParaRPr b="0" lang="en-US" sz="1200" spc="-1" strike="noStrike">
              <a:latin typeface="Source Sans Pro"/>
            </a:endParaRPr>
          </a:p>
        </p:txBody>
      </p:sp>
      <p:pic>
        <p:nvPicPr>
          <p:cNvPr id="44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9418320" y="5422680"/>
            <a:ext cx="548640" cy="246600"/>
          </a:xfrm>
          <a:prstGeom prst="rect">
            <a:avLst/>
          </a:prstGeom>
          <a:ln>
            <a:noFill/>
          </a:ln>
        </p:spPr>
      </p:pic>
    </p:spTree>
  </p:cSld>
  <p:clrMap bg1="lt1" bg2="lt2" tx1="dk1" tx2="dk2" accent1="accent1" accent2="accent2" accent3="accent3" accent4="accent4" accent5="accent5" accent6="accent6" hlink="hlink" folHlink="folHlink"/>
  <p:sldLayoutIdLst>
    <p:sldLayoutId id="2147483662" r:id="rId3"/>
    <p:sldLayoutId id="2147483663" r:id="rId4"/>
    <p:sldLayoutId id="2147483664" r:id="rId5"/>
    <p:sldLayoutId id="2147483665" r:id="rId6"/>
    <p:sldLayoutId id="2147483666" r:id="rId7"/>
    <p:sldLayoutId id="2147483667" r:id="rId8"/>
    <p:sldLayoutId id="2147483668" r:id="rId9"/>
    <p:sldLayoutId id="2147483669" r:id="rId10"/>
    <p:sldLayoutId id="2147483670" r:id="rId11"/>
    <p:sldLayoutId id="2147483671" r:id="rId12"/>
    <p:sldLayoutId id="2147483672" r:id="rId13"/>
    <p:sldLayoutId id="2147483673" r:id="rId14"/>
  </p:sldLayoutIdLst>
</p:sldMaster>
</file>

<file path=ppt/slideMasters/slideMaster3.xml><?xml version="1.0" encoding="utf-8"?>
<p:sldMaster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bg>
      <p:bgPr>
        <a:solidFill>
          <a:srgbClr val="ffffff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CustomShape 1"/>
          <p:cNvSpPr/>
          <p:nvPr/>
        </p:nvSpPr>
        <p:spPr>
          <a:xfrm>
            <a:off x="2890080" y="5358600"/>
            <a:ext cx="7196040" cy="298800"/>
          </a:xfrm>
          <a:prstGeom prst="rect">
            <a:avLst/>
          </a:prstGeom>
          <a:solidFill>
            <a:srgbClr val="004586">
              <a:alpha val="50000"/>
            </a:srgbClr>
          </a:solidFill>
          <a:ln w="9360">
            <a:solidFill>
              <a:srgbClr val="9fb8cd"/>
            </a:solidFill>
            <a:miter/>
          </a:ln>
        </p:spPr>
        <p:style>
          <a:lnRef idx="0"/>
          <a:fillRef idx="0"/>
          <a:effectRef idx="0"/>
          <a:fontRef idx="minor"/>
        </p:style>
      </p:sp>
      <p:sp>
        <p:nvSpPr>
          <p:cNvPr id="82" name="CustomShape 2"/>
          <p:cNvSpPr/>
          <p:nvPr/>
        </p:nvSpPr>
        <p:spPr>
          <a:xfrm>
            <a:off x="8292960" y="26640"/>
            <a:ext cx="1783080" cy="1431720"/>
          </a:xfrm>
          <a:prstGeom prst="rect">
            <a:avLst/>
          </a:prstGeom>
          <a:noFill/>
          <a:ln>
            <a:noFill/>
          </a:ln>
        </p:spPr>
        <p:style>
          <a:lnRef idx="0"/>
          <a:fillRef idx="0"/>
          <a:effectRef idx="0"/>
          <a:fontRef idx="minor"/>
        </p:style>
        <p:txBody>
          <a:bodyPr>
            <a:spAutoFit/>
          </a:bodyPr>
          <a:p>
            <a:pPr>
              <a:lnSpc>
                <a:spcPct val="100000"/>
              </a:lnSpc>
              <a:tabLst>
                <a:tab algn="l" pos="0"/>
              </a:tabLst>
            </a:pPr>
            <a:r>
              <a:rPr b="0" lang="en-US" sz="4400" spc="-1" strike="noStrike">
                <a:solidFill>
                  <a:srgbClr val="0055a0"/>
                </a:solidFill>
                <a:latin typeface="Baumans"/>
                <a:ea typeface="Baumans"/>
              </a:rPr>
              <a:t>DRD3</a:t>
            </a:r>
            <a:endParaRPr b="0" lang="en-US" sz="4400" spc="-1" strike="noStrike">
              <a:latin typeface="Source Sans Pro"/>
            </a:endParaRPr>
          </a:p>
        </p:txBody>
      </p:sp>
      <p:pic>
        <p:nvPicPr>
          <p:cNvPr id="83" name="Google Shape;16;g22234b36fec_0_0" descr="Diagram&#10;&#10;Description automatically generated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0" y="0"/>
            <a:ext cx="1230120" cy="865080"/>
          </a:xfrm>
          <a:prstGeom prst="rect">
            <a:avLst/>
          </a:prstGeom>
          <a:ln>
            <a:noFill/>
          </a:ln>
        </p:spPr>
      </p:pic>
      <p:sp>
        <p:nvSpPr>
          <p:cNvPr id="84" name="CustomShape 3"/>
          <p:cNvSpPr/>
          <p:nvPr/>
        </p:nvSpPr>
        <p:spPr>
          <a:xfrm>
            <a:off x="1365480" y="553320"/>
            <a:ext cx="6791400" cy="37440"/>
          </a:xfrm>
          <a:prstGeom prst="rect">
            <a:avLst/>
          </a:prstGeom>
          <a:solidFill>
            <a:srgbClr val="004586">
              <a:alpha val="50000"/>
            </a:srgbClr>
          </a:solidFill>
          <a:ln w="9360">
            <a:solidFill>
              <a:srgbClr val="9fb8cd"/>
            </a:solidFill>
            <a:miter/>
          </a:ln>
        </p:spPr>
        <p:style>
          <a:lnRef idx="0"/>
          <a:fillRef idx="0"/>
          <a:effectRef idx="0"/>
          <a:fontRef idx="minor"/>
        </p:style>
      </p:sp>
      <p:pic>
        <p:nvPicPr>
          <p:cNvPr id="85" name="Google Shape;18;g22234b36fec_0_0" descr="Picture 6"/>
          <p:cNvPicPr/>
          <p:nvPr/>
        </p:nvPicPr>
        <p:blipFill>
          <a:blip r:embed="rId3">
            <a:alphaModFix amt="50000"/>
          </a:blip>
          <a:stretch/>
        </p:blipFill>
        <p:spPr>
          <a:xfrm>
            <a:off x="0" y="5358240"/>
            <a:ext cx="3649680" cy="301320"/>
          </a:xfrm>
          <a:prstGeom prst="rect">
            <a:avLst/>
          </a:prstGeom>
          <a:ln>
            <a:noFill/>
          </a:ln>
        </p:spPr>
      </p:pic>
      <p:sp>
        <p:nvSpPr>
          <p:cNvPr id="86" name="PlaceHolder 4"/>
          <p:cNvSpPr>
            <a:spLocks noGrp="1"/>
          </p:cNvSpPr>
          <p:nvPr>
            <p:ph type="title"/>
          </p:nvPr>
        </p:nvSpPr>
        <p:spPr>
          <a:xfrm>
            <a:off x="1308240" y="3960"/>
            <a:ext cx="7081560" cy="64152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r>
              <a:rPr b="0" lang="en-US" sz="1210" spc="-1" strike="noStrike">
                <a:solidFill>
                  <a:srgbClr val="000000"/>
                </a:solidFill>
                <a:latin typeface="Arial"/>
              </a:rPr>
              <a:t>Click to edit the title text format</a:t>
            </a:r>
            <a:endParaRPr b="0" lang="en-US" sz="121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87" name="PlaceHolder 5"/>
          <p:cNvSpPr>
            <a:spLocks noGrp="1"/>
          </p:cNvSpPr>
          <p:nvPr>
            <p:ph type="body"/>
          </p:nvPr>
        </p:nvSpPr>
        <p:spPr>
          <a:xfrm>
            <a:off x="503640" y="1095480"/>
            <a:ext cx="9065880" cy="385812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pPr marL="432000" indent="-324000">
              <a:spcBef>
                <a:spcPts val="1168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160" spc="-1" strike="noStrike">
                <a:solidFill>
                  <a:srgbClr val="000000"/>
                </a:solidFill>
                <a:latin typeface="Arial"/>
              </a:rPr>
              <a:t>Click to edit the outline text format</a:t>
            </a:r>
            <a:endParaRPr b="0" lang="en-US" sz="116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spcBef>
                <a:spcPts val="935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b="0" lang="en-US" sz="1160" spc="-1" strike="noStrike">
                <a:solidFill>
                  <a:srgbClr val="000000"/>
                </a:solidFill>
                <a:latin typeface="Arial"/>
              </a:rPr>
              <a:t>Second Outline Level</a:t>
            </a:r>
            <a:endParaRPr b="0" lang="en-US" sz="1160" spc="-1" strike="noStrike">
              <a:solidFill>
                <a:srgbClr val="000000"/>
              </a:solidFill>
              <a:latin typeface="Arial"/>
            </a:endParaRPr>
          </a:p>
          <a:p>
            <a:pPr lvl="2" marL="1296000" indent="-288000">
              <a:spcBef>
                <a:spcPts val="70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160" spc="-1" strike="noStrike">
                <a:solidFill>
                  <a:srgbClr val="000000"/>
                </a:solidFill>
                <a:latin typeface="Arial"/>
              </a:rPr>
              <a:t>Third Outline Level</a:t>
            </a:r>
            <a:endParaRPr b="0" lang="en-US" sz="1160" spc="-1" strike="noStrike">
              <a:solidFill>
                <a:srgbClr val="000000"/>
              </a:solidFill>
              <a:latin typeface="Arial"/>
            </a:endParaRPr>
          </a:p>
          <a:p>
            <a:pPr lvl="3" marL="1728000" indent="-216000">
              <a:spcBef>
                <a:spcPts val="468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b="0" lang="en-US" sz="1160" spc="-1" strike="noStrike">
                <a:solidFill>
                  <a:srgbClr val="000000"/>
                </a:solidFill>
                <a:latin typeface="Arial"/>
              </a:rPr>
              <a:t>Fourth Outline Level</a:t>
            </a:r>
            <a:endParaRPr b="0" lang="en-US" sz="1160" spc="-1" strike="noStrike">
              <a:solidFill>
                <a:srgbClr val="000000"/>
              </a:solidFill>
              <a:latin typeface="Arial"/>
            </a:endParaRPr>
          </a:p>
          <a:p>
            <a:pPr lvl="4" marL="2160000" indent="-216000">
              <a:spcBef>
                <a:spcPts val="232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650" spc="-1" strike="noStrike">
                <a:solidFill>
                  <a:srgbClr val="000000"/>
                </a:solidFill>
                <a:latin typeface="Arial"/>
              </a:rPr>
              <a:t>Fifth Outline Level</a:t>
            </a:r>
            <a:endParaRPr b="0" lang="en-US" sz="1650" spc="-1" strike="noStrike">
              <a:solidFill>
                <a:srgbClr val="000000"/>
              </a:solidFill>
              <a:latin typeface="Arial"/>
            </a:endParaRPr>
          </a:p>
          <a:p>
            <a:pPr lvl="5" marL="2592000" indent="-216000">
              <a:spcBef>
                <a:spcPts val="232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650" spc="-1" strike="noStrike">
                <a:solidFill>
                  <a:srgbClr val="000000"/>
                </a:solidFill>
                <a:latin typeface="Arial"/>
              </a:rPr>
              <a:t>Sixth Outline Level</a:t>
            </a:r>
            <a:endParaRPr b="0" lang="en-US" sz="1650" spc="-1" strike="noStrike">
              <a:solidFill>
                <a:srgbClr val="000000"/>
              </a:solidFill>
              <a:latin typeface="Arial"/>
            </a:endParaRPr>
          </a:p>
          <a:p>
            <a:pPr lvl="6" marL="3024000" indent="-216000">
              <a:spcBef>
                <a:spcPts val="232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650" spc="-1" strike="noStrike">
                <a:solidFill>
                  <a:srgbClr val="000000"/>
                </a:solidFill>
                <a:latin typeface="Arial"/>
              </a:rPr>
              <a:t>Seventh Outline Level</a:t>
            </a:r>
            <a:endParaRPr b="0" lang="en-US" sz="165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88" name="PlaceHolder 6"/>
          <p:cNvSpPr>
            <a:spLocks noGrp="1"/>
          </p:cNvSpPr>
          <p:nvPr>
            <p:ph type="dt"/>
          </p:nvPr>
        </p:nvSpPr>
        <p:spPr>
          <a:xfrm>
            <a:off x="8264520" y="5382360"/>
            <a:ext cx="1795680" cy="301320"/>
          </a:xfrm>
          <a:prstGeom prst="rect">
            <a:avLst/>
          </a:prstGeom>
        </p:spPr>
        <p:txBody>
          <a:bodyPr anchor="ctr">
            <a:noAutofit/>
          </a:bodyPr>
          <a:p>
            <a:pPr algn="r"/>
            <a:r>
              <a:rPr b="0" lang="en-US" sz="1200" spc="-1" strike="noStrike">
                <a:solidFill>
                  <a:srgbClr val="eeeeee"/>
                </a:solidFill>
                <a:latin typeface="Times New Roman"/>
              </a:rPr>
              <a:t>&lt;date/time&gt;</a:t>
            </a:r>
            <a:endParaRPr b="0" lang="en-US" sz="1200" spc="-1" strike="noStrike">
              <a:solidFill>
                <a:srgbClr val="eeeeee"/>
              </a:solidFill>
              <a:latin typeface="Times New Roman"/>
            </a:endParaRPr>
          </a:p>
        </p:txBody>
      </p:sp>
      <p:sp>
        <p:nvSpPr>
          <p:cNvPr id="89" name="PlaceHolder 7"/>
          <p:cNvSpPr>
            <a:spLocks noGrp="1"/>
          </p:cNvSpPr>
          <p:nvPr>
            <p:ph type="sldNum"/>
          </p:nvPr>
        </p:nvSpPr>
        <p:spPr>
          <a:xfrm>
            <a:off x="8948160" y="5057280"/>
            <a:ext cx="1137960" cy="301320"/>
          </a:xfrm>
          <a:prstGeom prst="rect">
            <a:avLst/>
          </a:prstGeom>
        </p:spPr>
        <p:txBody>
          <a:bodyPr anchor="ctr">
            <a:noAutofit/>
          </a:bodyPr>
          <a:p>
            <a:pPr algn="r">
              <a:lnSpc>
                <a:spcPct val="100000"/>
              </a:lnSpc>
              <a:tabLst>
                <a:tab algn="l" pos="0"/>
              </a:tabLst>
            </a:pPr>
            <a:fld id="{2E93DAFA-076D-4E2D-B379-4C0D0FDF4B9C}" type="slidenum">
              <a:rPr b="0" lang="en-US" sz="1200" spc="-1" strike="noStrike">
                <a:solidFill>
                  <a:srgbClr val="8897bd"/>
                </a:solidFill>
                <a:latin typeface="Arial"/>
                <a:ea typeface="Arial"/>
              </a:rPr>
              <a:t>&lt;number&gt;</a:t>
            </a:fld>
            <a:endParaRPr b="0" lang="en-US" sz="1200" spc="-1" strike="noStrike">
              <a:latin typeface="Times New Roman"/>
            </a:endParaRPr>
          </a:p>
        </p:txBody>
      </p:sp>
    </p:spTree>
  </p:cSld>
  <p:clrMap bg1="lt1" bg2="lt2" tx1="dk1" tx2="dk2" accent1="accent1" accent2="accent2" accent3="accent3" accent4="accent4" accent5="accent5" accent6="accent6" hlink="hlink" folHlink="folHlink"/>
  <p:sldLayoutIdLst>
    <p:sldLayoutId id="2147483675" r:id="rId4"/>
    <p:sldLayoutId id="2147483676" r:id="rId5"/>
    <p:sldLayoutId id="2147483677" r:id="rId6"/>
    <p:sldLayoutId id="2147483678" r:id="rId7"/>
    <p:sldLayoutId id="2147483679" r:id="rId8"/>
    <p:sldLayoutId id="2147483680" r:id="rId9"/>
    <p:sldLayoutId id="2147483681" r:id="rId10"/>
    <p:sldLayoutId id="2147483682" r:id="rId11"/>
    <p:sldLayoutId id="2147483683" r:id="rId12"/>
    <p:sldLayoutId id="2147483684" r:id="rId13"/>
    <p:sldLayoutId id="2147483685" r:id="rId14"/>
    <p:sldLayoutId id="2147483686" r:id="rId15"/>
  </p:sldLayoutIdLst>
</p:sldMaster>
</file>

<file path=ppt/slideMasters/slideMaster4.xml><?xml version="1.0" encoding="utf-8"?>
<p:sldMaster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bg>
      <p:bgPr>
        <a:solidFill>
          <a:srgbClr val="eeeeee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" name="CustomShape 1"/>
          <p:cNvSpPr/>
          <p:nvPr/>
        </p:nvSpPr>
        <p:spPr>
          <a:xfrm>
            <a:off x="360" y="5394240"/>
            <a:ext cx="10076760" cy="275040"/>
          </a:xfrm>
          <a:prstGeom prst="rect">
            <a:avLst/>
          </a:prstGeom>
          <a:solidFill>
            <a:srgbClr val="cccccc"/>
          </a:solidFill>
          <a:ln>
            <a:solidFill>
              <a:srgbClr val="cccccc"/>
            </a:solidFill>
          </a:ln>
        </p:spPr>
        <p:style>
          <a:lnRef idx="0"/>
          <a:fillRef idx="0"/>
          <a:effectRef idx="0"/>
          <a:fontRef idx="minor"/>
        </p:style>
      </p:sp>
      <p:sp>
        <p:nvSpPr>
          <p:cNvPr id="127" name="PlaceHolder 2"/>
          <p:cNvSpPr>
            <a:spLocks noGrp="1"/>
          </p:cNvSpPr>
          <p:nvPr>
            <p:ph type="title"/>
          </p:nvPr>
        </p:nvSpPr>
        <p:spPr>
          <a:xfrm>
            <a:off x="365040" y="229320"/>
            <a:ext cx="8686800" cy="45720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Click to edit the title text format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128" name="PlaceHolder 3"/>
          <p:cNvSpPr>
            <a:spLocks noGrp="1"/>
          </p:cNvSpPr>
          <p:nvPr>
            <p:ph type="body"/>
          </p:nvPr>
        </p:nvSpPr>
        <p:spPr>
          <a:xfrm>
            <a:off x="365040" y="887040"/>
            <a:ext cx="9324000" cy="4178880"/>
          </a:xfrm>
          <a:prstGeom prst="rect">
            <a:avLst/>
          </a:prstGeom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Click to edit the outline text format</a:t>
            </a:r>
            <a:endParaRPr b="0" lang="en-US" sz="210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950" spc="-1" strike="noStrike">
                <a:latin typeface="Source Sans Pro"/>
              </a:rPr>
              <a:t>Second Outline Level</a:t>
            </a:r>
            <a:endParaRPr b="0" lang="en-US" sz="1950" spc="-1" strike="noStrike">
              <a:latin typeface="Source Sans Pro"/>
            </a:endParaRPr>
          </a:p>
          <a:p>
            <a:pPr lvl="2" marL="1296000" indent="-288000">
              <a:spcBef>
                <a:spcPts val="649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800" spc="-1" strike="noStrike">
                <a:latin typeface="Source Sans Pro"/>
              </a:rPr>
              <a:t>Third Outline Level</a:t>
            </a:r>
            <a:endParaRPr b="0" lang="en-US" sz="1800" spc="-1" strike="noStrike">
              <a:latin typeface="Source Sans Pro"/>
            </a:endParaRPr>
          </a:p>
          <a:p>
            <a:pPr lvl="3" marL="1728000" indent="-216000">
              <a:spcBef>
                <a:spcPts val="431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650" spc="-1" strike="noStrike">
                <a:latin typeface="Source Sans Pro"/>
              </a:rPr>
              <a:t>Fourth Outline Level</a:t>
            </a:r>
            <a:endParaRPr b="0" lang="en-US" sz="1650" spc="-1" strike="noStrike">
              <a:latin typeface="Source Sans Pro"/>
            </a:endParaRPr>
          </a:p>
          <a:p>
            <a:pPr lvl="4" marL="2160000" indent="-216000">
              <a:spcBef>
                <a:spcPts val="21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500" spc="-1" strike="noStrike">
                <a:latin typeface="Source Sans Pro"/>
              </a:rPr>
              <a:t>Fifth Outline Level</a:t>
            </a:r>
            <a:endParaRPr b="0" lang="en-US" sz="1500" spc="-1" strike="noStrike">
              <a:latin typeface="Source Sans Pro"/>
            </a:endParaRPr>
          </a:p>
          <a:p>
            <a:pPr lvl="5" marL="2592000" indent="-216000">
              <a:spcBef>
                <a:spcPts val="21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500" spc="-1" strike="noStrike">
                <a:latin typeface="Source Sans Pro"/>
              </a:rPr>
              <a:t>Sixth Outline Level</a:t>
            </a:r>
            <a:endParaRPr b="0" lang="en-US" sz="1500" spc="-1" strike="noStrike">
              <a:latin typeface="Source Sans Pro"/>
            </a:endParaRPr>
          </a:p>
          <a:p>
            <a:pPr lvl="6" marL="3024000" indent="-216000">
              <a:spcBef>
                <a:spcPts val="21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500" spc="-1" strike="noStrike">
                <a:latin typeface="Source Sans Pro"/>
              </a:rPr>
              <a:t>Seventh Outline Level</a:t>
            </a:r>
            <a:endParaRPr b="0" lang="en-US" sz="1500" spc="-1" strike="noStrike">
              <a:latin typeface="Source Sans Pro"/>
            </a:endParaRPr>
          </a:p>
        </p:txBody>
      </p:sp>
      <p:sp>
        <p:nvSpPr>
          <p:cNvPr id="129" name="PlaceHolder 4"/>
          <p:cNvSpPr>
            <a:spLocks noGrp="1"/>
          </p:cNvSpPr>
          <p:nvPr>
            <p:ph type="dt"/>
          </p:nvPr>
        </p:nvSpPr>
        <p:spPr>
          <a:xfrm>
            <a:off x="6455520" y="5394240"/>
            <a:ext cx="2504160" cy="27504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r"/>
            <a:r>
              <a:rPr b="0" lang="en-GB" sz="1200" spc="-1" strike="noStrike">
                <a:latin typeface="Source Sans Pro Light"/>
              </a:rPr>
              <a:t>&lt;date/time&gt;</a:t>
            </a:r>
            <a:endParaRPr b="0" lang="en-US" sz="1200" spc="-1" strike="noStrike">
              <a:latin typeface="Source Sans Pro Light"/>
            </a:endParaRPr>
          </a:p>
        </p:txBody>
      </p:sp>
      <p:sp>
        <p:nvSpPr>
          <p:cNvPr id="130" name="PlaceHolder 5"/>
          <p:cNvSpPr>
            <a:spLocks noGrp="1"/>
          </p:cNvSpPr>
          <p:nvPr>
            <p:ph type="ftr"/>
          </p:nvPr>
        </p:nvSpPr>
        <p:spPr>
          <a:xfrm>
            <a:off x="1645920" y="5394240"/>
            <a:ext cx="4808880" cy="27504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pPr algn="ctr"/>
            <a:r>
              <a:rPr b="0" lang="en-US" sz="1200" spc="-1" strike="noStrike">
                <a:latin typeface="Source Sans Pro Light"/>
              </a:rPr>
              <a:t>&lt;footer&gt;</a:t>
            </a:r>
            <a:endParaRPr b="0" lang="en-US" sz="1200" spc="-1" strike="noStrike">
              <a:latin typeface="Source Sans Pro Light"/>
            </a:endParaRPr>
          </a:p>
        </p:txBody>
      </p:sp>
      <p:sp>
        <p:nvSpPr>
          <p:cNvPr id="131" name="PlaceHolder 6"/>
          <p:cNvSpPr>
            <a:spLocks noGrp="1"/>
          </p:cNvSpPr>
          <p:nvPr>
            <p:ph type="sldNum"/>
          </p:nvPr>
        </p:nvSpPr>
        <p:spPr>
          <a:xfrm>
            <a:off x="182880" y="5394240"/>
            <a:ext cx="1462680" cy="275040"/>
          </a:xfrm>
          <a:prstGeom prst="rect">
            <a:avLst/>
          </a:prstGeom>
        </p:spPr>
        <p:txBody>
          <a:bodyPr lIns="0" rIns="0" tIns="0" bIns="0" anchor="ctr">
            <a:noAutofit/>
          </a:bodyPr>
          <a:p>
            <a:fld id="{D729521B-A093-4DAD-8284-46E3E2D2ECFD}" type="slidenum">
              <a:rPr b="0" lang="en-US" sz="1200" spc="-1" strike="noStrike">
                <a:latin typeface="Source Sans Pro"/>
              </a:rPr>
              <a:t>&lt;number&gt;</a:t>
            </a:fld>
            <a:endParaRPr b="0" lang="en-US" sz="1200" spc="-1" strike="noStrike">
              <a:latin typeface="Source Sans Pro"/>
            </a:endParaRPr>
          </a:p>
        </p:txBody>
      </p:sp>
      <p:pic>
        <p:nvPicPr>
          <p:cNvPr id="132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9466560" y="5120640"/>
            <a:ext cx="548640" cy="548640"/>
          </a:xfrm>
          <a:prstGeom prst="rect">
            <a:avLst/>
          </a:prstGeom>
          <a:ln>
            <a:noFill/>
          </a:ln>
        </p:spPr>
      </p:pic>
    </p:spTree>
  </p:cSld>
  <p:clrMap bg1="lt1" bg2="lt2" tx1="dk1" tx2="dk2" accent1="accent1" accent2="accent2" accent3="accent3" accent4="accent4" accent5="accent5" accent6="accent6" hlink="hlink" folHlink="folHlink"/>
  <p:sldLayoutIdLst>
    <p:sldLayoutId id="2147483688" r:id="rId3"/>
    <p:sldLayoutId id="2147483689" r:id="rId4"/>
    <p:sldLayoutId id="2147483690" r:id="rId5"/>
    <p:sldLayoutId id="2147483691" r:id="rId6"/>
    <p:sldLayoutId id="2147483692" r:id="rId7"/>
    <p:sldLayoutId id="2147483693" r:id="rId8"/>
    <p:sldLayoutId id="2147483694" r:id="rId9"/>
    <p:sldLayoutId id="2147483695" r:id="rId10"/>
    <p:sldLayoutId id="2147483696" r:id="rId11"/>
    <p:sldLayoutId id="2147483697" r:id="rId12"/>
    <p:sldLayoutId id="2147483698" r:id="rId13"/>
    <p:sldLayoutId id="2147483699" r:id="rId14"/>
  </p:sldLayoutIdLst>
</p:sldMaster>
</file>

<file path=ppt/slides/_rels/slide1.xml.rels><?xml version="1.0" encoding="UTF-8"?>
<Relationships xmlns="http://schemas.openxmlformats.org/package/2006/relationships"><Relationship Id="rId1" Type="http://schemas.openxmlformats.org/officeDocument/2006/relationships/slideLayout" Target="../slideLayouts/slideLayout3.xml"/>
</Relationships>
</file>

<file path=ppt/slides/_rels/slide2.xml.rels><?xml version="1.0" encoding="UTF-8"?>
<Relationships xmlns="http://schemas.openxmlformats.org/package/2006/relationships"><Relationship Id="rId1" Type="http://schemas.openxmlformats.org/officeDocument/2006/relationships/image" Target="../media/image5.png"/><Relationship Id="rId2" Type="http://schemas.openxmlformats.org/officeDocument/2006/relationships/slideLayout" Target="../slideLayouts/slideLayout15.xml"/>
</Relationships>
</file>

<file path=ppt/slides/_rels/slide3.xml.rels><?xml version="1.0" encoding="UTF-8"?>
<Relationships xmlns="http://schemas.openxmlformats.org/package/2006/relationships"><Relationship Id="rId1" Type="http://schemas.openxmlformats.org/officeDocument/2006/relationships/hyperlink" Target="https://cds.cern.ch/record/2784893?ln=en" TargetMode="External"/><Relationship Id="rId2" Type="http://schemas.openxmlformats.org/officeDocument/2006/relationships/image" Target="../media/image6.png"/><Relationship Id="rId3" Type="http://schemas.openxmlformats.org/officeDocument/2006/relationships/image" Target="../media/image7.png"/><Relationship Id="rId4" Type="http://schemas.openxmlformats.org/officeDocument/2006/relationships/image" Target="../media/image8.png"/><Relationship Id="rId5" Type="http://schemas.openxmlformats.org/officeDocument/2006/relationships/image" Target="../media/image9.png"/><Relationship Id="rId6" Type="http://schemas.openxmlformats.org/officeDocument/2006/relationships/image" Target="../media/image10.png"/><Relationship Id="rId7" Type="http://schemas.openxmlformats.org/officeDocument/2006/relationships/image" Target="../media/image11.png"/><Relationship Id="rId8" Type="http://schemas.openxmlformats.org/officeDocument/2006/relationships/image" Target="../media/image12.png"/><Relationship Id="rId9" Type="http://schemas.openxmlformats.org/officeDocument/2006/relationships/slideLayout" Target="../slideLayouts/slideLayout15.xml"/>
</Relationships>
</file>

<file path=ppt/slides/_rels/slide4.xml.rels><?xml version="1.0" encoding="UTF-8"?>
<Relationships xmlns="http://schemas.openxmlformats.org/package/2006/relationships"><Relationship Id="rId1" Type="http://schemas.openxmlformats.org/officeDocument/2006/relationships/image" Target="../media/image13.png"/><Relationship Id="rId2" Type="http://schemas.openxmlformats.org/officeDocument/2006/relationships/hyperlink" Target="https://commons.wikimedia.org/wiki/File:Lorentz_force_on_charged_particles_in_bubble_chamber_-_HD.6D.635_%2812000265314%29.svg" TargetMode="External"/><Relationship Id="rId3" Type="http://schemas.openxmlformats.org/officeDocument/2006/relationships/image" Target="../media/image14.png"/><Relationship Id="rId4" Type="http://schemas.openxmlformats.org/officeDocument/2006/relationships/hyperlink" Target="https://cds.cern.ch/record/39444" TargetMode="External"/><Relationship Id="rId5" Type="http://schemas.openxmlformats.org/officeDocument/2006/relationships/slideLayout" Target="../slideLayouts/slideLayout15.xml"/>
</Relationships>
</file>

<file path=ppt/slides/_rels/slide5.xml.rels><?xml version="1.0" encoding="UTF-8"?>
<Relationships xmlns="http://schemas.openxmlformats.org/package/2006/relationships"><Relationship Id="rId1" Type="http://schemas.openxmlformats.org/officeDocument/2006/relationships/image" Target="../media/image15.png"/><Relationship Id="rId2" Type="http://schemas.openxmlformats.org/officeDocument/2006/relationships/image" Target="../media/image16.png"/><Relationship Id="rId3" Type="http://schemas.openxmlformats.org/officeDocument/2006/relationships/image" Target="../media/image17.png"/><Relationship Id="rId4" Type="http://schemas.openxmlformats.org/officeDocument/2006/relationships/hyperlink" Target="https://cds.cern.ch/record/1625842" TargetMode="External"/><Relationship Id="rId5" Type="http://schemas.openxmlformats.org/officeDocument/2006/relationships/image" Target="../media/image18.png"/><Relationship Id="rId6" Type="http://schemas.openxmlformats.org/officeDocument/2006/relationships/image" Target="../media/image19.png"/><Relationship Id="rId7" Type="http://schemas.openxmlformats.org/officeDocument/2006/relationships/image" Target="../media/image20.png"/><Relationship Id="rId8" Type="http://schemas.openxmlformats.org/officeDocument/2006/relationships/image" Target="../media/image21.png"/><Relationship Id="rId9" Type="http://schemas.openxmlformats.org/officeDocument/2006/relationships/image" Target="../media/image22.png"/><Relationship Id="rId10" Type="http://schemas.openxmlformats.org/officeDocument/2006/relationships/image" Target="../media/image23.png"/><Relationship Id="rId11" Type="http://schemas.openxmlformats.org/officeDocument/2006/relationships/image" Target="../media/image24.png"/><Relationship Id="rId12" Type="http://schemas.openxmlformats.org/officeDocument/2006/relationships/image" Target="../media/image25.png"/><Relationship Id="rId13" Type="http://schemas.openxmlformats.org/officeDocument/2006/relationships/image" Target="../media/image26.png"/><Relationship Id="rId14" Type="http://schemas.openxmlformats.org/officeDocument/2006/relationships/image" Target="../media/image27.png"/><Relationship Id="rId15" Type="http://schemas.openxmlformats.org/officeDocument/2006/relationships/image" Target="../media/image28.png"/><Relationship Id="rId16" Type="http://schemas.openxmlformats.org/officeDocument/2006/relationships/image" Target="../media/image29.png"/><Relationship Id="rId17" Type="http://schemas.openxmlformats.org/officeDocument/2006/relationships/image" Target="../media/image30.png"/><Relationship Id="rId18" Type="http://schemas.openxmlformats.org/officeDocument/2006/relationships/image" Target="../media/image31.png"/><Relationship Id="rId19" Type="http://schemas.openxmlformats.org/officeDocument/2006/relationships/image" Target="../media/image32.png"/><Relationship Id="rId20" Type="http://schemas.openxmlformats.org/officeDocument/2006/relationships/image" Target="../media/image33.png"/><Relationship Id="rId21" Type="http://schemas.openxmlformats.org/officeDocument/2006/relationships/image" Target="../media/image34.png"/><Relationship Id="rId22" Type="http://schemas.openxmlformats.org/officeDocument/2006/relationships/image" Target="../media/image35.png"/><Relationship Id="rId23" Type="http://schemas.openxmlformats.org/officeDocument/2006/relationships/image" Target="../media/image36.png"/><Relationship Id="rId24" Type="http://schemas.openxmlformats.org/officeDocument/2006/relationships/image" Target="../media/image37.png"/><Relationship Id="rId25" Type="http://schemas.openxmlformats.org/officeDocument/2006/relationships/image" Target="../media/image38.png"/><Relationship Id="rId26" Type="http://schemas.openxmlformats.org/officeDocument/2006/relationships/image" Target="../media/image39.png"/><Relationship Id="rId27" Type="http://schemas.openxmlformats.org/officeDocument/2006/relationships/image" Target="../media/image40.png"/><Relationship Id="rId28" Type="http://schemas.openxmlformats.org/officeDocument/2006/relationships/image" Target="../media/image41.png"/><Relationship Id="rId29" Type="http://schemas.openxmlformats.org/officeDocument/2006/relationships/image" Target="../media/image42.png"/><Relationship Id="rId30" Type="http://schemas.openxmlformats.org/officeDocument/2006/relationships/image" Target="../media/image43.png"/><Relationship Id="rId31" Type="http://schemas.openxmlformats.org/officeDocument/2006/relationships/image" Target="../media/image44.png"/><Relationship Id="rId32" Type="http://schemas.openxmlformats.org/officeDocument/2006/relationships/image" Target="../media/image45.png"/><Relationship Id="rId33" Type="http://schemas.openxmlformats.org/officeDocument/2006/relationships/image" Target="../media/image46.png"/><Relationship Id="rId34" Type="http://schemas.openxmlformats.org/officeDocument/2006/relationships/image" Target="../media/image47.png"/><Relationship Id="rId35" Type="http://schemas.openxmlformats.org/officeDocument/2006/relationships/image" Target="../media/image48.png"/><Relationship Id="rId36" Type="http://schemas.openxmlformats.org/officeDocument/2006/relationships/image" Target="../media/image49.png"/><Relationship Id="rId37" Type="http://schemas.openxmlformats.org/officeDocument/2006/relationships/image" Target="../media/image50.png"/><Relationship Id="rId38" Type="http://schemas.openxmlformats.org/officeDocument/2006/relationships/image" Target="../media/image51.png"/><Relationship Id="rId39" Type="http://schemas.openxmlformats.org/officeDocument/2006/relationships/image" Target="../media/image52.png"/><Relationship Id="rId40" Type="http://schemas.openxmlformats.org/officeDocument/2006/relationships/image" Target="../media/image53.png"/><Relationship Id="rId41" Type="http://schemas.openxmlformats.org/officeDocument/2006/relationships/image" Target="../media/image54.png"/><Relationship Id="rId42" Type="http://schemas.openxmlformats.org/officeDocument/2006/relationships/image" Target="../media/image55.png"/><Relationship Id="rId43" Type="http://schemas.openxmlformats.org/officeDocument/2006/relationships/image" Target="../media/image56.png"/><Relationship Id="rId44" Type="http://schemas.openxmlformats.org/officeDocument/2006/relationships/image" Target="../media/image57.png"/><Relationship Id="rId45" Type="http://schemas.openxmlformats.org/officeDocument/2006/relationships/image" Target="../media/image58.png"/><Relationship Id="rId46" Type="http://schemas.openxmlformats.org/officeDocument/2006/relationships/image" Target="../media/image59.png"/><Relationship Id="rId47" Type="http://schemas.openxmlformats.org/officeDocument/2006/relationships/image" Target="../media/image60.png"/><Relationship Id="rId48" Type="http://schemas.openxmlformats.org/officeDocument/2006/relationships/image" Target="../media/image61.png"/><Relationship Id="rId49" Type="http://schemas.openxmlformats.org/officeDocument/2006/relationships/image" Target="../media/image62.png"/><Relationship Id="rId50" Type="http://schemas.openxmlformats.org/officeDocument/2006/relationships/image" Target="../media/image63.png"/><Relationship Id="rId51" Type="http://schemas.openxmlformats.org/officeDocument/2006/relationships/image" Target="../media/image64.png"/><Relationship Id="rId52" Type="http://schemas.openxmlformats.org/officeDocument/2006/relationships/image" Target="../media/image65.png"/><Relationship Id="rId53" Type="http://schemas.openxmlformats.org/officeDocument/2006/relationships/image" Target="../media/image66.png"/><Relationship Id="rId54" Type="http://schemas.openxmlformats.org/officeDocument/2006/relationships/image" Target="../media/image67.png"/><Relationship Id="rId55" Type="http://schemas.openxmlformats.org/officeDocument/2006/relationships/image" Target="../media/image68.png"/><Relationship Id="rId56" Type="http://schemas.openxmlformats.org/officeDocument/2006/relationships/image" Target="../media/image69.png"/><Relationship Id="rId57" Type="http://schemas.openxmlformats.org/officeDocument/2006/relationships/image" Target="../media/image70.png"/><Relationship Id="rId58" Type="http://schemas.openxmlformats.org/officeDocument/2006/relationships/image" Target="../media/image71.png"/><Relationship Id="rId59" Type="http://schemas.openxmlformats.org/officeDocument/2006/relationships/image" Target="../media/image72.png"/><Relationship Id="rId60" Type="http://schemas.openxmlformats.org/officeDocument/2006/relationships/image" Target="../media/image73.png"/><Relationship Id="rId61" Type="http://schemas.openxmlformats.org/officeDocument/2006/relationships/image" Target="../media/image74.png"/><Relationship Id="rId62" Type="http://schemas.openxmlformats.org/officeDocument/2006/relationships/image" Target="../media/image75.png"/><Relationship Id="rId63" Type="http://schemas.openxmlformats.org/officeDocument/2006/relationships/image" Target="../media/image76.png"/><Relationship Id="rId64" Type="http://schemas.openxmlformats.org/officeDocument/2006/relationships/image" Target="../media/image77.png"/><Relationship Id="rId65" Type="http://schemas.openxmlformats.org/officeDocument/2006/relationships/image" Target="../media/image78.png"/><Relationship Id="rId66" Type="http://schemas.openxmlformats.org/officeDocument/2006/relationships/image" Target="../media/image79.png"/><Relationship Id="rId67" Type="http://schemas.openxmlformats.org/officeDocument/2006/relationships/image" Target="../media/image80.png"/><Relationship Id="rId68" Type="http://schemas.openxmlformats.org/officeDocument/2006/relationships/image" Target="../media/image81.png"/><Relationship Id="rId69" Type="http://schemas.openxmlformats.org/officeDocument/2006/relationships/image" Target="../media/image82.png"/><Relationship Id="rId70" Type="http://schemas.openxmlformats.org/officeDocument/2006/relationships/image" Target="../media/image83.png"/><Relationship Id="rId71" Type="http://schemas.openxmlformats.org/officeDocument/2006/relationships/image" Target="../media/image84.png"/><Relationship Id="rId72" Type="http://schemas.openxmlformats.org/officeDocument/2006/relationships/image" Target="../media/image85.png"/><Relationship Id="rId73" Type="http://schemas.openxmlformats.org/officeDocument/2006/relationships/image" Target="../media/image86.png"/><Relationship Id="rId74" Type="http://schemas.openxmlformats.org/officeDocument/2006/relationships/image" Target="../media/image87.png"/><Relationship Id="rId75" Type="http://schemas.openxmlformats.org/officeDocument/2006/relationships/image" Target="../media/image88.png"/><Relationship Id="rId76" Type="http://schemas.openxmlformats.org/officeDocument/2006/relationships/image" Target="../media/image89.png"/><Relationship Id="rId77" Type="http://schemas.openxmlformats.org/officeDocument/2006/relationships/image" Target="../media/image90.png"/><Relationship Id="rId78" Type="http://schemas.openxmlformats.org/officeDocument/2006/relationships/slideLayout" Target="../slideLayouts/slideLayout15.xml"/>
</Relationships>
</file>

<file path=ppt/slides/_rels/slide6.xml.rels><?xml version="1.0" encoding="UTF-8"?>
<Relationships xmlns="http://schemas.openxmlformats.org/package/2006/relationships"><Relationship Id="rId1" Type="http://schemas.openxmlformats.org/officeDocument/2006/relationships/image" Target="../media/image91.png"/><Relationship Id="rId2" Type="http://schemas.openxmlformats.org/officeDocument/2006/relationships/image" Target="../media/image92.png"/><Relationship Id="rId3" Type="http://schemas.openxmlformats.org/officeDocument/2006/relationships/slideLayout" Target="../slideLayouts/slideLayout15.xml"/>
</Relationships>
</file>

<file path=ppt/slides/_rels/slide7.xml.rels><?xml version="1.0" encoding="UTF-8"?>
<Relationships xmlns="http://schemas.openxmlformats.org/package/2006/relationships"><Relationship Id="rId1" Type="http://schemas.openxmlformats.org/officeDocument/2006/relationships/slideLayout" Target="../slideLayouts/slideLayout15.xml"/>
</Relationships>
</file>

<file path=ppt/slides/_rels/slide8.xml.rels><?xml version="1.0" encoding="UTF-8"?>
<Relationships xmlns="http://schemas.openxmlformats.org/package/2006/relationships"><Relationship Id="rId1" Type="http://schemas.openxmlformats.org/officeDocument/2006/relationships/image" Target="../media/image93.png"/><Relationship Id="rId2" Type="http://schemas.openxmlformats.org/officeDocument/2006/relationships/hyperlink" Target="https://indico.nikhef.nl/event/5407/contributions/21249/attachments/8402/12054/jamboreeApr24.pdf" TargetMode="External"/><Relationship Id="rId3" Type="http://schemas.openxmlformats.org/officeDocument/2006/relationships/image" Target="../media/image94.jpeg"/><Relationship Id="rId4" Type="http://schemas.openxmlformats.org/officeDocument/2006/relationships/image" Target="../media/image95.png"/><Relationship Id="rId5" Type="http://schemas.openxmlformats.org/officeDocument/2006/relationships/image" Target="../media/image96.png"/><Relationship Id="rId6" Type="http://schemas.openxmlformats.org/officeDocument/2006/relationships/image" Target="../media/image97.png"/><Relationship Id="rId7" Type="http://schemas.openxmlformats.org/officeDocument/2006/relationships/image" Target="../media/image98.png"/><Relationship Id="rId8" Type="http://schemas.openxmlformats.org/officeDocument/2006/relationships/slideLayout" Target="../slideLayouts/slideLayout15.xml"/>
</Relationships>
</file>

<file path=ppt/slides/_rels/slide9.xml.rels><?xml version="1.0" encoding="UTF-8"?>
<Relationships xmlns="http://schemas.openxmlformats.org/package/2006/relationships"><Relationship Id="rId1" Type="http://schemas.openxmlformats.org/officeDocument/2006/relationships/image" Target="../media/image99.png"/><Relationship Id="rId2" Type="http://schemas.openxmlformats.org/officeDocument/2006/relationships/hyperlink" Target="https://indico.nikhef.nl/event/5407/contributions/21249/attachments/8402/12054/jamboreeApr24.pdf" TargetMode="External"/><Relationship Id="rId3" Type="http://schemas.openxmlformats.org/officeDocument/2006/relationships/image" Target="../media/image100.jpeg"/><Relationship Id="rId4" Type="http://schemas.openxmlformats.org/officeDocument/2006/relationships/image" Target="../media/image101.png"/><Relationship Id="rId5" Type="http://schemas.openxmlformats.org/officeDocument/2006/relationships/image" Target="../media/image102.png"/><Relationship Id="rId6" Type="http://schemas.openxmlformats.org/officeDocument/2006/relationships/image" Target="../media/image103.png"/><Relationship Id="rId7" Type="http://schemas.openxmlformats.org/officeDocument/2006/relationships/image" Target="../media/image104.png"/><Relationship Id="rId8" Type="http://schemas.openxmlformats.org/officeDocument/2006/relationships/slideLayout" Target="../slideLayouts/slideLayout15.xml"/>
</Relationships>
</file>

<file path=ppt/slides/_rels/slide10.xml.rels><?xml version="1.0" encoding="UTF-8"?>
<Relationships xmlns="http://schemas.openxmlformats.org/package/2006/relationships"><Relationship Id="rId1" Type="http://schemas.openxmlformats.org/officeDocument/2006/relationships/image" Target="../media/image105.png"/><Relationship Id="rId2" Type="http://schemas.openxmlformats.org/officeDocument/2006/relationships/image" Target="../media/image106.png"/><Relationship Id="rId3" Type="http://schemas.openxmlformats.org/officeDocument/2006/relationships/hyperlink" Target="https://indico.cern.ch/event/1535022/attachments/3050211/5390975/20250411EP_DET_SEM.pdf" TargetMode="External"/><Relationship Id="rId4" Type="http://schemas.openxmlformats.org/officeDocument/2006/relationships/image" Target="../media/image107.png"/><Relationship Id="rId5" Type="http://schemas.openxmlformats.org/officeDocument/2006/relationships/image" Target="../media/image108.jpeg"/><Relationship Id="rId6" Type="http://schemas.openxmlformats.org/officeDocument/2006/relationships/slideLayout" Target="../slideLayouts/slideLayout15.xml"/>
</Relationships>
</file>

<file path=ppt/slides/_rels/slide11.xml.rels><?xml version="1.0" encoding="UTF-8"?>
<Relationships xmlns="http://schemas.openxmlformats.org/package/2006/relationships"><Relationship Id="rId1" Type="http://schemas.openxmlformats.org/officeDocument/2006/relationships/image" Target="../media/image109.png"/><Relationship Id="rId2" Type="http://schemas.openxmlformats.org/officeDocument/2006/relationships/image" Target="../media/image110.png"/><Relationship Id="rId3" Type="http://schemas.openxmlformats.org/officeDocument/2006/relationships/image" Target="../media/image111.png"/><Relationship Id="rId4" Type="http://schemas.openxmlformats.org/officeDocument/2006/relationships/image" Target="../media/image112.png"/><Relationship Id="rId5" Type="http://schemas.openxmlformats.org/officeDocument/2006/relationships/hyperlink" Target="https://indico.cern.ch/event/1386009/contributions/6279104/" TargetMode="External"/><Relationship Id="rId6" Type="http://schemas.openxmlformats.org/officeDocument/2006/relationships/image" Target="../media/image113.png"/><Relationship Id="rId7" Type="http://schemas.openxmlformats.org/officeDocument/2006/relationships/image" Target="../media/image114.png"/><Relationship Id="rId8" Type="http://schemas.openxmlformats.org/officeDocument/2006/relationships/slideLayout" Target="../slideLayouts/slideLayout15.xml"/>
</Relationships>
</file>

<file path=ppt/slides/_rels/slide12.xml.rels><?xml version="1.0" encoding="UTF-8"?>
<Relationships xmlns="http://schemas.openxmlformats.org/package/2006/relationships"><Relationship Id="rId1" Type="http://schemas.openxmlformats.org/officeDocument/2006/relationships/image" Target="../media/image115.jpeg"/><Relationship Id="rId2" Type="http://schemas.openxmlformats.org/officeDocument/2006/relationships/image" Target="../media/image116.png"/><Relationship Id="rId3" Type="http://schemas.openxmlformats.org/officeDocument/2006/relationships/image" Target="../media/image117.png"/><Relationship Id="rId4" Type="http://schemas.openxmlformats.org/officeDocument/2006/relationships/slideLayout" Target="../slideLayouts/slideLayout15.xml"/>
</Relationships>
</file>

<file path=ppt/slides/_rels/slide13.xml.rels><?xml version="1.0" encoding="UTF-8"?>
<Relationships xmlns="http://schemas.openxmlformats.org/package/2006/relationships"><Relationship Id="rId1" Type="http://schemas.openxmlformats.org/officeDocument/2006/relationships/image" Target="../media/image118.png"/><Relationship Id="rId2" Type="http://schemas.openxmlformats.org/officeDocument/2006/relationships/image" Target="../media/image119.png"/><Relationship Id="rId3" Type="http://schemas.openxmlformats.org/officeDocument/2006/relationships/hyperlink" Target="https://scripties.uba.uva.nl/search?id=record_55356" TargetMode="External"/><Relationship Id="rId4" Type="http://schemas.openxmlformats.org/officeDocument/2006/relationships/slideLayout" Target="../slideLayouts/slideLayout15.xml"/>
</Relationships>
</file>

<file path=ppt/slides/_rels/slide14.xml.rels><?xml version="1.0" encoding="UTF-8"?>
<Relationships xmlns="http://schemas.openxmlformats.org/package/2006/relationships"><Relationship Id="rId1" Type="http://schemas.openxmlformats.org/officeDocument/2006/relationships/image" Target="../media/image120.jpeg"/><Relationship Id="rId2" Type="http://schemas.openxmlformats.org/officeDocument/2006/relationships/image" Target="../media/image121.png"/><Relationship Id="rId3" Type="http://schemas.openxmlformats.org/officeDocument/2006/relationships/image" Target="../media/image122.jpeg"/><Relationship Id="rId4" Type="http://schemas.openxmlformats.org/officeDocument/2006/relationships/image" Target="../media/image123.jpeg"/><Relationship Id="rId5" Type="http://schemas.openxmlformats.org/officeDocument/2006/relationships/image" Target="../media/image124.png"/><Relationship Id="rId6" Type="http://schemas.openxmlformats.org/officeDocument/2006/relationships/slideLayout" Target="../slideLayouts/slideLayout15.xml"/>
</Relationships>
</file>

<file path=ppt/slides/_rels/slide15.xml.rels><?xml version="1.0" encoding="UTF-8"?>
<Relationships xmlns="http://schemas.openxmlformats.org/package/2006/relationships"><Relationship Id="rId1" Type="http://schemas.openxmlformats.org/officeDocument/2006/relationships/image" Target="../media/image125.jpeg"/><Relationship Id="rId2" Type="http://schemas.openxmlformats.org/officeDocument/2006/relationships/image" Target="../media/image126.png"/><Relationship Id="rId3" Type="http://schemas.openxmlformats.org/officeDocument/2006/relationships/image" Target="../media/image127.png"/><Relationship Id="rId4" Type="http://schemas.openxmlformats.org/officeDocument/2006/relationships/image" Target="../media/image128.png"/><Relationship Id="rId5" Type="http://schemas.openxmlformats.org/officeDocument/2006/relationships/image" Target="../media/image129.png"/><Relationship Id="rId6" Type="http://schemas.openxmlformats.org/officeDocument/2006/relationships/image" Target="../media/image130.png"/><Relationship Id="rId7" Type="http://schemas.openxmlformats.org/officeDocument/2006/relationships/slideLayout" Target="../slideLayouts/slideLayout15.xml"/>
</Relationships>
</file>

<file path=ppt/slides/_rels/slide16.xml.rels><?xml version="1.0" encoding="UTF-8"?>
<Relationships xmlns="http://schemas.openxmlformats.org/package/2006/relationships"><Relationship Id="rId1" Type="http://schemas.openxmlformats.org/officeDocument/2006/relationships/image" Target="../media/image131.png"/><Relationship Id="rId2" Type="http://schemas.openxmlformats.org/officeDocument/2006/relationships/image" Target="../media/image132.png"/><Relationship Id="rId3" Type="http://schemas.openxmlformats.org/officeDocument/2006/relationships/slideLayout" Target="../slideLayouts/slideLayout15.xml"/>
</Relationships>
</file>

<file path=ppt/slides/_rels/slide17.xml.rels><?xml version="1.0" encoding="UTF-8"?>
<Relationships xmlns="http://schemas.openxmlformats.org/package/2006/relationships"><Relationship Id="rId1" Type="http://schemas.openxmlformats.org/officeDocument/2006/relationships/image" Target="../media/image133.png"/><Relationship Id="rId2" Type="http://schemas.openxmlformats.org/officeDocument/2006/relationships/slideLayout" Target="../slideLayouts/slideLayout15.xml"/>
</Relationships>
</file>

<file path=ppt/slides/_rels/slide18.xml.rels><?xml version="1.0" encoding="UTF-8"?>
<Relationships xmlns="http://schemas.openxmlformats.org/package/2006/relationships"><Relationship Id="rId1" Type="http://schemas.openxmlformats.org/officeDocument/2006/relationships/image" Target="../media/image134.png"/><Relationship Id="rId2" Type="http://schemas.openxmlformats.org/officeDocument/2006/relationships/slideLayout" Target="../slideLayouts/slideLayout15.xml"/>
</Relationships>
</file>

<file path=ppt/slides/_rels/slide19.xml.rels><?xml version="1.0" encoding="UTF-8"?>
<Relationships xmlns="http://schemas.openxmlformats.org/package/2006/relationships"><Relationship Id="rId1" Type="http://schemas.openxmlformats.org/officeDocument/2006/relationships/image" Target="../media/image135.gif"/><Relationship Id="rId2" Type="http://schemas.openxmlformats.org/officeDocument/2006/relationships/slideLayout" Target="../slideLayouts/slideLayout15.xml"/>
</Relationships>
</file>

<file path=ppt/slides/_rels/slide20.xml.rels><?xml version="1.0" encoding="UTF-8"?>
<Relationships xmlns="http://schemas.openxmlformats.org/package/2006/relationships"><Relationship Id="rId1" Type="http://schemas.openxmlformats.org/officeDocument/2006/relationships/image" Target="../media/image136.png"/><Relationship Id="rId2" Type="http://schemas.openxmlformats.org/officeDocument/2006/relationships/image" Target="../media/image137.png"/><Relationship Id="rId3" Type="http://schemas.openxmlformats.org/officeDocument/2006/relationships/image" Target="../media/image138.png"/><Relationship Id="rId4" Type="http://schemas.openxmlformats.org/officeDocument/2006/relationships/hyperlink" Target="https://doi.org/10.1016/j.nima.2024.169414" TargetMode="External"/><Relationship Id="rId5" Type="http://schemas.openxmlformats.org/officeDocument/2006/relationships/hyperlink" Target="https://doi.org/10.1016/j.nima.2025.170227" TargetMode="External"/><Relationship Id="rId6" Type="http://schemas.openxmlformats.org/officeDocument/2006/relationships/image" Target="../media/image139.jpeg"/><Relationship Id="rId7" Type="http://schemas.openxmlformats.org/officeDocument/2006/relationships/slideLayout" Target="../slideLayouts/slideLayout16.xml"/>
</Relationships>
</file>

<file path=ppt/slides/_rels/slide21.xml.rels><?xml version="1.0" encoding="UTF-8"?>
<Relationships xmlns="http://schemas.openxmlformats.org/package/2006/relationships"><Relationship Id="rId1" Type="http://schemas.openxmlformats.org/officeDocument/2006/relationships/image" Target="../media/image140.png"/><Relationship Id="rId2" Type="http://schemas.openxmlformats.org/officeDocument/2006/relationships/slideLayout" Target="../slideLayouts/slideLayout15.xml"/>
</Relationships>
</file>

<file path=ppt/slides/_rels/slide22.xml.rels><?xml version="1.0" encoding="UTF-8"?>
<Relationships xmlns="http://schemas.openxmlformats.org/package/2006/relationships"><Relationship Id="rId1" Type="http://schemas.openxmlformats.org/officeDocument/2006/relationships/image" Target="../media/image141.jpeg"/><Relationship Id="rId2" Type="http://schemas.openxmlformats.org/officeDocument/2006/relationships/slideLayout" Target="../slideLayouts/slideLayout15.xml"/>
</Relationships>
</file>

<file path=ppt/slides/_rels/slide23.xml.rels><?xml version="1.0" encoding="UTF-8"?>
<Relationships xmlns="http://schemas.openxmlformats.org/package/2006/relationships"><Relationship Id="rId1" Type="http://schemas.openxmlformats.org/officeDocument/2006/relationships/image" Target="../media/image142.png"/><Relationship Id="rId2" Type="http://schemas.openxmlformats.org/officeDocument/2006/relationships/slideLayout" Target="../slideLayouts/slideLayout15.xml"/>
</Relationships>
</file>

<file path=ppt/slides/_rels/slide24.xml.rels><?xml version="1.0" encoding="UTF-8"?>
<Relationships xmlns="http://schemas.openxmlformats.org/package/2006/relationships"><Relationship Id="rId1" Type="http://schemas.openxmlformats.org/officeDocument/2006/relationships/image" Target="../media/image143.png"/><Relationship Id="rId2" Type="http://schemas.openxmlformats.org/officeDocument/2006/relationships/image" Target="../media/image144.png"/><Relationship Id="rId3" Type="http://schemas.openxmlformats.org/officeDocument/2006/relationships/slideLayout" Target="../slideLayouts/slideLayout15.xml"/>
</Relationships>
</file>

<file path=ppt/slides/_rels/slide25.xml.rels><?xml version="1.0" encoding="UTF-8"?>
<Relationships xmlns="http://schemas.openxmlformats.org/package/2006/relationships"><Relationship Id="rId1" Type="http://schemas.openxmlformats.org/officeDocument/2006/relationships/image" Target="../media/image145.png"/><Relationship Id="rId2" Type="http://schemas.openxmlformats.org/officeDocument/2006/relationships/slideLayout" Target="../slideLayouts/slideLayout15.xml"/>
</Relationships>
</file>

<file path=ppt/slides/_rels/slide26.xml.rels><?xml version="1.0" encoding="UTF-8"?>
<Relationships xmlns="http://schemas.openxmlformats.org/package/2006/relationships"><Relationship Id="rId1" Type="http://schemas.openxmlformats.org/officeDocument/2006/relationships/image" Target="../media/image146.png"/><Relationship Id="rId2" Type="http://schemas.openxmlformats.org/officeDocument/2006/relationships/slideLayout" Target="../slideLayouts/slideLayout15.xml"/>
</Relationships>
</file>

<file path=ppt/slides/_rels/slide27.xml.rels><?xml version="1.0" encoding="UTF-8"?>
<Relationships xmlns="http://schemas.openxmlformats.org/package/2006/relationships"><Relationship Id="rId1" Type="http://schemas.openxmlformats.org/officeDocument/2006/relationships/image" Target="../media/image147.png"/><Relationship Id="rId2" Type="http://schemas.openxmlformats.org/officeDocument/2006/relationships/image" Target="../media/image148.png"/><Relationship Id="rId3" Type="http://schemas.openxmlformats.org/officeDocument/2006/relationships/hyperlink" Target="https://doi.org/10.1016/j.nima.2018.06.020" TargetMode="External"/><Relationship Id="rId4" Type="http://schemas.openxmlformats.org/officeDocument/2006/relationships/hyperlink" Target="https://doi.org/10.1016/j.nima.2020.163784" TargetMode="External"/><Relationship Id="rId5" Type="http://schemas.openxmlformats.org/officeDocument/2006/relationships/hyperlink" Target="http://dx.doi.org/10.1088/1748-0221/17/09/c09024" TargetMode="External"/><Relationship Id="rId6" Type="http://schemas.openxmlformats.org/officeDocument/2006/relationships/hyperlink" Target="http://dx.doi.org/10.1016/j.nima.2025.170227" TargetMode="External"/><Relationship Id="rId7" Type="http://schemas.openxmlformats.org/officeDocument/2006/relationships/slideLayout" Target="../slideLayouts/slideLayout39.xml"/>
</Relationships>
</file>

<file path=ppt/slides/_rels/slide28.xml.rels><?xml version="1.0" encoding="UTF-8"?>
<Relationships xmlns="http://schemas.openxmlformats.org/package/2006/relationships"><Relationship Id="rId1" Type="http://schemas.openxmlformats.org/officeDocument/2006/relationships/image" Target="../media/image149.png"/><Relationship Id="rId2" Type="http://schemas.openxmlformats.org/officeDocument/2006/relationships/image" Target="../media/image150.png"/><Relationship Id="rId3" Type="http://schemas.openxmlformats.org/officeDocument/2006/relationships/image" Target="../media/image151.png"/><Relationship Id="rId4" Type="http://schemas.openxmlformats.org/officeDocument/2006/relationships/image" Target="../media/image152.png"/><Relationship Id="rId5" Type="http://schemas.openxmlformats.org/officeDocument/2006/relationships/image" Target="../media/image153.png"/><Relationship Id="rId6" Type="http://schemas.openxmlformats.org/officeDocument/2006/relationships/image" Target="../media/image154.png"/><Relationship Id="rId7" Type="http://schemas.openxmlformats.org/officeDocument/2006/relationships/image" Target="../media/image155.png"/><Relationship Id="rId8" Type="http://schemas.openxmlformats.org/officeDocument/2006/relationships/image" Target="../media/image156.png"/><Relationship Id="rId9" Type="http://schemas.openxmlformats.org/officeDocument/2006/relationships/hyperlink" Target="https://doi.org/10.1016/j.nima.2018.06.020" TargetMode="External"/><Relationship Id="rId10" Type="http://schemas.openxmlformats.org/officeDocument/2006/relationships/hyperlink" Target="https://doi.org/10.1016/j.nima.2020.163784" TargetMode="External"/><Relationship Id="rId11" Type="http://schemas.openxmlformats.org/officeDocument/2006/relationships/hyperlink" Target="http://dx.doi.org/10.1088/1748-0221/17/09/c09024" TargetMode="External"/><Relationship Id="rId12" Type="http://schemas.openxmlformats.org/officeDocument/2006/relationships/hyperlink" Target="http://dx.doi.org/10.1016/j.nima.2025.170227" TargetMode="External"/><Relationship Id="rId13" Type="http://schemas.openxmlformats.org/officeDocument/2006/relationships/slideLayout" Target="../slideLayouts/slideLayout39.xml"/>
</Relationships>
</file>

<file path=ppt/slides/_rels/slide29.xml.rels><?xml version="1.0" encoding="UTF-8"?>
<Relationships xmlns="http://schemas.openxmlformats.org/package/2006/relationships"><Relationship Id="rId1" Type="http://schemas.openxmlformats.org/officeDocument/2006/relationships/image" Target="../media/image157.png"/><Relationship Id="rId2" Type="http://schemas.openxmlformats.org/officeDocument/2006/relationships/slideLayout" Target="../slideLayouts/slideLayout15.xml"/>
</Relationships>
</file>

<file path=ppt/slides/_rels/slide30.xml.rels><?xml version="1.0" encoding="UTF-8"?>
<Relationships xmlns="http://schemas.openxmlformats.org/package/2006/relationships"><Relationship Id="rId1" Type="http://schemas.openxmlformats.org/officeDocument/2006/relationships/hyperlink" Target="https://indico.cern.ch/event/1214410/" TargetMode="External"/><Relationship Id="rId2" Type="http://schemas.openxmlformats.org/officeDocument/2006/relationships/slideLayout" Target="../slideLayouts/slideLayout27.xml"/>
</Relationships>
</file>

<file path=ppt/slides/slide1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9" name="TextShape 1"/>
          <p:cNvSpPr txBox="1"/>
          <p:nvPr/>
        </p:nvSpPr>
        <p:spPr>
          <a:xfrm>
            <a:off x="1529640" y="469800"/>
            <a:ext cx="7017480" cy="1595520"/>
          </a:xfrm>
          <a:prstGeom prst="rect">
            <a:avLst/>
          </a:prstGeom>
          <a:solidFill>
            <a:srgbClr val="eeeeee">
              <a:alpha val="60000"/>
            </a:srgbClr>
          </a:solidFill>
          <a:ln>
            <a:noFill/>
          </a:ln>
        </p:spPr>
        <p:txBody>
          <a:bodyPr lIns="0" rIns="0" tIns="0" bIns="0" anchor="ctr">
            <a:noAutofit/>
          </a:bodyPr>
          <a:p>
            <a:pPr algn="ctr"/>
            <a:r>
              <a:rPr b="1" lang="en-US" sz="2700" spc="-1" strike="noStrike">
                <a:latin typeface="Source Sans Pro Semibold"/>
              </a:rPr>
              <a:t>Silicon Sensor Development: Thin, Precise, Fast</a:t>
            </a:r>
            <a:endParaRPr b="1" lang="en-US" sz="2700" spc="-1" strike="noStrike">
              <a:latin typeface="Source Sans Pro Semibold"/>
            </a:endParaRPr>
          </a:p>
        </p:txBody>
      </p:sp>
      <p:sp>
        <p:nvSpPr>
          <p:cNvPr id="170" name="TextShape 2"/>
          <p:cNvSpPr txBox="1"/>
          <p:nvPr/>
        </p:nvSpPr>
        <p:spPr>
          <a:xfrm>
            <a:off x="1096920" y="3291120"/>
            <a:ext cx="8291880" cy="171252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/>
          </a:bodyPr>
          <a:p>
            <a:pPr algn="ctr">
              <a:lnSpc>
                <a:spcPct val="100000"/>
              </a:lnSpc>
            </a:pPr>
            <a:r>
              <a:rPr b="0" lang="en-US" sz="1950" spc="-1" strike="noStrike">
                <a:latin typeface="Source Sans Pro"/>
              </a:rPr>
              <a:t>Håkan Wennlöf</a:t>
            </a:r>
            <a:br/>
            <a:r>
              <a:rPr b="0" lang="en-US" sz="1950" spc="-1" strike="noStrike">
                <a:latin typeface="Source Sans Pro"/>
              </a:rPr>
              <a:t>on behalf of the Detector R&amp;D team</a:t>
            </a:r>
            <a:endParaRPr b="0" lang="en-US" sz="1950" spc="-1" strike="noStrike">
              <a:latin typeface="Source Sans Pro"/>
            </a:endParaRPr>
          </a:p>
          <a:p>
            <a:pPr algn="ctr">
              <a:lnSpc>
                <a:spcPct val="100000"/>
              </a:lnSpc>
            </a:pPr>
            <a:endParaRPr b="0" lang="en-US" sz="1950" spc="-1" strike="noStrike">
              <a:latin typeface="Source Sans Pro"/>
            </a:endParaRPr>
          </a:p>
          <a:p>
            <a:pPr algn="ctr">
              <a:lnSpc>
                <a:spcPct val="100000"/>
              </a:lnSpc>
            </a:pPr>
            <a:r>
              <a:rPr b="0" lang="en-US" sz="1950" spc="-1" strike="noStrike">
                <a:latin typeface="Source Sans Pro"/>
              </a:rPr>
              <a:t>20/5 -25</a:t>
            </a:r>
            <a:endParaRPr b="0" lang="en-US" sz="1950" spc="-1" strike="noStrike">
              <a:latin typeface="Source Sans Pro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2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1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Outline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172" name="TextShape 2"/>
          <p:cNvSpPr txBox="1"/>
          <p:nvPr/>
        </p:nvSpPr>
        <p:spPr>
          <a:xfrm>
            <a:off x="365040" y="887040"/>
            <a:ext cx="520272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Future colliders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Particle tracking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Silicon sensors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Work on monolithic prototypes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Simulations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Summary and conclusions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173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6403320" y="-6120"/>
            <a:ext cx="3307320" cy="543456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3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Future colliders in particle physics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175" name="TextShape 2"/>
          <p:cNvSpPr txBox="1"/>
          <p:nvPr/>
        </p:nvSpPr>
        <p:spPr>
          <a:xfrm>
            <a:off x="365040" y="887040"/>
            <a:ext cx="520272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The next machine likely a lepton or lepton-hadron collider </a:t>
            </a:r>
            <a:r>
              <a:rPr b="0" lang="en-US" sz="1600" spc="-1" strike="noStrike">
                <a:latin typeface="Source Sans Pro"/>
              </a:rPr>
              <a:t>(</a:t>
            </a:r>
            <a:r>
              <a:rPr b="0" lang="en-US" sz="1600" spc="-1" strike="noStrike">
                <a:latin typeface="Source Sans Pro"/>
                <a:hlinkClick r:id="rId1"/>
              </a:rPr>
              <a:t>ECFA Raodmap, 2021</a:t>
            </a:r>
            <a:r>
              <a:rPr b="0" lang="en-US" sz="1600" spc="-1" strike="noStrike">
                <a:latin typeface="Source Sans Pro"/>
              </a:rPr>
              <a:t>)</a:t>
            </a:r>
            <a:endParaRPr b="0" lang="en-US" sz="160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Adding </a:t>
            </a:r>
            <a:r>
              <a:rPr b="1" lang="en-US" sz="2070" spc="-1" strike="noStrike">
                <a:latin typeface="Source Sans Pro"/>
              </a:rPr>
              <a:t>precision measurements</a:t>
            </a:r>
            <a:r>
              <a:rPr b="0" lang="en-US" sz="2070" spc="-1" strike="noStrike">
                <a:latin typeface="Source Sans Pro"/>
              </a:rPr>
              <a:t> of e.g. the Higgs boson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Addressing </a:t>
            </a:r>
            <a:r>
              <a:rPr b="1" lang="en-US" sz="2070" spc="-1" strike="noStrike">
                <a:latin typeface="Source Sans Pro"/>
              </a:rPr>
              <a:t>questions within the standard model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Providing </a:t>
            </a:r>
            <a:r>
              <a:rPr b="1" lang="en-US" sz="2070" spc="-1" strike="noStrike">
                <a:latin typeface="Source Sans Pro"/>
              </a:rPr>
              <a:t>sensitivity to new physics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Leads to </a:t>
            </a:r>
            <a:r>
              <a:rPr b="1" lang="en-US" sz="2070" spc="-1" strike="noStrike">
                <a:latin typeface="Source Sans Pro"/>
              </a:rPr>
              <a:t>strict precision requirements in time and space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176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7863840" y="2992320"/>
            <a:ext cx="1828800" cy="749520"/>
          </a:xfrm>
          <a:prstGeom prst="rect">
            <a:avLst/>
          </a:prstGeom>
          <a:ln>
            <a:noFill/>
          </a:ln>
        </p:spPr>
      </p:pic>
      <p:pic>
        <p:nvPicPr>
          <p:cNvPr id="177" name="" descr=""/>
          <p:cNvPicPr/>
          <p:nvPr/>
        </p:nvPicPr>
        <p:blipFill>
          <a:blip r:embed="rId3">
            <a:alphaModFix amt="50000"/>
          </a:blip>
          <a:stretch/>
        </p:blipFill>
        <p:spPr>
          <a:xfrm>
            <a:off x="7223760" y="3811680"/>
            <a:ext cx="2595960" cy="643680"/>
          </a:xfrm>
          <a:prstGeom prst="rect">
            <a:avLst/>
          </a:prstGeom>
          <a:ln>
            <a:noFill/>
          </a:ln>
        </p:spPr>
      </p:pic>
      <p:pic>
        <p:nvPicPr>
          <p:cNvPr id="178" name="" descr=""/>
          <p:cNvPicPr/>
          <p:nvPr/>
        </p:nvPicPr>
        <p:blipFill>
          <a:blip r:embed="rId4">
            <a:alphaModFix amt="50000"/>
          </a:blip>
          <a:stretch/>
        </p:blipFill>
        <p:spPr>
          <a:xfrm>
            <a:off x="6283800" y="4542840"/>
            <a:ext cx="1397160" cy="730800"/>
          </a:xfrm>
          <a:prstGeom prst="rect">
            <a:avLst/>
          </a:prstGeom>
          <a:ln>
            <a:noFill/>
          </a:ln>
        </p:spPr>
      </p:pic>
      <p:pic>
        <p:nvPicPr>
          <p:cNvPr id="179" name="" descr=""/>
          <p:cNvPicPr/>
          <p:nvPr/>
        </p:nvPicPr>
        <p:blipFill>
          <a:blip r:embed="rId5">
            <a:alphaModFix amt="50000"/>
          </a:blip>
          <a:stretch/>
        </p:blipFill>
        <p:spPr>
          <a:xfrm>
            <a:off x="7863840" y="4638240"/>
            <a:ext cx="1955880" cy="586440"/>
          </a:xfrm>
          <a:prstGeom prst="rect">
            <a:avLst/>
          </a:prstGeom>
          <a:ln>
            <a:noFill/>
          </a:ln>
        </p:spPr>
      </p:pic>
      <p:pic>
        <p:nvPicPr>
          <p:cNvPr id="180" name="" descr=""/>
          <p:cNvPicPr/>
          <p:nvPr/>
        </p:nvPicPr>
        <p:blipFill>
          <a:blip r:embed="rId6">
            <a:alphaModFix amt="50000"/>
          </a:blip>
          <a:stretch/>
        </p:blipFill>
        <p:spPr>
          <a:xfrm>
            <a:off x="5852160" y="2194560"/>
            <a:ext cx="1737360" cy="1468080"/>
          </a:xfrm>
          <a:prstGeom prst="rect">
            <a:avLst/>
          </a:prstGeom>
          <a:ln>
            <a:noFill/>
          </a:ln>
        </p:spPr>
      </p:pic>
      <p:pic>
        <p:nvPicPr>
          <p:cNvPr id="181" name="" descr=""/>
          <p:cNvPicPr/>
          <p:nvPr/>
        </p:nvPicPr>
        <p:blipFill>
          <a:blip r:embed="rId7">
            <a:alphaModFix amt="50000"/>
          </a:blip>
          <a:stretch/>
        </p:blipFill>
        <p:spPr>
          <a:xfrm>
            <a:off x="6035040" y="182880"/>
            <a:ext cx="3967560" cy="1884960"/>
          </a:xfrm>
          <a:prstGeom prst="rect">
            <a:avLst/>
          </a:prstGeom>
          <a:ln>
            <a:noFill/>
          </a:ln>
        </p:spPr>
      </p:pic>
      <p:pic>
        <p:nvPicPr>
          <p:cNvPr id="182" name="" descr=""/>
          <p:cNvPicPr/>
          <p:nvPr/>
        </p:nvPicPr>
        <p:blipFill>
          <a:blip r:embed="rId8">
            <a:alphaModFix amt="50000"/>
          </a:blip>
          <a:stretch/>
        </p:blipFill>
        <p:spPr>
          <a:xfrm>
            <a:off x="6217920" y="3840480"/>
            <a:ext cx="925200" cy="53856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4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3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Particle tracking – why?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184" name="TextShape 2"/>
          <p:cNvSpPr txBox="1"/>
          <p:nvPr/>
        </p:nvSpPr>
        <p:spPr>
          <a:xfrm>
            <a:off x="365040" y="887040"/>
            <a:ext cx="520272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Studying particles in detail requires </a:t>
            </a:r>
            <a:r>
              <a:rPr b="1" lang="en-US" sz="2070" spc="-1" strike="noStrike">
                <a:latin typeface="Source Sans Pro"/>
              </a:rPr>
              <a:t>interactions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Frequently achieved by smashing particles together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070" spc="-1" strike="noStrike">
                <a:latin typeface="Source Sans Pro"/>
              </a:rPr>
              <a:t>Tracking of individual resulting components</a:t>
            </a:r>
            <a:r>
              <a:rPr b="0" lang="en-US" sz="2070" spc="-1" strike="noStrike">
                <a:latin typeface="Source Sans Pro"/>
              </a:rPr>
              <a:t> is needed for reconstruction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Gives information of e.g. </a:t>
            </a:r>
            <a:r>
              <a:rPr b="1" lang="en-US" sz="2070" spc="-1" strike="noStrike">
                <a:latin typeface="Source Sans Pro"/>
              </a:rPr>
              <a:t>momentum</a:t>
            </a:r>
            <a:r>
              <a:rPr b="0" lang="en-US" sz="2070" spc="-1" strike="noStrike">
                <a:latin typeface="Source Sans Pro"/>
              </a:rPr>
              <a:t> and </a:t>
            </a:r>
            <a:r>
              <a:rPr b="1" lang="en-US" sz="2070" spc="-1" strike="noStrike">
                <a:latin typeface="Source Sans Pro"/>
              </a:rPr>
              <a:t>interaction position</a:t>
            </a:r>
            <a:r>
              <a:rPr b="0" lang="en-US" sz="2070" spc="-1" strike="noStrike">
                <a:latin typeface="Source Sans Pro"/>
              </a:rPr>
              <a:t> for collision products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070" spc="-1" strike="noStrike">
                <a:latin typeface="Source Sans Pro"/>
              </a:rPr>
              <a:t>Crucial</a:t>
            </a:r>
            <a:r>
              <a:rPr b="0" lang="en-US" sz="2070" spc="-1" strike="noStrike">
                <a:latin typeface="Source Sans Pro"/>
              </a:rPr>
              <a:t> for determining underlying physics processes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185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5943600" y="2651760"/>
            <a:ext cx="2437920" cy="2651760"/>
          </a:xfrm>
          <a:prstGeom prst="rect">
            <a:avLst/>
          </a:prstGeom>
          <a:ln>
            <a:noFill/>
          </a:ln>
        </p:spPr>
      </p:pic>
      <p:sp>
        <p:nvSpPr>
          <p:cNvPr id="186" name="TextShape 3"/>
          <p:cNvSpPr txBox="1"/>
          <p:nvPr/>
        </p:nvSpPr>
        <p:spPr>
          <a:xfrm>
            <a:off x="8412480" y="4253760"/>
            <a:ext cx="1463040" cy="6840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800" spc="-1" strike="noStrike">
                <a:latin typeface="Source Sans Pro"/>
                <a:hlinkClick r:id="rId2"/>
              </a:rPr>
              <a:t>https://commons.wikimedia.org/wiki/File:Lorentz_force_on_charged_particles_in_bubble_chamber_-_HD.6D.635_%2812000265314%29.svg</a:t>
            </a:r>
            <a:endParaRPr b="0" lang="en-US" sz="800" spc="-1" strike="noStrike">
              <a:latin typeface="Source Sans Pro"/>
            </a:endParaRPr>
          </a:p>
        </p:txBody>
      </p:sp>
      <p:pic>
        <p:nvPicPr>
          <p:cNvPr id="187" name="" descr=""/>
          <p:cNvPicPr/>
          <p:nvPr/>
        </p:nvPicPr>
        <p:blipFill>
          <a:blip r:embed="rId3">
            <a:alphaModFix amt="50000"/>
          </a:blip>
          <a:stretch/>
        </p:blipFill>
        <p:spPr>
          <a:xfrm>
            <a:off x="5943600" y="218520"/>
            <a:ext cx="2336040" cy="2223000"/>
          </a:xfrm>
          <a:prstGeom prst="rect">
            <a:avLst/>
          </a:prstGeom>
          <a:ln>
            <a:noFill/>
          </a:ln>
        </p:spPr>
      </p:pic>
      <p:sp>
        <p:nvSpPr>
          <p:cNvPr id="188" name="TextShape 4"/>
          <p:cNvSpPr txBox="1"/>
          <p:nvPr/>
        </p:nvSpPr>
        <p:spPr>
          <a:xfrm>
            <a:off x="8371440" y="914400"/>
            <a:ext cx="1412640" cy="6400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200" spc="-1" strike="noStrike">
                <a:latin typeface="Source Sans Pro"/>
                <a:hlinkClick r:id="rId4"/>
              </a:rPr>
              <a:t>https://cds.cern.ch/record/39444</a:t>
            </a:r>
            <a:endParaRPr b="0" lang="en-US" sz="1200" spc="-1" strike="noStrike">
              <a:latin typeface="Source Sans Pro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5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9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Particle tracking in practice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190" name="TextShape 2"/>
          <p:cNvSpPr txBox="1"/>
          <p:nvPr/>
        </p:nvSpPr>
        <p:spPr>
          <a:xfrm>
            <a:off x="365040" y="887040"/>
            <a:ext cx="502992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97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Requires </a:t>
            </a:r>
            <a:r>
              <a:rPr b="1" lang="en-US" sz="2070" spc="-1" strike="noStrike">
                <a:latin typeface="Source Sans Pro"/>
              </a:rPr>
              <a:t>large detector area</a:t>
            </a:r>
            <a:r>
              <a:rPr b="0" lang="en-US" sz="2070" spc="-1" strike="noStrike">
                <a:latin typeface="Source Sans Pro"/>
              </a:rPr>
              <a:t> and </a:t>
            </a:r>
            <a:r>
              <a:rPr b="1" lang="en-US" sz="2070" spc="-1" strike="noStrike">
                <a:latin typeface="Source Sans Pro"/>
              </a:rPr>
              <a:t>fine granularity</a:t>
            </a:r>
            <a:r>
              <a:rPr b="0" lang="en-US" sz="2070" spc="-1" strike="noStrike">
                <a:latin typeface="Source Sans Pro"/>
              </a:rPr>
              <a:t> to get the most information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Several </a:t>
            </a:r>
            <a:r>
              <a:rPr b="1" lang="en-US" sz="2070" spc="-1" strike="noStrike">
                <a:latin typeface="Source Sans Pro"/>
              </a:rPr>
              <a:t>layers</a:t>
            </a:r>
            <a:r>
              <a:rPr b="0" lang="en-US" sz="2070" spc="-1" strike="noStrike">
                <a:latin typeface="Source Sans Pro"/>
              </a:rPr>
              <a:t> of high-granularity detectors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Inner layers need </a:t>
            </a:r>
            <a:r>
              <a:rPr b="1" lang="en-US" sz="2070" spc="-1" strike="noStrike">
                <a:latin typeface="Source Sans Pro"/>
              </a:rPr>
              <a:t>superb precision</a:t>
            </a:r>
            <a:r>
              <a:rPr b="0" lang="en-US" sz="2070" spc="-1" strike="noStrike">
                <a:latin typeface="Source Sans Pro"/>
              </a:rPr>
              <a:t> – down to a few µm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Large area to be covered (tens of m</a:t>
            </a:r>
            <a:r>
              <a:rPr b="0" lang="en-US" sz="2068" spc="-1" strike="noStrike" baseline="33000">
                <a:latin typeface="Source Sans Pro"/>
              </a:rPr>
              <a:t>2</a:t>
            </a:r>
            <a:r>
              <a:rPr b="0" lang="en-US" sz="2070" spc="-1" strike="noStrike">
                <a:latin typeface="Source Sans Pro"/>
              </a:rPr>
              <a:t>) – </a:t>
            </a:r>
            <a:r>
              <a:rPr b="1" lang="en-US" sz="2070" spc="-1" strike="noStrike">
                <a:latin typeface="Source Sans Pro"/>
              </a:rPr>
              <a:t>silicon is a natural choice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Small pixel sizes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Relatively cheap to produce large areas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191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6035040" y="365760"/>
            <a:ext cx="3592080" cy="2040120"/>
          </a:xfrm>
          <a:prstGeom prst="rect">
            <a:avLst/>
          </a:prstGeom>
          <a:ln>
            <a:noFill/>
          </a:ln>
        </p:spPr>
      </p:pic>
      <p:pic>
        <p:nvPicPr>
          <p:cNvPr id="192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9144360" y="91800"/>
            <a:ext cx="795960" cy="1076040"/>
          </a:xfrm>
          <a:prstGeom prst="rect">
            <a:avLst/>
          </a:prstGeom>
          <a:ln>
            <a:noFill/>
          </a:ln>
        </p:spPr>
      </p:pic>
      <p:pic>
        <p:nvPicPr>
          <p:cNvPr id="193" name="" descr=""/>
          <p:cNvPicPr/>
          <p:nvPr/>
        </p:nvPicPr>
        <p:blipFill>
          <a:blip r:embed="rId3">
            <a:alphaModFix amt="50000"/>
          </a:blip>
          <a:stretch/>
        </p:blipFill>
        <p:spPr>
          <a:xfrm>
            <a:off x="5394960" y="2361600"/>
            <a:ext cx="4576320" cy="2941920"/>
          </a:xfrm>
          <a:prstGeom prst="rect">
            <a:avLst/>
          </a:prstGeom>
          <a:ln>
            <a:noFill/>
          </a:ln>
        </p:spPr>
      </p:pic>
      <p:sp>
        <p:nvSpPr>
          <p:cNvPr id="194" name="TextShape 3"/>
          <p:cNvSpPr txBox="1"/>
          <p:nvPr/>
        </p:nvSpPr>
        <p:spPr>
          <a:xfrm>
            <a:off x="8046720" y="4937760"/>
            <a:ext cx="2039400" cy="2808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000" spc="-1" strike="noStrike">
                <a:latin typeface="Source Sans Pro"/>
                <a:hlinkClick r:id="rId4"/>
              </a:rPr>
              <a:t>https://cds.cern.ch/record/1625842</a:t>
            </a:r>
            <a:endParaRPr b="0" lang="en-US" sz="1000" spc="-1" strike="noStrike">
              <a:latin typeface="Source Sans Pro"/>
            </a:endParaRPr>
          </a:p>
        </p:txBody>
      </p:sp>
      <p:sp>
        <p:nvSpPr>
          <p:cNvPr id="195" name="TextShape 4"/>
          <p:cNvSpPr txBox="1"/>
          <p:nvPr/>
        </p:nvSpPr>
        <p:spPr>
          <a:xfrm>
            <a:off x="7498080" y="3931920"/>
            <a:ext cx="2194560" cy="344880"/>
          </a:xfrm>
          <a:prstGeom prst="rect">
            <a:avLst/>
          </a:prstGeom>
          <a:solidFill>
            <a:srgbClr val="dddddd">
              <a:alpha val="75000"/>
            </a:srgbClr>
          </a:solidFill>
          <a:ln>
            <a:noFill/>
          </a:ln>
        </p:spPr>
        <p:txBody>
          <a:bodyPr lIns="90000" rIns="90000" tIns="45000" bIns="45000">
            <a:noAutofit/>
          </a:bodyPr>
          <a:p>
            <a:pPr algn="ctr"/>
            <a:r>
              <a:rPr b="0" lang="en-US" sz="1600" spc="-1" strike="noStrike">
                <a:latin typeface="Source Sans Pro"/>
              </a:rPr>
              <a:t>Inner Tracking System</a:t>
            </a:r>
            <a:endParaRPr b="0" lang="en-US" sz="1600" spc="-1" strike="noStrike">
              <a:latin typeface="Source Sans Pro"/>
            </a:endParaRPr>
          </a:p>
        </p:txBody>
      </p:sp>
      <p:grpSp>
        <p:nvGrpSpPr>
          <p:cNvPr id="196" name="Group 5"/>
          <p:cNvGrpSpPr/>
          <p:nvPr/>
        </p:nvGrpSpPr>
        <p:grpSpPr>
          <a:xfrm>
            <a:off x="6072480" y="2527200"/>
            <a:ext cx="54000" cy="2646000"/>
            <a:chOff x="6072480" y="2527200"/>
            <a:chExt cx="54000" cy="2646000"/>
          </a:xfrm>
        </p:grpSpPr>
        <p:pic>
          <p:nvPicPr>
            <p:cNvPr id="197" name="" descr=""/>
            <p:cNvPicPr/>
            <p:nvPr/>
          </p:nvPicPr>
          <p:blipFill>
            <a:blip r:embed="rId5">
              <a:alphaModFix amt="50000"/>
            </a:blip>
            <a:stretch/>
          </p:blipFill>
          <p:spPr>
            <a:xfrm>
              <a:off x="6072480" y="2581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98" name="" descr=""/>
            <p:cNvPicPr/>
            <p:nvPr/>
          </p:nvPicPr>
          <p:blipFill>
            <a:blip r:embed="rId6">
              <a:alphaModFix amt="50000"/>
            </a:blip>
            <a:stretch/>
          </p:blipFill>
          <p:spPr>
            <a:xfrm>
              <a:off x="6072480" y="2635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99" name="" descr=""/>
            <p:cNvPicPr/>
            <p:nvPr/>
          </p:nvPicPr>
          <p:blipFill>
            <a:blip r:embed="rId7">
              <a:alphaModFix amt="50000"/>
            </a:blip>
            <a:stretch/>
          </p:blipFill>
          <p:spPr>
            <a:xfrm>
              <a:off x="6072480" y="2581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00" name="" descr=""/>
            <p:cNvPicPr/>
            <p:nvPr/>
          </p:nvPicPr>
          <p:blipFill>
            <a:blip r:embed="rId8">
              <a:alphaModFix amt="50000"/>
            </a:blip>
            <a:stretch/>
          </p:blipFill>
          <p:spPr>
            <a:xfrm>
              <a:off x="6072480" y="2635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01" name="" descr=""/>
            <p:cNvPicPr/>
            <p:nvPr/>
          </p:nvPicPr>
          <p:blipFill>
            <a:blip r:embed="rId9">
              <a:alphaModFix amt="50000"/>
            </a:blip>
            <a:stretch/>
          </p:blipFill>
          <p:spPr>
            <a:xfrm>
              <a:off x="6072480" y="2689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02" name="" descr=""/>
            <p:cNvPicPr/>
            <p:nvPr/>
          </p:nvPicPr>
          <p:blipFill>
            <a:blip r:embed="rId10">
              <a:alphaModFix amt="50000"/>
            </a:blip>
            <a:stretch/>
          </p:blipFill>
          <p:spPr>
            <a:xfrm>
              <a:off x="6072480" y="2743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03" name="" descr=""/>
            <p:cNvPicPr/>
            <p:nvPr/>
          </p:nvPicPr>
          <p:blipFill>
            <a:blip r:embed="rId11">
              <a:alphaModFix amt="50000"/>
            </a:blip>
            <a:stretch/>
          </p:blipFill>
          <p:spPr>
            <a:xfrm>
              <a:off x="6072480" y="2797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04" name="" descr=""/>
            <p:cNvPicPr/>
            <p:nvPr/>
          </p:nvPicPr>
          <p:blipFill>
            <a:blip r:embed="rId12">
              <a:alphaModFix amt="50000"/>
            </a:blip>
            <a:stretch/>
          </p:blipFill>
          <p:spPr>
            <a:xfrm>
              <a:off x="6072480" y="2851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05" name="" descr=""/>
            <p:cNvPicPr/>
            <p:nvPr/>
          </p:nvPicPr>
          <p:blipFill>
            <a:blip r:embed="rId13">
              <a:alphaModFix amt="50000"/>
            </a:blip>
            <a:stretch/>
          </p:blipFill>
          <p:spPr>
            <a:xfrm>
              <a:off x="6072480" y="2797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06" name="" descr=""/>
            <p:cNvPicPr/>
            <p:nvPr/>
          </p:nvPicPr>
          <p:blipFill>
            <a:blip r:embed="rId14">
              <a:alphaModFix amt="50000"/>
            </a:blip>
            <a:stretch/>
          </p:blipFill>
          <p:spPr>
            <a:xfrm>
              <a:off x="6072480" y="2851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07" name="" descr=""/>
            <p:cNvPicPr/>
            <p:nvPr/>
          </p:nvPicPr>
          <p:blipFill>
            <a:blip r:embed="rId15">
              <a:alphaModFix amt="50000"/>
            </a:blip>
            <a:stretch/>
          </p:blipFill>
          <p:spPr>
            <a:xfrm>
              <a:off x="6072480" y="2905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08" name="" descr=""/>
            <p:cNvPicPr/>
            <p:nvPr/>
          </p:nvPicPr>
          <p:blipFill>
            <a:blip r:embed="rId16">
              <a:alphaModFix amt="50000"/>
            </a:blip>
            <a:stretch/>
          </p:blipFill>
          <p:spPr>
            <a:xfrm>
              <a:off x="6072480" y="2959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09" name="" descr=""/>
            <p:cNvPicPr/>
            <p:nvPr/>
          </p:nvPicPr>
          <p:blipFill>
            <a:blip r:embed="rId17">
              <a:alphaModFix amt="50000"/>
            </a:blip>
            <a:stretch/>
          </p:blipFill>
          <p:spPr>
            <a:xfrm>
              <a:off x="6072480" y="3013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10" name="" descr=""/>
            <p:cNvPicPr/>
            <p:nvPr/>
          </p:nvPicPr>
          <p:blipFill>
            <a:blip r:embed="rId18">
              <a:alphaModFix amt="50000"/>
            </a:blip>
            <a:stretch/>
          </p:blipFill>
          <p:spPr>
            <a:xfrm>
              <a:off x="6072480" y="3067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11" name="" descr=""/>
            <p:cNvPicPr/>
            <p:nvPr/>
          </p:nvPicPr>
          <p:blipFill>
            <a:blip r:embed="rId19">
              <a:alphaModFix amt="50000"/>
            </a:blip>
            <a:stretch/>
          </p:blipFill>
          <p:spPr>
            <a:xfrm>
              <a:off x="6072480" y="3013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12" name="" descr=""/>
            <p:cNvPicPr/>
            <p:nvPr/>
          </p:nvPicPr>
          <p:blipFill>
            <a:blip r:embed="rId20">
              <a:alphaModFix amt="50000"/>
            </a:blip>
            <a:stretch/>
          </p:blipFill>
          <p:spPr>
            <a:xfrm>
              <a:off x="6072480" y="3067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13" name="" descr=""/>
            <p:cNvPicPr/>
            <p:nvPr/>
          </p:nvPicPr>
          <p:blipFill>
            <a:blip r:embed="rId21">
              <a:alphaModFix amt="50000"/>
            </a:blip>
            <a:stretch/>
          </p:blipFill>
          <p:spPr>
            <a:xfrm>
              <a:off x="6072480" y="3121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14" name="" descr=""/>
            <p:cNvPicPr/>
            <p:nvPr/>
          </p:nvPicPr>
          <p:blipFill>
            <a:blip r:embed="rId22">
              <a:alphaModFix amt="50000"/>
            </a:blip>
            <a:stretch/>
          </p:blipFill>
          <p:spPr>
            <a:xfrm>
              <a:off x="6072480" y="3175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15" name="" descr=""/>
            <p:cNvPicPr/>
            <p:nvPr/>
          </p:nvPicPr>
          <p:blipFill>
            <a:blip r:embed="rId23">
              <a:alphaModFix amt="50000"/>
            </a:blip>
            <a:stretch/>
          </p:blipFill>
          <p:spPr>
            <a:xfrm>
              <a:off x="6072480" y="3229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16" name="" descr=""/>
            <p:cNvPicPr/>
            <p:nvPr/>
          </p:nvPicPr>
          <p:blipFill>
            <a:blip r:embed="rId24">
              <a:alphaModFix amt="50000"/>
            </a:blip>
            <a:stretch/>
          </p:blipFill>
          <p:spPr>
            <a:xfrm>
              <a:off x="6072480" y="3283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17" name="" descr=""/>
            <p:cNvPicPr/>
            <p:nvPr/>
          </p:nvPicPr>
          <p:blipFill>
            <a:blip r:embed="rId25">
              <a:alphaModFix amt="50000"/>
            </a:blip>
            <a:stretch/>
          </p:blipFill>
          <p:spPr>
            <a:xfrm>
              <a:off x="6072480" y="3229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18" name="" descr=""/>
            <p:cNvPicPr/>
            <p:nvPr/>
          </p:nvPicPr>
          <p:blipFill>
            <a:blip r:embed="rId26">
              <a:alphaModFix amt="50000"/>
            </a:blip>
            <a:stretch/>
          </p:blipFill>
          <p:spPr>
            <a:xfrm>
              <a:off x="6072480" y="3283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19" name="" descr=""/>
            <p:cNvPicPr/>
            <p:nvPr/>
          </p:nvPicPr>
          <p:blipFill>
            <a:blip r:embed="rId27">
              <a:alphaModFix amt="50000"/>
            </a:blip>
            <a:stretch/>
          </p:blipFill>
          <p:spPr>
            <a:xfrm>
              <a:off x="6072480" y="3337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20" name="" descr=""/>
            <p:cNvPicPr/>
            <p:nvPr/>
          </p:nvPicPr>
          <p:blipFill>
            <a:blip r:embed="rId28">
              <a:alphaModFix amt="50000"/>
            </a:blip>
            <a:stretch/>
          </p:blipFill>
          <p:spPr>
            <a:xfrm>
              <a:off x="6072480" y="3391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21" name="" descr=""/>
            <p:cNvPicPr/>
            <p:nvPr/>
          </p:nvPicPr>
          <p:blipFill>
            <a:blip r:embed="rId29">
              <a:alphaModFix amt="50000"/>
            </a:blip>
            <a:stretch/>
          </p:blipFill>
          <p:spPr>
            <a:xfrm>
              <a:off x="6072480" y="3445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22" name="" descr=""/>
            <p:cNvPicPr/>
            <p:nvPr/>
          </p:nvPicPr>
          <p:blipFill>
            <a:blip r:embed="rId30">
              <a:alphaModFix amt="50000"/>
            </a:blip>
            <a:stretch/>
          </p:blipFill>
          <p:spPr>
            <a:xfrm>
              <a:off x="6072480" y="3499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23" name="" descr=""/>
            <p:cNvPicPr/>
            <p:nvPr/>
          </p:nvPicPr>
          <p:blipFill>
            <a:blip r:embed="rId31">
              <a:alphaModFix amt="50000"/>
            </a:blip>
            <a:stretch/>
          </p:blipFill>
          <p:spPr>
            <a:xfrm>
              <a:off x="6072480" y="3445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24" name="" descr=""/>
            <p:cNvPicPr/>
            <p:nvPr/>
          </p:nvPicPr>
          <p:blipFill>
            <a:blip r:embed="rId32">
              <a:alphaModFix amt="50000"/>
            </a:blip>
            <a:stretch/>
          </p:blipFill>
          <p:spPr>
            <a:xfrm>
              <a:off x="6072480" y="3499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25" name="" descr=""/>
            <p:cNvPicPr/>
            <p:nvPr/>
          </p:nvPicPr>
          <p:blipFill>
            <a:blip r:embed="rId33">
              <a:alphaModFix amt="50000"/>
            </a:blip>
            <a:stretch/>
          </p:blipFill>
          <p:spPr>
            <a:xfrm>
              <a:off x="6072480" y="3553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26" name="" descr=""/>
            <p:cNvPicPr/>
            <p:nvPr/>
          </p:nvPicPr>
          <p:blipFill>
            <a:blip r:embed="rId34">
              <a:alphaModFix amt="50000"/>
            </a:blip>
            <a:stretch/>
          </p:blipFill>
          <p:spPr>
            <a:xfrm>
              <a:off x="6072480" y="3607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27" name="" descr=""/>
            <p:cNvPicPr/>
            <p:nvPr/>
          </p:nvPicPr>
          <p:blipFill>
            <a:blip r:embed="rId35">
              <a:alphaModFix amt="50000"/>
            </a:blip>
            <a:stretch/>
          </p:blipFill>
          <p:spPr>
            <a:xfrm>
              <a:off x="6072480" y="3661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28" name="" descr=""/>
            <p:cNvPicPr/>
            <p:nvPr/>
          </p:nvPicPr>
          <p:blipFill>
            <a:blip r:embed="rId36">
              <a:alphaModFix amt="50000"/>
            </a:blip>
            <a:stretch/>
          </p:blipFill>
          <p:spPr>
            <a:xfrm>
              <a:off x="6072480" y="3715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29" name="" descr=""/>
            <p:cNvPicPr/>
            <p:nvPr/>
          </p:nvPicPr>
          <p:blipFill>
            <a:blip r:embed="rId37">
              <a:alphaModFix amt="50000"/>
            </a:blip>
            <a:stretch/>
          </p:blipFill>
          <p:spPr>
            <a:xfrm>
              <a:off x="6072480" y="3661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30" name="" descr=""/>
            <p:cNvPicPr/>
            <p:nvPr/>
          </p:nvPicPr>
          <p:blipFill>
            <a:blip r:embed="rId38">
              <a:alphaModFix amt="50000"/>
            </a:blip>
            <a:stretch/>
          </p:blipFill>
          <p:spPr>
            <a:xfrm>
              <a:off x="6072480" y="3715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31" name="" descr=""/>
            <p:cNvPicPr/>
            <p:nvPr/>
          </p:nvPicPr>
          <p:blipFill>
            <a:blip r:embed="rId39">
              <a:alphaModFix amt="50000"/>
            </a:blip>
            <a:stretch/>
          </p:blipFill>
          <p:spPr>
            <a:xfrm>
              <a:off x="6072480" y="3769200"/>
              <a:ext cx="54000" cy="540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232" name="" descr=""/>
            <p:cNvPicPr/>
            <p:nvPr/>
          </p:nvPicPr>
          <p:blipFill>
            <a:blip r:embed="rId40">
              <a:alphaModFix amt="50000"/>
            </a:blip>
            <a:stretch/>
          </p:blipFill>
          <p:spPr>
            <a:xfrm>
              <a:off x="6072480" y="3823200"/>
              <a:ext cx="54000" cy="54000"/>
            </a:xfrm>
            <a:prstGeom prst="rect">
              <a:avLst/>
            </a:prstGeom>
            <a:ln>
              <a:noFill/>
            </a:ln>
          </p:spPr>
        </p:pic>
        <p:grpSp>
          <p:nvGrpSpPr>
            <p:cNvPr id="233" name="Group 6"/>
            <p:cNvGrpSpPr/>
            <p:nvPr/>
          </p:nvGrpSpPr>
          <p:grpSpPr>
            <a:xfrm>
              <a:off x="6072480" y="3877200"/>
              <a:ext cx="54000" cy="1296000"/>
              <a:chOff x="6072480" y="3877200"/>
              <a:chExt cx="54000" cy="1296000"/>
            </a:xfrm>
          </p:grpSpPr>
          <p:pic>
            <p:nvPicPr>
              <p:cNvPr id="234" name="" descr=""/>
              <p:cNvPicPr/>
              <p:nvPr/>
            </p:nvPicPr>
            <p:blipFill>
              <a:blip r:embed="rId41">
                <a:alphaModFix amt="50000"/>
              </a:blip>
              <a:stretch/>
            </p:blipFill>
            <p:spPr>
              <a:xfrm>
                <a:off x="6072480" y="3877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35" name="" descr=""/>
              <p:cNvPicPr/>
              <p:nvPr/>
            </p:nvPicPr>
            <p:blipFill>
              <a:blip r:embed="rId42">
                <a:alphaModFix amt="50000"/>
              </a:blip>
              <a:stretch/>
            </p:blipFill>
            <p:spPr>
              <a:xfrm>
                <a:off x="6072480" y="3931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36" name="" descr=""/>
              <p:cNvPicPr/>
              <p:nvPr/>
            </p:nvPicPr>
            <p:blipFill>
              <a:blip r:embed="rId43">
                <a:alphaModFix amt="50000"/>
              </a:blip>
              <a:stretch/>
            </p:blipFill>
            <p:spPr>
              <a:xfrm>
                <a:off x="6072480" y="3877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37" name="" descr=""/>
              <p:cNvPicPr/>
              <p:nvPr/>
            </p:nvPicPr>
            <p:blipFill>
              <a:blip r:embed="rId44">
                <a:alphaModFix amt="50000"/>
              </a:blip>
              <a:stretch/>
            </p:blipFill>
            <p:spPr>
              <a:xfrm>
                <a:off x="6072480" y="3931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38" name="" descr=""/>
              <p:cNvPicPr/>
              <p:nvPr/>
            </p:nvPicPr>
            <p:blipFill>
              <a:blip r:embed="rId45">
                <a:alphaModFix amt="50000"/>
              </a:blip>
              <a:stretch/>
            </p:blipFill>
            <p:spPr>
              <a:xfrm>
                <a:off x="6072480" y="3985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39" name="" descr=""/>
              <p:cNvPicPr/>
              <p:nvPr/>
            </p:nvPicPr>
            <p:blipFill>
              <a:blip r:embed="rId46">
                <a:alphaModFix amt="50000"/>
              </a:blip>
              <a:stretch/>
            </p:blipFill>
            <p:spPr>
              <a:xfrm>
                <a:off x="6072480" y="4039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40" name="" descr=""/>
              <p:cNvPicPr/>
              <p:nvPr/>
            </p:nvPicPr>
            <p:blipFill>
              <a:blip r:embed="rId47">
                <a:alphaModFix amt="50000"/>
              </a:blip>
              <a:stretch/>
            </p:blipFill>
            <p:spPr>
              <a:xfrm>
                <a:off x="6072480" y="4093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41" name="" descr=""/>
              <p:cNvPicPr/>
              <p:nvPr/>
            </p:nvPicPr>
            <p:blipFill>
              <a:blip r:embed="rId48">
                <a:alphaModFix amt="50000"/>
              </a:blip>
              <a:stretch/>
            </p:blipFill>
            <p:spPr>
              <a:xfrm>
                <a:off x="6072480" y="4147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42" name="" descr=""/>
              <p:cNvPicPr/>
              <p:nvPr/>
            </p:nvPicPr>
            <p:blipFill>
              <a:blip r:embed="rId49">
                <a:alphaModFix amt="50000"/>
              </a:blip>
              <a:stretch/>
            </p:blipFill>
            <p:spPr>
              <a:xfrm>
                <a:off x="6072480" y="4093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43" name="" descr=""/>
              <p:cNvPicPr/>
              <p:nvPr/>
            </p:nvPicPr>
            <p:blipFill>
              <a:blip r:embed="rId50">
                <a:alphaModFix amt="50000"/>
              </a:blip>
              <a:stretch/>
            </p:blipFill>
            <p:spPr>
              <a:xfrm>
                <a:off x="6072480" y="4147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44" name="" descr=""/>
              <p:cNvPicPr/>
              <p:nvPr/>
            </p:nvPicPr>
            <p:blipFill>
              <a:blip r:embed="rId51">
                <a:alphaModFix amt="50000"/>
              </a:blip>
              <a:stretch/>
            </p:blipFill>
            <p:spPr>
              <a:xfrm>
                <a:off x="6072480" y="4201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45" name="" descr=""/>
              <p:cNvPicPr/>
              <p:nvPr/>
            </p:nvPicPr>
            <p:blipFill>
              <a:blip r:embed="rId52">
                <a:alphaModFix amt="50000"/>
              </a:blip>
              <a:stretch/>
            </p:blipFill>
            <p:spPr>
              <a:xfrm>
                <a:off x="6072480" y="4255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46" name="" descr=""/>
              <p:cNvPicPr/>
              <p:nvPr/>
            </p:nvPicPr>
            <p:blipFill>
              <a:blip r:embed="rId53">
                <a:alphaModFix amt="50000"/>
              </a:blip>
              <a:stretch/>
            </p:blipFill>
            <p:spPr>
              <a:xfrm>
                <a:off x="6072480" y="4309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47" name="" descr=""/>
              <p:cNvPicPr/>
              <p:nvPr/>
            </p:nvPicPr>
            <p:blipFill>
              <a:blip r:embed="rId54">
                <a:alphaModFix amt="50000"/>
              </a:blip>
              <a:stretch/>
            </p:blipFill>
            <p:spPr>
              <a:xfrm>
                <a:off x="6072480" y="4363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48" name="" descr=""/>
              <p:cNvPicPr/>
              <p:nvPr/>
            </p:nvPicPr>
            <p:blipFill>
              <a:blip r:embed="rId55">
                <a:alphaModFix amt="50000"/>
              </a:blip>
              <a:stretch/>
            </p:blipFill>
            <p:spPr>
              <a:xfrm>
                <a:off x="6072480" y="4309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49" name="" descr=""/>
              <p:cNvPicPr/>
              <p:nvPr/>
            </p:nvPicPr>
            <p:blipFill>
              <a:blip r:embed="rId56">
                <a:alphaModFix amt="50000"/>
              </a:blip>
              <a:stretch/>
            </p:blipFill>
            <p:spPr>
              <a:xfrm>
                <a:off x="6072480" y="4363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50" name="" descr=""/>
              <p:cNvPicPr/>
              <p:nvPr/>
            </p:nvPicPr>
            <p:blipFill>
              <a:blip r:embed="rId57">
                <a:alphaModFix amt="50000"/>
              </a:blip>
              <a:stretch/>
            </p:blipFill>
            <p:spPr>
              <a:xfrm>
                <a:off x="6072480" y="4417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51" name="" descr=""/>
              <p:cNvPicPr/>
              <p:nvPr/>
            </p:nvPicPr>
            <p:blipFill>
              <a:blip r:embed="rId58">
                <a:alphaModFix amt="50000"/>
              </a:blip>
              <a:stretch/>
            </p:blipFill>
            <p:spPr>
              <a:xfrm>
                <a:off x="6072480" y="4471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52" name="" descr=""/>
              <p:cNvPicPr/>
              <p:nvPr/>
            </p:nvPicPr>
            <p:blipFill>
              <a:blip r:embed="rId59">
                <a:alphaModFix amt="50000"/>
              </a:blip>
              <a:stretch/>
            </p:blipFill>
            <p:spPr>
              <a:xfrm>
                <a:off x="6072480" y="4525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53" name="" descr=""/>
              <p:cNvPicPr/>
              <p:nvPr/>
            </p:nvPicPr>
            <p:blipFill>
              <a:blip r:embed="rId60">
                <a:alphaModFix amt="50000"/>
              </a:blip>
              <a:stretch/>
            </p:blipFill>
            <p:spPr>
              <a:xfrm>
                <a:off x="6072480" y="4579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54" name="" descr=""/>
              <p:cNvPicPr/>
              <p:nvPr/>
            </p:nvPicPr>
            <p:blipFill>
              <a:blip r:embed="rId61">
                <a:alphaModFix amt="50000"/>
              </a:blip>
              <a:stretch/>
            </p:blipFill>
            <p:spPr>
              <a:xfrm>
                <a:off x="6072480" y="4525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55" name="" descr=""/>
              <p:cNvPicPr/>
              <p:nvPr/>
            </p:nvPicPr>
            <p:blipFill>
              <a:blip r:embed="rId62">
                <a:alphaModFix amt="50000"/>
              </a:blip>
              <a:stretch/>
            </p:blipFill>
            <p:spPr>
              <a:xfrm>
                <a:off x="6072480" y="4579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56" name="" descr=""/>
              <p:cNvPicPr/>
              <p:nvPr/>
            </p:nvPicPr>
            <p:blipFill>
              <a:blip r:embed="rId63">
                <a:alphaModFix amt="50000"/>
              </a:blip>
              <a:stretch/>
            </p:blipFill>
            <p:spPr>
              <a:xfrm>
                <a:off x="6072480" y="4633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57" name="" descr=""/>
              <p:cNvPicPr/>
              <p:nvPr/>
            </p:nvPicPr>
            <p:blipFill>
              <a:blip r:embed="rId64">
                <a:alphaModFix amt="50000"/>
              </a:blip>
              <a:stretch/>
            </p:blipFill>
            <p:spPr>
              <a:xfrm>
                <a:off x="6072480" y="4687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58" name="" descr=""/>
              <p:cNvPicPr/>
              <p:nvPr/>
            </p:nvPicPr>
            <p:blipFill>
              <a:blip r:embed="rId65">
                <a:alphaModFix amt="50000"/>
              </a:blip>
              <a:stretch/>
            </p:blipFill>
            <p:spPr>
              <a:xfrm>
                <a:off x="6072480" y="4741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59" name="" descr=""/>
              <p:cNvPicPr/>
              <p:nvPr/>
            </p:nvPicPr>
            <p:blipFill>
              <a:blip r:embed="rId66">
                <a:alphaModFix amt="50000"/>
              </a:blip>
              <a:stretch/>
            </p:blipFill>
            <p:spPr>
              <a:xfrm>
                <a:off x="6072480" y="4795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60" name="" descr=""/>
              <p:cNvPicPr/>
              <p:nvPr/>
            </p:nvPicPr>
            <p:blipFill>
              <a:blip r:embed="rId67">
                <a:alphaModFix amt="50000"/>
              </a:blip>
              <a:stretch/>
            </p:blipFill>
            <p:spPr>
              <a:xfrm>
                <a:off x="6072480" y="4741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61" name="" descr=""/>
              <p:cNvPicPr/>
              <p:nvPr/>
            </p:nvPicPr>
            <p:blipFill>
              <a:blip r:embed="rId68">
                <a:alphaModFix amt="50000"/>
              </a:blip>
              <a:stretch/>
            </p:blipFill>
            <p:spPr>
              <a:xfrm>
                <a:off x="6072480" y="4795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62" name="" descr=""/>
              <p:cNvPicPr/>
              <p:nvPr/>
            </p:nvPicPr>
            <p:blipFill>
              <a:blip r:embed="rId69">
                <a:alphaModFix amt="50000"/>
              </a:blip>
              <a:stretch/>
            </p:blipFill>
            <p:spPr>
              <a:xfrm>
                <a:off x="6072480" y="4849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63" name="" descr=""/>
              <p:cNvPicPr/>
              <p:nvPr/>
            </p:nvPicPr>
            <p:blipFill>
              <a:blip r:embed="rId70">
                <a:alphaModFix amt="50000"/>
              </a:blip>
              <a:stretch/>
            </p:blipFill>
            <p:spPr>
              <a:xfrm>
                <a:off x="6072480" y="4903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64" name="" descr=""/>
              <p:cNvPicPr/>
              <p:nvPr/>
            </p:nvPicPr>
            <p:blipFill>
              <a:blip r:embed="rId71">
                <a:alphaModFix amt="50000"/>
              </a:blip>
              <a:stretch/>
            </p:blipFill>
            <p:spPr>
              <a:xfrm>
                <a:off x="6072480" y="4957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65" name="" descr=""/>
              <p:cNvPicPr/>
              <p:nvPr/>
            </p:nvPicPr>
            <p:blipFill>
              <a:blip r:embed="rId72">
                <a:alphaModFix amt="50000"/>
              </a:blip>
              <a:stretch/>
            </p:blipFill>
            <p:spPr>
              <a:xfrm>
                <a:off x="6072480" y="5011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66" name="" descr=""/>
              <p:cNvPicPr/>
              <p:nvPr/>
            </p:nvPicPr>
            <p:blipFill>
              <a:blip r:embed="rId73">
                <a:alphaModFix amt="50000"/>
              </a:blip>
              <a:stretch/>
            </p:blipFill>
            <p:spPr>
              <a:xfrm>
                <a:off x="6072480" y="4957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67" name="" descr=""/>
              <p:cNvPicPr/>
              <p:nvPr/>
            </p:nvPicPr>
            <p:blipFill>
              <a:blip r:embed="rId74">
                <a:alphaModFix amt="50000"/>
              </a:blip>
              <a:stretch/>
            </p:blipFill>
            <p:spPr>
              <a:xfrm>
                <a:off x="6072480" y="5011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68" name="" descr=""/>
              <p:cNvPicPr/>
              <p:nvPr/>
            </p:nvPicPr>
            <p:blipFill>
              <a:blip r:embed="rId75">
                <a:alphaModFix amt="50000"/>
              </a:blip>
              <a:stretch/>
            </p:blipFill>
            <p:spPr>
              <a:xfrm>
                <a:off x="6072480" y="5065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  <p:pic>
            <p:nvPicPr>
              <p:cNvPr id="269" name="" descr=""/>
              <p:cNvPicPr/>
              <p:nvPr/>
            </p:nvPicPr>
            <p:blipFill>
              <a:blip r:embed="rId76">
                <a:alphaModFix amt="50000"/>
              </a:blip>
              <a:stretch/>
            </p:blipFill>
            <p:spPr>
              <a:xfrm>
                <a:off x="6072480" y="5119200"/>
                <a:ext cx="54000" cy="54000"/>
              </a:xfrm>
              <a:prstGeom prst="rect">
                <a:avLst/>
              </a:prstGeom>
              <a:ln>
                <a:noFill/>
              </a:ln>
            </p:spPr>
          </p:pic>
        </p:grpSp>
        <p:pic>
          <p:nvPicPr>
            <p:cNvPr id="270" name="" descr=""/>
            <p:cNvPicPr/>
            <p:nvPr/>
          </p:nvPicPr>
          <p:blipFill>
            <a:blip r:embed="rId77">
              <a:alphaModFix amt="50000"/>
            </a:blip>
            <a:stretch/>
          </p:blipFill>
          <p:spPr>
            <a:xfrm>
              <a:off x="6072480" y="2527200"/>
              <a:ext cx="54000" cy="54000"/>
            </a:xfrm>
            <a:prstGeom prst="rect">
              <a:avLst/>
            </a:prstGeom>
            <a:ln>
              <a:noFill/>
            </a:ln>
          </p:spPr>
        </p:pic>
      </p:grpSp>
      <p:sp>
        <p:nvSpPr>
          <p:cNvPr id="271" name="TextShape 7"/>
          <p:cNvSpPr txBox="1"/>
          <p:nvPr/>
        </p:nvSpPr>
        <p:spPr>
          <a:xfrm>
            <a:off x="5584680" y="5120640"/>
            <a:ext cx="999000" cy="2808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200" spc="-1" strike="noStrike">
                <a:latin typeface="Source Sans Pro"/>
              </a:rPr>
              <a:t>49 eurocents</a:t>
            </a:r>
            <a:endParaRPr b="0" lang="en-US" sz="1200" spc="-1" strike="noStrike">
              <a:latin typeface="Source Sans Pro"/>
            </a:endParaRPr>
          </a:p>
        </p:txBody>
      </p:sp>
      <p:sp>
        <p:nvSpPr>
          <p:cNvPr id="272" name="Line 8"/>
          <p:cNvSpPr/>
          <p:nvPr/>
        </p:nvSpPr>
        <p:spPr>
          <a:xfrm flipH="1">
            <a:off x="6247800" y="1314360"/>
            <a:ext cx="962640" cy="2210040"/>
          </a:xfrm>
          <a:prstGeom prst="line">
            <a:avLst/>
          </a:prstGeom>
          <a:ln w="19080">
            <a:solidFill>
              <a:srgbClr val="000000">
                <a:alpha val="60000"/>
              </a:srgbClr>
            </a:solidFill>
            <a:round/>
          </a:ln>
        </p:spPr>
        <p:style>
          <a:lnRef idx="0"/>
          <a:fillRef idx="0"/>
          <a:effectRef idx="0"/>
          <a:fontRef idx="minor"/>
        </p:style>
      </p:sp>
      <p:sp>
        <p:nvSpPr>
          <p:cNvPr id="273" name="Line 9"/>
          <p:cNvSpPr/>
          <p:nvPr/>
        </p:nvSpPr>
        <p:spPr>
          <a:xfrm>
            <a:off x="7313760" y="1290960"/>
            <a:ext cx="2104560" cy="1360800"/>
          </a:xfrm>
          <a:prstGeom prst="line">
            <a:avLst/>
          </a:prstGeom>
          <a:ln w="19080">
            <a:solidFill>
              <a:srgbClr val="000000">
                <a:alpha val="60000"/>
              </a:srgbClr>
            </a:solidFill>
            <a:round/>
          </a:ln>
        </p:spPr>
        <p:style>
          <a:lnRef idx="0"/>
          <a:fillRef idx="0"/>
          <a:effectRef idx="0"/>
          <a:fontRef idx="minor"/>
        </p:style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6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4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Particle tracking in practice - future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275" name="TextShape 2"/>
          <p:cNvSpPr txBox="1"/>
          <p:nvPr/>
        </p:nvSpPr>
        <p:spPr>
          <a:xfrm>
            <a:off x="365040" y="887040"/>
            <a:ext cx="466416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Higher precision needed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070" spc="-1" strike="noStrike">
                <a:latin typeface="Source Sans Pro"/>
              </a:rPr>
              <a:t>Smaller pixel sizes</a:t>
            </a:r>
            <a:r>
              <a:rPr b="0" lang="en-US" sz="2070" spc="-1" strike="noStrike">
                <a:latin typeface="Source Sans Pro"/>
              </a:rPr>
              <a:t> and </a:t>
            </a:r>
            <a:r>
              <a:rPr b="1" lang="en-US" sz="2070" spc="-1" strike="noStrike">
                <a:latin typeface="Source Sans Pro"/>
              </a:rPr>
              <a:t>less material</a:t>
            </a:r>
            <a:r>
              <a:rPr b="0" lang="en-US" sz="2070" spc="-1" strike="noStrike">
                <a:latin typeface="Source Sans Pro"/>
              </a:rPr>
              <a:t> – reduce scattering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Higher track densities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Requires </a:t>
            </a:r>
            <a:r>
              <a:rPr b="1" lang="en-US" sz="2070" spc="-1" strike="noStrike">
                <a:latin typeface="Source Sans Pro"/>
              </a:rPr>
              <a:t>radiation hardness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Better temporal resolution to </a:t>
            </a:r>
            <a:r>
              <a:rPr b="1" lang="en-US" sz="2070" spc="-1" strike="noStrike">
                <a:latin typeface="Source Sans Pro"/>
              </a:rPr>
              <a:t>reduce pile-up effect</a:t>
            </a:r>
            <a:endParaRPr b="0" lang="en-US" sz="2070" spc="-1" strike="noStrike">
              <a:latin typeface="Source Sans Pro"/>
            </a:endParaRPr>
          </a:p>
          <a:p>
            <a:pPr lvl="2" marL="1296000" indent="-288000">
              <a:spcBef>
                <a:spcPts val="649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Separate tracks in time - “4D tracking”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276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5401440" y="703800"/>
            <a:ext cx="4291200" cy="1856520"/>
          </a:xfrm>
          <a:prstGeom prst="rect">
            <a:avLst/>
          </a:prstGeom>
          <a:ln>
            <a:noFill/>
          </a:ln>
        </p:spPr>
      </p:pic>
      <p:pic>
        <p:nvPicPr>
          <p:cNvPr id="277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5576760" y="3198240"/>
            <a:ext cx="4298760" cy="2105280"/>
          </a:xfrm>
          <a:prstGeom prst="rect">
            <a:avLst/>
          </a:prstGeom>
          <a:ln>
            <a:noFill/>
          </a:ln>
        </p:spPr>
      </p:pic>
      <p:sp>
        <p:nvSpPr>
          <p:cNvPr id="278" name="TextShape 3"/>
          <p:cNvSpPr txBox="1"/>
          <p:nvPr/>
        </p:nvSpPr>
        <p:spPr>
          <a:xfrm>
            <a:off x="5212080" y="3108960"/>
            <a:ext cx="548640" cy="365760"/>
          </a:xfrm>
          <a:prstGeom prst="rect">
            <a:avLst/>
          </a:prstGeom>
          <a:solidFill>
            <a:srgbClr val="eeeeee"/>
          </a:solidFill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latin typeface="Source Sans Pro"/>
              </a:rPr>
              <a:t>2 ns</a:t>
            </a:r>
            <a:endParaRPr b="0" lang="en-US" sz="1600" spc="-1" strike="noStrike">
              <a:latin typeface="Source Sans Pro"/>
            </a:endParaRPr>
          </a:p>
        </p:txBody>
      </p:sp>
      <p:sp>
        <p:nvSpPr>
          <p:cNvPr id="279" name="Line 4"/>
          <p:cNvSpPr/>
          <p:nvPr/>
        </p:nvSpPr>
        <p:spPr>
          <a:xfrm>
            <a:off x="7498080" y="2651760"/>
            <a:ext cx="0" cy="548640"/>
          </a:xfrm>
          <a:prstGeom prst="line">
            <a:avLst/>
          </a:prstGeom>
          <a:ln w="76320">
            <a:solidFill>
              <a:srgbClr val="00a933"/>
            </a:solidFill>
            <a:round/>
            <a:tailEnd len="med" type="triangle" w="med"/>
          </a:ln>
        </p:spPr>
        <p:style>
          <a:lnRef idx="0"/>
          <a:fillRef idx="0"/>
          <a:effectRef idx="0"/>
          <a:fontRef idx="minor"/>
        </p:style>
      </p:sp>
      <p:sp>
        <p:nvSpPr>
          <p:cNvPr id="280" name="TextShape 5"/>
          <p:cNvSpPr txBox="1"/>
          <p:nvPr/>
        </p:nvSpPr>
        <p:spPr>
          <a:xfrm>
            <a:off x="7680960" y="2651760"/>
            <a:ext cx="159516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latin typeface="Source Sans Pro"/>
              </a:rPr>
              <a:t>Fast timing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281" name="TextShape 6"/>
          <p:cNvSpPr txBox="1"/>
          <p:nvPr/>
        </p:nvSpPr>
        <p:spPr>
          <a:xfrm>
            <a:off x="7772400" y="365760"/>
            <a:ext cx="2151720" cy="36576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latin typeface="Source Sans Pro"/>
              </a:rPr>
              <a:t>© LHCb Collaboration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282" name="Line 7"/>
          <p:cNvSpPr/>
          <p:nvPr/>
        </p:nvSpPr>
        <p:spPr>
          <a:xfrm flipV="1">
            <a:off x="5552280" y="3200400"/>
            <a:ext cx="299880" cy="365400"/>
          </a:xfrm>
          <a:prstGeom prst="line">
            <a:avLst/>
          </a:prstGeom>
          <a:ln w="19080">
            <a:solidFill>
              <a:srgbClr val="3465a4"/>
            </a:solidFill>
            <a:round/>
            <a:headEnd len="med" type="triangle" w="med"/>
            <a:tailEnd len="med" type="triangle" w="med"/>
          </a:ln>
        </p:spPr>
        <p:style>
          <a:lnRef idx="0"/>
          <a:fillRef idx="0"/>
          <a:effectRef idx="0"/>
          <a:fontRef idx="minor"/>
        </p:style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7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3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Silicon sensors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284" name="TextShape 2"/>
          <p:cNvSpPr txBox="1"/>
          <p:nvPr/>
        </p:nvSpPr>
        <p:spPr>
          <a:xfrm>
            <a:off x="365040" y="887040"/>
            <a:ext cx="420696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94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Silicon is a </a:t>
            </a:r>
            <a:r>
              <a:rPr b="1" lang="en-US" sz="2070" spc="-1" strike="noStrike">
                <a:latin typeface="Source Sans Pro"/>
              </a:rPr>
              <a:t>semiconductor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Through interaction with ionising radiation, </a:t>
            </a:r>
            <a:r>
              <a:rPr b="1" lang="en-US" sz="2070" spc="-1" strike="noStrike">
                <a:latin typeface="Source Sans Pro"/>
              </a:rPr>
              <a:t>electron-hole</a:t>
            </a:r>
            <a:r>
              <a:rPr b="0" lang="en-US" sz="2070" spc="-1" strike="noStrike">
                <a:latin typeface="Source Sans Pro"/>
              </a:rPr>
              <a:t> pairs are freed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The motion of electron-hole pairs within the sensor gives rise to our </a:t>
            </a:r>
            <a:r>
              <a:rPr b="1" lang="en-US" sz="2070" spc="-1" strike="noStrike">
                <a:latin typeface="Source Sans Pro"/>
              </a:rPr>
              <a:t>signal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Both radiation hardness and fast timing demands </a:t>
            </a:r>
            <a:r>
              <a:rPr b="1" lang="en-US" sz="2070" spc="-1" strike="noStrike">
                <a:latin typeface="Source Sans Pro"/>
              </a:rPr>
              <a:t>faster charge collection</a:t>
            </a:r>
            <a:r>
              <a:rPr b="0" lang="en-US" sz="2070" spc="-1" strike="noStrike">
                <a:latin typeface="Source Sans Pro"/>
              </a:rPr>
              <a:t> and </a:t>
            </a:r>
            <a:r>
              <a:rPr b="1" lang="en-US" sz="2070" spc="-1" strike="noStrike">
                <a:latin typeface="Source Sans Pro"/>
              </a:rPr>
              <a:t>more sophisticated front-end electronics</a:t>
            </a:r>
            <a:endParaRPr b="0" lang="en-US" sz="2070" spc="-1" strike="noStrike">
              <a:latin typeface="Source Sans Pro"/>
            </a:endParaRPr>
          </a:p>
        </p:txBody>
      </p:sp>
      <p:sp>
        <p:nvSpPr>
          <p:cNvPr id="285" name="CustomShape 3"/>
          <p:cNvSpPr/>
          <p:nvPr/>
        </p:nvSpPr>
        <p:spPr>
          <a:xfrm>
            <a:off x="5068800" y="1828800"/>
            <a:ext cx="3108960" cy="1828800"/>
          </a:xfrm>
          <a:prstGeom prst="rect">
            <a:avLst/>
          </a:prstGeom>
          <a:solidFill>
            <a:srgbClr val="b4c7dc">
              <a:alpha val="50000"/>
            </a:srgbClr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286" name="CustomShape 4"/>
          <p:cNvSpPr/>
          <p:nvPr/>
        </p:nvSpPr>
        <p:spPr>
          <a:xfrm>
            <a:off x="5068800" y="1828800"/>
            <a:ext cx="3108960" cy="1828800"/>
          </a:xfrm>
          <a:prstGeom prst="rect">
            <a:avLst/>
          </a:prstGeom>
          <a:solidFill>
            <a:srgbClr val="b4c7dc">
              <a:alpha val="50000"/>
            </a:srgbClr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287" name="CustomShape 5"/>
          <p:cNvSpPr/>
          <p:nvPr/>
        </p:nvSpPr>
        <p:spPr>
          <a:xfrm>
            <a:off x="5068800" y="1645920"/>
            <a:ext cx="3108960" cy="182880"/>
          </a:xfrm>
          <a:prstGeom prst="rect">
            <a:avLst/>
          </a:prstGeom>
          <a:solidFill>
            <a:srgbClr val="00a933">
              <a:alpha val="50000"/>
            </a:srgbClr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288" name="CustomShape 6"/>
          <p:cNvSpPr/>
          <p:nvPr/>
        </p:nvSpPr>
        <p:spPr>
          <a:xfrm>
            <a:off x="5068800" y="1645920"/>
            <a:ext cx="3108960" cy="182880"/>
          </a:xfrm>
          <a:prstGeom prst="rect">
            <a:avLst/>
          </a:prstGeom>
          <a:solidFill>
            <a:srgbClr val="00a933">
              <a:alpha val="50000"/>
            </a:srgbClr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289" name="CustomShape 7"/>
          <p:cNvSpPr/>
          <p:nvPr/>
        </p:nvSpPr>
        <p:spPr>
          <a:xfrm>
            <a:off x="5068800" y="3657600"/>
            <a:ext cx="3108960" cy="182880"/>
          </a:xfrm>
          <a:prstGeom prst="rect">
            <a:avLst/>
          </a:prstGeom>
          <a:solidFill>
            <a:srgbClr val="3465a4">
              <a:alpha val="75000"/>
            </a:srgbClr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290" name="CustomShape 8"/>
          <p:cNvSpPr/>
          <p:nvPr/>
        </p:nvSpPr>
        <p:spPr>
          <a:xfrm>
            <a:off x="5068800" y="1645920"/>
            <a:ext cx="3108960" cy="182880"/>
          </a:xfrm>
          <a:prstGeom prst="rect">
            <a:avLst/>
          </a:prstGeom>
          <a:solidFill>
            <a:srgbClr val="00a933">
              <a:alpha val="50000"/>
            </a:srgbClr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291" name="CustomShape 9"/>
          <p:cNvSpPr/>
          <p:nvPr/>
        </p:nvSpPr>
        <p:spPr>
          <a:xfrm>
            <a:off x="5891760" y="1554480"/>
            <a:ext cx="1554480" cy="91440"/>
          </a:xfrm>
          <a:prstGeom prst="rect">
            <a:avLst/>
          </a:prstGeom>
          <a:solidFill>
            <a:srgbClr val="000000">
              <a:alpha val="50000"/>
            </a:srgbClr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292" name="Line 10"/>
          <p:cNvSpPr/>
          <p:nvPr/>
        </p:nvSpPr>
        <p:spPr>
          <a:xfrm>
            <a:off x="5160240" y="1005840"/>
            <a:ext cx="2834640" cy="3291840"/>
          </a:xfrm>
          <a:prstGeom prst="line">
            <a:avLst/>
          </a:prstGeom>
          <a:ln w="19080">
            <a:solidFill>
              <a:srgbClr val="000000"/>
            </a:solidFill>
            <a:custDash>
              <a:ds d="197000" sp="127000"/>
            </a:custDash>
            <a:round/>
            <a:tailEnd len="med" type="triangle" w="med"/>
          </a:ln>
        </p:spPr>
        <p:style>
          <a:lnRef idx="0"/>
          <a:fillRef idx="0"/>
          <a:effectRef idx="0"/>
          <a:fontRef idx="minor"/>
        </p:style>
      </p:sp>
      <p:sp>
        <p:nvSpPr>
          <p:cNvPr id="293" name="TextShape 11"/>
          <p:cNvSpPr txBox="1"/>
          <p:nvPr/>
        </p:nvSpPr>
        <p:spPr>
          <a:xfrm>
            <a:off x="5891760" y="3952800"/>
            <a:ext cx="201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latin typeface="Source Sans Pro"/>
              </a:rPr>
              <a:t>Traversing particle</a:t>
            </a:r>
            <a:endParaRPr b="0" lang="en-US" sz="1600" spc="-1" strike="noStrike">
              <a:latin typeface="Source Sans Pro"/>
            </a:endParaRPr>
          </a:p>
        </p:txBody>
      </p:sp>
      <p:sp>
        <p:nvSpPr>
          <p:cNvPr id="294" name="Line 12"/>
          <p:cNvSpPr/>
          <p:nvPr/>
        </p:nvSpPr>
        <p:spPr>
          <a:xfrm flipV="1">
            <a:off x="6714720" y="914400"/>
            <a:ext cx="0" cy="640080"/>
          </a:xfrm>
          <a:prstGeom prst="line">
            <a:avLst/>
          </a:prstGeom>
          <a:ln w="12600">
            <a:solidFill>
              <a:srgbClr val="000000"/>
            </a:solidFill>
            <a:round/>
          </a:ln>
        </p:spPr>
        <p:style>
          <a:lnRef idx="0"/>
          <a:fillRef idx="0"/>
          <a:effectRef idx="0"/>
          <a:fontRef idx="minor"/>
        </p:style>
      </p:sp>
      <p:sp>
        <p:nvSpPr>
          <p:cNvPr id="295" name="Line 13"/>
          <p:cNvSpPr/>
          <p:nvPr/>
        </p:nvSpPr>
        <p:spPr>
          <a:xfrm>
            <a:off x="6714720" y="914400"/>
            <a:ext cx="395280" cy="0"/>
          </a:xfrm>
          <a:prstGeom prst="line">
            <a:avLst/>
          </a:prstGeom>
          <a:ln w="12600">
            <a:solidFill>
              <a:srgbClr val="000000"/>
            </a:solidFill>
            <a:round/>
          </a:ln>
        </p:spPr>
        <p:style>
          <a:lnRef idx="0"/>
          <a:fillRef idx="0"/>
          <a:effectRef idx="0"/>
          <a:fontRef idx="minor"/>
        </p:style>
      </p:sp>
      <p:sp>
        <p:nvSpPr>
          <p:cNvPr id="296" name="TextShape 14"/>
          <p:cNvSpPr txBox="1"/>
          <p:nvPr/>
        </p:nvSpPr>
        <p:spPr>
          <a:xfrm>
            <a:off x="6149880" y="189540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00a0fc"/>
                </a:solidFill>
                <a:latin typeface="Source Sans Pro"/>
              </a:rPr>
              <a:t>e</a:t>
            </a:r>
            <a:r>
              <a:rPr b="0" lang="en-US" sz="2400" spc="-1" strike="noStrike" baseline="33000">
                <a:solidFill>
                  <a:srgbClr val="00a0fc"/>
                </a:solidFill>
                <a:latin typeface="Source Sans Pro"/>
              </a:rPr>
              <a:t>-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297" name="TextShape 15"/>
          <p:cNvSpPr txBox="1"/>
          <p:nvPr/>
        </p:nvSpPr>
        <p:spPr>
          <a:xfrm>
            <a:off x="6740280" y="307008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00a0fc"/>
                </a:solidFill>
                <a:latin typeface="Source Sans Pro"/>
              </a:rPr>
              <a:t>e</a:t>
            </a:r>
            <a:r>
              <a:rPr b="0" lang="en-US" sz="2400" spc="-1" strike="noStrike" baseline="33000">
                <a:solidFill>
                  <a:srgbClr val="00a0fc"/>
                </a:solidFill>
                <a:latin typeface="Source Sans Pro"/>
              </a:rPr>
              <a:t>-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298" name="TextShape 16"/>
          <p:cNvSpPr txBox="1"/>
          <p:nvPr/>
        </p:nvSpPr>
        <p:spPr>
          <a:xfrm>
            <a:off x="5617440" y="173736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00a0fc"/>
                </a:solidFill>
                <a:latin typeface="Source Sans Pro"/>
              </a:rPr>
              <a:t>e</a:t>
            </a:r>
            <a:r>
              <a:rPr b="0" lang="en-US" sz="2400" spc="-1" strike="noStrike" baseline="33000">
                <a:solidFill>
                  <a:srgbClr val="00a0fc"/>
                </a:solidFill>
                <a:latin typeface="Source Sans Pro"/>
              </a:rPr>
              <a:t>-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299" name="TextShape 17"/>
          <p:cNvSpPr txBox="1"/>
          <p:nvPr/>
        </p:nvSpPr>
        <p:spPr>
          <a:xfrm>
            <a:off x="6325920" y="258408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00a0fc"/>
                </a:solidFill>
                <a:latin typeface="Source Sans Pro"/>
              </a:rPr>
              <a:t>e</a:t>
            </a:r>
            <a:r>
              <a:rPr b="0" lang="en-US" sz="2400" spc="-1" strike="noStrike" baseline="33000">
                <a:solidFill>
                  <a:srgbClr val="00a0fc"/>
                </a:solidFill>
                <a:latin typeface="Source Sans Pro"/>
              </a:rPr>
              <a:t>-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300" name="TextShape 18"/>
          <p:cNvSpPr txBox="1"/>
          <p:nvPr/>
        </p:nvSpPr>
        <p:spPr>
          <a:xfrm>
            <a:off x="6803640" y="260136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00a0fc"/>
                </a:solidFill>
                <a:latin typeface="Source Sans Pro"/>
              </a:rPr>
              <a:t>e</a:t>
            </a:r>
            <a:r>
              <a:rPr b="0" lang="en-US" sz="2400" spc="-1" strike="noStrike" baseline="33000">
                <a:solidFill>
                  <a:srgbClr val="00a0fc"/>
                </a:solidFill>
                <a:latin typeface="Source Sans Pro"/>
              </a:rPr>
              <a:t>-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301" name="TextShape 19"/>
          <p:cNvSpPr txBox="1"/>
          <p:nvPr/>
        </p:nvSpPr>
        <p:spPr>
          <a:xfrm>
            <a:off x="6085440" y="231012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00a0fc"/>
                </a:solidFill>
                <a:latin typeface="Source Sans Pro"/>
              </a:rPr>
              <a:t>e</a:t>
            </a:r>
            <a:r>
              <a:rPr b="0" lang="en-US" sz="2400" spc="-1" strike="noStrike" baseline="33000">
                <a:solidFill>
                  <a:srgbClr val="00a0fc"/>
                </a:solidFill>
                <a:latin typeface="Source Sans Pro"/>
              </a:rPr>
              <a:t>-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302" name="TextShape 20"/>
          <p:cNvSpPr txBox="1"/>
          <p:nvPr/>
        </p:nvSpPr>
        <p:spPr>
          <a:xfrm>
            <a:off x="7354800" y="327456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00a0fc"/>
                </a:solidFill>
                <a:latin typeface="Source Sans Pro"/>
              </a:rPr>
              <a:t>e</a:t>
            </a:r>
            <a:r>
              <a:rPr b="0" lang="en-US" sz="2400" spc="-1" strike="noStrike" baseline="33000">
                <a:solidFill>
                  <a:srgbClr val="00a0fc"/>
                </a:solidFill>
                <a:latin typeface="Source Sans Pro"/>
              </a:rPr>
              <a:t>-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303" name="TextShape 21"/>
          <p:cNvSpPr txBox="1"/>
          <p:nvPr/>
        </p:nvSpPr>
        <p:spPr>
          <a:xfrm>
            <a:off x="6022080" y="170532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c9211e"/>
                </a:solidFill>
                <a:latin typeface="Source Sans Pro"/>
              </a:rPr>
              <a:t>h</a:t>
            </a:r>
            <a:r>
              <a:rPr b="0" lang="en-US" sz="2400" spc="-1" strike="noStrike" baseline="33000">
                <a:solidFill>
                  <a:srgbClr val="c9211e"/>
                </a:solidFill>
                <a:latin typeface="Source Sans Pro"/>
              </a:rPr>
              <a:t>+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304" name="TextShape 22"/>
          <p:cNvSpPr txBox="1"/>
          <p:nvPr/>
        </p:nvSpPr>
        <p:spPr>
          <a:xfrm>
            <a:off x="5813640" y="205524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c9211e"/>
                </a:solidFill>
                <a:latin typeface="Source Sans Pro"/>
              </a:rPr>
              <a:t>h</a:t>
            </a:r>
            <a:r>
              <a:rPr b="0" lang="en-US" sz="2400" spc="-1" strike="noStrike" baseline="33000">
                <a:solidFill>
                  <a:srgbClr val="c9211e"/>
                </a:solidFill>
                <a:latin typeface="Source Sans Pro"/>
              </a:rPr>
              <a:t>+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305" name="TextShape 23"/>
          <p:cNvSpPr txBox="1"/>
          <p:nvPr/>
        </p:nvSpPr>
        <p:spPr>
          <a:xfrm>
            <a:off x="6932880" y="329076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c9211e"/>
                </a:solidFill>
                <a:latin typeface="Source Sans Pro"/>
              </a:rPr>
              <a:t>h</a:t>
            </a:r>
            <a:r>
              <a:rPr b="0" lang="en-US" sz="2400" spc="-1" strike="noStrike" baseline="33000">
                <a:solidFill>
                  <a:srgbClr val="c9211e"/>
                </a:solidFill>
                <a:latin typeface="Source Sans Pro"/>
              </a:rPr>
              <a:t>+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306" name="TextShape 24"/>
          <p:cNvSpPr txBox="1"/>
          <p:nvPr/>
        </p:nvSpPr>
        <p:spPr>
          <a:xfrm>
            <a:off x="6371640" y="214020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c9211e"/>
                </a:solidFill>
                <a:latin typeface="Source Sans Pro"/>
              </a:rPr>
              <a:t>h</a:t>
            </a:r>
            <a:r>
              <a:rPr b="0" lang="en-US" sz="2400" spc="-1" strike="noStrike" baseline="33000">
                <a:solidFill>
                  <a:srgbClr val="c9211e"/>
                </a:solidFill>
                <a:latin typeface="Source Sans Pro"/>
              </a:rPr>
              <a:t>+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307" name="TextShape 25"/>
          <p:cNvSpPr txBox="1"/>
          <p:nvPr/>
        </p:nvSpPr>
        <p:spPr>
          <a:xfrm>
            <a:off x="6579720" y="236592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c9211e"/>
                </a:solidFill>
                <a:latin typeface="Source Sans Pro"/>
              </a:rPr>
              <a:t>h</a:t>
            </a:r>
            <a:r>
              <a:rPr b="0" lang="en-US" sz="2400" spc="-1" strike="noStrike" baseline="33000">
                <a:solidFill>
                  <a:srgbClr val="c9211e"/>
                </a:solidFill>
                <a:latin typeface="Source Sans Pro"/>
              </a:rPr>
              <a:t>+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308" name="TextShape 26"/>
          <p:cNvSpPr txBox="1"/>
          <p:nvPr/>
        </p:nvSpPr>
        <p:spPr>
          <a:xfrm>
            <a:off x="6500160" y="286704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c9211e"/>
                </a:solidFill>
                <a:latin typeface="Source Sans Pro"/>
              </a:rPr>
              <a:t>h</a:t>
            </a:r>
            <a:r>
              <a:rPr b="0" lang="en-US" sz="2400" spc="-1" strike="noStrike" baseline="33000">
                <a:solidFill>
                  <a:srgbClr val="c9211e"/>
                </a:solidFill>
                <a:latin typeface="Source Sans Pro"/>
              </a:rPr>
              <a:t>+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309" name="TextShape 27"/>
          <p:cNvSpPr txBox="1"/>
          <p:nvPr/>
        </p:nvSpPr>
        <p:spPr>
          <a:xfrm>
            <a:off x="7000560" y="2877120"/>
            <a:ext cx="457200" cy="4744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solidFill>
                  <a:srgbClr val="c9211e"/>
                </a:solidFill>
                <a:latin typeface="Source Sans Pro"/>
              </a:rPr>
              <a:t>h</a:t>
            </a:r>
            <a:r>
              <a:rPr b="0" lang="en-US" sz="2400" spc="-1" strike="noStrike" baseline="33000">
                <a:solidFill>
                  <a:srgbClr val="c9211e"/>
                </a:solidFill>
                <a:latin typeface="Source Sans Pro"/>
              </a:rPr>
              <a:t>+</a:t>
            </a:r>
            <a:endParaRPr b="0" lang="en-US" sz="2400" spc="-1" strike="noStrike">
              <a:latin typeface="Source Sans Pro"/>
            </a:endParaRPr>
          </a:p>
        </p:txBody>
      </p:sp>
      <p:grpSp>
        <p:nvGrpSpPr>
          <p:cNvPr id="310" name="Group 28"/>
          <p:cNvGrpSpPr/>
          <p:nvPr/>
        </p:nvGrpSpPr>
        <p:grpSpPr>
          <a:xfrm>
            <a:off x="8830800" y="261360"/>
            <a:ext cx="775080" cy="927360"/>
            <a:chOff x="8830800" y="261360"/>
            <a:chExt cx="775080" cy="927360"/>
          </a:xfrm>
        </p:grpSpPr>
        <p:sp>
          <p:nvSpPr>
            <p:cNvPr id="311" name="CustomShape 29"/>
            <p:cNvSpPr/>
            <p:nvPr/>
          </p:nvSpPr>
          <p:spPr>
            <a:xfrm>
              <a:off x="8830800" y="640080"/>
              <a:ext cx="731520" cy="548640"/>
            </a:xfrm>
            <a:prstGeom prst="rect">
              <a:avLst/>
            </a:prstGeom>
            <a:solidFill>
              <a:srgbClr val="81d41a">
                <a:alpha val="50000"/>
              </a:srgbClr>
            </a:solidFill>
            <a:ln>
              <a:solidFill>
                <a:srgbClr val="3465a4"/>
              </a:solidFill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312" name="Freeform 30"/>
            <p:cNvSpPr/>
            <p:nvPr/>
          </p:nvSpPr>
          <p:spPr>
            <a:xfrm>
              <a:off x="8868240" y="701640"/>
              <a:ext cx="675720" cy="371880"/>
            </a:xfrm>
            <a:custGeom>
              <a:avLst/>
              <a:gdLst/>
              <a:ahLst/>
              <a:rect l="0" t="0" r="r" b="b"/>
              <a:pathLst>
                <a:path w="1877" h="1033">
                  <a:moveTo>
                    <a:pt x="0" y="902"/>
                  </a:moveTo>
                  <a:cubicBezTo>
                    <a:pt x="67" y="912"/>
                    <a:pt x="138" y="916"/>
                    <a:pt x="204" y="902"/>
                  </a:cubicBezTo>
                  <a:cubicBezTo>
                    <a:pt x="270" y="888"/>
                    <a:pt x="339" y="893"/>
                    <a:pt x="403" y="867"/>
                  </a:cubicBezTo>
                  <a:cubicBezTo>
                    <a:pt x="463" y="841"/>
                    <a:pt x="542" y="819"/>
                    <a:pt x="565" y="746"/>
                  </a:cubicBezTo>
                  <a:cubicBezTo>
                    <a:pt x="586" y="676"/>
                    <a:pt x="585" y="604"/>
                    <a:pt x="601" y="536"/>
                  </a:cubicBezTo>
                  <a:cubicBezTo>
                    <a:pt x="617" y="468"/>
                    <a:pt x="611" y="398"/>
                    <a:pt x="607" y="330"/>
                  </a:cubicBezTo>
                  <a:cubicBezTo>
                    <a:pt x="602" y="264"/>
                    <a:pt x="631" y="201"/>
                    <a:pt x="631" y="138"/>
                  </a:cubicBezTo>
                  <a:cubicBezTo>
                    <a:pt x="631" y="67"/>
                    <a:pt x="725" y="0"/>
                    <a:pt x="770" y="54"/>
                  </a:cubicBezTo>
                  <a:cubicBezTo>
                    <a:pt x="820" y="114"/>
                    <a:pt x="862" y="183"/>
                    <a:pt x="914" y="240"/>
                  </a:cubicBezTo>
                  <a:cubicBezTo>
                    <a:pt x="968" y="300"/>
                    <a:pt x="1023" y="364"/>
                    <a:pt x="1082" y="421"/>
                  </a:cubicBezTo>
                  <a:cubicBezTo>
                    <a:pt x="1145" y="484"/>
                    <a:pt x="1203" y="552"/>
                    <a:pt x="1263" y="620"/>
                  </a:cubicBezTo>
                  <a:cubicBezTo>
                    <a:pt x="1318" y="682"/>
                    <a:pt x="1380" y="739"/>
                    <a:pt x="1437" y="800"/>
                  </a:cubicBezTo>
                  <a:cubicBezTo>
                    <a:pt x="1495" y="861"/>
                    <a:pt x="1550" y="934"/>
                    <a:pt x="1629" y="969"/>
                  </a:cubicBezTo>
                  <a:cubicBezTo>
                    <a:pt x="1687" y="993"/>
                    <a:pt x="1747" y="1032"/>
                    <a:pt x="1816" y="1016"/>
                  </a:cubicBezTo>
                  <a:lnTo>
                    <a:pt x="1876" y="999"/>
                  </a:lnTo>
                </a:path>
              </a:pathLst>
            </a:custGeom>
            <a:ln w="12600">
              <a:solidFill>
                <a:srgbClr val="000000"/>
              </a:solidFill>
              <a:round/>
            </a:ln>
          </p:spPr>
        </p:sp>
        <p:sp>
          <p:nvSpPr>
            <p:cNvPr id="313" name="TextShape 31"/>
            <p:cNvSpPr txBox="1"/>
            <p:nvPr/>
          </p:nvSpPr>
          <p:spPr>
            <a:xfrm>
              <a:off x="8830800" y="261360"/>
              <a:ext cx="775080" cy="378720"/>
            </a:xfrm>
            <a:prstGeom prst="rect">
              <a:avLst/>
            </a:prstGeom>
            <a:noFill/>
            <a:ln>
              <a:noFill/>
            </a:ln>
          </p:spPr>
          <p:txBody>
            <a:bodyPr lIns="90000" rIns="90000" tIns="45000" bIns="45000">
              <a:noAutofit/>
            </a:bodyPr>
            <a:p>
              <a:r>
                <a:rPr b="0" lang="en-US" sz="1800" spc="-1" strike="noStrike">
                  <a:latin typeface="Source Sans Pro"/>
                </a:rPr>
                <a:t>Signal</a:t>
              </a:r>
              <a:endParaRPr b="0" lang="en-US" sz="1800" spc="-1" strike="noStrike">
                <a:latin typeface="Source Sans Pro"/>
              </a:endParaRPr>
            </a:p>
          </p:txBody>
        </p:sp>
      </p:grpSp>
      <p:sp>
        <p:nvSpPr>
          <p:cNvPr id="314" name="CustomShape 32"/>
          <p:cNvSpPr/>
          <p:nvPr/>
        </p:nvSpPr>
        <p:spPr>
          <a:xfrm>
            <a:off x="7110000" y="640080"/>
            <a:ext cx="1005840" cy="548640"/>
          </a:xfrm>
          <a:prstGeom prst="rect">
            <a:avLst/>
          </a:prstGeom>
          <a:solidFill>
            <a:srgbClr val="81d41a">
              <a:alpha val="50000"/>
            </a:srgbClr>
          </a:solidFill>
          <a:ln>
            <a:solidFill>
              <a:srgbClr val="3465a4"/>
            </a:solidFill>
          </a:ln>
        </p:spPr>
        <p:style>
          <a:lnRef idx="0"/>
          <a:fillRef idx="0"/>
          <a:effectRef idx="0"/>
          <a:fontRef idx="minor"/>
        </p:style>
        <p:txBody>
          <a:bodyPr wrap="none" lIns="90000" rIns="90000" tIns="45000" bIns="45000" anchor="ctr">
            <a:noAutofit/>
          </a:bodyPr>
          <a:p>
            <a:pPr algn="ctr"/>
            <a:r>
              <a:rPr b="0" lang="en-US" sz="1500" spc="-1" strike="noStrike">
                <a:latin typeface="Source Sans Pro"/>
              </a:rPr>
              <a:t>Front-end</a:t>
            </a:r>
            <a:br/>
            <a:r>
              <a:rPr b="0" lang="en-US" sz="1500" spc="-1" strike="noStrike">
                <a:latin typeface="Source Sans Pro"/>
              </a:rPr>
              <a:t>electronics</a:t>
            </a:r>
            <a:endParaRPr b="0" lang="en-US" sz="1500" spc="-1" strike="noStrike">
              <a:latin typeface="Source Sans Pro"/>
            </a:endParaRPr>
          </a:p>
        </p:txBody>
      </p:sp>
      <p:sp>
        <p:nvSpPr>
          <p:cNvPr id="315" name="Line 33"/>
          <p:cNvSpPr/>
          <p:nvPr/>
        </p:nvSpPr>
        <p:spPr>
          <a:xfrm>
            <a:off x="8115840" y="914400"/>
            <a:ext cx="714240" cy="0"/>
          </a:xfrm>
          <a:prstGeom prst="line">
            <a:avLst/>
          </a:prstGeom>
          <a:ln w="12600">
            <a:solidFill>
              <a:srgbClr val="000000"/>
            </a:solidFill>
            <a:round/>
            <a:tailEnd len="med" type="triangle" w="med"/>
          </a:ln>
        </p:spPr>
        <p:style>
          <a:lnRef idx="0"/>
          <a:fillRef idx="0"/>
          <a:effectRef idx="0"/>
          <a:fontRef idx="minor"/>
        </p:style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8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6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5708160" y="0"/>
            <a:ext cx="4368240" cy="4222440"/>
          </a:xfrm>
          <a:prstGeom prst="rect">
            <a:avLst/>
          </a:prstGeom>
          <a:ln>
            <a:noFill/>
          </a:ln>
        </p:spPr>
      </p:pic>
      <p:sp>
        <p:nvSpPr>
          <p:cNvPr id="317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Fast Timing group work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318" name="TextShape 2"/>
          <p:cNvSpPr txBox="1"/>
          <p:nvPr/>
        </p:nvSpPr>
        <p:spPr>
          <a:xfrm>
            <a:off x="365040" y="887040"/>
            <a:ext cx="520272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84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Working at the </a:t>
            </a:r>
            <a:r>
              <a:rPr b="1" lang="en-US" sz="2070" spc="-1" strike="noStrike">
                <a:latin typeface="Source Sans Pro"/>
              </a:rPr>
              <a:t>forefront of silicon sensor development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Significant involvement in the </a:t>
            </a:r>
            <a:r>
              <a:rPr b="1" lang="en-US" sz="2070" spc="-1" strike="noStrike">
                <a:latin typeface="Source Sans Pro"/>
              </a:rPr>
              <a:t>Timepix</a:t>
            </a:r>
            <a:r>
              <a:rPr b="0" lang="en-US" sz="2070" spc="-1" strike="noStrike">
                <a:latin typeface="Source Sans Pro"/>
              </a:rPr>
              <a:t> project – see e.g. </a:t>
            </a:r>
            <a:r>
              <a:rPr b="0" lang="en-US" sz="2070" spc="-1" strike="noStrike">
                <a:latin typeface="Source Sans Pro"/>
                <a:hlinkClick r:id="rId2"/>
              </a:rPr>
              <a:t>last jamboree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Sophisticated front-end chip, providing excellent </a:t>
            </a:r>
            <a:r>
              <a:rPr b="1" lang="en-US" sz="2070" spc="-1" strike="noStrike">
                <a:latin typeface="Source Sans Pro"/>
              </a:rPr>
              <a:t>time resolution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Many different sensors tested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070" spc="-1" strike="noStrike">
                <a:latin typeface="Source Sans Pro"/>
              </a:rPr>
              <a:t>Internal charge multiplication</a:t>
            </a:r>
            <a:r>
              <a:rPr b="0" lang="en-US" sz="2070" spc="-1" strike="noStrike">
                <a:latin typeface="Source Sans Pro"/>
              </a:rPr>
              <a:t>: different types of low-gain avalanche diodes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070" spc="-1" strike="noStrike">
                <a:latin typeface="Source Sans Pro"/>
              </a:rPr>
              <a:t>3D sensors</a:t>
            </a:r>
            <a:r>
              <a:rPr b="0" lang="en-US" sz="2070" spc="-1" strike="noStrike">
                <a:latin typeface="Source Sans Pro"/>
              </a:rPr>
              <a:t> of different geometries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070" spc="-1" strike="noStrike">
                <a:latin typeface="Source Sans Pro"/>
              </a:rPr>
              <a:t>Monolithic</a:t>
            </a:r>
            <a:r>
              <a:rPr b="0" lang="en-US" sz="2070" spc="-1" strike="noStrike">
                <a:latin typeface="Source Sans Pro"/>
              </a:rPr>
              <a:t> sensors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319" name="" descr=""/>
          <p:cNvPicPr/>
          <p:nvPr/>
        </p:nvPicPr>
        <p:blipFill>
          <a:blip r:embed="rId3">
            <a:alphaModFix amt="50000"/>
          </a:blip>
          <a:stretch/>
        </p:blipFill>
        <p:spPr>
          <a:xfrm>
            <a:off x="7680960" y="3200400"/>
            <a:ext cx="2248200" cy="1909440"/>
          </a:xfrm>
          <a:prstGeom prst="rect">
            <a:avLst/>
          </a:prstGeom>
          <a:ln>
            <a:noFill/>
          </a:ln>
        </p:spPr>
      </p:pic>
      <p:pic>
        <p:nvPicPr>
          <p:cNvPr id="320" name="" descr=""/>
          <p:cNvPicPr/>
          <p:nvPr/>
        </p:nvPicPr>
        <p:blipFill>
          <a:blip r:embed="rId4">
            <a:alphaModFix amt="50000"/>
          </a:blip>
          <a:stretch/>
        </p:blipFill>
        <p:spPr>
          <a:xfrm>
            <a:off x="5577840" y="182880"/>
            <a:ext cx="2195280" cy="2834640"/>
          </a:xfrm>
          <a:prstGeom prst="rect">
            <a:avLst/>
          </a:prstGeom>
          <a:ln>
            <a:noFill/>
          </a:ln>
        </p:spPr>
      </p:pic>
      <p:pic>
        <p:nvPicPr>
          <p:cNvPr id="321" name="" descr=""/>
          <p:cNvPicPr/>
          <p:nvPr/>
        </p:nvPicPr>
        <p:blipFill>
          <a:blip r:embed="rId5">
            <a:alphaModFix amt="50000"/>
          </a:blip>
          <a:stretch/>
        </p:blipFill>
        <p:spPr>
          <a:xfrm>
            <a:off x="5029200" y="4206240"/>
            <a:ext cx="2468880" cy="986040"/>
          </a:xfrm>
          <a:prstGeom prst="rect">
            <a:avLst/>
          </a:prstGeom>
          <a:ln>
            <a:noFill/>
          </a:ln>
        </p:spPr>
      </p:pic>
      <p:pic>
        <p:nvPicPr>
          <p:cNvPr id="322" name="" descr=""/>
          <p:cNvPicPr/>
          <p:nvPr/>
        </p:nvPicPr>
        <p:blipFill>
          <a:blip r:embed="rId6">
            <a:alphaModFix amt="50000"/>
          </a:blip>
          <a:stretch/>
        </p:blipFill>
        <p:spPr>
          <a:xfrm>
            <a:off x="7868520" y="593280"/>
            <a:ext cx="2146320" cy="2084040"/>
          </a:xfrm>
          <a:prstGeom prst="rect">
            <a:avLst/>
          </a:prstGeom>
          <a:ln>
            <a:noFill/>
          </a:ln>
        </p:spPr>
      </p:pic>
      <p:pic>
        <p:nvPicPr>
          <p:cNvPr id="323" name="" descr=""/>
          <p:cNvPicPr/>
          <p:nvPr/>
        </p:nvPicPr>
        <p:blipFill>
          <a:blip r:embed="rId7">
            <a:alphaModFix amt="50000"/>
          </a:blip>
          <a:stretch/>
        </p:blipFill>
        <p:spPr>
          <a:xfrm>
            <a:off x="5760720" y="1645920"/>
            <a:ext cx="457200" cy="45720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9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24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5708160" y="360"/>
            <a:ext cx="4368240" cy="4222440"/>
          </a:xfrm>
          <a:prstGeom prst="rect">
            <a:avLst/>
          </a:prstGeom>
          <a:ln>
            <a:noFill/>
          </a:ln>
        </p:spPr>
      </p:pic>
      <p:sp>
        <p:nvSpPr>
          <p:cNvPr id="325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Fast Timing group work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326" name="TextShape 2"/>
          <p:cNvSpPr txBox="1"/>
          <p:nvPr/>
        </p:nvSpPr>
        <p:spPr>
          <a:xfrm>
            <a:off x="365040" y="887040"/>
            <a:ext cx="520272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84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solidFill>
                  <a:srgbClr val="b2b2b2"/>
                </a:solidFill>
                <a:latin typeface="Source Sans Pro"/>
              </a:rPr>
              <a:t>Working at the </a:t>
            </a:r>
            <a:r>
              <a:rPr b="1" lang="en-US" sz="2070" spc="-1" strike="noStrike">
                <a:solidFill>
                  <a:srgbClr val="b2b2b2"/>
                </a:solidFill>
                <a:latin typeface="Source Sans Pro"/>
              </a:rPr>
              <a:t>forefront of silicon sensor development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solidFill>
                  <a:srgbClr val="b2b2b2"/>
                </a:solidFill>
                <a:latin typeface="Source Sans Pro"/>
              </a:rPr>
              <a:t>Significant involvement in the </a:t>
            </a:r>
            <a:r>
              <a:rPr b="1" lang="en-US" sz="2070" spc="-1" strike="noStrike">
                <a:solidFill>
                  <a:srgbClr val="b2b2b2"/>
                </a:solidFill>
                <a:latin typeface="Source Sans Pro"/>
              </a:rPr>
              <a:t>Timepix</a:t>
            </a:r>
            <a:r>
              <a:rPr b="0" lang="en-US" sz="2070" spc="-1" strike="noStrike">
                <a:solidFill>
                  <a:srgbClr val="b2b2b2"/>
                </a:solidFill>
                <a:latin typeface="Source Sans Pro"/>
              </a:rPr>
              <a:t> project – see e.g. </a:t>
            </a:r>
            <a:r>
              <a:rPr b="0" lang="en-US" sz="2070" spc="-1" strike="noStrike">
                <a:solidFill>
                  <a:srgbClr val="b2b2b2"/>
                </a:solidFill>
                <a:latin typeface="Source Sans Pro"/>
                <a:hlinkClick r:id="rId2"/>
              </a:rPr>
              <a:t>last jamboree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solidFill>
                  <a:srgbClr val="b2b2b2"/>
                </a:solidFill>
                <a:latin typeface="Source Sans Pro"/>
              </a:rPr>
              <a:t>Sophisticated front-end chip, providing excellent </a:t>
            </a:r>
            <a:r>
              <a:rPr b="1" lang="en-US" sz="2070" spc="-1" strike="noStrike">
                <a:solidFill>
                  <a:srgbClr val="b2b2b2"/>
                </a:solidFill>
                <a:latin typeface="Source Sans Pro"/>
              </a:rPr>
              <a:t>time resolution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solidFill>
                  <a:srgbClr val="b2b2b2"/>
                </a:solidFill>
                <a:latin typeface="Source Sans Pro"/>
              </a:rPr>
              <a:t>Many different sensors tested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070" spc="-1" strike="noStrike">
                <a:solidFill>
                  <a:srgbClr val="b2b2b2"/>
                </a:solidFill>
                <a:latin typeface="Source Sans Pro"/>
              </a:rPr>
              <a:t>Internal charge multiplication</a:t>
            </a:r>
            <a:r>
              <a:rPr b="0" lang="en-US" sz="2070" spc="-1" strike="noStrike">
                <a:solidFill>
                  <a:srgbClr val="b2b2b2"/>
                </a:solidFill>
                <a:latin typeface="Source Sans Pro"/>
              </a:rPr>
              <a:t>: different types of low-gain avalanche diodes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070" spc="-1" strike="noStrike">
                <a:solidFill>
                  <a:srgbClr val="b2b2b2"/>
                </a:solidFill>
                <a:latin typeface="Source Sans Pro"/>
              </a:rPr>
              <a:t>3D sensors</a:t>
            </a:r>
            <a:r>
              <a:rPr b="0" lang="en-US" sz="2070" spc="-1" strike="noStrike">
                <a:solidFill>
                  <a:srgbClr val="b2b2b2"/>
                </a:solidFill>
                <a:latin typeface="Source Sans Pro"/>
              </a:rPr>
              <a:t> of different geometries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070" spc="-1" strike="noStrike">
                <a:latin typeface="Source Sans Pro"/>
              </a:rPr>
              <a:t>Monolithic</a:t>
            </a:r>
            <a:r>
              <a:rPr b="0" lang="en-US" sz="2070" spc="-1" strike="noStrike">
                <a:latin typeface="Source Sans Pro"/>
              </a:rPr>
              <a:t> sensors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327" name="" descr=""/>
          <p:cNvPicPr/>
          <p:nvPr/>
        </p:nvPicPr>
        <p:blipFill>
          <a:blip r:embed="rId3">
            <a:alphaModFix amt="50000"/>
          </a:blip>
          <a:stretch/>
        </p:blipFill>
        <p:spPr>
          <a:xfrm>
            <a:off x="7680960" y="3200400"/>
            <a:ext cx="2248200" cy="1909440"/>
          </a:xfrm>
          <a:prstGeom prst="rect">
            <a:avLst/>
          </a:prstGeom>
          <a:ln>
            <a:noFill/>
          </a:ln>
        </p:spPr>
      </p:pic>
      <p:pic>
        <p:nvPicPr>
          <p:cNvPr id="328" name="" descr=""/>
          <p:cNvPicPr/>
          <p:nvPr/>
        </p:nvPicPr>
        <p:blipFill>
          <a:blip r:embed="rId4">
            <a:alphaModFix amt="50000"/>
          </a:blip>
          <a:stretch/>
        </p:blipFill>
        <p:spPr>
          <a:xfrm>
            <a:off x="5577840" y="182880"/>
            <a:ext cx="2195280" cy="2834640"/>
          </a:xfrm>
          <a:prstGeom prst="rect">
            <a:avLst/>
          </a:prstGeom>
          <a:ln>
            <a:noFill/>
          </a:ln>
        </p:spPr>
      </p:pic>
      <p:pic>
        <p:nvPicPr>
          <p:cNvPr id="329" name="" descr=""/>
          <p:cNvPicPr/>
          <p:nvPr/>
        </p:nvPicPr>
        <p:blipFill>
          <a:blip r:embed="rId5">
            <a:alphaModFix amt="50000"/>
          </a:blip>
          <a:stretch/>
        </p:blipFill>
        <p:spPr>
          <a:xfrm>
            <a:off x="5029200" y="4206240"/>
            <a:ext cx="2468880" cy="986040"/>
          </a:xfrm>
          <a:prstGeom prst="rect">
            <a:avLst/>
          </a:prstGeom>
          <a:ln>
            <a:noFill/>
          </a:ln>
        </p:spPr>
      </p:pic>
      <p:pic>
        <p:nvPicPr>
          <p:cNvPr id="330" name="" descr=""/>
          <p:cNvPicPr/>
          <p:nvPr/>
        </p:nvPicPr>
        <p:blipFill>
          <a:blip r:embed="rId6">
            <a:alphaModFix amt="50000"/>
          </a:blip>
          <a:stretch/>
        </p:blipFill>
        <p:spPr>
          <a:xfrm>
            <a:off x="7868520" y="593280"/>
            <a:ext cx="2146320" cy="2084040"/>
          </a:xfrm>
          <a:prstGeom prst="rect">
            <a:avLst/>
          </a:prstGeom>
          <a:ln>
            <a:noFill/>
          </a:ln>
        </p:spPr>
      </p:pic>
      <p:sp>
        <p:nvSpPr>
          <p:cNvPr id="331" name="CustomShape 3"/>
          <p:cNvSpPr/>
          <p:nvPr/>
        </p:nvSpPr>
        <p:spPr>
          <a:xfrm flipH="1" flipV="1">
            <a:off x="479880" y="1004760"/>
            <a:ext cx="68400" cy="66960"/>
          </a:xfrm>
          <a:prstGeom prst="ellipse">
            <a:avLst/>
          </a:prstGeom>
          <a:solidFill>
            <a:srgbClr val="999999"/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332" name="CustomShape 4"/>
          <p:cNvSpPr/>
          <p:nvPr/>
        </p:nvSpPr>
        <p:spPr>
          <a:xfrm flipH="1" flipV="1">
            <a:off x="479520" y="1749960"/>
            <a:ext cx="68400" cy="66960"/>
          </a:xfrm>
          <a:prstGeom prst="ellipse">
            <a:avLst/>
          </a:prstGeom>
          <a:solidFill>
            <a:srgbClr val="999999"/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333" name="CustomShape 5"/>
          <p:cNvSpPr/>
          <p:nvPr/>
        </p:nvSpPr>
        <p:spPr>
          <a:xfrm flipH="1" flipV="1">
            <a:off x="894240" y="2486880"/>
            <a:ext cx="68400" cy="66960"/>
          </a:xfrm>
          <a:prstGeom prst="ellipse">
            <a:avLst/>
          </a:prstGeom>
          <a:solidFill>
            <a:srgbClr val="999999"/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334" name="CustomShape 6"/>
          <p:cNvSpPr/>
          <p:nvPr/>
        </p:nvSpPr>
        <p:spPr>
          <a:xfrm flipH="1" flipV="1">
            <a:off x="479160" y="3231720"/>
            <a:ext cx="68400" cy="66960"/>
          </a:xfrm>
          <a:prstGeom prst="ellipse">
            <a:avLst/>
          </a:prstGeom>
          <a:solidFill>
            <a:srgbClr val="999999"/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335" name="CustomShape 7"/>
          <p:cNvSpPr/>
          <p:nvPr/>
        </p:nvSpPr>
        <p:spPr>
          <a:xfrm flipH="1" flipV="1">
            <a:off x="893880" y="3652200"/>
            <a:ext cx="68400" cy="66960"/>
          </a:xfrm>
          <a:prstGeom prst="ellipse">
            <a:avLst/>
          </a:prstGeom>
          <a:solidFill>
            <a:srgbClr val="999999"/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336" name="CustomShape 8"/>
          <p:cNvSpPr/>
          <p:nvPr/>
        </p:nvSpPr>
        <p:spPr>
          <a:xfrm flipH="1" flipV="1">
            <a:off x="894600" y="4390200"/>
            <a:ext cx="68400" cy="66960"/>
          </a:xfrm>
          <a:prstGeom prst="ellipse">
            <a:avLst/>
          </a:prstGeom>
          <a:solidFill>
            <a:srgbClr val="999999"/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pic>
        <p:nvPicPr>
          <p:cNvPr id="337" name="" descr=""/>
          <p:cNvPicPr/>
          <p:nvPr/>
        </p:nvPicPr>
        <p:blipFill>
          <a:blip r:embed="rId7">
            <a:alphaModFix amt="50000"/>
          </a:blip>
          <a:stretch/>
        </p:blipFill>
        <p:spPr>
          <a:xfrm>
            <a:off x="5760720" y="1645920"/>
            <a:ext cx="457200" cy="45720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10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8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3674160" y="0"/>
            <a:ext cx="4205880" cy="2651400"/>
          </a:xfrm>
          <a:prstGeom prst="rect">
            <a:avLst/>
          </a:prstGeom>
          <a:ln>
            <a:noFill/>
          </a:ln>
        </p:spPr>
      </p:pic>
      <p:sp>
        <p:nvSpPr>
          <p:cNvPr id="339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Monolithic sensors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340" name="TextShape 2"/>
          <p:cNvSpPr txBox="1"/>
          <p:nvPr/>
        </p:nvSpPr>
        <p:spPr>
          <a:xfrm>
            <a:off x="365040" y="887040"/>
            <a:ext cx="520272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82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Combines sensitive volume and front-end electronics in a </a:t>
            </a:r>
            <a:r>
              <a:rPr b="1" lang="en-US" sz="2070" spc="-1" strike="noStrike">
                <a:latin typeface="Source Sans Pro"/>
              </a:rPr>
              <a:t>single wafer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Simplified production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Allows </a:t>
            </a:r>
            <a:r>
              <a:rPr b="1" lang="en-US" sz="2070" spc="-1" strike="noStrike">
                <a:latin typeface="Source Sans Pro"/>
              </a:rPr>
              <a:t>smaller pixel sizes</a:t>
            </a:r>
            <a:r>
              <a:rPr b="0" lang="en-US" sz="2070" spc="-1" strike="noStrike">
                <a:latin typeface="Source Sans Pro"/>
              </a:rPr>
              <a:t> and </a:t>
            </a:r>
            <a:r>
              <a:rPr b="1" lang="en-US" sz="2070" spc="-1" strike="noStrike">
                <a:latin typeface="Source Sans Pro"/>
              </a:rPr>
              <a:t>thinner detectors</a:t>
            </a:r>
            <a:endParaRPr b="0" lang="en-US" sz="2070" spc="-1" strike="noStrike">
              <a:latin typeface="Source Sans Pro"/>
            </a:endParaRPr>
          </a:p>
          <a:p>
            <a:pPr lvl="2" marL="1296000" indent="-288000">
              <a:spcBef>
                <a:spcPts val="649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Beneficial for spatial and momentum resolution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If silicon gets thin enough, it </a:t>
            </a:r>
            <a:r>
              <a:rPr b="1" lang="en-US" sz="2070" spc="-1" strike="noStrike">
                <a:latin typeface="Source Sans Pro"/>
              </a:rPr>
              <a:t>bends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Issues: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070" spc="-1" strike="noStrike">
                <a:latin typeface="Source Sans Pro"/>
              </a:rPr>
              <a:t>Difficult to optimise</a:t>
            </a:r>
            <a:r>
              <a:rPr b="0" lang="en-US" sz="2070" spc="-1" strike="noStrike">
                <a:latin typeface="Source Sans Pro"/>
              </a:rPr>
              <a:t> – electronics have to be more compact and limited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Production details </a:t>
            </a:r>
            <a:r>
              <a:rPr b="1" lang="en-US" sz="2070" spc="-1" strike="noStrike">
                <a:latin typeface="Source Sans Pro"/>
              </a:rPr>
              <a:t>proprietary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341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6217920" y="2952000"/>
            <a:ext cx="3468240" cy="1769760"/>
          </a:xfrm>
          <a:prstGeom prst="rect">
            <a:avLst/>
          </a:prstGeom>
          <a:ln>
            <a:noFill/>
          </a:ln>
        </p:spPr>
      </p:pic>
      <p:sp>
        <p:nvSpPr>
          <p:cNvPr id="342" name="TextShape 3"/>
          <p:cNvSpPr txBox="1"/>
          <p:nvPr/>
        </p:nvSpPr>
        <p:spPr>
          <a:xfrm>
            <a:off x="6691680" y="4742640"/>
            <a:ext cx="237744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latin typeface="Source Sans Pro"/>
                <a:hlinkClick r:id="rId3"/>
              </a:rPr>
              <a:t>ITS3 Engineering Model 1</a:t>
            </a:r>
            <a:endParaRPr b="0" lang="en-US" sz="1600" spc="-1" strike="noStrike">
              <a:latin typeface="Source Sans Pro"/>
            </a:endParaRPr>
          </a:p>
        </p:txBody>
      </p:sp>
      <p:pic>
        <p:nvPicPr>
          <p:cNvPr id="343" name="" descr=""/>
          <p:cNvPicPr/>
          <p:nvPr/>
        </p:nvPicPr>
        <p:blipFill>
          <a:blip r:embed="rId4">
            <a:alphaModFix amt="50000"/>
          </a:blip>
          <a:stretch/>
        </p:blipFill>
        <p:spPr>
          <a:xfrm>
            <a:off x="7994520" y="930960"/>
            <a:ext cx="1881000" cy="1870560"/>
          </a:xfrm>
          <a:prstGeom prst="rect">
            <a:avLst/>
          </a:prstGeom>
          <a:ln>
            <a:noFill/>
          </a:ln>
        </p:spPr>
      </p:pic>
      <p:pic>
        <p:nvPicPr>
          <p:cNvPr id="344" name="" descr=""/>
          <p:cNvPicPr/>
          <p:nvPr/>
        </p:nvPicPr>
        <p:blipFill>
          <a:blip r:embed="rId5">
            <a:alphaModFix amt="50000"/>
          </a:blip>
          <a:stretch/>
        </p:blipFill>
        <p:spPr>
          <a:xfrm>
            <a:off x="5303520" y="958320"/>
            <a:ext cx="2468880" cy="166032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11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5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Monolithic prototypes at Nikhef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346" name="TextShape 2"/>
          <p:cNvSpPr txBox="1"/>
          <p:nvPr/>
        </p:nvSpPr>
        <p:spPr>
          <a:xfrm>
            <a:off x="365040" y="887040"/>
            <a:ext cx="520272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94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State-of-the-art sensor prototypes available at Nikhef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Focus on two, developed in the frame of the ALICE experiment: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Monolithic Stitched sensor with Timing (</a:t>
            </a:r>
            <a:r>
              <a:rPr b="1" lang="en-US" sz="2070" spc="-1" strike="noStrike">
                <a:latin typeface="Source Sans Pro"/>
              </a:rPr>
              <a:t>MOST</a:t>
            </a:r>
            <a:r>
              <a:rPr b="0" lang="en-US" sz="2070" spc="-1" strike="noStrike">
                <a:latin typeface="Source Sans Pro"/>
              </a:rPr>
              <a:t>)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Analogue Pixel Test Structure (</a:t>
            </a:r>
            <a:r>
              <a:rPr b="1" lang="en-US" sz="2070" spc="-1" strike="noStrike">
                <a:latin typeface="Source Sans Pro"/>
              </a:rPr>
              <a:t>APTS</a:t>
            </a:r>
            <a:r>
              <a:rPr b="0" lang="en-US" sz="2070" spc="-1" strike="noStrike">
                <a:latin typeface="Source Sans Pro"/>
              </a:rPr>
              <a:t>)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Need thorough </a:t>
            </a:r>
            <a:r>
              <a:rPr b="1" lang="en-US" sz="2070" spc="-1" strike="noStrike">
                <a:latin typeface="Source Sans Pro"/>
              </a:rPr>
              <a:t>testing</a:t>
            </a:r>
            <a:r>
              <a:rPr b="0" lang="en-US" sz="2070" spc="-1" strike="noStrike">
                <a:latin typeface="Source Sans Pro"/>
              </a:rPr>
              <a:t> and </a:t>
            </a:r>
            <a:r>
              <a:rPr b="1" lang="en-US" sz="2070" spc="-1" strike="noStrike">
                <a:latin typeface="Source Sans Pro"/>
              </a:rPr>
              <a:t>characterisation</a:t>
            </a:r>
            <a:r>
              <a:rPr b="0" lang="en-US" sz="2070" spc="-1" strike="noStrike">
                <a:latin typeface="Source Sans Pro"/>
              </a:rPr>
              <a:t> 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Do they function as intended?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Can possible </a:t>
            </a:r>
            <a:r>
              <a:rPr b="1" lang="en-US" sz="2070" spc="-1" strike="noStrike">
                <a:latin typeface="Source Sans Pro"/>
              </a:rPr>
              <a:t>improvements</a:t>
            </a:r>
            <a:r>
              <a:rPr b="0" lang="en-US" sz="2070" spc="-1" strike="noStrike">
                <a:latin typeface="Source Sans Pro"/>
              </a:rPr>
              <a:t> be found?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347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9144000" y="91440"/>
            <a:ext cx="795960" cy="1076040"/>
          </a:xfrm>
          <a:prstGeom prst="rect">
            <a:avLst/>
          </a:prstGeom>
          <a:ln>
            <a:noFill/>
          </a:ln>
        </p:spPr>
      </p:pic>
      <p:pic>
        <p:nvPicPr>
          <p:cNvPr id="348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5771880" y="233280"/>
            <a:ext cx="2000520" cy="1961280"/>
          </a:xfrm>
          <a:prstGeom prst="rect">
            <a:avLst/>
          </a:prstGeom>
          <a:ln>
            <a:noFill/>
          </a:ln>
        </p:spPr>
      </p:pic>
      <p:pic>
        <p:nvPicPr>
          <p:cNvPr id="349" name="" descr=""/>
          <p:cNvPicPr/>
          <p:nvPr/>
        </p:nvPicPr>
        <p:blipFill>
          <a:blip r:embed="rId3">
            <a:alphaModFix amt="50000"/>
          </a:blip>
          <a:stretch/>
        </p:blipFill>
        <p:spPr>
          <a:xfrm>
            <a:off x="7955280" y="1239120"/>
            <a:ext cx="1863720" cy="2235600"/>
          </a:xfrm>
          <a:prstGeom prst="rect">
            <a:avLst/>
          </a:prstGeom>
          <a:ln>
            <a:noFill/>
          </a:ln>
        </p:spPr>
      </p:pic>
      <p:sp>
        <p:nvSpPr>
          <p:cNvPr id="350" name="Line 3"/>
          <p:cNvSpPr/>
          <p:nvPr/>
        </p:nvSpPr>
        <p:spPr>
          <a:xfrm>
            <a:off x="5760720" y="2194560"/>
            <a:ext cx="3106080" cy="320760"/>
          </a:xfrm>
          <a:prstGeom prst="line">
            <a:avLst/>
          </a:prstGeom>
          <a:ln w="19080">
            <a:solidFill>
              <a:srgbClr val="000000">
                <a:alpha val="60000"/>
              </a:srgbClr>
            </a:solidFill>
            <a:round/>
          </a:ln>
        </p:spPr>
        <p:style>
          <a:lnRef idx="0"/>
          <a:fillRef idx="0"/>
          <a:effectRef idx="0"/>
          <a:fontRef idx="minor"/>
        </p:style>
      </p:sp>
      <p:sp>
        <p:nvSpPr>
          <p:cNvPr id="351" name="Line 4"/>
          <p:cNvSpPr/>
          <p:nvPr/>
        </p:nvSpPr>
        <p:spPr>
          <a:xfrm>
            <a:off x="7772400" y="233280"/>
            <a:ext cx="1126440" cy="2243880"/>
          </a:xfrm>
          <a:prstGeom prst="line">
            <a:avLst/>
          </a:prstGeom>
          <a:ln w="19080">
            <a:solidFill>
              <a:srgbClr val="000000">
                <a:alpha val="60000"/>
              </a:srgbClr>
            </a:solidFill>
            <a:round/>
          </a:ln>
        </p:spPr>
        <p:style>
          <a:lnRef idx="0"/>
          <a:fillRef idx="0"/>
          <a:effectRef idx="0"/>
          <a:fontRef idx="minor"/>
        </p:style>
      </p:sp>
      <p:pic>
        <p:nvPicPr>
          <p:cNvPr id="352" name="" descr=""/>
          <p:cNvPicPr/>
          <p:nvPr/>
        </p:nvPicPr>
        <p:blipFill>
          <a:blip r:embed="rId4">
            <a:alphaModFix amt="50000"/>
          </a:blip>
          <a:stretch/>
        </p:blipFill>
        <p:spPr>
          <a:xfrm>
            <a:off x="5567760" y="3749040"/>
            <a:ext cx="4399560" cy="1097280"/>
          </a:xfrm>
          <a:prstGeom prst="rect">
            <a:avLst/>
          </a:prstGeom>
          <a:ln>
            <a:noFill/>
          </a:ln>
        </p:spPr>
      </p:pic>
      <p:sp>
        <p:nvSpPr>
          <p:cNvPr id="353" name="TextShape 5"/>
          <p:cNvSpPr txBox="1"/>
          <p:nvPr/>
        </p:nvSpPr>
        <p:spPr>
          <a:xfrm>
            <a:off x="5760720" y="4846320"/>
            <a:ext cx="4152600" cy="2808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200" spc="-1" strike="noStrike">
                <a:latin typeface="Source Sans Pro"/>
                <a:hlinkClick r:id="rId5"/>
              </a:rPr>
              <a:t>https://indico.cern.ch/event/1386009/contributions/6279104/</a:t>
            </a:r>
            <a:endParaRPr b="0" lang="en-US" sz="1200" spc="-1" strike="noStrike">
              <a:latin typeface="Source Sans Pro"/>
            </a:endParaRPr>
          </a:p>
        </p:txBody>
      </p:sp>
      <p:pic>
        <p:nvPicPr>
          <p:cNvPr id="354" name="" descr=""/>
          <p:cNvPicPr/>
          <p:nvPr/>
        </p:nvPicPr>
        <p:blipFill>
          <a:blip r:embed="rId6">
            <a:alphaModFix amt="50000"/>
          </a:blip>
          <a:stretch/>
        </p:blipFill>
        <p:spPr>
          <a:xfrm>
            <a:off x="9465120" y="1509840"/>
            <a:ext cx="410400" cy="410400"/>
          </a:xfrm>
          <a:prstGeom prst="rect">
            <a:avLst/>
          </a:prstGeom>
          <a:ln>
            <a:noFill/>
          </a:ln>
        </p:spPr>
      </p:pic>
      <p:pic>
        <p:nvPicPr>
          <p:cNvPr id="355" name="" descr=""/>
          <p:cNvPicPr/>
          <p:nvPr/>
        </p:nvPicPr>
        <p:blipFill>
          <a:blip r:embed="rId7">
            <a:alphaModFix amt="50000"/>
          </a:blip>
          <a:stretch/>
        </p:blipFill>
        <p:spPr>
          <a:xfrm>
            <a:off x="7698960" y="3749040"/>
            <a:ext cx="2268000" cy="109692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12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6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The MOST prototype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357" name="TextShape 2"/>
          <p:cNvSpPr txBox="1"/>
          <p:nvPr/>
        </p:nvSpPr>
        <p:spPr>
          <a:xfrm>
            <a:off x="365040" y="887040"/>
            <a:ext cx="457272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69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Stitched sensor with a </a:t>
            </a:r>
            <a:r>
              <a:rPr b="1" lang="en-US" sz="2070" spc="-1" strike="noStrike">
                <a:latin typeface="Source Sans Pro"/>
              </a:rPr>
              <a:t>very dense matrix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Sophisticated electronics in a new technology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Studying </a:t>
            </a:r>
            <a:r>
              <a:rPr b="1" lang="en-US" sz="2070" spc="-1" strike="noStrike">
                <a:latin typeface="Source Sans Pro"/>
              </a:rPr>
              <a:t>production quality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How many sensors are functional?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How many pixels respond as expected?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Also studying </a:t>
            </a:r>
            <a:r>
              <a:rPr b="1" lang="en-US" sz="2070" spc="-1" strike="noStrike">
                <a:latin typeface="Source Sans Pro"/>
              </a:rPr>
              <a:t>time performance</a:t>
            </a:r>
            <a:r>
              <a:rPr b="0" lang="en-US" sz="2070" spc="-1" strike="noStrike">
                <a:latin typeface="Source Sans Pro"/>
              </a:rPr>
              <a:t> – jitter between input signal and chip output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Sergei performing thorough studies of this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358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5212080" y="2882160"/>
            <a:ext cx="4736160" cy="2130120"/>
          </a:xfrm>
          <a:prstGeom prst="rect">
            <a:avLst/>
          </a:prstGeom>
          <a:ln>
            <a:noFill/>
          </a:ln>
        </p:spPr>
      </p:pic>
      <p:pic>
        <p:nvPicPr>
          <p:cNvPr id="359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5852160" y="664200"/>
            <a:ext cx="3801960" cy="1821600"/>
          </a:xfrm>
          <a:prstGeom prst="rect">
            <a:avLst/>
          </a:prstGeom>
          <a:ln>
            <a:noFill/>
          </a:ln>
        </p:spPr>
      </p:pic>
      <p:sp>
        <p:nvSpPr>
          <p:cNvPr id="360" name="TextShape 3"/>
          <p:cNvSpPr txBox="1"/>
          <p:nvPr/>
        </p:nvSpPr>
        <p:spPr>
          <a:xfrm>
            <a:off x="6675120" y="257040"/>
            <a:ext cx="2282400" cy="4104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000" spc="-1" strike="noStrike">
                <a:latin typeface="Source Sans Pro"/>
              </a:rPr>
              <a:t>Jitter measurement</a:t>
            </a:r>
            <a:endParaRPr b="0" lang="en-US" sz="2000" spc="-1" strike="noStrike">
              <a:latin typeface="Source Sans Pro"/>
            </a:endParaRPr>
          </a:p>
        </p:txBody>
      </p:sp>
      <p:sp>
        <p:nvSpPr>
          <p:cNvPr id="361" name="TextShape 4"/>
          <p:cNvSpPr txBox="1"/>
          <p:nvPr/>
        </p:nvSpPr>
        <p:spPr>
          <a:xfrm rot="1625400">
            <a:off x="8282520" y="1266840"/>
            <a:ext cx="1371600" cy="37872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800" spc="-1" strike="noStrike">
                <a:solidFill>
                  <a:srgbClr val="999999"/>
                </a:solidFill>
                <a:latin typeface="Source Sans Pro"/>
              </a:rPr>
              <a:t>Preliminary</a:t>
            </a:r>
            <a:endParaRPr b="0" lang="en-US" sz="1800" spc="-1" strike="noStrike">
              <a:latin typeface="Source Sans Pro"/>
            </a:endParaRPr>
          </a:p>
        </p:txBody>
      </p:sp>
      <p:pic>
        <p:nvPicPr>
          <p:cNvPr id="362" name="" descr=""/>
          <p:cNvPicPr/>
          <p:nvPr/>
        </p:nvPicPr>
        <p:blipFill>
          <a:blip r:embed="rId3">
            <a:alphaModFix amt="50000"/>
          </a:blip>
          <a:stretch/>
        </p:blipFill>
        <p:spPr>
          <a:xfrm>
            <a:off x="6876720" y="4663440"/>
            <a:ext cx="255600" cy="25560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13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3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APTS work - strontium-90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364" name="TextShape 2"/>
          <p:cNvSpPr txBox="1"/>
          <p:nvPr/>
        </p:nvSpPr>
        <p:spPr>
          <a:xfrm>
            <a:off x="365040" y="887040"/>
            <a:ext cx="475560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88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Want to find the time response of the sensor under different conditions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070" spc="-1" strike="noStrike">
                <a:latin typeface="Source Sans Pro"/>
              </a:rPr>
              <a:t>Tabletop setup</a:t>
            </a:r>
            <a:r>
              <a:rPr b="0" lang="en-US" sz="2070" spc="-1" strike="noStrike">
                <a:latin typeface="Source Sans Pro"/>
              </a:rPr>
              <a:t> built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Using a beta source to get an electron “beam”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Cherenkov radiators and photon detectors sandwich the sensor to get a trigger signal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Allows </a:t>
            </a:r>
            <a:r>
              <a:rPr b="1" lang="en-US" sz="2070" spc="-1" strike="noStrike">
                <a:latin typeface="Source Sans Pro"/>
              </a:rPr>
              <a:t>on-site testing</a:t>
            </a:r>
            <a:r>
              <a:rPr b="0" lang="en-US" sz="2070" spc="-1" strike="noStrike">
                <a:latin typeface="Source Sans Pro"/>
              </a:rPr>
              <a:t> of sensor temporal resolution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Jaïr currently studying irradiated APTS sensors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365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5303520" y="274320"/>
            <a:ext cx="4364280" cy="3087720"/>
          </a:xfrm>
          <a:prstGeom prst="rect">
            <a:avLst/>
          </a:prstGeom>
          <a:ln>
            <a:noFill/>
          </a:ln>
        </p:spPr>
      </p:pic>
      <p:pic>
        <p:nvPicPr>
          <p:cNvPr id="366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5725080" y="3383280"/>
            <a:ext cx="3601800" cy="1767600"/>
          </a:xfrm>
          <a:prstGeom prst="rect">
            <a:avLst/>
          </a:prstGeom>
          <a:ln>
            <a:noFill/>
          </a:ln>
        </p:spPr>
      </p:pic>
      <p:sp>
        <p:nvSpPr>
          <p:cNvPr id="367" name="TextShape 3"/>
          <p:cNvSpPr txBox="1"/>
          <p:nvPr/>
        </p:nvSpPr>
        <p:spPr>
          <a:xfrm>
            <a:off x="5725080" y="5150880"/>
            <a:ext cx="3621960" cy="2808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200" spc="-1" strike="noStrike">
                <a:latin typeface="Source Sans Pro"/>
                <a:hlinkClick r:id="rId3"/>
              </a:rPr>
              <a:t>https://scripties.uba.uva.nl/search?id=record_55356</a:t>
            </a:r>
            <a:endParaRPr b="0" lang="en-US" sz="1200" spc="-1" strike="noStrike">
              <a:latin typeface="Source Sans Pro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14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APTS work – laser measurements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369" name="TextShape 2"/>
          <p:cNvSpPr txBox="1"/>
          <p:nvPr/>
        </p:nvSpPr>
        <p:spPr>
          <a:xfrm>
            <a:off x="365040" y="887040"/>
            <a:ext cx="438984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91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Investigating the response versus interaction position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Using a </a:t>
            </a:r>
            <a:r>
              <a:rPr b="1" lang="en-US" sz="2070" spc="-1" strike="noStrike">
                <a:latin typeface="Source Sans Pro"/>
              </a:rPr>
              <a:t>pulsed infrared laser</a:t>
            </a:r>
            <a:r>
              <a:rPr b="0" lang="en-US" sz="2070" spc="-1" strike="noStrike">
                <a:latin typeface="Source Sans Pro"/>
              </a:rPr>
              <a:t> with </a:t>
            </a:r>
            <a:r>
              <a:rPr b="1" lang="en-US" sz="2070" spc="-1" strike="noStrike">
                <a:latin typeface="Source Sans Pro"/>
              </a:rPr>
              <a:t>precision motion stages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Can correlate hit position to sensor response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Generating maps of e.g. </a:t>
            </a:r>
            <a:r>
              <a:rPr b="1" lang="en-US" sz="2070" spc="-1" strike="noStrike">
                <a:latin typeface="Source Sans Pro"/>
              </a:rPr>
              <a:t>signal amplitude</a:t>
            </a:r>
            <a:r>
              <a:rPr b="0" lang="en-US" sz="2070" spc="-1" strike="noStrike">
                <a:latin typeface="Source Sans Pro"/>
              </a:rPr>
              <a:t> and </a:t>
            </a:r>
            <a:r>
              <a:rPr b="1" lang="en-US" sz="2070" spc="-1" strike="noStrike">
                <a:latin typeface="Source Sans Pro"/>
              </a:rPr>
              <a:t>temporal behaviour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Esther currently working on this for the APTS, and Artem, Mariia, and Sergei for the MOST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370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 rot="5400000">
            <a:off x="6544080" y="742680"/>
            <a:ext cx="3749040" cy="2811600"/>
          </a:xfrm>
          <a:prstGeom prst="rect">
            <a:avLst/>
          </a:prstGeom>
          <a:ln>
            <a:noFill/>
          </a:ln>
        </p:spPr>
      </p:pic>
      <p:pic>
        <p:nvPicPr>
          <p:cNvPr id="371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5029200" y="3566520"/>
            <a:ext cx="1836720" cy="1554120"/>
          </a:xfrm>
          <a:prstGeom prst="rect">
            <a:avLst/>
          </a:prstGeom>
          <a:ln>
            <a:noFill/>
          </a:ln>
        </p:spPr>
      </p:pic>
      <p:pic>
        <p:nvPicPr>
          <p:cNvPr id="372" name="" descr=""/>
          <p:cNvPicPr/>
          <p:nvPr/>
        </p:nvPicPr>
        <p:blipFill>
          <a:blip r:embed="rId3">
            <a:alphaModFix amt="50000"/>
          </a:blip>
          <a:stretch/>
        </p:blipFill>
        <p:spPr>
          <a:xfrm rot="16200000">
            <a:off x="4657680" y="1247040"/>
            <a:ext cx="2662920" cy="1554480"/>
          </a:xfrm>
          <a:prstGeom prst="rect">
            <a:avLst/>
          </a:prstGeom>
          <a:ln>
            <a:noFill/>
          </a:ln>
        </p:spPr>
      </p:pic>
      <p:sp>
        <p:nvSpPr>
          <p:cNvPr id="373" name="TextShape 3"/>
          <p:cNvSpPr txBox="1"/>
          <p:nvPr/>
        </p:nvSpPr>
        <p:spPr>
          <a:xfrm rot="16200000">
            <a:off x="4629600" y="3532320"/>
            <a:ext cx="548640" cy="25056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000" spc="-1" strike="noStrike">
                <a:latin typeface="Source Sans Pro"/>
              </a:rPr>
              <a:t>y (µm)</a:t>
            </a:r>
            <a:endParaRPr b="0" lang="en-US" sz="1000" spc="-1" strike="noStrike">
              <a:latin typeface="Source Sans Pro"/>
            </a:endParaRPr>
          </a:p>
        </p:txBody>
      </p:sp>
      <p:sp>
        <p:nvSpPr>
          <p:cNvPr id="374" name="TextShape 4"/>
          <p:cNvSpPr txBox="1"/>
          <p:nvPr/>
        </p:nvSpPr>
        <p:spPr>
          <a:xfrm>
            <a:off x="6492240" y="5052960"/>
            <a:ext cx="548640" cy="25056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000" spc="-1" strike="noStrike">
                <a:latin typeface="Source Sans Pro"/>
              </a:rPr>
              <a:t>x (µm)</a:t>
            </a:r>
            <a:endParaRPr b="0" lang="en-US" sz="1000" spc="-1" strike="noStrike">
              <a:latin typeface="Source Sans Pro"/>
            </a:endParaRPr>
          </a:p>
        </p:txBody>
      </p:sp>
      <p:sp>
        <p:nvSpPr>
          <p:cNvPr id="375" name="TextShape 5"/>
          <p:cNvSpPr txBox="1"/>
          <p:nvPr/>
        </p:nvSpPr>
        <p:spPr>
          <a:xfrm rot="5400000">
            <a:off x="5992560" y="4157280"/>
            <a:ext cx="1280160" cy="2808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200" spc="-1" strike="noStrike">
                <a:latin typeface="Source Sans Pro"/>
              </a:rPr>
              <a:t>Sensor current</a:t>
            </a:r>
            <a:endParaRPr b="0" lang="en-US" sz="1200" spc="-1" strike="noStrike">
              <a:latin typeface="Source Sans Pro"/>
            </a:endParaRPr>
          </a:p>
        </p:txBody>
      </p:sp>
      <p:pic>
        <p:nvPicPr>
          <p:cNvPr id="376" name="" descr=""/>
          <p:cNvPicPr/>
          <p:nvPr/>
        </p:nvPicPr>
        <p:blipFill>
          <a:blip r:embed="rId4">
            <a:alphaModFix amt="50000"/>
          </a:blip>
          <a:stretch/>
        </p:blipFill>
        <p:spPr>
          <a:xfrm rot="5400000">
            <a:off x="7874640" y="3485160"/>
            <a:ext cx="1188360" cy="2447640"/>
          </a:xfrm>
          <a:prstGeom prst="rect">
            <a:avLst/>
          </a:prstGeom>
          <a:ln>
            <a:noFill/>
          </a:ln>
        </p:spPr>
      </p:pic>
      <p:pic>
        <p:nvPicPr>
          <p:cNvPr id="377" name="" descr=""/>
          <p:cNvPicPr/>
          <p:nvPr/>
        </p:nvPicPr>
        <p:blipFill>
          <a:blip r:embed="rId5">
            <a:alphaModFix amt="50000"/>
          </a:blip>
          <a:stretch/>
        </p:blipFill>
        <p:spPr>
          <a:xfrm>
            <a:off x="5212080" y="785520"/>
            <a:ext cx="1531440" cy="878400"/>
          </a:xfrm>
          <a:prstGeom prst="rect">
            <a:avLst/>
          </a:prstGeom>
          <a:ln>
            <a:noFill/>
          </a:ln>
        </p:spPr>
      </p:pic>
      <p:sp>
        <p:nvSpPr>
          <p:cNvPr id="378" name="TextShape 6"/>
          <p:cNvSpPr txBox="1"/>
          <p:nvPr/>
        </p:nvSpPr>
        <p:spPr>
          <a:xfrm>
            <a:off x="7328880" y="4708080"/>
            <a:ext cx="2180880" cy="279360"/>
          </a:xfrm>
          <a:prstGeom prst="rect">
            <a:avLst/>
          </a:prstGeom>
        </p:spPr>
        <p:txBody>
          <a:bodyPr lIns="90000" rIns="90000" tIns="46800" bIns="46800" anchor="ctr" anchorCtr="1">
            <a:prstTxWarp prst="textPlain">
              <a:avLst>
                <a:gd name="adj" fmla="val 50000"/>
              </a:avLst>
            </a:prstTxWarp>
            <a:noAutofit/>
          </a:bodyPr>
          <a:p>
            <a:pPr>
              <a:lnSpc>
                <a:spcPct val="100000"/>
              </a:lnSpc>
            </a:pPr>
            <a:r>
              <a:rPr b="0" lang="en-US" sz="1600" spc="-1" strike="noStrike">
                <a:solidFill>
                  <a:srgbClr val="000000"/>
                </a:solidFill>
                <a:latin typeface="Arial Black"/>
                <a:ea typeface="MS Gothic"/>
              </a:rPr>
              <a:t>Laser driver</a:t>
            </a:r>
            <a:endParaRPr b="0" lang="en-US" sz="1600" spc="-1" strike="noStrike">
              <a:solidFill>
                <a:srgbClr val="000000"/>
              </a:solidFill>
              <a:latin typeface="Arial Black"/>
              <a:ea typeface="MS Gothic"/>
            </a:endParaRPr>
          </a:p>
        </p:txBody>
      </p:sp>
      <p:sp>
        <p:nvSpPr>
          <p:cNvPr id="379" name="TextShape 7"/>
          <p:cNvSpPr txBox="1"/>
          <p:nvPr/>
        </p:nvSpPr>
        <p:spPr>
          <a:xfrm>
            <a:off x="7955280" y="3200400"/>
            <a:ext cx="731520" cy="471240"/>
          </a:xfrm>
          <a:prstGeom prst="rect">
            <a:avLst/>
          </a:prstGeom>
        </p:spPr>
        <p:txBody>
          <a:bodyPr lIns="90000" rIns="90000" tIns="45000" bIns="45000">
            <a:prstTxWarp prst="textPlain"/>
            <a:noAutofit/>
          </a:bodyPr>
          <a:p>
            <a:r>
              <a:rPr b="0" lang="en-US" sz="1200" spc="-1" strike="noStrike">
                <a:solidFill>
                  <a:srgbClr val="ffffff"/>
                </a:solidFill>
                <a:latin typeface="Source Sans Pro"/>
              </a:rPr>
              <a:t>Optical fibers</a:t>
            </a:r>
            <a:endParaRPr b="0" lang="en-US" sz="1200" spc="-1" strike="noStrike">
              <a:latin typeface="Source Sans Pro"/>
            </a:endParaRPr>
          </a:p>
        </p:txBody>
      </p:sp>
      <p:sp>
        <p:nvSpPr>
          <p:cNvPr id="380" name="TextShape 8"/>
          <p:cNvSpPr txBox="1"/>
          <p:nvPr/>
        </p:nvSpPr>
        <p:spPr>
          <a:xfrm>
            <a:off x="7498080" y="805680"/>
            <a:ext cx="2194560" cy="474480"/>
          </a:xfrm>
          <a:prstGeom prst="rect">
            <a:avLst/>
          </a:prstGeom>
        </p:spPr>
        <p:txBody>
          <a:bodyPr lIns="90000" rIns="90000" tIns="45000" bIns="45000">
            <a:prstTxWarp prst="textPlain"/>
            <a:noAutofit/>
          </a:bodyPr>
          <a:p>
            <a:r>
              <a:rPr b="0" lang="en-US" sz="2400" spc="-1" strike="noStrike">
                <a:solidFill>
                  <a:srgbClr val="ffffff"/>
                </a:solidFill>
                <a:latin typeface="Source Sans Pro"/>
              </a:rPr>
              <a:t>Motion stage</a:t>
            </a:r>
            <a:endParaRPr b="0" lang="en-US" sz="2400" spc="-1" strike="noStrike">
              <a:latin typeface="Source Sans Pro"/>
            </a:endParaRPr>
          </a:p>
        </p:txBody>
      </p:sp>
      <p:sp>
        <p:nvSpPr>
          <p:cNvPr id="381" name="TextShape 9"/>
          <p:cNvSpPr txBox="1"/>
          <p:nvPr/>
        </p:nvSpPr>
        <p:spPr>
          <a:xfrm>
            <a:off x="7863840" y="2634480"/>
            <a:ext cx="1645920" cy="474480"/>
          </a:xfrm>
          <a:prstGeom prst="rect">
            <a:avLst/>
          </a:prstGeom>
        </p:spPr>
        <p:txBody>
          <a:bodyPr lIns="90000" rIns="90000" tIns="45000" bIns="45000">
            <a:prstTxWarp prst="textPlain"/>
            <a:noAutofit/>
          </a:bodyPr>
          <a:p>
            <a:r>
              <a:rPr b="0" lang="en-US" sz="2400" spc="-1" strike="noStrike">
                <a:solidFill>
                  <a:srgbClr val="ffffff"/>
                </a:solidFill>
                <a:latin typeface="Source Sans Pro"/>
              </a:rPr>
              <a:t>Chip board</a:t>
            </a:r>
            <a:endParaRPr b="0" lang="en-US" sz="2400" spc="-1" strike="noStrike">
              <a:latin typeface="Source Sans Pro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15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2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APTS work - testbeam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383" name="TextShape 2"/>
          <p:cNvSpPr txBox="1"/>
          <p:nvPr/>
        </p:nvSpPr>
        <p:spPr>
          <a:xfrm>
            <a:off x="365040" y="887040"/>
            <a:ext cx="484704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70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Using a particle beam provided e.g. at the CERN SPS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Allows testing in </a:t>
            </a:r>
            <a:r>
              <a:rPr b="1" lang="en-US" sz="2070" spc="-1" strike="noStrike">
                <a:latin typeface="Source Sans Pro"/>
              </a:rPr>
              <a:t>experiment-like conditions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Device under test (DUT) mounted in beam along with </a:t>
            </a:r>
            <a:r>
              <a:rPr b="1" lang="en-US" sz="2070" spc="-1" strike="noStrike">
                <a:latin typeface="Source Sans Pro"/>
              </a:rPr>
              <a:t>reference system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Allows knowledge of </a:t>
            </a:r>
            <a:r>
              <a:rPr b="1" lang="en-US" sz="2070" spc="-1" strike="noStrike">
                <a:latin typeface="Source Sans Pro"/>
              </a:rPr>
              <a:t>where and when</a:t>
            </a:r>
            <a:r>
              <a:rPr b="0" lang="en-US" sz="2070" spc="-1" strike="noStrike">
                <a:latin typeface="Source Sans Pro"/>
              </a:rPr>
              <a:t> a particle traversed the DUT</a:t>
            </a:r>
            <a:endParaRPr b="0" lang="en-US" sz="2070" spc="-1" strike="noStrike">
              <a:latin typeface="Source Sans Pro"/>
            </a:endParaRPr>
          </a:p>
          <a:p>
            <a:pPr lvl="2" marL="1296000" indent="-288000">
              <a:spcBef>
                <a:spcPts val="649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Can match DUT signal to interaction position and time</a:t>
            </a:r>
            <a:endParaRPr b="0" lang="en-US" sz="207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Provides measurement of </a:t>
            </a:r>
            <a:r>
              <a:rPr b="1" lang="en-US" sz="2070" spc="-1" strike="noStrike">
                <a:latin typeface="Source Sans Pro"/>
              </a:rPr>
              <a:t>detection efficiency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Isis working on analysis of data from a testbeam in October 2024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384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5760720" y="274320"/>
            <a:ext cx="3931920" cy="2948760"/>
          </a:xfrm>
          <a:prstGeom prst="rect">
            <a:avLst/>
          </a:prstGeom>
          <a:ln>
            <a:noFill/>
          </a:ln>
        </p:spPr>
      </p:pic>
      <p:pic>
        <p:nvPicPr>
          <p:cNvPr id="385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5486400" y="3440880"/>
            <a:ext cx="3862440" cy="1862640"/>
          </a:xfrm>
          <a:prstGeom prst="rect">
            <a:avLst/>
          </a:prstGeom>
          <a:ln>
            <a:noFill/>
          </a:ln>
        </p:spPr>
      </p:pic>
      <p:pic>
        <p:nvPicPr>
          <p:cNvPr id="386" name="" descr=""/>
          <p:cNvPicPr/>
          <p:nvPr/>
        </p:nvPicPr>
        <p:blipFill>
          <a:blip r:embed="rId3">
            <a:alphaModFix amt="50000"/>
          </a:blip>
          <a:stretch/>
        </p:blipFill>
        <p:spPr>
          <a:xfrm>
            <a:off x="7772400" y="3479040"/>
            <a:ext cx="1702800" cy="270000"/>
          </a:xfrm>
          <a:prstGeom prst="rect">
            <a:avLst/>
          </a:prstGeom>
          <a:ln>
            <a:noFill/>
          </a:ln>
        </p:spPr>
      </p:pic>
      <p:pic>
        <p:nvPicPr>
          <p:cNvPr id="387" name="" descr=""/>
          <p:cNvPicPr/>
          <p:nvPr/>
        </p:nvPicPr>
        <p:blipFill>
          <a:blip r:embed="rId4">
            <a:alphaModFix amt="50000"/>
          </a:blip>
          <a:stretch/>
        </p:blipFill>
        <p:spPr>
          <a:xfrm>
            <a:off x="7040880" y="3814920"/>
            <a:ext cx="1543680" cy="208440"/>
          </a:xfrm>
          <a:prstGeom prst="rect">
            <a:avLst/>
          </a:prstGeom>
          <a:ln>
            <a:noFill/>
          </a:ln>
        </p:spPr>
      </p:pic>
      <p:pic>
        <p:nvPicPr>
          <p:cNvPr id="388" name="" descr=""/>
          <p:cNvPicPr/>
          <p:nvPr/>
        </p:nvPicPr>
        <p:blipFill>
          <a:blip r:embed="rId5">
            <a:alphaModFix amt="50000"/>
          </a:blip>
          <a:stretch/>
        </p:blipFill>
        <p:spPr>
          <a:xfrm>
            <a:off x="6675120" y="3474720"/>
            <a:ext cx="1005840" cy="195120"/>
          </a:xfrm>
          <a:prstGeom prst="rect">
            <a:avLst/>
          </a:prstGeom>
          <a:ln>
            <a:noFill/>
          </a:ln>
        </p:spPr>
      </p:pic>
      <p:pic>
        <p:nvPicPr>
          <p:cNvPr id="389" name="" descr=""/>
          <p:cNvPicPr/>
          <p:nvPr/>
        </p:nvPicPr>
        <p:blipFill>
          <a:blip r:embed="rId6">
            <a:alphaModFix amt="50000"/>
          </a:blip>
          <a:stretch/>
        </p:blipFill>
        <p:spPr>
          <a:xfrm>
            <a:off x="5669280" y="3807360"/>
            <a:ext cx="1188720" cy="17748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16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0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Simulations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391" name="TextShape 2"/>
          <p:cNvSpPr txBox="1"/>
          <p:nvPr/>
        </p:nvSpPr>
        <p:spPr>
          <a:xfrm>
            <a:off x="365040" y="887040"/>
            <a:ext cx="420696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Used to </a:t>
            </a:r>
            <a:r>
              <a:rPr b="1" lang="en-US" sz="2070" spc="-1" strike="noStrike">
                <a:latin typeface="Source Sans Pro"/>
              </a:rPr>
              <a:t>further understanding</a:t>
            </a:r>
            <a:r>
              <a:rPr b="0" lang="en-US" sz="2070" spc="-1" strike="noStrike">
                <a:latin typeface="Source Sans Pro"/>
              </a:rPr>
              <a:t> and investigate new designs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Invaluable tool for both detailed and intuitive understanding of sensor behaviour</a:t>
            </a:r>
            <a:endParaRPr b="0" lang="en-US" sz="207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70" spc="-1" strike="noStrike">
                <a:latin typeface="Source Sans Pro"/>
              </a:rPr>
              <a:t>Combination of detailed </a:t>
            </a:r>
            <a:r>
              <a:rPr b="1" lang="en-US" sz="2070" spc="-1" strike="noStrike">
                <a:latin typeface="Source Sans Pro"/>
              </a:rPr>
              <a:t>finite-element method solvers</a:t>
            </a:r>
            <a:r>
              <a:rPr b="0" lang="en-US" sz="2070" spc="-1" strike="noStrike">
                <a:latin typeface="Source Sans Pro"/>
              </a:rPr>
              <a:t> for internal electric field, and </a:t>
            </a:r>
            <a:r>
              <a:rPr b="1" lang="en-US" sz="2070" spc="-1" strike="noStrike">
                <a:latin typeface="Source Sans Pro"/>
              </a:rPr>
              <a:t>fast Monte Carlo simulations</a:t>
            </a:r>
            <a:r>
              <a:rPr b="0" lang="en-US" sz="2070" spc="-1" strike="noStrike">
                <a:latin typeface="Source Sans Pro"/>
              </a:rPr>
              <a:t> for high statistics</a:t>
            </a:r>
            <a:endParaRPr b="0" lang="en-US" sz="2070" spc="-1" strike="noStrike">
              <a:latin typeface="Source Sans Pro"/>
            </a:endParaRPr>
          </a:p>
        </p:txBody>
      </p:sp>
      <p:pic>
        <p:nvPicPr>
          <p:cNvPr id="392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5235120" y="822960"/>
            <a:ext cx="1714680" cy="4297680"/>
          </a:xfrm>
          <a:prstGeom prst="rect">
            <a:avLst/>
          </a:prstGeom>
          <a:ln>
            <a:noFill/>
          </a:ln>
        </p:spPr>
      </p:pic>
      <p:pic>
        <p:nvPicPr>
          <p:cNvPr id="393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7916040" y="822960"/>
            <a:ext cx="1711800" cy="4297680"/>
          </a:xfrm>
          <a:prstGeom prst="rect">
            <a:avLst/>
          </a:prstGeom>
          <a:ln>
            <a:noFill/>
          </a:ln>
        </p:spPr>
      </p:pic>
      <p:sp>
        <p:nvSpPr>
          <p:cNvPr id="394" name="TextShape 3"/>
          <p:cNvSpPr txBox="1"/>
          <p:nvPr/>
        </p:nvSpPr>
        <p:spPr>
          <a:xfrm>
            <a:off x="5486400" y="457200"/>
            <a:ext cx="1371600" cy="5382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latin typeface="Source Sans Pro"/>
              </a:rPr>
              <a:t>Doping profile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395" name="TextShape 4"/>
          <p:cNvSpPr txBox="1"/>
          <p:nvPr/>
        </p:nvSpPr>
        <p:spPr>
          <a:xfrm>
            <a:off x="8154720" y="457200"/>
            <a:ext cx="1371600" cy="5382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latin typeface="Source Sans Pro"/>
              </a:rPr>
              <a:t>Electric field</a:t>
            </a:r>
            <a:endParaRPr b="0" lang="en-US" sz="1400" spc="-1" strike="noStrike">
              <a:latin typeface="Source Sans Pro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17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6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Allpix Squared – Monte Carlo framework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397" name="TextShape 2"/>
          <p:cNvSpPr txBox="1"/>
          <p:nvPr/>
        </p:nvSpPr>
        <p:spPr>
          <a:xfrm>
            <a:off x="365040" y="887040"/>
            <a:ext cx="740736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Allows </a:t>
            </a:r>
            <a:r>
              <a:rPr b="1" lang="en-US" sz="2100" spc="-1" strike="noStrike">
                <a:latin typeface="Source Sans Pro"/>
              </a:rPr>
              <a:t>detailed simulation of full pixel hit chain</a:t>
            </a:r>
            <a:r>
              <a:rPr b="0" lang="en-US" sz="2100" spc="-1" strike="noStrike">
                <a:latin typeface="Source Sans Pro"/>
              </a:rPr>
              <a:t> in a semiconductor</a:t>
            </a:r>
            <a:endParaRPr b="0" lang="en-US" sz="210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950" spc="-1" strike="noStrike">
                <a:latin typeface="Source Sans Pro"/>
              </a:rPr>
              <a:t>From particle interactions to front-end electronics treatment of signal </a:t>
            </a:r>
            <a:endParaRPr b="0" lang="en-US" sz="195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100" spc="-1" strike="noStrike">
                <a:latin typeface="Source Sans Pro"/>
              </a:rPr>
              <a:t>Open-source</a:t>
            </a:r>
            <a:r>
              <a:rPr b="0" lang="en-US" sz="2100" spc="-1" strike="noStrike">
                <a:latin typeface="Source Sans Pro"/>
              </a:rPr>
              <a:t>, based on a </a:t>
            </a:r>
            <a:r>
              <a:rPr b="1" lang="en-US" sz="2100" spc="-1" strike="noStrike">
                <a:latin typeface="Source Sans Pro"/>
              </a:rPr>
              <a:t>modular</a:t>
            </a:r>
            <a:r>
              <a:rPr b="0" lang="en-US" sz="2100" spc="-1" strike="noStrike">
                <a:latin typeface="Source Sans Pro"/>
              </a:rPr>
              <a:t> design, written in </a:t>
            </a:r>
            <a:r>
              <a:rPr b="1" lang="en-US" sz="2100" spc="-1" strike="noStrike">
                <a:latin typeface="Source Sans Pro"/>
              </a:rPr>
              <a:t>modern C++</a:t>
            </a:r>
            <a:endParaRPr b="0" lang="en-US" sz="210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Fast; gives access to high statistics simulation of signal generation steps in a pixellated sensor</a:t>
            </a:r>
            <a:endParaRPr b="0" lang="en-US" sz="210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Can be used for both </a:t>
            </a:r>
            <a:r>
              <a:rPr b="1" lang="en-US" sz="2100" spc="-1" strike="noStrike">
                <a:latin typeface="Source Sans Pro"/>
              </a:rPr>
              <a:t>quick investigations</a:t>
            </a:r>
            <a:r>
              <a:rPr b="0" lang="en-US" sz="2100" spc="-1" strike="noStrike">
                <a:latin typeface="Source Sans Pro"/>
              </a:rPr>
              <a:t> and </a:t>
            </a:r>
            <a:r>
              <a:rPr b="1" lang="en-US" sz="2100" spc="-1" strike="noStrike">
                <a:latin typeface="Source Sans Pro"/>
              </a:rPr>
              <a:t>highly detailed</a:t>
            </a:r>
            <a:r>
              <a:rPr b="0" lang="en-US" sz="2100" spc="-1" strike="noStrike">
                <a:latin typeface="Source Sans Pro"/>
              </a:rPr>
              <a:t> simulation studies</a:t>
            </a:r>
            <a:endParaRPr b="0" lang="en-US" sz="2100" spc="-1" strike="noStrike">
              <a:latin typeface="Source Sans Pro"/>
            </a:endParaRPr>
          </a:p>
        </p:txBody>
      </p:sp>
      <p:pic>
        <p:nvPicPr>
          <p:cNvPr id="398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7489800" y="-8280"/>
            <a:ext cx="2570400" cy="540576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18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99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4206240" y="274320"/>
            <a:ext cx="5769000" cy="4514400"/>
          </a:xfrm>
          <a:prstGeom prst="rect">
            <a:avLst/>
          </a:prstGeom>
          <a:ln>
            <a:noFill/>
          </a:ln>
        </p:spPr>
      </p:pic>
      <p:sp>
        <p:nvSpPr>
          <p:cNvPr id="400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Allpix Squared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401" name="TextShape 2"/>
          <p:cNvSpPr txBox="1"/>
          <p:nvPr/>
        </p:nvSpPr>
        <p:spPr>
          <a:xfrm>
            <a:off x="365040" y="887040"/>
            <a:ext cx="347544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76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Enables simulation of </a:t>
            </a:r>
            <a:r>
              <a:rPr b="1" lang="en-US" sz="2100" spc="-1" strike="noStrike">
                <a:latin typeface="Source Sans Pro"/>
              </a:rPr>
              <a:t>charge carrier transport within a sensor</a:t>
            </a:r>
            <a:endParaRPr b="0" lang="en-US" sz="210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Example: electrons and holes </a:t>
            </a:r>
            <a:r>
              <a:rPr b="1" lang="en-US" sz="2100" spc="-1" strike="noStrike">
                <a:latin typeface="Source Sans Pro"/>
              </a:rPr>
              <a:t>propagating</a:t>
            </a:r>
            <a:r>
              <a:rPr b="0" lang="en-US" sz="2100" spc="-1" strike="noStrike">
                <a:latin typeface="Source Sans Pro"/>
              </a:rPr>
              <a:t> in a linear electric field and constant magnetic field</a:t>
            </a:r>
            <a:endParaRPr b="0" lang="en-US" sz="210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950" spc="-1" strike="noStrike">
                <a:latin typeface="Source Sans Pro"/>
              </a:rPr>
              <a:t>Note: electrons move faster than holes in silicon</a:t>
            </a:r>
            <a:endParaRPr b="0" lang="en-US" sz="195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Can </a:t>
            </a:r>
            <a:r>
              <a:rPr b="1" lang="en-US" sz="2100" spc="-1" strike="noStrike">
                <a:latin typeface="Source Sans Pro"/>
              </a:rPr>
              <a:t>visualise</a:t>
            </a:r>
            <a:r>
              <a:rPr b="0" lang="en-US" sz="2100" spc="-1" strike="noStrike">
                <a:latin typeface="Source Sans Pro"/>
              </a:rPr>
              <a:t> and </a:t>
            </a:r>
            <a:r>
              <a:rPr b="1" lang="en-US" sz="2100" spc="-1" strike="noStrike">
                <a:latin typeface="Source Sans Pro"/>
              </a:rPr>
              <a:t>understand</a:t>
            </a:r>
            <a:r>
              <a:rPr b="0" lang="en-US" sz="2100" spc="-1" strike="noStrike">
                <a:latin typeface="Source Sans Pro"/>
              </a:rPr>
              <a:t> where observed features come from</a:t>
            </a:r>
            <a:endParaRPr b="0" lang="en-US" sz="2100" spc="-1" strike="noStrike">
              <a:latin typeface="Source Sans Pro"/>
            </a:endParaRPr>
          </a:p>
        </p:txBody>
      </p:sp>
      <p:sp>
        <p:nvSpPr>
          <p:cNvPr id="402" name="TextShape 3"/>
          <p:cNvSpPr txBox="1"/>
          <p:nvPr/>
        </p:nvSpPr>
        <p:spPr>
          <a:xfrm>
            <a:off x="8742240" y="4788720"/>
            <a:ext cx="1133280" cy="5994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solidFill>
                  <a:srgbClr val="4962ff"/>
                </a:solidFill>
                <a:latin typeface="Arial"/>
                <a:ea typeface="Arial"/>
              </a:rPr>
              <a:t>■</a:t>
            </a:r>
            <a:r>
              <a:rPr b="0" lang="en-US" sz="1600" spc="-1" strike="noStrike">
                <a:solidFill>
                  <a:srgbClr val="4962ff"/>
                </a:solidFill>
                <a:latin typeface="Source Sans Pro"/>
                <a:ea typeface="Arial"/>
              </a:rPr>
              <a:t> </a:t>
            </a:r>
            <a:r>
              <a:rPr b="0" lang="en-US" sz="1600" spc="-1" strike="noStrike">
                <a:latin typeface="Source Sans Pro"/>
              </a:rPr>
              <a:t>electrons</a:t>
            </a:r>
            <a:endParaRPr b="0" lang="en-US" sz="1600" spc="-1" strike="noStrike">
              <a:latin typeface="Source Sans Pro"/>
            </a:endParaRPr>
          </a:p>
          <a:p>
            <a:r>
              <a:rPr b="0" lang="en-US" sz="1600" spc="-1" strike="noStrike">
                <a:solidFill>
                  <a:srgbClr val="ff8000"/>
                </a:solidFill>
                <a:latin typeface="Arial"/>
                <a:ea typeface="Arial"/>
              </a:rPr>
              <a:t>■</a:t>
            </a:r>
            <a:r>
              <a:rPr b="0" lang="en-US" sz="1600" spc="-1" strike="noStrike">
                <a:solidFill>
                  <a:srgbClr val="ff8000"/>
                </a:solidFill>
                <a:latin typeface="Source Sans Pro"/>
                <a:ea typeface="Arial"/>
              </a:rPr>
              <a:t> </a:t>
            </a:r>
            <a:r>
              <a:rPr b="0" lang="en-US" sz="1600" spc="-1" strike="noStrike">
                <a:latin typeface="Source Sans Pro"/>
              </a:rPr>
              <a:t>holes</a:t>
            </a:r>
            <a:endParaRPr b="0" lang="en-US" sz="1600" spc="-1" strike="noStrike">
              <a:latin typeface="Source Sans Pro"/>
            </a:endParaRPr>
          </a:p>
        </p:txBody>
      </p:sp>
      <p:grpSp>
        <p:nvGrpSpPr>
          <p:cNvPr id="403" name="Group 4"/>
          <p:cNvGrpSpPr/>
          <p:nvPr/>
        </p:nvGrpSpPr>
        <p:grpSpPr>
          <a:xfrm>
            <a:off x="8259840" y="2286000"/>
            <a:ext cx="884160" cy="1645920"/>
            <a:chOff x="8259840" y="2286000"/>
            <a:chExt cx="884160" cy="1645920"/>
          </a:xfrm>
        </p:grpSpPr>
        <p:grpSp>
          <p:nvGrpSpPr>
            <p:cNvPr id="404" name="Group 5"/>
            <p:cNvGrpSpPr/>
            <p:nvPr/>
          </p:nvGrpSpPr>
          <p:grpSpPr>
            <a:xfrm>
              <a:off x="8259840" y="2651760"/>
              <a:ext cx="884160" cy="1280160"/>
              <a:chOff x="8259840" y="2651760"/>
              <a:chExt cx="884160" cy="1280160"/>
            </a:xfrm>
          </p:grpSpPr>
          <p:sp>
            <p:nvSpPr>
              <p:cNvPr id="405" name="Line 6"/>
              <p:cNvSpPr/>
              <p:nvPr/>
            </p:nvSpPr>
            <p:spPr>
              <a:xfrm>
                <a:off x="8259840" y="2651760"/>
                <a:ext cx="0" cy="1280160"/>
              </a:xfrm>
              <a:prstGeom prst="line">
                <a:avLst/>
              </a:prstGeom>
              <a:ln w="38160">
                <a:solidFill>
                  <a:srgbClr val="ff0000"/>
                </a:solidFill>
                <a:round/>
                <a:tailEnd len="med" type="triangle" w="med"/>
              </a:ln>
            </p:spPr>
            <p:style>
              <a:lnRef idx="0"/>
              <a:fillRef idx="0"/>
              <a:effectRef idx="0"/>
              <a:fontRef idx="minor"/>
            </p:style>
          </p:sp>
          <p:sp>
            <p:nvSpPr>
              <p:cNvPr id="406" name="Line 7"/>
              <p:cNvSpPr/>
              <p:nvPr/>
            </p:nvSpPr>
            <p:spPr>
              <a:xfrm>
                <a:off x="9144000" y="2651760"/>
                <a:ext cx="0" cy="1280160"/>
              </a:xfrm>
              <a:prstGeom prst="line">
                <a:avLst/>
              </a:prstGeom>
              <a:ln w="38160">
                <a:solidFill>
                  <a:srgbClr val="ff0000"/>
                </a:solidFill>
                <a:round/>
                <a:tailEnd len="med" type="triangle" w="med"/>
              </a:ln>
            </p:spPr>
            <p:style>
              <a:lnRef idx="0"/>
              <a:fillRef idx="0"/>
              <a:effectRef idx="0"/>
              <a:fontRef idx="minor"/>
            </p:style>
          </p:sp>
          <p:sp>
            <p:nvSpPr>
              <p:cNvPr id="407" name="Line 8"/>
              <p:cNvSpPr/>
              <p:nvPr/>
            </p:nvSpPr>
            <p:spPr>
              <a:xfrm>
                <a:off x="8554680" y="2651760"/>
                <a:ext cx="0" cy="1280160"/>
              </a:xfrm>
              <a:prstGeom prst="line">
                <a:avLst/>
              </a:prstGeom>
              <a:ln w="38160">
                <a:solidFill>
                  <a:srgbClr val="ff0000"/>
                </a:solidFill>
                <a:round/>
                <a:tailEnd len="med" type="triangle" w="med"/>
              </a:ln>
            </p:spPr>
            <p:style>
              <a:lnRef idx="0"/>
              <a:fillRef idx="0"/>
              <a:effectRef idx="0"/>
              <a:fontRef idx="minor"/>
            </p:style>
          </p:sp>
          <p:sp>
            <p:nvSpPr>
              <p:cNvPr id="408" name="Line 9"/>
              <p:cNvSpPr/>
              <p:nvPr/>
            </p:nvSpPr>
            <p:spPr>
              <a:xfrm>
                <a:off x="8849160" y="2651760"/>
                <a:ext cx="0" cy="1280160"/>
              </a:xfrm>
              <a:prstGeom prst="line">
                <a:avLst/>
              </a:prstGeom>
              <a:ln w="38160">
                <a:solidFill>
                  <a:srgbClr val="ff0000"/>
                </a:solidFill>
                <a:round/>
                <a:tailEnd len="med" type="triangle" w="med"/>
              </a:ln>
            </p:spPr>
            <p:style>
              <a:lnRef idx="0"/>
              <a:fillRef idx="0"/>
              <a:effectRef idx="0"/>
              <a:fontRef idx="minor"/>
            </p:style>
          </p:sp>
        </p:grpSp>
        <p:sp>
          <p:nvSpPr>
            <p:cNvPr id="409" name="TextShape 10"/>
            <p:cNvSpPr txBox="1"/>
            <p:nvPr/>
          </p:nvSpPr>
          <p:spPr>
            <a:xfrm>
              <a:off x="8539920" y="2286000"/>
              <a:ext cx="457200" cy="474480"/>
            </a:xfrm>
            <a:prstGeom prst="rect">
              <a:avLst/>
            </a:prstGeom>
            <a:noFill/>
            <a:ln>
              <a:noFill/>
            </a:ln>
          </p:spPr>
          <p:txBody>
            <a:bodyPr lIns="90000" rIns="90000" tIns="45000" bIns="45000">
              <a:noAutofit/>
            </a:bodyPr>
            <a:p>
              <a:r>
                <a:rPr b="0" lang="en-US" sz="2400" spc="-1" strike="noStrike">
                  <a:solidFill>
                    <a:srgbClr val="ff0000"/>
                  </a:solidFill>
                  <a:latin typeface="Source Sans Pro"/>
                </a:rPr>
                <a:t>E</a:t>
              </a:r>
              <a:endParaRPr b="0" lang="en-US" sz="2400" spc="-1" strike="noStrike">
                <a:latin typeface="Source Sans Pro"/>
              </a:endParaRPr>
            </a:p>
          </p:txBody>
        </p:sp>
      </p:grpSp>
      <p:grpSp>
        <p:nvGrpSpPr>
          <p:cNvPr id="410" name="Group 11"/>
          <p:cNvGrpSpPr/>
          <p:nvPr/>
        </p:nvGrpSpPr>
        <p:grpSpPr>
          <a:xfrm>
            <a:off x="7315200" y="2926080"/>
            <a:ext cx="548640" cy="1005840"/>
            <a:chOff x="7315200" y="2926080"/>
            <a:chExt cx="548640" cy="1005840"/>
          </a:xfrm>
        </p:grpSpPr>
        <p:grpSp>
          <p:nvGrpSpPr>
            <p:cNvPr id="411" name="Group 12"/>
            <p:cNvGrpSpPr/>
            <p:nvPr/>
          </p:nvGrpSpPr>
          <p:grpSpPr>
            <a:xfrm>
              <a:off x="7315200" y="3383280"/>
              <a:ext cx="548640" cy="548640"/>
              <a:chOff x="7315200" y="3383280"/>
              <a:chExt cx="548640" cy="548640"/>
            </a:xfrm>
          </p:grpSpPr>
          <p:sp>
            <p:nvSpPr>
              <p:cNvPr id="412" name="CustomShape 13"/>
              <p:cNvSpPr/>
              <p:nvPr/>
            </p:nvSpPr>
            <p:spPr>
              <a:xfrm>
                <a:off x="7315200" y="3383280"/>
                <a:ext cx="548640" cy="548640"/>
              </a:xfrm>
              <a:prstGeom prst="ellipse">
                <a:avLst/>
              </a:prstGeom>
              <a:noFill/>
              <a:ln w="29160">
                <a:solidFill>
                  <a:srgbClr val="3faf46"/>
                </a:solidFill>
                <a:round/>
              </a:ln>
            </p:spPr>
            <p:style>
              <a:lnRef idx="0"/>
              <a:fillRef idx="0"/>
              <a:effectRef idx="0"/>
              <a:fontRef idx="minor"/>
            </p:style>
          </p:sp>
          <p:sp>
            <p:nvSpPr>
              <p:cNvPr id="413" name="Line 14"/>
              <p:cNvSpPr/>
              <p:nvPr/>
            </p:nvSpPr>
            <p:spPr>
              <a:xfrm flipV="1">
                <a:off x="7405920" y="3474720"/>
                <a:ext cx="366480" cy="366480"/>
              </a:xfrm>
              <a:prstGeom prst="line">
                <a:avLst/>
              </a:prstGeom>
              <a:ln w="38160">
                <a:solidFill>
                  <a:srgbClr val="3faf46"/>
                </a:solidFill>
                <a:round/>
              </a:ln>
            </p:spPr>
            <p:style>
              <a:lnRef idx="0"/>
              <a:fillRef idx="0"/>
              <a:effectRef idx="0"/>
              <a:fontRef idx="minor"/>
            </p:style>
          </p:sp>
          <p:sp>
            <p:nvSpPr>
              <p:cNvPr id="414" name="Line 15"/>
              <p:cNvSpPr/>
              <p:nvPr/>
            </p:nvSpPr>
            <p:spPr>
              <a:xfrm flipH="1" flipV="1">
                <a:off x="7405920" y="3474720"/>
                <a:ext cx="366480" cy="366480"/>
              </a:xfrm>
              <a:prstGeom prst="line">
                <a:avLst/>
              </a:prstGeom>
              <a:ln w="38160">
                <a:solidFill>
                  <a:srgbClr val="3faf46"/>
                </a:solidFill>
                <a:round/>
              </a:ln>
            </p:spPr>
            <p:style>
              <a:lnRef idx="0"/>
              <a:fillRef idx="0"/>
              <a:effectRef idx="0"/>
              <a:fontRef idx="minor"/>
            </p:style>
          </p:sp>
        </p:grpSp>
        <p:sp>
          <p:nvSpPr>
            <p:cNvPr id="415" name="TextShape 16"/>
            <p:cNvSpPr txBox="1"/>
            <p:nvPr/>
          </p:nvSpPr>
          <p:spPr>
            <a:xfrm>
              <a:off x="7409520" y="2926080"/>
              <a:ext cx="360720" cy="474480"/>
            </a:xfrm>
            <a:prstGeom prst="rect">
              <a:avLst/>
            </a:prstGeom>
            <a:noFill/>
            <a:ln>
              <a:noFill/>
            </a:ln>
          </p:spPr>
          <p:txBody>
            <a:bodyPr lIns="90000" rIns="90000" tIns="45000" bIns="45000">
              <a:noAutofit/>
            </a:bodyPr>
            <a:p>
              <a:r>
                <a:rPr b="0" lang="en-US" sz="2400" spc="-1" strike="noStrike">
                  <a:solidFill>
                    <a:srgbClr val="3faf46"/>
                  </a:solidFill>
                  <a:latin typeface="Source Sans Pro"/>
                </a:rPr>
                <a:t>B</a:t>
              </a:r>
              <a:endParaRPr b="0" lang="en-US" sz="2400" spc="-1" strike="noStrike">
                <a:latin typeface="Source Sans Pro"/>
              </a:endParaRPr>
            </a:p>
          </p:txBody>
        </p:sp>
      </p:grpSp>
      <p:sp>
        <p:nvSpPr>
          <p:cNvPr id="416" name="Line 17"/>
          <p:cNvSpPr/>
          <p:nvPr/>
        </p:nvSpPr>
        <p:spPr>
          <a:xfrm>
            <a:off x="5158080" y="182520"/>
            <a:ext cx="0" cy="4902120"/>
          </a:xfrm>
          <a:prstGeom prst="line">
            <a:avLst/>
          </a:prstGeom>
          <a:ln w="12600">
            <a:solidFill>
              <a:srgbClr val="000000"/>
            </a:solidFill>
            <a:custDash>
              <a:ds d="197000" sp="127000"/>
            </a:custDash>
            <a:round/>
            <a:tailEnd len="med" type="triangle" w="med"/>
          </a:ln>
        </p:spPr>
        <p:style>
          <a:lnRef idx="0"/>
          <a:fillRef idx="0"/>
          <a:effectRef idx="0"/>
          <a:fontRef idx="minor"/>
        </p:style>
      </p:sp>
      <p:sp>
        <p:nvSpPr>
          <p:cNvPr id="417" name="TextShape 18"/>
          <p:cNvSpPr txBox="1"/>
          <p:nvPr/>
        </p:nvSpPr>
        <p:spPr>
          <a:xfrm>
            <a:off x="5303520" y="4788720"/>
            <a:ext cx="201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latin typeface="Source Sans Pro"/>
              </a:rPr>
              <a:t>Traversing particle</a:t>
            </a:r>
            <a:endParaRPr b="0" lang="en-US" sz="1600" spc="-1" strike="noStrike">
              <a:latin typeface="Source Sans Pro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19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18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4206240" y="274320"/>
            <a:ext cx="5769000" cy="4514400"/>
          </a:xfrm>
          <a:prstGeom prst="rect">
            <a:avLst/>
          </a:prstGeom>
          <a:ln>
            <a:noFill/>
          </a:ln>
        </p:spPr>
      </p:pic>
      <p:sp>
        <p:nvSpPr>
          <p:cNvPr id="419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Allpix Squared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420" name="TextShape 2"/>
          <p:cNvSpPr txBox="1"/>
          <p:nvPr/>
        </p:nvSpPr>
        <p:spPr>
          <a:xfrm>
            <a:off x="365040" y="887040"/>
            <a:ext cx="347544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76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Enables simulation of </a:t>
            </a:r>
            <a:r>
              <a:rPr b="1" lang="en-US" sz="2100" spc="-1" strike="noStrike">
                <a:latin typeface="Source Sans Pro"/>
              </a:rPr>
              <a:t>charge carrier transport within a sensor</a:t>
            </a:r>
            <a:endParaRPr b="0" lang="en-US" sz="210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Example: electrons and holes </a:t>
            </a:r>
            <a:r>
              <a:rPr b="1" lang="en-US" sz="2100" spc="-1" strike="noStrike">
                <a:latin typeface="Source Sans Pro"/>
              </a:rPr>
              <a:t>propagating</a:t>
            </a:r>
            <a:r>
              <a:rPr b="0" lang="en-US" sz="2100" spc="-1" strike="noStrike">
                <a:latin typeface="Source Sans Pro"/>
              </a:rPr>
              <a:t> in a linear electric field and constant magnetic field</a:t>
            </a:r>
            <a:endParaRPr b="0" lang="en-US" sz="210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950" spc="-1" strike="noStrike">
                <a:latin typeface="Source Sans Pro"/>
              </a:rPr>
              <a:t>Note: electrons move faster than holes in silicon</a:t>
            </a:r>
            <a:endParaRPr b="0" lang="en-US" sz="195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Can </a:t>
            </a:r>
            <a:r>
              <a:rPr b="1" lang="en-US" sz="2100" spc="-1" strike="noStrike">
                <a:latin typeface="Source Sans Pro"/>
              </a:rPr>
              <a:t>visualise</a:t>
            </a:r>
            <a:r>
              <a:rPr b="0" lang="en-US" sz="2100" spc="-1" strike="noStrike">
                <a:latin typeface="Source Sans Pro"/>
              </a:rPr>
              <a:t> and </a:t>
            </a:r>
            <a:r>
              <a:rPr b="1" lang="en-US" sz="2100" spc="-1" strike="noStrike">
                <a:latin typeface="Source Sans Pro"/>
              </a:rPr>
              <a:t>understand</a:t>
            </a:r>
            <a:r>
              <a:rPr b="0" lang="en-US" sz="2100" spc="-1" strike="noStrike">
                <a:latin typeface="Source Sans Pro"/>
              </a:rPr>
              <a:t> where observed features come from</a:t>
            </a:r>
            <a:endParaRPr b="0" lang="en-US" sz="2100" spc="-1" strike="noStrike">
              <a:latin typeface="Source Sans Pro"/>
            </a:endParaRPr>
          </a:p>
        </p:txBody>
      </p:sp>
      <p:sp>
        <p:nvSpPr>
          <p:cNvPr id="421" name="TextShape 3"/>
          <p:cNvSpPr txBox="1"/>
          <p:nvPr/>
        </p:nvSpPr>
        <p:spPr>
          <a:xfrm>
            <a:off x="8742240" y="4788720"/>
            <a:ext cx="1133280" cy="5994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solidFill>
                  <a:srgbClr val="4962ff"/>
                </a:solidFill>
                <a:latin typeface="Arial"/>
                <a:ea typeface="Arial"/>
              </a:rPr>
              <a:t>■</a:t>
            </a:r>
            <a:r>
              <a:rPr b="0" lang="en-US" sz="1600" spc="-1" strike="noStrike">
                <a:solidFill>
                  <a:srgbClr val="4962ff"/>
                </a:solidFill>
                <a:latin typeface="Source Sans Pro"/>
                <a:ea typeface="Arial"/>
              </a:rPr>
              <a:t> </a:t>
            </a:r>
            <a:r>
              <a:rPr b="0" lang="en-US" sz="1600" spc="-1" strike="noStrike">
                <a:latin typeface="Source Sans Pro"/>
              </a:rPr>
              <a:t>electrons</a:t>
            </a:r>
            <a:endParaRPr b="0" lang="en-US" sz="1600" spc="-1" strike="noStrike">
              <a:latin typeface="Source Sans Pro"/>
            </a:endParaRPr>
          </a:p>
          <a:p>
            <a:r>
              <a:rPr b="0" lang="en-US" sz="1600" spc="-1" strike="noStrike">
                <a:solidFill>
                  <a:srgbClr val="ff8000"/>
                </a:solidFill>
                <a:latin typeface="Arial"/>
                <a:ea typeface="Arial"/>
              </a:rPr>
              <a:t>■</a:t>
            </a:r>
            <a:r>
              <a:rPr b="0" lang="en-US" sz="1600" spc="-1" strike="noStrike">
                <a:solidFill>
                  <a:srgbClr val="ff8000"/>
                </a:solidFill>
                <a:latin typeface="Source Sans Pro"/>
                <a:ea typeface="Arial"/>
              </a:rPr>
              <a:t> </a:t>
            </a:r>
            <a:r>
              <a:rPr b="0" lang="en-US" sz="1600" spc="-1" strike="noStrike">
                <a:latin typeface="Source Sans Pro"/>
              </a:rPr>
              <a:t>holes</a:t>
            </a:r>
            <a:endParaRPr b="0" lang="en-US" sz="1600" spc="-1" strike="noStrike">
              <a:latin typeface="Source Sans Pro"/>
            </a:endParaRPr>
          </a:p>
        </p:txBody>
      </p:sp>
      <p:grpSp>
        <p:nvGrpSpPr>
          <p:cNvPr id="422" name="Group 4"/>
          <p:cNvGrpSpPr/>
          <p:nvPr/>
        </p:nvGrpSpPr>
        <p:grpSpPr>
          <a:xfrm>
            <a:off x="8259840" y="2286000"/>
            <a:ext cx="884160" cy="1645920"/>
            <a:chOff x="8259840" y="2286000"/>
            <a:chExt cx="884160" cy="1645920"/>
          </a:xfrm>
        </p:grpSpPr>
        <p:grpSp>
          <p:nvGrpSpPr>
            <p:cNvPr id="423" name="Group 5"/>
            <p:cNvGrpSpPr/>
            <p:nvPr/>
          </p:nvGrpSpPr>
          <p:grpSpPr>
            <a:xfrm>
              <a:off x="8259840" y="2651760"/>
              <a:ext cx="884160" cy="1280160"/>
              <a:chOff x="8259840" y="2651760"/>
              <a:chExt cx="884160" cy="1280160"/>
            </a:xfrm>
          </p:grpSpPr>
          <p:sp>
            <p:nvSpPr>
              <p:cNvPr id="424" name="Line 6"/>
              <p:cNvSpPr/>
              <p:nvPr/>
            </p:nvSpPr>
            <p:spPr>
              <a:xfrm>
                <a:off x="8259840" y="2651760"/>
                <a:ext cx="0" cy="1280160"/>
              </a:xfrm>
              <a:prstGeom prst="line">
                <a:avLst/>
              </a:prstGeom>
              <a:ln w="38160">
                <a:solidFill>
                  <a:srgbClr val="ff0000"/>
                </a:solidFill>
                <a:round/>
                <a:tailEnd len="med" type="triangle" w="med"/>
              </a:ln>
            </p:spPr>
            <p:style>
              <a:lnRef idx="0"/>
              <a:fillRef idx="0"/>
              <a:effectRef idx="0"/>
              <a:fontRef idx="minor"/>
            </p:style>
          </p:sp>
          <p:sp>
            <p:nvSpPr>
              <p:cNvPr id="425" name="Line 7"/>
              <p:cNvSpPr/>
              <p:nvPr/>
            </p:nvSpPr>
            <p:spPr>
              <a:xfrm>
                <a:off x="9144000" y="2651760"/>
                <a:ext cx="0" cy="1280160"/>
              </a:xfrm>
              <a:prstGeom prst="line">
                <a:avLst/>
              </a:prstGeom>
              <a:ln w="38160">
                <a:solidFill>
                  <a:srgbClr val="ff0000"/>
                </a:solidFill>
                <a:round/>
                <a:tailEnd len="med" type="triangle" w="med"/>
              </a:ln>
            </p:spPr>
            <p:style>
              <a:lnRef idx="0"/>
              <a:fillRef idx="0"/>
              <a:effectRef idx="0"/>
              <a:fontRef idx="minor"/>
            </p:style>
          </p:sp>
          <p:sp>
            <p:nvSpPr>
              <p:cNvPr id="426" name="Line 8"/>
              <p:cNvSpPr/>
              <p:nvPr/>
            </p:nvSpPr>
            <p:spPr>
              <a:xfrm>
                <a:off x="8554680" y="2651760"/>
                <a:ext cx="0" cy="1280160"/>
              </a:xfrm>
              <a:prstGeom prst="line">
                <a:avLst/>
              </a:prstGeom>
              <a:ln w="38160">
                <a:solidFill>
                  <a:srgbClr val="ff0000"/>
                </a:solidFill>
                <a:round/>
                <a:tailEnd len="med" type="triangle" w="med"/>
              </a:ln>
            </p:spPr>
            <p:style>
              <a:lnRef idx="0"/>
              <a:fillRef idx="0"/>
              <a:effectRef idx="0"/>
              <a:fontRef idx="minor"/>
            </p:style>
          </p:sp>
          <p:sp>
            <p:nvSpPr>
              <p:cNvPr id="427" name="Line 9"/>
              <p:cNvSpPr/>
              <p:nvPr/>
            </p:nvSpPr>
            <p:spPr>
              <a:xfrm>
                <a:off x="8849160" y="2651760"/>
                <a:ext cx="0" cy="1280160"/>
              </a:xfrm>
              <a:prstGeom prst="line">
                <a:avLst/>
              </a:prstGeom>
              <a:ln w="38160">
                <a:solidFill>
                  <a:srgbClr val="ff0000"/>
                </a:solidFill>
                <a:round/>
                <a:tailEnd len="med" type="triangle" w="med"/>
              </a:ln>
            </p:spPr>
            <p:style>
              <a:lnRef idx="0"/>
              <a:fillRef idx="0"/>
              <a:effectRef idx="0"/>
              <a:fontRef idx="minor"/>
            </p:style>
          </p:sp>
        </p:grpSp>
        <p:sp>
          <p:nvSpPr>
            <p:cNvPr id="428" name="TextShape 10"/>
            <p:cNvSpPr txBox="1"/>
            <p:nvPr/>
          </p:nvSpPr>
          <p:spPr>
            <a:xfrm>
              <a:off x="8539920" y="2286000"/>
              <a:ext cx="457200" cy="474480"/>
            </a:xfrm>
            <a:prstGeom prst="rect">
              <a:avLst/>
            </a:prstGeom>
            <a:noFill/>
            <a:ln>
              <a:noFill/>
            </a:ln>
          </p:spPr>
          <p:txBody>
            <a:bodyPr lIns="90000" rIns="90000" tIns="45000" bIns="45000">
              <a:noAutofit/>
            </a:bodyPr>
            <a:p>
              <a:r>
                <a:rPr b="0" lang="en-US" sz="2400" spc="-1" strike="noStrike">
                  <a:solidFill>
                    <a:srgbClr val="ff0000"/>
                  </a:solidFill>
                  <a:latin typeface="Source Sans Pro"/>
                </a:rPr>
                <a:t>E</a:t>
              </a:r>
              <a:endParaRPr b="0" lang="en-US" sz="2400" spc="-1" strike="noStrike">
                <a:latin typeface="Source Sans Pro"/>
              </a:endParaRPr>
            </a:p>
          </p:txBody>
        </p:sp>
      </p:grpSp>
      <p:grpSp>
        <p:nvGrpSpPr>
          <p:cNvPr id="429" name="Group 11"/>
          <p:cNvGrpSpPr/>
          <p:nvPr/>
        </p:nvGrpSpPr>
        <p:grpSpPr>
          <a:xfrm>
            <a:off x="7315200" y="2926080"/>
            <a:ext cx="548640" cy="1005840"/>
            <a:chOff x="7315200" y="2926080"/>
            <a:chExt cx="548640" cy="1005840"/>
          </a:xfrm>
        </p:grpSpPr>
        <p:grpSp>
          <p:nvGrpSpPr>
            <p:cNvPr id="430" name="Group 12"/>
            <p:cNvGrpSpPr/>
            <p:nvPr/>
          </p:nvGrpSpPr>
          <p:grpSpPr>
            <a:xfrm>
              <a:off x="7315200" y="3383280"/>
              <a:ext cx="548640" cy="548640"/>
              <a:chOff x="7315200" y="3383280"/>
              <a:chExt cx="548640" cy="548640"/>
            </a:xfrm>
          </p:grpSpPr>
          <p:sp>
            <p:nvSpPr>
              <p:cNvPr id="431" name="CustomShape 13"/>
              <p:cNvSpPr/>
              <p:nvPr/>
            </p:nvSpPr>
            <p:spPr>
              <a:xfrm>
                <a:off x="7315200" y="3383280"/>
                <a:ext cx="548640" cy="548640"/>
              </a:xfrm>
              <a:prstGeom prst="ellipse">
                <a:avLst/>
              </a:prstGeom>
              <a:noFill/>
              <a:ln w="29160">
                <a:solidFill>
                  <a:srgbClr val="3faf46"/>
                </a:solidFill>
                <a:round/>
              </a:ln>
            </p:spPr>
            <p:style>
              <a:lnRef idx="0"/>
              <a:fillRef idx="0"/>
              <a:effectRef idx="0"/>
              <a:fontRef idx="minor"/>
            </p:style>
          </p:sp>
          <p:sp>
            <p:nvSpPr>
              <p:cNvPr id="432" name="Line 14"/>
              <p:cNvSpPr/>
              <p:nvPr/>
            </p:nvSpPr>
            <p:spPr>
              <a:xfrm flipV="1">
                <a:off x="7405920" y="3474720"/>
                <a:ext cx="366480" cy="366480"/>
              </a:xfrm>
              <a:prstGeom prst="line">
                <a:avLst/>
              </a:prstGeom>
              <a:ln w="38160">
                <a:solidFill>
                  <a:srgbClr val="3faf46"/>
                </a:solidFill>
                <a:round/>
              </a:ln>
            </p:spPr>
            <p:style>
              <a:lnRef idx="0"/>
              <a:fillRef idx="0"/>
              <a:effectRef idx="0"/>
              <a:fontRef idx="minor"/>
            </p:style>
          </p:sp>
          <p:sp>
            <p:nvSpPr>
              <p:cNvPr id="433" name="Line 15"/>
              <p:cNvSpPr/>
              <p:nvPr/>
            </p:nvSpPr>
            <p:spPr>
              <a:xfrm flipH="1" flipV="1">
                <a:off x="7405920" y="3474720"/>
                <a:ext cx="366480" cy="366480"/>
              </a:xfrm>
              <a:prstGeom prst="line">
                <a:avLst/>
              </a:prstGeom>
              <a:ln w="38160">
                <a:solidFill>
                  <a:srgbClr val="3faf46"/>
                </a:solidFill>
                <a:round/>
              </a:ln>
            </p:spPr>
            <p:style>
              <a:lnRef idx="0"/>
              <a:fillRef idx="0"/>
              <a:effectRef idx="0"/>
              <a:fontRef idx="minor"/>
            </p:style>
          </p:sp>
        </p:grpSp>
        <p:sp>
          <p:nvSpPr>
            <p:cNvPr id="434" name="TextShape 16"/>
            <p:cNvSpPr txBox="1"/>
            <p:nvPr/>
          </p:nvSpPr>
          <p:spPr>
            <a:xfrm>
              <a:off x="7409520" y="2926080"/>
              <a:ext cx="360720" cy="474480"/>
            </a:xfrm>
            <a:prstGeom prst="rect">
              <a:avLst/>
            </a:prstGeom>
            <a:noFill/>
            <a:ln>
              <a:noFill/>
            </a:ln>
          </p:spPr>
          <p:txBody>
            <a:bodyPr lIns="90000" rIns="90000" tIns="45000" bIns="45000">
              <a:noAutofit/>
            </a:bodyPr>
            <a:p>
              <a:r>
                <a:rPr b="0" lang="en-US" sz="2400" spc="-1" strike="noStrike">
                  <a:solidFill>
                    <a:srgbClr val="3faf46"/>
                  </a:solidFill>
                  <a:latin typeface="Source Sans Pro"/>
                </a:rPr>
                <a:t>B</a:t>
              </a:r>
              <a:endParaRPr b="0" lang="en-US" sz="2400" spc="-1" strike="noStrike">
                <a:latin typeface="Source Sans Pro"/>
              </a:endParaRPr>
            </a:p>
          </p:txBody>
        </p:sp>
      </p:grpSp>
      <p:sp>
        <p:nvSpPr>
          <p:cNvPr id="435" name="Line 17"/>
          <p:cNvSpPr/>
          <p:nvPr/>
        </p:nvSpPr>
        <p:spPr>
          <a:xfrm>
            <a:off x="5158080" y="182520"/>
            <a:ext cx="0" cy="4902120"/>
          </a:xfrm>
          <a:prstGeom prst="line">
            <a:avLst/>
          </a:prstGeom>
          <a:ln w="12600">
            <a:solidFill>
              <a:srgbClr val="000000"/>
            </a:solidFill>
            <a:custDash>
              <a:ds d="197000" sp="127000"/>
            </a:custDash>
            <a:round/>
            <a:tailEnd len="med" type="triangle" w="med"/>
          </a:ln>
        </p:spPr>
        <p:style>
          <a:lnRef idx="0"/>
          <a:fillRef idx="0"/>
          <a:effectRef idx="0"/>
          <a:fontRef idx="minor"/>
        </p:style>
      </p:sp>
      <p:sp>
        <p:nvSpPr>
          <p:cNvPr id="436" name="TextShape 18"/>
          <p:cNvSpPr txBox="1"/>
          <p:nvPr/>
        </p:nvSpPr>
        <p:spPr>
          <a:xfrm>
            <a:off x="5303520" y="4788720"/>
            <a:ext cx="201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latin typeface="Source Sans Pro"/>
              </a:rPr>
              <a:t>Traversing particle</a:t>
            </a:r>
            <a:endParaRPr b="0" lang="en-US" sz="1600" spc="-1" strike="noStrike">
              <a:latin typeface="Source Sans Pro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20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7" name="TextShape 1"/>
          <p:cNvSpPr txBox="1"/>
          <p:nvPr/>
        </p:nvSpPr>
        <p:spPr>
          <a:xfrm>
            <a:off x="365040" y="195480"/>
            <a:ext cx="8686800" cy="95724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Allpix Squared – microscopic simulations give macroscopic effects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438" name="TextShape 2"/>
          <p:cNvSpPr txBox="1"/>
          <p:nvPr/>
        </p:nvSpPr>
        <p:spPr>
          <a:xfrm>
            <a:off x="365040" y="887040"/>
            <a:ext cx="4550040" cy="208692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endParaRPr b="0" lang="en-US" sz="210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A </a:t>
            </a:r>
            <a:r>
              <a:rPr b="1" lang="en-US" sz="2100" spc="-1" strike="noStrike">
                <a:latin typeface="Source Sans Pro"/>
              </a:rPr>
              <a:t>good match to data is found</a:t>
            </a:r>
            <a:r>
              <a:rPr b="0" lang="en-US" sz="2100" spc="-1" strike="noStrike">
                <a:latin typeface="Source Sans Pro"/>
              </a:rPr>
              <a:t>, enabling predictive simulations</a:t>
            </a:r>
            <a:endParaRPr b="0" lang="en-US" sz="210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Highly detailed in-pixel studies can be performed</a:t>
            </a:r>
            <a:endParaRPr b="0" lang="en-US" sz="2100" spc="-1" strike="noStrike">
              <a:latin typeface="Source Sans Pro"/>
            </a:endParaRPr>
          </a:p>
        </p:txBody>
      </p:sp>
      <p:pic>
        <p:nvPicPr>
          <p:cNvPr id="439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5406120" y="780480"/>
            <a:ext cx="2914560" cy="2037960"/>
          </a:xfrm>
          <a:prstGeom prst="rect">
            <a:avLst/>
          </a:prstGeom>
          <a:ln>
            <a:noFill/>
          </a:ln>
        </p:spPr>
      </p:pic>
      <p:pic>
        <p:nvPicPr>
          <p:cNvPr id="440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7193520" y="2955960"/>
            <a:ext cx="2560320" cy="2003040"/>
          </a:xfrm>
          <a:prstGeom prst="rect">
            <a:avLst/>
          </a:prstGeom>
          <a:ln>
            <a:noFill/>
          </a:ln>
        </p:spPr>
      </p:pic>
      <p:pic>
        <p:nvPicPr>
          <p:cNvPr id="441" name="" descr=""/>
          <p:cNvPicPr/>
          <p:nvPr/>
        </p:nvPicPr>
        <p:blipFill>
          <a:blip r:embed="rId3">
            <a:alphaModFix amt="50000"/>
          </a:blip>
          <a:stretch/>
        </p:blipFill>
        <p:spPr>
          <a:xfrm>
            <a:off x="4442400" y="2927520"/>
            <a:ext cx="2641320" cy="2026800"/>
          </a:xfrm>
          <a:prstGeom prst="rect">
            <a:avLst/>
          </a:prstGeom>
          <a:ln>
            <a:noFill/>
          </a:ln>
        </p:spPr>
      </p:pic>
      <p:sp>
        <p:nvSpPr>
          <p:cNvPr id="442" name="TextShape 3"/>
          <p:cNvSpPr txBox="1"/>
          <p:nvPr/>
        </p:nvSpPr>
        <p:spPr>
          <a:xfrm>
            <a:off x="8407800" y="1212120"/>
            <a:ext cx="1446120" cy="64944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200" spc="-1" strike="noStrike">
                <a:latin typeface="Source Sans Pro"/>
              </a:rPr>
              <a:t>A. Simancas et al. </a:t>
            </a:r>
            <a:r>
              <a:rPr b="0" lang="en-US" sz="1200" spc="-1" strike="noStrike">
                <a:latin typeface="Source Sans Pro"/>
                <a:hlinkClick r:id="rId4"/>
              </a:rPr>
              <a:t>doi:10.1016/j.nima.2024.169414</a:t>
            </a:r>
            <a:endParaRPr b="0" lang="en-US" sz="1200" spc="-1" strike="noStrike">
              <a:latin typeface="Source Sans Pro"/>
            </a:endParaRPr>
          </a:p>
        </p:txBody>
      </p:sp>
      <p:sp>
        <p:nvSpPr>
          <p:cNvPr id="443" name="TextShape 4"/>
          <p:cNvSpPr txBox="1"/>
          <p:nvPr/>
        </p:nvSpPr>
        <p:spPr>
          <a:xfrm>
            <a:off x="6000840" y="5005080"/>
            <a:ext cx="2225520" cy="2808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200" spc="-1" strike="noStrike">
                <a:latin typeface="Source Sans Pro"/>
                <a:hlinkClick r:id="rId5"/>
              </a:rPr>
              <a:t>doi:10.1016/j.nima.2025.170227</a:t>
            </a:r>
            <a:endParaRPr b="0" lang="en-US" sz="1200" spc="-1" strike="noStrike">
              <a:latin typeface="Source Sans Pro"/>
            </a:endParaRPr>
          </a:p>
        </p:txBody>
      </p:sp>
      <p:pic>
        <p:nvPicPr>
          <p:cNvPr id="444" name="" descr=""/>
          <p:cNvPicPr/>
          <p:nvPr/>
        </p:nvPicPr>
        <p:blipFill>
          <a:blip r:embed="rId6">
            <a:alphaModFix amt="50000"/>
          </a:blip>
          <a:stretch/>
        </p:blipFill>
        <p:spPr>
          <a:xfrm>
            <a:off x="1191600" y="3125880"/>
            <a:ext cx="2239560" cy="217800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21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5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Summary and conclusions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446" name="TextShape 2"/>
          <p:cNvSpPr txBox="1"/>
          <p:nvPr/>
        </p:nvSpPr>
        <p:spPr>
          <a:xfrm>
            <a:off x="365040" y="887040"/>
            <a:ext cx="603576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High precision in both time and space </a:t>
            </a:r>
            <a:r>
              <a:rPr b="1" lang="en-US" sz="2100" spc="-1" strike="noStrike">
                <a:latin typeface="Source Sans Pro"/>
              </a:rPr>
              <a:t>essential</a:t>
            </a:r>
            <a:r>
              <a:rPr b="0" lang="en-US" sz="2100" spc="-1" strike="noStrike">
                <a:latin typeface="Source Sans Pro"/>
              </a:rPr>
              <a:t> for experiments at future colliders</a:t>
            </a:r>
            <a:endParaRPr b="0" lang="en-US" sz="210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1950" spc="-1" strike="noStrike">
                <a:latin typeface="Source Sans Pro"/>
              </a:rPr>
              <a:t>Silicon detectors</a:t>
            </a:r>
            <a:r>
              <a:rPr b="0" lang="en-US" sz="1950" spc="-1" strike="noStrike">
                <a:latin typeface="Source Sans Pro"/>
              </a:rPr>
              <a:t> can meet many of the demands</a:t>
            </a:r>
            <a:endParaRPr b="0" lang="en-US" sz="195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There is a lot of activity in the Detector R&amp;D group targeted at future experiments</a:t>
            </a:r>
            <a:endParaRPr b="0" lang="en-US" sz="210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950" spc="-1" strike="noStrike">
                <a:latin typeface="Source Sans Pro"/>
              </a:rPr>
              <a:t>Working </a:t>
            </a:r>
            <a:r>
              <a:rPr b="1" lang="en-US" sz="1950" spc="-1" strike="noStrike">
                <a:latin typeface="Source Sans Pro"/>
              </a:rPr>
              <a:t>at the forefront</a:t>
            </a:r>
            <a:r>
              <a:rPr b="0" lang="en-US" sz="1950" spc="-1" strike="noStrike">
                <a:latin typeface="Source Sans Pro"/>
              </a:rPr>
              <a:t> of silicon sensor development</a:t>
            </a:r>
            <a:endParaRPr b="0" lang="en-US" sz="195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950" spc="-1" strike="noStrike">
                <a:latin typeface="Source Sans Pro"/>
              </a:rPr>
              <a:t>Investigating several new technologies</a:t>
            </a:r>
            <a:endParaRPr b="0" lang="en-US" sz="195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Prototype testing and simulations together make a </a:t>
            </a:r>
            <a:r>
              <a:rPr b="1" lang="en-US" sz="2100" spc="-1" strike="noStrike">
                <a:latin typeface="Source Sans Pro"/>
              </a:rPr>
              <a:t>powerful toolbox</a:t>
            </a:r>
            <a:r>
              <a:rPr b="0" lang="en-US" sz="2100" spc="-1" strike="noStrike">
                <a:latin typeface="Source Sans Pro"/>
              </a:rPr>
              <a:t> for sensor research and development – we do both at Nikhef! </a:t>
            </a:r>
            <a:endParaRPr b="0" lang="en-US" sz="2100" spc="-1" strike="noStrike">
              <a:latin typeface="Source Sans Pro"/>
            </a:endParaRPr>
          </a:p>
        </p:txBody>
      </p:sp>
      <p:pic>
        <p:nvPicPr>
          <p:cNvPr id="447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7489800" y="-8280"/>
            <a:ext cx="2570400" cy="540576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22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8" name="TextShape 1"/>
          <p:cNvSpPr txBox="1"/>
          <p:nvPr/>
        </p:nvSpPr>
        <p:spPr>
          <a:xfrm>
            <a:off x="503640" y="226080"/>
            <a:ext cx="9068400" cy="478224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Thank you!</a:t>
            </a:r>
            <a:endParaRPr b="0" lang="en-US" sz="3000" spc="-1" strike="noStrike">
              <a:latin typeface="Source Sans Pro"/>
            </a:endParaRPr>
          </a:p>
        </p:txBody>
      </p:sp>
      <p:pic>
        <p:nvPicPr>
          <p:cNvPr id="449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3291840" y="365760"/>
            <a:ext cx="6087960" cy="471528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23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" name="TextShape 1"/>
          <p:cNvSpPr txBox="1"/>
          <p:nvPr/>
        </p:nvSpPr>
        <p:spPr>
          <a:xfrm>
            <a:off x="503640" y="226080"/>
            <a:ext cx="9068400" cy="478224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Backup slides</a:t>
            </a:r>
            <a:endParaRPr b="0" lang="en-US" sz="3000" spc="-1" strike="noStrike">
              <a:latin typeface="Source Sans Pro"/>
            </a:endParaRPr>
          </a:p>
        </p:txBody>
      </p:sp>
      <p:pic>
        <p:nvPicPr>
          <p:cNvPr id="451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6402960" y="-6120"/>
            <a:ext cx="3307320" cy="543456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24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2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MAPS prototype timing status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453" name="TextShape 2"/>
          <p:cNvSpPr txBox="1"/>
          <p:nvPr/>
        </p:nvSpPr>
        <p:spPr>
          <a:xfrm>
            <a:off x="365040" y="887040"/>
            <a:ext cx="438984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Time resolution for APTS measured for </a:t>
            </a:r>
            <a:r>
              <a:rPr b="1" lang="en-US" sz="2100" spc="-1" strike="noStrike">
                <a:latin typeface="Source Sans Pro"/>
              </a:rPr>
              <a:t>different radiation damage levels</a:t>
            </a:r>
            <a:endParaRPr b="0" lang="en-US" sz="210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950" spc="-1" strike="noStrike">
                <a:latin typeface="Source Sans Pro"/>
              </a:rPr>
              <a:t>63-69 ps across full pixel</a:t>
            </a:r>
            <a:endParaRPr b="0" lang="en-US" sz="195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For MOST, the </a:t>
            </a:r>
            <a:r>
              <a:rPr b="1" lang="en-US" sz="2100" spc="-1" strike="noStrike">
                <a:latin typeface="Source Sans Pro"/>
              </a:rPr>
              <a:t>jitter of on-chip signal propagation</a:t>
            </a:r>
            <a:r>
              <a:rPr b="0" lang="en-US" sz="2100" spc="-1" strike="noStrike">
                <a:latin typeface="Source Sans Pro"/>
              </a:rPr>
              <a:t> has been measured</a:t>
            </a:r>
            <a:endParaRPr b="0" lang="en-US" sz="210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950" spc="-1" strike="noStrike">
                <a:latin typeface="Source Sans Pro"/>
              </a:rPr>
              <a:t>Down to tens of ps</a:t>
            </a:r>
            <a:endParaRPr b="0" lang="en-US" sz="1950" spc="-1" strike="noStrike">
              <a:latin typeface="Source Sans Pro"/>
            </a:endParaRPr>
          </a:p>
        </p:txBody>
      </p:sp>
      <p:pic>
        <p:nvPicPr>
          <p:cNvPr id="454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5029200" y="2194560"/>
            <a:ext cx="4754880" cy="3007800"/>
          </a:xfrm>
          <a:prstGeom prst="rect">
            <a:avLst/>
          </a:prstGeom>
          <a:ln>
            <a:noFill/>
          </a:ln>
        </p:spPr>
      </p:pic>
      <p:pic>
        <p:nvPicPr>
          <p:cNvPr id="455" name="" descr=""/>
          <p:cNvPicPr/>
          <p:nvPr/>
        </p:nvPicPr>
        <p:blipFill>
          <a:blip r:embed="rId2">
            <a:alphaModFix amt="50000"/>
          </a:blip>
          <a:stretch/>
        </p:blipFill>
        <p:spPr>
          <a:xfrm>
            <a:off x="5799240" y="182880"/>
            <a:ext cx="3801960" cy="182160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25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6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APTS timing status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457" name="TextShape 2"/>
          <p:cNvSpPr txBox="1"/>
          <p:nvPr/>
        </p:nvSpPr>
        <p:spPr>
          <a:xfrm>
            <a:off x="365040" y="887040"/>
            <a:ext cx="347544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Strong </a:t>
            </a:r>
            <a:r>
              <a:rPr b="1" lang="en-US" sz="2100" spc="-1" strike="noStrike">
                <a:latin typeface="Source Sans Pro"/>
              </a:rPr>
              <a:t>dependence on in-pixel position</a:t>
            </a:r>
            <a:endParaRPr b="0" lang="en-US" sz="210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Time resolution in </a:t>
            </a:r>
            <a:r>
              <a:rPr b="1" lang="en-US" sz="2100" spc="-1" strike="noStrike">
                <a:latin typeface="Source Sans Pro"/>
              </a:rPr>
              <a:t>pixel centre lowest</a:t>
            </a:r>
            <a:endParaRPr b="0" lang="en-US" sz="210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950" spc="-1" strike="noStrike">
                <a:latin typeface="Source Sans Pro"/>
              </a:rPr>
              <a:t>51-63 ps</a:t>
            </a:r>
            <a:endParaRPr b="0" lang="en-US" sz="195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100" spc="-1" strike="noStrike">
                <a:latin typeface="Source Sans Pro"/>
              </a:rPr>
              <a:t>Slower at pixel edges</a:t>
            </a:r>
            <a:r>
              <a:rPr b="0" lang="en-US" sz="2100" spc="-1" strike="noStrike">
                <a:latin typeface="Source Sans Pro"/>
              </a:rPr>
              <a:t> – charge travels for longer before inducing a charge</a:t>
            </a:r>
            <a:endParaRPr b="0" lang="en-US" sz="2100" spc="-1" strike="noStrike">
              <a:latin typeface="Source Sans Pro"/>
            </a:endParaRPr>
          </a:p>
        </p:txBody>
      </p:sp>
      <p:pic>
        <p:nvPicPr>
          <p:cNvPr id="458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4003920" y="786960"/>
            <a:ext cx="6036120" cy="4075920"/>
          </a:xfrm>
          <a:prstGeom prst="rect">
            <a:avLst/>
          </a:prstGeom>
          <a:ln>
            <a:noFill/>
          </a:ln>
        </p:spPr>
      </p:pic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26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9" name="TextShape 1"/>
          <p:cNvSpPr txBox="1"/>
          <p:nvPr/>
        </p:nvSpPr>
        <p:spPr>
          <a:xfrm>
            <a:off x="365040" y="21852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LGAD simulations for ALTAS HGTD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460" name="TextShape 2"/>
          <p:cNvSpPr txBox="1"/>
          <p:nvPr/>
        </p:nvSpPr>
        <p:spPr>
          <a:xfrm>
            <a:off x="365040" y="887040"/>
            <a:ext cx="347544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Simulating particle incidence on </a:t>
            </a:r>
            <a:r>
              <a:rPr b="1" lang="en-US" sz="2100" spc="-1" strike="noStrike">
                <a:latin typeface="Source Sans Pro"/>
              </a:rPr>
              <a:t>low-gain avalanche diode</a:t>
            </a:r>
            <a:endParaRPr b="0" lang="en-US" sz="210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Pulse generated by </a:t>
            </a:r>
            <a:r>
              <a:rPr b="1" lang="en-US" sz="2100" spc="-1" strike="noStrike">
                <a:latin typeface="Source Sans Pro"/>
              </a:rPr>
              <a:t>charge motion and amplification</a:t>
            </a:r>
            <a:endParaRPr b="0" lang="en-US" sz="210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1" lang="en-US" sz="2100" spc="-1" strike="noStrike">
                <a:latin typeface="Source Sans Pro"/>
              </a:rPr>
              <a:t>Sophisticated front-end electronics response</a:t>
            </a:r>
            <a:r>
              <a:rPr b="0" lang="en-US" sz="2100" spc="-1" strike="noStrike">
                <a:latin typeface="Source Sans Pro"/>
              </a:rPr>
              <a:t> included via transfer function</a:t>
            </a:r>
            <a:endParaRPr b="0" lang="en-US" sz="2100" spc="-1" strike="noStrike">
              <a:latin typeface="Source Sans Pro"/>
            </a:endParaRPr>
          </a:p>
        </p:txBody>
      </p:sp>
      <p:pic>
        <p:nvPicPr>
          <p:cNvPr id="461" name="" descr=""/>
          <p:cNvPicPr/>
          <p:nvPr/>
        </p:nvPicPr>
        <p:blipFill>
          <a:blip r:embed="rId1">
            <a:alphaModFix amt="50000"/>
          </a:blip>
          <a:stretch/>
        </p:blipFill>
        <p:spPr>
          <a:xfrm>
            <a:off x="4389120" y="1041480"/>
            <a:ext cx="5577840" cy="3347640"/>
          </a:xfrm>
          <a:prstGeom prst="rect">
            <a:avLst/>
          </a:prstGeom>
          <a:ln>
            <a:noFill/>
          </a:ln>
        </p:spPr>
      </p:pic>
      <p:sp>
        <p:nvSpPr>
          <p:cNvPr id="462" name="TextShape 3"/>
          <p:cNvSpPr txBox="1"/>
          <p:nvPr/>
        </p:nvSpPr>
        <p:spPr>
          <a:xfrm>
            <a:off x="5029200" y="4389120"/>
            <a:ext cx="4663440" cy="4104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000" spc="-1" strike="noStrike">
                <a:latin typeface="Source Sans Pro"/>
              </a:rPr>
              <a:t>Work by Petja</a:t>
            </a:r>
            <a:endParaRPr b="0" lang="en-US" sz="2000" spc="-1" strike="noStrike">
              <a:latin typeface="Source Sans Pro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27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3" name="TextShape 1"/>
          <p:cNvSpPr txBox="1"/>
          <p:nvPr/>
        </p:nvSpPr>
        <p:spPr>
          <a:xfrm>
            <a:off x="366120" y="21528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Full end-to-end simulations – only Allpix Squared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464" name="CustomShape 2"/>
          <p:cNvSpPr/>
          <p:nvPr/>
        </p:nvSpPr>
        <p:spPr>
          <a:xfrm>
            <a:off x="5121720" y="1889280"/>
            <a:ext cx="1051560" cy="3191760"/>
          </a:xfrm>
          <a:prstGeom prst="rect">
            <a:avLst/>
          </a:prstGeom>
          <a:solidFill>
            <a:srgbClr val="02a9a2">
              <a:alpha val="37000"/>
            </a:srgbClr>
          </a:solidFill>
          <a:ln w="19080">
            <a:solidFill>
              <a:srgbClr val="02a9a2"/>
            </a:solidFill>
            <a:round/>
          </a:ln>
        </p:spPr>
        <p:style>
          <a:lnRef idx="0"/>
          <a:fillRef idx="0"/>
          <a:effectRef idx="0"/>
          <a:fontRef idx="minor"/>
        </p:style>
        <p:txBody>
          <a:bodyPr wrap="none" lIns="99360" rIns="99360" tIns="54360" bIns="54360">
            <a:noAutofit/>
          </a:bodyPr>
          <a:p>
            <a:pPr algn="ctr"/>
            <a:r>
              <a:rPr b="0" lang="en-US" sz="1400" spc="-1" strike="noStrike">
                <a:latin typeface="Source Sans Pro Semibold"/>
              </a:rPr>
              <a:t>Signal</a:t>
            </a:r>
            <a:endParaRPr b="0" lang="en-US" sz="1400" spc="-1" strike="noStrike">
              <a:latin typeface="Source Sans Pro Semibold"/>
            </a:endParaRPr>
          </a:p>
          <a:p>
            <a:pPr algn="ctr"/>
            <a:r>
              <a:rPr b="0" lang="en-US" sz="1400" spc="-1" strike="noStrike">
                <a:latin typeface="Source Sans Pro Semibold"/>
              </a:rPr>
              <a:t>Transfer</a:t>
            </a:r>
            <a:endParaRPr b="0" lang="en-US" sz="1400" spc="-1" strike="noStrike">
              <a:latin typeface="Source Sans Pro Semibold"/>
            </a:endParaRPr>
          </a:p>
        </p:txBody>
      </p:sp>
      <p:sp>
        <p:nvSpPr>
          <p:cNvPr id="465" name="CustomShape 3"/>
          <p:cNvSpPr/>
          <p:nvPr/>
        </p:nvSpPr>
        <p:spPr>
          <a:xfrm>
            <a:off x="6309720" y="1889280"/>
            <a:ext cx="1051560" cy="3191760"/>
          </a:xfrm>
          <a:prstGeom prst="rect">
            <a:avLst/>
          </a:prstGeom>
          <a:solidFill>
            <a:srgbClr val="02a9a2">
              <a:alpha val="37000"/>
            </a:srgbClr>
          </a:solidFill>
          <a:ln w="19080">
            <a:solidFill>
              <a:srgbClr val="02a9a2"/>
            </a:solidFill>
            <a:round/>
          </a:ln>
        </p:spPr>
        <p:style>
          <a:lnRef idx="0"/>
          <a:fillRef idx="0"/>
          <a:effectRef idx="0"/>
          <a:fontRef idx="minor"/>
        </p:style>
        <p:txBody>
          <a:bodyPr wrap="none" lIns="99360" rIns="99360" tIns="54360" bIns="54360">
            <a:noAutofit/>
          </a:bodyPr>
          <a:p>
            <a:pPr algn="ctr"/>
            <a:r>
              <a:rPr b="0" lang="en-US" sz="1400" spc="-1" strike="noStrike">
                <a:latin typeface="Source Sans Pro Semibold"/>
              </a:rPr>
              <a:t>Digitization</a:t>
            </a:r>
            <a:endParaRPr b="0" lang="en-US" sz="1400" spc="-1" strike="noStrike">
              <a:latin typeface="Source Sans Pro Semibold"/>
            </a:endParaRPr>
          </a:p>
        </p:txBody>
      </p:sp>
      <p:sp>
        <p:nvSpPr>
          <p:cNvPr id="466" name="CustomShape 4"/>
          <p:cNvSpPr/>
          <p:nvPr/>
        </p:nvSpPr>
        <p:spPr>
          <a:xfrm>
            <a:off x="3933720" y="1889280"/>
            <a:ext cx="1051560" cy="3191760"/>
          </a:xfrm>
          <a:prstGeom prst="rect">
            <a:avLst/>
          </a:prstGeom>
          <a:solidFill>
            <a:srgbClr val="02a9a2">
              <a:alpha val="37000"/>
            </a:srgbClr>
          </a:solidFill>
          <a:ln w="19080">
            <a:solidFill>
              <a:srgbClr val="02a9a2"/>
            </a:solidFill>
            <a:round/>
          </a:ln>
        </p:spPr>
        <p:style>
          <a:lnRef idx="0"/>
          <a:fillRef idx="0"/>
          <a:effectRef idx="0"/>
          <a:fontRef idx="minor"/>
        </p:style>
        <p:txBody>
          <a:bodyPr wrap="none" lIns="99360" rIns="99360" tIns="54360" bIns="54360">
            <a:noAutofit/>
          </a:bodyPr>
          <a:p>
            <a:pPr algn="ctr"/>
            <a:r>
              <a:rPr b="0" lang="en-US" sz="1400" spc="-1" strike="noStrike">
                <a:latin typeface="Source Sans Pro Semibold"/>
              </a:rPr>
              <a:t>Charge</a:t>
            </a:r>
            <a:endParaRPr b="0" lang="en-US" sz="1400" spc="-1" strike="noStrike">
              <a:latin typeface="Source Sans Pro Semibold"/>
            </a:endParaRPr>
          </a:p>
          <a:p>
            <a:pPr algn="ctr"/>
            <a:r>
              <a:rPr b="0" lang="en-US" sz="1400" spc="-1" strike="noStrike">
                <a:latin typeface="Source Sans Pro Semibold"/>
              </a:rPr>
              <a:t>Transport</a:t>
            </a:r>
            <a:endParaRPr b="0" lang="en-US" sz="1400" spc="-1" strike="noStrike">
              <a:latin typeface="Source Sans Pro Semibold"/>
            </a:endParaRPr>
          </a:p>
        </p:txBody>
      </p:sp>
      <p:sp>
        <p:nvSpPr>
          <p:cNvPr id="467" name="CustomShape 5"/>
          <p:cNvSpPr/>
          <p:nvPr/>
        </p:nvSpPr>
        <p:spPr>
          <a:xfrm>
            <a:off x="2673720" y="1889280"/>
            <a:ext cx="1131120" cy="3191760"/>
          </a:xfrm>
          <a:prstGeom prst="rect">
            <a:avLst/>
          </a:prstGeom>
          <a:solidFill>
            <a:srgbClr val="02a9a2">
              <a:alpha val="37000"/>
            </a:srgbClr>
          </a:solidFill>
          <a:ln w="19080">
            <a:solidFill>
              <a:srgbClr val="02a9a2"/>
            </a:solidFill>
            <a:round/>
          </a:ln>
        </p:spPr>
        <p:style>
          <a:lnRef idx="0"/>
          <a:fillRef idx="0"/>
          <a:effectRef idx="0"/>
          <a:fontRef idx="minor"/>
        </p:style>
        <p:txBody>
          <a:bodyPr wrap="none" lIns="99360" rIns="99360" tIns="54360" bIns="54360">
            <a:noAutofit/>
          </a:bodyPr>
          <a:p>
            <a:pPr algn="ctr"/>
            <a:r>
              <a:rPr b="0" lang="en-US" sz="1400" spc="-1" strike="noStrike">
                <a:latin typeface="Source Sans Pro Semibold"/>
              </a:rPr>
              <a:t>Energy</a:t>
            </a:r>
            <a:endParaRPr b="0" lang="en-US" sz="1400" spc="-1" strike="noStrike">
              <a:latin typeface="Source Sans Pro Semibold"/>
            </a:endParaRPr>
          </a:p>
          <a:p>
            <a:pPr algn="ctr"/>
            <a:r>
              <a:rPr b="0" lang="en-US" sz="1400" spc="-1" strike="noStrike">
                <a:latin typeface="Source Sans Pro Semibold"/>
              </a:rPr>
              <a:t>Deposition</a:t>
            </a:r>
            <a:endParaRPr b="0" lang="en-US" sz="1400" spc="-1" strike="noStrike">
              <a:latin typeface="Source Sans Pro Semibold"/>
            </a:endParaRPr>
          </a:p>
        </p:txBody>
      </p:sp>
      <p:sp>
        <p:nvSpPr>
          <p:cNvPr id="468" name="CustomShape 6"/>
          <p:cNvSpPr/>
          <p:nvPr/>
        </p:nvSpPr>
        <p:spPr>
          <a:xfrm rot="16200000">
            <a:off x="3332520" y="2661480"/>
            <a:ext cx="1320120" cy="1973160"/>
          </a:xfrm>
          <a:custGeom>
            <a:avLst/>
            <a:gdLst/>
            <a:ahLst/>
            <a:rect l="0" t="0" r="r" b="b"/>
            <a:pathLst>
              <a:path w="3669" h="5483">
                <a:moveTo>
                  <a:pt x="1834" y="0"/>
                </a:moveTo>
                <a:lnTo>
                  <a:pt x="3668" y="5482"/>
                </a:lnTo>
                <a:lnTo>
                  <a:pt x="0" y="5482"/>
                </a:lnTo>
                <a:lnTo>
                  <a:pt x="1834" y="0"/>
                </a:lnTo>
              </a:path>
            </a:pathLst>
          </a:custGeom>
          <a:solidFill>
            <a:srgbClr val="cccccc"/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pic>
        <p:nvPicPr>
          <p:cNvPr id="469" name="" descr=""/>
          <p:cNvPicPr/>
          <p:nvPr/>
        </p:nvPicPr>
        <p:blipFill>
          <a:blip r:embed="rId1"/>
          <a:stretch/>
        </p:blipFill>
        <p:spPr>
          <a:xfrm>
            <a:off x="1290960" y="3343320"/>
            <a:ext cx="1851480" cy="630360"/>
          </a:xfrm>
          <a:prstGeom prst="rect">
            <a:avLst/>
          </a:prstGeom>
          <a:ln>
            <a:noFill/>
          </a:ln>
        </p:spPr>
      </p:pic>
      <p:sp>
        <p:nvSpPr>
          <p:cNvPr id="470" name="TextShape 7"/>
          <p:cNvSpPr txBox="1"/>
          <p:nvPr/>
        </p:nvSpPr>
        <p:spPr>
          <a:xfrm>
            <a:off x="421920" y="3328560"/>
            <a:ext cx="956520" cy="66636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latin typeface="Source Sans Pro"/>
              </a:rPr>
              <a:t>incident</a:t>
            </a:r>
            <a:br/>
            <a:r>
              <a:rPr b="0" lang="en-US" sz="1600" spc="-1" strike="noStrike">
                <a:latin typeface="Source Sans Pro"/>
              </a:rPr>
              <a:t>radiation</a:t>
            </a:r>
            <a:endParaRPr b="0" lang="en-US" sz="1600" spc="-1" strike="noStrike">
              <a:latin typeface="Source Sans Pro"/>
            </a:endParaRPr>
          </a:p>
        </p:txBody>
      </p:sp>
      <p:sp>
        <p:nvSpPr>
          <p:cNvPr id="471" name="TextShape 8"/>
          <p:cNvSpPr txBox="1"/>
          <p:nvPr/>
        </p:nvSpPr>
        <p:spPr>
          <a:xfrm>
            <a:off x="4778640" y="303516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72" name="TextShape 9"/>
          <p:cNvSpPr txBox="1"/>
          <p:nvPr/>
        </p:nvSpPr>
        <p:spPr>
          <a:xfrm>
            <a:off x="4799160" y="285804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73" name="TextShape 10"/>
          <p:cNvSpPr txBox="1"/>
          <p:nvPr/>
        </p:nvSpPr>
        <p:spPr>
          <a:xfrm>
            <a:off x="3130200" y="357264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74" name="TextShape 11"/>
          <p:cNvSpPr txBox="1"/>
          <p:nvPr/>
        </p:nvSpPr>
        <p:spPr>
          <a:xfrm>
            <a:off x="2973960" y="347040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75" name="TextShape 12"/>
          <p:cNvSpPr txBox="1"/>
          <p:nvPr/>
        </p:nvSpPr>
        <p:spPr>
          <a:xfrm>
            <a:off x="3041640" y="366012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76" name="TextShape 13"/>
          <p:cNvSpPr txBox="1"/>
          <p:nvPr/>
        </p:nvSpPr>
        <p:spPr>
          <a:xfrm>
            <a:off x="3035160" y="335484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77" name="TextShape 14"/>
          <p:cNvSpPr txBox="1"/>
          <p:nvPr/>
        </p:nvSpPr>
        <p:spPr>
          <a:xfrm>
            <a:off x="4708800" y="294984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78" name="TextShape 15"/>
          <p:cNvSpPr txBox="1"/>
          <p:nvPr/>
        </p:nvSpPr>
        <p:spPr>
          <a:xfrm>
            <a:off x="4629240" y="292320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79" name="TextShape 16"/>
          <p:cNvSpPr txBox="1"/>
          <p:nvPr/>
        </p:nvSpPr>
        <p:spPr>
          <a:xfrm>
            <a:off x="4672440" y="304704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80" name="TextShape 17"/>
          <p:cNvSpPr txBox="1"/>
          <p:nvPr/>
        </p:nvSpPr>
        <p:spPr>
          <a:xfrm>
            <a:off x="2944440" y="362304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81" name="TextShape 18"/>
          <p:cNvSpPr txBox="1"/>
          <p:nvPr/>
        </p:nvSpPr>
        <p:spPr>
          <a:xfrm>
            <a:off x="2944800" y="337140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82" name="TextShape 19"/>
          <p:cNvSpPr txBox="1"/>
          <p:nvPr/>
        </p:nvSpPr>
        <p:spPr>
          <a:xfrm>
            <a:off x="3197160" y="347976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83" name="TextShape 20"/>
          <p:cNvSpPr txBox="1"/>
          <p:nvPr/>
        </p:nvSpPr>
        <p:spPr>
          <a:xfrm>
            <a:off x="3053520" y="355212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84" name="TextShape 21"/>
          <p:cNvSpPr txBox="1"/>
          <p:nvPr/>
        </p:nvSpPr>
        <p:spPr>
          <a:xfrm>
            <a:off x="3161880" y="333648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85" name="CustomShape 22"/>
          <p:cNvSpPr/>
          <p:nvPr/>
        </p:nvSpPr>
        <p:spPr>
          <a:xfrm>
            <a:off x="4978440" y="2994120"/>
            <a:ext cx="1329480" cy="1309320"/>
          </a:xfrm>
          <a:prstGeom prst="rect">
            <a:avLst/>
          </a:prstGeom>
          <a:solidFill>
            <a:srgbClr val="dddddd"/>
          </a:solidFill>
          <a:ln>
            <a:noFill/>
          </a:ln>
        </p:spPr>
        <p:style>
          <a:lnRef idx="0"/>
          <a:fillRef idx="0"/>
          <a:effectRef idx="0"/>
          <a:fontRef idx="minor"/>
        </p:style>
        <p:txBody>
          <a:bodyPr wrap="none" lIns="90000" rIns="90000" tIns="45000" bIns="45000" anchor="ctr">
            <a:noAutofit/>
          </a:bodyPr>
          <a:p>
            <a:pPr algn="ctr"/>
            <a:r>
              <a:rPr b="0" lang="en-US" sz="1400" spc="-1" strike="noStrike">
                <a:latin typeface="Source Sans Pro"/>
              </a:rPr>
              <a:t>AC/DC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86" name="CustomShape 23"/>
          <p:cNvSpPr/>
          <p:nvPr/>
        </p:nvSpPr>
        <p:spPr>
          <a:xfrm rot="5400000">
            <a:off x="6109200" y="3182040"/>
            <a:ext cx="1302480" cy="933480"/>
          </a:xfrm>
          <a:custGeom>
            <a:avLst/>
            <a:gdLst/>
            <a:ahLst/>
            <a:rect l="0" t="0" r="r" b="b"/>
            <a:pathLst>
              <a:path w="3620" h="2595">
                <a:moveTo>
                  <a:pt x="1778" y="0"/>
                </a:moveTo>
                <a:lnTo>
                  <a:pt x="3619" y="2594"/>
                </a:lnTo>
                <a:lnTo>
                  <a:pt x="0" y="2594"/>
                </a:lnTo>
                <a:lnTo>
                  <a:pt x="1778" y="0"/>
                </a:lnTo>
              </a:path>
            </a:pathLst>
          </a:custGeom>
          <a:solidFill>
            <a:srgbClr val="cccccc"/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487" name="TextShape 24"/>
          <p:cNvSpPr txBox="1"/>
          <p:nvPr/>
        </p:nvSpPr>
        <p:spPr>
          <a:xfrm>
            <a:off x="7089480" y="3455640"/>
            <a:ext cx="1741320" cy="37836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latin typeface="Source Sans Pro Light"/>
              </a:rPr>
              <a:t>0111010010100101</a:t>
            </a:r>
            <a:endParaRPr b="0" lang="en-US" sz="1600" spc="-1" strike="noStrike">
              <a:latin typeface="Source Sans Pro"/>
            </a:endParaRPr>
          </a:p>
        </p:txBody>
      </p:sp>
      <p:sp>
        <p:nvSpPr>
          <p:cNvPr id="488" name="TextShape 25"/>
          <p:cNvSpPr txBox="1"/>
          <p:nvPr/>
        </p:nvSpPr>
        <p:spPr>
          <a:xfrm>
            <a:off x="8881920" y="3328560"/>
            <a:ext cx="898560" cy="66636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latin typeface="Source Sans Pro"/>
              </a:rPr>
              <a:t>detector</a:t>
            </a:r>
            <a:br/>
            <a:r>
              <a:rPr b="0" lang="en-US" sz="1600" spc="-1" strike="noStrike">
                <a:latin typeface="Source Sans Pro"/>
              </a:rPr>
              <a:t>readout</a:t>
            </a:r>
            <a:endParaRPr b="0" lang="en-US" sz="1600" spc="-1" strike="noStrike">
              <a:latin typeface="Source Sans Pro"/>
            </a:endParaRPr>
          </a:p>
        </p:txBody>
      </p:sp>
      <p:sp>
        <p:nvSpPr>
          <p:cNvPr id="489" name="Freeform 26"/>
          <p:cNvSpPr/>
          <p:nvPr/>
        </p:nvSpPr>
        <p:spPr>
          <a:xfrm>
            <a:off x="3222720" y="3263760"/>
            <a:ext cx="1616400" cy="444600"/>
          </a:xfrm>
          <a:custGeom>
            <a:avLst/>
            <a:gdLst/>
            <a:ahLst/>
            <a:rect l="0" t="0" r="r" b="b"/>
            <a:pathLst>
              <a:path w="4490" h="1235">
                <a:moveTo>
                  <a:pt x="0" y="1098"/>
                </a:moveTo>
                <a:lnTo>
                  <a:pt x="763" y="819"/>
                </a:lnTo>
                <a:lnTo>
                  <a:pt x="1386" y="951"/>
                </a:lnTo>
                <a:lnTo>
                  <a:pt x="1386" y="705"/>
                </a:lnTo>
                <a:lnTo>
                  <a:pt x="1953" y="932"/>
                </a:lnTo>
                <a:lnTo>
                  <a:pt x="1896" y="1234"/>
                </a:lnTo>
                <a:lnTo>
                  <a:pt x="2482" y="800"/>
                </a:lnTo>
                <a:lnTo>
                  <a:pt x="2463" y="611"/>
                </a:lnTo>
                <a:lnTo>
                  <a:pt x="2898" y="611"/>
                </a:lnTo>
                <a:lnTo>
                  <a:pt x="2879" y="1121"/>
                </a:lnTo>
                <a:lnTo>
                  <a:pt x="3276" y="875"/>
                </a:lnTo>
                <a:lnTo>
                  <a:pt x="3352" y="705"/>
                </a:lnTo>
                <a:lnTo>
                  <a:pt x="3484" y="894"/>
                </a:lnTo>
                <a:lnTo>
                  <a:pt x="3711" y="875"/>
                </a:lnTo>
                <a:lnTo>
                  <a:pt x="3927" y="571"/>
                </a:lnTo>
                <a:lnTo>
                  <a:pt x="4489" y="0"/>
                </a:lnTo>
              </a:path>
            </a:pathLst>
          </a:custGeom>
          <a:ln>
            <a:solidFill>
              <a:srgbClr val="000000"/>
            </a:solidFill>
          </a:ln>
        </p:spPr>
      </p:sp>
      <p:sp>
        <p:nvSpPr>
          <p:cNvPr id="490" name="Freeform 27"/>
          <p:cNvSpPr/>
          <p:nvPr/>
        </p:nvSpPr>
        <p:spPr>
          <a:xfrm>
            <a:off x="3218400" y="3660480"/>
            <a:ext cx="1619640" cy="326880"/>
          </a:xfrm>
          <a:custGeom>
            <a:avLst/>
            <a:gdLst/>
            <a:ahLst/>
            <a:rect l="0" t="0" r="r" b="b"/>
            <a:pathLst>
              <a:path w="4499" h="908">
                <a:moveTo>
                  <a:pt x="0" y="189"/>
                </a:moveTo>
                <a:lnTo>
                  <a:pt x="775" y="283"/>
                </a:lnTo>
                <a:lnTo>
                  <a:pt x="756" y="151"/>
                </a:lnTo>
                <a:lnTo>
                  <a:pt x="1058" y="0"/>
                </a:lnTo>
                <a:lnTo>
                  <a:pt x="1341" y="340"/>
                </a:lnTo>
                <a:lnTo>
                  <a:pt x="1682" y="435"/>
                </a:lnTo>
                <a:lnTo>
                  <a:pt x="2060" y="264"/>
                </a:lnTo>
                <a:lnTo>
                  <a:pt x="2475" y="302"/>
                </a:lnTo>
                <a:lnTo>
                  <a:pt x="2457" y="624"/>
                </a:lnTo>
                <a:lnTo>
                  <a:pt x="2910" y="718"/>
                </a:lnTo>
                <a:lnTo>
                  <a:pt x="3137" y="491"/>
                </a:lnTo>
                <a:lnTo>
                  <a:pt x="3590" y="435"/>
                </a:lnTo>
                <a:lnTo>
                  <a:pt x="3685" y="718"/>
                </a:lnTo>
                <a:lnTo>
                  <a:pt x="3874" y="907"/>
                </a:lnTo>
                <a:lnTo>
                  <a:pt x="4120" y="472"/>
                </a:lnTo>
                <a:lnTo>
                  <a:pt x="4101" y="208"/>
                </a:lnTo>
                <a:lnTo>
                  <a:pt x="4365" y="454"/>
                </a:lnTo>
                <a:lnTo>
                  <a:pt x="4384" y="548"/>
                </a:lnTo>
                <a:lnTo>
                  <a:pt x="4498" y="907"/>
                </a:lnTo>
              </a:path>
            </a:pathLst>
          </a:custGeom>
          <a:ln>
            <a:solidFill>
              <a:srgbClr val="000000"/>
            </a:solidFill>
          </a:ln>
        </p:spPr>
      </p:sp>
      <p:sp>
        <p:nvSpPr>
          <p:cNvPr id="491" name="Freeform 28"/>
          <p:cNvSpPr/>
          <p:nvPr/>
        </p:nvSpPr>
        <p:spPr>
          <a:xfrm>
            <a:off x="3265920" y="3095640"/>
            <a:ext cx="1558440" cy="517680"/>
          </a:xfrm>
          <a:custGeom>
            <a:avLst/>
            <a:gdLst/>
            <a:ahLst/>
            <a:rect l="0" t="0" r="r" b="b"/>
            <a:pathLst>
              <a:path w="4329" h="1438">
                <a:moveTo>
                  <a:pt x="0" y="1437"/>
                </a:moveTo>
                <a:lnTo>
                  <a:pt x="491" y="1229"/>
                </a:lnTo>
                <a:lnTo>
                  <a:pt x="643" y="1286"/>
                </a:lnTo>
                <a:lnTo>
                  <a:pt x="926" y="1380"/>
                </a:lnTo>
                <a:lnTo>
                  <a:pt x="1266" y="1172"/>
                </a:lnTo>
                <a:lnTo>
                  <a:pt x="1474" y="963"/>
                </a:lnTo>
                <a:lnTo>
                  <a:pt x="1720" y="1097"/>
                </a:lnTo>
                <a:lnTo>
                  <a:pt x="1946" y="1097"/>
                </a:lnTo>
                <a:lnTo>
                  <a:pt x="2136" y="813"/>
                </a:lnTo>
                <a:lnTo>
                  <a:pt x="2003" y="756"/>
                </a:lnTo>
                <a:lnTo>
                  <a:pt x="2570" y="662"/>
                </a:lnTo>
                <a:lnTo>
                  <a:pt x="2570" y="813"/>
                </a:lnTo>
                <a:lnTo>
                  <a:pt x="2476" y="832"/>
                </a:lnTo>
                <a:lnTo>
                  <a:pt x="2835" y="794"/>
                </a:lnTo>
                <a:lnTo>
                  <a:pt x="3043" y="473"/>
                </a:lnTo>
                <a:lnTo>
                  <a:pt x="3232" y="378"/>
                </a:lnTo>
                <a:lnTo>
                  <a:pt x="3252" y="624"/>
                </a:lnTo>
                <a:lnTo>
                  <a:pt x="3666" y="567"/>
                </a:lnTo>
                <a:lnTo>
                  <a:pt x="3807" y="165"/>
                </a:lnTo>
                <a:lnTo>
                  <a:pt x="3912" y="170"/>
                </a:lnTo>
                <a:lnTo>
                  <a:pt x="4101" y="359"/>
                </a:lnTo>
                <a:lnTo>
                  <a:pt x="4233" y="378"/>
                </a:lnTo>
                <a:lnTo>
                  <a:pt x="4328" y="0"/>
                </a:lnTo>
              </a:path>
            </a:pathLst>
          </a:custGeom>
          <a:ln>
            <a:solidFill>
              <a:srgbClr val="000000"/>
            </a:solidFill>
          </a:ln>
        </p:spPr>
      </p:sp>
      <p:grpSp>
        <p:nvGrpSpPr>
          <p:cNvPr id="492" name="Group 29"/>
          <p:cNvGrpSpPr/>
          <p:nvPr/>
        </p:nvGrpSpPr>
        <p:grpSpPr>
          <a:xfrm>
            <a:off x="430920" y="984600"/>
            <a:ext cx="790560" cy="736920"/>
            <a:chOff x="430920" y="984600"/>
            <a:chExt cx="790560" cy="736920"/>
          </a:xfrm>
        </p:grpSpPr>
        <p:sp>
          <p:nvSpPr>
            <p:cNvPr id="493" name="Line 30"/>
            <p:cNvSpPr/>
            <p:nvPr/>
          </p:nvSpPr>
          <p:spPr>
            <a:xfrm>
              <a:off x="444240" y="1014480"/>
              <a:ext cx="0" cy="673560"/>
            </a:xfrm>
            <a:prstGeom prst="line">
              <a:avLst/>
            </a:prstGeom>
            <a:ln w="29160">
              <a:solidFill>
                <a:srgbClr val="000000"/>
              </a:solidFill>
              <a:round/>
              <a:tailEnd len="med" type="triangle" w="med"/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494" name="Line 31"/>
            <p:cNvSpPr/>
            <p:nvPr/>
          </p:nvSpPr>
          <p:spPr>
            <a:xfrm>
              <a:off x="430920" y="1025280"/>
              <a:ext cx="673560" cy="0"/>
            </a:xfrm>
            <a:prstGeom prst="line">
              <a:avLst/>
            </a:prstGeom>
            <a:ln w="29160">
              <a:solidFill>
                <a:srgbClr val="000000"/>
              </a:solidFill>
              <a:round/>
              <a:tailEnd len="med" type="triangle" w="med"/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495" name="TextShape 32"/>
            <p:cNvSpPr txBox="1"/>
            <p:nvPr/>
          </p:nvSpPr>
          <p:spPr>
            <a:xfrm>
              <a:off x="444240" y="1343160"/>
              <a:ext cx="271080" cy="378360"/>
            </a:xfrm>
            <a:prstGeom prst="rect">
              <a:avLst/>
            </a:prstGeom>
            <a:noFill/>
            <a:ln>
              <a:noFill/>
            </a:ln>
          </p:spPr>
          <p:txBody>
            <a:bodyPr lIns="90000" rIns="90000" tIns="45000" bIns="45000">
              <a:noAutofit/>
            </a:bodyPr>
            <a:p>
              <a:r>
                <a:rPr b="0" lang="en-US" sz="1600" spc="-1" strike="noStrike">
                  <a:latin typeface="Source Sans Pro"/>
                </a:rPr>
                <a:t>x</a:t>
              </a:r>
              <a:endParaRPr b="0" lang="en-US" sz="1600" spc="-1" strike="noStrike">
                <a:latin typeface="Source Sans Pro"/>
              </a:endParaRPr>
            </a:p>
          </p:txBody>
        </p:sp>
        <p:sp>
          <p:nvSpPr>
            <p:cNvPr id="496" name="TextShape 33"/>
            <p:cNvSpPr txBox="1"/>
            <p:nvPr/>
          </p:nvSpPr>
          <p:spPr>
            <a:xfrm>
              <a:off x="972000" y="984600"/>
              <a:ext cx="249480" cy="378360"/>
            </a:xfrm>
            <a:prstGeom prst="rect">
              <a:avLst/>
            </a:prstGeom>
            <a:noFill/>
            <a:ln>
              <a:noFill/>
            </a:ln>
          </p:spPr>
          <p:txBody>
            <a:bodyPr lIns="90000" rIns="90000" tIns="45000" bIns="45000">
              <a:noAutofit/>
            </a:bodyPr>
            <a:p>
              <a:r>
                <a:rPr b="0" lang="en-US" sz="1600" spc="-1" strike="noStrike">
                  <a:latin typeface="Source Sans Pro"/>
                </a:rPr>
                <a:t>t</a:t>
              </a:r>
              <a:endParaRPr b="0" lang="en-US" sz="1600" spc="-1" strike="noStrike">
                <a:latin typeface="Source Sans Pro"/>
              </a:endParaRPr>
            </a:p>
          </p:txBody>
        </p:sp>
      </p:grpSp>
      <p:sp>
        <p:nvSpPr>
          <p:cNvPr id="497" name="TextShape 34"/>
          <p:cNvSpPr txBox="1"/>
          <p:nvPr/>
        </p:nvSpPr>
        <p:spPr>
          <a:xfrm>
            <a:off x="4786560" y="404208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98" name="TextShape 35"/>
          <p:cNvSpPr txBox="1"/>
          <p:nvPr/>
        </p:nvSpPr>
        <p:spPr>
          <a:xfrm>
            <a:off x="4780800" y="389484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499" name="TextShape 36"/>
          <p:cNvSpPr txBox="1"/>
          <p:nvPr/>
        </p:nvSpPr>
        <p:spPr>
          <a:xfrm>
            <a:off x="4647960" y="394200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00" name="TextShape 37"/>
          <p:cNvSpPr txBox="1"/>
          <p:nvPr/>
        </p:nvSpPr>
        <p:spPr>
          <a:xfrm>
            <a:off x="4677480" y="406080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01" name="TextShape 38"/>
          <p:cNvSpPr txBox="1"/>
          <p:nvPr/>
        </p:nvSpPr>
        <p:spPr>
          <a:xfrm>
            <a:off x="4692600" y="380448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02" name="TextShape 39"/>
          <p:cNvSpPr txBox="1"/>
          <p:nvPr/>
        </p:nvSpPr>
        <p:spPr>
          <a:xfrm>
            <a:off x="3110040" y="347076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pic>
        <p:nvPicPr>
          <p:cNvPr id="503" name="" descr=""/>
          <p:cNvPicPr/>
          <p:nvPr/>
        </p:nvPicPr>
        <p:blipFill>
          <a:blip r:embed="rId2"/>
          <a:stretch/>
        </p:blipFill>
        <p:spPr>
          <a:xfrm>
            <a:off x="7057800" y="858240"/>
            <a:ext cx="1423440" cy="1423440"/>
          </a:xfrm>
          <a:prstGeom prst="rect">
            <a:avLst/>
          </a:prstGeom>
          <a:ln>
            <a:noFill/>
          </a:ln>
        </p:spPr>
      </p:pic>
      <p:sp>
        <p:nvSpPr>
          <p:cNvPr id="504" name="TextShape 40"/>
          <p:cNvSpPr txBox="1"/>
          <p:nvPr/>
        </p:nvSpPr>
        <p:spPr>
          <a:xfrm>
            <a:off x="8400240" y="746640"/>
            <a:ext cx="1533960" cy="85212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200" spc="-1" strike="noStrike">
                <a:latin typeface="Source Sans Pro"/>
                <a:hlinkClick r:id="rId3"/>
              </a:rPr>
              <a:t>Spannagel et al, 2018</a:t>
            </a:r>
            <a:endParaRPr b="0" lang="en-US" sz="1200" spc="-1" strike="noStrike">
              <a:latin typeface="Source Sans Pro"/>
            </a:endParaRPr>
          </a:p>
          <a:p>
            <a:r>
              <a:rPr b="0" lang="en-US" sz="1200" spc="-1" strike="noStrike">
                <a:latin typeface="Source Sans Pro"/>
                <a:hlinkClick r:id="rId4"/>
              </a:rPr>
              <a:t>Dannheim et al, 2020</a:t>
            </a:r>
            <a:br/>
            <a:r>
              <a:rPr b="0" lang="en-US" sz="1200" spc="-1" strike="noStrike">
                <a:latin typeface="Source Sans Pro"/>
                <a:hlinkClick r:id="rId5"/>
              </a:rPr>
              <a:t>Spannagel et al, 2022</a:t>
            </a:r>
            <a:endParaRPr b="0" lang="en-US" sz="1200" spc="-1" strike="noStrike">
              <a:latin typeface="Source Sans Pro"/>
            </a:endParaRPr>
          </a:p>
          <a:p>
            <a:r>
              <a:rPr b="0" lang="en-US" sz="1200" spc="-1" strike="noStrike">
                <a:latin typeface="Source Sans Pro"/>
                <a:hlinkClick r:id="rId6"/>
              </a:rPr>
              <a:t>Wennlöf et al, 2025</a:t>
            </a:r>
            <a:endParaRPr b="0" lang="en-US" sz="1200" spc="-1" strike="noStrike">
              <a:latin typeface="Source Sans Pro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28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5" name="TextShape 1"/>
          <p:cNvSpPr txBox="1"/>
          <p:nvPr/>
        </p:nvSpPr>
        <p:spPr>
          <a:xfrm>
            <a:off x="366120" y="21528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Combining tools for full end-to-end simulations</a:t>
            </a:r>
            <a:endParaRPr b="0" lang="en-US" sz="3000" spc="-1" strike="noStrike">
              <a:latin typeface="Source Sans Pro"/>
            </a:endParaRPr>
          </a:p>
        </p:txBody>
      </p:sp>
      <p:sp>
        <p:nvSpPr>
          <p:cNvPr id="506" name="CustomShape 2"/>
          <p:cNvSpPr/>
          <p:nvPr/>
        </p:nvSpPr>
        <p:spPr>
          <a:xfrm>
            <a:off x="5121720" y="1889280"/>
            <a:ext cx="1051560" cy="3191760"/>
          </a:xfrm>
          <a:prstGeom prst="rect">
            <a:avLst/>
          </a:prstGeom>
          <a:solidFill>
            <a:srgbClr val="02a9a2">
              <a:alpha val="37000"/>
            </a:srgbClr>
          </a:solidFill>
          <a:ln w="19080">
            <a:solidFill>
              <a:srgbClr val="02a9a2"/>
            </a:solidFill>
            <a:round/>
          </a:ln>
        </p:spPr>
        <p:style>
          <a:lnRef idx="0"/>
          <a:fillRef idx="0"/>
          <a:effectRef idx="0"/>
          <a:fontRef idx="minor"/>
        </p:style>
        <p:txBody>
          <a:bodyPr wrap="none" lIns="99360" rIns="99360" tIns="54360" bIns="54360">
            <a:noAutofit/>
          </a:bodyPr>
          <a:p>
            <a:pPr algn="ctr"/>
            <a:r>
              <a:rPr b="0" lang="en-US" sz="1400" spc="-1" strike="noStrike">
                <a:latin typeface="Source Sans Pro Semibold"/>
              </a:rPr>
              <a:t>Signal</a:t>
            </a:r>
            <a:endParaRPr b="0" lang="en-US" sz="1400" spc="-1" strike="noStrike">
              <a:latin typeface="Source Sans Pro Semibold"/>
            </a:endParaRPr>
          </a:p>
          <a:p>
            <a:pPr algn="ctr"/>
            <a:r>
              <a:rPr b="0" lang="en-US" sz="1400" spc="-1" strike="noStrike">
                <a:latin typeface="Source Sans Pro Semibold"/>
              </a:rPr>
              <a:t>Transfer</a:t>
            </a:r>
            <a:endParaRPr b="0" lang="en-US" sz="1400" spc="-1" strike="noStrike">
              <a:latin typeface="Source Sans Pro Semibold"/>
            </a:endParaRPr>
          </a:p>
        </p:txBody>
      </p:sp>
      <p:sp>
        <p:nvSpPr>
          <p:cNvPr id="507" name="CustomShape 3"/>
          <p:cNvSpPr/>
          <p:nvPr/>
        </p:nvSpPr>
        <p:spPr>
          <a:xfrm>
            <a:off x="6309720" y="1889280"/>
            <a:ext cx="1051560" cy="3191760"/>
          </a:xfrm>
          <a:prstGeom prst="rect">
            <a:avLst/>
          </a:prstGeom>
          <a:solidFill>
            <a:srgbClr val="02a9a2">
              <a:alpha val="37000"/>
            </a:srgbClr>
          </a:solidFill>
          <a:ln w="19080">
            <a:solidFill>
              <a:srgbClr val="02a9a2"/>
            </a:solidFill>
            <a:round/>
          </a:ln>
        </p:spPr>
        <p:style>
          <a:lnRef idx="0"/>
          <a:fillRef idx="0"/>
          <a:effectRef idx="0"/>
          <a:fontRef idx="minor"/>
        </p:style>
        <p:txBody>
          <a:bodyPr wrap="none" lIns="99360" rIns="99360" tIns="54360" bIns="54360">
            <a:noAutofit/>
          </a:bodyPr>
          <a:p>
            <a:pPr algn="ctr"/>
            <a:r>
              <a:rPr b="0" lang="en-US" sz="1400" spc="-1" strike="noStrike">
                <a:latin typeface="Source Sans Pro Semibold"/>
              </a:rPr>
              <a:t>Digitization</a:t>
            </a:r>
            <a:endParaRPr b="0" lang="en-US" sz="1400" spc="-1" strike="noStrike">
              <a:latin typeface="Source Sans Pro Semibold"/>
            </a:endParaRPr>
          </a:p>
        </p:txBody>
      </p:sp>
      <p:sp>
        <p:nvSpPr>
          <p:cNvPr id="508" name="CustomShape 4"/>
          <p:cNvSpPr/>
          <p:nvPr/>
        </p:nvSpPr>
        <p:spPr>
          <a:xfrm>
            <a:off x="3933720" y="1889280"/>
            <a:ext cx="1051560" cy="3191760"/>
          </a:xfrm>
          <a:prstGeom prst="rect">
            <a:avLst/>
          </a:prstGeom>
          <a:solidFill>
            <a:srgbClr val="02a9a2">
              <a:alpha val="37000"/>
            </a:srgbClr>
          </a:solidFill>
          <a:ln w="19080">
            <a:solidFill>
              <a:srgbClr val="02a9a2"/>
            </a:solidFill>
            <a:round/>
          </a:ln>
        </p:spPr>
        <p:style>
          <a:lnRef idx="0"/>
          <a:fillRef idx="0"/>
          <a:effectRef idx="0"/>
          <a:fontRef idx="minor"/>
        </p:style>
        <p:txBody>
          <a:bodyPr wrap="none" lIns="99360" rIns="99360" tIns="54360" bIns="54360">
            <a:noAutofit/>
          </a:bodyPr>
          <a:p>
            <a:pPr algn="ctr"/>
            <a:r>
              <a:rPr b="0" lang="en-US" sz="1400" spc="-1" strike="noStrike">
                <a:latin typeface="Source Sans Pro Semibold"/>
              </a:rPr>
              <a:t>Charge</a:t>
            </a:r>
            <a:endParaRPr b="0" lang="en-US" sz="1400" spc="-1" strike="noStrike">
              <a:latin typeface="Source Sans Pro Semibold"/>
            </a:endParaRPr>
          </a:p>
          <a:p>
            <a:pPr algn="ctr"/>
            <a:r>
              <a:rPr b="0" lang="en-US" sz="1400" spc="-1" strike="noStrike">
                <a:latin typeface="Source Sans Pro Semibold"/>
              </a:rPr>
              <a:t>Transport</a:t>
            </a:r>
            <a:endParaRPr b="0" lang="en-US" sz="1400" spc="-1" strike="noStrike">
              <a:latin typeface="Source Sans Pro Semibold"/>
            </a:endParaRPr>
          </a:p>
        </p:txBody>
      </p:sp>
      <p:sp>
        <p:nvSpPr>
          <p:cNvPr id="509" name="CustomShape 5"/>
          <p:cNvSpPr/>
          <p:nvPr/>
        </p:nvSpPr>
        <p:spPr>
          <a:xfrm>
            <a:off x="2673720" y="1889280"/>
            <a:ext cx="1131120" cy="3191760"/>
          </a:xfrm>
          <a:prstGeom prst="rect">
            <a:avLst/>
          </a:prstGeom>
          <a:solidFill>
            <a:srgbClr val="02a9a2">
              <a:alpha val="37000"/>
            </a:srgbClr>
          </a:solidFill>
          <a:ln w="19080">
            <a:solidFill>
              <a:srgbClr val="02a9a2"/>
            </a:solidFill>
            <a:round/>
          </a:ln>
        </p:spPr>
        <p:style>
          <a:lnRef idx="0"/>
          <a:fillRef idx="0"/>
          <a:effectRef idx="0"/>
          <a:fontRef idx="minor"/>
        </p:style>
        <p:txBody>
          <a:bodyPr wrap="none" lIns="99360" rIns="99360" tIns="54360" bIns="54360">
            <a:noAutofit/>
          </a:bodyPr>
          <a:p>
            <a:pPr algn="ctr"/>
            <a:r>
              <a:rPr b="0" lang="en-US" sz="1400" spc="-1" strike="noStrike">
                <a:latin typeface="Source Sans Pro Semibold"/>
              </a:rPr>
              <a:t>Energy</a:t>
            </a:r>
            <a:endParaRPr b="0" lang="en-US" sz="1400" spc="-1" strike="noStrike">
              <a:latin typeface="Source Sans Pro Semibold"/>
            </a:endParaRPr>
          </a:p>
          <a:p>
            <a:pPr algn="ctr"/>
            <a:r>
              <a:rPr b="0" lang="en-US" sz="1400" spc="-1" strike="noStrike">
                <a:latin typeface="Source Sans Pro Semibold"/>
              </a:rPr>
              <a:t>Deposition</a:t>
            </a:r>
            <a:endParaRPr b="0" lang="en-US" sz="1400" spc="-1" strike="noStrike">
              <a:latin typeface="Source Sans Pro Semibold"/>
            </a:endParaRPr>
          </a:p>
        </p:txBody>
      </p:sp>
      <p:sp>
        <p:nvSpPr>
          <p:cNvPr id="510" name="CustomShape 6"/>
          <p:cNvSpPr/>
          <p:nvPr/>
        </p:nvSpPr>
        <p:spPr>
          <a:xfrm rot="16200000">
            <a:off x="3332520" y="2661480"/>
            <a:ext cx="1320120" cy="1973160"/>
          </a:xfrm>
          <a:custGeom>
            <a:avLst/>
            <a:gdLst/>
            <a:ahLst/>
            <a:rect l="0" t="0" r="r" b="b"/>
            <a:pathLst>
              <a:path w="3669" h="5483">
                <a:moveTo>
                  <a:pt x="1834" y="0"/>
                </a:moveTo>
                <a:lnTo>
                  <a:pt x="3668" y="5482"/>
                </a:lnTo>
                <a:lnTo>
                  <a:pt x="0" y="5482"/>
                </a:lnTo>
                <a:lnTo>
                  <a:pt x="1834" y="0"/>
                </a:lnTo>
              </a:path>
            </a:pathLst>
          </a:custGeom>
          <a:solidFill>
            <a:srgbClr val="cccccc"/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pic>
        <p:nvPicPr>
          <p:cNvPr id="511" name="" descr=""/>
          <p:cNvPicPr/>
          <p:nvPr/>
        </p:nvPicPr>
        <p:blipFill>
          <a:blip r:embed="rId1"/>
          <a:stretch/>
        </p:blipFill>
        <p:spPr>
          <a:xfrm>
            <a:off x="1290960" y="3343320"/>
            <a:ext cx="1851480" cy="630360"/>
          </a:xfrm>
          <a:prstGeom prst="rect">
            <a:avLst/>
          </a:prstGeom>
          <a:ln>
            <a:noFill/>
          </a:ln>
        </p:spPr>
      </p:pic>
      <p:sp>
        <p:nvSpPr>
          <p:cNvPr id="512" name="TextShape 7"/>
          <p:cNvSpPr txBox="1"/>
          <p:nvPr/>
        </p:nvSpPr>
        <p:spPr>
          <a:xfrm>
            <a:off x="421920" y="3328560"/>
            <a:ext cx="956520" cy="66636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latin typeface="Source Sans Pro"/>
              </a:rPr>
              <a:t>incident</a:t>
            </a:r>
            <a:br/>
            <a:r>
              <a:rPr b="0" lang="en-US" sz="1600" spc="-1" strike="noStrike">
                <a:latin typeface="Source Sans Pro"/>
              </a:rPr>
              <a:t>radiation</a:t>
            </a:r>
            <a:endParaRPr b="0" lang="en-US" sz="1600" spc="-1" strike="noStrike">
              <a:latin typeface="Source Sans Pro"/>
            </a:endParaRPr>
          </a:p>
        </p:txBody>
      </p:sp>
      <p:sp>
        <p:nvSpPr>
          <p:cNvPr id="513" name="TextShape 8"/>
          <p:cNvSpPr txBox="1"/>
          <p:nvPr/>
        </p:nvSpPr>
        <p:spPr>
          <a:xfrm>
            <a:off x="4778640" y="303516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14" name="TextShape 9"/>
          <p:cNvSpPr txBox="1"/>
          <p:nvPr/>
        </p:nvSpPr>
        <p:spPr>
          <a:xfrm>
            <a:off x="4799160" y="285804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15" name="TextShape 10"/>
          <p:cNvSpPr txBox="1"/>
          <p:nvPr/>
        </p:nvSpPr>
        <p:spPr>
          <a:xfrm>
            <a:off x="3130200" y="357264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16" name="TextShape 11"/>
          <p:cNvSpPr txBox="1"/>
          <p:nvPr/>
        </p:nvSpPr>
        <p:spPr>
          <a:xfrm>
            <a:off x="2973960" y="347040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17" name="TextShape 12"/>
          <p:cNvSpPr txBox="1"/>
          <p:nvPr/>
        </p:nvSpPr>
        <p:spPr>
          <a:xfrm>
            <a:off x="3041640" y="366012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18" name="TextShape 13"/>
          <p:cNvSpPr txBox="1"/>
          <p:nvPr/>
        </p:nvSpPr>
        <p:spPr>
          <a:xfrm>
            <a:off x="3035160" y="335484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19" name="TextShape 14"/>
          <p:cNvSpPr txBox="1"/>
          <p:nvPr/>
        </p:nvSpPr>
        <p:spPr>
          <a:xfrm>
            <a:off x="4708800" y="294984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20" name="TextShape 15"/>
          <p:cNvSpPr txBox="1"/>
          <p:nvPr/>
        </p:nvSpPr>
        <p:spPr>
          <a:xfrm>
            <a:off x="4629240" y="292320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21" name="TextShape 16"/>
          <p:cNvSpPr txBox="1"/>
          <p:nvPr/>
        </p:nvSpPr>
        <p:spPr>
          <a:xfrm>
            <a:off x="4672440" y="304704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22" name="TextShape 17"/>
          <p:cNvSpPr txBox="1"/>
          <p:nvPr/>
        </p:nvSpPr>
        <p:spPr>
          <a:xfrm>
            <a:off x="2944440" y="362304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23" name="TextShape 18"/>
          <p:cNvSpPr txBox="1"/>
          <p:nvPr/>
        </p:nvSpPr>
        <p:spPr>
          <a:xfrm>
            <a:off x="2944800" y="337140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24" name="TextShape 19"/>
          <p:cNvSpPr txBox="1"/>
          <p:nvPr/>
        </p:nvSpPr>
        <p:spPr>
          <a:xfrm>
            <a:off x="3197160" y="347976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25" name="TextShape 20"/>
          <p:cNvSpPr txBox="1"/>
          <p:nvPr/>
        </p:nvSpPr>
        <p:spPr>
          <a:xfrm>
            <a:off x="3053520" y="355212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26" name="TextShape 21"/>
          <p:cNvSpPr txBox="1"/>
          <p:nvPr/>
        </p:nvSpPr>
        <p:spPr>
          <a:xfrm>
            <a:off x="3161880" y="333648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27" name="CustomShape 22"/>
          <p:cNvSpPr/>
          <p:nvPr/>
        </p:nvSpPr>
        <p:spPr>
          <a:xfrm>
            <a:off x="4978440" y="2994120"/>
            <a:ext cx="1329480" cy="1309320"/>
          </a:xfrm>
          <a:prstGeom prst="rect">
            <a:avLst/>
          </a:prstGeom>
          <a:solidFill>
            <a:srgbClr val="dddddd"/>
          </a:solidFill>
          <a:ln>
            <a:noFill/>
          </a:ln>
        </p:spPr>
        <p:style>
          <a:lnRef idx="0"/>
          <a:fillRef idx="0"/>
          <a:effectRef idx="0"/>
          <a:fontRef idx="minor"/>
        </p:style>
        <p:txBody>
          <a:bodyPr wrap="none" lIns="90000" rIns="90000" tIns="45000" bIns="45000" anchor="ctr">
            <a:noAutofit/>
          </a:bodyPr>
          <a:p>
            <a:pPr algn="ctr"/>
            <a:r>
              <a:rPr b="0" lang="en-US" sz="1400" spc="-1" strike="noStrike">
                <a:latin typeface="Source Sans Pro"/>
              </a:rPr>
              <a:t>AC/DC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28" name="CustomShape 23"/>
          <p:cNvSpPr/>
          <p:nvPr/>
        </p:nvSpPr>
        <p:spPr>
          <a:xfrm rot="5400000">
            <a:off x="6109200" y="3182040"/>
            <a:ext cx="1302480" cy="933480"/>
          </a:xfrm>
          <a:custGeom>
            <a:avLst/>
            <a:gdLst/>
            <a:ahLst/>
            <a:rect l="0" t="0" r="r" b="b"/>
            <a:pathLst>
              <a:path w="3620" h="2595">
                <a:moveTo>
                  <a:pt x="1778" y="0"/>
                </a:moveTo>
                <a:lnTo>
                  <a:pt x="3619" y="2594"/>
                </a:lnTo>
                <a:lnTo>
                  <a:pt x="0" y="2594"/>
                </a:lnTo>
                <a:lnTo>
                  <a:pt x="1778" y="0"/>
                </a:lnTo>
              </a:path>
            </a:pathLst>
          </a:custGeom>
          <a:solidFill>
            <a:srgbClr val="cccccc"/>
          </a:solidFill>
          <a:ln>
            <a:noFill/>
          </a:ln>
        </p:spPr>
        <p:style>
          <a:lnRef idx="0"/>
          <a:fillRef idx="0"/>
          <a:effectRef idx="0"/>
          <a:fontRef idx="minor"/>
        </p:style>
      </p:sp>
      <p:sp>
        <p:nvSpPr>
          <p:cNvPr id="529" name="TextShape 24"/>
          <p:cNvSpPr txBox="1"/>
          <p:nvPr/>
        </p:nvSpPr>
        <p:spPr>
          <a:xfrm>
            <a:off x="7089480" y="3455640"/>
            <a:ext cx="1741320" cy="37836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latin typeface="Source Sans Pro Light"/>
              </a:rPr>
              <a:t>0111010010100101</a:t>
            </a:r>
            <a:endParaRPr b="0" lang="en-US" sz="1600" spc="-1" strike="noStrike">
              <a:latin typeface="Source Sans Pro"/>
            </a:endParaRPr>
          </a:p>
        </p:txBody>
      </p:sp>
      <p:sp>
        <p:nvSpPr>
          <p:cNvPr id="530" name="TextShape 25"/>
          <p:cNvSpPr txBox="1"/>
          <p:nvPr/>
        </p:nvSpPr>
        <p:spPr>
          <a:xfrm>
            <a:off x="8881920" y="3328560"/>
            <a:ext cx="898560" cy="66636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latin typeface="Source Sans Pro"/>
              </a:rPr>
              <a:t>detector</a:t>
            </a:r>
            <a:br/>
            <a:r>
              <a:rPr b="0" lang="en-US" sz="1600" spc="-1" strike="noStrike">
                <a:latin typeface="Source Sans Pro"/>
              </a:rPr>
              <a:t>readout</a:t>
            </a:r>
            <a:endParaRPr b="0" lang="en-US" sz="1600" spc="-1" strike="noStrike">
              <a:latin typeface="Source Sans Pro"/>
            </a:endParaRPr>
          </a:p>
        </p:txBody>
      </p:sp>
      <p:sp>
        <p:nvSpPr>
          <p:cNvPr id="531" name="Freeform 26"/>
          <p:cNvSpPr/>
          <p:nvPr/>
        </p:nvSpPr>
        <p:spPr>
          <a:xfrm>
            <a:off x="3222720" y="3263760"/>
            <a:ext cx="1616400" cy="444600"/>
          </a:xfrm>
          <a:custGeom>
            <a:avLst/>
            <a:gdLst/>
            <a:ahLst/>
            <a:rect l="0" t="0" r="r" b="b"/>
            <a:pathLst>
              <a:path w="4490" h="1235">
                <a:moveTo>
                  <a:pt x="0" y="1098"/>
                </a:moveTo>
                <a:lnTo>
                  <a:pt x="763" y="819"/>
                </a:lnTo>
                <a:lnTo>
                  <a:pt x="1386" y="951"/>
                </a:lnTo>
                <a:lnTo>
                  <a:pt x="1386" y="705"/>
                </a:lnTo>
                <a:lnTo>
                  <a:pt x="1953" y="932"/>
                </a:lnTo>
                <a:lnTo>
                  <a:pt x="1896" y="1234"/>
                </a:lnTo>
                <a:lnTo>
                  <a:pt x="2482" y="800"/>
                </a:lnTo>
                <a:lnTo>
                  <a:pt x="2463" y="611"/>
                </a:lnTo>
                <a:lnTo>
                  <a:pt x="2898" y="611"/>
                </a:lnTo>
                <a:lnTo>
                  <a:pt x="2879" y="1121"/>
                </a:lnTo>
                <a:lnTo>
                  <a:pt x="3276" y="875"/>
                </a:lnTo>
                <a:lnTo>
                  <a:pt x="3352" y="705"/>
                </a:lnTo>
                <a:lnTo>
                  <a:pt x="3484" y="894"/>
                </a:lnTo>
                <a:lnTo>
                  <a:pt x="3711" y="875"/>
                </a:lnTo>
                <a:lnTo>
                  <a:pt x="3927" y="571"/>
                </a:lnTo>
                <a:lnTo>
                  <a:pt x="4489" y="0"/>
                </a:lnTo>
              </a:path>
            </a:pathLst>
          </a:custGeom>
          <a:ln>
            <a:solidFill>
              <a:srgbClr val="000000"/>
            </a:solidFill>
          </a:ln>
        </p:spPr>
      </p:sp>
      <p:sp>
        <p:nvSpPr>
          <p:cNvPr id="532" name="Freeform 27"/>
          <p:cNvSpPr/>
          <p:nvPr/>
        </p:nvSpPr>
        <p:spPr>
          <a:xfrm>
            <a:off x="3218400" y="3660480"/>
            <a:ext cx="1619640" cy="326880"/>
          </a:xfrm>
          <a:custGeom>
            <a:avLst/>
            <a:gdLst/>
            <a:ahLst/>
            <a:rect l="0" t="0" r="r" b="b"/>
            <a:pathLst>
              <a:path w="4499" h="908">
                <a:moveTo>
                  <a:pt x="0" y="189"/>
                </a:moveTo>
                <a:lnTo>
                  <a:pt x="775" y="283"/>
                </a:lnTo>
                <a:lnTo>
                  <a:pt x="756" y="151"/>
                </a:lnTo>
                <a:lnTo>
                  <a:pt x="1058" y="0"/>
                </a:lnTo>
                <a:lnTo>
                  <a:pt x="1341" y="340"/>
                </a:lnTo>
                <a:lnTo>
                  <a:pt x="1682" y="435"/>
                </a:lnTo>
                <a:lnTo>
                  <a:pt x="2060" y="264"/>
                </a:lnTo>
                <a:lnTo>
                  <a:pt x="2475" y="302"/>
                </a:lnTo>
                <a:lnTo>
                  <a:pt x="2457" y="624"/>
                </a:lnTo>
                <a:lnTo>
                  <a:pt x="2910" y="718"/>
                </a:lnTo>
                <a:lnTo>
                  <a:pt x="3137" y="491"/>
                </a:lnTo>
                <a:lnTo>
                  <a:pt x="3590" y="435"/>
                </a:lnTo>
                <a:lnTo>
                  <a:pt x="3685" y="718"/>
                </a:lnTo>
                <a:lnTo>
                  <a:pt x="3874" y="907"/>
                </a:lnTo>
                <a:lnTo>
                  <a:pt x="4120" y="472"/>
                </a:lnTo>
                <a:lnTo>
                  <a:pt x="4101" y="208"/>
                </a:lnTo>
                <a:lnTo>
                  <a:pt x="4365" y="454"/>
                </a:lnTo>
                <a:lnTo>
                  <a:pt x="4384" y="548"/>
                </a:lnTo>
                <a:lnTo>
                  <a:pt x="4498" y="907"/>
                </a:lnTo>
              </a:path>
            </a:pathLst>
          </a:custGeom>
          <a:ln>
            <a:solidFill>
              <a:srgbClr val="000000"/>
            </a:solidFill>
          </a:ln>
        </p:spPr>
      </p:sp>
      <p:sp>
        <p:nvSpPr>
          <p:cNvPr id="533" name="Freeform 28"/>
          <p:cNvSpPr/>
          <p:nvPr/>
        </p:nvSpPr>
        <p:spPr>
          <a:xfrm>
            <a:off x="3265920" y="3095640"/>
            <a:ext cx="1558440" cy="517680"/>
          </a:xfrm>
          <a:custGeom>
            <a:avLst/>
            <a:gdLst/>
            <a:ahLst/>
            <a:rect l="0" t="0" r="r" b="b"/>
            <a:pathLst>
              <a:path w="4329" h="1438">
                <a:moveTo>
                  <a:pt x="0" y="1437"/>
                </a:moveTo>
                <a:lnTo>
                  <a:pt x="491" y="1229"/>
                </a:lnTo>
                <a:lnTo>
                  <a:pt x="643" y="1286"/>
                </a:lnTo>
                <a:lnTo>
                  <a:pt x="926" y="1380"/>
                </a:lnTo>
                <a:lnTo>
                  <a:pt x="1266" y="1172"/>
                </a:lnTo>
                <a:lnTo>
                  <a:pt x="1474" y="963"/>
                </a:lnTo>
                <a:lnTo>
                  <a:pt x="1720" y="1097"/>
                </a:lnTo>
                <a:lnTo>
                  <a:pt x="1946" y="1097"/>
                </a:lnTo>
                <a:lnTo>
                  <a:pt x="2136" y="813"/>
                </a:lnTo>
                <a:lnTo>
                  <a:pt x="2003" y="756"/>
                </a:lnTo>
                <a:lnTo>
                  <a:pt x="2570" y="662"/>
                </a:lnTo>
                <a:lnTo>
                  <a:pt x="2570" y="813"/>
                </a:lnTo>
                <a:lnTo>
                  <a:pt x="2476" y="832"/>
                </a:lnTo>
                <a:lnTo>
                  <a:pt x="2835" y="794"/>
                </a:lnTo>
                <a:lnTo>
                  <a:pt x="3043" y="473"/>
                </a:lnTo>
                <a:lnTo>
                  <a:pt x="3232" y="378"/>
                </a:lnTo>
                <a:lnTo>
                  <a:pt x="3252" y="624"/>
                </a:lnTo>
                <a:lnTo>
                  <a:pt x="3666" y="567"/>
                </a:lnTo>
                <a:lnTo>
                  <a:pt x="3807" y="165"/>
                </a:lnTo>
                <a:lnTo>
                  <a:pt x="3912" y="170"/>
                </a:lnTo>
                <a:lnTo>
                  <a:pt x="4101" y="359"/>
                </a:lnTo>
                <a:lnTo>
                  <a:pt x="4233" y="378"/>
                </a:lnTo>
                <a:lnTo>
                  <a:pt x="4328" y="0"/>
                </a:lnTo>
              </a:path>
            </a:pathLst>
          </a:custGeom>
          <a:ln>
            <a:solidFill>
              <a:srgbClr val="000000"/>
            </a:solidFill>
          </a:ln>
        </p:spPr>
      </p:sp>
      <p:grpSp>
        <p:nvGrpSpPr>
          <p:cNvPr id="534" name="Group 29"/>
          <p:cNvGrpSpPr/>
          <p:nvPr/>
        </p:nvGrpSpPr>
        <p:grpSpPr>
          <a:xfrm>
            <a:off x="430920" y="984600"/>
            <a:ext cx="790560" cy="736920"/>
            <a:chOff x="430920" y="984600"/>
            <a:chExt cx="790560" cy="736920"/>
          </a:xfrm>
        </p:grpSpPr>
        <p:sp>
          <p:nvSpPr>
            <p:cNvPr id="535" name="Line 30"/>
            <p:cNvSpPr/>
            <p:nvPr/>
          </p:nvSpPr>
          <p:spPr>
            <a:xfrm>
              <a:off x="444240" y="1014480"/>
              <a:ext cx="0" cy="673560"/>
            </a:xfrm>
            <a:prstGeom prst="line">
              <a:avLst/>
            </a:prstGeom>
            <a:ln w="29160">
              <a:solidFill>
                <a:srgbClr val="000000"/>
              </a:solidFill>
              <a:round/>
              <a:tailEnd len="med" type="triangle" w="med"/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536" name="Line 31"/>
            <p:cNvSpPr/>
            <p:nvPr/>
          </p:nvSpPr>
          <p:spPr>
            <a:xfrm>
              <a:off x="430920" y="1025280"/>
              <a:ext cx="673560" cy="0"/>
            </a:xfrm>
            <a:prstGeom prst="line">
              <a:avLst/>
            </a:prstGeom>
            <a:ln w="29160">
              <a:solidFill>
                <a:srgbClr val="000000"/>
              </a:solidFill>
              <a:round/>
              <a:tailEnd len="med" type="triangle" w="med"/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537" name="TextShape 32"/>
            <p:cNvSpPr txBox="1"/>
            <p:nvPr/>
          </p:nvSpPr>
          <p:spPr>
            <a:xfrm>
              <a:off x="444240" y="1343160"/>
              <a:ext cx="271080" cy="378360"/>
            </a:xfrm>
            <a:prstGeom prst="rect">
              <a:avLst/>
            </a:prstGeom>
            <a:noFill/>
            <a:ln>
              <a:noFill/>
            </a:ln>
          </p:spPr>
          <p:txBody>
            <a:bodyPr lIns="90000" rIns="90000" tIns="45000" bIns="45000">
              <a:noAutofit/>
            </a:bodyPr>
            <a:p>
              <a:r>
                <a:rPr b="0" lang="en-US" sz="1600" spc="-1" strike="noStrike">
                  <a:latin typeface="Source Sans Pro"/>
                </a:rPr>
                <a:t>x</a:t>
              </a:r>
              <a:endParaRPr b="0" lang="en-US" sz="1600" spc="-1" strike="noStrike">
                <a:latin typeface="Source Sans Pro"/>
              </a:endParaRPr>
            </a:p>
          </p:txBody>
        </p:sp>
        <p:sp>
          <p:nvSpPr>
            <p:cNvPr id="538" name="TextShape 33"/>
            <p:cNvSpPr txBox="1"/>
            <p:nvPr/>
          </p:nvSpPr>
          <p:spPr>
            <a:xfrm>
              <a:off x="972000" y="984600"/>
              <a:ext cx="249480" cy="378360"/>
            </a:xfrm>
            <a:prstGeom prst="rect">
              <a:avLst/>
            </a:prstGeom>
            <a:noFill/>
            <a:ln>
              <a:noFill/>
            </a:ln>
          </p:spPr>
          <p:txBody>
            <a:bodyPr lIns="90000" rIns="90000" tIns="45000" bIns="45000">
              <a:noAutofit/>
            </a:bodyPr>
            <a:p>
              <a:r>
                <a:rPr b="0" lang="en-US" sz="1600" spc="-1" strike="noStrike">
                  <a:latin typeface="Source Sans Pro"/>
                </a:rPr>
                <a:t>t</a:t>
              </a:r>
              <a:endParaRPr b="0" lang="en-US" sz="1600" spc="-1" strike="noStrike">
                <a:latin typeface="Source Sans Pro"/>
              </a:endParaRPr>
            </a:p>
          </p:txBody>
        </p:sp>
      </p:grpSp>
      <p:sp>
        <p:nvSpPr>
          <p:cNvPr id="539" name="TextShape 34"/>
          <p:cNvSpPr txBox="1"/>
          <p:nvPr/>
        </p:nvSpPr>
        <p:spPr>
          <a:xfrm>
            <a:off x="4786560" y="404208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40" name="TextShape 35"/>
          <p:cNvSpPr txBox="1"/>
          <p:nvPr/>
        </p:nvSpPr>
        <p:spPr>
          <a:xfrm>
            <a:off x="4780800" y="389484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41" name="TextShape 36"/>
          <p:cNvSpPr txBox="1"/>
          <p:nvPr/>
        </p:nvSpPr>
        <p:spPr>
          <a:xfrm>
            <a:off x="4647960" y="394200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42" name="TextShape 37"/>
          <p:cNvSpPr txBox="1"/>
          <p:nvPr/>
        </p:nvSpPr>
        <p:spPr>
          <a:xfrm>
            <a:off x="4677480" y="406080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43" name="TextShape 38"/>
          <p:cNvSpPr txBox="1"/>
          <p:nvPr/>
        </p:nvSpPr>
        <p:spPr>
          <a:xfrm>
            <a:off x="4692600" y="3804480"/>
            <a:ext cx="2782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ff8000"/>
                </a:solidFill>
                <a:latin typeface="Source Sans Pro"/>
              </a:rPr>
              <a:t>h</a:t>
            </a:r>
            <a:endParaRPr b="0" lang="en-US" sz="1400" spc="-1" strike="noStrike">
              <a:latin typeface="Source Sans Pro"/>
            </a:endParaRPr>
          </a:p>
        </p:txBody>
      </p:sp>
      <p:sp>
        <p:nvSpPr>
          <p:cNvPr id="544" name="TextShape 39"/>
          <p:cNvSpPr txBox="1"/>
          <p:nvPr/>
        </p:nvSpPr>
        <p:spPr>
          <a:xfrm>
            <a:off x="3110040" y="3470760"/>
            <a:ext cx="301680" cy="34488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400" spc="-1" strike="noStrike">
                <a:solidFill>
                  <a:srgbClr val="2a6099"/>
                </a:solidFill>
                <a:latin typeface="Source Sans Pro"/>
              </a:rPr>
              <a:t>e</a:t>
            </a:r>
            <a:r>
              <a:rPr b="0" lang="en-US" sz="1400" spc="-1" strike="noStrike" baseline="33000">
                <a:solidFill>
                  <a:srgbClr val="2a6099"/>
                </a:solidFill>
                <a:latin typeface="Source Sans Pro"/>
              </a:rPr>
              <a:t>-</a:t>
            </a:r>
            <a:endParaRPr b="0" lang="en-US" sz="1400" spc="-1" strike="noStrike">
              <a:latin typeface="Source Sans Pro"/>
            </a:endParaRPr>
          </a:p>
        </p:txBody>
      </p:sp>
      <p:pic>
        <p:nvPicPr>
          <p:cNvPr id="545" name="" descr=""/>
          <p:cNvPicPr/>
          <p:nvPr/>
        </p:nvPicPr>
        <p:blipFill>
          <a:blip r:embed="rId2"/>
          <a:stretch/>
        </p:blipFill>
        <p:spPr>
          <a:xfrm>
            <a:off x="7057800" y="858240"/>
            <a:ext cx="1423440" cy="1423440"/>
          </a:xfrm>
          <a:prstGeom prst="rect">
            <a:avLst/>
          </a:prstGeom>
          <a:ln>
            <a:noFill/>
          </a:ln>
        </p:spPr>
      </p:pic>
      <p:pic>
        <p:nvPicPr>
          <p:cNvPr id="546" name="" descr=""/>
          <p:cNvPicPr/>
          <p:nvPr/>
        </p:nvPicPr>
        <p:blipFill>
          <a:blip r:embed="rId3"/>
          <a:stretch/>
        </p:blipFill>
        <p:spPr>
          <a:xfrm>
            <a:off x="1244520" y="4051440"/>
            <a:ext cx="2366640" cy="788400"/>
          </a:xfrm>
          <a:prstGeom prst="rect">
            <a:avLst/>
          </a:prstGeom>
          <a:ln>
            <a:noFill/>
          </a:ln>
        </p:spPr>
      </p:pic>
      <p:pic>
        <p:nvPicPr>
          <p:cNvPr id="547" name="" descr=""/>
          <p:cNvPicPr/>
          <p:nvPr/>
        </p:nvPicPr>
        <p:blipFill>
          <a:blip r:embed="rId4"/>
          <a:stretch/>
        </p:blipFill>
        <p:spPr>
          <a:xfrm>
            <a:off x="7137000" y="4172760"/>
            <a:ext cx="2051640" cy="387360"/>
          </a:xfrm>
          <a:prstGeom prst="rect">
            <a:avLst/>
          </a:prstGeom>
          <a:ln>
            <a:noFill/>
          </a:ln>
        </p:spPr>
      </p:pic>
      <p:sp>
        <p:nvSpPr>
          <p:cNvPr id="548" name="TextShape 40"/>
          <p:cNvSpPr txBox="1"/>
          <p:nvPr/>
        </p:nvSpPr>
        <p:spPr>
          <a:xfrm>
            <a:off x="7037640" y="4594680"/>
            <a:ext cx="3143160" cy="52236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1" lang="en-US" sz="1800" spc="-1" strike="noStrike">
                <a:latin typeface="Source Sans Pro"/>
              </a:rPr>
              <a:t>Spectre Simulation</a:t>
            </a:r>
            <a:endParaRPr b="0" lang="en-US" sz="1800" spc="-1" strike="noStrike">
              <a:latin typeface="Source Sans Pro"/>
            </a:endParaRPr>
          </a:p>
        </p:txBody>
      </p:sp>
      <p:grpSp>
        <p:nvGrpSpPr>
          <p:cNvPr id="549" name="Group 41"/>
          <p:cNvGrpSpPr/>
          <p:nvPr/>
        </p:nvGrpSpPr>
        <p:grpSpPr>
          <a:xfrm>
            <a:off x="598320" y="2116440"/>
            <a:ext cx="1810440" cy="760680"/>
            <a:chOff x="598320" y="2116440"/>
            <a:chExt cx="1810440" cy="760680"/>
          </a:xfrm>
        </p:grpSpPr>
        <p:pic>
          <p:nvPicPr>
            <p:cNvPr id="550" name="" descr=""/>
            <p:cNvPicPr/>
            <p:nvPr/>
          </p:nvPicPr>
          <p:blipFill>
            <a:blip r:embed="rId5">
              <a:alphaModFix amt="50000"/>
            </a:blip>
            <a:stretch/>
          </p:blipFill>
          <p:spPr>
            <a:xfrm>
              <a:off x="632160" y="2116440"/>
              <a:ext cx="1749240" cy="506880"/>
            </a:xfrm>
            <a:prstGeom prst="rect">
              <a:avLst/>
            </a:prstGeom>
            <a:ln>
              <a:noFill/>
            </a:ln>
          </p:spPr>
        </p:pic>
        <p:sp>
          <p:nvSpPr>
            <p:cNvPr id="551" name="TextShape 42"/>
            <p:cNvSpPr txBox="1"/>
            <p:nvPr/>
          </p:nvSpPr>
          <p:spPr>
            <a:xfrm>
              <a:off x="598320" y="2498400"/>
              <a:ext cx="1810440" cy="378720"/>
            </a:xfrm>
            <a:prstGeom prst="rect">
              <a:avLst/>
            </a:prstGeom>
            <a:noFill/>
            <a:ln>
              <a:noFill/>
            </a:ln>
          </p:spPr>
          <p:txBody>
            <a:bodyPr lIns="90000" rIns="90000" tIns="45000" bIns="45000">
              <a:noAutofit/>
            </a:bodyPr>
            <a:p>
              <a:r>
                <a:rPr b="1" lang="en-US" sz="1800" spc="-1" strike="noStrike">
                  <a:solidFill>
                    <a:srgbClr val="362a7e"/>
                  </a:solidFill>
                  <a:latin typeface="Source Sans Pro"/>
                </a:rPr>
                <a:t>Sentaurus TCAD</a:t>
              </a:r>
              <a:endParaRPr b="0" lang="en-US" sz="1800" spc="-1" strike="noStrike">
                <a:latin typeface="Source Sans Pro"/>
              </a:endParaRPr>
            </a:p>
          </p:txBody>
        </p:sp>
      </p:grpSp>
      <p:pic>
        <p:nvPicPr>
          <p:cNvPr id="552" name="" descr=""/>
          <p:cNvPicPr/>
          <p:nvPr/>
        </p:nvPicPr>
        <p:blipFill>
          <a:blip r:embed="rId6"/>
          <a:stretch/>
        </p:blipFill>
        <p:spPr>
          <a:xfrm>
            <a:off x="7111440" y="2309040"/>
            <a:ext cx="983880" cy="983880"/>
          </a:xfrm>
          <a:prstGeom prst="rect">
            <a:avLst/>
          </a:prstGeom>
          <a:ln>
            <a:noFill/>
          </a:ln>
        </p:spPr>
      </p:pic>
      <p:sp>
        <p:nvSpPr>
          <p:cNvPr id="553" name="TextShape 43"/>
          <p:cNvSpPr txBox="1"/>
          <p:nvPr/>
        </p:nvSpPr>
        <p:spPr>
          <a:xfrm>
            <a:off x="132480" y="4217400"/>
            <a:ext cx="1095480" cy="34956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800" spc="-1" strike="noStrike">
                <a:latin typeface="Courier New"/>
              </a:rPr>
              <a:t>HepMC3</a:t>
            </a:r>
            <a:endParaRPr b="0" lang="en-US" sz="1800" spc="-1" strike="noStrike">
              <a:latin typeface="Source Sans Pro"/>
            </a:endParaRPr>
          </a:p>
        </p:txBody>
      </p:sp>
      <p:pic>
        <p:nvPicPr>
          <p:cNvPr id="554" name="" descr=""/>
          <p:cNvPicPr/>
          <p:nvPr/>
        </p:nvPicPr>
        <p:blipFill>
          <a:blip r:embed="rId7"/>
          <a:stretch/>
        </p:blipFill>
        <p:spPr>
          <a:xfrm>
            <a:off x="8145000" y="2727000"/>
            <a:ext cx="1941480" cy="704520"/>
          </a:xfrm>
          <a:prstGeom prst="rect">
            <a:avLst/>
          </a:prstGeom>
          <a:ln>
            <a:noFill/>
          </a:ln>
        </p:spPr>
      </p:pic>
      <p:sp>
        <p:nvSpPr>
          <p:cNvPr id="555" name="TextShape 44"/>
          <p:cNvSpPr txBox="1"/>
          <p:nvPr/>
        </p:nvSpPr>
        <p:spPr>
          <a:xfrm>
            <a:off x="238320" y="4621680"/>
            <a:ext cx="1491480" cy="66492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2400" spc="-1" strike="noStrike">
                <a:latin typeface="Source Sans Pro Black"/>
              </a:rPr>
              <a:t>CRY</a:t>
            </a:r>
            <a:br/>
            <a:r>
              <a:rPr b="0" lang="en-US" sz="1200" spc="-1" strike="noStrike">
                <a:latin typeface="Source Sans Pro"/>
              </a:rPr>
              <a:t>Cosmic Ray Showers</a:t>
            </a:r>
            <a:endParaRPr b="0" lang="en-US" sz="1200" spc="-1" strike="noStrike">
              <a:latin typeface="Source Sans Pro"/>
            </a:endParaRPr>
          </a:p>
        </p:txBody>
      </p:sp>
      <p:grpSp>
        <p:nvGrpSpPr>
          <p:cNvPr id="556" name="Group 45"/>
          <p:cNvGrpSpPr/>
          <p:nvPr/>
        </p:nvGrpSpPr>
        <p:grpSpPr>
          <a:xfrm>
            <a:off x="928080" y="1279440"/>
            <a:ext cx="1946880" cy="820800"/>
            <a:chOff x="928080" y="1279440"/>
            <a:chExt cx="1946880" cy="820800"/>
          </a:xfrm>
        </p:grpSpPr>
        <p:pic>
          <p:nvPicPr>
            <p:cNvPr id="557" name="" descr=""/>
            <p:cNvPicPr/>
            <p:nvPr/>
          </p:nvPicPr>
          <p:blipFill>
            <a:blip r:embed="rId8">
              <a:alphaModFix amt="50000"/>
            </a:blip>
            <a:stretch/>
          </p:blipFill>
          <p:spPr>
            <a:xfrm>
              <a:off x="928080" y="1279440"/>
              <a:ext cx="1946880" cy="724680"/>
            </a:xfrm>
            <a:prstGeom prst="rect">
              <a:avLst/>
            </a:prstGeom>
            <a:ln>
              <a:noFill/>
            </a:ln>
          </p:spPr>
        </p:pic>
        <p:sp>
          <p:nvSpPr>
            <p:cNvPr id="558" name="TextShape 46"/>
            <p:cNvSpPr txBox="1"/>
            <p:nvPr/>
          </p:nvSpPr>
          <p:spPr>
            <a:xfrm>
              <a:off x="1261080" y="1755360"/>
              <a:ext cx="1245960" cy="344880"/>
            </a:xfrm>
            <a:prstGeom prst="rect">
              <a:avLst/>
            </a:prstGeom>
            <a:noFill/>
            <a:ln>
              <a:noFill/>
            </a:ln>
          </p:spPr>
          <p:txBody>
            <a:bodyPr lIns="90000" rIns="90000" tIns="45000" bIns="45000">
              <a:noAutofit/>
            </a:bodyPr>
            <a:p>
              <a:r>
                <a:rPr b="1" lang="en-US" sz="1600" spc="-1" strike="noStrike">
                  <a:solidFill>
                    <a:srgbClr val="c9211e"/>
                  </a:solidFill>
                  <a:latin typeface="Source Sans Pro"/>
                </a:rPr>
                <a:t>ATLAS TCAD</a:t>
              </a:r>
              <a:endParaRPr b="0" lang="en-US" sz="1600" spc="-1" strike="noStrike">
                <a:latin typeface="Source Sans Pro"/>
              </a:endParaRPr>
            </a:p>
          </p:txBody>
        </p:sp>
      </p:grpSp>
      <p:sp>
        <p:nvSpPr>
          <p:cNvPr id="559" name="TextShape 47"/>
          <p:cNvSpPr txBox="1"/>
          <p:nvPr/>
        </p:nvSpPr>
        <p:spPr>
          <a:xfrm>
            <a:off x="8400240" y="746640"/>
            <a:ext cx="1533960" cy="85212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200" spc="-1" strike="noStrike">
                <a:latin typeface="Source Sans Pro"/>
                <a:hlinkClick r:id="rId9"/>
              </a:rPr>
              <a:t>Spannagel et al, 2018</a:t>
            </a:r>
            <a:endParaRPr b="0" lang="en-US" sz="1200" spc="-1" strike="noStrike">
              <a:latin typeface="Source Sans Pro"/>
            </a:endParaRPr>
          </a:p>
          <a:p>
            <a:r>
              <a:rPr b="0" lang="en-US" sz="1200" spc="-1" strike="noStrike">
                <a:latin typeface="Source Sans Pro"/>
                <a:hlinkClick r:id="rId10"/>
              </a:rPr>
              <a:t>Dannheim et al, 2020</a:t>
            </a:r>
            <a:br/>
            <a:r>
              <a:rPr b="0" lang="en-US" sz="1200" spc="-1" strike="noStrike">
                <a:latin typeface="Source Sans Pro"/>
                <a:hlinkClick r:id="rId11"/>
              </a:rPr>
              <a:t>Spannagel et al, 2022</a:t>
            </a:r>
            <a:endParaRPr b="0" lang="en-US" sz="1200" spc="-1" strike="noStrike">
              <a:latin typeface="Source Sans Pro"/>
            </a:endParaRPr>
          </a:p>
          <a:p>
            <a:r>
              <a:rPr b="0" lang="en-US" sz="1200" spc="-1" strike="noStrike">
                <a:latin typeface="Source Sans Pro"/>
                <a:hlinkClick r:id="rId12"/>
              </a:rPr>
              <a:t>Wennlöf et al, 2025</a:t>
            </a:r>
            <a:endParaRPr b="0" lang="en-US" sz="1200" spc="-1" strike="noStrike">
              <a:latin typeface="Source Sans Pro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29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0" name="TextShape 1"/>
          <p:cNvSpPr txBox="1"/>
          <p:nvPr/>
        </p:nvSpPr>
        <p:spPr>
          <a:xfrm>
            <a:off x="365760" y="887040"/>
            <a:ext cx="3673080" cy="417888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94000"/>
          </a:bodyPr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Single particle traversing monolithic silicon sensor, simulated using </a:t>
            </a:r>
            <a:r>
              <a:rPr b="1" lang="en-US" sz="2100" spc="-1" strike="noStrike">
                <a:latin typeface="Source Sans Pro"/>
              </a:rPr>
              <a:t>Geant4</a:t>
            </a:r>
            <a:endParaRPr b="0" lang="en-US" sz="2100" spc="-1" strike="noStrike">
              <a:latin typeface="Source Sans Pro"/>
            </a:endParaRPr>
          </a:p>
          <a:p>
            <a:pPr lvl="1" marL="864000" indent="-324000">
              <a:spcBef>
                <a:spcPts val="86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1950" spc="-1" strike="noStrike">
                <a:latin typeface="Source Sans Pro"/>
              </a:rPr>
              <a:t>Energy deposits along particle track</a:t>
            </a:r>
            <a:endParaRPr b="0" lang="en-US" sz="195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Electric field and doping concentration imported from </a:t>
            </a:r>
            <a:r>
              <a:rPr b="1" lang="en-US" sz="2100" spc="-1" strike="noStrike">
                <a:latin typeface="Source Sans Pro"/>
              </a:rPr>
              <a:t>TCAD</a:t>
            </a:r>
            <a:r>
              <a:rPr b="0" lang="en-US" sz="2100" spc="-1" strike="noStrike">
                <a:latin typeface="Source Sans Pro"/>
              </a:rPr>
              <a:t> in the green region</a:t>
            </a:r>
            <a:endParaRPr b="0" lang="en-US" sz="2100" spc="-1" strike="noStrike">
              <a:latin typeface="Source Sans Pro"/>
            </a:endParaRPr>
          </a:p>
          <a:p>
            <a:pPr marL="432000" indent="-324000">
              <a:spcBef>
                <a:spcPts val="935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100" spc="-1" strike="noStrike">
                <a:latin typeface="Source Sans Pro"/>
              </a:rPr>
              <a:t>Charge carriers propagated primarily by </a:t>
            </a:r>
            <a:r>
              <a:rPr b="1" lang="en-US" sz="2100" spc="-1" strike="noStrike">
                <a:latin typeface="Source Sans Pro"/>
              </a:rPr>
              <a:t>diffusion</a:t>
            </a:r>
            <a:r>
              <a:rPr b="0" lang="en-US" sz="2100" spc="-1" strike="noStrike">
                <a:latin typeface="Source Sans Pro"/>
              </a:rPr>
              <a:t> in grey region, and </a:t>
            </a:r>
            <a:r>
              <a:rPr b="1" lang="en-US" sz="2100" spc="-1" strike="noStrike">
                <a:latin typeface="Source Sans Pro"/>
              </a:rPr>
              <a:t>drift</a:t>
            </a:r>
            <a:r>
              <a:rPr b="0" lang="en-US" sz="2100" spc="-1" strike="noStrike">
                <a:latin typeface="Source Sans Pro"/>
              </a:rPr>
              <a:t> in green region</a:t>
            </a:r>
            <a:endParaRPr b="0" lang="en-US" sz="2100" spc="-1" strike="noStrike">
              <a:latin typeface="Source Sans Pro"/>
            </a:endParaRPr>
          </a:p>
        </p:txBody>
      </p:sp>
      <p:sp>
        <p:nvSpPr>
          <p:cNvPr id="561" name="TextShape 2"/>
          <p:cNvSpPr txBox="1"/>
          <p:nvPr/>
        </p:nvSpPr>
        <p:spPr>
          <a:xfrm>
            <a:off x="365760" y="215280"/>
            <a:ext cx="8686800" cy="47880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 anchor="ctr">
            <a:noAutofit/>
          </a:bodyPr>
          <a:p>
            <a:r>
              <a:rPr b="0" lang="en-US" sz="3000" spc="-1" strike="noStrike">
                <a:latin typeface="Source Sans Pro"/>
              </a:rPr>
              <a:t>Simulation example </a:t>
            </a:r>
            <a:endParaRPr b="0" lang="en-US" sz="3000" spc="-1" strike="noStrike">
              <a:latin typeface="Source Sans Pro"/>
            </a:endParaRPr>
          </a:p>
        </p:txBody>
      </p:sp>
      <p:grpSp>
        <p:nvGrpSpPr>
          <p:cNvPr id="562" name="Group 3"/>
          <p:cNvGrpSpPr/>
          <p:nvPr/>
        </p:nvGrpSpPr>
        <p:grpSpPr>
          <a:xfrm>
            <a:off x="4800600" y="762480"/>
            <a:ext cx="4730040" cy="3169440"/>
            <a:chOff x="4800600" y="762480"/>
            <a:chExt cx="4730040" cy="3169440"/>
          </a:xfrm>
        </p:grpSpPr>
        <p:sp>
          <p:nvSpPr>
            <p:cNvPr id="563" name="Line 4"/>
            <p:cNvSpPr/>
            <p:nvPr/>
          </p:nvSpPr>
          <p:spPr>
            <a:xfrm flipV="1">
              <a:off x="6396120" y="762480"/>
              <a:ext cx="0" cy="3169080"/>
            </a:xfrm>
            <a:prstGeom prst="line">
              <a:avLst/>
            </a:prstGeom>
            <a:ln w="29160">
              <a:solidFill>
                <a:srgbClr val="111111"/>
              </a:solidFill>
              <a:prstDash val="sysDot"/>
              <a:round/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564" name="CustomShape 5"/>
            <p:cNvSpPr/>
            <p:nvPr/>
          </p:nvSpPr>
          <p:spPr>
            <a:xfrm>
              <a:off x="7073280" y="989280"/>
              <a:ext cx="180000" cy="180000"/>
            </a:xfrm>
            <a:prstGeom prst="rect">
              <a:avLst/>
            </a:prstGeom>
            <a:solidFill>
              <a:srgbClr val="5983b0">
                <a:alpha val="50000"/>
              </a:srgbClr>
            </a:solidFill>
            <a:ln>
              <a:solidFill>
                <a:srgbClr val="3465a4"/>
              </a:solidFill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565" name="CustomShape 6"/>
            <p:cNvSpPr/>
            <p:nvPr/>
          </p:nvSpPr>
          <p:spPr>
            <a:xfrm>
              <a:off x="8657280" y="989280"/>
              <a:ext cx="180000" cy="180000"/>
            </a:xfrm>
            <a:prstGeom prst="rect">
              <a:avLst/>
            </a:prstGeom>
            <a:solidFill>
              <a:srgbClr val="5983b0">
                <a:alpha val="50000"/>
              </a:srgbClr>
            </a:solidFill>
            <a:ln>
              <a:solidFill>
                <a:srgbClr val="3465a4"/>
              </a:solidFill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566" name="CustomShape 7"/>
            <p:cNvSpPr/>
            <p:nvPr/>
          </p:nvSpPr>
          <p:spPr>
            <a:xfrm>
              <a:off x="5525280" y="989280"/>
              <a:ext cx="180000" cy="180000"/>
            </a:xfrm>
            <a:prstGeom prst="rect">
              <a:avLst/>
            </a:prstGeom>
            <a:solidFill>
              <a:srgbClr val="5983b0">
                <a:alpha val="50000"/>
              </a:srgbClr>
            </a:solidFill>
            <a:ln>
              <a:solidFill>
                <a:srgbClr val="3465a4"/>
              </a:solidFill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567" name="CustomShape 8"/>
            <p:cNvSpPr/>
            <p:nvPr/>
          </p:nvSpPr>
          <p:spPr>
            <a:xfrm>
              <a:off x="4802760" y="1143360"/>
              <a:ext cx="4719240" cy="1039320"/>
            </a:xfrm>
            <a:prstGeom prst="rect">
              <a:avLst/>
            </a:prstGeom>
            <a:solidFill>
              <a:srgbClr val="5eb91e">
                <a:alpha val="50000"/>
              </a:srgbClr>
            </a:solidFill>
            <a:ln>
              <a:solidFill>
                <a:srgbClr val="5eb91e"/>
              </a:solidFill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568" name="CustomShape 9"/>
            <p:cNvSpPr/>
            <p:nvPr/>
          </p:nvSpPr>
          <p:spPr>
            <a:xfrm>
              <a:off x="4802760" y="2187360"/>
              <a:ext cx="4719240" cy="1493280"/>
            </a:xfrm>
            <a:prstGeom prst="rect">
              <a:avLst/>
            </a:prstGeom>
            <a:solidFill>
              <a:srgbClr val="666666">
                <a:alpha val="50000"/>
              </a:srgbClr>
            </a:solidFill>
            <a:ln>
              <a:solidFill>
                <a:srgbClr val="666666"/>
              </a:solidFill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569" name="CustomShape 10"/>
            <p:cNvSpPr/>
            <p:nvPr/>
          </p:nvSpPr>
          <p:spPr>
            <a:xfrm>
              <a:off x="5772600" y="1143360"/>
              <a:ext cx="1194840" cy="181800"/>
            </a:xfrm>
            <a:prstGeom prst="rect">
              <a:avLst/>
            </a:prstGeom>
            <a:solidFill>
              <a:srgbClr val="d62e4e">
                <a:alpha val="50000"/>
              </a:srgbClr>
            </a:solidFill>
            <a:ln>
              <a:solidFill>
                <a:srgbClr val="d62e4e"/>
              </a:solidFill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570" name="CustomShape 11"/>
            <p:cNvSpPr/>
            <p:nvPr/>
          </p:nvSpPr>
          <p:spPr>
            <a:xfrm>
              <a:off x="7356600" y="1143360"/>
              <a:ext cx="1194840" cy="181800"/>
            </a:xfrm>
            <a:prstGeom prst="rect">
              <a:avLst/>
            </a:prstGeom>
            <a:solidFill>
              <a:srgbClr val="d62e4e">
                <a:alpha val="50000"/>
              </a:srgbClr>
            </a:solidFill>
            <a:ln>
              <a:solidFill>
                <a:srgbClr val="d62e4e"/>
              </a:solidFill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571" name="CustomShape 12"/>
            <p:cNvSpPr/>
            <p:nvPr/>
          </p:nvSpPr>
          <p:spPr>
            <a:xfrm>
              <a:off x="8904600" y="1143360"/>
              <a:ext cx="626040" cy="181800"/>
            </a:xfrm>
            <a:prstGeom prst="rect">
              <a:avLst/>
            </a:prstGeom>
            <a:solidFill>
              <a:srgbClr val="d62e4e">
                <a:alpha val="50000"/>
              </a:srgbClr>
            </a:solidFill>
            <a:ln>
              <a:solidFill>
                <a:srgbClr val="d62e4e"/>
              </a:solidFill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572" name="CustomShape 13"/>
            <p:cNvSpPr/>
            <p:nvPr/>
          </p:nvSpPr>
          <p:spPr>
            <a:xfrm>
              <a:off x="4800600" y="1143360"/>
              <a:ext cx="626040" cy="181800"/>
            </a:xfrm>
            <a:prstGeom prst="rect">
              <a:avLst/>
            </a:prstGeom>
            <a:solidFill>
              <a:srgbClr val="d62e4e">
                <a:alpha val="50000"/>
              </a:srgbClr>
            </a:solidFill>
            <a:ln>
              <a:solidFill>
                <a:srgbClr val="d62e4e"/>
              </a:solidFill>
            </a:ln>
          </p:spPr>
          <p:style>
            <a:lnRef idx="0"/>
            <a:fillRef idx="0"/>
            <a:effectRef idx="0"/>
            <a:fontRef idx="minor"/>
          </p:style>
        </p:sp>
        <p:sp>
          <p:nvSpPr>
            <p:cNvPr id="573" name="Line 14"/>
            <p:cNvSpPr/>
            <p:nvPr/>
          </p:nvSpPr>
          <p:spPr>
            <a:xfrm flipV="1">
              <a:off x="7980120" y="762840"/>
              <a:ext cx="0" cy="3169080"/>
            </a:xfrm>
            <a:prstGeom prst="line">
              <a:avLst/>
            </a:prstGeom>
            <a:ln w="29160">
              <a:solidFill>
                <a:srgbClr val="111111"/>
              </a:solidFill>
              <a:prstDash val="sysDot"/>
              <a:round/>
            </a:ln>
          </p:spPr>
          <p:style>
            <a:lnRef idx="0"/>
            <a:fillRef idx="0"/>
            <a:effectRef idx="0"/>
            <a:fontRef idx="minor"/>
          </p:style>
        </p:sp>
      </p:grpSp>
      <p:pic>
        <p:nvPicPr>
          <p:cNvPr id="574" name="" descr=""/>
          <p:cNvPicPr/>
          <p:nvPr/>
        </p:nvPicPr>
        <p:blipFill>
          <a:blip r:embed="rId1"/>
          <a:stretch/>
        </p:blipFill>
        <p:spPr>
          <a:xfrm>
            <a:off x="3573720" y="870840"/>
            <a:ext cx="7272000" cy="3436200"/>
          </a:xfrm>
          <a:prstGeom prst="rect">
            <a:avLst/>
          </a:prstGeom>
          <a:ln>
            <a:noFill/>
          </a:ln>
        </p:spPr>
      </p:pic>
      <p:sp>
        <p:nvSpPr>
          <p:cNvPr id="575" name="Line 15"/>
          <p:cNvSpPr/>
          <p:nvPr/>
        </p:nvSpPr>
        <p:spPr>
          <a:xfrm>
            <a:off x="7159680" y="687240"/>
            <a:ext cx="0" cy="3480840"/>
          </a:xfrm>
          <a:prstGeom prst="line">
            <a:avLst/>
          </a:prstGeom>
          <a:ln w="29160">
            <a:solidFill>
              <a:srgbClr val="c9211e"/>
            </a:solidFill>
            <a:round/>
            <a:tailEnd len="med" type="triangle" w="med"/>
          </a:ln>
        </p:spPr>
        <p:style>
          <a:lnRef idx="0"/>
          <a:fillRef idx="0"/>
          <a:effectRef idx="0"/>
          <a:fontRef idx="minor"/>
        </p:style>
      </p:sp>
      <p:sp>
        <p:nvSpPr>
          <p:cNvPr id="576" name="TextShape 16"/>
          <p:cNvSpPr txBox="1"/>
          <p:nvPr/>
        </p:nvSpPr>
        <p:spPr>
          <a:xfrm>
            <a:off x="8869680" y="4115520"/>
            <a:ext cx="1133280" cy="5994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600" spc="-1" strike="noStrike">
                <a:solidFill>
                  <a:srgbClr val="4962ff"/>
                </a:solidFill>
                <a:latin typeface="Arial"/>
                <a:ea typeface="Arial"/>
              </a:rPr>
              <a:t>■</a:t>
            </a:r>
            <a:r>
              <a:rPr b="0" lang="en-US" sz="1600" spc="-1" strike="noStrike">
                <a:solidFill>
                  <a:srgbClr val="4962ff"/>
                </a:solidFill>
                <a:latin typeface="Source Sans Pro"/>
                <a:ea typeface="Arial"/>
              </a:rPr>
              <a:t> </a:t>
            </a:r>
            <a:r>
              <a:rPr b="0" lang="en-US" sz="1600" spc="-1" strike="noStrike">
                <a:latin typeface="Source Sans Pro"/>
              </a:rPr>
              <a:t>electrons</a:t>
            </a:r>
            <a:endParaRPr b="0" lang="en-US" sz="1600" spc="-1" strike="noStrike">
              <a:latin typeface="Source Sans Pro"/>
            </a:endParaRPr>
          </a:p>
          <a:p>
            <a:r>
              <a:rPr b="0" lang="en-US" sz="1600" spc="-1" strike="noStrike">
                <a:solidFill>
                  <a:srgbClr val="ff8000"/>
                </a:solidFill>
                <a:latin typeface="Arial"/>
                <a:ea typeface="Arial"/>
              </a:rPr>
              <a:t>■</a:t>
            </a:r>
            <a:r>
              <a:rPr b="0" lang="en-US" sz="1600" spc="-1" strike="noStrike">
                <a:solidFill>
                  <a:srgbClr val="ff8000"/>
                </a:solidFill>
                <a:latin typeface="Source Sans Pro"/>
                <a:ea typeface="Arial"/>
              </a:rPr>
              <a:t> </a:t>
            </a:r>
            <a:r>
              <a:rPr b="0" lang="en-US" sz="1600" spc="-1" strike="noStrike">
                <a:latin typeface="Source Sans Pro"/>
              </a:rPr>
              <a:t>holes</a:t>
            </a:r>
            <a:endParaRPr b="0" lang="en-US" sz="1600" spc="-1" strike="noStrike">
              <a:latin typeface="Source Sans Pro"/>
            </a:endParaRPr>
          </a:p>
        </p:txBody>
      </p:sp>
      <p:sp>
        <p:nvSpPr>
          <p:cNvPr id="577" name="TextShape 17"/>
          <p:cNvSpPr txBox="1"/>
          <p:nvPr/>
        </p:nvSpPr>
        <p:spPr>
          <a:xfrm>
            <a:off x="5745600" y="3953160"/>
            <a:ext cx="1140840" cy="2808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200" spc="-1" strike="noStrike">
                <a:latin typeface="Source Sans Pro"/>
              </a:rPr>
              <a:t>pixel boundary</a:t>
            </a:r>
            <a:endParaRPr b="0" lang="en-US" sz="1200" spc="-1" strike="noStrike">
              <a:latin typeface="Source Sans Pro"/>
            </a:endParaRPr>
          </a:p>
        </p:txBody>
      </p:sp>
      <p:sp>
        <p:nvSpPr>
          <p:cNvPr id="578" name="TextShape 18"/>
          <p:cNvSpPr txBox="1"/>
          <p:nvPr/>
        </p:nvSpPr>
        <p:spPr>
          <a:xfrm>
            <a:off x="7202520" y="3987720"/>
            <a:ext cx="745200" cy="28080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200" spc="-1" strike="noStrike">
                <a:latin typeface="Source Sans Pro"/>
              </a:rPr>
              <a:t>MIP path</a:t>
            </a:r>
            <a:endParaRPr b="0" lang="en-US" sz="1200" spc="-1" strike="noStrike">
              <a:latin typeface="Source Sans Pro"/>
            </a:endParaRPr>
          </a:p>
        </p:txBody>
      </p:sp>
      <p:sp>
        <p:nvSpPr>
          <p:cNvPr id="579" name="TextShape 19"/>
          <p:cNvSpPr txBox="1"/>
          <p:nvPr/>
        </p:nvSpPr>
        <p:spPr>
          <a:xfrm>
            <a:off x="8586000" y="518040"/>
            <a:ext cx="854280" cy="471240"/>
          </a:xfrm>
          <a:prstGeom prst="rect">
            <a:avLst/>
          </a:prstGeom>
          <a:noFill/>
          <a:ln>
            <a:noFill/>
          </a:ln>
        </p:spPr>
        <p:txBody>
          <a:bodyPr lIns="90000" rIns="90000" tIns="45000" bIns="45000">
            <a:noAutofit/>
          </a:bodyPr>
          <a:p>
            <a:r>
              <a:rPr b="0" lang="en-US" sz="1200" spc="-1" strike="noStrike">
                <a:latin typeface="Source Sans Pro"/>
              </a:rPr>
              <a:t>collection</a:t>
            </a:r>
            <a:br/>
            <a:r>
              <a:rPr b="0" lang="en-US" sz="1200" spc="-1" strike="noStrike">
                <a:latin typeface="Source Sans Pro"/>
              </a:rPr>
              <a:t>electrodes</a:t>
            </a:r>
            <a:endParaRPr b="0" lang="en-US" sz="1200" spc="-1" strike="noStrike">
              <a:latin typeface="Source Sans Pro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slides/slide30.xml><?xml version="1.0" encoding="utf-8"?>
<p:sld xmlns:a="http://schemas.openxmlformats.org/drawingml/2006/main" xmlns:p="http://schemas.openxmlformats.org/presentationml/2006/main" xmlns:r="http://schemas.openxmlformats.org/officeDocument/2006/relationships" xmlns:p14="http://schemas.microsoft.com/office/powerpoint/2010/main" xmlns:p15="http://schemas.microsoft.com/office/powerpoint/2012/main" xmlns:mc="http://schemas.openxmlformats.org/markup-compatibility/2006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0" name="TextShape 1"/>
          <p:cNvSpPr txBox="1"/>
          <p:nvPr/>
        </p:nvSpPr>
        <p:spPr>
          <a:xfrm>
            <a:off x="503640" y="1095480"/>
            <a:ext cx="9065880" cy="3858120"/>
          </a:xfrm>
          <a:prstGeom prst="rect">
            <a:avLst/>
          </a:prstGeom>
          <a:noFill/>
          <a:ln>
            <a:noFill/>
          </a:ln>
        </p:spPr>
        <p:txBody>
          <a:bodyPr lIns="0" rIns="0" tIns="0" bIns="0">
            <a:normAutofit fontScale="36000"/>
          </a:bodyPr>
          <a:p>
            <a:pPr marL="432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0055a0"/>
                </a:solidFill>
                <a:latin typeface="Arial"/>
                <a:ea typeface="Arial"/>
              </a:rPr>
              <a:t>Complexity of detectors increases, more and more technologies available,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marL="432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400" spc="-1" strike="noStrike">
                <a:solidFill>
                  <a:srgbClr val="0055a0"/>
                </a:solidFill>
                <a:latin typeface="Arial"/>
                <a:ea typeface="Arial"/>
              </a:rPr>
              <a:t>different approaches combined (e.g. monolithic + LGAD)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00" spc="-1" strike="noStrike">
                <a:solidFill>
                  <a:srgbClr val="000000"/>
                </a:solidFill>
                <a:latin typeface="Arial"/>
                <a:ea typeface="Arial"/>
              </a:rPr>
              <a:t>Necessity of MC simulations growing</a:t>
            </a:r>
            <a:endParaRPr b="0" lang="en-US" sz="20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00" spc="-1" strike="noStrike">
                <a:solidFill>
                  <a:srgbClr val="000000"/>
                </a:solidFill>
                <a:latin typeface="Arial"/>
                <a:ea typeface="Arial"/>
              </a:rPr>
              <a:t>Some sensors / setups impractical to simulate in TCAD (time limitation, stochastics)</a:t>
            </a:r>
            <a:endParaRPr b="0" lang="en-US" sz="20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b="0" lang="en-US" sz="2000" spc="-1" strike="noStrike">
                <a:solidFill>
                  <a:srgbClr val="000000"/>
                </a:solidFill>
                <a:latin typeface="Arial"/>
                <a:ea typeface="Arial"/>
              </a:rPr>
              <a:t>Community needs </a:t>
            </a:r>
            <a:r>
              <a:rPr b="0" i="1" lang="en-US" sz="2000" spc="-1" strike="noStrike">
                <a:solidFill>
                  <a:srgbClr val="000000"/>
                </a:solidFill>
                <a:latin typeface="Arial"/>
                <a:ea typeface="Arial"/>
              </a:rPr>
              <a:t>common</a:t>
            </a:r>
            <a:r>
              <a:rPr b="0" lang="en-US" sz="2000" spc="-1" strike="noStrike">
                <a:solidFill>
                  <a:srgbClr val="000000"/>
                </a:solidFill>
                <a:latin typeface="Arial"/>
                <a:ea typeface="Arial"/>
              </a:rPr>
              <a:t> flexible, tested &amp; supported MC simulation tools</a:t>
            </a:r>
            <a:endParaRPr b="0" lang="en-US" sz="2000" spc="-1" strike="noStrike">
              <a:solidFill>
                <a:srgbClr val="000000"/>
              </a:solidFill>
              <a:latin typeface="Arial"/>
            </a:endParaRPr>
          </a:p>
          <a:p>
            <a:pPr marL="432000" indent="-324000">
              <a:lnSpc>
                <a:spcPct val="100000"/>
              </a:lnSpc>
              <a:spcBef>
                <a:spcPts val="360"/>
              </a:spcBef>
              <a:buClr>
                <a:srgbClr val="000000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endParaRPr b="0" lang="en-US" sz="2000" spc="-1" strike="noStrike">
              <a:solidFill>
                <a:srgbClr val="000000"/>
              </a:solidFill>
              <a:latin typeface="Arial"/>
            </a:endParaRPr>
          </a:p>
          <a:p>
            <a:pPr marL="432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r>
              <a:rPr b="0" lang="en-US" sz="2400" spc="-1" strike="noStrike">
                <a:solidFill>
                  <a:srgbClr val="0055a0"/>
                </a:solidFill>
                <a:latin typeface="Arial"/>
                <a:ea typeface="Arial"/>
              </a:rPr>
              <a:t>Using Monte Carlo methods to describe detector response is not new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marL="432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r>
              <a:rPr b="0" lang="en-US" sz="2400" spc="-1" strike="noStrike">
                <a:solidFill>
                  <a:srgbClr val="0055a0"/>
                </a:solidFill>
                <a:latin typeface="Arial"/>
                <a:ea typeface="Arial"/>
              </a:rPr>
              <a:t>Creation &amp; proliferation of many different codes for detector simulation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r>
              <a:rPr b="0" lang="en-US" sz="2000" spc="-1" strike="noStrike">
                <a:solidFill>
                  <a:srgbClr val="000000"/>
                </a:solidFill>
                <a:latin typeface="Arial"/>
                <a:ea typeface="Arial"/>
              </a:rPr>
              <a:t>Experiment-specific</a:t>
            </a:r>
            <a:endParaRPr b="0" lang="en-US" sz="20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r>
              <a:rPr b="0" lang="en-US" sz="2000" spc="-1" strike="noStrike">
                <a:solidFill>
                  <a:srgbClr val="000000"/>
                </a:solidFill>
                <a:latin typeface="Arial"/>
                <a:ea typeface="Arial"/>
              </a:rPr>
              <a:t>Specialized on specific detectors</a:t>
            </a:r>
            <a:endParaRPr b="0" lang="en-US" sz="20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r>
              <a:rPr b="0" lang="en-US" sz="2000" spc="-1" strike="noStrike">
                <a:solidFill>
                  <a:srgbClr val="000000"/>
                </a:solidFill>
                <a:latin typeface="Arial"/>
                <a:ea typeface="Arial"/>
              </a:rPr>
              <a:t>Inclusion only of effects relevant to that one simulation</a:t>
            </a:r>
            <a:endParaRPr b="0" lang="en-US" sz="20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r>
              <a:rPr b="0" lang="en-US" sz="2000" spc="-1" strike="noStrike">
                <a:solidFill>
                  <a:srgbClr val="000000"/>
                </a:solidFill>
                <a:latin typeface="Arial"/>
                <a:ea typeface="Arial"/>
              </a:rPr>
              <a:t>Written as part of a PhD thesis, abandoned afterwards</a:t>
            </a:r>
            <a:endParaRPr b="0" lang="en-US" sz="2000" spc="-1" strike="noStrike">
              <a:solidFill>
                <a:srgbClr val="000000"/>
              </a:solidFill>
              <a:latin typeface="Arial"/>
            </a:endParaRPr>
          </a:p>
          <a:p>
            <a:pPr marL="457200">
              <a:lnSpc>
                <a:spcPct val="100000"/>
              </a:lnSpc>
              <a:spcBef>
                <a:spcPts val="360"/>
              </a:spcBef>
              <a:buClr>
                <a:srgbClr val="000000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endParaRPr b="0" lang="en-US" sz="2000" spc="-1" strike="noStrike">
              <a:solidFill>
                <a:srgbClr val="000000"/>
              </a:solidFill>
              <a:latin typeface="Arial"/>
            </a:endParaRPr>
          </a:p>
          <a:p>
            <a:pPr marL="432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r>
              <a:rPr b="0" lang="en-US" sz="2400" spc="-1" strike="noStrike">
                <a:solidFill>
                  <a:srgbClr val="0055a0"/>
                </a:solidFill>
                <a:latin typeface="Arial"/>
                <a:ea typeface="Arial"/>
              </a:rPr>
              <a:t>Would be great to collate features in commonly maintained software (-&gt;SM)</a:t>
            </a:r>
            <a:endParaRPr b="0" lang="en-US" sz="24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r>
              <a:rPr b="0" lang="en-US" sz="2000" spc="-1" strike="noStrike">
                <a:solidFill>
                  <a:srgbClr val="000000"/>
                </a:solidFill>
                <a:latin typeface="Arial"/>
                <a:ea typeface="Arial"/>
              </a:rPr>
              <a:t>Having several tools is valuable as testbed for algorithms</a:t>
            </a:r>
            <a:r>
              <a:rPr b="0" lang="en-US" sz="2000" spc="-1" strike="noStrike">
                <a:solidFill>
                  <a:srgbClr val="000000"/>
                </a:solidFill>
                <a:latin typeface="Arial"/>
                <a:ea typeface="Arial"/>
              </a:rPr>
              <a:t>	</a:t>
            </a:r>
            <a:endParaRPr b="0" lang="en-US" sz="2000" spc="-1" strike="noStrike">
              <a:solidFill>
                <a:srgbClr val="000000"/>
              </a:solidFill>
              <a:latin typeface="Arial"/>
            </a:endParaRPr>
          </a:p>
          <a:p>
            <a:pPr lvl="1" marL="864000" indent="-324000">
              <a:lnSpc>
                <a:spcPct val="100000"/>
              </a:lnSpc>
              <a:spcBef>
                <a:spcPts val="142"/>
              </a:spcBef>
              <a:buClr>
                <a:srgbClr val="000000"/>
              </a:buClr>
              <a:buSzPct val="45000"/>
              <a:buFont typeface="Wingdings" charset="2"/>
              <a:buChar char=""/>
              <a:tabLst>
                <a:tab algn="l" pos="0"/>
              </a:tabLst>
            </a:pPr>
            <a:r>
              <a:rPr b="0" lang="en-US" sz="2000" spc="-1" strike="noStrike">
                <a:solidFill>
                  <a:srgbClr val="000000"/>
                </a:solidFill>
                <a:latin typeface="Arial"/>
                <a:ea typeface="Arial"/>
              </a:rPr>
              <a:t>Well-maintained &amp; supported common software will significantly ease use in community</a:t>
            </a:r>
            <a:endParaRPr b="0" lang="en-US" sz="20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81" name="TextShape 2"/>
          <p:cNvSpPr txBox="1"/>
          <p:nvPr/>
        </p:nvSpPr>
        <p:spPr>
          <a:xfrm>
            <a:off x="1308600" y="3960"/>
            <a:ext cx="7081560" cy="641520"/>
          </a:xfrm>
          <a:prstGeom prst="rect">
            <a:avLst/>
          </a:prstGeom>
          <a:noFill/>
          <a:ln>
            <a:noFill/>
          </a:ln>
        </p:spPr>
        <p:txBody>
          <a:bodyPr lIns="45720" rIns="45720" anchor="ctr">
            <a:normAutofit fontScale="33000"/>
          </a:bodyPr>
          <a:p>
            <a:pPr>
              <a:lnSpc>
                <a:spcPct val="100000"/>
              </a:lnSpc>
              <a:tabLst>
                <a:tab algn="l" pos="0"/>
              </a:tabLst>
            </a:pPr>
            <a:r>
              <a:rPr b="0" lang="en-US" sz="4000" spc="-1" strike="noStrike">
                <a:solidFill>
                  <a:srgbClr val="0055a0"/>
                </a:solidFill>
                <a:latin typeface="Arial"/>
                <a:ea typeface="Arial"/>
              </a:rPr>
              <a:t>Semiconductor Detector MC Simulations</a:t>
            </a:r>
            <a:endParaRPr b="0" lang="en-US" sz="4000" spc="-1" strike="noStrike">
              <a:solidFill>
                <a:srgbClr val="000000"/>
              </a:solidFill>
              <a:latin typeface="Arial"/>
            </a:endParaRPr>
          </a:p>
        </p:txBody>
      </p:sp>
      <p:sp>
        <p:nvSpPr>
          <p:cNvPr id="582" name="TextShape 3"/>
          <p:cNvSpPr txBox="1"/>
          <p:nvPr/>
        </p:nvSpPr>
        <p:spPr>
          <a:xfrm rot="2040000">
            <a:off x="7226640" y="1029240"/>
            <a:ext cx="2820240" cy="790920"/>
          </a:xfrm>
          <a:prstGeom prst="rect">
            <a:avLst/>
          </a:prstGeom>
          <a:solidFill>
            <a:srgbClr val="eeeeee"/>
          </a:solidFill>
          <a:ln w="29160">
            <a:solidFill>
              <a:srgbClr val="ff8000"/>
            </a:solidFill>
            <a:round/>
          </a:ln>
        </p:spPr>
        <p:txBody>
          <a:bodyPr lIns="104400" rIns="104400" tIns="59400" bIns="59400">
            <a:noAutofit/>
          </a:bodyPr>
          <a:p>
            <a:r>
              <a:rPr b="0" lang="en-US" sz="1400" spc="-1" strike="noStrike">
                <a:latin typeface="Source Sans Pro"/>
                <a:hlinkClick r:id="rId1"/>
              </a:rPr>
              <a:t>Community Meeting 22-23/03/2023</a:t>
            </a:r>
            <a:endParaRPr b="0" lang="en-US" sz="1400" spc="-1" strike="noStrike">
              <a:latin typeface="Source Sans Pro"/>
            </a:endParaRPr>
          </a:p>
          <a:p>
            <a:r>
              <a:rPr b="0" lang="en-US" sz="1400" spc="-1" strike="noStrike">
                <a:latin typeface="Source Sans Pro"/>
              </a:rPr>
              <a:t>Implementation of TF3</a:t>
            </a:r>
            <a:endParaRPr b="0" lang="en-US" sz="1400" spc="-1" strike="noStrike">
              <a:latin typeface="Source Sans Pro"/>
            </a:endParaRPr>
          </a:p>
          <a:p>
            <a:r>
              <a:rPr b="0" lang="en-US" sz="1400" spc="-1" strike="noStrike">
                <a:latin typeface="Source Sans Pro"/>
              </a:rPr>
              <a:t>Solid State Detectors</a:t>
            </a:r>
            <a:endParaRPr b="0" lang="en-US" sz="1400" spc="-1" strike="noStrike">
              <a:latin typeface="Source Sans Pro"/>
            </a:endParaRPr>
          </a:p>
        </p:txBody>
      </p:sp>
    </p:spTree>
  </p:cSld>
  <mc:AlternateContent>
    <mc:Choice Requires="p14">
      <p:transition spd="slow" p14:dur="2000"/>
    </mc:Choice>
    <mc:Fallback>
      <p:transition spd="slow"/>
    </mc:Fallback>
  </mc:AlternateContent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41599</TotalTime>
  <Application>LibreOffice/6.4.7.2$Linux_X86_64 LibreOffice_project/40$Build-2</Applicat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terms:created xsi:type="dcterms:W3CDTF">2017-11-08T15:51:41Z</dcterms:created>
  <dc:creator/>
  <dc:description/>
  <dc:language>en-US</dc:language>
  <cp:lastModifiedBy/>
  <dcterms:modified xsi:type="dcterms:W3CDTF">2025-05-16T13:59:28Z</dcterms:modified>
  <cp:revision>1477</cp:revision>
  <dc:subject/>
  <dc:title>Jamboree silicon</dc:title>
</cp:coreProperties>
</file>