
<file path=[Content_Types].xml><?xml version="1.0" encoding="utf-8"?>
<Types xmlns="http://schemas.openxmlformats.org/package/2006/content-types"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4"/>
  </p:sldMasterIdLst>
  <p:notesMasterIdLst>
    <p:notesMasterId r:id="rId44"/>
  </p:notesMasterIdLst>
  <p:handoutMasterIdLst>
    <p:handoutMasterId r:id="rId45"/>
  </p:handoutMasterIdLst>
  <p:sldIdLst>
    <p:sldId id="325" r:id="rId5"/>
    <p:sldId id="873" r:id="rId6"/>
    <p:sldId id="895" r:id="rId7"/>
    <p:sldId id="874" r:id="rId8"/>
    <p:sldId id="875" r:id="rId9"/>
    <p:sldId id="896" r:id="rId10"/>
    <p:sldId id="893" r:id="rId11"/>
    <p:sldId id="892" r:id="rId12"/>
    <p:sldId id="906" r:id="rId13"/>
    <p:sldId id="907" r:id="rId14"/>
    <p:sldId id="877" r:id="rId15"/>
    <p:sldId id="897" r:id="rId16"/>
    <p:sldId id="898" r:id="rId17"/>
    <p:sldId id="878" r:id="rId18"/>
    <p:sldId id="891" r:id="rId19"/>
    <p:sldId id="879" r:id="rId20"/>
    <p:sldId id="876" r:id="rId21"/>
    <p:sldId id="889" r:id="rId22"/>
    <p:sldId id="890" r:id="rId23"/>
    <p:sldId id="904" r:id="rId24"/>
    <p:sldId id="899" r:id="rId25"/>
    <p:sldId id="900" r:id="rId26"/>
    <p:sldId id="901" r:id="rId27"/>
    <p:sldId id="880" r:id="rId28"/>
    <p:sldId id="881" r:id="rId29"/>
    <p:sldId id="882" r:id="rId30"/>
    <p:sldId id="883" r:id="rId31"/>
    <p:sldId id="884" r:id="rId32"/>
    <p:sldId id="885" r:id="rId33"/>
    <p:sldId id="886" r:id="rId34"/>
    <p:sldId id="888" r:id="rId35"/>
    <p:sldId id="887" r:id="rId36"/>
    <p:sldId id="908" r:id="rId37"/>
    <p:sldId id="903" r:id="rId38"/>
    <p:sldId id="905" r:id="rId39"/>
    <p:sldId id="909" r:id="rId40"/>
    <p:sldId id="912" r:id="rId41"/>
    <p:sldId id="910" r:id="rId42"/>
    <p:sldId id="911" r:id="rId4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32250331-81A5-4655-AB64-7CE9821AC318}">
          <p14:sldIdLst>
            <p14:sldId id="325"/>
            <p14:sldId id="873"/>
            <p14:sldId id="895"/>
            <p14:sldId id="874"/>
            <p14:sldId id="875"/>
            <p14:sldId id="896"/>
            <p14:sldId id="893"/>
            <p14:sldId id="892"/>
            <p14:sldId id="906"/>
            <p14:sldId id="907"/>
            <p14:sldId id="877"/>
            <p14:sldId id="897"/>
            <p14:sldId id="898"/>
            <p14:sldId id="878"/>
            <p14:sldId id="891"/>
            <p14:sldId id="879"/>
            <p14:sldId id="876"/>
            <p14:sldId id="889"/>
            <p14:sldId id="890"/>
            <p14:sldId id="904"/>
            <p14:sldId id="899"/>
            <p14:sldId id="900"/>
            <p14:sldId id="901"/>
            <p14:sldId id="880"/>
            <p14:sldId id="881"/>
            <p14:sldId id="882"/>
            <p14:sldId id="883"/>
            <p14:sldId id="884"/>
            <p14:sldId id="885"/>
            <p14:sldId id="886"/>
            <p14:sldId id="888"/>
            <p14:sldId id="887"/>
            <p14:sldId id="908"/>
            <p14:sldId id="903"/>
            <p14:sldId id="905"/>
            <p14:sldId id="909"/>
            <p14:sldId id="912"/>
            <p14:sldId id="910"/>
            <p14:sldId id="911"/>
          </p14:sldIdLst>
        </p14:section>
        <p14:section name="Untitled Section" id="{5BA7E7E4-CC01-44F7-86D6-BF99678E76D2}">
          <p14:sldIdLst/>
        </p14:section>
        <p14:section name="Untitled Section" id="{9DEEF800-074A-4DE9-BD5C-4319E6FB40A5}">
          <p14:sldIdLst/>
        </p14:section>
      </p14:sectionLst>
    </p:ext>
    <p:ext uri="{EFAFB233-063F-42B5-8137-9DF3F51BA10A}">
      <p15:sldGuideLst xmlns:p15="http://schemas.microsoft.com/office/powerpoint/2012/main">
        <p15:guide id="1" pos="816" userDrawn="1">
          <p15:clr>
            <a:srgbClr val="A4A3A4"/>
          </p15:clr>
        </p15:guide>
        <p15:guide id="2" orient="horz" pos="384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0000000-0000-0000-0000-000000000000}" name="Author" initials="A" userId="Author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3" name="Author" initials="A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5E61D"/>
    <a:srgbClr val="00A2E8"/>
    <a:srgbClr val="22B14C"/>
    <a:srgbClr val="FF7F27"/>
    <a:srgbClr val="FFF200"/>
    <a:srgbClr val="E6193D"/>
    <a:srgbClr val="FFE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BC89EF96-8CEA-46FF-86C4-4CE0E7609802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1648" autoAdjust="0"/>
    <p:restoredTop sz="94240" autoAdjust="0"/>
  </p:normalViewPr>
  <p:slideViewPr>
    <p:cSldViewPr snapToGrid="0">
      <p:cViewPr>
        <p:scale>
          <a:sx n="75" d="100"/>
          <a:sy n="75" d="100"/>
        </p:scale>
        <p:origin x="714" y="882"/>
      </p:cViewPr>
      <p:guideLst>
        <p:guide pos="816"/>
        <p:guide orient="horz" pos="384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81" d="100"/>
          <a:sy n="81" d="100"/>
        </p:scale>
        <p:origin x="2816" y="20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slide" Target="slides/slide35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slide" Target="slides/slide38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9" Type="http://schemas.openxmlformats.org/officeDocument/2006/relationships/slide" Target="slides/slide25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handoutMaster" Target="handoutMasters/handoutMaster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4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viewProps" Target="viewProps.xml"/><Relationship Id="rId8" Type="http://schemas.openxmlformats.org/officeDocument/2006/relationships/slide" Target="slides/slide4.xml"/><Relationship Id="rId51" Type="http://schemas.microsoft.com/office/2018/10/relationships/authors" Target="authors.xml"/><Relationship Id="rId3" Type="http://schemas.openxmlformats.org/officeDocument/2006/relationships/customXml" Target="../customXml/item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commentAuthors" Target="commentAuthors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4BA57456-157A-C12A-2FEC-91B7B9EE491D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9D46761-828E-1508-56BD-BAEADF34862D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FF95820-84BB-3447-8286-60A51307E7F2}" type="datetimeFigureOut">
              <a:rPr lang="en-US" smtClean="0"/>
              <a:t>5/13/2025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D428A7E-6B0E-809C-73D1-4B5E2FF471A9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89A5AA6-0C5B-430A-E0C4-C90B2F0A1CD6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E476440-F66F-F947-8EFC-EA5202ACFD2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7117637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C08FC54-6AE4-6A4A-9756-823A0F1BE5A6}" type="datetimeFigureOut">
              <a:rPr lang="en-US" smtClean="0"/>
              <a:t>5/13/2025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B79E9EB-07EB-9D44-9F5A-AB1FBECCDD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6758749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>
            <a:extLst>
              <a:ext uri="{FF2B5EF4-FFF2-40B4-BE49-F238E27FC236}">
                <a16:creationId xmlns:a16="http://schemas.microsoft.com/office/drawing/2014/main" id="{76609C33-D605-6146-1378-F67C572F05C1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custGeom>
            <a:avLst/>
            <a:gdLst>
              <a:gd name="connsiteX0" fmla="*/ 304800 w 12192000"/>
              <a:gd name="connsiteY0" fmla="*/ 266701 h 6858000"/>
              <a:gd name="connsiteX1" fmla="*/ 304800 w 12192000"/>
              <a:gd name="connsiteY1" fmla="*/ 6591300 h 6858000"/>
              <a:gd name="connsiteX2" fmla="*/ 11887200 w 12192000"/>
              <a:gd name="connsiteY2" fmla="*/ 6591300 h 6858000"/>
              <a:gd name="connsiteX3" fmla="*/ 11887200 w 12192000"/>
              <a:gd name="connsiteY3" fmla="*/ 266701 h 6858000"/>
              <a:gd name="connsiteX4" fmla="*/ 0 w 12192000"/>
              <a:gd name="connsiteY4" fmla="*/ 0 h 6858000"/>
              <a:gd name="connsiteX5" fmla="*/ 12192000 w 12192000"/>
              <a:gd name="connsiteY5" fmla="*/ 0 h 6858000"/>
              <a:gd name="connsiteX6" fmla="*/ 12192000 w 12192000"/>
              <a:gd name="connsiteY6" fmla="*/ 6858000 h 6858000"/>
              <a:gd name="connsiteX7" fmla="*/ 0 w 12192000"/>
              <a:gd name="connsiteY7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192000" h="6858000">
                <a:moveTo>
                  <a:pt x="304800" y="266701"/>
                </a:moveTo>
                <a:lnTo>
                  <a:pt x="304800" y="6591300"/>
                </a:lnTo>
                <a:lnTo>
                  <a:pt x="11887200" y="6591300"/>
                </a:lnTo>
                <a:lnTo>
                  <a:pt x="11887200" y="266701"/>
                </a:lnTo>
                <a:close/>
                <a:moveTo>
                  <a:pt x="0" y="0"/>
                </a:moveTo>
                <a:lnTo>
                  <a:pt x="12192000" y="0"/>
                </a:lnTo>
                <a:lnTo>
                  <a:pt x="12192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42398E06-9E0E-BC81-DEB5-1DB2F8635C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417320"/>
            <a:ext cx="10515600" cy="4023360"/>
          </a:xfrm>
        </p:spPr>
        <p:txBody>
          <a:bodyPr anchor="ctr"/>
          <a:lstStyle>
            <a:lvl1pPr algn="ctr">
              <a:defRPr sz="5400" spc="300" baseline="0">
                <a:solidFill>
                  <a:srgbClr val="E6193D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CFB69D3-5632-4285-A209-9DCA67DA668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6044184"/>
            <a:ext cx="9144000" cy="356616"/>
          </a:xfrm>
        </p:spPr>
        <p:txBody>
          <a:bodyPr/>
          <a:lstStyle>
            <a:lvl1pPr marL="0" indent="0" algn="ctr">
              <a:buNone/>
              <a:defRPr sz="2400" cap="all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6DDC5B68-548C-395D-B9A9-EA694F6CB59F}"/>
              </a:ext>
            </a:extLst>
          </p:cNvPr>
          <p:cNvSpPr/>
          <p:nvPr userDrawn="1"/>
        </p:nvSpPr>
        <p:spPr>
          <a:xfrm>
            <a:off x="5891213" y="5628222"/>
            <a:ext cx="409575" cy="8830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26" name="Picture 2" descr="Nikhef - Weekend van de Wetenschap">
            <a:extLst>
              <a:ext uri="{FF2B5EF4-FFF2-40B4-BE49-F238E27FC236}">
                <a16:creationId xmlns:a16="http://schemas.microsoft.com/office/drawing/2014/main" id="{4F8E928E-6D9B-4145-96B8-E4A4B33D7FDF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4750" y="586909"/>
            <a:ext cx="4762500" cy="2143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9069112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ith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reeform: Shape 4">
            <a:extLst>
              <a:ext uri="{FF2B5EF4-FFF2-40B4-BE49-F238E27FC236}">
                <a16:creationId xmlns:a16="http://schemas.microsoft.com/office/drawing/2014/main" id="{F738F023-8BDF-71DB-D6AB-776F7C6413B2}"/>
              </a:ext>
            </a:extLst>
          </p:cNvPr>
          <p:cNvSpPr/>
          <p:nvPr userDrawn="1"/>
        </p:nvSpPr>
        <p:spPr>
          <a:xfrm>
            <a:off x="8610600" y="0"/>
            <a:ext cx="3581400" cy="6858000"/>
          </a:xfrm>
          <a:custGeom>
            <a:avLst/>
            <a:gdLst>
              <a:gd name="connsiteX0" fmla="*/ 0 w 3581400"/>
              <a:gd name="connsiteY0" fmla="*/ 0 h 6858000"/>
              <a:gd name="connsiteX1" fmla="*/ 3581400 w 3581400"/>
              <a:gd name="connsiteY1" fmla="*/ 0 h 6858000"/>
              <a:gd name="connsiteX2" fmla="*/ 3581400 w 3581400"/>
              <a:gd name="connsiteY2" fmla="*/ 6858000 h 6858000"/>
              <a:gd name="connsiteX3" fmla="*/ 0 w 3581400"/>
              <a:gd name="connsiteY3" fmla="*/ 6858000 h 6858000"/>
              <a:gd name="connsiteX4" fmla="*/ 0 w 3581400"/>
              <a:gd name="connsiteY4" fmla="*/ 6172201 h 6858000"/>
              <a:gd name="connsiteX5" fmla="*/ 2971800 w 3581400"/>
              <a:gd name="connsiteY5" fmla="*/ 6172201 h 6858000"/>
              <a:gd name="connsiteX6" fmla="*/ 2971800 w 3581400"/>
              <a:gd name="connsiteY6" fmla="*/ 685800 h 6858000"/>
              <a:gd name="connsiteX7" fmla="*/ 0 w 3581400"/>
              <a:gd name="connsiteY7" fmla="*/ 6858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3581400" h="6858000">
                <a:moveTo>
                  <a:pt x="0" y="0"/>
                </a:moveTo>
                <a:lnTo>
                  <a:pt x="3581400" y="0"/>
                </a:lnTo>
                <a:lnTo>
                  <a:pt x="3581400" y="6858000"/>
                </a:lnTo>
                <a:lnTo>
                  <a:pt x="0" y="6858000"/>
                </a:lnTo>
                <a:lnTo>
                  <a:pt x="0" y="6172201"/>
                </a:lnTo>
                <a:lnTo>
                  <a:pt x="2971800" y="6172201"/>
                </a:lnTo>
                <a:lnTo>
                  <a:pt x="2971800" y="685800"/>
                </a:lnTo>
                <a:lnTo>
                  <a:pt x="0" y="6858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CD97974-B93C-4C96-B3F6-F69E3D6DE6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4114800" cy="2286000"/>
          </a:xfrm>
        </p:spPr>
        <p:txBody>
          <a:bodyPr/>
          <a:lstStyle>
            <a:lvl1pPr>
              <a:defRPr sz="3200" spc="3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6FC6F2-80B4-49A7-9448-33FE2DF0E9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80160" y="3566160"/>
            <a:ext cx="4114800" cy="2651760"/>
          </a:xfrm>
        </p:spPr>
        <p:txBody>
          <a:bodyPr>
            <a:normAutofit/>
          </a:bodyPr>
          <a:lstStyle>
            <a:lvl1pPr marL="457200" indent="-457200">
              <a:lnSpc>
                <a:spcPct val="100000"/>
              </a:lnSpc>
              <a:spcBef>
                <a:spcPts val="1400"/>
              </a:spcBef>
              <a:buClr>
                <a:schemeClr val="accent1"/>
              </a:buClr>
              <a:buFont typeface="Courier New" panose="02070309020205020404" pitchFamily="49" charset="0"/>
              <a:buChar char="o"/>
              <a:defRPr sz="2400" cap="all" spc="0" baseline="0"/>
            </a:lvl1pPr>
            <a:lvl2pPr marL="914400">
              <a:defRPr spc="0" baseline="0"/>
            </a:lvl2pPr>
            <a:lvl3pPr marL="1371600">
              <a:defRPr spc="0" baseline="0"/>
            </a:lvl3pPr>
            <a:lvl4pPr marL="1828800">
              <a:defRPr spc="0" baseline="0"/>
            </a:lvl4pPr>
            <a:lvl5pPr marL="2286000">
              <a:defRPr spc="0" baseline="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90AD0F96-99DE-C9D9-569E-AE6FC6307EA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5687568" y="1435608"/>
            <a:ext cx="5897880" cy="3977640"/>
          </a:xfrm>
          <a:noFill/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69BB099-33E8-8B24-7E54-70E7457A1C7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75DF2D63-3FF5-D547-96B9-BE9CCD1ABA58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323EB7E3-3953-BAB4-1B15-383082C6C31E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Nikhef - Weekend van de Wetenschap">
            <a:extLst>
              <a:ext uri="{FF2B5EF4-FFF2-40B4-BE49-F238E27FC236}">
                <a16:creationId xmlns:a16="http://schemas.microsoft.com/office/drawing/2014/main" id="{EC51975C-DA98-43A2-A36F-F3A235767502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768168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subtitle +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772C41-A024-2F33-1F04-21E003FA729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41248" y="2697480"/>
            <a:ext cx="10515600" cy="2606040"/>
          </a:xfrm>
        </p:spPr>
        <p:txBody>
          <a:bodyPr anchor="ctr">
            <a:normAutofit/>
          </a:bodyPr>
          <a:lstStyle>
            <a:lvl1pPr algn="ct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73BC2DF-9C2A-052C-AD2C-0A8ABAA503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41248" y="6044184"/>
            <a:ext cx="10515600" cy="457200"/>
          </a:xfrm>
        </p:spPr>
        <p:txBody>
          <a:bodyPr>
            <a:normAutofit/>
          </a:bodyPr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Picture Placeholder 7">
            <a:extLst>
              <a:ext uri="{FF2B5EF4-FFF2-40B4-BE49-F238E27FC236}">
                <a16:creationId xmlns:a16="http://schemas.microsoft.com/office/drawing/2014/main" id="{AA872EE9-FDFB-95A7-3547-DCAA0B51FE21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88952" cy="2368296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03AD4F0-8C4C-FC68-2450-06419A6D0131}"/>
              </a:ext>
            </a:extLst>
          </p:cNvPr>
          <p:cNvSpPr/>
          <p:nvPr userDrawn="1"/>
        </p:nvSpPr>
        <p:spPr>
          <a:xfrm>
            <a:off x="5891213" y="5628222"/>
            <a:ext cx="409575" cy="8830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2" descr="Nikhef - Weekend van de Wetenschap">
            <a:extLst>
              <a:ext uri="{FF2B5EF4-FFF2-40B4-BE49-F238E27FC236}">
                <a16:creationId xmlns:a16="http://schemas.microsoft.com/office/drawing/2014/main" id="{64998CDF-CBA1-4809-986B-417E433B8824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3215973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eeform 14">
            <a:extLst>
              <a:ext uri="{FF2B5EF4-FFF2-40B4-BE49-F238E27FC236}">
                <a16:creationId xmlns:a16="http://schemas.microsoft.com/office/drawing/2014/main" id="{A510974D-B222-2876-052D-21F0E075D288}"/>
              </a:ext>
            </a:extLst>
          </p:cNvPr>
          <p:cNvSpPr/>
          <p:nvPr userDrawn="1"/>
        </p:nvSpPr>
        <p:spPr>
          <a:xfrm>
            <a:off x="0" y="0"/>
            <a:ext cx="12192000" cy="4457700"/>
          </a:xfrm>
          <a:custGeom>
            <a:avLst/>
            <a:gdLst>
              <a:gd name="connsiteX0" fmla="*/ 0 w 12192000"/>
              <a:gd name="connsiteY0" fmla="*/ 0 h 4457700"/>
              <a:gd name="connsiteX1" fmla="*/ 12192000 w 12192000"/>
              <a:gd name="connsiteY1" fmla="*/ 0 h 4457700"/>
              <a:gd name="connsiteX2" fmla="*/ 12192000 w 12192000"/>
              <a:gd name="connsiteY2" fmla="*/ 4457700 h 4457700"/>
              <a:gd name="connsiteX3" fmla="*/ 11563350 w 12192000"/>
              <a:gd name="connsiteY3" fmla="*/ 4457700 h 4457700"/>
              <a:gd name="connsiteX4" fmla="*/ 11563350 w 12192000"/>
              <a:gd name="connsiteY4" fmla="*/ 685800 h 4457700"/>
              <a:gd name="connsiteX5" fmla="*/ 628650 w 12192000"/>
              <a:gd name="connsiteY5" fmla="*/ 685800 h 4457700"/>
              <a:gd name="connsiteX6" fmla="*/ 628650 w 12192000"/>
              <a:gd name="connsiteY6" fmla="*/ 4457700 h 4457700"/>
              <a:gd name="connsiteX7" fmla="*/ 0 w 12192000"/>
              <a:gd name="connsiteY7" fmla="*/ 4457700 h 44577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192000" h="4457700">
                <a:moveTo>
                  <a:pt x="0" y="0"/>
                </a:moveTo>
                <a:lnTo>
                  <a:pt x="12192000" y="0"/>
                </a:lnTo>
                <a:lnTo>
                  <a:pt x="12192000" y="4457700"/>
                </a:lnTo>
                <a:lnTo>
                  <a:pt x="11563350" y="4457700"/>
                </a:lnTo>
                <a:lnTo>
                  <a:pt x="11563350" y="685800"/>
                </a:lnTo>
                <a:lnTo>
                  <a:pt x="628650" y="685800"/>
                </a:lnTo>
                <a:lnTo>
                  <a:pt x="628650" y="4457700"/>
                </a:lnTo>
                <a:lnTo>
                  <a:pt x="0" y="44577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2772C41-A024-2F33-1F04-21E003FA729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78408" y="1143000"/>
            <a:ext cx="10241280" cy="2286000"/>
          </a:xfrm>
        </p:spPr>
        <p:txBody>
          <a:bodyPr anchor="b"/>
          <a:lstStyle>
            <a:lvl1pPr algn="ct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73BC2DF-9C2A-052C-AD2C-0A8ABAA5037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075688" y="3803904"/>
            <a:ext cx="8046720" cy="91440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8A1A471A-8A28-B00F-72E9-849D5E6B7257}"/>
              </a:ext>
            </a:extLst>
          </p:cNvPr>
          <p:cNvSpPr/>
          <p:nvPr userDrawn="1"/>
        </p:nvSpPr>
        <p:spPr>
          <a:xfrm>
            <a:off x="5891213" y="5628222"/>
            <a:ext cx="409575" cy="8830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2" descr="Nikhef - Weekend van de Wetenschap">
            <a:extLst>
              <a:ext uri="{FF2B5EF4-FFF2-40B4-BE49-F238E27FC236}">
                <a16:creationId xmlns:a16="http://schemas.microsoft.com/office/drawing/2014/main" id="{D67F351A-A0AB-4D54-8F8F-72BAEB3531AC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35285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93BB82FF-5339-5456-4D30-0C2DA7907AAE}"/>
              </a:ext>
            </a:extLst>
          </p:cNvPr>
          <p:cNvSpPr/>
          <p:nvPr userDrawn="1"/>
        </p:nvSpPr>
        <p:spPr>
          <a:xfrm>
            <a:off x="0" y="0"/>
            <a:ext cx="3566160" cy="68580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CD97974-B93C-4C96-B3F6-F69E3D6DE6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40096" y="1097280"/>
            <a:ext cx="6217920" cy="1828800"/>
          </a:xfrm>
        </p:spPr>
        <p:txBody>
          <a:bodyPr/>
          <a:lstStyle>
            <a:lvl1pPr>
              <a:defRPr sz="3200" spc="3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2C39A257-2366-FF6B-67AD-9342B6B0B682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298448" y="1828800"/>
            <a:ext cx="3200400" cy="3200400"/>
          </a:xfrm>
          <a:prstGeom prst="ellipse">
            <a:avLst/>
          </a:pr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6FC6F2-80B4-49A7-9448-33FE2DF0E9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40096" y="3429000"/>
            <a:ext cx="6217920" cy="2743200"/>
          </a:xfrm>
        </p:spPr>
        <p:txBody>
          <a:bodyPr>
            <a:normAutofit/>
          </a:bodyPr>
          <a:lstStyle>
            <a:lvl1pPr marL="457200">
              <a:spcBef>
                <a:spcPts val="1400"/>
              </a:spcBef>
              <a:buSzPct val="80000"/>
              <a:defRPr cap="all" spc="0" baseline="0"/>
            </a:lvl1pPr>
            <a:lvl2pPr marL="914400">
              <a:buSzPct val="80000"/>
              <a:defRPr spc="0" baseline="0"/>
            </a:lvl2pPr>
            <a:lvl3pPr marL="1371600">
              <a:buSzPct val="80000"/>
              <a:defRPr spc="0" baseline="0"/>
            </a:lvl3pPr>
            <a:lvl4pPr marL="1828800">
              <a:buSzPct val="80000"/>
              <a:defRPr spc="0" baseline="0"/>
            </a:lvl4pPr>
            <a:lvl5pPr marL="2286000">
              <a:buSzPct val="80000"/>
              <a:defRPr spc="0" baseline="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17F99EA-AB5F-24F3-D971-2B9BDE3B4F3C}"/>
              </a:ext>
            </a:extLst>
          </p:cNvPr>
          <p:cNvSpPr txBox="1"/>
          <p:nvPr userDrawn="1"/>
        </p:nvSpPr>
        <p:spPr>
          <a:xfrm>
            <a:off x="641838" y="5547946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69BB099-33E8-8B24-7E54-70E7457A1C7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75DF2D63-3FF5-D547-96B9-BE9CCD1ABA58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ADA4A755-28B6-5A01-94AB-C3CCC4368885}"/>
              </a:ext>
            </a:extLst>
          </p:cNvPr>
          <p:cNvCxnSpPr>
            <a:cxnSpLocks/>
          </p:cNvCxnSpPr>
          <p:nvPr userDrawn="1"/>
        </p:nvCxnSpPr>
        <p:spPr>
          <a:xfrm>
            <a:off x="5340096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Nikhef - Weekend van de Wetenschap">
            <a:extLst>
              <a:ext uri="{FF2B5EF4-FFF2-40B4-BE49-F238E27FC236}">
                <a16:creationId xmlns:a16="http://schemas.microsoft.com/office/drawing/2014/main" id="{B01295B8-6697-40E6-9425-C8D1E7917225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2133990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pictur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E592AF4F-2F83-7005-B3AC-6FCC7FB1914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524000" y="1481328"/>
            <a:ext cx="9144000" cy="3895344"/>
          </a:xfrm>
          <a:solidFill>
            <a:schemeClr val="bg1"/>
          </a:solidFill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076C4EAC-BBDE-1963-BD72-3BD2A47DC59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84248" y="1920240"/>
            <a:ext cx="8229600" cy="3017520"/>
          </a:xfrm>
        </p:spPr>
        <p:txBody>
          <a:bodyPr anchor="ctr"/>
          <a:lstStyle>
            <a:lvl1pPr algn="ct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pic>
        <p:nvPicPr>
          <p:cNvPr id="4" name="Picture 2" descr="Nikhef - Weekend van de Wetenschap">
            <a:extLst>
              <a:ext uri="{FF2B5EF4-FFF2-40B4-BE49-F238E27FC236}">
                <a16:creationId xmlns:a16="http://schemas.microsoft.com/office/drawing/2014/main" id="{8D036E42-26EB-4B61-B5EA-5D50E8F010E3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1548351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+ pictur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CCBCF04C-49F6-66E8-41A0-B3C371944EA1}"/>
              </a:ext>
            </a:extLst>
          </p:cNvPr>
          <p:cNvSpPr/>
          <p:nvPr userDrawn="1"/>
        </p:nvSpPr>
        <p:spPr>
          <a:xfrm>
            <a:off x="6705600" y="0"/>
            <a:ext cx="5486400" cy="685800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accent2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C40C44A-93E6-6C58-5E88-AFDC594EC2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3931920"/>
            <a:ext cx="5029200" cy="1828800"/>
          </a:xfrm>
        </p:spPr>
        <p:txBody>
          <a:bodyPr anchor="b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9" name="Picture Placeholder 7">
            <a:extLst>
              <a:ext uri="{FF2B5EF4-FFF2-40B4-BE49-F238E27FC236}">
                <a16:creationId xmlns:a16="http://schemas.microsoft.com/office/drawing/2014/main" id="{DDE351D0-FB9C-3473-AF28-52927741728E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280160" y="548640"/>
            <a:ext cx="3017520" cy="3017520"/>
          </a:xfrm>
          <a:prstGeom prst="ellipse">
            <a:avLst/>
          </a:prstGeo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813049-5F46-053E-6279-8183259649A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7205472" y="731520"/>
            <a:ext cx="4306824" cy="5394960"/>
          </a:xfrm>
        </p:spPr>
        <p:txBody>
          <a:bodyPr anchor="b">
            <a:normAutofit/>
          </a:bodyPr>
          <a:lstStyle>
            <a:lvl1pPr marL="457200">
              <a:spcBef>
                <a:spcPts val="1400"/>
              </a:spcBef>
              <a:buClr>
                <a:schemeClr val="tx1"/>
              </a:buClr>
              <a:buSzPct val="80000"/>
              <a:defRPr cap="all" baseline="0"/>
            </a:lvl1pPr>
            <a:lvl2pPr marL="914400">
              <a:buClr>
                <a:schemeClr val="tx1"/>
              </a:buClr>
              <a:buSzPct val="80000"/>
              <a:defRPr/>
            </a:lvl2pPr>
            <a:lvl3pPr marL="1371600">
              <a:buClr>
                <a:schemeClr val="tx1"/>
              </a:buClr>
              <a:buSzPct val="80000"/>
              <a:defRPr/>
            </a:lvl3pPr>
            <a:lvl4pPr marL="1828800">
              <a:buClr>
                <a:schemeClr val="tx1"/>
              </a:buClr>
              <a:buSzPct val="80000"/>
              <a:defRPr/>
            </a:lvl4pPr>
            <a:lvl5pPr marL="2286000">
              <a:buClr>
                <a:schemeClr val="tx1"/>
              </a:buClr>
              <a:buSzPct val="80000"/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6AA9E1-334B-5F8F-8A92-67DD095F7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C1171EC5-29BE-C106-1E9B-0CBDB598A131}"/>
              </a:ext>
            </a:extLst>
          </p:cNvPr>
          <p:cNvCxnSpPr>
            <a:cxnSpLocks/>
          </p:cNvCxnSpPr>
          <p:nvPr userDrawn="1"/>
        </p:nvCxnSpPr>
        <p:spPr>
          <a:xfrm>
            <a:off x="1298448" y="6111876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" name="Picture 2" descr="Nikhef - Weekend van de Wetenschap">
            <a:extLst>
              <a:ext uri="{FF2B5EF4-FFF2-40B4-BE49-F238E27FC236}">
                <a16:creationId xmlns:a16="http://schemas.microsoft.com/office/drawing/2014/main" id="{B82A3BF5-BEC2-41D1-8E08-A7F57221A98E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662147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 light 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40C44A-93E6-6C58-5E88-AFDC594EC2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9821955" cy="9144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813049-5F46-053E-6279-8183259649A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280160" y="2377440"/>
            <a:ext cx="4663440" cy="3566160"/>
          </a:xfrm>
          <a:solidFill>
            <a:schemeClr val="accent1">
              <a:lumMod val="20000"/>
              <a:lumOff val="80000"/>
            </a:schemeClr>
          </a:solidFill>
        </p:spPr>
        <p:txBody>
          <a:bodyPr lIns="365760" tIns="365760" rIns="365760" bIns="365760">
            <a:normAutofit/>
          </a:bodyPr>
          <a:lstStyle>
            <a:lvl1pPr marL="457200">
              <a:lnSpc>
                <a:spcPct val="90000"/>
              </a:lnSpc>
              <a:spcBef>
                <a:spcPts val="1400"/>
              </a:spcBef>
              <a:buClr>
                <a:schemeClr val="tx1"/>
              </a:buClr>
              <a:buSzPct val="80000"/>
              <a:defRPr sz="1800"/>
            </a:lvl1pPr>
            <a:lvl2pPr marL="914400">
              <a:lnSpc>
                <a:spcPct val="90000"/>
              </a:lnSpc>
              <a:buClr>
                <a:schemeClr val="tx1"/>
              </a:buClr>
              <a:buSzPct val="80000"/>
              <a:defRPr sz="1600"/>
            </a:lvl2pPr>
            <a:lvl3pPr marL="1371600">
              <a:lnSpc>
                <a:spcPct val="90000"/>
              </a:lnSpc>
              <a:buClr>
                <a:schemeClr val="tx1"/>
              </a:buClr>
              <a:buSzPct val="80000"/>
              <a:defRPr sz="1400"/>
            </a:lvl3pPr>
            <a:lvl4pPr marL="1828800">
              <a:lnSpc>
                <a:spcPct val="90000"/>
              </a:lnSpc>
              <a:buClr>
                <a:schemeClr val="tx1"/>
              </a:buClr>
              <a:buSzPct val="80000"/>
              <a:defRPr sz="1200"/>
            </a:lvl4pPr>
            <a:lvl5pPr marL="2286000">
              <a:lnSpc>
                <a:spcPct val="90000"/>
              </a:lnSpc>
              <a:buClr>
                <a:schemeClr val="tx1"/>
              </a:buClr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2DFB03A-367B-9ADA-8071-E22871EC115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09360" y="2377440"/>
            <a:ext cx="4663440" cy="3566160"/>
          </a:xfrm>
          <a:solidFill>
            <a:schemeClr val="accent1">
              <a:lumMod val="20000"/>
              <a:lumOff val="80000"/>
            </a:schemeClr>
          </a:solidFill>
        </p:spPr>
        <p:txBody>
          <a:bodyPr lIns="365760" tIns="365760" rIns="365760" bIns="365760">
            <a:normAutofit/>
          </a:bodyPr>
          <a:lstStyle>
            <a:lvl1pPr marL="457200">
              <a:lnSpc>
                <a:spcPct val="90000"/>
              </a:lnSpc>
              <a:spcBef>
                <a:spcPts val="1400"/>
              </a:spcBef>
              <a:buClr>
                <a:schemeClr val="tx1"/>
              </a:buClr>
              <a:buSzPct val="80000"/>
              <a:defRPr sz="1800"/>
            </a:lvl1pPr>
            <a:lvl2pPr marL="914400">
              <a:lnSpc>
                <a:spcPct val="90000"/>
              </a:lnSpc>
              <a:buClr>
                <a:schemeClr val="tx1"/>
              </a:buClr>
              <a:buSzPct val="80000"/>
              <a:defRPr sz="1600"/>
            </a:lvl2pPr>
            <a:lvl3pPr marL="1371600">
              <a:lnSpc>
                <a:spcPct val="90000"/>
              </a:lnSpc>
              <a:buClr>
                <a:schemeClr val="tx1"/>
              </a:buClr>
              <a:buSzPct val="80000"/>
              <a:defRPr sz="1400"/>
            </a:lvl3pPr>
            <a:lvl4pPr marL="1828800">
              <a:lnSpc>
                <a:spcPct val="90000"/>
              </a:lnSpc>
              <a:buClr>
                <a:schemeClr val="tx1"/>
              </a:buClr>
              <a:buSzPct val="80000"/>
              <a:defRPr sz="1200"/>
            </a:lvl4pPr>
            <a:lvl5pPr marL="2286000">
              <a:lnSpc>
                <a:spcPct val="90000"/>
              </a:lnSpc>
              <a:buClr>
                <a:schemeClr val="tx1"/>
              </a:buClr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6AA9E1-334B-5F8F-8A92-67DD095F7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941554B7-BB36-76F6-DD79-11088AA69E82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2" descr="Nikhef - Weekend van de Wetenschap">
            <a:extLst>
              <a:ext uri="{FF2B5EF4-FFF2-40B4-BE49-F238E27FC236}">
                <a16:creationId xmlns:a16="http://schemas.microsoft.com/office/drawing/2014/main" id="{4C304679-44BC-4BEE-8388-3E8658394849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681088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6AA9E1-334B-5F8F-8A92-67DD095F7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89BC2AC2-003C-AACD-1271-F2F8FBE8FD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5029200" cy="18288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DD758F50-A87C-F2A1-40E8-08F07081E9C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784848" y="1097280"/>
            <a:ext cx="4572000" cy="1828800"/>
          </a:xfrm>
          <a:noFill/>
        </p:spPr>
        <p:txBody>
          <a:bodyPr lIns="0" tIns="0" rIns="0" bIns="0">
            <a:normAutofit/>
          </a:bodyPr>
          <a:lstStyle>
            <a:lvl1pPr marL="457200">
              <a:spcBef>
                <a:spcPts val="1400"/>
              </a:spcBef>
              <a:buSzPct val="80000"/>
              <a:defRPr sz="1800"/>
            </a:lvl1pPr>
            <a:lvl2pPr marL="914400">
              <a:buSzPct val="80000"/>
              <a:defRPr sz="1600"/>
            </a:lvl2pPr>
            <a:lvl3pPr marL="1371600">
              <a:buSzPct val="80000"/>
              <a:defRPr sz="1400"/>
            </a:lvl3pPr>
            <a:lvl4pPr marL="1828800">
              <a:buSzPct val="80000"/>
              <a:defRPr sz="1200"/>
            </a:lvl4pPr>
            <a:lvl5pPr marL="2286000"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023B02AB-1DB6-AF79-E1B3-175C76BE57E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280160" y="3172968"/>
            <a:ext cx="10076688" cy="3108960"/>
          </a:xfrm>
          <a:noFill/>
        </p:spPr>
        <p:txBody>
          <a:bodyPr lIns="0" tIns="0" rIns="0" bIns="0">
            <a:normAutofit/>
          </a:bodyPr>
          <a:lstStyle>
            <a:lvl1pPr marL="457200">
              <a:spcBef>
                <a:spcPts val="1400"/>
              </a:spcBef>
              <a:buSzPct val="80000"/>
              <a:defRPr sz="1800"/>
            </a:lvl1pPr>
            <a:lvl2pPr marL="914400">
              <a:buSzPct val="80000"/>
              <a:defRPr sz="1600"/>
            </a:lvl2pPr>
            <a:lvl3pPr marL="1371600">
              <a:buSzPct val="80000"/>
              <a:defRPr sz="1400"/>
            </a:lvl3pPr>
            <a:lvl4pPr marL="1828800">
              <a:buSzPct val="80000"/>
              <a:defRPr sz="1200"/>
            </a:lvl4pPr>
            <a:lvl5pPr marL="2286000"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C2041A78-2CBE-4D73-EF5D-E65139C79DC2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2" name="Picture 2" descr="Nikhef - Weekend van de Wetenschap">
            <a:extLst>
              <a:ext uri="{FF2B5EF4-FFF2-40B4-BE49-F238E27FC236}">
                <a16:creationId xmlns:a16="http://schemas.microsoft.com/office/drawing/2014/main" id="{CFDCD852-D22F-4027-B561-F7508D0B4F3F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2277482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 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6AA9E1-334B-5F8F-8A92-67DD095F7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89BC2AC2-003C-AACD-1271-F2F8FBE8FD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9820656" cy="9144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DD758F50-A87C-F2A1-40E8-08F07081E9C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280160" y="2377440"/>
            <a:ext cx="4572000" cy="3429000"/>
          </a:xfrm>
          <a:noFill/>
        </p:spPr>
        <p:txBody>
          <a:bodyPr lIns="0" tIns="0" rIns="0" bIns="0">
            <a:normAutofit/>
          </a:bodyPr>
          <a:lstStyle>
            <a:lvl1pPr marL="228600" indent="-228600">
              <a:lnSpc>
                <a:spcPct val="90000"/>
              </a:lnSpc>
              <a:spcBef>
                <a:spcPts val="1400"/>
              </a:spcBef>
              <a:buSzPct val="80000"/>
              <a:defRPr sz="1800" b="1"/>
            </a:lvl1pPr>
            <a:lvl2pPr marL="457200" indent="0">
              <a:lnSpc>
                <a:spcPct val="90000"/>
              </a:lnSpc>
              <a:spcBef>
                <a:spcPts val="1400"/>
              </a:spcBef>
              <a:buSzPct val="80000"/>
              <a:buNone/>
              <a:defRPr sz="1800"/>
            </a:lvl2pPr>
            <a:lvl3pPr marL="914400">
              <a:lnSpc>
                <a:spcPct val="90000"/>
              </a:lnSpc>
              <a:spcBef>
                <a:spcPts val="1400"/>
              </a:spcBef>
              <a:buSzPct val="80000"/>
              <a:defRPr sz="1800"/>
            </a:lvl3pPr>
            <a:lvl4pPr marL="914400" indent="0">
              <a:lnSpc>
                <a:spcPct val="90000"/>
              </a:lnSpc>
              <a:spcBef>
                <a:spcPts val="1400"/>
              </a:spcBef>
              <a:buSzPct val="80000"/>
              <a:buNone/>
              <a:defRPr sz="1800"/>
            </a:lvl4pPr>
            <a:lvl5pPr marL="1371600">
              <a:lnSpc>
                <a:spcPct val="90000"/>
              </a:lnSpc>
              <a:spcBef>
                <a:spcPts val="1400"/>
              </a:spcBef>
              <a:buSzPct val="80000"/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023B02AB-1DB6-AF79-E1B3-175C76BE57E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27064" y="2377440"/>
            <a:ext cx="4645152" cy="3429000"/>
          </a:xfrm>
          <a:noFill/>
        </p:spPr>
        <p:txBody>
          <a:bodyPr lIns="0" tIns="0" rIns="0" bIns="0">
            <a:normAutofit/>
          </a:bodyPr>
          <a:lstStyle>
            <a:lvl1pPr marL="457200">
              <a:spcBef>
                <a:spcPts val="1400"/>
              </a:spcBef>
              <a:buSzPct val="80000"/>
              <a:defRPr sz="1800"/>
            </a:lvl1pPr>
            <a:lvl2pPr marL="914400">
              <a:buSzPct val="80000"/>
              <a:defRPr sz="1800"/>
            </a:lvl2pPr>
            <a:lvl3pPr marL="1371600">
              <a:buSzPct val="80000"/>
              <a:defRPr sz="1800"/>
            </a:lvl3pPr>
            <a:lvl4pPr marL="1828800">
              <a:buSzPct val="80000"/>
              <a:defRPr sz="1800"/>
            </a:lvl4pPr>
            <a:lvl5pPr marL="2286000">
              <a:buSzPct val="80000"/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C2041A78-2CBE-4D73-EF5D-E65139C79DC2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124241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1AF200-E81F-A326-0EDB-4B93C71D9B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A659BA83-0C6E-2A70-AED3-E386CABE654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9601200" cy="9144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able Placeholder 7">
            <a:extLst>
              <a:ext uri="{FF2B5EF4-FFF2-40B4-BE49-F238E27FC236}">
                <a16:creationId xmlns:a16="http://schemas.microsoft.com/office/drawing/2014/main" id="{0CEAFE70-86D3-8690-31CA-F9A1FBA494D0}"/>
              </a:ext>
            </a:extLst>
          </p:cNvPr>
          <p:cNvSpPr>
            <a:spLocks noGrp="1"/>
          </p:cNvSpPr>
          <p:nvPr>
            <p:ph type="tbl" sz="quarter" idx="13"/>
          </p:nvPr>
        </p:nvSpPr>
        <p:spPr>
          <a:xfrm>
            <a:off x="1280160" y="2377440"/>
            <a:ext cx="9619488" cy="3429000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/>
              <a:t>Click icon to add table</a:t>
            </a:r>
            <a:endParaRPr lang="en-US" dirty="0"/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5D612406-06E6-DCE4-7F2F-D98836A802A6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2588937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40C44A-93E6-6C58-5E88-AFDC594EC2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0160" y="1097280"/>
            <a:ext cx="9821955" cy="9144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813049-5F46-053E-6279-8183259649A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280160" y="2377440"/>
            <a:ext cx="4663440" cy="3566160"/>
          </a:xfrm>
          <a:solidFill>
            <a:schemeClr val="accent4"/>
          </a:solidFill>
        </p:spPr>
        <p:txBody>
          <a:bodyPr lIns="365760" tIns="365760" rIns="365760" bIns="365760">
            <a:normAutofit/>
          </a:bodyPr>
          <a:lstStyle>
            <a:lvl1pPr marL="457200">
              <a:spcBef>
                <a:spcPts val="1400"/>
              </a:spcBef>
              <a:buClr>
                <a:schemeClr val="tx1"/>
              </a:buClr>
              <a:buSzPct val="80000"/>
              <a:defRPr sz="1800"/>
            </a:lvl1pPr>
            <a:lvl2pPr marL="914400">
              <a:buClr>
                <a:schemeClr val="tx1"/>
              </a:buClr>
              <a:buSzPct val="80000"/>
              <a:defRPr sz="1600"/>
            </a:lvl2pPr>
            <a:lvl3pPr marL="1371600">
              <a:buClr>
                <a:schemeClr val="tx1"/>
              </a:buClr>
              <a:buSzPct val="80000"/>
              <a:defRPr sz="1400"/>
            </a:lvl3pPr>
            <a:lvl4pPr marL="1828800">
              <a:buClr>
                <a:schemeClr val="tx1"/>
              </a:buClr>
              <a:buSzPct val="80000"/>
              <a:defRPr sz="1200"/>
            </a:lvl4pPr>
            <a:lvl5pPr marL="2286000">
              <a:buClr>
                <a:schemeClr val="tx1"/>
              </a:buClr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2DFB03A-367B-9ADA-8071-E22871EC115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09360" y="2377440"/>
            <a:ext cx="4663440" cy="3566160"/>
          </a:xfrm>
          <a:solidFill>
            <a:schemeClr val="accent4"/>
          </a:solidFill>
        </p:spPr>
        <p:txBody>
          <a:bodyPr lIns="365760" tIns="365760" rIns="365760" bIns="365760">
            <a:normAutofit/>
          </a:bodyPr>
          <a:lstStyle>
            <a:lvl1pPr marL="457200">
              <a:spcBef>
                <a:spcPts val="1400"/>
              </a:spcBef>
              <a:buClr>
                <a:schemeClr val="tx1"/>
              </a:buClr>
              <a:buSzPct val="80000"/>
              <a:defRPr sz="1800" cap="all" baseline="0"/>
            </a:lvl1pPr>
            <a:lvl2pPr marL="914400">
              <a:buClr>
                <a:schemeClr val="tx1"/>
              </a:buClr>
              <a:buSzPct val="80000"/>
              <a:defRPr sz="1600"/>
            </a:lvl2pPr>
            <a:lvl3pPr marL="1371600">
              <a:buClr>
                <a:schemeClr val="tx1"/>
              </a:buClr>
              <a:buSzPct val="80000"/>
              <a:defRPr sz="1400"/>
            </a:lvl3pPr>
            <a:lvl4pPr marL="1828800">
              <a:buClr>
                <a:schemeClr val="tx1"/>
              </a:buClr>
              <a:buSzPct val="80000"/>
              <a:defRPr sz="1200"/>
            </a:lvl4pPr>
            <a:lvl5pPr marL="2286000">
              <a:buClr>
                <a:schemeClr val="tx1"/>
              </a:buClr>
              <a:buSzPct val="80000"/>
              <a:defRPr sz="11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A6AA9E1-334B-5F8F-8A92-67DD095F7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BD12358-51D2-46B3-9BDE-DF29528B9454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941554B7-BB36-76F6-DD79-11088AA69E82}"/>
              </a:ext>
            </a:extLst>
          </p:cNvPr>
          <p:cNvCxnSpPr>
            <a:cxnSpLocks/>
          </p:cNvCxnSpPr>
          <p:nvPr userDrawn="1"/>
        </p:nvCxnSpPr>
        <p:spPr>
          <a:xfrm>
            <a:off x="1295400" y="822960"/>
            <a:ext cx="411480" cy="0"/>
          </a:xfrm>
          <a:prstGeom prst="line">
            <a:avLst/>
          </a:prstGeom>
          <a:ln w="889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2" descr="Nikhef - Weekend van de Wetenschap">
            <a:extLst>
              <a:ext uri="{FF2B5EF4-FFF2-40B4-BE49-F238E27FC236}">
                <a16:creationId xmlns:a16="http://schemas.microsoft.com/office/drawing/2014/main" id="{C5A32B36-814D-43E4-890A-F1D5811B9BAC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533962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losing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itle 15">
            <a:extLst>
              <a:ext uri="{FF2B5EF4-FFF2-40B4-BE49-F238E27FC236}">
                <a16:creationId xmlns:a16="http://schemas.microsoft.com/office/drawing/2014/main" id="{ABAFD431-F46D-3701-6A51-738ADAF3A5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1248" y="3163824"/>
            <a:ext cx="10515600" cy="2322576"/>
          </a:xfrm>
          <a:prstGeom prst="rect">
            <a:avLst/>
          </a:prstGeom>
          <a:noFill/>
        </p:spPr>
        <p:txBody>
          <a:bodyPr wrap="square" bIns="0" anchor="ctr">
            <a:noAutofit/>
          </a:bodyPr>
          <a:lstStyle>
            <a:lvl1pPr algn="ct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Picture Placeholder 10">
            <a:extLst>
              <a:ext uri="{FF2B5EF4-FFF2-40B4-BE49-F238E27FC236}">
                <a16:creationId xmlns:a16="http://schemas.microsoft.com/office/drawing/2014/main" id="{CAFD788D-D699-2BA7-3637-AA3B48C09084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953000" y="548640"/>
            <a:ext cx="2286000" cy="2286000"/>
          </a:xfrm>
          <a:prstGeom prst="ellipse">
            <a:avLst/>
          </a:prstGeom>
        </p:spPr>
        <p:txBody>
          <a:bodyPr anchor="t"/>
          <a:lstStyle>
            <a:lvl1pPr marL="0" indent="0" algn="ctr">
              <a:buNone/>
              <a:defRPr sz="1050">
                <a:solidFill>
                  <a:schemeClr val="tx1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7808A0C0-A02B-D1C7-6DE5-CA25624AD09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572768" y="6044184"/>
            <a:ext cx="9116568" cy="365760"/>
          </a:xfrm>
        </p:spPr>
        <p:txBody>
          <a:bodyPr anchor="t"/>
          <a:lstStyle>
            <a:lvl1pPr marL="0" indent="0" algn="ctr">
              <a:lnSpc>
                <a:spcPct val="90000"/>
              </a:lnSpc>
              <a:spcBef>
                <a:spcPts val="0"/>
              </a:spcBef>
              <a:buNone/>
              <a:defRPr sz="2400" cap="all" baseline="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ECE7D81-1954-1B1F-C0AC-21C85AFD3C1E}"/>
              </a:ext>
            </a:extLst>
          </p:cNvPr>
          <p:cNvSpPr/>
          <p:nvPr userDrawn="1"/>
        </p:nvSpPr>
        <p:spPr>
          <a:xfrm>
            <a:off x="5891213" y="5628222"/>
            <a:ext cx="409575" cy="8830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Picture 2" descr="Nikhef - Weekend van de Wetenschap">
            <a:extLst>
              <a:ext uri="{FF2B5EF4-FFF2-40B4-BE49-F238E27FC236}">
                <a16:creationId xmlns:a16="http://schemas.microsoft.com/office/drawing/2014/main" id="{9FF4829F-97FD-4C3D-B859-64F4EAC6EC24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1911055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3A26D6-701B-4A0D-B28F-408376D93B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8663C8-1C28-4903-8E5A-51849B3F6C6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555E542-F0BA-4CC3-9BA8-CAA0F65E720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3C002D-4C51-4E1A-8FF6-518A23313B11}" type="datetimeFigureOut">
              <a:rPr lang="nl-NL" smtClean="0"/>
              <a:t>13-5-2025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32E2FFB-06F3-4568-9C8B-F70019FA90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B10FA8-2BBB-43E9-A5FD-9C42D9B78C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20DC19-61EA-41DC-8493-109C8FA1DF97}" type="slidenum">
              <a:rPr lang="nl-NL" smtClean="0"/>
              <a:t>‹#›</a:t>
            </a:fld>
            <a:endParaRPr lang="nl-NL"/>
          </a:p>
        </p:txBody>
      </p:sp>
      <p:pic>
        <p:nvPicPr>
          <p:cNvPr id="7" name="Picture 2" descr="Nikhef - Weekend van de Wetenschap">
            <a:extLst>
              <a:ext uri="{FF2B5EF4-FFF2-40B4-BE49-F238E27FC236}">
                <a16:creationId xmlns:a16="http://schemas.microsoft.com/office/drawing/2014/main" id="{8C7D7DCD-DB89-4205-8839-D0D2633D0FB7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0000" l="10000" r="90000">
                        <a14:foregroundMark x1="50400" y1="25333" x2="50400" y2="25333"/>
                        <a14:foregroundMark x1="50400" y1="28000" x2="50200" y2="33333"/>
                        <a14:foregroundMark x1="36200" y1="14222" x2="39800" y2="18667"/>
                        <a14:foregroundMark x1="36400" y1="34222" x2="37000" y2="40444"/>
                        <a14:foregroundMark x1="27000" y1="47111" x2="26800" y2="51111"/>
                        <a14:foregroundMark x1="27400" y1="32889" x2="27400" y2="32889"/>
                        <a14:foregroundMark x1="16600" y1="41333" x2="16600" y2="41333"/>
                        <a14:foregroundMark x1="58000" y1="45778" x2="58000" y2="45778"/>
                        <a14:foregroundMark x1="71400" y1="51556" x2="71400" y2="51556"/>
                        <a14:foregroundMark x1="87400" y1="40444" x2="87400" y2="404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18208" y="0"/>
            <a:ext cx="973792" cy="438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530348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9198F9AA-2C87-421D-97C1-B4248DFDC2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95400" y="609600"/>
            <a:ext cx="9821955" cy="1256118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E98FC63-C8D2-4CE6-A3F1-EE8ED24590C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295400" y="1855945"/>
            <a:ext cx="9821955" cy="4351338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1" name="Slide Number Placeholder 20">
            <a:extLst>
              <a:ext uri="{FF2B5EF4-FFF2-40B4-BE49-F238E27FC236}">
                <a16:creationId xmlns:a16="http://schemas.microsoft.com/office/drawing/2014/main" id="{78A08F60-CEF1-832D-D403-282EA76CBEF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420624" y="6019801"/>
            <a:ext cx="457200" cy="184150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 cap="all" spc="200" baseline="0">
                <a:solidFill>
                  <a:schemeClr val="accent1"/>
                </a:solidFill>
                <a:latin typeface="Posterama" panose="020B0504020200020000" pitchFamily="34" charset="0"/>
              </a:defRPr>
            </a:lvl1pPr>
          </a:lstStyle>
          <a:p>
            <a:fld id="{75DF2D63-3FF5-D547-96B9-BE9CCD1ABA5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883539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61" r:id="rId2"/>
    <p:sldLayoutId id="2147483674" r:id="rId3"/>
    <p:sldLayoutId id="2147483675" r:id="rId4"/>
    <p:sldLayoutId id="2147483664" r:id="rId5"/>
    <p:sldLayoutId id="2147483676" r:id="rId6"/>
    <p:sldLayoutId id="2147483677" r:id="rId7"/>
    <p:sldLayoutId id="2147483681" r:id="rId8"/>
    <p:sldLayoutId id="2147483682" r:id="rId9"/>
    <p:sldLayoutId id="2147483683" r:id="rId10"/>
    <p:sldLayoutId id="2147483680" r:id="rId11"/>
    <p:sldLayoutId id="2147483684" r:id="rId12"/>
    <p:sldLayoutId id="2147483673" r:id="rId13"/>
    <p:sldLayoutId id="2147483685" r:id="rId14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800" kern="1200" cap="all" spc="300" baseline="0">
          <a:solidFill>
            <a:schemeClr val="tx1"/>
          </a:solidFill>
          <a:latin typeface="+mj-lt"/>
          <a:ea typeface="+mj-ea"/>
          <a:cs typeface="Posterama" panose="020B0504020200020000" pitchFamily="34" charset="0"/>
        </a:defRPr>
      </a:lvl1pPr>
    </p:titleStyle>
    <p:bodyStyle>
      <a:lvl1pPr marL="228600" indent="-4572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1"/>
        </a:buClr>
        <a:buFont typeface="Courier New" panose="02070309020205020404" pitchFamily="49" charset="0"/>
        <a:buChar char="o"/>
        <a:defRPr sz="2400" b="0" i="0" kern="1200" cap="none" baseline="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457200" algn="l" defTabSz="914400" rtl="0" eaLnBrk="1" latinLnBrk="0" hangingPunct="1">
        <a:lnSpc>
          <a:spcPct val="100000"/>
        </a:lnSpc>
        <a:spcBef>
          <a:spcPts val="500"/>
        </a:spcBef>
        <a:buClr>
          <a:schemeClr val="accent1"/>
        </a:buClr>
        <a:buFont typeface="Courier New" panose="02070309020205020404" pitchFamily="49" charset="0"/>
        <a:buChar char="o"/>
        <a:defRPr sz="2000" b="0" i="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457200" algn="l" defTabSz="914400" rtl="0" eaLnBrk="1" latinLnBrk="0" hangingPunct="1">
        <a:lnSpc>
          <a:spcPct val="100000"/>
        </a:lnSpc>
        <a:spcBef>
          <a:spcPts val="500"/>
        </a:spcBef>
        <a:buClr>
          <a:schemeClr val="accent1"/>
        </a:buClr>
        <a:buFont typeface="Courier New" panose="02070309020205020404" pitchFamily="49" charset="0"/>
        <a:buChar char="o"/>
        <a:defRPr sz="1800" b="0" i="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457200" algn="l" defTabSz="914400" rtl="0" eaLnBrk="1" latinLnBrk="0" hangingPunct="1">
        <a:lnSpc>
          <a:spcPct val="100000"/>
        </a:lnSpc>
        <a:spcBef>
          <a:spcPts val="500"/>
        </a:spcBef>
        <a:buClr>
          <a:schemeClr val="accent1"/>
        </a:buClr>
        <a:buFont typeface="Courier New" panose="02070309020205020404" pitchFamily="49" charset="0"/>
        <a:buChar char="o"/>
        <a:defRPr sz="1600" b="0" i="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457200" algn="l" defTabSz="914400" rtl="0" eaLnBrk="1" latinLnBrk="0" hangingPunct="1">
        <a:lnSpc>
          <a:spcPct val="100000"/>
        </a:lnSpc>
        <a:spcBef>
          <a:spcPts val="500"/>
        </a:spcBef>
        <a:buClr>
          <a:schemeClr val="accent1"/>
        </a:buClr>
        <a:buFont typeface="Courier New" panose="02070309020205020404" pitchFamily="49" charset="0"/>
        <a:buChar char="o"/>
        <a:defRPr sz="1400" b="0" i="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  <p15:guide id="3" pos="240">
          <p15:clr>
            <a:srgbClr val="547EBF"/>
          </p15:clr>
        </p15:guide>
        <p15:guide id="4" orient="horz" pos="240">
          <p15:clr>
            <a:srgbClr val="547EBF"/>
          </p15:clr>
        </p15:guide>
        <p15:guide id="5" pos="7440">
          <p15:clr>
            <a:srgbClr val="547EBF"/>
          </p15:clr>
        </p15:guide>
        <p15:guide id="6" orient="horz" pos="4080">
          <p15:clr>
            <a:srgbClr val="547EBF"/>
          </p15:clr>
        </p15:guide>
        <p15:guide id="7" pos="3960">
          <p15:clr>
            <a:srgbClr val="547EBF"/>
          </p15:clr>
        </p15:guide>
        <p15:guide id="8" pos="3720">
          <p15:clr>
            <a:srgbClr val="547EBF"/>
          </p15:clr>
        </p15:guide>
        <p15:guide id="9" pos="2112">
          <p15:clr>
            <a:srgbClr val="547EBF"/>
          </p15:clr>
        </p15:guide>
        <p15:guide id="10" pos="1848">
          <p15:clr>
            <a:srgbClr val="547EBF"/>
          </p15:clr>
        </p15:guide>
        <p15:guide id="11" pos="5568">
          <p15:clr>
            <a:srgbClr val="547EBF"/>
          </p15:clr>
        </p15:guide>
        <p15:guide id="12" pos="5832">
          <p15:clr>
            <a:srgbClr val="547EBF"/>
          </p15:clr>
        </p15:guide>
        <p15:guide id="13" pos="4968">
          <p15:clr>
            <a:srgbClr val="9FCC3B"/>
          </p15:clr>
        </p15:guide>
        <p15:guide id="14" pos="5208">
          <p15:clr>
            <a:srgbClr val="9FCC3B"/>
          </p15:clr>
        </p15:guide>
        <p15:guide id="15" pos="2712">
          <p15:clr>
            <a:srgbClr val="9FCC3B"/>
          </p15:clr>
        </p15:guide>
        <p15:guide id="16" pos="2472">
          <p15:clr>
            <a:srgbClr val="9FCC3B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4.xml"/><Relationship Id="rId4" Type="http://schemas.microsoft.com/office/2007/relationships/hdphoto" Target="../media/hdphoto2.wdp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jpg"/><Relationship Id="rId3" Type="http://schemas.openxmlformats.org/officeDocument/2006/relationships/image" Target="../media/image10.jpg"/><Relationship Id="rId7" Type="http://schemas.openxmlformats.org/officeDocument/2006/relationships/image" Target="../media/image14.jp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13.jpg"/><Relationship Id="rId5" Type="http://schemas.openxmlformats.org/officeDocument/2006/relationships/image" Target="../media/image12.jpg"/><Relationship Id="rId4" Type="http://schemas.openxmlformats.org/officeDocument/2006/relationships/image" Target="../media/image11.jpg"/><Relationship Id="rId9" Type="http://schemas.openxmlformats.org/officeDocument/2006/relationships/image" Target="../media/image16.jp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1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7" Type="http://schemas.openxmlformats.org/officeDocument/2006/relationships/image" Target="../media/image21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4.xml"/><Relationship Id="rId6" Type="http://schemas.microsoft.com/office/2007/relationships/hdphoto" Target="../media/hdphoto4.wdp"/><Relationship Id="rId5" Type="http://schemas.openxmlformats.org/officeDocument/2006/relationships/image" Target="../media/image20.png"/><Relationship Id="rId4" Type="http://schemas.microsoft.com/office/2007/relationships/hdphoto" Target="../media/hdphoto3.wdp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7" Type="http://schemas.openxmlformats.org/officeDocument/2006/relationships/image" Target="../media/image27.JP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26.jpg"/><Relationship Id="rId5" Type="http://schemas.openxmlformats.org/officeDocument/2006/relationships/image" Target="../media/image25.png"/><Relationship Id="rId4" Type="http://schemas.microsoft.com/office/2007/relationships/hdphoto" Target="../media/hdphoto5.wdp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1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4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8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4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4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4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5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14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14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4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14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1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14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305E10E9-9AB7-0642-D4C4-DDFDAB7B5B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417320"/>
            <a:ext cx="10515600" cy="4023360"/>
          </a:xfrm>
        </p:spPr>
        <p:txBody>
          <a:bodyPr/>
          <a:lstStyle/>
          <a:p>
            <a:r>
              <a:rPr lang="en-US" dirty="0"/>
              <a:t>J</a:t>
            </a:r>
            <a:r>
              <a:rPr lang="nl-NL" dirty="0" err="1"/>
              <a:t>amboree</a:t>
            </a:r>
            <a:r>
              <a:rPr lang="nl-NL" dirty="0"/>
              <a:t> 2025</a:t>
            </a:r>
          </a:p>
        </p:txBody>
      </p:sp>
      <p:sp>
        <p:nvSpPr>
          <p:cNvPr id="2" name="Subtitle 1">
            <a:extLst>
              <a:ext uri="{FF2B5EF4-FFF2-40B4-BE49-F238E27FC236}">
                <a16:creationId xmlns:a16="http://schemas.microsoft.com/office/drawing/2014/main" id="{A1307D8B-2864-21B6-1CE1-B605F29281C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6044184"/>
            <a:ext cx="9144000" cy="356616"/>
          </a:xfrm>
        </p:spPr>
        <p:txBody>
          <a:bodyPr vert="horz" lIns="0" tIns="0" rIns="0" bIns="0" rtlCol="0" anchor="t">
            <a:noAutofit/>
          </a:bodyPr>
          <a:lstStyle/>
          <a:p>
            <a:r>
              <a:rPr lang="en-US" dirty="0"/>
              <a:t>Freek Sanders – 19.05.2025</a:t>
            </a:r>
          </a:p>
        </p:txBody>
      </p:sp>
    </p:spTree>
    <p:extLst>
      <p:ext uri="{BB962C8B-B14F-4D97-AF65-F5344CB8AC3E}">
        <p14:creationId xmlns:p14="http://schemas.microsoft.com/office/powerpoint/2010/main" val="85521544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066C4BC-D593-4E72-8065-8B11BA0223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45534" y="582083"/>
            <a:ext cx="3579813" cy="377081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8F94973-9CED-4233-9C56-CD28902176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2931" y="4488369"/>
            <a:ext cx="9821955" cy="1141964"/>
          </a:xfrm>
        </p:spPr>
        <p:txBody>
          <a:bodyPr/>
          <a:lstStyle/>
          <a:p>
            <a:pPr algn="ctr"/>
            <a:r>
              <a:rPr lang="en-US" dirty="0"/>
              <a:t>We work for you!</a:t>
            </a:r>
            <a:br>
              <a:rPr lang="en-US" dirty="0"/>
            </a:br>
            <a:endParaRPr lang="nl-NL" sz="1000" dirty="0"/>
          </a:p>
        </p:txBody>
      </p:sp>
    </p:spTree>
    <p:extLst>
      <p:ext uri="{BB962C8B-B14F-4D97-AF65-F5344CB8AC3E}">
        <p14:creationId xmlns:p14="http://schemas.microsoft.com/office/powerpoint/2010/main" val="31645887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Astrophobia: Coping With the Fear of Space">
            <a:extLst>
              <a:ext uri="{FF2B5EF4-FFF2-40B4-BE49-F238E27FC236}">
                <a16:creationId xmlns:a16="http://schemas.microsoft.com/office/drawing/2014/main" id="{5376ED47-E59C-419E-9044-13681134CBDC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375" b="1250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4872D9F3-210E-47EB-B3EE-777FD77A9D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65866" y="1631015"/>
            <a:ext cx="9821955" cy="1256118"/>
          </a:xfrm>
        </p:spPr>
        <p:txBody>
          <a:bodyPr/>
          <a:lstStyle/>
          <a:p>
            <a:r>
              <a:rPr lang="en-US" b="1" dirty="0"/>
              <a:t>who are we?</a:t>
            </a:r>
            <a:endParaRPr lang="nl-NL" b="1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03B1E0F-8354-4B09-BFA9-5556CE78C59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10000" r="9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9822705" y="-338667"/>
            <a:ext cx="2444873" cy="2444873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B119DE6-08AD-4DAD-93A2-209B7AE416C1}"/>
              </a:ext>
            </a:extLst>
          </p:cNvPr>
          <p:cNvSpPr txBox="1"/>
          <p:nvPr/>
        </p:nvSpPr>
        <p:spPr>
          <a:xfrm>
            <a:off x="1507067" y="5418666"/>
            <a:ext cx="513525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/>
              <a:t>Topic of </a:t>
            </a:r>
            <a:r>
              <a:rPr lang="nl-NL" b="1" dirty="0" err="1"/>
              <a:t>presentation</a:t>
            </a:r>
            <a:r>
              <a:rPr lang="nl-NL" b="1" dirty="0"/>
              <a:t> Nikhef Jamboree 2023</a:t>
            </a:r>
          </a:p>
          <a:p>
            <a:r>
              <a:rPr lang="nl-NL" b="1" dirty="0"/>
              <a:t>https://indico.nikhef.nl/event/3894/contributions/17246/</a:t>
            </a:r>
          </a:p>
        </p:txBody>
      </p:sp>
    </p:spTree>
    <p:extLst>
      <p:ext uri="{BB962C8B-B14F-4D97-AF65-F5344CB8AC3E}">
        <p14:creationId xmlns:p14="http://schemas.microsoft.com/office/powerpoint/2010/main" val="190463416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nodeType="clickEffect" p14:presetBounceEnd="48000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 p14:bounceEnd="48000">
                                          <p:cBhvr additive="base">
                                            <p:cTn id="7" dur="2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 p14:bounceEnd="48000">
                                          <p:cBhvr additive="base">
                                            <p:cTn id="8" dur="2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  <p:par>
                        <p:cTn id="9" fill="hold">
                          <p:stCondLst>
                            <p:cond delay="indefinite"/>
                          </p:stCondLst>
                          <p:childTnLst>
                            <p:par>
                              <p:cTn id="10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11" presetID="1" presetClass="entr" presetSubtype="0" fill="hold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>
                                                <p:txEl>
                                                  <p:pRg st="0" end="0"/>
                                                </p:txEl>
                                              </p:spTgt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</p:childTnLst>
                                    </p:cTn>
                                  </p:par>
                                  <p:par>
                                    <p:cTn id="13" presetID="1" presetClass="entr" presetSubtype="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>
                                                <p:txEl>
                                                  <p:pRg st="1" end="1"/>
                                                </p:txEl>
                                              </p:spTgt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</p:timing>
    </mc:Choice>
    <mc:Fallback>
      <p:timing>
        <p:tnLst>
          <p:par>
            <p:cTn id="1" dur="indefinite" restart="never" nodeType="tmRoot">
              <p:childTnLst>
                <p:seq concurrent="1" nextAc="seek">
                  <p:cTn id="2" dur="indefinite" nodeType="mainSeq">
                    <p:childTnLst>
                      <p:par>
                        <p:cTn id="3" fill="hold">
                          <p:stCondLst>
                            <p:cond delay="indefinite"/>
                          </p:stCondLst>
                          <p:childTnLst>
                            <p:par>
                              <p:cTn id="4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5" presetID="2" presetClass="entr" presetSubtype="8" fill="hold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6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  <p:anim calcmode="lin" valueType="num">
                                          <p:cBhvr additive="base">
                                            <p:cTn id="7" dur="2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ppt_x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0-#ppt_w/2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x"/>
                                              </p:val>
                                            </p:tav>
                                          </p:tavLst>
                                        </p:anim>
                                        <p:anim calcmode="lin" valueType="num">
                                          <p:cBhvr additive="base">
                                            <p:cTn id="8" dur="2000" fill="hold"/>
                                            <p:tgtEl>
                                              <p:spTgt spid="4"/>
                                            </p:tgtEl>
                                            <p:attrNameLst>
                                              <p:attrName>ppt_y</p:attrName>
                                            </p:attrNameLst>
                                          </p:cBhvr>
                                          <p:tavLst>
                                            <p:tav tm="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  <p:tav tm="100000">
                                              <p:val>
                                                <p:strVal val="#ppt_y"/>
                                              </p:val>
                                            </p:tav>
                                          </p:tavLst>
                                        </p:anim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  <p:par>
                        <p:cTn id="9" fill="hold">
                          <p:stCondLst>
                            <p:cond delay="indefinite"/>
                          </p:stCondLst>
                          <p:childTnLst>
                            <p:par>
                              <p:cTn id="10" fill="hold">
                                <p:stCondLst>
                                  <p:cond delay="0"/>
                                </p:stCondLst>
                                <p:childTnLst>
                                  <p:par>
                                    <p:cTn id="11" presetID="1" presetClass="entr" presetSubtype="0" fill="hold" nodeType="click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2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>
                                                <p:txEl>
                                                  <p:pRg st="0" end="0"/>
                                                </p:txEl>
                                              </p:spTgt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</p:childTnLst>
                                    </p:cTn>
                                  </p:par>
                                  <p:par>
                                    <p:cTn id="13" presetID="1" presetClass="entr" presetSubtype="0" fill="hold" nodeType="withEffect">
                                      <p:stCondLst>
                                        <p:cond delay="0"/>
                                      </p:stCondLst>
                                      <p:childTnLst>
                                        <p:set>
                                          <p:cBhvr>
                                            <p:cTn id="14" dur="1" fill="hold">
                                              <p:stCondLst>
                                                <p:cond delay="0"/>
                                              </p:stCondLst>
                                            </p:cTn>
                                            <p:tgtEl>
                                              <p:spTgt spid="5">
                                                <p:txEl>
                                                  <p:pRg st="1" end="1"/>
                                                </p:txEl>
                                              </p:spTgt>
                                            </p:tgtEl>
                                            <p:attrNameLst>
                                              <p:attrName>style.visibility</p:attrName>
                                            </p:attrNameLst>
                                          </p:cBhvr>
                                          <p:to>
                                            <p:strVal val="visible"/>
                                          </p:to>
                                        </p:set>
                                      </p:childTnLst>
                                    </p:cTn>
                                  </p:par>
                                </p:childTnLst>
                              </p:cTn>
                            </p:par>
                          </p:childTnLst>
                        </p:cTn>
                      </p:par>
                    </p:childTnLst>
                  </p:cTn>
                  <p:prevCondLst>
                    <p:cond evt="onPrev" delay="0">
                      <p:tgtEl>
                        <p:sldTgt/>
                      </p:tgtEl>
                    </p:cond>
                  </p:prevCondLst>
                  <p:nextCondLst>
                    <p:cond evt="onNext" delay="0">
                      <p:tgtEl>
                        <p:sldTgt/>
                      </p:tgtEl>
                    </p:cond>
                  </p:nextCondLst>
                </p:seq>
              </p:childTnLst>
            </p:cTn>
          </p:par>
        </p:tnLst>
      </p:timing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20" name="Picture 4" descr="118,300+ Question Mark Stock Illustrations, Royalty-Free Vector Graphics &amp; Clip  Art - iStock | Faq, Question mark background, Question mark icon">
            <a:extLst>
              <a:ext uri="{FF2B5EF4-FFF2-40B4-BE49-F238E27FC236}">
                <a16:creationId xmlns:a16="http://schemas.microsoft.com/office/drawing/2014/main" id="{08BFD245-F9C6-4784-9182-4E0727A8DA3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78150" y="223309"/>
            <a:ext cx="5829300" cy="4667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631CA8F0-908B-49F3-AE18-4C4501859D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56267" y="4699000"/>
            <a:ext cx="9821955" cy="1256118"/>
          </a:xfrm>
        </p:spPr>
        <p:txBody>
          <a:bodyPr/>
          <a:lstStyle/>
          <a:p>
            <a:r>
              <a:rPr lang="en-US" dirty="0"/>
              <a:t>What are we good at?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253145327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7E49CA-0061-433F-A34F-4F440E091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420AB8-309A-4A2B-9E6C-24171632BC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0364"/>
          <a:stretch/>
        </p:blipFill>
        <p:spPr>
          <a:xfrm>
            <a:off x="-286902" y="-58189"/>
            <a:ext cx="12478902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FCF7F0C-F9A2-45B5-9CA4-155D2DF1A683}"/>
              </a:ext>
            </a:extLst>
          </p:cNvPr>
          <p:cNvSpPr txBox="1"/>
          <p:nvPr/>
        </p:nvSpPr>
        <p:spPr>
          <a:xfrm>
            <a:off x="103910" y="5322483"/>
            <a:ext cx="1781129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F200"/>
                </a:solidFill>
                <a:highlight>
                  <a:srgbClr val="808080"/>
                </a:highlight>
              </a:rPr>
              <a:t>Offices</a:t>
            </a:r>
          </a:p>
          <a:p>
            <a:r>
              <a:rPr lang="en-US" b="1" dirty="0">
                <a:solidFill>
                  <a:srgbClr val="FF7F27"/>
                </a:solidFill>
              </a:rPr>
              <a:t>Workshops/storage</a:t>
            </a:r>
          </a:p>
          <a:p>
            <a:r>
              <a:rPr lang="en-US" b="1" dirty="0">
                <a:solidFill>
                  <a:srgbClr val="22B14C"/>
                </a:solidFill>
              </a:rPr>
              <a:t>Labs</a:t>
            </a:r>
          </a:p>
          <a:p>
            <a:r>
              <a:rPr lang="en-US" b="1" dirty="0">
                <a:solidFill>
                  <a:srgbClr val="00A2E8"/>
                </a:solidFill>
              </a:rPr>
              <a:t>Cleanroom</a:t>
            </a:r>
          </a:p>
          <a:p>
            <a:r>
              <a:rPr lang="en-US" b="1" dirty="0">
                <a:solidFill>
                  <a:srgbClr val="B5E61D"/>
                </a:solidFill>
              </a:rPr>
              <a:t>MT </a:t>
            </a:r>
            <a:r>
              <a:rPr lang="en-US" b="1" dirty="0" err="1">
                <a:solidFill>
                  <a:srgbClr val="B5E61D"/>
                </a:solidFill>
              </a:rPr>
              <a:t>ankerplaats</a:t>
            </a:r>
            <a:endParaRPr lang="nl-NL" b="1" dirty="0">
              <a:solidFill>
                <a:srgbClr val="B5E61D"/>
              </a:solidFill>
            </a:endParaRPr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2CF9DD20-5D6B-4C24-A510-D0A9EEFE07FA}"/>
              </a:ext>
            </a:extLst>
          </p:cNvPr>
          <p:cNvSpPr txBox="1">
            <a:spLocks/>
          </p:cNvSpPr>
          <p:nvPr/>
        </p:nvSpPr>
        <p:spPr>
          <a:xfrm>
            <a:off x="2695131" y="6172528"/>
            <a:ext cx="9821955" cy="662038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800" kern="1200" cap="all" spc="300" baseline="0">
                <a:solidFill>
                  <a:schemeClr val="tx1"/>
                </a:solidFill>
                <a:latin typeface="+mj-lt"/>
                <a:ea typeface="+mj-ea"/>
                <a:cs typeface="Posterama" panose="020B0504020200020000" pitchFamily="34" charset="0"/>
              </a:defRPr>
            </a:lvl1pPr>
          </a:lstStyle>
          <a:p>
            <a:r>
              <a:rPr lang="en-US" b="1" dirty="0"/>
              <a:t>Mechanical Technology</a:t>
            </a:r>
            <a:endParaRPr lang="nl-NL" b="1" dirty="0"/>
          </a:p>
        </p:txBody>
      </p:sp>
    </p:spTree>
    <p:extLst>
      <p:ext uri="{BB962C8B-B14F-4D97-AF65-F5344CB8AC3E}">
        <p14:creationId xmlns:p14="http://schemas.microsoft.com/office/powerpoint/2010/main" val="213103880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AEE0E08E-E013-4FF0-91B7-87B0C56DDDE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9805" t="44140" r="48918" b="26428"/>
          <a:stretch/>
        </p:blipFill>
        <p:spPr>
          <a:xfrm>
            <a:off x="304800" y="-1"/>
            <a:ext cx="11887200" cy="685800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A50C9028-2B69-4416-8D20-D9417D6FF9F6}"/>
              </a:ext>
            </a:extLst>
          </p:cNvPr>
          <p:cNvSpPr txBox="1"/>
          <p:nvPr/>
        </p:nvSpPr>
        <p:spPr>
          <a:xfrm>
            <a:off x="3397674" y="4545630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Cooling Lab</a:t>
            </a: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1A1ED133-66C1-4961-9992-21870306CEAB}"/>
              </a:ext>
            </a:extLst>
          </p:cNvPr>
          <p:cNvCxnSpPr/>
          <p:nvPr/>
        </p:nvCxnSpPr>
        <p:spPr>
          <a:xfrm flipV="1">
            <a:off x="4303607" y="3662282"/>
            <a:ext cx="1024466" cy="86738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1FE45501-27A2-45CF-B002-42C4D66EA626}"/>
              </a:ext>
            </a:extLst>
          </p:cNvPr>
          <p:cNvSpPr txBox="1"/>
          <p:nvPr/>
        </p:nvSpPr>
        <p:spPr>
          <a:xfrm>
            <a:off x="7747001" y="4730296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ICE Lab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CB0FE2F3-2D3C-488E-9B7E-8ED285EA5A40}"/>
              </a:ext>
            </a:extLst>
          </p:cNvPr>
          <p:cNvCxnSpPr>
            <a:cxnSpLocks/>
          </p:cNvCxnSpPr>
          <p:nvPr/>
        </p:nvCxnSpPr>
        <p:spPr>
          <a:xfrm flipH="1" flipV="1">
            <a:off x="7520940" y="3962400"/>
            <a:ext cx="1131994" cy="75193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2C219BFF-0406-4EAB-846E-2FD36CCACE79}"/>
              </a:ext>
            </a:extLst>
          </p:cNvPr>
          <p:cNvSpPr txBox="1"/>
          <p:nvPr/>
        </p:nvSpPr>
        <p:spPr>
          <a:xfrm>
            <a:off x="8404014" y="1369475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Vacuum Lab</a:t>
            </a:r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275C60B8-C46A-40F0-9296-516F2B61E30A}"/>
              </a:ext>
            </a:extLst>
          </p:cNvPr>
          <p:cNvCxnSpPr>
            <a:cxnSpLocks/>
          </p:cNvCxnSpPr>
          <p:nvPr/>
        </p:nvCxnSpPr>
        <p:spPr>
          <a:xfrm flipH="1" flipV="1">
            <a:off x="7597140" y="754380"/>
            <a:ext cx="1712807" cy="599133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38903914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084E34-040A-447E-B045-2EBF8849FC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16110D1-F4A7-4605-8556-315A8D30911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7A1CB0E-B683-4576-901B-6299F8BC99C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6535" b="8450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F18EB5FE-9B8E-4371-8624-95EF6CD536B8}"/>
              </a:ext>
            </a:extLst>
          </p:cNvPr>
          <p:cNvSpPr txBox="1"/>
          <p:nvPr/>
        </p:nvSpPr>
        <p:spPr>
          <a:xfrm>
            <a:off x="491863" y="79996"/>
            <a:ext cx="2710935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Vacuum Lab</a:t>
            </a:r>
            <a:endParaRPr lang="nl-NL" sz="44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A079A3C-EF4B-420E-8067-6F83EB06D857}"/>
              </a:ext>
            </a:extLst>
          </p:cNvPr>
          <p:cNvSpPr txBox="1"/>
          <p:nvPr/>
        </p:nvSpPr>
        <p:spPr>
          <a:xfrm>
            <a:off x="4693075" y="3662282"/>
            <a:ext cx="907626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Big</a:t>
            </a:r>
            <a:r>
              <a:rPr lang="en-US" sz="1800" dirty="0"/>
              <a:t> 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RGA</a:t>
            </a:r>
            <a:endParaRPr lang="en-US" sz="18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E67363C9-57E9-46AA-8704-BF38F30973B5}"/>
              </a:ext>
            </a:extLst>
          </p:cNvPr>
          <p:cNvSpPr txBox="1"/>
          <p:nvPr/>
        </p:nvSpPr>
        <p:spPr>
          <a:xfrm>
            <a:off x="8221135" y="1514729"/>
            <a:ext cx="1021926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Little RGA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3C38944-85E5-4F93-9248-2F6380DCC6A1}"/>
              </a:ext>
            </a:extLst>
          </p:cNvPr>
          <p:cNvSpPr txBox="1"/>
          <p:nvPr/>
        </p:nvSpPr>
        <p:spPr>
          <a:xfrm>
            <a:off x="9311640" y="2186940"/>
            <a:ext cx="2484120" cy="1200329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/>
              <a:t>Surface of sample vs surface of setup</a:t>
            </a:r>
          </a:p>
          <a:p>
            <a:r>
              <a:rPr lang="en-US" dirty="0"/>
              <a:t>Upgrade coming to be even better</a:t>
            </a:r>
            <a:endParaRPr lang="nl-NL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CBCD42C-AADC-4508-9C58-7668A169E972}"/>
              </a:ext>
            </a:extLst>
          </p:cNvPr>
          <p:cNvSpPr txBox="1"/>
          <p:nvPr/>
        </p:nvSpPr>
        <p:spPr>
          <a:xfrm>
            <a:off x="10096500" y="5219700"/>
            <a:ext cx="1889760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/>
              <a:t>Stock of vacuum related parts. </a:t>
            </a:r>
          </a:p>
          <a:p>
            <a:r>
              <a:rPr lang="en-US" dirty="0"/>
              <a:t>The ability to quickly make or repair a small setup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139042087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3B64D34-4FA5-4106-8E64-D7EF88BCBAC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2504" b="3127"/>
          <a:stretch/>
        </p:blipFill>
        <p:spPr>
          <a:xfrm>
            <a:off x="0" y="-21002"/>
            <a:ext cx="12192000" cy="679900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8FDD26AC-0669-4513-9058-92ED3B9E13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8F16410-B75A-4F02-9D56-B05CB983A236}"/>
              </a:ext>
            </a:extLst>
          </p:cNvPr>
          <p:cNvSpPr txBox="1"/>
          <p:nvPr/>
        </p:nvSpPr>
        <p:spPr>
          <a:xfrm>
            <a:off x="491863" y="79996"/>
            <a:ext cx="261802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Cooling Lab</a:t>
            </a:r>
            <a:endParaRPr lang="nl-NL" sz="44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9E209F9B-B5AA-49FF-AA4C-25C374A8FB75}"/>
              </a:ext>
            </a:extLst>
          </p:cNvPr>
          <p:cNvSpPr txBox="1"/>
          <p:nvPr/>
        </p:nvSpPr>
        <p:spPr>
          <a:xfrm>
            <a:off x="655320" y="1486613"/>
            <a:ext cx="379984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 err="1"/>
              <a:t>LHCb</a:t>
            </a:r>
            <a:r>
              <a:rPr lang="en-US" dirty="0"/>
              <a:t> Velo U2 CO2 sublimation test</a:t>
            </a:r>
            <a:endParaRPr lang="en-US" sz="18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42F76B-42FC-4741-953C-C637B6FC6A9A}"/>
              </a:ext>
            </a:extLst>
          </p:cNvPr>
          <p:cNvSpPr txBox="1"/>
          <p:nvPr/>
        </p:nvSpPr>
        <p:spPr>
          <a:xfrm>
            <a:off x="9646920" y="4861560"/>
            <a:ext cx="1889760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/>
              <a:t>Stock of cooling related machines. </a:t>
            </a:r>
          </a:p>
          <a:p>
            <a:r>
              <a:rPr lang="en-US" dirty="0"/>
              <a:t>The ability to quickly make a small setup</a:t>
            </a:r>
            <a:endParaRPr lang="nl-NL" dirty="0"/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896ADD40-1E36-4A67-8842-014B36A67B37}"/>
              </a:ext>
            </a:extLst>
          </p:cNvPr>
          <p:cNvGrpSpPr/>
          <p:nvPr/>
        </p:nvGrpSpPr>
        <p:grpSpPr>
          <a:xfrm>
            <a:off x="5384711" y="1486613"/>
            <a:ext cx="6608252" cy="4381379"/>
            <a:chOff x="4273686" y="1838717"/>
            <a:chExt cx="6608252" cy="4381379"/>
          </a:xfrm>
        </p:grpSpPr>
        <p:pic>
          <p:nvPicPr>
            <p:cNvPr id="10" name="Picture 9" descr="A person standing in a dark room&#10;&#10;AI-generated content may be incorrect.">
              <a:extLst>
                <a:ext uri="{FF2B5EF4-FFF2-40B4-BE49-F238E27FC236}">
                  <a16:creationId xmlns:a16="http://schemas.microsoft.com/office/drawing/2014/main" id="{1DDBD0F3-D31D-49E1-A906-E2B3B7BB24A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3104" t="22711" r="40489" b="24019"/>
            <a:stretch/>
          </p:blipFill>
          <p:spPr>
            <a:xfrm>
              <a:off x="4273686" y="1838717"/>
              <a:ext cx="2579424" cy="2122999"/>
            </a:xfrm>
            <a:prstGeom prst="rect">
              <a:avLst/>
            </a:prstGeom>
          </p:spPr>
        </p:pic>
        <p:pic>
          <p:nvPicPr>
            <p:cNvPr id="11" name="Picture 10" descr="A black and white photo of a black rectangular object&#10;&#10;AI-generated content may be incorrect.">
              <a:extLst>
                <a:ext uri="{FF2B5EF4-FFF2-40B4-BE49-F238E27FC236}">
                  <a16:creationId xmlns:a16="http://schemas.microsoft.com/office/drawing/2014/main" id="{D02DA860-FF75-4FDF-85F0-FCE1EA0818EC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273686" y="3961716"/>
              <a:ext cx="2579424" cy="2258380"/>
            </a:xfrm>
            <a:prstGeom prst="rect">
              <a:avLst/>
            </a:prstGeom>
          </p:spPr>
        </p:pic>
        <p:pic>
          <p:nvPicPr>
            <p:cNvPr id="12" name="Picture 11" descr="A blue paper on a black surface&#10;&#10;AI-generated content may be incorrect.">
              <a:extLst>
                <a:ext uri="{FF2B5EF4-FFF2-40B4-BE49-F238E27FC236}">
                  <a16:creationId xmlns:a16="http://schemas.microsoft.com/office/drawing/2014/main" id="{19A9A3F2-493F-4C76-850D-C4FB560F41B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0256" r="28007"/>
            <a:stretch/>
          </p:blipFill>
          <p:spPr>
            <a:xfrm>
              <a:off x="6853110" y="1839748"/>
              <a:ext cx="4028828" cy="4380348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6377D27B-405B-4201-9592-F8B451BE1220}"/>
                </a:ext>
              </a:extLst>
            </p:cNvPr>
            <p:cNvSpPr txBox="1"/>
            <p:nvPr/>
          </p:nvSpPr>
          <p:spPr>
            <a:xfrm>
              <a:off x="4439036" y="3596426"/>
              <a:ext cx="1977593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00" dirty="0">
                  <a:solidFill>
                    <a:schemeClr val="bg1"/>
                  </a:solidFill>
                </a:rPr>
                <a:t>8 mm fluorescent </a:t>
              </a:r>
              <a:r>
                <a:rPr lang="nl-NL" sz="1400" dirty="0" err="1">
                  <a:solidFill>
                    <a:schemeClr val="bg1"/>
                  </a:solidFill>
                </a:rPr>
                <a:t>bead</a:t>
              </a:r>
              <a:endParaRPr lang="nl-NL" sz="1400" dirty="0">
                <a:solidFill>
                  <a:schemeClr val="bg1"/>
                </a:solidFill>
              </a:endParaRP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A31226BA-B7C6-44FE-8D02-C9900388406F}"/>
                </a:ext>
              </a:extLst>
            </p:cNvPr>
            <p:cNvSpPr txBox="1"/>
            <p:nvPr/>
          </p:nvSpPr>
          <p:spPr>
            <a:xfrm>
              <a:off x="7473343" y="5694067"/>
              <a:ext cx="2613344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>
                  <a:solidFill>
                    <a:schemeClr val="bg1"/>
                  </a:solidFill>
                </a:rPr>
                <a:t>Teflon sheet with contaminations</a:t>
              </a: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02128C9B-B0CE-4A6B-8734-D2302E39155E}"/>
                </a:ext>
              </a:extLst>
            </p:cNvPr>
            <p:cNvSpPr txBox="1"/>
            <p:nvPr/>
          </p:nvSpPr>
          <p:spPr>
            <a:xfrm>
              <a:off x="4586208" y="5876165"/>
              <a:ext cx="195438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>
                  <a:solidFill>
                    <a:schemeClr val="bg1"/>
                  </a:solidFill>
                </a:rPr>
                <a:t>1 mm dot of solder flux</a:t>
              </a:r>
            </a:p>
          </p:txBody>
        </p:sp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7BFA1930-DF66-4DE6-8DE5-282A30F08CE9}"/>
              </a:ext>
            </a:extLst>
          </p:cNvPr>
          <p:cNvSpPr txBox="1"/>
          <p:nvPr/>
        </p:nvSpPr>
        <p:spPr>
          <a:xfrm>
            <a:off x="6206377" y="1301947"/>
            <a:ext cx="279284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/>
              <a:t>Dune UV inspection prototype</a:t>
            </a: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0BAC3A06-583C-4C29-B29E-ACB1A52F02BE}"/>
              </a:ext>
            </a:extLst>
          </p:cNvPr>
          <p:cNvGrpSpPr/>
          <p:nvPr/>
        </p:nvGrpSpPr>
        <p:grpSpPr>
          <a:xfrm>
            <a:off x="663475" y="2179371"/>
            <a:ext cx="3297587" cy="3178512"/>
            <a:chOff x="663475" y="2179371"/>
            <a:chExt cx="3297587" cy="3178512"/>
          </a:xfrm>
        </p:grpSpPr>
        <p:pic>
          <p:nvPicPr>
            <p:cNvPr id="16" name="Content Placeholder 4" descr="A black and white photo of a logo&#10;&#10;AI-generated content may be incorrect.">
              <a:extLst>
                <a:ext uri="{FF2B5EF4-FFF2-40B4-BE49-F238E27FC236}">
                  <a16:creationId xmlns:a16="http://schemas.microsoft.com/office/drawing/2014/main" id="{6E16150F-30F0-4978-8158-463C4E14008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120000">
              <a:off x="684153" y="2179371"/>
              <a:ext cx="1681697" cy="1681697"/>
            </a:xfrm>
            <a:prstGeom prst="rect">
              <a:avLst/>
            </a:prstGeom>
          </p:spPr>
        </p:pic>
        <p:pic>
          <p:nvPicPr>
            <p:cNvPr id="17" name="Picture 16" descr="A close-up of a grey object&#10;&#10;AI-generated content may be incorrect.">
              <a:extLst>
                <a:ext uri="{FF2B5EF4-FFF2-40B4-BE49-F238E27FC236}">
                  <a16:creationId xmlns:a16="http://schemas.microsoft.com/office/drawing/2014/main" id="{C8F0839E-24EE-4AE5-856E-823791E654C7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-60000">
              <a:off x="2281020" y="2184387"/>
              <a:ext cx="1680042" cy="1680042"/>
            </a:xfrm>
            <a:prstGeom prst="rect">
              <a:avLst/>
            </a:prstGeom>
          </p:spPr>
        </p:pic>
        <p:pic>
          <p:nvPicPr>
            <p:cNvPr id="18" name="Content Placeholder 4" descr="A black and white photo of a logo&#10;&#10;AI-generated content may be incorrect.">
              <a:extLst>
                <a:ext uri="{FF2B5EF4-FFF2-40B4-BE49-F238E27FC236}">
                  <a16:creationId xmlns:a16="http://schemas.microsoft.com/office/drawing/2014/main" id="{6F4FB2C1-301A-4E75-8DC6-CF94A77D56F2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540000">
              <a:off x="663475" y="3733220"/>
              <a:ext cx="1603349" cy="1603349"/>
            </a:xfrm>
            <a:prstGeom prst="rect">
              <a:avLst/>
            </a:prstGeom>
          </p:spPr>
        </p:pic>
        <p:pic>
          <p:nvPicPr>
            <p:cNvPr id="19" name="Picture 18" descr="A black and white photo of a letter&#10;&#10;AI-generated content may be incorrect.">
              <a:extLst>
                <a:ext uri="{FF2B5EF4-FFF2-40B4-BE49-F238E27FC236}">
                  <a16:creationId xmlns:a16="http://schemas.microsoft.com/office/drawing/2014/main" id="{ACE3B79F-8C49-4EBA-BDB3-2403A8812A91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60000">
              <a:off x="2213745" y="3796757"/>
              <a:ext cx="1561126" cy="1561126"/>
            </a:xfrm>
            <a:prstGeom prst="rect">
              <a:avLst/>
            </a:prstGeom>
          </p:spPr>
        </p:pic>
      </p:grpSp>
      <p:sp>
        <p:nvSpPr>
          <p:cNvPr id="24" name="Content Placeholder 23">
            <a:extLst>
              <a:ext uri="{FF2B5EF4-FFF2-40B4-BE49-F238E27FC236}">
                <a16:creationId xmlns:a16="http://schemas.microsoft.com/office/drawing/2014/main" id="{32BAB1F4-9C3F-4A51-BBA8-8CE86112E91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57077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6E2C0-AD02-4421-9ACD-5D983F8320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04F7F05-D12C-4617-9512-E18B555165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 descr="A close-up of a grey object&#10;&#10;AI-generated content may be incorrect.">
            <a:extLst>
              <a:ext uri="{FF2B5EF4-FFF2-40B4-BE49-F238E27FC236}">
                <a16:creationId xmlns:a16="http://schemas.microsoft.com/office/drawing/2014/main" id="{F1EB43E2-925B-4C99-8137-F7A91010D4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-60000">
            <a:off x="892293" y="-2397195"/>
            <a:ext cx="10271089" cy="102710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9051835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Video van WhatsApp op 2025-05-18 om 15.30.39_639a8d4e">
            <a:hlinkClick r:id="" action="ppaction://media"/>
            <a:extLst>
              <a:ext uri="{FF2B5EF4-FFF2-40B4-BE49-F238E27FC236}">
                <a16:creationId xmlns:a16="http://schemas.microsoft.com/office/drawing/2014/main" id="{882819F0-8747-4170-B090-5FAFF6B9400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-72073" y="0"/>
            <a:ext cx="1227234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8768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C091CBD5-6F13-4B07-A38D-36E3CA63C41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16858" b="8313"/>
          <a:stretch/>
        </p:blipFill>
        <p:spPr>
          <a:xfrm>
            <a:off x="0" y="16933"/>
            <a:ext cx="12192000" cy="6841068"/>
          </a:xfrm>
          <a:prstGeom prst="rect">
            <a:avLst/>
          </a:prstGeom>
        </p:spPr>
      </p:pic>
      <p:sp>
        <p:nvSpPr>
          <p:cNvPr id="4" name="AutoShape 2" descr="lightbox image">
            <a:extLst>
              <a:ext uri="{FF2B5EF4-FFF2-40B4-BE49-F238E27FC236}">
                <a16:creationId xmlns:a16="http://schemas.microsoft.com/office/drawing/2014/main" id="{D90DDD9F-5687-4E46-ABFD-3F054B17BE01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C23A4A4-2AB5-4C00-B7A6-962447BD62DD}"/>
              </a:ext>
            </a:extLst>
          </p:cNvPr>
          <p:cNvSpPr txBox="1"/>
          <p:nvPr/>
        </p:nvSpPr>
        <p:spPr>
          <a:xfrm>
            <a:off x="491863" y="79996"/>
            <a:ext cx="176035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ICE Lab</a:t>
            </a:r>
            <a:endParaRPr lang="nl-NL" sz="44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4A64863-99F7-4DD5-AFF0-84B00DCDC162}"/>
              </a:ext>
            </a:extLst>
          </p:cNvPr>
          <p:cNvSpPr txBox="1"/>
          <p:nvPr/>
        </p:nvSpPr>
        <p:spPr>
          <a:xfrm>
            <a:off x="8168640" y="1491462"/>
            <a:ext cx="2956560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Dutch Black Hole Consortium 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19A36565-B42A-4AB6-A445-3832E61BEFE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640" b="91667" l="9947" r="89788">
                        <a14:foregroundMark x1="44430" y1="6707" x2="42042" y2="7588"/>
                        <a14:foregroundMark x1="19894" y1="91667" x2="19894" y2="91667"/>
                        <a14:backgroundMark x1="45093" y1="6436" x2="45093" y2="6436"/>
                        <a14:backgroundMark x1="36737" y1="9553" x2="43088" y2="8093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096000" y="1790699"/>
            <a:ext cx="2490400" cy="487510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63C9A01-FE75-4FFD-9803-D66E72A4A13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8955" b="89801" l="6424" r="92188">
                        <a14:foregroundMark x1="6424" y1="32960" x2="6424" y2="32960"/>
                        <a14:foregroundMark x1="92188" y1="23507" x2="92188" y2="23507"/>
                        <a14:foregroundMark x1="72049" y1="8955" x2="72049" y2="8955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639955" y="4478466"/>
            <a:ext cx="3573644" cy="2494106"/>
          </a:xfrm>
          <a:prstGeom prst="rect">
            <a:avLst/>
          </a:prstGeom>
        </p:spPr>
      </p:pic>
      <p:pic>
        <p:nvPicPr>
          <p:cNvPr id="1028" name="Picture 4" descr="Verschillen tussen industriële laser en hobbylaser | Telesis">
            <a:extLst>
              <a:ext uri="{FF2B5EF4-FFF2-40B4-BE49-F238E27FC236}">
                <a16:creationId xmlns:a16="http://schemas.microsoft.com/office/drawing/2014/main" id="{97A20EF0-AE6B-4877-A96F-73C90673E2C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9424266">
            <a:off x="3998027" y="4349010"/>
            <a:ext cx="2857500" cy="14287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1FF1F57F-E342-4379-B876-3F91486534C2}"/>
              </a:ext>
            </a:extLst>
          </p:cNvPr>
          <p:cNvSpPr txBox="1"/>
          <p:nvPr/>
        </p:nvSpPr>
        <p:spPr>
          <a:xfrm>
            <a:off x="3420535" y="4545630"/>
            <a:ext cx="663786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Laser</a:t>
            </a:r>
            <a:endParaRPr lang="en-US" sz="1800" dirty="0"/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990454ED-4AAB-475B-85E8-A8600E7C54E8}"/>
              </a:ext>
            </a:extLst>
          </p:cNvPr>
          <p:cNvCxnSpPr>
            <a:cxnSpLocks/>
            <a:stCxn id="15" idx="2"/>
          </p:cNvCxnSpPr>
          <p:nvPr/>
        </p:nvCxnSpPr>
        <p:spPr>
          <a:xfrm>
            <a:off x="3752428" y="4914962"/>
            <a:ext cx="415712" cy="35045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06ABB297-84AC-44AF-8B7B-A6B5D37A87E9}"/>
              </a:ext>
            </a:extLst>
          </p:cNvPr>
          <p:cNvSpPr txBox="1"/>
          <p:nvPr/>
        </p:nvSpPr>
        <p:spPr>
          <a:xfrm>
            <a:off x="8204460" y="3903405"/>
            <a:ext cx="12529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Cold</a:t>
            </a:r>
            <a:r>
              <a:rPr lang="en-US" sz="1800" dirty="0"/>
              <a:t> 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mirror</a:t>
            </a:r>
            <a:endParaRPr lang="en-US" sz="1800" dirty="0"/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9EFD16B-5874-4E28-8F3B-7D0A72390712}"/>
              </a:ext>
            </a:extLst>
          </p:cNvPr>
          <p:cNvCxnSpPr>
            <a:cxnSpLocks/>
            <a:stCxn id="19" idx="2"/>
          </p:cNvCxnSpPr>
          <p:nvPr/>
        </p:nvCxnSpPr>
        <p:spPr>
          <a:xfrm flipH="1">
            <a:off x="7632325" y="4272737"/>
            <a:ext cx="1198600" cy="40594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854525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5" grpId="0" animBg="1"/>
      <p:bldP spid="19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AEE0E08E-E013-4FF0-91B7-87B0C56DDDE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9805" t="44140" r="48918" b="26428"/>
          <a:stretch/>
        </p:blipFill>
        <p:spPr>
          <a:xfrm>
            <a:off x="304800" y="-1"/>
            <a:ext cx="11887200" cy="685800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8E065C0-DFD2-4642-BED5-6B020063E546}"/>
              </a:ext>
            </a:extLst>
          </p:cNvPr>
          <p:cNvSpPr txBox="1"/>
          <p:nvPr/>
        </p:nvSpPr>
        <p:spPr>
          <a:xfrm>
            <a:off x="3397674" y="4545630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Cooling Lab</a:t>
            </a: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6ECFD8BD-FC29-41DF-BAE9-630679E2A076}"/>
              </a:ext>
            </a:extLst>
          </p:cNvPr>
          <p:cNvCxnSpPr/>
          <p:nvPr/>
        </p:nvCxnSpPr>
        <p:spPr>
          <a:xfrm flipV="1">
            <a:off x="4303607" y="3662282"/>
            <a:ext cx="1024466" cy="86738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3BE20985-6524-4C1F-A098-C5994CF2266F}"/>
              </a:ext>
            </a:extLst>
          </p:cNvPr>
          <p:cNvSpPr txBox="1"/>
          <p:nvPr/>
        </p:nvSpPr>
        <p:spPr>
          <a:xfrm>
            <a:off x="7747001" y="4730296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ICE Lab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65FF1C7E-E21A-44C3-ABFE-45721ECC7E00}"/>
              </a:ext>
            </a:extLst>
          </p:cNvPr>
          <p:cNvCxnSpPr>
            <a:cxnSpLocks/>
          </p:cNvCxnSpPr>
          <p:nvPr/>
        </p:nvCxnSpPr>
        <p:spPr>
          <a:xfrm flipH="1" flipV="1">
            <a:off x="7520940" y="3962400"/>
            <a:ext cx="1131994" cy="75193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AF31F54A-D024-4F82-8F40-4D0673E0A9ED}"/>
              </a:ext>
            </a:extLst>
          </p:cNvPr>
          <p:cNvSpPr txBox="1"/>
          <p:nvPr/>
        </p:nvSpPr>
        <p:spPr>
          <a:xfrm>
            <a:off x="8404014" y="1369475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Vacuum</a:t>
            </a:r>
            <a:r>
              <a:rPr lang="en-US" sz="1800" dirty="0"/>
              <a:t> 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Lab</a:t>
            </a:r>
            <a:endParaRPr lang="en-US" sz="1800" dirty="0"/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239CE4FA-FA1C-4203-83FC-E471AE00979B}"/>
              </a:ext>
            </a:extLst>
          </p:cNvPr>
          <p:cNvCxnSpPr>
            <a:cxnSpLocks/>
          </p:cNvCxnSpPr>
          <p:nvPr/>
        </p:nvCxnSpPr>
        <p:spPr>
          <a:xfrm flipH="1" flipV="1">
            <a:off x="7597140" y="754380"/>
            <a:ext cx="1712807" cy="599133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91507338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7E49CA-0061-433F-A34F-4F440E091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420AB8-309A-4A2B-9E6C-24171632BC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0364"/>
          <a:stretch/>
        </p:blipFill>
        <p:spPr>
          <a:xfrm>
            <a:off x="-286902" y="-58189"/>
            <a:ext cx="12478902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FCF7F0C-F9A2-45B5-9CA4-155D2DF1A683}"/>
              </a:ext>
            </a:extLst>
          </p:cNvPr>
          <p:cNvSpPr txBox="1"/>
          <p:nvPr/>
        </p:nvSpPr>
        <p:spPr>
          <a:xfrm>
            <a:off x="103910" y="5322483"/>
            <a:ext cx="1781129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F200"/>
                </a:solidFill>
                <a:highlight>
                  <a:srgbClr val="808080"/>
                </a:highlight>
              </a:rPr>
              <a:t>Offices</a:t>
            </a:r>
          </a:p>
          <a:p>
            <a:r>
              <a:rPr lang="en-US" b="1" dirty="0">
                <a:solidFill>
                  <a:srgbClr val="FF7F27"/>
                </a:solidFill>
              </a:rPr>
              <a:t>Workshops/storage</a:t>
            </a:r>
          </a:p>
          <a:p>
            <a:r>
              <a:rPr lang="en-US" b="1" dirty="0">
                <a:solidFill>
                  <a:srgbClr val="22B14C"/>
                </a:solidFill>
              </a:rPr>
              <a:t>Labs</a:t>
            </a:r>
          </a:p>
          <a:p>
            <a:r>
              <a:rPr lang="en-US" b="1" dirty="0">
                <a:solidFill>
                  <a:srgbClr val="00A2E8"/>
                </a:solidFill>
              </a:rPr>
              <a:t>Cleanroom</a:t>
            </a:r>
          </a:p>
          <a:p>
            <a:r>
              <a:rPr lang="en-US" b="1" dirty="0">
                <a:solidFill>
                  <a:srgbClr val="B5E61D"/>
                </a:solidFill>
              </a:rPr>
              <a:t>MT </a:t>
            </a:r>
            <a:r>
              <a:rPr lang="en-US" b="1" dirty="0" err="1">
                <a:solidFill>
                  <a:srgbClr val="B5E61D"/>
                </a:solidFill>
              </a:rPr>
              <a:t>ankerplaats</a:t>
            </a:r>
            <a:endParaRPr lang="nl-NL" b="1" dirty="0">
              <a:solidFill>
                <a:srgbClr val="B5E61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71400896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C26F62-41B8-4B24-B4EC-7EE1F86413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4F9DA4-2BE2-4326-B295-099F219A0C1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1E83B50-2596-4B29-A2CF-D809539EF71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7934" t="43698" r="8612" b="24653"/>
          <a:stretch/>
        </p:blipFill>
        <p:spPr>
          <a:xfrm>
            <a:off x="118620" y="0"/>
            <a:ext cx="11785425" cy="683596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3E7CDBD-40A5-446A-BE43-5E7C9ACB76B3}"/>
              </a:ext>
            </a:extLst>
          </p:cNvPr>
          <p:cNvSpPr txBox="1"/>
          <p:nvPr/>
        </p:nvSpPr>
        <p:spPr>
          <a:xfrm>
            <a:off x="491863" y="79996"/>
            <a:ext cx="2434193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Silicon Ally</a:t>
            </a:r>
            <a:endParaRPr lang="nl-NL" sz="44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11D99AB-56DB-4BA2-A6CF-153EB27E03DF}"/>
              </a:ext>
            </a:extLst>
          </p:cNvPr>
          <p:cNvSpPr txBox="1"/>
          <p:nvPr/>
        </p:nvSpPr>
        <p:spPr>
          <a:xfrm>
            <a:off x="9575800" y="3662282"/>
            <a:ext cx="1092200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Laser Lab</a:t>
            </a:r>
            <a:endParaRPr lang="nl-NL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72D3DF1-1F58-430B-8AE0-2CB33F6A629F}"/>
              </a:ext>
            </a:extLst>
          </p:cNvPr>
          <p:cNvSpPr txBox="1"/>
          <p:nvPr/>
        </p:nvSpPr>
        <p:spPr>
          <a:xfrm>
            <a:off x="8238067" y="811830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0CC199D-EC3F-4CA1-A078-58F0F428523F}"/>
              </a:ext>
            </a:extLst>
          </p:cNvPr>
          <p:cNvSpPr txBox="1"/>
          <p:nvPr/>
        </p:nvSpPr>
        <p:spPr>
          <a:xfrm>
            <a:off x="3420534" y="4545630"/>
            <a:ext cx="1811867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Lisa, iso 6 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D9779F2-8509-4625-BC4B-C70E12972A1D}"/>
              </a:ext>
            </a:extLst>
          </p:cNvPr>
          <p:cNvSpPr txBox="1"/>
          <p:nvPr/>
        </p:nvSpPr>
        <p:spPr>
          <a:xfrm>
            <a:off x="4853928" y="591328"/>
            <a:ext cx="14562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Bondlab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83214634-F30A-4967-BD2A-B7A36A62C26D}"/>
              </a:ext>
            </a:extLst>
          </p:cNvPr>
          <p:cNvSpPr txBox="1"/>
          <p:nvPr/>
        </p:nvSpPr>
        <p:spPr>
          <a:xfrm>
            <a:off x="2453671" y="1202293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328BDCB9-D881-4AE3-B3F0-F6CAE642D56A}"/>
              </a:ext>
            </a:extLst>
          </p:cNvPr>
          <p:cNvCxnSpPr/>
          <p:nvPr/>
        </p:nvCxnSpPr>
        <p:spPr>
          <a:xfrm flipV="1">
            <a:off x="4326467" y="3662282"/>
            <a:ext cx="1024466" cy="86738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A58C8E4E-7A76-42D1-955F-63D2490F27AB}"/>
              </a:ext>
            </a:extLst>
          </p:cNvPr>
          <p:cNvCxnSpPr>
            <a:cxnSpLocks/>
            <a:stCxn id="8" idx="1"/>
          </p:cNvCxnSpPr>
          <p:nvPr/>
        </p:nvCxnSpPr>
        <p:spPr>
          <a:xfrm flipH="1" flipV="1">
            <a:off x="8305800" y="3602810"/>
            <a:ext cx="1270000" cy="24413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318B5BF2-92E9-4DAB-AA57-A05822297581}"/>
              </a:ext>
            </a:extLst>
          </p:cNvPr>
          <p:cNvCxnSpPr>
            <a:cxnSpLocks/>
            <a:stCxn id="10" idx="1"/>
          </p:cNvCxnSpPr>
          <p:nvPr/>
        </p:nvCxnSpPr>
        <p:spPr>
          <a:xfrm flipH="1">
            <a:off x="7738533" y="996496"/>
            <a:ext cx="499534" cy="1049322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51924CF0-00F5-4DDF-A03B-B8E2FACB488B}"/>
              </a:ext>
            </a:extLst>
          </p:cNvPr>
          <p:cNvCxnSpPr>
            <a:cxnSpLocks/>
            <a:stCxn id="13" idx="2"/>
          </p:cNvCxnSpPr>
          <p:nvPr/>
        </p:nvCxnSpPr>
        <p:spPr>
          <a:xfrm>
            <a:off x="5582062" y="960660"/>
            <a:ext cx="429270" cy="110040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5E29C32B-D268-4E97-A4AA-4C42779105D4}"/>
              </a:ext>
            </a:extLst>
          </p:cNvPr>
          <p:cNvCxnSpPr>
            <a:cxnSpLocks/>
            <a:stCxn id="14" idx="2"/>
          </p:cNvCxnSpPr>
          <p:nvPr/>
        </p:nvCxnSpPr>
        <p:spPr>
          <a:xfrm>
            <a:off x="3359605" y="1571625"/>
            <a:ext cx="1293653" cy="578413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776C6F41-19DB-4E5E-A4BD-5612A63845B5}"/>
              </a:ext>
            </a:extLst>
          </p:cNvPr>
          <p:cNvSpPr txBox="1"/>
          <p:nvPr/>
        </p:nvSpPr>
        <p:spPr>
          <a:xfrm>
            <a:off x="6185772" y="4622951"/>
            <a:ext cx="1811867" cy="923330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Inspection</a:t>
            </a:r>
          </a:p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- Probe station</a:t>
            </a:r>
          </a:p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- microscopes</a:t>
            </a:r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31C6549E-E751-4226-962B-FC1D5600F71B}"/>
              </a:ext>
            </a:extLst>
          </p:cNvPr>
          <p:cNvCxnSpPr>
            <a:cxnSpLocks/>
            <a:stCxn id="27" idx="0"/>
          </p:cNvCxnSpPr>
          <p:nvPr/>
        </p:nvCxnSpPr>
        <p:spPr>
          <a:xfrm flipH="1" flipV="1">
            <a:off x="6570134" y="3662283"/>
            <a:ext cx="521572" cy="96066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47264136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13EC0A4-7992-404B-BBA0-97C3B22DEE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54104" y="0"/>
            <a:ext cx="5142496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8FE7A44-88DE-4E73-8E2E-0B21317A11AF}"/>
              </a:ext>
            </a:extLst>
          </p:cNvPr>
          <p:cNvSpPr txBox="1"/>
          <p:nvPr/>
        </p:nvSpPr>
        <p:spPr>
          <a:xfrm>
            <a:off x="841829" y="820057"/>
            <a:ext cx="4630057" cy="39395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How to enter Silicon Ally</a:t>
            </a:r>
          </a:p>
          <a:p>
            <a:r>
              <a:rPr lang="en-US" sz="2000" b="1" dirty="0"/>
              <a:t>An iso 7 cleanroom</a:t>
            </a:r>
          </a:p>
          <a:p>
            <a:pPr marL="342900" indent="-342900">
              <a:buAutoNum type="arabicPeriod"/>
            </a:pPr>
            <a:r>
              <a:rPr lang="en-US" dirty="0"/>
              <a:t>Place extra items (coat, bag)</a:t>
            </a:r>
          </a:p>
          <a:p>
            <a:pPr marL="342900" indent="-342900">
              <a:buAutoNum type="arabicPeriod"/>
            </a:pPr>
            <a:r>
              <a:rPr lang="en-US" dirty="0"/>
              <a:t>Dress from top to bottom</a:t>
            </a:r>
          </a:p>
          <a:p>
            <a:pPr marL="800100" lvl="1" indent="-342900">
              <a:buFont typeface="+mj-lt"/>
              <a:buAutoNum type="alphaUcPeriod"/>
            </a:pPr>
            <a:r>
              <a:rPr lang="en-US" dirty="0"/>
              <a:t>Put on hair net</a:t>
            </a:r>
          </a:p>
          <a:p>
            <a:pPr marL="800100" lvl="1" indent="-342900">
              <a:buAutoNum type="alphaUcPeriod"/>
            </a:pPr>
            <a:r>
              <a:rPr lang="en-US" dirty="0"/>
              <a:t>Take a jacket, for a short visit take a visitor jacket</a:t>
            </a:r>
          </a:p>
          <a:p>
            <a:pPr marL="800100" lvl="1" indent="-342900">
              <a:buAutoNum type="alphaUcPeriod"/>
            </a:pPr>
            <a:r>
              <a:rPr lang="en-US" dirty="0"/>
              <a:t>Put on cleanroom shoes or covers, DO NOT let them touch the area before the bench.</a:t>
            </a:r>
          </a:p>
          <a:p>
            <a:pPr marL="800100" lvl="1" indent="-342900">
              <a:buAutoNum type="alphaUcPeriod"/>
            </a:pPr>
            <a:endParaRPr lang="en-US" dirty="0"/>
          </a:p>
          <a:p>
            <a:r>
              <a:rPr lang="en-US" dirty="0"/>
              <a:t>Some rooms have additional requirements. </a:t>
            </a:r>
          </a:p>
          <a:p>
            <a:pPr lvl="1"/>
            <a:endParaRPr lang="en-US" dirty="0"/>
          </a:p>
          <a:p>
            <a:pPr lvl="1"/>
            <a:endParaRPr lang="nl-NL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E806D4C9-22B8-44F7-9824-8D1412E3FB8C}"/>
              </a:ext>
            </a:extLst>
          </p:cNvPr>
          <p:cNvSpPr txBox="1"/>
          <p:nvPr/>
        </p:nvSpPr>
        <p:spPr>
          <a:xfrm>
            <a:off x="6553723" y="2158885"/>
            <a:ext cx="2895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7EF9272-A61D-4DFD-9E8B-8199F1FDA407}"/>
              </a:ext>
            </a:extLst>
          </p:cNvPr>
          <p:cNvSpPr txBox="1"/>
          <p:nvPr/>
        </p:nvSpPr>
        <p:spPr>
          <a:xfrm>
            <a:off x="7082207" y="3682885"/>
            <a:ext cx="2895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CF8879D-2953-44C9-A7AB-714B68AD91CC}"/>
              </a:ext>
            </a:extLst>
          </p:cNvPr>
          <p:cNvSpPr txBox="1"/>
          <p:nvPr/>
        </p:nvSpPr>
        <p:spPr>
          <a:xfrm>
            <a:off x="10363722" y="2072852"/>
            <a:ext cx="2895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6AE2CF3-A527-42FF-A91A-0D2CED5BB6EF}"/>
              </a:ext>
            </a:extLst>
          </p:cNvPr>
          <p:cNvSpPr txBox="1"/>
          <p:nvPr/>
        </p:nvSpPr>
        <p:spPr>
          <a:xfrm>
            <a:off x="10074193" y="3682885"/>
            <a:ext cx="2895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E2DBC97-B320-48AF-8D42-25BD944A3E96}"/>
              </a:ext>
            </a:extLst>
          </p:cNvPr>
          <p:cNvSpPr txBox="1"/>
          <p:nvPr/>
        </p:nvSpPr>
        <p:spPr>
          <a:xfrm>
            <a:off x="7536947" y="3244334"/>
            <a:ext cx="28952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</a:t>
            </a:r>
          </a:p>
        </p:txBody>
      </p:sp>
    </p:spTree>
    <p:extLst>
      <p:ext uri="{BB962C8B-B14F-4D97-AF65-F5344CB8AC3E}">
        <p14:creationId xmlns:p14="http://schemas.microsoft.com/office/powerpoint/2010/main" val="219888451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4DBF890-0E1F-4704-AB13-BFD8547911D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209" t="23876" r="-209" b="-1"/>
          <a:stretch/>
        </p:blipFill>
        <p:spPr>
          <a:xfrm>
            <a:off x="0" y="-67733"/>
            <a:ext cx="12132733" cy="6925733"/>
          </a:xfrm>
          <a:prstGeom prst="rect">
            <a:avLst/>
          </a:prstGeom>
        </p:spPr>
      </p:pic>
      <p:sp>
        <p:nvSpPr>
          <p:cNvPr id="4" name="AutoShape 2" descr="lightbox image">
            <a:extLst>
              <a:ext uri="{FF2B5EF4-FFF2-40B4-BE49-F238E27FC236}">
                <a16:creationId xmlns:a16="http://schemas.microsoft.com/office/drawing/2014/main" id="{8E06E0FD-04AD-402B-841E-FE627F3B537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5D1BA45-93EA-4D42-8A9D-14E5DECCE528}"/>
              </a:ext>
            </a:extLst>
          </p:cNvPr>
          <p:cNvSpPr txBox="1"/>
          <p:nvPr/>
        </p:nvSpPr>
        <p:spPr>
          <a:xfrm>
            <a:off x="6248400" y="5375364"/>
            <a:ext cx="1811867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Ribbon and gold bonder</a:t>
            </a: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69BE8C0B-5D09-4D98-8BEC-6A2C92E8DA98}"/>
              </a:ext>
            </a:extLst>
          </p:cNvPr>
          <p:cNvCxnSpPr>
            <a:cxnSpLocks/>
          </p:cNvCxnSpPr>
          <p:nvPr/>
        </p:nvCxnSpPr>
        <p:spPr>
          <a:xfrm>
            <a:off x="8060267" y="5698529"/>
            <a:ext cx="880533" cy="122720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02EE99C0-1F99-40AA-9677-4A0EB00994EB}"/>
              </a:ext>
            </a:extLst>
          </p:cNvPr>
          <p:cNvSpPr txBox="1"/>
          <p:nvPr/>
        </p:nvSpPr>
        <p:spPr>
          <a:xfrm>
            <a:off x="2758016" y="1190430"/>
            <a:ext cx="126999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Pick &amp; Place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CB1776A-5FF0-4B8D-93CF-0C23E6F61385}"/>
              </a:ext>
            </a:extLst>
          </p:cNvPr>
          <p:cNvSpPr txBox="1"/>
          <p:nvPr/>
        </p:nvSpPr>
        <p:spPr>
          <a:xfrm>
            <a:off x="4601636" y="185720"/>
            <a:ext cx="2683928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Automatic bonding machines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24B02EE9-0547-4A51-B7A9-0074AE82C0B5}"/>
              </a:ext>
            </a:extLst>
          </p:cNvPr>
          <p:cNvSpPr txBox="1"/>
          <p:nvPr/>
        </p:nvSpPr>
        <p:spPr>
          <a:xfrm>
            <a:off x="2620434" y="4078512"/>
            <a:ext cx="154516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Manual bonder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AFCA9E51-9B55-43DC-A4C9-8DFB38426BB6}"/>
              </a:ext>
            </a:extLst>
          </p:cNvPr>
          <p:cNvSpPr txBox="1"/>
          <p:nvPr/>
        </p:nvSpPr>
        <p:spPr>
          <a:xfrm>
            <a:off x="266700" y="1491734"/>
            <a:ext cx="154516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Pull tester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82529EE9-46AB-4A4D-9BB4-8FE76E7AD9A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8887" b="86475" l="57482" r="93022">
                        <a14:foregroundMark x1="93022" y1="27734" x2="93022" y2="27734"/>
                        <a14:foregroundMark x1="75180" y1="51807" x2="75180" y2="51807"/>
                        <a14:foregroundMark x1="91511" y1="63477" x2="91511" y2="63916"/>
                        <a14:foregroundMark x1="92374" y1="68994" x2="92374" y2="68994"/>
                        <a14:foregroundMark x1="92374" y1="69727" x2="92374" y2="69727"/>
                        <a14:foregroundMark x1="80719" y1="83252" x2="80719" y2="83252"/>
                        <a14:foregroundMark x1="73957" y1="86572" x2="73957" y2="86572"/>
                        <a14:foregroundMark x1="74317" y1="34473" x2="74317" y2="34473"/>
                        <a14:foregroundMark x1="74460" y1="31738" x2="74460" y2="31738"/>
                        <a14:foregroundMark x1="81439" y1="18213" x2="81439" y2="18213"/>
                        <a14:foregroundMark x1="81439" y1="17627" x2="81439" y2="17627"/>
                        <a14:foregroundMark x1="81439" y1="17627" x2="81439" y2="17627"/>
                        <a14:foregroundMark x1="83165" y1="16895" x2="83165" y2="16895"/>
                        <a14:foregroundMark x1="83165" y1="16895" x2="83165" y2="16895"/>
                        <a14:foregroundMark x1="82446" y1="16895" x2="82446" y2="16895"/>
                        <a14:foregroundMark x1="82446" y1="16895" x2="82446" y2="16895"/>
                        <a14:foregroundMark x1="80360" y1="18896" x2="80360" y2="18896"/>
                        <a14:foregroundMark x1="80360" y1="18896" x2="80360" y2="18896"/>
                        <a14:foregroundMark x1="58705" y1="57666" x2="58705" y2="57666"/>
                        <a14:foregroundMark x1="57482" y1="57666" x2="57482" y2="57666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56138" r="4981" b="10972"/>
          <a:stretch/>
        </p:blipFill>
        <p:spPr>
          <a:xfrm flipH="1">
            <a:off x="21233" y="4459156"/>
            <a:ext cx="711045" cy="2398844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269AA35-1A74-41E1-BCA9-B24DFFC0A8E6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8887" b="86768" l="8417" r="43597">
                        <a14:foregroundMark x1="43741" y1="54688" x2="43741" y2="54688"/>
                        <a14:foregroundMark x1="21223" y1="83643" x2="21223" y2="83643"/>
                        <a14:foregroundMark x1="20719" y1="86768" x2="20719" y2="86768"/>
                        <a14:foregroundMark x1="8633" y1="24658" x2="8633" y2="2465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4366" r="53275" b="10972"/>
          <a:stretch/>
        </p:blipFill>
        <p:spPr>
          <a:xfrm flipH="1">
            <a:off x="11376907" y="4380397"/>
            <a:ext cx="800100" cy="2477603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C9229C9A-5780-4BD0-9C89-77E0A85C4D4C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699" t="6723" r="30405" b="53934"/>
          <a:stretch/>
        </p:blipFill>
        <p:spPr>
          <a:xfrm>
            <a:off x="-1852" y="4187609"/>
            <a:ext cx="506059" cy="730250"/>
          </a:xfrm>
          <a:prstGeom prst="ellipse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3A6096FE-CD07-4B6C-904A-E9954684BBCB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812" t="6771" r="47104" b="66284"/>
          <a:stretch/>
        </p:blipFill>
        <p:spPr>
          <a:xfrm flipH="1">
            <a:off x="11695112" y="4224751"/>
            <a:ext cx="505002" cy="780011"/>
          </a:xfrm>
          <a:prstGeom prst="ellipse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1AB2FAAD-6958-4522-AED3-7BD783E2E993}"/>
              </a:ext>
            </a:extLst>
          </p:cNvPr>
          <p:cNvSpPr txBox="1"/>
          <p:nvPr/>
        </p:nvSpPr>
        <p:spPr>
          <a:xfrm>
            <a:off x="491863" y="79996"/>
            <a:ext cx="2434193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Silicon Ally</a:t>
            </a:r>
            <a:endParaRPr lang="nl-NL" sz="4400" dirty="0"/>
          </a:p>
        </p:txBody>
      </p:sp>
    </p:spTree>
    <p:extLst>
      <p:ext uri="{BB962C8B-B14F-4D97-AF65-F5344CB8AC3E}">
        <p14:creationId xmlns:p14="http://schemas.microsoft.com/office/powerpoint/2010/main" val="302656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BEECE65-6E18-44C6-9966-2B1E2D9C8FF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5000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002583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DAD61C-00EB-4309-A328-F0A7A1247E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DEB747-050A-479E-8FE1-60573B15045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7450796-15E8-4829-9D16-28690420B33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498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1961440-5989-4BB5-B925-6359E6EEE5A2}"/>
              </a:ext>
            </a:extLst>
          </p:cNvPr>
          <p:cNvSpPr txBox="1"/>
          <p:nvPr/>
        </p:nvSpPr>
        <p:spPr>
          <a:xfrm>
            <a:off x="491863" y="79996"/>
            <a:ext cx="280384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Cleanroom 1</a:t>
            </a:r>
            <a:endParaRPr lang="nl-NL" sz="4400" dirty="0"/>
          </a:p>
        </p:txBody>
      </p:sp>
      <p:pic>
        <p:nvPicPr>
          <p:cNvPr id="18434" name="Picture 2">
            <a:extLst>
              <a:ext uri="{FF2B5EF4-FFF2-40B4-BE49-F238E27FC236}">
                <a16:creationId xmlns:a16="http://schemas.microsoft.com/office/drawing/2014/main" id="{6621D882-240B-41EC-A69C-DA2F3C774E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509588"/>
            <a:ext cx="9144000" cy="5838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929520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84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9B71D1-10FC-4ABD-819B-4B0AC8FE7E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01CDA95-CB7E-45CC-88D4-C83BE5F38A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A15A6F5-B49F-48EA-94C3-C56D029FBA5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498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3C62979D-BF0F-4148-8CE1-6F6D6B04162A}"/>
              </a:ext>
            </a:extLst>
          </p:cNvPr>
          <p:cNvSpPr txBox="1"/>
          <p:nvPr/>
        </p:nvSpPr>
        <p:spPr>
          <a:xfrm>
            <a:off x="491863" y="79996"/>
            <a:ext cx="280384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Cleanroom 2</a:t>
            </a:r>
            <a:endParaRPr lang="nl-NL" sz="4400" dirty="0"/>
          </a:p>
        </p:txBody>
      </p:sp>
    </p:spTree>
    <p:extLst>
      <p:ext uri="{BB962C8B-B14F-4D97-AF65-F5344CB8AC3E}">
        <p14:creationId xmlns:p14="http://schemas.microsoft.com/office/powerpoint/2010/main" val="130663171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14B9662B-0A30-4414-B40F-9AC467B6ED54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</p:spPr>
        <p:style>
          <a:lnRef idx="0">
            <a:schemeClr val="dk1"/>
          </a:lnRef>
          <a:fillRef idx="3">
            <a:schemeClr val="dk1"/>
          </a:fillRef>
          <a:effectRef idx="3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No idea what Mateo is doing there. </a:t>
            </a:r>
            <a:endParaRPr lang="nl-NL" dirty="0"/>
          </a:p>
        </p:txBody>
      </p:sp>
      <p:pic>
        <p:nvPicPr>
          <p:cNvPr id="28676" name="Picture 4" descr="This stunning laser show from Transmission will blow your mind [VIDEO] |  Rave Jungle">
            <a:extLst>
              <a:ext uri="{FF2B5EF4-FFF2-40B4-BE49-F238E27FC236}">
                <a16:creationId xmlns:a16="http://schemas.microsoft.com/office/drawing/2014/main" id="{E980EF21-84D0-4791-BFEF-4EBC82018FC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111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17CE1304-3ED0-49DF-8C30-47CAA379308F}"/>
              </a:ext>
            </a:extLst>
          </p:cNvPr>
          <p:cNvSpPr txBox="1"/>
          <p:nvPr/>
        </p:nvSpPr>
        <p:spPr>
          <a:xfrm>
            <a:off x="491863" y="79996"/>
            <a:ext cx="2075312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Laser lab</a:t>
            </a:r>
            <a:endParaRPr lang="nl-NL" sz="4400" dirty="0"/>
          </a:p>
        </p:txBody>
      </p:sp>
      <p:pic>
        <p:nvPicPr>
          <p:cNvPr id="28678" name="Picture 6" descr="Gigi D'Agostino - International Music &amp; Entertainment Artists Booking Agency">
            <a:extLst>
              <a:ext uri="{FF2B5EF4-FFF2-40B4-BE49-F238E27FC236}">
                <a16:creationId xmlns:a16="http://schemas.microsoft.com/office/drawing/2014/main" id="{ABAB81D9-D4D1-4917-A441-94BC47FE59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16244" y="2857807"/>
            <a:ext cx="4000193" cy="40001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506061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86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C26F62-41B8-4B24-B4EC-7EE1F86413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4F9DA4-2BE2-4326-B295-099F219A0C1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1E83B50-2596-4B29-A2CF-D809539EF71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7934" t="43698" r="8612" b="24653"/>
          <a:stretch/>
        </p:blipFill>
        <p:spPr>
          <a:xfrm>
            <a:off x="118620" y="0"/>
            <a:ext cx="11785425" cy="683596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3E7CDBD-40A5-446A-BE43-5E7C9ACB76B3}"/>
              </a:ext>
            </a:extLst>
          </p:cNvPr>
          <p:cNvSpPr txBox="1"/>
          <p:nvPr/>
        </p:nvSpPr>
        <p:spPr>
          <a:xfrm>
            <a:off x="491863" y="79996"/>
            <a:ext cx="2434193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Silicon Ally</a:t>
            </a:r>
            <a:endParaRPr lang="nl-NL" sz="44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11D99AB-56DB-4BA2-A6CF-153EB27E03DF}"/>
              </a:ext>
            </a:extLst>
          </p:cNvPr>
          <p:cNvSpPr txBox="1"/>
          <p:nvPr/>
        </p:nvSpPr>
        <p:spPr>
          <a:xfrm>
            <a:off x="9575800" y="3662282"/>
            <a:ext cx="1092200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Laser Lab</a:t>
            </a:r>
            <a:endParaRPr lang="nl-NL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72D3DF1-1F58-430B-8AE0-2CB33F6A629F}"/>
              </a:ext>
            </a:extLst>
          </p:cNvPr>
          <p:cNvSpPr txBox="1"/>
          <p:nvPr/>
        </p:nvSpPr>
        <p:spPr>
          <a:xfrm>
            <a:off x="8238067" y="811830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0CC199D-EC3F-4CA1-A078-58F0F428523F}"/>
              </a:ext>
            </a:extLst>
          </p:cNvPr>
          <p:cNvSpPr txBox="1"/>
          <p:nvPr/>
        </p:nvSpPr>
        <p:spPr>
          <a:xfrm>
            <a:off x="3420534" y="4545630"/>
            <a:ext cx="1811867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Lisa, iso 6 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D9779F2-8509-4625-BC4B-C70E12972A1D}"/>
              </a:ext>
            </a:extLst>
          </p:cNvPr>
          <p:cNvSpPr txBox="1"/>
          <p:nvPr/>
        </p:nvSpPr>
        <p:spPr>
          <a:xfrm>
            <a:off x="4853928" y="591328"/>
            <a:ext cx="14562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Bondlab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83214634-F30A-4967-BD2A-B7A36A62C26D}"/>
              </a:ext>
            </a:extLst>
          </p:cNvPr>
          <p:cNvSpPr txBox="1"/>
          <p:nvPr/>
        </p:nvSpPr>
        <p:spPr>
          <a:xfrm>
            <a:off x="2453671" y="1202293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Detector assembly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328BDCB9-D881-4AE3-B3F0-F6CAE642D56A}"/>
              </a:ext>
            </a:extLst>
          </p:cNvPr>
          <p:cNvCxnSpPr/>
          <p:nvPr/>
        </p:nvCxnSpPr>
        <p:spPr>
          <a:xfrm flipV="1">
            <a:off x="4326467" y="3662282"/>
            <a:ext cx="1024466" cy="86738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A58C8E4E-7A76-42D1-955F-63D2490F27AB}"/>
              </a:ext>
            </a:extLst>
          </p:cNvPr>
          <p:cNvCxnSpPr>
            <a:cxnSpLocks/>
            <a:stCxn id="8" idx="1"/>
          </p:cNvCxnSpPr>
          <p:nvPr/>
        </p:nvCxnSpPr>
        <p:spPr>
          <a:xfrm flipH="1" flipV="1">
            <a:off x="8305800" y="3602810"/>
            <a:ext cx="1270000" cy="24413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318B5BF2-92E9-4DAB-AA57-A05822297581}"/>
              </a:ext>
            </a:extLst>
          </p:cNvPr>
          <p:cNvCxnSpPr>
            <a:cxnSpLocks/>
            <a:stCxn id="10" idx="1"/>
          </p:cNvCxnSpPr>
          <p:nvPr/>
        </p:nvCxnSpPr>
        <p:spPr>
          <a:xfrm flipH="1">
            <a:off x="7738533" y="996496"/>
            <a:ext cx="499534" cy="1049322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51924CF0-00F5-4DDF-A03B-B8E2FACB488B}"/>
              </a:ext>
            </a:extLst>
          </p:cNvPr>
          <p:cNvCxnSpPr>
            <a:cxnSpLocks/>
            <a:stCxn id="13" idx="2"/>
          </p:cNvCxnSpPr>
          <p:nvPr/>
        </p:nvCxnSpPr>
        <p:spPr>
          <a:xfrm>
            <a:off x="5582062" y="960660"/>
            <a:ext cx="429270" cy="110040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5E29C32B-D268-4E97-A4AA-4C42779105D4}"/>
              </a:ext>
            </a:extLst>
          </p:cNvPr>
          <p:cNvCxnSpPr>
            <a:cxnSpLocks/>
            <a:stCxn id="14" idx="2"/>
          </p:cNvCxnSpPr>
          <p:nvPr/>
        </p:nvCxnSpPr>
        <p:spPr>
          <a:xfrm>
            <a:off x="3359605" y="1571625"/>
            <a:ext cx="1293653" cy="578413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776C6F41-19DB-4E5E-A4BD-5612A63845B5}"/>
              </a:ext>
            </a:extLst>
          </p:cNvPr>
          <p:cNvSpPr txBox="1"/>
          <p:nvPr/>
        </p:nvSpPr>
        <p:spPr>
          <a:xfrm>
            <a:off x="6185772" y="4622951"/>
            <a:ext cx="1811867" cy="923330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Inspection</a:t>
            </a:r>
          </a:p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- Probe station</a:t>
            </a:r>
          </a:p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- microscopes</a:t>
            </a:r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31C6549E-E751-4226-962B-FC1D5600F71B}"/>
              </a:ext>
            </a:extLst>
          </p:cNvPr>
          <p:cNvCxnSpPr>
            <a:cxnSpLocks/>
            <a:stCxn id="27" idx="0"/>
          </p:cNvCxnSpPr>
          <p:nvPr/>
        </p:nvCxnSpPr>
        <p:spPr>
          <a:xfrm flipH="1" flipV="1">
            <a:off x="6570134" y="3662283"/>
            <a:ext cx="521572" cy="96066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70626391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7E49CA-0061-433F-A34F-4F440E091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420AB8-309A-4A2B-9E6C-24171632BC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0364"/>
          <a:stretch/>
        </p:blipFill>
        <p:spPr>
          <a:xfrm>
            <a:off x="-286902" y="-58189"/>
            <a:ext cx="12478902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FCF7F0C-F9A2-45B5-9CA4-155D2DF1A683}"/>
              </a:ext>
            </a:extLst>
          </p:cNvPr>
          <p:cNvSpPr txBox="1"/>
          <p:nvPr/>
        </p:nvSpPr>
        <p:spPr>
          <a:xfrm>
            <a:off x="103910" y="5322483"/>
            <a:ext cx="1781129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F200"/>
                </a:solidFill>
                <a:highlight>
                  <a:srgbClr val="808080"/>
                </a:highlight>
              </a:rPr>
              <a:t>Offices</a:t>
            </a:r>
          </a:p>
          <a:p>
            <a:r>
              <a:rPr lang="en-US" b="1" dirty="0">
                <a:solidFill>
                  <a:srgbClr val="FF7F27"/>
                </a:solidFill>
              </a:rPr>
              <a:t>Workshops/storage</a:t>
            </a:r>
          </a:p>
          <a:p>
            <a:r>
              <a:rPr lang="en-US" b="1" dirty="0">
                <a:solidFill>
                  <a:srgbClr val="22B14C"/>
                </a:solidFill>
              </a:rPr>
              <a:t>Labs</a:t>
            </a:r>
          </a:p>
          <a:p>
            <a:r>
              <a:rPr lang="en-US" b="1" dirty="0">
                <a:solidFill>
                  <a:srgbClr val="00A2E8"/>
                </a:solidFill>
              </a:rPr>
              <a:t>Cleanroom</a:t>
            </a:r>
          </a:p>
          <a:p>
            <a:r>
              <a:rPr lang="en-US" b="1" dirty="0">
                <a:solidFill>
                  <a:srgbClr val="B5E61D"/>
                </a:solidFill>
              </a:rPr>
              <a:t>MT </a:t>
            </a:r>
            <a:r>
              <a:rPr lang="en-US" b="1" dirty="0" err="1">
                <a:solidFill>
                  <a:srgbClr val="B5E61D"/>
                </a:solidFill>
              </a:rPr>
              <a:t>ankerplaats</a:t>
            </a:r>
            <a:endParaRPr lang="nl-NL" b="1" dirty="0">
              <a:solidFill>
                <a:srgbClr val="B5E61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8132981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5392" t="5497" r="23696" b="56836"/>
          <a:stretch/>
        </p:blipFill>
        <p:spPr>
          <a:xfrm>
            <a:off x="21341" y="0"/>
            <a:ext cx="12149318" cy="6858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2D613C6-742E-42F4-8039-0B0B62DBE99B}"/>
              </a:ext>
            </a:extLst>
          </p:cNvPr>
          <p:cNvSpPr txBox="1"/>
          <p:nvPr/>
        </p:nvSpPr>
        <p:spPr>
          <a:xfrm>
            <a:off x="6774211" y="699373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Mezzanine 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D2DFCB2-5AEA-48C0-A0F3-EE1A6A32D281}"/>
              </a:ext>
            </a:extLst>
          </p:cNvPr>
          <p:cNvCxnSpPr>
            <a:cxnSpLocks/>
            <a:stCxn id="7" idx="2"/>
          </p:cNvCxnSpPr>
          <p:nvPr/>
        </p:nvCxnSpPr>
        <p:spPr>
          <a:xfrm>
            <a:off x="7360936" y="1068705"/>
            <a:ext cx="319209" cy="72199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F925B58-B07C-4A12-A51B-03F6804E251D}"/>
              </a:ext>
            </a:extLst>
          </p:cNvPr>
          <p:cNvSpPr txBox="1"/>
          <p:nvPr/>
        </p:nvSpPr>
        <p:spPr>
          <a:xfrm>
            <a:off x="9730771" y="646033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Omnisens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C5A4FCA3-4FB5-40A5-A21A-6DD1FB95BE4A}"/>
              </a:ext>
            </a:extLst>
          </p:cNvPr>
          <p:cNvCxnSpPr>
            <a:cxnSpLocks/>
            <a:stCxn id="11" idx="2"/>
          </p:cNvCxnSpPr>
          <p:nvPr/>
        </p:nvCxnSpPr>
        <p:spPr>
          <a:xfrm flipH="1">
            <a:off x="9730771" y="1015365"/>
            <a:ext cx="905934" cy="77533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D2343809-E7A6-4848-A37B-B687FB75D957}"/>
              </a:ext>
            </a:extLst>
          </p:cNvPr>
          <p:cNvSpPr txBox="1"/>
          <p:nvPr/>
        </p:nvSpPr>
        <p:spPr>
          <a:xfrm>
            <a:off x="10416572" y="3016091"/>
            <a:ext cx="1280128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Gas storage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16DDFA10-12F3-41DB-8130-6DBEF4D4879A}"/>
              </a:ext>
            </a:extLst>
          </p:cNvPr>
          <p:cNvCxnSpPr>
            <a:cxnSpLocks/>
          </p:cNvCxnSpPr>
          <p:nvPr/>
        </p:nvCxnSpPr>
        <p:spPr>
          <a:xfrm flipH="1" flipV="1">
            <a:off x="10789105" y="2552700"/>
            <a:ext cx="267531" cy="463391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4B2979DE-BC67-48A7-9F80-ACFA084819F7}"/>
              </a:ext>
            </a:extLst>
          </p:cNvPr>
          <p:cNvCxnSpPr>
            <a:cxnSpLocks/>
          </p:cNvCxnSpPr>
          <p:nvPr/>
        </p:nvCxnSpPr>
        <p:spPr>
          <a:xfrm>
            <a:off x="11209037" y="3168492"/>
            <a:ext cx="260174" cy="86296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20" name="TextBox 19">
            <a:extLst>
              <a:ext uri="{FF2B5EF4-FFF2-40B4-BE49-F238E27FC236}">
                <a16:creationId xmlns:a16="http://schemas.microsoft.com/office/drawing/2014/main" id="{69B16F45-62F3-44F2-B204-33773353FDC3}"/>
              </a:ext>
            </a:extLst>
          </p:cNvPr>
          <p:cNvSpPr txBox="1"/>
          <p:nvPr/>
        </p:nvSpPr>
        <p:spPr>
          <a:xfrm>
            <a:off x="7147591" y="2831425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Big Hall 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5669CB6-3C7E-426A-8DA8-D0525BF1B8CE}"/>
              </a:ext>
            </a:extLst>
          </p:cNvPr>
          <p:cNvSpPr txBox="1"/>
          <p:nvPr/>
        </p:nvSpPr>
        <p:spPr>
          <a:xfrm>
            <a:off x="5096438" y="4882544"/>
            <a:ext cx="1371600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Assembly Hall 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1F038FD-82FB-42C4-9F47-CFDDE8E08343}"/>
              </a:ext>
            </a:extLst>
          </p:cNvPr>
          <p:cNvSpPr txBox="1"/>
          <p:nvPr/>
        </p:nvSpPr>
        <p:spPr>
          <a:xfrm>
            <a:off x="1695496" y="4744045"/>
            <a:ext cx="1173449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Machine workshop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9BE933D-A6CA-4C13-8860-AEF2EEBA5092}"/>
              </a:ext>
            </a:extLst>
          </p:cNvPr>
          <p:cNvSpPr txBox="1"/>
          <p:nvPr/>
        </p:nvSpPr>
        <p:spPr>
          <a:xfrm>
            <a:off x="3748663" y="1984117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Cleanroom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6B55F28B-391A-4AA0-B891-C17EDAFB76CB}"/>
              </a:ext>
            </a:extLst>
          </p:cNvPr>
          <p:cNvSpPr txBox="1"/>
          <p:nvPr/>
        </p:nvSpPr>
        <p:spPr>
          <a:xfrm>
            <a:off x="2020788" y="1208484"/>
            <a:ext cx="156590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Welding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ADD649F4-3A55-48FC-9CC8-F3B7199DBC40}"/>
              </a:ext>
            </a:extLst>
          </p:cNvPr>
          <p:cNvSpPr txBox="1"/>
          <p:nvPr/>
        </p:nvSpPr>
        <p:spPr>
          <a:xfrm>
            <a:off x="662134" y="1191398"/>
            <a:ext cx="1289142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Reinheidslab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ABB6D26F-6EB6-4EB3-8B54-9AD290E2B5E6}"/>
              </a:ext>
            </a:extLst>
          </p:cNvPr>
          <p:cNvSpPr txBox="1"/>
          <p:nvPr/>
        </p:nvSpPr>
        <p:spPr>
          <a:xfrm>
            <a:off x="181654" y="646033"/>
            <a:ext cx="122494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Wood shop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74715C09-FBFC-42FD-B4A3-97E1A816C93D}"/>
              </a:ext>
            </a:extLst>
          </p:cNvPr>
          <p:cNvCxnSpPr>
            <a:cxnSpLocks/>
          </p:cNvCxnSpPr>
          <p:nvPr/>
        </p:nvCxnSpPr>
        <p:spPr>
          <a:xfrm>
            <a:off x="1317154" y="1585763"/>
            <a:ext cx="0" cy="906661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8D8D427B-8D49-426D-97F6-CB68F42210F6}"/>
              </a:ext>
            </a:extLst>
          </p:cNvPr>
          <p:cNvCxnSpPr>
            <a:cxnSpLocks/>
          </p:cNvCxnSpPr>
          <p:nvPr/>
        </p:nvCxnSpPr>
        <p:spPr>
          <a:xfrm>
            <a:off x="2180136" y="1587698"/>
            <a:ext cx="26923" cy="806886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50CE6CB3-5DFF-4C0C-8FA7-10B127BF79E8}"/>
              </a:ext>
            </a:extLst>
          </p:cNvPr>
          <p:cNvCxnSpPr>
            <a:cxnSpLocks/>
          </p:cNvCxnSpPr>
          <p:nvPr/>
        </p:nvCxnSpPr>
        <p:spPr>
          <a:xfrm flipH="1">
            <a:off x="2952703" y="1585763"/>
            <a:ext cx="50316" cy="812602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D86B0333-B091-4AB9-9BBE-B1BDE8750B1F}"/>
              </a:ext>
            </a:extLst>
          </p:cNvPr>
          <p:cNvCxnSpPr>
            <a:cxnSpLocks/>
          </p:cNvCxnSpPr>
          <p:nvPr/>
        </p:nvCxnSpPr>
        <p:spPr>
          <a:xfrm>
            <a:off x="563446" y="1006315"/>
            <a:ext cx="8064" cy="1108829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35" name="TextBox 34">
            <a:extLst>
              <a:ext uri="{FF2B5EF4-FFF2-40B4-BE49-F238E27FC236}">
                <a16:creationId xmlns:a16="http://schemas.microsoft.com/office/drawing/2014/main" id="{7200A70A-2E8D-49AF-A59E-4CEA27B3F1CF}"/>
              </a:ext>
            </a:extLst>
          </p:cNvPr>
          <p:cNvSpPr txBox="1"/>
          <p:nvPr/>
        </p:nvSpPr>
        <p:spPr>
          <a:xfrm>
            <a:off x="914415" y="4031456"/>
            <a:ext cx="58672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CMM</a:t>
            </a:r>
          </a:p>
        </p:txBody>
      </p:sp>
    </p:spTree>
    <p:extLst>
      <p:ext uri="{BB962C8B-B14F-4D97-AF65-F5344CB8AC3E}">
        <p14:creationId xmlns:p14="http://schemas.microsoft.com/office/powerpoint/2010/main" val="751320676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2" descr="lightbox image">
            <a:extLst>
              <a:ext uri="{FF2B5EF4-FFF2-40B4-BE49-F238E27FC236}">
                <a16:creationId xmlns:a16="http://schemas.microsoft.com/office/drawing/2014/main" id="{8B3ADCB7-56DD-4B99-BE6D-33D1AC84F441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2C6F3711-F6A8-486C-8A40-47A7E3EFCE5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8149" b="6837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6FEA2B8D-7F74-4308-850E-4AB5B8675BA3}"/>
              </a:ext>
            </a:extLst>
          </p:cNvPr>
          <p:cNvSpPr txBox="1"/>
          <p:nvPr/>
        </p:nvSpPr>
        <p:spPr>
          <a:xfrm>
            <a:off x="491863" y="79996"/>
            <a:ext cx="5231112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 err="1"/>
              <a:t>Verspanende</a:t>
            </a:r>
            <a:r>
              <a:rPr lang="en-US" sz="4400" dirty="0"/>
              <a:t> </a:t>
            </a:r>
            <a:r>
              <a:rPr lang="en-US" sz="4400" dirty="0" err="1"/>
              <a:t>werkplaats</a:t>
            </a:r>
            <a:endParaRPr lang="nl-NL" sz="4400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0C94C66-54D5-44C7-984E-93E6C8AAC77B}"/>
              </a:ext>
            </a:extLst>
          </p:cNvPr>
          <p:cNvSpPr txBox="1"/>
          <p:nvPr/>
        </p:nvSpPr>
        <p:spPr>
          <a:xfrm>
            <a:off x="491863" y="929433"/>
            <a:ext cx="208910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Machining workshop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8BCBF8B-9CB7-4CEE-B24F-621A530DD49E}"/>
              </a:ext>
            </a:extLst>
          </p:cNvPr>
          <p:cNvSpPr txBox="1"/>
          <p:nvPr/>
        </p:nvSpPr>
        <p:spPr>
          <a:xfrm>
            <a:off x="9164407" y="763267"/>
            <a:ext cx="159503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CNC Mills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5D3FADC6-2412-47A1-BA3F-24EE76A36A33}"/>
              </a:ext>
            </a:extLst>
          </p:cNvPr>
          <p:cNvCxnSpPr>
            <a:cxnSpLocks/>
            <a:stCxn id="13" idx="2"/>
          </p:cNvCxnSpPr>
          <p:nvPr/>
        </p:nvCxnSpPr>
        <p:spPr>
          <a:xfrm>
            <a:off x="9961924" y="1132599"/>
            <a:ext cx="149816" cy="863841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20CE3C0E-66CF-4A05-A2EC-63E516DC68F2}"/>
              </a:ext>
            </a:extLst>
          </p:cNvPr>
          <p:cNvSpPr txBox="1"/>
          <p:nvPr/>
        </p:nvSpPr>
        <p:spPr>
          <a:xfrm>
            <a:off x="8813887" y="5888504"/>
            <a:ext cx="159503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CNC Lathe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D9367F8A-7F3D-46E4-B2FD-153CE62C226B}"/>
              </a:ext>
            </a:extLst>
          </p:cNvPr>
          <p:cNvCxnSpPr>
            <a:cxnSpLocks/>
            <a:stCxn id="15" idx="3"/>
          </p:cNvCxnSpPr>
          <p:nvPr/>
        </p:nvCxnSpPr>
        <p:spPr>
          <a:xfrm flipV="1">
            <a:off x="10408921" y="4952486"/>
            <a:ext cx="1623059" cy="112068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86913978-BF2B-4868-B84F-EA555A819A37}"/>
              </a:ext>
            </a:extLst>
          </p:cNvPr>
          <p:cNvSpPr txBox="1"/>
          <p:nvPr/>
        </p:nvSpPr>
        <p:spPr>
          <a:xfrm>
            <a:off x="2984586" y="4039867"/>
            <a:ext cx="209033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Conventional Lathes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37F06064-C198-4EF4-91DB-BAAFBF7AE263}"/>
              </a:ext>
            </a:extLst>
          </p:cNvPr>
          <p:cNvCxnSpPr>
            <a:cxnSpLocks/>
          </p:cNvCxnSpPr>
          <p:nvPr/>
        </p:nvCxnSpPr>
        <p:spPr>
          <a:xfrm flipH="1">
            <a:off x="3131820" y="4465218"/>
            <a:ext cx="722671" cy="48726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061E948F-8D6F-404A-86AB-A4A16AE5EC5E}"/>
              </a:ext>
            </a:extLst>
          </p:cNvPr>
          <p:cNvSpPr txBox="1"/>
          <p:nvPr/>
        </p:nvSpPr>
        <p:spPr>
          <a:xfrm>
            <a:off x="5612305" y="1274606"/>
            <a:ext cx="175623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Conventional Mills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173B0F46-F577-41B5-BCC0-144C26C57D6E}"/>
              </a:ext>
            </a:extLst>
          </p:cNvPr>
          <p:cNvCxnSpPr>
            <a:cxnSpLocks/>
          </p:cNvCxnSpPr>
          <p:nvPr/>
        </p:nvCxnSpPr>
        <p:spPr>
          <a:xfrm flipH="1">
            <a:off x="6177410" y="1920937"/>
            <a:ext cx="1" cy="647003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7915838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C97890-6903-4896-8D25-44C9ACE49A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2C6B63-726A-4F0F-ACF8-A336B44401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B41228E-661C-4694-9DA8-E1A8E432F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1214" b="3772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642B76FA-9275-4866-9F98-B081E653A979}"/>
              </a:ext>
            </a:extLst>
          </p:cNvPr>
          <p:cNvSpPr txBox="1"/>
          <p:nvPr/>
        </p:nvSpPr>
        <p:spPr>
          <a:xfrm>
            <a:off x="491863" y="79996"/>
            <a:ext cx="3420103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Wood workshop</a:t>
            </a:r>
            <a:endParaRPr lang="nl-NL" sz="4400" dirty="0"/>
          </a:p>
        </p:txBody>
      </p:sp>
    </p:spTree>
    <p:extLst>
      <p:ext uri="{BB962C8B-B14F-4D97-AF65-F5344CB8AC3E}">
        <p14:creationId xmlns:p14="http://schemas.microsoft.com/office/powerpoint/2010/main" val="234541197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2" descr="lightbox image">
            <a:extLst>
              <a:ext uri="{FF2B5EF4-FFF2-40B4-BE49-F238E27FC236}">
                <a16:creationId xmlns:a16="http://schemas.microsoft.com/office/drawing/2014/main" id="{C9EA2602-B83A-471F-B9F2-3DD6A58B345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0E0D48F-D694-42D9-80A8-1107858E69E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0327" b="4659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0010649F-BA2E-40EB-8BE7-8A079138A313}"/>
              </a:ext>
            </a:extLst>
          </p:cNvPr>
          <p:cNvSpPr txBox="1"/>
          <p:nvPr/>
        </p:nvSpPr>
        <p:spPr>
          <a:xfrm>
            <a:off x="491863" y="79996"/>
            <a:ext cx="2852191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 err="1"/>
              <a:t>Reinheidslab</a:t>
            </a:r>
            <a:endParaRPr lang="nl-NL" sz="44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5157091-3A3E-4D01-99D9-1D0B22B94736}"/>
              </a:ext>
            </a:extLst>
          </p:cNvPr>
          <p:cNvSpPr txBox="1"/>
          <p:nvPr/>
        </p:nvSpPr>
        <p:spPr>
          <a:xfrm>
            <a:off x="491863" y="929433"/>
            <a:ext cx="153383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Cleanliness lab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68D3C31-12A2-41EE-83FA-31E65A454654}"/>
              </a:ext>
            </a:extLst>
          </p:cNvPr>
          <p:cNvSpPr txBox="1"/>
          <p:nvPr/>
        </p:nvSpPr>
        <p:spPr>
          <a:xfrm>
            <a:off x="3959947" y="4032247"/>
            <a:ext cx="1595034" cy="923330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Ultra sonic cleaning baths</a:t>
            </a:r>
          </a:p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Base &amp; Acid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33A4093B-00C6-4311-83AB-5F2164A48270}"/>
              </a:ext>
            </a:extLst>
          </p:cNvPr>
          <p:cNvCxnSpPr>
            <a:cxnSpLocks/>
          </p:cNvCxnSpPr>
          <p:nvPr/>
        </p:nvCxnSpPr>
        <p:spPr>
          <a:xfrm flipH="1">
            <a:off x="3344054" y="4602480"/>
            <a:ext cx="615893" cy="434340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1BE36656-957E-48EB-A200-B76AC669A8C1}"/>
              </a:ext>
            </a:extLst>
          </p:cNvPr>
          <p:cNvSpPr txBox="1"/>
          <p:nvPr/>
        </p:nvSpPr>
        <p:spPr>
          <a:xfrm>
            <a:off x="7184438" y="4170746"/>
            <a:ext cx="2043382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Laboratory washing machine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01EEBD38-1E93-4F1F-96F4-94210010B3FF}"/>
              </a:ext>
            </a:extLst>
          </p:cNvPr>
          <p:cNvCxnSpPr>
            <a:cxnSpLocks/>
          </p:cNvCxnSpPr>
          <p:nvPr/>
        </p:nvCxnSpPr>
        <p:spPr>
          <a:xfrm flipV="1">
            <a:off x="9227820" y="4032247"/>
            <a:ext cx="624840" cy="46166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50BDFBB6-3062-4B18-9895-283B9C4AE72D}"/>
              </a:ext>
            </a:extLst>
          </p:cNvPr>
          <p:cNvSpPr txBox="1"/>
          <p:nvPr/>
        </p:nvSpPr>
        <p:spPr>
          <a:xfrm>
            <a:off x="9442534" y="5480149"/>
            <a:ext cx="1595034" cy="923330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Chemical extraction cabinet 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53651305-A14E-40FE-9B68-FB586E7D03F8}"/>
              </a:ext>
            </a:extLst>
          </p:cNvPr>
          <p:cNvCxnSpPr>
            <a:cxnSpLocks/>
          </p:cNvCxnSpPr>
          <p:nvPr/>
        </p:nvCxnSpPr>
        <p:spPr>
          <a:xfrm flipV="1">
            <a:off x="11094721" y="5654040"/>
            <a:ext cx="885826" cy="28777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B23324DD-0687-41BE-BC88-93381E8AECFC}"/>
              </a:ext>
            </a:extLst>
          </p:cNvPr>
          <p:cNvSpPr txBox="1"/>
          <p:nvPr/>
        </p:nvSpPr>
        <p:spPr>
          <a:xfrm>
            <a:off x="4180927" y="1298765"/>
            <a:ext cx="1595034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Clean packing area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B89D98C5-0B45-4DE4-A0F5-2AD71349C5A1}"/>
              </a:ext>
            </a:extLst>
          </p:cNvPr>
          <p:cNvCxnSpPr>
            <a:cxnSpLocks/>
          </p:cNvCxnSpPr>
          <p:nvPr/>
        </p:nvCxnSpPr>
        <p:spPr>
          <a:xfrm>
            <a:off x="5394960" y="1945096"/>
            <a:ext cx="487680" cy="57712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grpSp>
        <p:nvGrpSpPr>
          <p:cNvPr id="31" name="Group 30">
            <a:extLst>
              <a:ext uri="{FF2B5EF4-FFF2-40B4-BE49-F238E27FC236}">
                <a16:creationId xmlns:a16="http://schemas.microsoft.com/office/drawing/2014/main" id="{FA1F6C66-4DF8-4740-AD8F-F66FB0496C66}"/>
              </a:ext>
            </a:extLst>
          </p:cNvPr>
          <p:cNvGrpSpPr/>
          <p:nvPr/>
        </p:nvGrpSpPr>
        <p:grpSpPr>
          <a:xfrm>
            <a:off x="6763176" y="944674"/>
            <a:ext cx="3460123" cy="930060"/>
            <a:chOff x="6763176" y="944674"/>
            <a:chExt cx="3460123" cy="930060"/>
          </a:xfrm>
        </p:grpSpPr>
        <p:pic>
          <p:nvPicPr>
            <p:cNvPr id="6153" name="Picture 9" descr="Warning Vector Art, Icons, and Graphics for Free Download">
              <a:extLst>
                <a:ext uri="{FF2B5EF4-FFF2-40B4-BE49-F238E27FC236}">
                  <a16:creationId xmlns:a16="http://schemas.microsoft.com/office/drawing/2014/main" id="{126BC901-78BB-4F47-9170-525518061D6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293239" y="944674"/>
              <a:ext cx="930060" cy="93006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B0709BA1-C214-40D6-99F4-17F99EA85F2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763176" y="944674"/>
              <a:ext cx="943750" cy="926695"/>
            </a:xfrm>
            <a:prstGeom prst="rect">
              <a:avLst/>
            </a:prstGeom>
          </p:spPr>
        </p:pic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0A1FA3B8-7590-4DCD-B4EE-6FDFE6C789C7}"/>
                </a:ext>
              </a:extLst>
            </p:cNvPr>
            <p:cNvSpPr txBox="1"/>
            <p:nvPr/>
          </p:nvSpPr>
          <p:spPr>
            <a:xfrm>
              <a:off x="7706925" y="948039"/>
              <a:ext cx="1586314" cy="923330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dirty="0"/>
                <a:t>All parts coming into this area need to be clean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2380148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D050154B-FAA6-4628-BBF5-E64E182F119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16535" b="8450"/>
          <a:stretch/>
        </p:blipFill>
        <p:spPr>
          <a:xfrm>
            <a:off x="1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DB134E62-6D6B-427E-AE06-BB1F38E90D35}"/>
              </a:ext>
            </a:extLst>
          </p:cNvPr>
          <p:cNvSpPr txBox="1"/>
          <p:nvPr/>
        </p:nvSpPr>
        <p:spPr>
          <a:xfrm>
            <a:off x="491863" y="79996"/>
            <a:ext cx="6583725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Coordinate Measuring Machine</a:t>
            </a:r>
            <a:endParaRPr lang="nl-NL" sz="44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3C5BCD7-9DED-4D44-A5E6-5CC04D2E6A71}"/>
              </a:ext>
            </a:extLst>
          </p:cNvPr>
          <p:cNvSpPr txBox="1"/>
          <p:nvPr/>
        </p:nvSpPr>
        <p:spPr>
          <a:xfrm>
            <a:off x="7418070" y="5251788"/>
            <a:ext cx="4712970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dirty="0"/>
              <a:t>    Range: X = 1200 mm, Y = 2400 mm, Z = 1000 mm</a:t>
            </a:r>
          </a:p>
          <a:p>
            <a:r>
              <a:rPr lang="en-US" dirty="0"/>
              <a:t>    Accuracy: 1.8 + L/350 </a:t>
            </a:r>
            <a:r>
              <a:rPr lang="en-US" dirty="0" err="1"/>
              <a:t>μm</a:t>
            </a:r>
            <a:endParaRPr lang="en-US" dirty="0"/>
          </a:p>
          <a:p>
            <a:r>
              <a:rPr lang="en-US" dirty="0"/>
              <a:t>    Additional optical sensors:</a:t>
            </a:r>
          </a:p>
          <a:p>
            <a:r>
              <a:rPr lang="en-US" dirty="0"/>
              <a:t>        2D Image for X and Y</a:t>
            </a:r>
          </a:p>
          <a:p>
            <a:r>
              <a:rPr lang="en-US" dirty="0"/>
              <a:t>        Chromatic white light sensor for Z</a:t>
            </a:r>
          </a:p>
        </p:txBody>
      </p:sp>
    </p:spTree>
    <p:extLst>
      <p:ext uri="{BB962C8B-B14F-4D97-AF65-F5344CB8AC3E}">
        <p14:creationId xmlns:p14="http://schemas.microsoft.com/office/powerpoint/2010/main" val="327930180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BBB3A6E9-056A-4C33-A198-6FE60A2410B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24986"/>
          <a:stretch/>
        </p:blipFill>
        <p:spPr>
          <a:xfrm>
            <a:off x="0" y="1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2A1CC34-D6FC-4474-B530-F0CDCBEFD713}"/>
              </a:ext>
            </a:extLst>
          </p:cNvPr>
          <p:cNvSpPr txBox="1"/>
          <p:nvPr/>
        </p:nvSpPr>
        <p:spPr>
          <a:xfrm>
            <a:off x="491863" y="79996"/>
            <a:ext cx="1809085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Welding</a:t>
            </a:r>
            <a:endParaRPr lang="nl-NL" sz="44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E9AEE79-BC20-49ED-BCC8-5460AF7E1024}"/>
              </a:ext>
            </a:extLst>
          </p:cNvPr>
          <p:cNvSpPr txBox="1"/>
          <p:nvPr/>
        </p:nvSpPr>
        <p:spPr>
          <a:xfrm>
            <a:off x="7545070" y="5216228"/>
            <a:ext cx="3351530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dirty="0"/>
              <a:t>Orbital welding, </a:t>
            </a:r>
            <a:r>
              <a:rPr lang="en-US" dirty="0" err="1"/>
              <a:t>Mig</a:t>
            </a:r>
            <a:r>
              <a:rPr lang="en-US" dirty="0"/>
              <a:t> Mag, Tig, Electrode </a:t>
            </a:r>
          </a:p>
          <a:p>
            <a:endParaRPr lang="en-US" dirty="0"/>
          </a:p>
          <a:p>
            <a:r>
              <a:rPr lang="en-US" dirty="0"/>
              <a:t>Really useful to fix the mistakes by other companies.</a:t>
            </a:r>
          </a:p>
        </p:txBody>
      </p:sp>
    </p:spTree>
    <p:extLst>
      <p:ext uri="{BB962C8B-B14F-4D97-AF65-F5344CB8AC3E}">
        <p14:creationId xmlns:p14="http://schemas.microsoft.com/office/powerpoint/2010/main" val="341328179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5345ED6C-434A-451C-9801-4084B128E9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99707" y="0"/>
            <a:ext cx="9145786" cy="6858000"/>
          </a:xfrm>
          <a:prstGeom prst="rect">
            <a:avLst/>
          </a:prstGeom>
        </p:spPr>
      </p:pic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03180BF2-0893-43E1-A520-506B1307E46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0"/>
            <a:ext cx="5142495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BE021FA2-E8A7-408D-BB2D-34862F17C7F7}"/>
              </a:ext>
            </a:extLst>
          </p:cNvPr>
          <p:cNvSpPr txBox="1"/>
          <p:nvPr/>
        </p:nvSpPr>
        <p:spPr>
          <a:xfrm>
            <a:off x="491863" y="79996"/>
            <a:ext cx="386022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Cleanroom H070c</a:t>
            </a:r>
            <a:endParaRPr lang="nl-NL" sz="44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32E29F3-C47B-4FD2-AA7B-19E21CBA999B}"/>
              </a:ext>
            </a:extLst>
          </p:cNvPr>
          <p:cNvSpPr txBox="1"/>
          <p:nvPr/>
        </p:nvSpPr>
        <p:spPr>
          <a:xfrm>
            <a:off x="9011264" y="1155710"/>
            <a:ext cx="2728452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Atlas ITK module installation site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E9AB82F8-CF74-40FB-9A12-02679F77FDF4}"/>
              </a:ext>
            </a:extLst>
          </p:cNvPr>
          <p:cNvSpPr txBox="1"/>
          <p:nvPr/>
        </p:nvSpPr>
        <p:spPr>
          <a:xfrm>
            <a:off x="631722" y="5953852"/>
            <a:ext cx="2728452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Einstein telescope pathfinder assembly site</a:t>
            </a:r>
          </a:p>
        </p:txBody>
      </p:sp>
    </p:spTree>
    <p:extLst>
      <p:ext uri="{BB962C8B-B14F-4D97-AF65-F5344CB8AC3E}">
        <p14:creationId xmlns:p14="http://schemas.microsoft.com/office/powerpoint/2010/main" val="40150358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5C930B-0328-4DC1-9763-7F29ED5FED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511296-890B-43C3-80F9-658CF47F1B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C51805C-6219-4E58-8B47-289F1D4D74F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498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54BFB340-A7F6-4B3E-AFB5-7B03BB8699D5}"/>
              </a:ext>
            </a:extLst>
          </p:cNvPr>
          <p:cNvSpPr txBox="1"/>
          <p:nvPr/>
        </p:nvSpPr>
        <p:spPr>
          <a:xfrm>
            <a:off x="491863" y="79996"/>
            <a:ext cx="1819729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Big Hall</a:t>
            </a:r>
            <a:endParaRPr lang="nl-NL" sz="44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4AEEC74-832F-455C-BAAD-A84BC331D516}"/>
              </a:ext>
            </a:extLst>
          </p:cNvPr>
          <p:cNvSpPr txBox="1"/>
          <p:nvPr/>
        </p:nvSpPr>
        <p:spPr>
          <a:xfrm>
            <a:off x="2829482" y="6063734"/>
            <a:ext cx="183838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Atlas ITK cool box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C5EA35A-06DD-4BB7-8696-58F0CFBDDF70}"/>
              </a:ext>
            </a:extLst>
          </p:cNvPr>
          <p:cNvSpPr txBox="1"/>
          <p:nvPr/>
        </p:nvSpPr>
        <p:spPr>
          <a:xfrm>
            <a:off x="4667865" y="4416005"/>
            <a:ext cx="159503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Atlas ITK testing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8A69159-B945-4BC8-82D1-BEB327B97369}"/>
              </a:ext>
            </a:extLst>
          </p:cNvPr>
          <p:cNvSpPr txBox="1"/>
          <p:nvPr/>
        </p:nvSpPr>
        <p:spPr>
          <a:xfrm>
            <a:off x="9004141" y="4031614"/>
            <a:ext cx="159503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Omnisens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F97FB81-D144-4365-9C36-562359F1C9A7}"/>
              </a:ext>
            </a:extLst>
          </p:cNvPr>
          <p:cNvSpPr txBox="1"/>
          <p:nvPr/>
        </p:nvSpPr>
        <p:spPr>
          <a:xfrm>
            <a:off x="8905819" y="4911524"/>
            <a:ext cx="1595034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Etpathfinder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large IP 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01F79058-EC92-4BCC-BA12-A4DE94586444}"/>
              </a:ext>
            </a:extLst>
          </p:cNvPr>
          <p:cNvCxnSpPr>
            <a:cxnSpLocks/>
            <a:stCxn id="11" idx="1"/>
          </p:cNvCxnSpPr>
          <p:nvPr/>
        </p:nvCxnSpPr>
        <p:spPr>
          <a:xfrm flipH="1" flipV="1">
            <a:off x="8273845" y="4741606"/>
            <a:ext cx="631974" cy="49308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2B6E78D5-8B90-4112-882F-F674949F0296}"/>
              </a:ext>
            </a:extLst>
          </p:cNvPr>
          <p:cNvCxnSpPr>
            <a:cxnSpLocks/>
            <a:stCxn id="10" idx="1"/>
          </p:cNvCxnSpPr>
          <p:nvPr/>
        </p:nvCxnSpPr>
        <p:spPr>
          <a:xfrm flipH="1">
            <a:off x="8672052" y="4216280"/>
            <a:ext cx="332089" cy="473707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B6C14554-9B6E-4A0B-B8F7-FAF4E173A8F7}"/>
              </a:ext>
            </a:extLst>
          </p:cNvPr>
          <p:cNvSpPr txBox="1"/>
          <p:nvPr/>
        </p:nvSpPr>
        <p:spPr>
          <a:xfrm>
            <a:off x="157567" y="5557855"/>
            <a:ext cx="1595034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LHCb</a:t>
            </a:r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Velo test setup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B13A7E35-F33F-4078-9718-ADF63E963442}"/>
              </a:ext>
            </a:extLst>
          </p:cNvPr>
          <p:cNvCxnSpPr>
            <a:cxnSpLocks/>
          </p:cNvCxnSpPr>
          <p:nvPr/>
        </p:nvCxnSpPr>
        <p:spPr>
          <a:xfrm flipH="1">
            <a:off x="0" y="6204186"/>
            <a:ext cx="722671" cy="487268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pic>
        <p:nvPicPr>
          <p:cNvPr id="22" name="Picture 21">
            <a:extLst>
              <a:ext uri="{FF2B5EF4-FFF2-40B4-BE49-F238E27FC236}">
                <a16:creationId xmlns:a16="http://schemas.microsoft.com/office/drawing/2014/main" id="{16DB1AE9-3169-48C4-AA86-74564B2BD59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025" y="3328413"/>
            <a:ext cx="3769251" cy="2826386"/>
          </a:xfrm>
          <a:prstGeom prst="rect">
            <a:avLst/>
          </a:prstGeom>
          <a:solidFill>
            <a:srgbClr val="000000">
              <a:shade val="95000"/>
            </a:srgbClr>
          </a:solidFill>
          <a:ln w="444500" cap="sq">
            <a:solidFill>
              <a:srgbClr val="000000"/>
            </a:solidFill>
            <a:miter lim="800000"/>
          </a:ln>
          <a:effectLst>
            <a:outerShdw blurRad="254000" dist="190500" dir="2700000" sy="90000" algn="bl" rotWithShape="0">
              <a:srgbClr val="000000">
                <a:alpha val="40000"/>
              </a:srgbClr>
            </a:outerShdw>
          </a:effectLst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62992C1F-042A-41AC-B2D4-11A3E93A25E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49620" y="2983930"/>
            <a:ext cx="4572893" cy="3429000"/>
          </a:xfrm>
          <a:prstGeom prst="rect">
            <a:avLst/>
          </a:prstGeom>
          <a:solidFill>
            <a:srgbClr val="000000">
              <a:shade val="95000"/>
            </a:srgbClr>
          </a:solidFill>
          <a:ln w="444500" cap="sq">
            <a:solidFill>
              <a:srgbClr val="000000"/>
            </a:solidFill>
            <a:miter lim="800000"/>
          </a:ln>
          <a:effectLst>
            <a:outerShdw blurRad="254000" dist="190500" dir="2700000" sy="90000" algn="bl" rotWithShape="0">
              <a:srgbClr val="000000">
                <a:alpha val="40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21128284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DEA3591A-D9F7-4D15-A80A-92D2EA2CCCD4}"/>
              </a:ext>
            </a:extLst>
          </p:cNvPr>
          <p:cNvSpPr txBox="1"/>
          <p:nvPr/>
        </p:nvSpPr>
        <p:spPr>
          <a:xfrm>
            <a:off x="2979241" y="1681052"/>
            <a:ext cx="146739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/>
              <a:t>Large IP Tent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A1A38FD-E60E-4B19-83D7-7BD166EB04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3866A561-4E17-4471-8F87-AF2528721A3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20407" b="4579"/>
          <a:stretch/>
        </p:blipFill>
        <p:spPr>
          <a:xfrm>
            <a:off x="0" y="1"/>
            <a:ext cx="12192000" cy="685800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F72650E2-FA1A-4FDA-8A3F-F422A6A142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79241" y="734622"/>
            <a:ext cx="3384867" cy="4514037"/>
          </a:xfrm>
          <a:prstGeom prst="rect">
            <a:avLst/>
          </a:prstGeom>
          <a:solidFill>
            <a:srgbClr val="000000">
              <a:shade val="95000"/>
            </a:srgbClr>
          </a:solidFill>
          <a:ln w="444500" cap="sq">
            <a:solidFill>
              <a:srgbClr val="000000"/>
            </a:solidFill>
            <a:miter lim="800000"/>
          </a:ln>
          <a:effectLst>
            <a:outerShdw blurRad="254000" dist="190500" dir="2700000" sy="90000" algn="bl" rotWithShape="0">
              <a:srgbClr val="000000">
                <a:alpha val="4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14F50F7-867C-48CE-85AC-0A4C1760E199}"/>
              </a:ext>
            </a:extLst>
          </p:cNvPr>
          <p:cNvSpPr txBox="1"/>
          <p:nvPr/>
        </p:nvSpPr>
        <p:spPr>
          <a:xfrm>
            <a:off x="491863" y="79996"/>
            <a:ext cx="4065537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Mezzanine big hall</a:t>
            </a:r>
            <a:endParaRPr lang="nl-NL" sz="44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B0ED581-2B04-43ED-89D6-9BB96A12AD86}"/>
              </a:ext>
            </a:extLst>
          </p:cNvPr>
          <p:cNvSpPr txBox="1"/>
          <p:nvPr/>
        </p:nvSpPr>
        <p:spPr>
          <a:xfrm>
            <a:off x="491863" y="3429000"/>
            <a:ext cx="157291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KM3net spheres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F864D57-BCEF-4E8A-A45E-BB7210CC610B}"/>
              </a:ext>
            </a:extLst>
          </p:cNvPr>
          <p:cNvSpPr txBox="1"/>
          <p:nvPr/>
        </p:nvSpPr>
        <p:spPr>
          <a:xfrm>
            <a:off x="8424037" y="3161071"/>
            <a:ext cx="99280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ET Junk</a:t>
            </a:r>
          </a:p>
        </p:txBody>
      </p:sp>
    </p:spTree>
    <p:extLst>
      <p:ext uri="{BB962C8B-B14F-4D97-AF65-F5344CB8AC3E}">
        <p14:creationId xmlns:p14="http://schemas.microsoft.com/office/powerpoint/2010/main" val="12907253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E3AC19-733A-475D-B9E6-08ACA4545FC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C27659-741A-4254-BA83-49D1B4E719E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40D8A51-1D0A-4397-887C-89C0C44C633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3551" b="11434"/>
          <a:stretch/>
        </p:blipFill>
        <p:spPr>
          <a:xfrm>
            <a:off x="0" y="1"/>
            <a:ext cx="12191999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5D812DE9-A177-4855-B16B-74640B981C4C}"/>
              </a:ext>
            </a:extLst>
          </p:cNvPr>
          <p:cNvSpPr txBox="1"/>
          <p:nvPr/>
        </p:nvSpPr>
        <p:spPr>
          <a:xfrm>
            <a:off x="491863" y="79996"/>
            <a:ext cx="3086614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Assembly Hall</a:t>
            </a:r>
            <a:endParaRPr lang="nl-NL" sz="4400" dirty="0"/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AAAD9EED-40B2-49FB-A9F0-A0F0D18F9846}"/>
              </a:ext>
            </a:extLst>
          </p:cNvPr>
          <p:cNvCxnSpPr>
            <a:cxnSpLocks/>
          </p:cNvCxnSpPr>
          <p:nvPr/>
        </p:nvCxnSpPr>
        <p:spPr>
          <a:xfrm>
            <a:off x="1378974" y="2964426"/>
            <a:ext cx="1104142" cy="541980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864CEC2B-AA69-4624-8977-3AFCA30178FD}"/>
              </a:ext>
            </a:extLst>
          </p:cNvPr>
          <p:cNvSpPr txBox="1"/>
          <p:nvPr/>
        </p:nvSpPr>
        <p:spPr>
          <a:xfrm>
            <a:off x="772699" y="2313708"/>
            <a:ext cx="1282858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Omnisens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internals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FC57A81-18AC-40B3-963A-1439674EB2AC}"/>
              </a:ext>
            </a:extLst>
          </p:cNvPr>
          <p:cNvSpPr txBox="1"/>
          <p:nvPr/>
        </p:nvSpPr>
        <p:spPr>
          <a:xfrm>
            <a:off x="4552875" y="2775373"/>
            <a:ext cx="181980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Atlas ITK structure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8A77AAE-7519-443A-A0AC-074E39F8B7DC}"/>
              </a:ext>
            </a:extLst>
          </p:cNvPr>
          <p:cNvSpPr txBox="1"/>
          <p:nvPr/>
        </p:nvSpPr>
        <p:spPr>
          <a:xfrm>
            <a:off x="7835116" y="2876108"/>
            <a:ext cx="1198272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3d Printers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11131AC-56E9-4D80-B734-0BA7054D3979}"/>
              </a:ext>
            </a:extLst>
          </p:cNvPr>
          <p:cNvSpPr txBox="1"/>
          <p:nvPr/>
        </p:nvSpPr>
        <p:spPr>
          <a:xfrm>
            <a:off x="9556089" y="3148625"/>
            <a:ext cx="149638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Laser engraver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B7E1986-4B51-4E92-BDB8-8742F6A98F14}"/>
              </a:ext>
            </a:extLst>
          </p:cNvPr>
          <p:cNvSpPr txBox="1"/>
          <p:nvPr/>
        </p:nvSpPr>
        <p:spPr>
          <a:xfrm>
            <a:off x="6869424" y="4702122"/>
            <a:ext cx="286451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Various sheet metal machines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334951790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5392" t="5497" r="23696" b="56836"/>
          <a:stretch/>
        </p:blipFill>
        <p:spPr>
          <a:xfrm>
            <a:off x="21341" y="0"/>
            <a:ext cx="12149318" cy="6858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2D613C6-742E-42F4-8039-0B0B62DBE99B}"/>
              </a:ext>
            </a:extLst>
          </p:cNvPr>
          <p:cNvSpPr txBox="1"/>
          <p:nvPr/>
        </p:nvSpPr>
        <p:spPr>
          <a:xfrm>
            <a:off x="6774211" y="699373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Mezzanine 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D2DFCB2-5AEA-48C0-A0F3-EE1A6A32D281}"/>
              </a:ext>
            </a:extLst>
          </p:cNvPr>
          <p:cNvCxnSpPr>
            <a:cxnSpLocks/>
            <a:stCxn id="7" idx="2"/>
          </p:cNvCxnSpPr>
          <p:nvPr/>
        </p:nvCxnSpPr>
        <p:spPr>
          <a:xfrm>
            <a:off x="7360936" y="1068705"/>
            <a:ext cx="319209" cy="72199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F925B58-B07C-4A12-A51B-03F6804E251D}"/>
              </a:ext>
            </a:extLst>
          </p:cNvPr>
          <p:cNvSpPr txBox="1"/>
          <p:nvPr/>
        </p:nvSpPr>
        <p:spPr>
          <a:xfrm>
            <a:off x="9730771" y="646033"/>
            <a:ext cx="1811867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Omnisens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C5A4FCA3-4FB5-40A5-A21A-6DD1FB95BE4A}"/>
              </a:ext>
            </a:extLst>
          </p:cNvPr>
          <p:cNvCxnSpPr>
            <a:cxnSpLocks/>
            <a:stCxn id="11" idx="2"/>
          </p:cNvCxnSpPr>
          <p:nvPr/>
        </p:nvCxnSpPr>
        <p:spPr>
          <a:xfrm flipH="1">
            <a:off x="9730771" y="1015365"/>
            <a:ext cx="905934" cy="775335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D2343809-E7A6-4848-A37B-B687FB75D957}"/>
              </a:ext>
            </a:extLst>
          </p:cNvPr>
          <p:cNvSpPr txBox="1"/>
          <p:nvPr/>
        </p:nvSpPr>
        <p:spPr>
          <a:xfrm>
            <a:off x="10416572" y="3016091"/>
            <a:ext cx="1280128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Gas storage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16DDFA10-12F3-41DB-8130-6DBEF4D4879A}"/>
              </a:ext>
            </a:extLst>
          </p:cNvPr>
          <p:cNvCxnSpPr>
            <a:cxnSpLocks/>
          </p:cNvCxnSpPr>
          <p:nvPr/>
        </p:nvCxnSpPr>
        <p:spPr>
          <a:xfrm flipH="1" flipV="1">
            <a:off x="10789105" y="2552700"/>
            <a:ext cx="267531" cy="463391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4B2979DE-BC67-48A7-9F80-ACFA084819F7}"/>
              </a:ext>
            </a:extLst>
          </p:cNvPr>
          <p:cNvCxnSpPr>
            <a:cxnSpLocks/>
          </p:cNvCxnSpPr>
          <p:nvPr/>
        </p:nvCxnSpPr>
        <p:spPr>
          <a:xfrm>
            <a:off x="11209037" y="3168492"/>
            <a:ext cx="260174" cy="862964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20" name="TextBox 19">
            <a:extLst>
              <a:ext uri="{FF2B5EF4-FFF2-40B4-BE49-F238E27FC236}">
                <a16:creationId xmlns:a16="http://schemas.microsoft.com/office/drawing/2014/main" id="{69B16F45-62F3-44F2-B204-33773353FDC3}"/>
              </a:ext>
            </a:extLst>
          </p:cNvPr>
          <p:cNvSpPr txBox="1"/>
          <p:nvPr/>
        </p:nvSpPr>
        <p:spPr>
          <a:xfrm>
            <a:off x="7147591" y="2831425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Big Hall 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5669CB6-3C7E-426A-8DA8-D0525BF1B8CE}"/>
              </a:ext>
            </a:extLst>
          </p:cNvPr>
          <p:cNvSpPr txBox="1"/>
          <p:nvPr/>
        </p:nvSpPr>
        <p:spPr>
          <a:xfrm>
            <a:off x="5096438" y="4882544"/>
            <a:ext cx="1371600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Assembly Hall 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1F038FD-82FB-42C4-9F47-CFDDE8E08343}"/>
              </a:ext>
            </a:extLst>
          </p:cNvPr>
          <p:cNvSpPr txBox="1"/>
          <p:nvPr/>
        </p:nvSpPr>
        <p:spPr>
          <a:xfrm>
            <a:off x="1695496" y="4744045"/>
            <a:ext cx="1173449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Machine workshop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9BE933D-A6CA-4C13-8860-AEF2EEBA5092}"/>
              </a:ext>
            </a:extLst>
          </p:cNvPr>
          <p:cNvSpPr txBox="1"/>
          <p:nvPr/>
        </p:nvSpPr>
        <p:spPr>
          <a:xfrm>
            <a:off x="3748663" y="1984117"/>
            <a:ext cx="117344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Cleanroom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6B55F28B-391A-4AA0-B891-C17EDAFB76CB}"/>
              </a:ext>
            </a:extLst>
          </p:cNvPr>
          <p:cNvSpPr txBox="1"/>
          <p:nvPr/>
        </p:nvSpPr>
        <p:spPr>
          <a:xfrm>
            <a:off x="2020788" y="1208484"/>
            <a:ext cx="156590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Welding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ADD649F4-3A55-48FC-9CC8-F3B7199DBC40}"/>
              </a:ext>
            </a:extLst>
          </p:cNvPr>
          <p:cNvSpPr txBox="1"/>
          <p:nvPr/>
        </p:nvSpPr>
        <p:spPr>
          <a:xfrm>
            <a:off x="662134" y="1191398"/>
            <a:ext cx="1289142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Reinheidslab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ABB6D26F-6EB6-4EB3-8B54-9AD290E2B5E6}"/>
              </a:ext>
            </a:extLst>
          </p:cNvPr>
          <p:cNvSpPr txBox="1"/>
          <p:nvPr/>
        </p:nvSpPr>
        <p:spPr>
          <a:xfrm>
            <a:off x="181654" y="646033"/>
            <a:ext cx="122494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Wood shop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74715C09-FBFC-42FD-B4A3-97E1A816C93D}"/>
              </a:ext>
            </a:extLst>
          </p:cNvPr>
          <p:cNvCxnSpPr>
            <a:cxnSpLocks/>
          </p:cNvCxnSpPr>
          <p:nvPr/>
        </p:nvCxnSpPr>
        <p:spPr>
          <a:xfrm>
            <a:off x="1317154" y="1585763"/>
            <a:ext cx="0" cy="906661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8D8D427B-8D49-426D-97F6-CB68F42210F6}"/>
              </a:ext>
            </a:extLst>
          </p:cNvPr>
          <p:cNvCxnSpPr>
            <a:cxnSpLocks/>
          </p:cNvCxnSpPr>
          <p:nvPr/>
        </p:nvCxnSpPr>
        <p:spPr>
          <a:xfrm>
            <a:off x="2180136" y="1587698"/>
            <a:ext cx="26923" cy="806886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50CE6CB3-5DFF-4C0C-8FA7-10B127BF79E8}"/>
              </a:ext>
            </a:extLst>
          </p:cNvPr>
          <p:cNvCxnSpPr>
            <a:cxnSpLocks/>
          </p:cNvCxnSpPr>
          <p:nvPr/>
        </p:nvCxnSpPr>
        <p:spPr>
          <a:xfrm flipH="1">
            <a:off x="2952703" y="1585763"/>
            <a:ext cx="50316" cy="812602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D86B0333-B091-4AB9-9BBE-B1BDE8750B1F}"/>
              </a:ext>
            </a:extLst>
          </p:cNvPr>
          <p:cNvCxnSpPr>
            <a:cxnSpLocks/>
          </p:cNvCxnSpPr>
          <p:nvPr/>
        </p:nvCxnSpPr>
        <p:spPr>
          <a:xfrm>
            <a:off x="563446" y="1006315"/>
            <a:ext cx="8064" cy="1108829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35" name="TextBox 34">
            <a:extLst>
              <a:ext uri="{FF2B5EF4-FFF2-40B4-BE49-F238E27FC236}">
                <a16:creationId xmlns:a16="http://schemas.microsoft.com/office/drawing/2014/main" id="{7200A70A-2E8D-49AF-A59E-4CEA27B3F1CF}"/>
              </a:ext>
            </a:extLst>
          </p:cNvPr>
          <p:cNvSpPr txBox="1"/>
          <p:nvPr/>
        </p:nvSpPr>
        <p:spPr>
          <a:xfrm>
            <a:off x="914415" y="4031456"/>
            <a:ext cx="58672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CMM</a:t>
            </a:r>
          </a:p>
        </p:txBody>
      </p:sp>
    </p:spTree>
    <p:extLst>
      <p:ext uri="{BB962C8B-B14F-4D97-AF65-F5344CB8AC3E}">
        <p14:creationId xmlns:p14="http://schemas.microsoft.com/office/powerpoint/2010/main" val="202234528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7E49CA-0061-433F-A34F-4F440E091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420AB8-309A-4A2B-9E6C-24171632BC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0364"/>
          <a:stretch/>
        </p:blipFill>
        <p:spPr>
          <a:xfrm>
            <a:off x="-286902" y="-58189"/>
            <a:ext cx="12478902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FCF7F0C-F9A2-45B5-9CA4-155D2DF1A683}"/>
              </a:ext>
            </a:extLst>
          </p:cNvPr>
          <p:cNvSpPr txBox="1"/>
          <p:nvPr/>
        </p:nvSpPr>
        <p:spPr>
          <a:xfrm>
            <a:off x="103910" y="5322483"/>
            <a:ext cx="1781129" cy="1477328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F200"/>
                </a:solidFill>
                <a:highlight>
                  <a:srgbClr val="808080"/>
                </a:highlight>
              </a:rPr>
              <a:t>Offices</a:t>
            </a:r>
          </a:p>
          <a:p>
            <a:r>
              <a:rPr lang="en-US" b="1" dirty="0">
                <a:solidFill>
                  <a:srgbClr val="FF7F27"/>
                </a:solidFill>
              </a:rPr>
              <a:t>Workshops/storage</a:t>
            </a:r>
          </a:p>
          <a:p>
            <a:r>
              <a:rPr lang="en-US" b="1" dirty="0">
                <a:solidFill>
                  <a:srgbClr val="22B14C"/>
                </a:solidFill>
              </a:rPr>
              <a:t>Labs</a:t>
            </a:r>
          </a:p>
          <a:p>
            <a:r>
              <a:rPr lang="en-US" b="1" dirty="0">
                <a:solidFill>
                  <a:srgbClr val="00A2E8"/>
                </a:solidFill>
              </a:rPr>
              <a:t>Cleanroom</a:t>
            </a:r>
          </a:p>
          <a:p>
            <a:r>
              <a:rPr lang="en-US" b="1" dirty="0">
                <a:solidFill>
                  <a:srgbClr val="B5E61D"/>
                </a:solidFill>
              </a:rPr>
              <a:t>MT </a:t>
            </a:r>
            <a:r>
              <a:rPr lang="en-US" b="1" dirty="0" err="1">
                <a:solidFill>
                  <a:srgbClr val="B5E61D"/>
                </a:solidFill>
              </a:rPr>
              <a:t>ankerplaats</a:t>
            </a:r>
            <a:endParaRPr lang="nl-NL" b="1" dirty="0">
              <a:solidFill>
                <a:srgbClr val="B5E61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0639012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7E49CA-0061-433F-A34F-4F440E091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420AB8-309A-4A2B-9E6C-24171632BC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825D97D-D944-4AE6-8938-7D1FE393B9F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557" t="7862" r="40758" b="40433"/>
          <a:stretch/>
        </p:blipFill>
        <p:spPr>
          <a:xfrm>
            <a:off x="-286902" y="0"/>
            <a:ext cx="12478902" cy="6858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49B720EE-9457-4D6E-93E7-D9461569B2BE}"/>
              </a:ext>
            </a:extLst>
          </p:cNvPr>
          <p:cNvSpPr txBox="1"/>
          <p:nvPr/>
        </p:nvSpPr>
        <p:spPr>
          <a:xfrm>
            <a:off x="6096000" y="2927397"/>
            <a:ext cx="85720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Storage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D927DDE-37C5-468F-B2AB-29C6B5BEAA7C}"/>
              </a:ext>
            </a:extLst>
          </p:cNvPr>
          <p:cNvSpPr txBox="1"/>
          <p:nvPr/>
        </p:nvSpPr>
        <p:spPr>
          <a:xfrm>
            <a:off x="5952549" y="1366479"/>
            <a:ext cx="857204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Storage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876B3CC-256D-4BAF-864D-D6D68A330311}"/>
              </a:ext>
            </a:extLst>
          </p:cNvPr>
          <p:cNvSpPr txBox="1"/>
          <p:nvPr/>
        </p:nvSpPr>
        <p:spPr>
          <a:xfrm>
            <a:off x="4416828" y="2788260"/>
            <a:ext cx="120905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Ankerplaats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E7B6742-8FC9-4566-B675-B1F54A0906FA}"/>
              </a:ext>
            </a:extLst>
          </p:cNvPr>
          <p:cNvSpPr txBox="1"/>
          <p:nvPr/>
        </p:nvSpPr>
        <p:spPr>
          <a:xfrm>
            <a:off x="4416827" y="4384251"/>
            <a:ext cx="1209053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My office</a:t>
            </a:r>
            <a:endParaRPr lang="en-US" sz="18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D44A1DBF-8589-443C-98D4-F468502105C3}"/>
              </a:ext>
            </a:extLst>
          </p:cNvPr>
          <p:cNvCxnSpPr>
            <a:cxnSpLocks/>
          </p:cNvCxnSpPr>
          <p:nvPr/>
        </p:nvCxnSpPr>
        <p:spPr>
          <a:xfrm flipV="1">
            <a:off x="4889500" y="3949700"/>
            <a:ext cx="190500" cy="434552"/>
          </a:xfrm>
          <a:prstGeom prst="straightConnector1">
            <a:avLst/>
          </a:prstGeom>
          <a:ln w="7620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75217337"/>
      </p:ext>
    </p:extLst>
  </p:cSld>
  <p:clrMapOvr>
    <a:masterClrMapping/>
  </p:clrMapOvr>
  <mc:AlternateContent xmlns:mc="http://schemas.openxmlformats.org/markup-compatibility/2006">
    <mc:Choice xmlns:p159="http://schemas.microsoft.com/office/powerpoint/2015/09/main" Requires="p159">
      <p:transition xmlns:p14="http://schemas.microsoft.com/office/powerpoint/2010/main" spd="slow" p14:dur="2000">
        <p159:morph option="byObject"/>
      </p:transition>
    </mc:Choice>
    <mc:Fallback>
      <p:transition spd="slow">
        <p:fade/>
      </p:transition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22083B57-F7FD-490E-9F7E-18BD1C7609A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2493" b="12493"/>
          <a:stretch/>
        </p:blipFill>
        <p:spPr>
          <a:xfrm>
            <a:off x="0" y="0"/>
            <a:ext cx="12191999" cy="6858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E84F9258-3347-42B2-B767-01ECA6653E69}"/>
              </a:ext>
            </a:extLst>
          </p:cNvPr>
          <p:cNvSpPr txBox="1"/>
          <p:nvPr/>
        </p:nvSpPr>
        <p:spPr>
          <a:xfrm>
            <a:off x="491863" y="79996"/>
            <a:ext cx="1770356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Storage</a:t>
            </a:r>
            <a:endParaRPr lang="nl-NL" sz="44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8B715B4-BD0C-4AB9-96CD-AA03AD896556}"/>
              </a:ext>
            </a:extLst>
          </p:cNvPr>
          <p:cNvSpPr txBox="1"/>
          <p:nvPr/>
        </p:nvSpPr>
        <p:spPr>
          <a:xfrm>
            <a:off x="5637524" y="2200222"/>
            <a:ext cx="227457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Raw material supply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7A2403A-6059-435A-BA4B-3E7CC944EBEE}"/>
              </a:ext>
            </a:extLst>
          </p:cNvPr>
          <p:cNvSpPr txBox="1"/>
          <p:nvPr/>
        </p:nvSpPr>
        <p:spPr>
          <a:xfrm>
            <a:off x="7912099" y="0"/>
            <a:ext cx="274320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Project long term storage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FE88E6C-AEE4-4CBA-AB80-2BA3BCADFA2A}"/>
              </a:ext>
            </a:extLst>
          </p:cNvPr>
          <p:cNvSpPr txBox="1"/>
          <p:nvPr/>
        </p:nvSpPr>
        <p:spPr>
          <a:xfrm>
            <a:off x="9283699" y="4435422"/>
            <a:ext cx="1549401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Metal recycling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C222E57-48E9-46DC-9AF3-0103FFA1863D}"/>
              </a:ext>
            </a:extLst>
          </p:cNvPr>
          <p:cNvSpPr txBox="1"/>
          <p:nvPr/>
        </p:nvSpPr>
        <p:spPr>
          <a:xfrm>
            <a:off x="1124931" y="3316574"/>
            <a:ext cx="1453169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</a:t>
            </a:r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etal cutting</a:t>
            </a:r>
          </a:p>
        </p:txBody>
      </p:sp>
    </p:spTree>
    <p:extLst>
      <p:ext uri="{BB962C8B-B14F-4D97-AF65-F5344CB8AC3E}">
        <p14:creationId xmlns:p14="http://schemas.microsoft.com/office/powerpoint/2010/main" val="279248429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E31A5213-B768-45B9-A8D5-6A78308A69C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-128" t="12509" b="12380"/>
          <a:stretch/>
        </p:blipFill>
        <p:spPr>
          <a:xfrm>
            <a:off x="0" y="0"/>
            <a:ext cx="12191999" cy="6858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E84F9258-3347-42B2-B767-01ECA6653E69}"/>
              </a:ext>
            </a:extLst>
          </p:cNvPr>
          <p:cNvSpPr txBox="1"/>
          <p:nvPr/>
        </p:nvSpPr>
        <p:spPr>
          <a:xfrm>
            <a:off x="491863" y="79996"/>
            <a:ext cx="1770356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Storage</a:t>
            </a:r>
            <a:endParaRPr lang="nl-NL" sz="44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E0DBC57-3EAA-4219-9DF0-615DD2B2962A}"/>
              </a:ext>
            </a:extLst>
          </p:cNvPr>
          <p:cNvSpPr txBox="1"/>
          <p:nvPr/>
        </p:nvSpPr>
        <p:spPr>
          <a:xfrm>
            <a:off x="9942825" y="4625922"/>
            <a:ext cx="1868176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Area for small projects &amp; students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8EFB30BB-08FC-4012-A0DB-AA6CA4CE00C6}"/>
              </a:ext>
            </a:extLst>
          </p:cNvPr>
          <p:cNvSpPr txBox="1"/>
          <p:nvPr/>
        </p:nvSpPr>
        <p:spPr>
          <a:xfrm>
            <a:off x="7225025" y="2085922"/>
            <a:ext cx="1868176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Temporary storage for projects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D0A4258-98BF-4389-B519-F85EF7792EDE}"/>
              </a:ext>
            </a:extLst>
          </p:cNvPr>
          <p:cNvSpPr txBox="1"/>
          <p:nvPr/>
        </p:nvSpPr>
        <p:spPr>
          <a:xfrm>
            <a:off x="4405624" y="4854522"/>
            <a:ext cx="2274575" cy="369332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18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Storage of equipment</a:t>
            </a:r>
          </a:p>
        </p:txBody>
      </p:sp>
    </p:spTree>
    <p:extLst>
      <p:ext uri="{BB962C8B-B14F-4D97-AF65-F5344CB8AC3E}">
        <p14:creationId xmlns:p14="http://schemas.microsoft.com/office/powerpoint/2010/main" val="403261923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5A9D2785-2F06-4A03-AABC-01D3F26999B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2" t="11248" b="13737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132DE8E7-A0ED-4CCA-804A-09C25F23B1E8}"/>
              </a:ext>
            </a:extLst>
          </p:cNvPr>
          <p:cNvSpPr txBox="1"/>
          <p:nvPr/>
        </p:nvSpPr>
        <p:spPr>
          <a:xfrm>
            <a:off x="491863" y="79996"/>
            <a:ext cx="3337965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MT </a:t>
            </a:r>
            <a:r>
              <a:rPr lang="en-US" sz="4400" dirty="0" err="1"/>
              <a:t>ankerplaats</a:t>
            </a:r>
            <a:endParaRPr lang="nl-NL" sz="4400" dirty="0"/>
          </a:p>
        </p:txBody>
      </p:sp>
    </p:spTree>
    <p:extLst>
      <p:ext uri="{BB962C8B-B14F-4D97-AF65-F5344CB8AC3E}">
        <p14:creationId xmlns:p14="http://schemas.microsoft.com/office/powerpoint/2010/main" val="170235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C3892811-50B5-404B-AE02-44902DD146D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7223" r="10" b="7769"/>
          <a:stretch/>
        </p:blipFill>
        <p:spPr>
          <a:xfrm>
            <a:off x="0" y="0"/>
            <a:ext cx="12191999" cy="6858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E794D2EE-F40D-4BAD-8E8A-6B5B8518D94B}"/>
              </a:ext>
            </a:extLst>
          </p:cNvPr>
          <p:cNvSpPr txBox="1"/>
          <p:nvPr/>
        </p:nvSpPr>
        <p:spPr>
          <a:xfrm>
            <a:off x="491863" y="79996"/>
            <a:ext cx="2037737" cy="76944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4400" dirty="0"/>
              <a:t>My office</a:t>
            </a:r>
            <a:endParaRPr lang="nl-NL" sz="4400" dirty="0"/>
          </a:p>
        </p:txBody>
      </p:sp>
      <p:sp>
        <p:nvSpPr>
          <p:cNvPr id="5" name="AutoShape 2" descr="lightbox image">
            <a:extLst>
              <a:ext uri="{FF2B5EF4-FFF2-40B4-BE49-F238E27FC236}">
                <a16:creationId xmlns:a16="http://schemas.microsoft.com/office/drawing/2014/main" id="{5065554A-597C-4671-BEB0-3F585168E31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nl-NL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F212058-7D74-4CEF-BDB6-C19BB74CCB5E}"/>
              </a:ext>
            </a:extLst>
          </p:cNvPr>
          <p:cNvSpPr txBox="1"/>
          <p:nvPr/>
        </p:nvSpPr>
        <p:spPr>
          <a:xfrm>
            <a:off x="7545070" y="5216228"/>
            <a:ext cx="3351530" cy="646331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dirty="0"/>
              <a:t>For more information about MT and all the labs. Go to wiki.nikhef.nl/mt</a:t>
            </a:r>
          </a:p>
        </p:txBody>
      </p:sp>
    </p:spTree>
    <p:extLst>
      <p:ext uri="{BB962C8B-B14F-4D97-AF65-F5344CB8AC3E}">
        <p14:creationId xmlns:p14="http://schemas.microsoft.com/office/powerpoint/2010/main" val="404679847"/>
      </p:ext>
    </p:extLst>
  </p:cSld>
  <p:clrMapOvr>
    <a:masterClrMapping/>
  </p:clrMapOvr>
</p:sld>
</file>

<file path=ppt/theme/theme1.xml><?xml version="1.0" encoding="utf-8"?>
<a:theme xmlns:a="http://schemas.openxmlformats.org/drawingml/2006/main" name="Custom">
  <a:themeElements>
    <a:clrScheme name="Scientific Discovery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96D3ED"/>
      </a:accent1>
      <a:accent2>
        <a:srgbClr val="C7DBE1"/>
      </a:accent2>
      <a:accent3>
        <a:srgbClr val="688EBD"/>
      </a:accent3>
      <a:accent4>
        <a:srgbClr val="BCE5DD"/>
      </a:accent4>
      <a:accent5>
        <a:srgbClr val="66DDCC"/>
      </a:accent5>
      <a:accent6>
        <a:srgbClr val="E0CE61"/>
      </a:accent6>
      <a:hlink>
        <a:srgbClr val="0563C1"/>
      </a:hlink>
      <a:folHlink>
        <a:srgbClr val="954F72"/>
      </a:folHlink>
    </a:clrScheme>
    <a:fontScheme name="Custom 36">
      <a:majorFont>
        <a:latin typeface="Posterama"/>
        <a:ea typeface=""/>
        <a:cs typeface=""/>
      </a:majorFont>
      <a:minorFont>
        <a:latin typeface="Daytona Condensed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/>
      <a:bodyPr/>
      <a:lstStyle/>
      <a:style>
        <a:lnRef idx="0">
          <a:schemeClr val="accent6"/>
        </a:lnRef>
        <a:fillRef idx="3">
          <a:schemeClr val="accent6"/>
        </a:fillRef>
        <a:effectRef idx="3">
          <a:schemeClr val="accent6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Scientific discovery_V1_win32_EF_v4.potx" id="{C76E1CB0-558D-4FB9-AA8B-DAB0BFDB970A}" vid="{87D4F3E9-C3BB-413B-A87E-0B7BB674A5C4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ip_UnifiedCompliancePolicyUIAction xmlns="http://schemas.microsoft.com/sharepoint/v3" xsi:nil="true"/>
    <Image xmlns="71af3243-3dd4-4a8d-8c0d-dd76da1f02a5">
      <Url xsi:nil="true"/>
      <Description xsi:nil="true"/>
    </Image>
    <Status xmlns="71af3243-3dd4-4a8d-8c0d-dd76da1f02a5">Not started</Status>
    <Background xmlns="71af3243-3dd4-4a8d-8c0d-dd76da1f02a5">false</Background>
    <_ip_UnifiedCompliancePolicyProperties xmlns="http://schemas.microsoft.com/sharepoint/v3" xsi:nil="true"/>
    <ImageTagsTaxHTField xmlns="71af3243-3dd4-4a8d-8c0d-dd76da1f02a5">
      <Terms xmlns="http://schemas.microsoft.com/office/infopath/2007/PartnerControls"/>
    </ImageTagsTaxHTField>
    <TaxCatchAll xmlns="230e9df3-be65-4c73-a93b-d1236ebd677e" xsi:nil="true"/>
    <MediaServiceKeyPoints xmlns="71af3243-3dd4-4a8d-8c0d-dd76da1f02a5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28" ma:contentTypeDescription="Create a new document." ma:contentTypeScope="" ma:versionID="60f5a4f2d2b0abadcf532d48ebf9cb71">
  <xsd:schema xmlns:xsd="http://www.w3.org/2001/XMLSchema" xmlns:xs="http://www.w3.org/2001/XMLSchema" xmlns:p="http://schemas.microsoft.com/office/2006/metadata/properties" xmlns:ns1="http://schemas.microsoft.com/sharepoint/v3" xmlns:ns2="71af3243-3dd4-4a8d-8c0d-dd76da1f02a5" xmlns:ns3="16c05727-aa75-4e4a-9b5f-8a80a1165891" xmlns:ns4="230e9df3-be65-4c73-a93b-d1236ebd677e" targetNamespace="http://schemas.microsoft.com/office/2006/metadata/properties" ma:root="true" ma:fieldsID="7dd78129e6a1811f84807ad11c651531" ns1:_="" ns2:_="" ns3:_="" ns4:_="">
    <xsd:import namespace="http://schemas.microsoft.com/sharepoint/v3"/>
    <xsd:import namespace="71af3243-3dd4-4a8d-8c0d-dd76da1f02a5"/>
    <xsd:import namespace="16c05727-aa75-4e4a-9b5f-8a80a1165891"/>
    <xsd:import namespace="230e9df3-be65-4c73-a93b-d1236ebd677e"/>
    <xsd:element name="properties">
      <xsd:complexType>
        <xsd:sequence>
          <xsd:element name="documentManagement">
            <xsd:complexType>
              <xsd:all>
                <xsd:element ref="ns2:Status" minOccurs="0"/>
                <xsd:element ref="ns2:Image" minOccurs="0"/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1:_ip_UnifiedCompliancePolicyProperties" minOccurs="0"/>
                <xsd:element ref="ns1:_ip_UnifiedCompliancePolicyUIAction" minOccurs="0"/>
                <xsd:element ref="ns4:TaxCatchAll" minOccurs="0"/>
                <xsd:element ref="ns2:ImageTagsTaxHTField" minOccurs="0"/>
                <xsd:element ref="ns2:MediaServiceLocation" minOccurs="0"/>
                <xsd:element ref="ns2:MediaLengthInSeconds" minOccurs="0"/>
                <xsd:element ref="ns2:Background" minOccurs="0"/>
                <xsd:element ref="ns2:MediaServiceSearchProperties" minOccurs="0"/>
                <xsd:element ref="ns2:MediaServiceDocTags" minOccurs="0"/>
                <xsd:element ref="ns2:MediaServiceObjectDetectorVersions" minOccurs="0"/>
                <xsd:element ref="ns2:MediaServiceSystemTag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0" nillable="true" ma:displayName="Unified Compliance Policy Properties" ma:hidden="true" ma:internalName="_ip_UnifiedCompliancePolicyProperties" ma:readOnly="false">
      <xsd:simpleType>
        <xsd:restriction base="dms:Note"/>
      </xsd:simpleType>
    </xsd:element>
    <xsd:element name="_ip_UnifiedCompliancePolicyUIAction" ma:index="21" nillable="true" ma:displayName="Unified Compliance Policy UI Action" ma:hidden="true" ma:internalName="_ip_UnifiedCompliancePolicyUIAction" ma:readOnly="fals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Status" ma:index="2" nillable="true" ma:displayName="Status" ma:default="Not started" ma:format="Dropdown" ma:internalName="Status" ma:readOnly="false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  <xsd:element name="Image" ma:index="3" nillable="true" ma:displayName="Image" ma:format="Image" ma:internalName="Image" ma:readOnly="fals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hidden="true" ma:internalName="MediaServiceOCR" ma:readOnly="true">
      <xsd:simpleType>
        <xsd:restriction base="dms:Note"/>
      </xsd:simpleType>
    </xsd:element>
    <xsd:element name="MediaServiceAutoTags" ma:index="11" nillable="true" ma:displayName="MediaServiceAutoTags" ma:hidden="true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hidden="true" ma:internalName="MediaServiceKeyPoints" ma:readOnly="false">
      <xsd:simpleType>
        <xsd:restriction base="dms:Note"/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ImageTagsTaxHTField" ma:index="25" nillable="true" ma:taxonomy="true" ma:internalName="ImageTagsTaxHTField" ma:taxonomyFieldName="MediaServiceImageTags" ma:displayName="Image Tags" ma:readOnly="false" ma:fieldId="{5cf76f15-5ced-4ddc-b409-7134ff3c332f}" ma:taxonomyMulti="true" ma:sspId="e385fb40-52d4-4fae-9c5b-3e8ff8a5878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Location" ma:index="26" nillable="true" ma:displayName="Location" ma:hidden="true" ma:internalName="MediaServiceLocation" ma:readOnly="true">
      <xsd:simpleType>
        <xsd:restriction base="dms:Text"/>
      </xsd:simpleType>
    </xsd:element>
    <xsd:element name="MediaLengthInSeconds" ma:index="27" nillable="true" ma:displayName="MediaLengthInSeconds" ma:hidden="true" ma:internalName="MediaLengthInSeconds" ma:readOnly="true">
      <xsd:simpleType>
        <xsd:restriction base="dms:Unknown"/>
      </xsd:simpleType>
    </xsd:element>
    <xsd:element name="Background" ma:index="28" nillable="true" ma:displayName="Background" ma:default="0" ma:format="Dropdown" ma:internalName="Background">
      <xsd:simpleType>
        <xsd:restriction base="dms:Boolean"/>
      </xsd:simpleType>
    </xsd:element>
    <xsd:element name="MediaServiceSearchProperties" ma:index="29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DocTags" ma:index="30" nillable="true" ma:displayName="MediaServiceDocTags" ma:hidden="true" ma:internalName="MediaServiceDocTags" ma:readOnly="true">
      <xsd:simpleType>
        <xsd:restriction base="dms:Note"/>
      </xsd:simpleType>
    </xsd:element>
    <xsd:element name="MediaServiceObjectDetectorVersions" ma:index="31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ystemTags" ma:index="32" nillable="true" ma:displayName="MediaServiceSystemTags" ma:hidden="true" ma:internalName="MediaServiceSystemTag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hidden="true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hidden="true" ma:internalName="SharedWithDetail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0e9df3-be65-4c73-a93b-d1236ebd677e" elementFormDefault="qualified">
    <xsd:import namespace="http://schemas.microsoft.com/office/2006/documentManagement/types"/>
    <xsd:import namespace="http://schemas.microsoft.com/office/infopath/2007/PartnerControls"/>
    <xsd:element name="TaxCatchAll" ma:index="23" nillable="true" ma:displayName="Taxonomy Catch All Column" ma:hidden="true" ma:list="{3f6bfcbc-3db3-4ae6-bd76-326f0798ad28}" ma:internalName="TaxCatchAll" ma:readOnly="false" ma:showField="CatchAllData" ma:web="16c05727-aa75-4e4a-9b5f-8a80a116589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displayName="Content Type"/>
        <xsd:element ref="dc:title" minOccurs="0" maxOccurs="1" ma:index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B881D8D6-8849-400B-8BC9-21D401C7DD06}">
  <ds:schemaRefs>
    <ds:schemaRef ds:uri="http://schemas.microsoft.com/office/2006/metadata/properties"/>
    <ds:schemaRef ds:uri="http://schemas.microsoft.com/office/infopath/2007/PartnerControls"/>
    <ds:schemaRef ds:uri="http://schemas.microsoft.com/sharepoint/v3"/>
    <ds:schemaRef ds:uri="71af3243-3dd4-4a8d-8c0d-dd76da1f02a5"/>
    <ds:schemaRef ds:uri="230e9df3-be65-4c73-a93b-d1236ebd677e"/>
  </ds:schemaRefs>
</ds:datastoreItem>
</file>

<file path=customXml/itemProps2.xml><?xml version="1.0" encoding="utf-8"?>
<ds:datastoreItem xmlns:ds="http://schemas.openxmlformats.org/officeDocument/2006/customXml" ds:itemID="{C9A734A7-6096-47AA-9737-CDF62701A00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71af3243-3dd4-4a8d-8c0d-dd76da1f02a5"/>
    <ds:schemaRef ds:uri="16c05727-aa75-4e4a-9b5f-8a80a1165891"/>
    <ds:schemaRef ds:uri="230e9df3-be65-4c73-a93b-d1236ebd677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DF8397A0-8C35-4EEE-8E61-47C914415B57}">
  <ds:schemaRefs>
    <ds:schemaRef ds:uri="http://schemas.microsoft.com/sharepoint/v3/contenttype/forms"/>
  </ds:schemaRefs>
</ds:datastoreItem>
</file>

<file path=docMetadata/LabelInfo.xml><?xml version="1.0" encoding="utf-8"?>
<clbl:labelList xmlns:clbl="http://schemas.microsoft.com/office/2020/mipLabelMetadata"/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10022</TotalTime>
  <Words>565</Words>
  <Application>Microsoft Office PowerPoint</Application>
  <PresentationFormat>Widescreen</PresentationFormat>
  <Paragraphs>179</Paragraphs>
  <Slides>39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39</vt:i4>
      </vt:variant>
    </vt:vector>
  </HeadingPairs>
  <TitlesOfParts>
    <vt:vector size="45" baseType="lpstr">
      <vt:lpstr>Arial</vt:lpstr>
      <vt:lpstr>Calibri</vt:lpstr>
      <vt:lpstr>Courier New</vt:lpstr>
      <vt:lpstr>Daytona Condensed Light</vt:lpstr>
      <vt:lpstr>Posterama</vt:lpstr>
      <vt:lpstr>Custom</vt:lpstr>
      <vt:lpstr>Jamboree 2025</vt:lpstr>
      <vt:lpstr>We work for you! </vt:lpstr>
      <vt:lpstr>who are we?</vt:lpstr>
      <vt:lpstr>What are we good at?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MT vergadering</dc:title>
  <dc:creator>Freek Sanders</dc:creator>
  <cp:lastModifiedBy>Freek Sanders</cp:lastModifiedBy>
  <cp:revision>39</cp:revision>
  <dcterms:created xsi:type="dcterms:W3CDTF">2025-04-08T13:30:24Z</dcterms:created>
  <dcterms:modified xsi:type="dcterms:W3CDTF">2025-05-18T14:11:14Z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  <property fmtid="{D5CDD505-2E9C-101B-9397-08002B2CF9AE}" pid="3" name="MediaServiceImageTags">
    <vt:lpwstr/>
  </property>
</Properties>
</file>