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tags/tag1.xml" ContentType="application/vnd.openxmlformats-officedocument.presentationml.tags+xml"/>
  <Override PartName="/ppt/notesSlides/notesSlide6.xml" ContentType="application/vnd.openxmlformats-officedocument.presentationml.notesSlide+xml"/>
  <Override PartName="/ppt/tags/tag2.xml" ContentType="application/vnd.openxmlformats-officedocument.presentationml.tags+xml"/>
  <Override PartName="/ppt/notesSlides/notesSlide7.xml" ContentType="application/vnd.openxmlformats-officedocument.presentationml.notesSlide+xml"/>
  <Override PartName="/ppt/tags/tag3.xml" ContentType="application/vnd.openxmlformats-officedocument.presentationml.tags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tags/tag4.xml" ContentType="application/vnd.openxmlformats-officedocument.presentationml.tags+xml"/>
  <Override PartName="/ppt/notesSlides/notesSlide27.xml" ContentType="application/vnd.openxmlformats-officedocument.presentationml.notesSlide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60" r:id="rId1"/>
    <p:sldMasterId id="2147483687" r:id="rId2"/>
  </p:sldMasterIdLst>
  <p:notesMasterIdLst>
    <p:notesMasterId r:id="rId103"/>
  </p:notesMasterIdLst>
  <p:sldIdLst>
    <p:sldId id="349" r:id="rId3"/>
    <p:sldId id="777" r:id="rId4"/>
    <p:sldId id="778" r:id="rId5"/>
    <p:sldId id="779" r:id="rId6"/>
    <p:sldId id="780" r:id="rId7"/>
    <p:sldId id="813" r:id="rId8"/>
    <p:sldId id="814" r:id="rId9"/>
    <p:sldId id="815" r:id="rId10"/>
    <p:sldId id="816" r:id="rId11"/>
    <p:sldId id="785" r:id="rId12"/>
    <p:sldId id="830" r:id="rId13"/>
    <p:sldId id="829" r:id="rId14"/>
    <p:sldId id="788" r:id="rId15"/>
    <p:sldId id="789" r:id="rId16"/>
    <p:sldId id="828" r:id="rId17"/>
    <p:sldId id="790" r:id="rId18"/>
    <p:sldId id="791" r:id="rId19"/>
    <p:sldId id="811" r:id="rId20"/>
    <p:sldId id="812" r:id="rId21"/>
    <p:sldId id="827" r:id="rId22"/>
    <p:sldId id="793" r:id="rId23"/>
    <p:sldId id="794" r:id="rId24"/>
    <p:sldId id="795" r:id="rId25"/>
    <p:sldId id="796" r:id="rId26"/>
    <p:sldId id="797" r:id="rId27"/>
    <p:sldId id="798" r:id="rId28"/>
    <p:sldId id="799" r:id="rId29"/>
    <p:sldId id="800" r:id="rId30"/>
    <p:sldId id="801" r:id="rId31"/>
    <p:sldId id="689" r:id="rId32"/>
    <p:sldId id="551" r:id="rId33"/>
    <p:sldId id="810" r:id="rId34"/>
    <p:sldId id="802" r:id="rId35"/>
    <p:sldId id="711" r:id="rId36"/>
    <p:sldId id="511" r:id="rId37"/>
    <p:sldId id="819" r:id="rId38"/>
    <p:sldId id="817" r:id="rId39"/>
    <p:sldId id="818" r:id="rId40"/>
    <p:sldId id="499" r:id="rId41"/>
    <p:sldId id="502" r:id="rId42"/>
    <p:sldId id="510" r:id="rId43"/>
    <p:sldId id="679" r:id="rId44"/>
    <p:sldId id="808" r:id="rId45"/>
    <p:sldId id="737" r:id="rId46"/>
    <p:sldId id="809" r:id="rId47"/>
    <p:sldId id="820" r:id="rId48"/>
    <p:sldId id="807" r:id="rId49"/>
    <p:sldId id="805" r:id="rId50"/>
    <p:sldId id="696" r:id="rId51"/>
    <p:sldId id="822" r:id="rId52"/>
    <p:sldId id="821" r:id="rId53"/>
    <p:sldId id="804" r:id="rId54"/>
    <p:sldId id="726" r:id="rId55"/>
    <p:sldId id="776" r:id="rId56"/>
    <p:sldId id="806" r:id="rId57"/>
    <p:sldId id="681" r:id="rId58"/>
    <p:sldId id="637" r:id="rId59"/>
    <p:sldId id="727" r:id="rId60"/>
    <p:sldId id="734" r:id="rId61"/>
    <p:sldId id="514" r:id="rId62"/>
    <p:sldId id="528" r:id="rId63"/>
    <p:sldId id="645" r:id="rId64"/>
    <p:sldId id="628" r:id="rId65"/>
    <p:sldId id="517" r:id="rId66"/>
    <p:sldId id="492" r:id="rId67"/>
    <p:sldId id="539" r:id="rId68"/>
    <p:sldId id="649" r:id="rId69"/>
    <p:sldId id="662" r:id="rId70"/>
    <p:sldId id="668" r:id="rId71"/>
    <p:sldId id="823" r:id="rId72"/>
    <p:sldId id="634" r:id="rId73"/>
    <p:sldId id="488" r:id="rId74"/>
    <p:sldId id="626" r:id="rId75"/>
    <p:sldId id="680" r:id="rId76"/>
    <p:sldId id="824" r:id="rId77"/>
    <p:sldId id="552" r:id="rId78"/>
    <p:sldId id="553" r:id="rId79"/>
    <p:sldId id="631" r:id="rId80"/>
    <p:sldId id="573" r:id="rId81"/>
    <p:sldId id="577" r:id="rId82"/>
    <p:sldId id="632" r:id="rId83"/>
    <p:sldId id="652" r:id="rId84"/>
    <p:sldId id="825" r:id="rId85"/>
    <p:sldId id="633" r:id="rId86"/>
    <p:sldId id="654" r:id="rId87"/>
    <p:sldId id="672" r:id="rId88"/>
    <p:sldId id="665" r:id="rId89"/>
    <p:sldId id="667" r:id="rId90"/>
    <p:sldId id="664" r:id="rId91"/>
    <p:sldId id="661" r:id="rId92"/>
    <p:sldId id="647" r:id="rId93"/>
    <p:sldId id="523" r:id="rId94"/>
    <p:sldId id="546" r:id="rId95"/>
    <p:sldId id="535" r:id="rId96"/>
    <p:sldId id="625" r:id="rId97"/>
    <p:sldId id="670" r:id="rId98"/>
    <p:sldId id="656" r:id="rId99"/>
    <p:sldId id="657" r:id="rId100"/>
    <p:sldId id="658" r:id="rId101"/>
    <p:sldId id="659" r:id="rId102"/>
  </p:sldIdLst>
  <p:sldSz cx="9144000" cy="5143500" type="screen16x9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96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Mick Mulder" initials="MM" lastIdx="1" clrIdx="0">
    <p:extLst>
      <p:ext uri="{19B8F6BF-5375-455C-9EA6-DF929625EA0E}">
        <p15:presenceInfo xmlns:p15="http://schemas.microsoft.com/office/powerpoint/2012/main" userId="S::mick.mulder@cern.ch::a88fbc63-a025-4439-b737-93c979d328f8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80808"/>
    <a:srgbClr val="FFCC00"/>
    <a:srgbClr val="3A3A3A"/>
    <a:srgbClr val="77C1FF"/>
    <a:srgbClr val="C3C161"/>
    <a:srgbClr val="D0CE84"/>
    <a:srgbClr val="E6E6C0"/>
    <a:srgbClr val="EEBB00"/>
    <a:srgbClr val="FFFF99"/>
    <a:srgbClr val="80808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189" autoAdjust="0"/>
    <p:restoredTop sz="86939" autoAdjust="0"/>
  </p:normalViewPr>
  <p:slideViewPr>
    <p:cSldViewPr snapToGrid="0" snapToObjects="1">
      <p:cViewPr varScale="1">
        <p:scale>
          <a:sx n="130" d="100"/>
          <a:sy n="130" d="100"/>
        </p:scale>
        <p:origin x="120" y="186"/>
      </p:cViewPr>
      <p:guideLst>
        <p:guide orient="horz" pos="1620"/>
        <p:guide pos="2896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4.xml"/><Relationship Id="rId21" Type="http://schemas.openxmlformats.org/officeDocument/2006/relationships/slide" Target="slides/slide19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63" Type="http://schemas.openxmlformats.org/officeDocument/2006/relationships/slide" Target="slides/slide61.xml"/><Relationship Id="rId68" Type="http://schemas.openxmlformats.org/officeDocument/2006/relationships/slide" Target="slides/slide66.xml"/><Relationship Id="rId84" Type="http://schemas.openxmlformats.org/officeDocument/2006/relationships/slide" Target="slides/slide82.xml"/><Relationship Id="rId89" Type="http://schemas.openxmlformats.org/officeDocument/2006/relationships/slide" Target="slides/slide87.xml"/><Relationship Id="rId16" Type="http://schemas.openxmlformats.org/officeDocument/2006/relationships/slide" Target="slides/slide14.xml"/><Relationship Id="rId107" Type="http://schemas.openxmlformats.org/officeDocument/2006/relationships/theme" Target="theme/theme1.xml"/><Relationship Id="rId11" Type="http://schemas.openxmlformats.org/officeDocument/2006/relationships/slide" Target="slides/slide9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53" Type="http://schemas.openxmlformats.org/officeDocument/2006/relationships/slide" Target="slides/slide51.xml"/><Relationship Id="rId58" Type="http://schemas.openxmlformats.org/officeDocument/2006/relationships/slide" Target="slides/slide56.xml"/><Relationship Id="rId74" Type="http://schemas.openxmlformats.org/officeDocument/2006/relationships/slide" Target="slides/slide72.xml"/><Relationship Id="rId79" Type="http://schemas.openxmlformats.org/officeDocument/2006/relationships/slide" Target="slides/slide77.xml"/><Relationship Id="rId102" Type="http://schemas.openxmlformats.org/officeDocument/2006/relationships/slide" Target="slides/slide100.xml"/><Relationship Id="rId5" Type="http://schemas.openxmlformats.org/officeDocument/2006/relationships/slide" Target="slides/slide3.xml"/><Relationship Id="rId90" Type="http://schemas.openxmlformats.org/officeDocument/2006/relationships/slide" Target="slides/slide88.xml"/><Relationship Id="rId95" Type="http://schemas.openxmlformats.org/officeDocument/2006/relationships/slide" Target="slides/slide93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64" Type="http://schemas.openxmlformats.org/officeDocument/2006/relationships/slide" Target="slides/slide62.xml"/><Relationship Id="rId69" Type="http://schemas.openxmlformats.org/officeDocument/2006/relationships/slide" Target="slides/slide67.xml"/><Relationship Id="rId80" Type="http://schemas.openxmlformats.org/officeDocument/2006/relationships/slide" Target="slides/slide78.xml"/><Relationship Id="rId85" Type="http://schemas.openxmlformats.org/officeDocument/2006/relationships/slide" Target="slides/slide83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59" Type="http://schemas.openxmlformats.org/officeDocument/2006/relationships/slide" Target="slides/slide57.xml"/><Relationship Id="rId103" Type="http://schemas.openxmlformats.org/officeDocument/2006/relationships/notesMaster" Target="notesMasters/notesMaster1.xml"/><Relationship Id="rId108" Type="http://schemas.openxmlformats.org/officeDocument/2006/relationships/tableStyles" Target="tableStyles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54" Type="http://schemas.openxmlformats.org/officeDocument/2006/relationships/slide" Target="slides/slide52.xml"/><Relationship Id="rId62" Type="http://schemas.openxmlformats.org/officeDocument/2006/relationships/slide" Target="slides/slide60.xml"/><Relationship Id="rId70" Type="http://schemas.openxmlformats.org/officeDocument/2006/relationships/slide" Target="slides/slide68.xml"/><Relationship Id="rId75" Type="http://schemas.openxmlformats.org/officeDocument/2006/relationships/slide" Target="slides/slide73.xml"/><Relationship Id="rId83" Type="http://schemas.openxmlformats.org/officeDocument/2006/relationships/slide" Target="slides/slide81.xml"/><Relationship Id="rId88" Type="http://schemas.openxmlformats.org/officeDocument/2006/relationships/slide" Target="slides/slide86.xml"/><Relationship Id="rId91" Type="http://schemas.openxmlformats.org/officeDocument/2006/relationships/slide" Target="slides/slide89.xml"/><Relationship Id="rId96" Type="http://schemas.openxmlformats.org/officeDocument/2006/relationships/slide" Target="slides/slide94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slide" Target="slides/slide47.xml"/><Relationship Id="rId57" Type="http://schemas.openxmlformats.org/officeDocument/2006/relationships/slide" Target="slides/slide55.xml"/><Relationship Id="rId106" Type="http://schemas.openxmlformats.org/officeDocument/2006/relationships/viewProps" Target="viewProps.xml"/><Relationship Id="rId10" Type="http://schemas.openxmlformats.org/officeDocument/2006/relationships/slide" Target="slides/slide8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openxmlformats.org/officeDocument/2006/relationships/slide" Target="slides/slide50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73" Type="http://schemas.openxmlformats.org/officeDocument/2006/relationships/slide" Target="slides/slide71.xml"/><Relationship Id="rId78" Type="http://schemas.openxmlformats.org/officeDocument/2006/relationships/slide" Target="slides/slide76.xml"/><Relationship Id="rId81" Type="http://schemas.openxmlformats.org/officeDocument/2006/relationships/slide" Target="slides/slide79.xml"/><Relationship Id="rId86" Type="http://schemas.openxmlformats.org/officeDocument/2006/relationships/slide" Target="slides/slide84.xml"/><Relationship Id="rId94" Type="http://schemas.openxmlformats.org/officeDocument/2006/relationships/slide" Target="slides/slide92.xml"/><Relationship Id="rId99" Type="http://schemas.openxmlformats.org/officeDocument/2006/relationships/slide" Target="slides/slide97.xml"/><Relationship Id="rId101" Type="http://schemas.openxmlformats.org/officeDocument/2006/relationships/slide" Target="slides/slide99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9" Type="http://schemas.openxmlformats.org/officeDocument/2006/relationships/slide" Target="slides/slide37.xml"/><Relationship Id="rId34" Type="http://schemas.openxmlformats.org/officeDocument/2006/relationships/slide" Target="slides/slide32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76" Type="http://schemas.openxmlformats.org/officeDocument/2006/relationships/slide" Target="slides/slide74.xml"/><Relationship Id="rId97" Type="http://schemas.openxmlformats.org/officeDocument/2006/relationships/slide" Target="slides/slide95.xml"/><Relationship Id="rId104" Type="http://schemas.openxmlformats.org/officeDocument/2006/relationships/commentAuthors" Target="commentAuthors.xml"/><Relationship Id="rId7" Type="http://schemas.openxmlformats.org/officeDocument/2006/relationships/slide" Target="slides/slide5.xml"/><Relationship Id="rId71" Type="http://schemas.openxmlformats.org/officeDocument/2006/relationships/slide" Target="slides/slide69.xml"/><Relationship Id="rId92" Type="http://schemas.openxmlformats.org/officeDocument/2006/relationships/slide" Target="slides/slide90.xml"/><Relationship Id="rId2" Type="http://schemas.openxmlformats.org/officeDocument/2006/relationships/slideMaster" Target="slideMasters/slideMaster2.xml"/><Relationship Id="rId29" Type="http://schemas.openxmlformats.org/officeDocument/2006/relationships/slide" Target="slides/slide27.xml"/><Relationship Id="rId24" Type="http://schemas.openxmlformats.org/officeDocument/2006/relationships/slide" Target="slides/slide22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66" Type="http://schemas.openxmlformats.org/officeDocument/2006/relationships/slide" Target="slides/slide64.xml"/><Relationship Id="rId87" Type="http://schemas.openxmlformats.org/officeDocument/2006/relationships/slide" Target="slides/slide85.xml"/><Relationship Id="rId61" Type="http://schemas.openxmlformats.org/officeDocument/2006/relationships/slide" Target="slides/slide59.xml"/><Relationship Id="rId82" Type="http://schemas.openxmlformats.org/officeDocument/2006/relationships/slide" Target="slides/slide80.xml"/><Relationship Id="rId19" Type="http://schemas.openxmlformats.org/officeDocument/2006/relationships/slide" Target="slides/slide17.xml"/><Relationship Id="rId14" Type="http://schemas.openxmlformats.org/officeDocument/2006/relationships/slide" Target="slides/slide12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56" Type="http://schemas.openxmlformats.org/officeDocument/2006/relationships/slide" Target="slides/slide54.xml"/><Relationship Id="rId77" Type="http://schemas.openxmlformats.org/officeDocument/2006/relationships/slide" Target="slides/slide75.xml"/><Relationship Id="rId100" Type="http://schemas.openxmlformats.org/officeDocument/2006/relationships/slide" Target="slides/slide98.xml"/><Relationship Id="rId105" Type="http://schemas.openxmlformats.org/officeDocument/2006/relationships/presProps" Target="presProps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slide" Target="slides/slide70.xml"/><Relationship Id="rId93" Type="http://schemas.openxmlformats.org/officeDocument/2006/relationships/slide" Target="slides/slide91.xml"/><Relationship Id="rId98" Type="http://schemas.openxmlformats.org/officeDocument/2006/relationships/slide" Target="slides/slide96.xml"/><Relationship Id="rId3" Type="http://schemas.openxmlformats.org/officeDocument/2006/relationships/slide" Target="slides/slide1.xml"/><Relationship Id="rId25" Type="http://schemas.openxmlformats.org/officeDocument/2006/relationships/slide" Target="slides/slide23.xml"/><Relationship Id="rId46" Type="http://schemas.openxmlformats.org/officeDocument/2006/relationships/slide" Target="slides/slide44.xml"/><Relationship Id="rId67" Type="http://schemas.openxmlformats.org/officeDocument/2006/relationships/slide" Target="slides/slide65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0BB64E9-8DC9-4EC3-B511-FD17B468EB58}" type="datetimeFigureOut">
              <a:rPr lang="en-GB" smtClean="0"/>
              <a:t>18/05/2025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80EF5B3-650E-4773-912D-178676745ABC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8015160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7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8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9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1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2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3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NL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0878232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8786C23-FEFC-4AD8-DE5E-1FD978DC9E6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213D267D-2659-5DC8-56BD-8E8CD1DE8BFF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0861B235-13CA-05C4-E398-1FA2C4B1698D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(</a:t>
            </a:r>
            <a:r>
              <a:rPr lang="nl-NL" dirty="0" err="1"/>
              <a:t>directly</a:t>
            </a:r>
            <a:r>
              <a:rPr lang="nl-NL" dirty="0"/>
              <a:t> </a:t>
            </a:r>
            <a:r>
              <a:rPr lang="nl-NL" dirty="0" err="1"/>
              <a:t>observe</a:t>
            </a:r>
            <a:r>
              <a:rPr lang="nl-NL" dirty="0"/>
              <a:t> </a:t>
            </a:r>
            <a:r>
              <a:rPr lang="nl-NL" dirty="0" err="1"/>
              <a:t>falling</a:t>
            </a:r>
            <a:r>
              <a:rPr lang="nl-NL" dirty="0"/>
              <a:t> </a:t>
            </a:r>
            <a:r>
              <a:rPr lang="nl-NL" dirty="0" err="1"/>
              <a:t>stone</a:t>
            </a:r>
            <a:r>
              <a:rPr lang="nl-NL" dirty="0"/>
              <a:t>) vs. (</a:t>
            </a:r>
            <a:r>
              <a:rPr lang="nl-NL" dirty="0" err="1"/>
              <a:t>see</a:t>
            </a:r>
            <a:r>
              <a:rPr lang="nl-NL" dirty="0"/>
              <a:t> waves, </a:t>
            </a:r>
            <a:r>
              <a:rPr lang="nl-NL" dirty="0" err="1"/>
              <a:t>conclude</a:t>
            </a:r>
            <a:r>
              <a:rPr lang="nl-NL" dirty="0"/>
              <a:t> </a:t>
            </a:r>
            <a:r>
              <a:rPr lang="nl-NL" dirty="0" err="1"/>
              <a:t>stone</a:t>
            </a:r>
            <a:r>
              <a:rPr lang="nl-NL" dirty="0"/>
              <a:t> </a:t>
            </a:r>
            <a:r>
              <a:rPr lang="nl-NL" dirty="0" err="1"/>
              <a:t>fell</a:t>
            </a:r>
            <a:r>
              <a:rPr lang="nl-NL" dirty="0"/>
              <a:t> in)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6B578B17-2D13-4411-F8D6-9C77776D18C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7113185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C1C1573-BF5C-8A67-A689-2ED3BB8F9C5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98B752A9-89A0-FFBD-1B16-BB6F86C6E099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58790C28-E5F5-68B0-C54E-A880C9D46E5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(</a:t>
            </a:r>
            <a:r>
              <a:rPr lang="nl-NL" dirty="0" err="1"/>
              <a:t>directly</a:t>
            </a:r>
            <a:r>
              <a:rPr lang="nl-NL" dirty="0"/>
              <a:t> </a:t>
            </a:r>
            <a:r>
              <a:rPr lang="nl-NL" dirty="0" err="1"/>
              <a:t>observe</a:t>
            </a:r>
            <a:r>
              <a:rPr lang="nl-NL" dirty="0"/>
              <a:t> </a:t>
            </a:r>
            <a:r>
              <a:rPr lang="nl-NL" dirty="0" err="1"/>
              <a:t>falling</a:t>
            </a:r>
            <a:r>
              <a:rPr lang="nl-NL" dirty="0"/>
              <a:t> </a:t>
            </a:r>
            <a:r>
              <a:rPr lang="nl-NL" dirty="0" err="1"/>
              <a:t>stone</a:t>
            </a:r>
            <a:r>
              <a:rPr lang="nl-NL" dirty="0"/>
              <a:t>) vs. (</a:t>
            </a:r>
            <a:r>
              <a:rPr lang="nl-NL" dirty="0" err="1"/>
              <a:t>see</a:t>
            </a:r>
            <a:r>
              <a:rPr lang="nl-NL" dirty="0"/>
              <a:t> waves, </a:t>
            </a:r>
            <a:r>
              <a:rPr lang="nl-NL" dirty="0" err="1"/>
              <a:t>conclude</a:t>
            </a:r>
            <a:r>
              <a:rPr lang="nl-NL" dirty="0"/>
              <a:t> </a:t>
            </a:r>
            <a:r>
              <a:rPr lang="nl-NL" dirty="0" err="1"/>
              <a:t>stone</a:t>
            </a:r>
            <a:r>
              <a:rPr lang="nl-NL" dirty="0"/>
              <a:t> </a:t>
            </a:r>
            <a:r>
              <a:rPr lang="nl-NL" dirty="0" err="1"/>
              <a:t>fell</a:t>
            </a:r>
            <a:r>
              <a:rPr lang="nl-NL" dirty="0"/>
              <a:t> in)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C43EC75D-5046-7582-DDB6-76F61E12A1D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6392101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F3EFD11-DEA3-F547-9E70-73F263BF74D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1C3A131F-9D61-73A9-A0DA-8969213FA9B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C24B7C1D-0299-6AC5-34ED-03557F713157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(</a:t>
            </a:r>
            <a:r>
              <a:rPr lang="nl-NL" dirty="0" err="1"/>
              <a:t>directly</a:t>
            </a:r>
            <a:r>
              <a:rPr lang="nl-NL" dirty="0"/>
              <a:t> </a:t>
            </a:r>
            <a:r>
              <a:rPr lang="nl-NL" dirty="0" err="1"/>
              <a:t>observe</a:t>
            </a:r>
            <a:r>
              <a:rPr lang="nl-NL" dirty="0"/>
              <a:t> </a:t>
            </a:r>
            <a:r>
              <a:rPr lang="nl-NL" dirty="0" err="1"/>
              <a:t>falling</a:t>
            </a:r>
            <a:r>
              <a:rPr lang="nl-NL" dirty="0"/>
              <a:t> </a:t>
            </a:r>
            <a:r>
              <a:rPr lang="nl-NL" dirty="0" err="1"/>
              <a:t>stone</a:t>
            </a:r>
            <a:r>
              <a:rPr lang="nl-NL" dirty="0"/>
              <a:t>) vs. (</a:t>
            </a:r>
            <a:r>
              <a:rPr lang="nl-NL" dirty="0" err="1"/>
              <a:t>see</a:t>
            </a:r>
            <a:r>
              <a:rPr lang="nl-NL" dirty="0"/>
              <a:t> waves, </a:t>
            </a:r>
            <a:r>
              <a:rPr lang="nl-NL" dirty="0" err="1"/>
              <a:t>conclude</a:t>
            </a:r>
            <a:r>
              <a:rPr lang="nl-NL" dirty="0"/>
              <a:t> </a:t>
            </a:r>
            <a:r>
              <a:rPr lang="nl-NL" dirty="0" err="1"/>
              <a:t>stone</a:t>
            </a:r>
            <a:r>
              <a:rPr lang="nl-NL" dirty="0"/>
              <a:t> </a:t>
            </a:r>
            <a:r>
              <a:rPr lang="nl-NL" dirty="0" err="1"/>
              <a:t>fell</a:t>
            </a:r>
            <a:r>
              <a:rPr lang="nl-NL" dirty="0"/>
              <a:t> in)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3770386D-9D86-659B-4C40-419B91CE9EF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4211260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(</a:t>
            </a:r>
            <a:r>
              <a:rPr lang="nl-NL" dirty="0" err="1"/>
              <a:t>directly</a:t>
            </a:r>
            <a:r>
              <a:rPr lang="nl-NL" dirty="0"/>
              <a:t> </a:t>
            </a:r>
            <a:r>
              <a:rPr lang="nl-NL" dirty="0" err="1"/>
              <a:t>observe</a:t>
            </a:r>
            <a:r>
              <a:rPr lang="nl-NL" dirty="0"/>
              <a:t> </a:t>
            </a:r>
            <a:r>
              <a:rPr lang="nl-NL" dirty="0" err="1"/>
              <a:t>falling</a:t>
            </a:r>
            <a:r>
              <a:rPr lang="nl-NL" dirty="0"/>
              <a:t> </a:t>
            </a:r>
            <a:r>
              <a:rPr lang="nl-NL" dirty="0" err="1"/>
              <a:t>stone</a:t>
            </a:r>
            <a:r>
              <a:rPr lang="nl-NL" dirty="0"/>
              <a:t>) vs. (</a:t>
            </a:r>
            <a:r>
              <a:rPr lang="nl-NL" dirty="0" err="1"/>
              <a:t>see</a:t>
            </a:r>
            <a:r>
              <a:rPr lang="nl-NL" dirty="0"/>
              <a:t> waves, </a:t>
            </a:r>
            <a:r>
              <a:rPr lang="nl-NL" dirty="0" err="1"/>
              <a:t>conclude</a:t>
            </a:r>
            <a:r>
              <a:rPr lang="nl-NL" dirty="0"/>
              <a:t> </a:t>
            </a:r>
            <a:r>
              <a:rPr lang="nl-NL" dirty="0" err="1"/>
              <a:t>stone</a:t>
            </a:r>
            <a:r>
              <a:rPr lang="nl-NL" dirty="0"/>
              <a:t> </a:t>
            </a:r>
            <a:r>
              <a:rPr lang="nl-NL" dirty="0" err="1"/>
              <a:t>fell</a:t>
            </a:r>
            <a:r>
              <a:rPr lang="nl-NL" dirty="0"/>
              <a:t> in)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4924279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Watch time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14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7226204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843A64B-B0C6-F47E-1616-4244FA5E960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00DD52BE-48C0-43EF-3549-0840326D575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180F1625-F89A-F629-B441-366EA33F7B2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Watch time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1E970B68-21FA-0CAA-18CD-F089C1C3895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15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0645319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A40F969-9A99-F656-37A3-80C74ACB969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B00360DF-43E6-837A-6060-10D5404C7E6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ECC6B7BA-11D0-49FF-0905-90B9E1401029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D828619A-5B0D-197D-CBFC-51DA6671592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16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4551515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17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3187769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AA9D2F0-76F2-C987-D169-9DEA97887FD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1C997A16-1BC9-8F69-92E1-6CBD66F9F794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CB7FE9CB-826C-48B8-E427-FB8F85F32CA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Groepsfoto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A6FF4744-EBE7-464A-49FB-709B41EEC11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18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249040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948DC89-4ACA-D905-E5E2-ADC26A20B73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C00EE769-9A68-A5DC-E1EA-F41C62FBCE2F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7514781E-7CAD-5070-FABD-CB79535FBCC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 err="1"/>
              <a:t>From</a:t>
            </a:r>
            <a:r>
              <a:rPr lang="nl-NL" dirty="0"/>
              <a:t> R&amp;D </a:t>
            </a:r>
            <a:r>
              <a:rPr lang="nl-NL" dirty="0" err="1"/>
              <a:t>to</a:t>
            </a:r>
            <a:r>
              <a:rPr lang="nl-NL" dirty="0"/>
              <a:t> </a:t>
            </a:r>
            <a:r>
              <a:rPr lang="nl-NL" dirty="0" err="1"/>
              <a:t>Theory</a:t>
            </a:r>
            <a:r>
              <a:rPr lang="nl-NL" dirty="0"/>
              <a:t>: PDP/Quantum/R&amp;D/Theorie cirkeltjes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6DFD7178-28F7-B4C1-DE23-7E192A9627F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19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9327591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31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2623652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DD7EEEB-6541-26E7-B89F-BA63AFB0A74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E44C7486-4CAA-D419-31BD-B0B4B601D9C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B85A646F-3D95-B299-8FED-266086A9959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4C56517-887F-A3A1-7EBF-FDF1FC90646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32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6444371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 err="1"/>
              <a:t>If</a:t>
            </a:r>
            <a:r>
              <a:rPr lang="nl-NL" dirty="0"/>
              <a:t> </a:t>
            </a:r>
            <a:r>
              <a:rPr lang="nl-NL" dirty="0" err="1"/>
              <a:t>possible</a:t>
            </a:r>
            <a:r>
              <a:rPr lang="nl-NL" dirty="0"/>
              <a:t>, show </a:t>
            </a:r>
            <a:r>
              <a:rPr lang="nl-NL" dirty="0" err="1"/>
              <a:t>effects</a:t>
            </a:r>
            <a:r>
              <a:rPr lang="nl-NL" dirty="0"/>
              <a:t> on </a:t>
            </a:r>
            <a:r>
              <a:rPr lang="nl-NL" dirty="0" err="1"/>
              <a:t>previous</a:t>
            </a:r>
            <a:r>
              <a:rPr lang="nl-NL" dirty="0"/>
              <a:t> slide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34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2082211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F812CB2-9F8B-5024-282E-AED3465BC47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CADF8F70-D48D-5133-12F4-8B1476F034E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C864D1DD-5390-F193-F747-072C1C4FE6A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 err="1"/>
              <a:t>Lumi</a:t>
            </a:r>
            <a:r>
              <a:rPr lang="nl-NL" dirty="0"/>
              <a:t> plot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ABC795A8-6E90-533B-D6A1-13D3C1D3DD8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36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98984326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78D3EBF-D7EB-1FB6-1744-585F7F40F5B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E22C8B86-DEE0-4CBD-BD96-726F6090486E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21247DCD-1576-AF07-A4EF-B9E2D05045F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 err="1"/>
              <a:t>Lumi</a:t>
            </a:r>
            <a:r>
              <a:rPr lang="nl-NL" dirty="0"/>
              <a:t> plot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8C4372B7-E093-7AFC-CFE3-164D9E851D3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37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54536661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4B6D707-184D-0A14-62B0-2E95524F1FE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1EC94E31-9C76-BF16-A3E1-92191A159B0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447B0AAC-93C6-2C3D-4E4A-75746EF06C6F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 err="1"/>
              <a:t>Lumi</a:t>
            </a:r>
            <a:r>
              <a:rPr lang="nl-NL" dirty="0"/>
              <a:t> plot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BA03211E-215E-1A53-8AE1-A6F282A2DAA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38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96654593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Mass plot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40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5390249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Even uitleggen / label vervangen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42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08954529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1FE26D6-D832-2F7A-9EA1-FF8A26EFFD3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1A648E5F-8DBC-37BA-169F-AAAC099B4BF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B44ED2B1-AA2F-B4E1-243E-ACBB05881FAA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Even uitleggen / label vervangen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BAB8704C-D760-CFC5-3113-998BFFD3B017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43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49855104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8C1017C-1771-F9B9-4000-FE177A415CE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F1AE74D2-A4C4-D9AA-3A99-880831F1B147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8F7D936A-412E-3D0B-AAC5-192CF59B2B3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87960531-2057-1832-81C8-6EDB98009A2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46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67091435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1BBBDAA-872A-1017-C807-271FB1B972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33B5337F-BD3B-C133-D886-217FE4B6B489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9223836E-7659-2DE6-9A95-F4984C56018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FB40069D-3D21-D968-FFB8-90AADA7C3246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47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946688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58B596B-4CC2-AA63-3C7C-D91C2A35738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2DC8B7A4-2F32-D60A-29C1-A292EEE1F884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C331DBD5-200F-09AA-AD71-0B4700732DEA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950B851B-163F-958D-D11D-5558CAB0BF21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48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80140542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898A4AB-7DD2-D728-8D63-B8A4F2BBEEA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80DC0CBC-9D54-F90C-4A9E-FB907B60B0C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E8B32FEA-E6D3-B025-AE7F-79BFAF117EA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dirty="0" err="1"/>
              <a:t>To</a:t>
            </a:r>
            <a:r>
              <a:rPr lang="nl-NL" dirty="0"/>
              <a:t> </a:t>
            </a:r>
            <a:r>
              <a:rPr lang="nl-NL" dirty="0" err="1"/>
              <a:t>add</a:t>
            </a:r>
            <a:r>
              <a:rPr lang="nl-NL" dirty="0"/>
              <a:t>/</a:t>
            </a:r>
            <a:r>
              <a:rPr lang="nl-NL" dirty="0" err="1"/>
              <a:t>modify</a:t>
            </a:r>
            <a:r>
              <a:rPr lang="nl-NL" dirty="0"/>
              <a:t>: </a:t>
            </a:r>
            <a:r>
              <a:rPr lang="nl-NL" dirty="0" err="1"/>
              <a:t>clearer</a:t>
            </a:r>
            <a:r>
              <a:rPr lang="nl-NL" dirty="0"/>
              <a:t> </a:t>
            </a:r>
            <a:r>
              <a:rPr lang="nl-NL" dirty="0" err="1"/>
              <a:t>motivation</a:t>
            </a:r>
            <a:r>
              <a:rPr lang="nl-NL" dirty="0"/>
              <a:t> </a:t>
            </a:r>
            <a:r>
              <a:rPr lang="nl-NL" dirty="0" err="1"/>
              <a:t>for</a:t>
            </a:r>
            <a:r>
              <a:rPr lang="nl-NL" dirty="0"/>
              <a:t> </a:t>
            </a:r>
            <a:r>
              <a:rPr lang="nl-NL" dirty="0" err="1"/>
              <a:t>additional</a:t>
            </a:r>
            <a:r>
              <a:rPr lang="nl-NL" dirty="0"/>
              <a:t> </a:t>
            </a:r>
            <a:r>
              <a:rPr lang="nl-NL" dirty="0" err="1"/>
              <a:t>precision</a:t>
            </a:r>
            <a:endParaRPr lang="nl-NL" dirty="0"/>
          </a:p>
          <a:p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88F24436-CE5F-75E5-6AAF-3D52A9C8E40B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50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12889408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CD4C9D0-5C89-36D2-4A00-4E934FFE8CF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A8BC86F7-DD0C-35EE-D442-D3A5868213F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FE0C0B29-8AE7-BD7A-7D14-169883C24D1D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dirty="0" err="1"/>
              <a:t>To</a:t>
            </a:r>
            <a:r>
              <a:rPr lang="nl-NL" dirty="0"/>
              <a:t> </a:t>
            </a:r>
            <a:r>
              <a:rPr lang="nl-NL" dirty="0" err="1"/>
              <a:t>add</a:t>
            </a:r>
            <a:r>
              <a:rPr lang="nl-NL" dirty="0"/>
              <a:t>/</a:t>
            </a:r>
            <a:r>
              <a:rPr lang="nl-NL" dirty="0" err="1"/>
              <a:t>modify</a:t>
            </a:r>
            <a:r>
              <a:rPr lang="nl-NL" dirty="0"/>
              <a:t>: </a:t>
            </a:r>
            <a:r>
              <a:rPr lang="nl-NL" dirty="0" err="1"/>
              <a:t>clearer</a:t>
            </a:r>
            <a:r>
              <a:rPr lang="nl-NL" dirty="0"/>
              <a:t> </a:t>
            </a:r>
            <a:r>
              <a:rPr lang="nl-NL" dirty="0" err="1"/>
              <a:t>motivation</a:t>
            </a:r>
            <a:r>
              <a:rPr lang="nl-NL" dirty="0"/>
              <a:t> </a:t>
            </a:r>
            <a:r>
              <a:rPr lang="nl-NL" dirty="0" err="1"/>
              <a:t>for</a:t>
            </a:r>
            <a:r>
              <a:rPr lang="nl-NL" dirty="0"/>
              <a:t> </a:t>
            </a:r>
            <a:r>
              <a:rPr lang="nl-NL" dirty="0" err="1"/>
              <a:t>additional</a:t>
            </a:r>
            <a:r>
              <a:rPr lang="nl-NL" dirty="0"/>
              <a:t> </a:t>
            </a:r>
            <a:r>
              <a:rPr lang="nl-NL" dirty="0" err="1"/>
              <a:t>precision</a:t>
            </a:r>
            <a:endParaRPr lang="nl-NL" dirty="0"/>
          </a:p>
          <a:p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B78A420F-71CA-0069-A9B0-C0D835D7AA99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51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81483614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6C31443-A1A5-F2D2-FD76-3D07A467BE0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0775C267-226F-0FD7-1621-D0E0EF00FE5C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32264E90-B2D4-B0B8-4F17-B1AA94EF85F9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dirty="0" err="1"/>
              <a:t>To</a:t>
            </a:r>
            <a:r>
              <a:rPr lang="nl-NL" dirty="0"/>
              <a:t> </a:t>
            </a:r>
            <a:r>
              <a:rPr lang="nl-NL" dirty="0" err="1"/>
              <a:t>add</a:t>
            </a:r>
            <a:r>
              <a:rPr lang="nl-NL" dirty="0"/>
              <a:t>/</a:t>
            </a:r>
            <a:r>
              <a:rPr lang="nl-NL" dirty="0" err="1"/>
              <a:t>modify</a:t>
            </a:r>
            <a:r>
              <a:rPr lang="nl-NL" dirty="0"/>
              <a:t>: </a:t>
            </a:r>
            <a:r>
              <a:rPr lang="nl-NL" dirty="0" err="1"/>
              <a:t>clearer</a:t>
            </a:r>
            <a:r>
              <a:rPr lang="nl-NL" dirty="0"/>
              <a:t> </a:t>
            </a:r>
            <a:r>
              <a:rPr lang="nl-NL" dirty="0" err="1"/>
              <a:t>motivation</a:t>
            </a:r>
            <a:r>
              <a:rPr lang="nl-NL" dirty="0"/>
              <a:t> </a:t>
            </a:r>
            <a:r>
              <a:rPr lang="nl-NL" dirty="0" err="1"/>
              <a:t>for</a:t>
            </a:r>
            <a:r>
              <a:rPr lang="nl-NL" dirty="0"/>
              <a:t> </a:t>
            </a:r>
            <a:r>
              <a:rPr lang="nl-NL" dirty="0" err="1"/>
              <a:t>additional</a:t>
            </a:r>
            <a:r>
              <a:rPr lang="nl-NL" dirty="0"/>
              <a:t> </a:t>
            </a:r>
            <a:r>
              <a:rPr lang="nl-NL" dirty="0" err="1"/>
              <a:t>precision</a:t>
            </a:r>
            <a:endParaRPr lang="nl-NL" dirty="0"/>
          </a:p>
          <a:p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BF2A43E1-65BC-C647-28D3-3FB83051AFC1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52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59280683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Coupling plot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61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835905530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CROP THE IMAGE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66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78057739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0067374-A339-75BD-8471-55644E21DB5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31E48914-2FF5-4ED2-9502-4A87FF11846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4217DAAE-4726-1215-3B11-633879BAE12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l-NL" dirty="0"/>
              <a:t>CROP THE IMAGE, </a:t>
            </a:r>
            <a:r>
              <a:rPr lang="nl-NL" dirty="0" err="1"/>
              <a:t>replace</a:t>
            </a:r>
            <a:r>
              <a:rPr lang="nl-NL" dirty="0"/>
              <a:t> 95 </a:t>
            </a:r>
            <a:r>
              <a:rPr lang="nl-NL" dirty="0" err="1"/>
              <a:t>and</a:t>
            </a:r>
            <a:r>
              <a:rPr lang="nl-NL" dirty="0"/>
              <a:t> 2010 plots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9F2BED91-3B25-260F-869D-44D23DC2E5FF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67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88670165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B69C3BA-7273-70FF-5F70-9EDC8C3F29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FBB76312-9785-0B8C-92FD-2939B84EC35F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E1160473-72C5-06A2-5573-F0016641B4E6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Highlight beta</a:t>
            </a:r>
            <a:br>
              <a:rPr lang="en-US" dirty="0"/>
            </a:br>
            <a:r>
              <a:rPr lang="en-US" dirty="0"/>
              <a:t>Split slides?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7CFD5205-F5F6-0D1E-D7BA-27C8C489ACA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68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7881101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Update values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69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25319277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Watch time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72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85573044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LHCb originally very European, but we are expanding, including in </a:t>
            </a:r>
            <a:r>
              <a:rPr lang="en-US" dirty="0" err="1"/>
              <a:t>Latinoamerica</a:t>
            </a:r>
            <a:br>
              <a:rPr lang="en-US" dirty="0"/>
            </a:br>
            <a:r>
              <a:rPr lang="en-US" dirty="0"/>
              <a:t>Watch time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73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99588682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8C787ED-C0EC-4226-CCFB-151C4E9CAB7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2DE052D3-EE13-FB9A-A8BE-A6231FFB2CF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088BF94E-9841-60E7-5E8B-D134EA5D1DC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Highlight gamma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99ABD770-242F-9864-512D-862BEDF2F58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87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57512751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7A93BD6-D451-5B5E-7B74-16106998828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897F83A6-2DD3-357F-C220-F8AB435AFF2E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D42BED0A-F54E-DEB7-C01C-4225B2DBF0E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Highlight gamma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6DAF2E2F-F73F-C85A-7A48-38D2282E92D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88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25823234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E8CDAAB-EF7F-37AB-7ED4-6DA3C2967F7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>
            <a:extLst>
              <a:ext uri="{FF2B5EF4-FFF2-40B4-BE49-F238E27FC236}">
                <a16:creationId xmlns:a16="http://schemas.microsoft.com/office/drawing/2014/main" id="{EFDFC189-D457-4ACA-C1C5-7DFC6AE9AC8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>
            <a:extLst>
              <a:ext uri="{FF2B5EF4-FFF2-40B4-BE49-F238E27FC236}">
                <a16:creationId xmlns:a16="http://schemas.microsoft.com/office/drawing/2014/main" id="{370A84E8-2432-A366-C213-63A86F1FC25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Highlight gamma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6E15DFCE-3758-1D6B-07AD-55A5890F054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89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37598883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Fix plot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91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60437875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92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00387571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Replace figure</a:t>
            </a:r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93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95552486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80EF5B3-650E-4773-912D-178676745ABC}" type="slidenum">
              <a:rPr lang="en-GB" smtClean="0"/>
              <a:t>100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7166248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2_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1833611"/>
            <a:ext cx="8226854" cy="705332"/>
          </a:xfrm>
        </p:spPr>
        <p:txBody>
          <a:bodyPr/>
          <a:lstStyle>
            <a:lvl1pPr algn="l">
              <a:defRPr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11" name="Espace réservé du texte 2"/>
          <p:cNvSpPr>
            <a:spLocks noGrp="1"/>
          </p:cNvSpPr>
          <p:nvPr>
            <p:ph type="body" idx="10"/>
          </p:nvPr>
        </p:nvSpPr>
        <p:spPr>
          <a:xfrm>
            <a:off x="457200" y="2543343"/>
            <a:ext cx="2743200" cy="314740"/>
          </a:xfrm>
        </p:spPr>
        <p:txBody>
          <a:bodyPr lIns="45720" tIns="0" rIns="45720" bIns="0" anchor="b"/>
          <a:lstStyle>
            <a:lvl1pPr marL="0" indent="0" algn="l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05763721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1_Titre et contenu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175120"/>
            <a:ext cx="6780726" cy="705332"/>
          </a:xfrm>
        </p:spPr>
        <p:txBody>
          <a:bodyPr>
            <a:noAutofit/>
          </a:bodyPr>
          <a:lstStyle>
            <a:lvl1pPr algn="l">
              <a:defRPr sz="3600">
                <a:solidFill>
                  <a:schemeClr val="accent6">
                    <a:lumMod val="75000"/>
                  </a:schemeClr>
                </a:solidFill>
              </a:defRPr>
            </a:lvl1pPr>
          </a:lstStyle>
          <a:p>
            <a:r>
              <a:rPr kumimoji="0" lang="en-US" dirty="0"/>
              <a:t>Click to edit Master title style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buClrTx/>
              <a:defRPr sz="2000">
                <a:solidFill>
                  <a:schemeClr val="accent6">
                    <a:lumMod val="75000"/>
                  </a:schemeClr>
                </a:solidFill>
              </a:defRPr>
            </a:lvl1pPr>
            <a:lvl2pPr>
              <a:buClrTx/>
              <a:defRPr sz="1600">
                <a:solidFill>
                  <a:schemeClr val="accent6">
                    <a:lumMod val="75000"/>
                  </a:schemeClr>
                </a:solidFill>
              </a:defRPr>
            </a:lvl2pPr>
            <a:lvl3pPr>
              <a:buClrTx/>
              <a:defRPr sz="1600">
                <a:solidFill>
                  <a:schemeClr val="accent6">
                    <a:lumMod val="75000"/>
                  </a:schemeClr>
                </a:solidFill>
              </a:defRPr>
            </a:lvl3pPr>
            <a:lvl4pPr>
              <a:buClrTx/>
              <a:defRPr sz="1400">
                <a:solidFill>
                  <a:schemeClr val="accent6">
                    <a:lumMod val="75000"/>
                  </a:schemeClr>
                </a:solidFill>
              </a:defRPr>
            </a:lvl4pPr>
            <a:lvl5pPr>
              <a:buClrTx/>
              <a:defRPr sz="1400">
                <a:solidFill>
                  <a:schemeClr val="accent6">
                    <a:lumMod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lang="en-US" dirty="0"/>
              <a:t>Click to edit Master text styles</a:t>
            </a:r>
          </a:p>
          <a:p>
            <a:pPr lvl="1" eaLnBrk="1" latinLnBrk="0" hangingPunct="1"/>
            <a:r>
              <a:rPr lang="en-US" dirty="0"/>
              <a:t>Second level</a:t>
            </a:r>
          </a:p>
          <a:p>
            <a:pPr lvl="2" eaLnBrk="1" latinLnBrk="0" hangingPunct="1"/>
            <a:r>
              <a:rPr lang="en-US" dirty="0"/>
              <a:t>Third level</a:t>
            </a:r>
          </a:p>
          <a:p>
            <a:pPr lvl="3" eaLnBrk="1" latinLnBrk="0" hangingPunct="1"/>
            <a:r>
              <a:rPr lang="en-US" dirty="0"/>
              <a:t>Fourth level</a:t>
            </a:r>
          </a:p>
          <a:p>
            <a:pPr lvl="4" eaLnBrk="1" latinLnBrk="0" hangingPunct="1"/>
            <a:r>
              <a:rPr lang="en-US" dirty="0"/>
              <a:t>Fifth level</a:t>
            </a:r>
            <a:endParaRPr kumimoji="0" lang="en-US" dirty="0"/>
          </a:p>
        </p:txBody>
      </p:sp>
      <p:sp>
        <p:nvSpPr>
          <p:cNvPr id="7" name="Date Placeholder 1"/>
          <p:cNvSpPr>
            <a:spLocks noGrp="1"/>
          </p:cNvSpPr>
          <p:nvPr>
            <p:ph type="dt" sz="half" idx="2"/>
          </p:nvPr>
        </p:nvSpPr>
        <p:spPr>
          <a:xfrm>
            <a:off x="457199" y="4732489"/>
            <a:ext cx="1539025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/>
                </a:solidFill>
              </a:defRPr>
            </a:lvl1pPr>
          </a:lstStyle>
          <a:p>
            <a:pPr algn="ctr"/>
            <a:r>
              <a:rPr lang="en-NL"/>
              <a:t>19 May, 2025</a:t>
            </a:r>
            <a:endParaRPr lang="en-US" dirty="0"/>
          </a:p>
        </p:txBody>
      </p:sp>
      <p:sp>
        <p:nvSpPr>
          <p:cNvPr id="8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2472689" y="4732489"/>
            <a:ext cx="4765237" cy="2705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/>
                </a:solidFill>
              </a:defRPr>
            </a:lvl1pPr>
          </a:lstStyle>
          <a:p>
            <a:r>
              <a:rPr lang="en-GB"/>
              <a:t>LHCb: looking forward since '94 | M.Mulder | Nikhef Jamboree 2025</a:t>
            </a:r>
            <a:endParaRPr lang="en-US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4"/>
          </p:nvPr>
        </p:nvSpPr>
        <p:spPr>
          <a:xfrm>
            <a:off x="8182630" y="4732489"/>
            <a:ext cx="50142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/>
                </a:solidFill>
              </a:defRPr>
            </a:lvl1pPr>
          </a:lstStyle>
          <a:p>
            <a:fld id="{17918391-D411-FE40-AAD7-861AE5233E0E}" type="slidenum">
              <a:rPr lang="en-US" smtClean="0"/>
              <a:pPr/>
              <a:t>‹nr.›</a:t>
            </a:fld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4E5CC29-CF66-464E-953A-20FEFDA9A734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30" t="-1471" r="-230" b="-3517"/>
          <a:stretch/>
        </p:blipFill>
        <p:spPr>
          <a:xfrm>
            <a:off x="7487327" y="152726"/>
            <a:ext cx="1196727" cy="7538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7132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5_Titre et contenu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175120"/>
            <a:ext cx="8226854" cy="705332"/>
          </a:xfrm>
        </p:spPr>
        <p:txBody>
          <a:bodyPr>
            <a:noAutofit/>
          </a:bodyPr>
          <a:lstStyle>
            <a:lvl1pPr algn="l">
              <a:defRPr sz="3600">
                <a:solidFill>
                  <a:schemeClr val="accent6">
                    <a:lumMod val="75000"/>
                  </a:schemeClr>
                </a:solidFill>
              </a:defRPr>
            </a:lvl1pPr>
          </a:lstStyle>
          <a:p>
            <a:r>
              <a:rPr kumimoji="0" lang="en-US" dirty="0"/>
              <a:t>Click to edit Master title style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buClrTx/>
              <a:defRPr sz="2400">
                <a:solidFill>
                  <a:schemeClr val="accent6">
                    <a:lumMod val="75000"/>
                  </a:schemeClr>
                </a:solidFill>
              </a:defRPr>
            </a:lvl1pPr>
            <a:lvl2pPr>
              <a:buClrTx/>
              <a:defRPr sz="2000">
                <a:solidFill>
                  <a:schemeClr val="accent6">
                    <a:lumMod val="75000"/>
                  </a:schemeClr>
                </a:solidFill>
              </a:defRPr>
            </a:lvl2pPr>
            <a:lvl3pPr>
              <a:buClrTx/>
              <a:defRPr sz="1800">
                <a:solidFill>
                  <a:schemeClr val="accent6">
                    <a:lumMod val="75000"/>
                  </a:schemeClr>
                </a:solidFill>
              </a:defRPr>
            </a:lvl3pPr>
            <a:lvl4pPr>
              <a:buClrTx/>
              <a:defRPr sz="1600">
                <a:solidFill>
                  <a:schemeClr val="accent6">
                    <a:lumMod val="75000"/>
                  </a:schemeClr>
                </a:solidFill>
              </a:defRPr>
            </a:lvl4pPr>
            <a:lvl5pPr>
              <a:buClrTx/>
              <a:defRPr sz="1600">
                <a:solidFill>
                  <a:schemeClr val="accent6">
                    <a:lumMod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lang="en-US" dirty="0"/>
              <a:t>Click to edit Master text styles</a:t>
            </a:r>
          </a:p>
          <a:p>
            <a:pPr lvl="1" eaLnBrk="1" latinLnBrk="0" hangingPunct="1"/>
            <a:r>
              <a:rPr lang="en-US" dirty="0"/>
              <a:t>Second level</a:t>
            </a:r>
          </a:p>
          <a:p>
            <a:pPr lvl="2" eaLnBrk="1" latinLnBrk="0" hangingPunct="1"/>
            <a:r>
              <a:rPr lang="en-US" dirty="0"/>
              <a:t>Third level</a:t>
            </a:r>
          </a:p>
          <a:p>
            <a:pPr lvl="3" eaLnBrk="1" latinLnBrk="0" hangingPunct="1"/>
            <a:r>
              <a:rPr lang="en-US" dirty="0"/>
              <a:t>Fourth level</a:t>
            </a:r>
          </a:p>
          <a:p>
            <a:pPr lvl="4" eaLnBrk="1" latinLnBrk="0" hangingPunct="1"/>
            <a:r>
              <a:rPr lang="en-US" dirty="0"/>
              <a:t>Fifth level</a:t>
            </a:r>
            <a:endParaRPr kumimoji="0" lang="en-US" dirty="0"/>
          </a:p>
        </p:txBody>
      </p:sp>
      <p:sp>
        <p:nvSpPr>
          <p:cNvPr id="7" name="Date Placeholder 1"/>
          <p:cNvSpPr>
            <a:spLocks noGrp="1"/>
          </p:cNvSpPr>
          <p:nvPr>
            <p:ph type="dt" sz="half" idx="2"/>
          </p:nvPr>
        </p:nvSpPr>
        <p:spPr>
          <a:xfrm>
            <a:off x="2117434" y="4732489"/>
            <a:ext cx="1520979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/>
                </a:solidFill>
              </a:defRPr>
            </a:lvl1pPr>
          </a:lstStyle>
          <a:p>
            <a:pPr algn="ctr"/>
            <a:r>
              <a:rPr lang="en-NL"/>
              <a:t>19 May, 2025</a:t>
            </a:r>
            <a:endParaRPr lang="en-US" dirty="0"/>
          </a:p>
        </p:txBody>
      </p:sp>
      <p:sp>
        <p:nvSpPr>
          <p:cNvPr id="8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3831466" y="4732489"/>
            <a:ext cx="4116194" cy="2705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/>
                </a:solidFill>
              </a:defRPr>
            </a:lvl1pPr>
          </a:lstStyle>
          <a:p>
            <a:r>
              <a:rPr lang="en-GB"/>
              <a:t>LHCb: looking forward since '94 | M.Mulder | Nikhef Jamboree 2025</a:t>
            </a:r>
            <a:endParaRPr lang="en-US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4"/>
          </p:nvPr>
        </p:nvSpPr>
        <p:spPr>
          <a:xfrm>
            <a:off x="8182630" y="4732489"/>
            <a:ext cx="50142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/>
                </a:solidFill>
              </a:defRPr>
            </a:lvl1pPr>
          </a:lstStyle>
          <a:p>
            <a:fld id="{17918391-D411-FE40-AAD7-861AE5233E0E}" type="slidenum">
              <a:rPr lang="en-US" smtClean="0"/>
              <a:pPr/>
              <a:t>‹nr.›</a:t>
            </a:fld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F211CB9-B1D0-103C-2ADC-360813649B8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30" t="-1471" r="-230" b="-3517"/>
          <a:stretch/>
        </p:blipFill>
        <p:spPr>
          <a:xfrm>
            <a:off x="457200" y="4311103"/>
            <a:ext cx="1196727" cy="7538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454527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7467600" cy="85725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57200" y="1200151"/>
            <a:ext cx="3657600" cy="3262788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267200" y="1200150"/>
            <a:ext cx="3657600" cy="3262789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8" name="Date Placeholder 1"/>
          <p:cNvSpPr>
            <a:spLocks noGrp="1"/>
          </p:cNvSpPr>
          <p:nvPr>
            <p:ph type="dt" sz="half" idx="10"/>
          </p:nvPr>
        </p:nvSpPr>
        <p:spPr>
          <a:xfrm>
            <a:off x="2118360" y="4767263"/>
            <a:ext cx="21104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NL"/>
              <a:t>19 May, 2025</a:t>
            </a:r>
            <a:endParaRPr lang="en-US" dirty="0"/>
          </a:p>
        </p:txBody>
      </p:sp>
      <p:sp>
        <p:nvSpPr>
          <p:cNvPr id="9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4335780" y="4767263"/>
            <a:ext cx="3742576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GB"/>
              <a:t>LHCb: looking forward since '94 | M.Mulder | Nikhef Jamboree 2025</a:t>
            </a:r>
            <a:endParaRPr lang="en-US" dirty="0"/>
          </a:p>
        </p:txBody>
      </p:sp>
      <p:sp>
        <p:nvSpPr>
          <p:cNvPr id="10" name="Slide Number Placeholder 3"/>
          <p:cNvSpPr>
            <a:spLocks noGrp="1"/>
          </p:cNvSpPr>
          <p:nvPr>
            <p:ph type="sldNum" sz="quarter" idx="4"/>
          </p:nvPr>
        </p:nvSpPr>
        <p:spPr>
          <a:xfrm>
            <a:off x="8185376" y="4767263"/>
            <a:ext cx="50142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7918391-D411-FE40-AAD7-861AE5233E0E}" type="slidenum">
              <a:rPr lang="en-US" smtClean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966658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4_Titre et contenu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175120"/>
            <a:ext cx="5981700" cy="705332"/>
          </a:xfrm>
        </p:spPr>
        <p:txBody>
          <a:bodyPr>
            <a:noAutofit/>
          </a:bodyPr>
          <a:lstStyle>
            <a:lvl1pPr algn="l">
              <a:defRPr sz="3000">
                <a:solidFill>
                  <a:schemeClr val="accent4">
                    <a:lumMod val="50000"/>
                  </a:schemeClr>
                </a:solidFill>
              </a:defRPr>
            </a:lvl1pPr>
          </a:lstStyle>
          <a:p>
            <a:r>
              <a:rPr kumimoji="0" lang="en-US" dirty="0"/>
              <a:t>Click to edit Master title style</a:t>
            </a: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buClrTx/>
              <a:defRPr sz="1800">
                <a:solidFill>
                  <a:schemeClr val="accent4">
                    <a:lumMod val="50000"/>
                  </a:schemeClr>
                </a:solidFill>
              </a:defRPr>
            </a:lvl1pPr>
            <a:lvl2pPr>
              <a:buClrTx/>
              <a:defRPr sz="1600">
                <a:solidFill>
                  <a:schemeClr val="accent4">
                    <a:lumMod val="50000"/>
                  </a:schemeClr>
                </a:solidFill>
              </a:defRPr>
            </a:lvl2pPr>
            <a:lvl3pPr>
              <a:buClrTx/>
              <a:defRPr sz="1600">
                <a:solidFill>
                  <a:schemeClr val="accent4">
                    <a:lumMod val="50000"/>
                  </a:schemeClr>
                </a:solidFill>
              </a:defRPr>
            </a:lvl3pPr>
            <a:lvl4pPr>
              <a:buClrTx/>
              <a:defRPr sz="1400">
                <a:solidFill>
                  <a:schemeClr val="accent4">
                    <a:lumMod val="50000"/>
                  </a:schemeClr>
                </a:solidFill>
              </a:defRPr>
            </a:lvl4pPr>
            <a:lvl5pPr>
              <a:buClrTx/>
              <a:defRPr sz="1400">
                <a:solidFill>
                  <a:schemeClr val="accent4">
                    <a:lumMod val="50000"/>
                  </a:schemeClr>
                </a:solidFill>
              </a:defRPr>
            </a:lvl5pPr>
          </a:lstStyle>
          <a:p>
            <a:pPr lvl="0" eaLnBrk="1" latinLnBrk="0" hangingPunct="1"/>
            <a:r>
              <a:rPr lang="en-US" dirty="0"/>
              <a:t>Click to edit Master text styles</a:t>
            </a:r>
          </a:p>
          <a:p>
            <a:pPr lvl="1" eaLnBrk="1" latinLnBrk="0" hangingPunct="1"/>
            <a:r>
              <a:rPr lang="en-US" dirty="0"/>
              <a:t>Second level</a:t>
            </a:r>
          </a:p>
          <a:p>
            <a:pPr lvl="2" eaLnBrk="1" latinLnBrk="0" hangingPunct="1"/>
            <a:r>
              <a:rPr lang="en-US" dirty="0"/>
              <a:t>Third level</a:t>
            </a:r>
          </a:p>
          <a:p>
            <a:pPr lvl="3" eaLnBrk="1" latinLnBrk="0" hangingPunct="1"/>
            <a:r>
              <a:rPr lang="en-US" dirty="0"/>
              <a:t>Fourth level</a:t>
            </a:r>
          </a:p>
          <a:p>
            <a:pPr lvl="4" eaLnBrk="1" latinLnBrk="0" hangingPunct="1"/>
            <a:r>
              <a:rPr lang="en-US" dirty="0"/>
              <a:t>Fifth level</a:t>
            </a:r>
            <a:endParaRPr kumimoji="0" lang="en-US" dirty="0"/>
          </a:p>
        </p:txBody>
      </p:sp>
      <p:sp>
        <p:nvSpPr>
          <p:cNvPr id="7" name="Date Placeholder 1"/>
          <p:cNvSpPr>
            <a:spLocks noGrp="1"/>
          </p:cNvSpPr>
          <p:nvPr>
            <p:ph type="dt" sz="half" idx="2"/>
          </p:nvPr>
        </p:nvSpPr>
        <p:spPr>
          <a:xfrm>
            <a:off x="457199" y="4697879"/>
            <a:ext cx="1571223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accent4">
                    <a:lumMod val="50000"/>
                  </a:schemeClr>
                </a:solidFill>
              </a:defRPr>
            </a:lvl1pPr>
          </a:lstStyle>
          <a:p>
            <a:pPr algn="ctr"/>
            <a:r>
              <a:rPr lang="en-NL"/>
              <a:t>19 May, 2025</a:t>
            </a:r>
            <a:endParaRPr lang="en-US" dirty="0"/>
          </a:p>
        </p:txBody>
      </p:sp>
      <p:sp>
        <p:nvSpPr>
          <p:cNvPr id="8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2472690" y="4697879"/>
            <a:ext cx="5104728" cy="2705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accent4">
                    <a:lumMod val="50000"/>
                  </a:schemeClr>
                </a:solidFill>
              </a:defRPr>
            </a:lvl1pPr>
          </a:lstStyle>
          <a:p>
            <a:r>
              <a:rPr lang="en-GB"/>
              <a:t>LHCb: looking forward since '94 | M.Mulder | Nikhef Jamboree 2025</a:t>
            </a:r>
            <a:endParaRPr lang="en-US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4"/>
          </p:nvPr>
        </p:nvSpPr>
        <p:spPr>
          <a:xfrm>
            <a:off x="8182630" y="4732489"/>
            <a:ext cx="50142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4">
                    <a:lumMod val="50000"/>
                  </a:schemeClr>
                </a:solidFill>
              </a:defRPr>
            </a:lvl1pPr>
          </a:lstStyle>
          <a:p>
            <a:fld id="{17918391-D411-FE40-AAD7-861AE5233E0E}" type="slidenum">
              <a:rPr lang="en-US" smtClean="0"/>
              <a:pPr/>
              <a:t>‹nr.›</a:t>
            </a:fld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4E5CC29-CF66-464E-953A-20FEFDA9A734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 l="-524" t="1543" r="524" b="-1547"/>
          <a:stretch/>
        </p:blipFill>
        <p:spPr>
          <a:xfrm>
            <a:off x="7447992" y="175120"/>
            <a:ext cx="1238808" cy="7432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247334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.emf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theme" Target="../theme/theme2.xml"/><Relationship Id="rId1" Type="http://schemas.openxmlformats.org/officeDocument/2006/relationships/slideLayout" Target="../slideLayouts/slideLayout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 descr="bande-01.eps"/>
          <p:cNvPicPr>
            <a:picLocks noChangeAspect="1"/>
          </p:cNvPicPr>
          <p:nvPr/>
        </p:nvPicPr>
        <p:blipFill>
          <a:blip r:embed="rId6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442648"/>
            <a:ext cx="9144000" cy="707202"/>
          </a:xfrm>
          <a:prstGeom prst="rect">
            <a:avLst/>
          </a:prstGeom>
        </p:spPr>
      </p:pic>
      <p:sp>
        <p:nvSpPr>
          <p:cNvPr id="9" name="Espace réservé du titre 8"/>
          <p:cNvSpPr>
            <a:spLocks noGrp="1"/>
          </p:cNvSpPr>
          <p:nvPr>
            <p:ph type="title"/>
          </p:nvPr>
        </p:nvSpPr>
        <p:spPr>
          <a:xfrm>
            <a:off x="457200" y="175120"/>
            <a:ext cx="8226854" cy="705332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/>
          <a:p>
            <a:r>
              <a:rPr kumimoji="0" lang="fr-CH" dirty="0"/>
              <a:t>Cliquez et modifiez le titre</a:t>
            </a:r>
            <a:endParaRPr kumimoji="0" lang="en-US" dirty="0"/>
          </a:p>
        </p:txBody>
      </p:sp>
      <p:sp>
        <p:nvSpPr>
          <p:cNvPr id="30" name="Espace réservé du texte 29"/>
          <p:cNvSpPr>
            <a:spLocks noGrp="1"/>
          </p:cNvSpPr>
          <p:nvPr>
            <p:ph type="body" idx="1"/>
          </p:nvPr>
        </p:nvSpPr>
        <p:spPr>
          <a:xfrm>
            <a:off x="457200" y="994205"/>
            <a:ext cx="8229600" cy="3203145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fr-CH" dirty="0"/>
              <a:t>Cliquez pour modifier les styles du texte du masque</a:t>
            </a:r>
          </a:p>
          <a:p>
            <a:pPr lvl="1" eaLnBrk="1" latinLnBrk="0" hangingPunct="1"/>
            <a:r>
              <a:rPr kumimoji="0" lang="fr-CH" dirty="0"/>
              <a:t>Deuxième niveau</a:t>
            </a:r>
          </a:p>
          <a:p>
            <a:pPr lvl="2" eaLnBrk="1" latinLnBrk="0" hangingPunct="1"/>
            <a:r>
              <a:rPr kumimoji="0" lang="fr-CH" dirty="0"/>
              <a:t>Troisième niveau</a:t>
            </a:r>
          </a:p>
          <a:p>
            <a:pPr lvl="3" eaLnBrk="1" latinLnBrk="0" hangingPunct="1"/>
            <a:r>
              <a:rPr kumimoji="0" lang="fr-CH" dirty="0"/>
              <a:t>Quatrième niveau</a:t>
            </a:r>
          </a:p>
          <a:p>
            <a:pPr lvl="4" eaLnBrk="1" latinLnBrk="0" hangingPunct="1"/>
            <a:r>
              <a:rPr kumimoji="0" lang="fr-CH" dirty="0"/>
              <a:t>Cinquième niveau</a:t>
            </a:r>
            <a:endParaRPr kumimoji="0"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2"/>
          </p:nvPr>
        </p:nvSpPr>
        <p:spPr>
          <a:xfrm>
            <a:off x="2110400" y="4764406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NL"/>
              <a:t>19 May, 2025</a:t>
            </a:r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4351020" y="4767263"/>
            <a:ext cx="3727336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GB"/>
              <a:t>LHCb: looking forward since '94 | M.Mulder | Nikhef Jamboree 2025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>
          <a:xfrm>
            <a:off x="8185376" y="4767263"/>
            <a:ext cx="50142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7918391-D411-FE40-AAD7-861AE5233E0E}" type="slidenum">
              <a:rPr lang="en-US" smtClean="0"/>
              <a:pPr/>
              <a:t>‹nr.›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0" r:id="rId1"/>
    <p:sldLayoutId id="2147483679" r:id="rId2"/>
    <p:sldLayoutId id="2147483684" r:id="rId3"/>
    <p:sldLayoutId id="2147483685" r:id="rId4"/>
  </p:sldLayoutIdLst>
  <p:hf hdr="0" ftr="0" dt="0"/>
  <p:txStyles>
    <p:titleStyle>
      <a:lvl1pPr algn="l" rtl="0" eaLnBrk="1" latinLnBrk="0" hangingPunct="1">
        <a:spcBef>
          <a:spcPct val="0"/>
        </a:spcBef>
        <a:buNone/>
        <a:defRPr kumimoji="0" sz="46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93776" indent="-457200" algn="l" rtl="0" eaLnBrk="1" latinLnBrk="0" hangingPunct="1">
        <a:spcBef>
          <a:spcPct val="20000"/>
        </a:spcBef>
        <a:buClr>
          <a:schemeClr val="tx1"/>
        </a:buClr>
        <a:buSzPct val="80000"/>
        <a:buFont typeface="Arial"/>
        <a:buChar char="•"/>
        <a:defRPr kumimoji="0" sz="3000" kern="1200">
          <a:solidFill>
            <a:schemeClr val="tx1"/>
          </a:solidFill>
          <a:latin typeface="+mn-lt"/>
          <a:ea typeface="+mn-ea"/>
          <a:cs typeface="+mn-cs"/>
        </a:defRPr>
      </a:lvl1pPr>
      <a:lvl2pPr marL="905256" indent="-457200" algn="l" rtl="0" eaLnBrk="1" latinLnBrk="0" hangingPunct="1">
        <a:spcBef>
          <a:spcPct val="20000"/>
        </a:spcBef>
        <a:buClr>
          <a:schemeClr val="tx1"/>
        </a:buClr>
        <a:buSzPct val="90000"/>
        <a:buFont typeface="Arial"/>
        <a:buChar char="•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1092708" indent="-342900" algn="l" rtl="0" eaLnBrk="1" latinLnBrk="0" hangingPunct="1">
        <a:spcBef>
          <a:spcPct val="20000"/>
        </a:spcBef>
        <a:buClr>
          <a:schemeClr val="tx1"/>
        </a:buClr>
        <a:buSzPct val="85000"/>
        <a:buFont typeface="Arial"/>
        <a:buChar char="•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385316" indent="-342900" algn="l" rtl="0" eaLnBrk="1" latinLnBrk="0" hangingPunct="1">
        <a:spcBef>
          <a:spcPct val="20000"/>
        </a:spcBef>
        <a:buClr>
          <a:schemeClr val="tx1"/>
        </a:buClr>
        <a:buSzPct val="90000"/>
        <a:buFont typeface="Arial"/>
        <a:buChar char="•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650492" indent="-342900" algn="l" rtl="0" eaLnBrk="1" latinLnBrk="0" hangingPunct="1">
        <a:spcBef>
          <a:spcPct val="20000"/>
        </a:spcBef>
        <a:buClr>
          <a:schemeClr val="tx1"/>
        </a:buClr>
        <a:buSzPct val="100000"/>
        <a:buFont typeface="Arial"/>
        <a:buChar char="•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00784" indent="-182880" algn="l" rtl="0" eaLnBrk="1" latinLnBrk="0" hangingPunct="1">
        <a:spcBef>
          <a:spcPct val="20000"/>
        </a:spcBef>
        <a:buClr>
          <a:schemeClr val="accent5"/>
        </a:buClr>
        <a:buFont typeface="Arial"/>
        <a:buChar char="-"/>
        <a:defRPr kumimoji="0" sz="20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100000"/>
        <a:buFont typeface="Arial"/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39696" indent="-182880" algn="l" rtl="0" eaLnBrk="1" latinLnBrk="0" hangingPunct="1">
        <a:spcBef>
          <a:spcPct val="20000"/>
        </a:spcBef>
        <a:buClr>
          <a:schemeClr val="accent6"/>
        </a:buClr>
        <a:buFont typeface="Arial"/>
        <a:buChar char="▪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31720" indent="-182880" algn="l" rtl="0" eaLnBrk="1" latinLnBrk="0" hangingPunct="1">
        <a:spcBef>
          <a:spcPct val="20000"/>
        </a:spcBef>
        <a:buClr>
          <a:schemeClr val="accent6"/>
        </a:buClr>
        <a:buFont typeface="Arial"/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 descr="bande-01.eps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442648"/>
            <a:ext cx="9144000" cy="707202"/>
          </a:xfrm>
          <a:prstGeom prst="rect">
            <a:avLst/>
          </a:prstGeom>
        </p:spPr>
      </p:pic>
      <p:sp>
        <p:nvSpPr>
          <p:cNvPr id="9" name="Espace réservé du titre 8"/>
          <p:cNvSpPr>
            <a:spLocks noGrp="1"/>
          </p:cNvSpPr>
          <p:nvPr>
            <p:ph type="title"/>
          </p:nvPr>
        </p:nvSpPr>
        <p:spPr>
          <a:xfrm>
            <a:off x="457200" y="175120"/>
            <a:ext cx="8226854" cy="705332"/>
          </a:xfrm>
          <a:prstGeom prst="rect">
            <a:avLst/>
          </a:prstGeom>
        </p:spPr>
        <p:txBody>
          <a:bodyPr vert="horz" lIns="45720" rIns="45720" anchor="ctr">
            <a:normAutofit/>
          </a:bodyPr>
          <a:lstStyle/>
          <a:p>
            <a:r>
              <a:rPr kumimoji="0" lang="fr-CH" dirty="0"/>
              <a:t>Cliquez et modifiez le titre</a:t>
            </a:r>
            <a:endParaRPr kumimoji="0" lang="en-US" dirty="0"/>
          </a:p>
        </p:txBody>
      </p:sp>
      <p:sp>
        <p:nvSpPr>
          <p:cNvPr id="30" name="Espace réservé du texte 29"/>
          <p:cNvSpPr>
            <a:spLocks noGrp="1"/>
          </p:cNvSpPr>
          <p:nvPr>
            <p:ph type="body" idx="1"/>
          </p:nvPr>
        </p:nvSpPr>
        <p:spPr>
          <a:xfrm>
            <a:off x="457200" y="994205"/>
            <a:ext cx="8229600" cy="3203145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fr-CH" dirty="0"/>
              <a:t>Cliquez pour modifier les styles du texte du masque</a:t>
            </a:r>
          </a:p>
          <a:p>
            <a:pPr lvl="1" eaLnBrk="1" latinLnBrk="0" hangingPunct="1"/>
            <a:r>
              <a:rPr kumimoji="0" lang="fr-CH" dirty="0"/>
              <a:t>Deuxième niveau</a:t>
            </a:r>
          </a:p>
          <a:p>
            <a:pPr lvl="2" eaLnBrk="1" latinLnBrk="0" hangingPunct="1"/>
            <a:r>
              <a:rPr kumimoji="0" lang="fr-CH" dirty="0"/>
              <a:t>Troisième niveau</a:t>
            </a:r>
          </a:p>
          <a:p>
            <a:pPr lvl="3" eaLnBrk="1" latinLnBrk="0" hangingPunct="1"/>
            <a:r>
              <a:rPr kumimoji="0" lang="fr-CH" dirty="0"/>
              <a:t>Quatrième niveau</a:t>
            </a:r>
          </a:p>
          <a:p>
            <a:pPr lvl="4" eaLnBrk="1" latinLnBrk="0" hangingPunct="1"/>
            <a:r>
              <a:rPr kumimoji="0" lang="fr-CH" dirty="0"/>
              <a:t>Cinquième niveau</a:t>
            </a:r>
            <a:endParaRPr kumimoji="0"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2"/>
          </p:nvPr>
        </p:nvSpPr>
        <p:spPr>
          <a:xfrm>
            <a:off x="2110400" y="4764406"/>
            <a:ext cx="2133600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NL"/>
              <a:t>19 May, 2025</a:t>
            </a:r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4351020" y="4767263"/>
            <a:ext cx="3727336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GB"/>
              <a:t>LHCb: looking forward since '94 | M.Mulder | Nikhef Jamboree 2025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>
          <a:xfrm>
            <a:off x="8185376" y="4767263"/>
            <a:ext cx="501424" cy="2738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7918391-D411-FE40-AAD7-861AE5233E0E}" type="slidenum">
              <a:rPr lang="en-US" smtClean="0"/>
              <a:pPr/>
              <a:t>‹nr.›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6" r:id="rId1"/>
  </p:sldLayoutIdLst>
  <p:hf hdr="0" ftr="0" dt="0"/>
  <p:txStyles>
    <p:titleStyle>
      <a:lvl1pPr algn="l" rtl="0" eaLnBrk="1" latinLnBrk="0" hangingPunct="1">
        <a:spcBef>
          <a:spcPct val="0"/>
        </a:spcBef>
        <a:buNone/>
        <a:defRPr kumimoji="0" sz="46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93776" indent="-457200" algn="l" rtl="0" eaLnBrk="1" latinLnBrk="0" hangingPunct="1">
        <a:spcBef>
          <a:spcPct val="20000"/>
        </a:spcBef>
        <a:buClr>
          <a:schemeClr val="tx1"/>
        </a:buClr>
        <a:buSzPct val="80000"/>
        <a:buFont typeface="Arial"/>
        <a:buChar char="•"/>
        <a:defRPr kumimoji="0" sz="3000" kern="1200">
          <a:solidFill>
            <a:schemeClr val="tx1"/>
          </a:solidFill>
          <a:latin typeface="+mn-lt"/>
          <a:ea typeface="+mn-ea"/>
          <a:cs typeface="+mn-cs"/>
        </a:defRPr>
      </a:lvl1pPr>
      <a:lvl2pPr marL="905256" indent="-457200" algn="l" rtl="0" eaLnBrk="1" latinLnBrk="0" hangingPunct="1">
        <a:spcBef>
          <a:spcPct val="20000"/>
        </a:spcBef>
        <a:buClr>
          <a:schemeClr val="tx1"/>
        </a:buClr>
        <a:buSzPct val="90000"/>
        <a:buFont typeface="Arial"/>
        <a:buChar char="•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1092708" indent="-342900" algn="l" rtl="0" eaLnBrk="1" latinLnBrk="0" hangingPunct="1">
        <a:spcBef>
          <a:spcPct val="20000"/>
        </a:spcBef>
        <a:buClr>
          <a:schemeClr val="tx1"/>
        </a:buClr>
        <a:buSzPct val="85000"/>
        <a:buFont typeface="Arial"/>
        <a:buChar char="•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385316" indent="-342900" algn="l" rtl="0" eaLnBrk="1" latinLnBrk="0" hangingPunct="1">
        <a:spcBef>
          <a:spcPct val="20000"/>
        </a:spcBef>
        <a:buClr>
          <a:schemeClr val="tx1"/>
        </a:buClr>
        <a:buSzPct val="90000"/>
        <a:buFont typeface="Arial"/>
        <a:buChar char="•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650492" indent="-342900" algn="l" rtl="0" eaLnBrk="1" latinLnBrk="0" hangingPunct="1">
        <a:spcBef>
          <a:spcPct val="20000"/>
        </a:spcBef>
        <a:buClr>
          <a:schemeClr val="tx1"/>
        </a:buClr>
        <a:buSzPct val="100000"/>
        <a:buFont typeface="Arial"/>
        <a:buChar char="•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00784" indent="-182880" algn="l" rtl="0" eaLnBrk="1" latinLnBrk="0" hangingPunct="1">
        <a:spcBef>
          <a:spcPct val="20000"/>
        </a:spcBef>
        <a:buClr>
          <a:schemeClr val="accent5"/>
        </a:buClr>
        <a:buFont typeface="Arial"/>
        <a:buChar char="-"/>
        <a:defRPr kumimoji="0" sz="20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100000"/>
        <a:buFont typeface="Arial"/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39696" indent="-182880" algn="l" rtl="0" eaLnBrk="1" latinLnBrk="0" hangingPunct="1">
        <a:spcBef>
          <a:spcPct val="20000"/>
        </a:spcBef>
        <a:buClr>
          <a:schemeClr val="accent6"/>
        </a:buClr>
        <a:buFont typeface="Arial"/>
        <a:buChar char="▪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331720" indent="-182880" algn="l" rtl="0" eaLnBrk="1" latinLnBrk="0" hangingPunct="1">
        <a:spcBef>
          <a:spcPct val="20000"/>
        </a:spcBef>
        <a:buClr>
          <a:schemeClr val="accent6"/>
        </a:buClr>
        <a:buFont typeface="Arial"/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hyperlink" Target="https://inspirehep.net/files/b83094dc2ef13cee0b5b272bcdd5f49a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https://inspirehep.net/files/b83094dc2ef13cee0b5b272bcdd5f49a" TargetMode="External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.jpg"/><Relationship Id="rId4" Type="http://schemas.openxmlformats.org/officeDocument/2006/relationships/image" Target="../media/image8.JP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.png"/><Relationship Id="rId5" Type="http://schemas.openxmlformats.org/officeDocument/2006/relationships/image" Target="../media/image7.jpg"/><Relationship Id="rId4" Type="http://schemas.openxmlformats.org/officeDocument/2006/relationships/image" Target="../media/image8.JP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1.xml"/><Relationship Id="rId6" Type="http://schemas.openxmlformats.org/officeDocument/2006/relationships/image" Target="../media/image17.png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7" Type="http://schemas.openxmlformats.org/officeDocument/2006/relationships/image" Target="../media/image19.png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2.xml"/><Relationship Id="rId6" Type="http://schemas.openxmlformats.org/officeDocument/2006/relationships/image" Target="../media/image17.png"/><Relationship Id="rId4" Type="http://schemas.openxmlformats.org/officeDocument/2006/relationships/image" Target="../media/image18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8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3.xml"/><Relationship Id="rId6" Type="http://schemas.openxmlformats.org/officeDocument/2006/relationships/image" Target="../media/image21.png"/><Relationship Id="rId5" Type="http://schemas.openxmlformats.org/officeDocument/2006/relationships/image" Target="../media/image190.png"/><Relationship Id="rId4" Type="http://schemas.openxmlformats.org/officeDocument/2006/relationships/image" Target="../media/image20.png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png"/><Relationship Id="rId13" Type="http://schemas.openxmlformats.org/officeDocument/2006/relationships/image" Target="../media/image31.png"/><Relationship Id="rId18" Type="http://schemas.openxmlformats.org/officeDocument/2006/relationships/image" Target="../media/image36.png"/><Relationship Id="rId3" Type="http://schemas.openxmlformats.org/officeDocument/2006/relationships/image" Target="../media/image22.jpg"/><Relationship Id="rId7" Type="http://schemas.openxmlformats.org/officeDocument/2006/relationships/image" Target="../media/image4.png"/><Relationship Id="rId12" Type="http://schemas.openxmlformats.org/officeDocument/2006/relationships/image" Target="../media/image30.png"/><Relationship Id="rId17" Type="http://schemas.openxmlformats.org/officeDocument/2006/relationships/image" Target="../media/image35.jpg"/><Relationship Id="rId2" Type="http://schemas.openxmlformats.org/officeDocument/2006/relationships/notesSlide" Target="../notesSlides/notesSlide9.xml"/><Relationship Id="rId16" Type="http://schemas.openxmlformats.org/officeDocument/2006/relationships/image" Target="../media/image34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5.png"/><Relationship Id="rId11" Type="http://schemas.openxmlformats.org/officeDocument/2006/relationships/image" Target="../media/image29.jpg"/><Relationship Id="rId5" Type="http://schemas.openxmlformats.org/officeDocument/2006/relationships/image" Target="../media/image24.png"/><Relationship Id="rId15" Type="http://schemas.openxmlformats.org/officeDocument/2006/relationships/image" Target="../media/image33.jpg"/><Relationship Id="rId10" Type="http://schemas.openxmlformats.org/officeDocument/2006/relationships/image" Target="../media/image28.jpg"/><Relationship Id="rId19" Type="http://schemas.openxmlformats.org/officeDocument/2006/relationships/image" Target="../media/image37.jpg"/><Relationship Id="rId4" Type="http://schemas.openxmlformats.org/officeDocument/2006/relationships/image" Target="../media/image23.png"/><Relationship Id="rId9" Type="http://schemas.openxmlformats.org/officeDocument/2006/relationships/image" Target="../media/image27.png"/><Relationship Id="rId14" Type="http://schemas.openxmlformats.org/officeDocument/2006/relationships/image" Target="../media/image32.jpg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3.jpg"/><Relationship Id="rId13" Type="http://schemas.openxmlformats.org/officeDocument/2006/relationships/image" Target="../media/image48.jpg"/><Relationship Id="rId18" Type="http://schemas.openxmlformats.org/officeDocument/2006/relationships/image" Target="../media/image53.png"/><Relationship Id="rId3" Type="http://schemas.openxmlformats.org/officeDocument/2006/relationships/image" Target="../media/image38.jpg"/><Relationship Id="rId21" Type="http://schemas.openxmlformats.org/officeDocument/2006/relationships/image" Target="../media/image56.png"/><Relationship Id="rId7" Type="http://schemas.openxmlformats.org/officeDocument/2006/relationships/image" Target="../media/image42.jpg"/><Relationship Id="rId12" Type="http://schemas.openxmlformats.org/officeDocument/2006/relationships/image" Target="../media/image47.jpg"/><Relationship Id="rId17" Type="http://schemas.openxmlformats.org/officeDocument/2006/relationships/image" Target="../media/image52.jpg"/><Relationship Id="rId25" Type="http://schemas.openxmlformats.org/officeDocument/2006/relationships/image" Target="../media/image60.jpg"/><Relationship Id="rId2" Type="http://schemas.openxmlformats.org/officeDocument/2006/relationships/notesSlide" Target="../notesSlides/notesSlide10.xml"/><Relationship Id="rId16" Type="http://schemas.openxmlformats.org/officeDocument/2006/relationships/image" Target="../media/image51.jpg"/><Relationship Id="rId20" Type="http://schemas.openxmlformats.org/officeDocument/2006/relationships/image" Target="../media/image5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1.jpg"/><Relationship Id="rId11" Type="http://schemas.openxmlformats.org/officeDocument/2006/relationships/image" Target="../media/image46.jpg"/><Relationship Id="rId24" Type="http://schemas.openxmlformats.org/officeDocument/2006/relationships/image" Target="../media/image59.jpg"/><Relationship Id="rId5" Type="http://schemas.openxmlformats.org/officeDocument/2006/relationships/image" Target="../media/image40.jpg"/><Relationship Id="rId15" Type="http://schemas.openxmlformats.org/officeDocument/2006/relationships/image" Target="../media/image50.jpg"/><Relationship Id="rId23" Type="http://schemas.openxmlformats.org/officeDocument/2006/relationships/image" Target="../media/image58.png"/><Relationship Id="rId10" Type="http://schemas.openxmlformats.org/officeDocument/2006/relationships/image" Target="../media/image45.jpg"/><Relationship Id="rId19" Type="http://schemas.openxmlformats.org/officeDocument/2006/relationships/image" Target="../media/image54.png"/><Relationship Id="rId4" Type="http://schemas.openxmlformats.org/officeDocument/2006/relationships/image" Target="../media/image39.jpg"/><Relationship Id="rId9" Type="http://schemas.openxmlformats.org/officeDocument/2006/relationships/image" Target="../media/image44.jpg"/><Relationship Id="rId14" Type="http://schemas.openxmlformats.org/officeDocument/2006/relationships/image" Target="../media/image49.jpg"/><Relationship Id="rId22" Type="http://schemas.openxmlformats.org/officeDocument/2006/relationships/image" Target="../media/image57.png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.jpg"/><Relationship Id="rId13" Type="http://schemas.openxmlformats.org/officeDocument/2006/relationships/image" Target="../media/image46.jpg"/><Relationship Id="rId18" Type="http://schemas.openxmlformats.org/officeDocument/2006/relationships/image" Target="../media/image51.jpg"/><Relationship Id="rId3" Type="http://schemas.openxmlformats.org/officeDocument/2006/relationships/image" Target="../media/image60.jpg"/><Relationship Id="rId21" Type="http://schemas.openxmlformats.org/officeDocument/2006/relationships/image" Target="../media/image54.png"/><Relationship Id="rId7" Type="http://schemas.openxmlformats.org/officeDocument/2006/relationships/image" Target="../media/image41.jpg"/><Relationship Id="rId12" Type="http://schemas.openxmlformats.org/officeDocument/2006/relationships/image" Target="../media/image45.jpg"/><Relationship Id="rId17" Type="http://schemas.openxmlformats.org/officeDocument/2006/relationships/image" Target="../media/image50.jpg"/><Relationship Id="rId25" Type="http://schemas.openxmlformats.org/officeDocument/2006/relationships/image" Target="../media/image58.png"/><Relationship Id="rId2" Type="http://schemas.openxmlformats.org/officeDocument/2006/relationships/notesSlide" Target="../notesSlides/notesSlide11.xml"/><Relationship Id="rId16" Type="http://schemas.openxmlformats.org/officeDocument/2006/relationships/image" Target="../media/image49.jpg"/><Relationship Id="rId20" Type="http://schemas.openxmlformats.org/officeDocument/2006/relationships/image" Target="../media/image5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0.jpg"/><Relationship Id="rId11" Type="http://schemas.openxmlformats.org/officeDocument/2006/relationships/image" Target="../media/image59.jpg"/><Relationship Id="rId24" Type="http://schemas.openxmlformats.org/officeDocument/2006/relationships/image" Target="../media/image57.png"/><Relationship Id="rId5" Type="http://schemas.openxmlformats.org/officeDocument/2006/relationships/image" Target="../media/image39.jpg"/><Relationship Id="rId15" Type="http://schemas.openxmlformats.org/officeDocument/2006/relationships/image" Target="../media/image48.jpg"/><Relationship Id="rId23" Type="http://schemas.openxmlformats.org/officeDocument/2006/relationships/image" Target="../media/image56.png"/><Relationship Id="rId10" Type="http://schemas.openxmlformats.org/officeDocument/2006/relationships/image" Target="../media/image44.jpg"/><Relationship Id="rId19" Type="http://schemas.openxmlformats.org/officeDocument/2006/relationships/image" Target="../media/image52.jpg"/><Relationship Id="rId4" Type="http://schemas.openxmlformats.org/officeDocument/2006/relationships/image" Target="../media/image38.jpg"/><Relationship Id="rId9" Type="http://schemas.openxmlformats.org/officeDocument/2006/relationships/image" Target="../media/image43.jpg"/><Relationship Id="rId14" Type="http://schemas.openxmlformats.org/officeDocument/2006/relationships/image" Target="../media/image47.jpg"/><Relationship Id="rId22" Type="http://schemas.openxmlformats.org/officeDocument/2006/relationships/image" Target="../media/image55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g"/><Relationship Id="rId2" Type="http://schemas.openxmlformats.org/officeDocument/2006/relationships/image" Target="../media/image61.jp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5.png"/><Relationship Id="rId5" Type="http://schemas.openxmlformats.org/officeDocument/2006/relationships/image" Target="../media/image64.png"/><Relationship Id="rId4" Type="http://schemas.openxmlformats.org/officeDocument/2006/relationships/image" Target="../media/image63.pn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6.jp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png"/><Relationship Id="rId2" Type="http://schemas.openxmlformats.org/officeDocument/2006/relationships/image" Target="../media/image66.jp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png"/><Relationship Id="rId2" Type="http://schemas.openxmlformats.org/officeDocument/2006/relationships/image" Target="../media/image66.jp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8.pn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40.png"/><Relationship Id="rId3" Type="http://schemas.openxmlformats.org/officeDocument/2006/relationships/image" Target="../media/image70.png"/><Relationship Id="rId7" Type="http://schemas.openxmlformats.org/officeDocument/2006/relationships/image" Target="../media/image651.png"/><Relationship Id="rId12" Type="http://schemas.openxmlformats.org/officeDocument/2006/relationships/image" Target="../media/image670.png"/><Relationship Id="rId2" Type="http://schemas.openxmlformats.org/officeDocument/2006/relationships/image" Target="../media/image6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1.jpg"/><Relationship Id="rId11" Type="http://schemas.openxmlformats.org/officeDocument/2006/relationships/image" Target="../media/image660.png"/><Relationship Id="rId5" Type="http://schemas.openxmlformats.org/officeDocument/2006/relationships/image" Target="../media/image630.png"/><Relationship Id="rId10" Type="http://schemas.openxmlformats.org/officeDocument/2006/relationships/image" Target="../media/image20.png"/><Relationship Id="rId4" Type="http://schemas.openxmlformats.org/officeDocument/2006/relationships/image" Target="../media/image62.png"/><Relationship Id="rId9" Type="http://schemas.openxmlformats.org/officeDocument/2006/relationships/image" Target="../media/image66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png"/><Relationship Id="rId2" Type="http://schemas.openxmlformats.org/officeDocument/2006/relationships/image" Target="../media/image68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4.png"/><Relationship Id="rId4" Type="http://schemas.openxmlformats.org/officeDocument/2006/relationships/image" Target="../media/image73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3.png"/><Relationship Id="rId5" Type="http://schemas.openxmlformats.org/officeDocument/2006/relationships/image" Target="../media/image76.png"/><Relationship Id="rId4" Type="http://schemas.openxmlformats.org/officeDocument/2006/relationships/image" Target="../media/image75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7.png"/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0.jpg"/><Relationship Id="rId5" Type="http://schemas.openxmlformats.org/officeDocument/2006/relationships/image" Target="../media/image79.jpeg"/><Relationship Id="rId4" Type="http://schemas.openxmlformats.org/officeDocument/2006/relationships/image" Target="../media/image78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png"/><Relationship Id="rId2" Type="http://schemas.openxmlformats.org/officeDocument/2006/relationships/image" Target="../media/image77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00.png"/><Relationship Id="rId4" Type="http://schemas.openxmlformats.org/officeDocument/2006/relationships/image" Target="../media/image11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0.png"/><Relationship Id="rId7" Type="http://schemas.openxmlformats.org/officeDocument/2006/relationships/image" Target="../media/image83.png"/><Relationship Id="rId2" Type="http://schemas.openxmlformats.org/officeDocument/2006/relationships/image" Target="../media/image8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6.png"/><Relationship Id="rId5" Type="http://schemas.openxmlformats.org/officeDocument/2006/relationships/image" Target="../media/image42.jpg"/><Relationship Id="rId4" Type="http://schemas.openxmlformats.org/officeDocument/2006/relationships/image" Target="../media/image82.png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91.png"/><Relationship Id="rId13" Type="http://schemas.openxmlformats.org/officeDocument/2006/relationships/image" Target="../media/image96.png"/><Relationship Id="rId18" Type="http://schemas.openxmlformats.org/officeDocument/2006/relationships/hyperlink" Target="https://doi.org/10.1103/PhysRevLett.125.011802" TargetMode="External"/><Relationship Id="rId3" Type="http://schemas.openxmlformats.org/officeDocument/2006/relationships/image" Target="../media/image84.png"/><Relationship Id="rId21" Type="http://schemas.openxmlformats.org/officeDocument/2006/relationships/image" Target="../media/image93.png"/><Relationship Id="rId7" Type="http://schemas.openxmlformats.org/officeDocument/2006/relationships/image" Target="../media/image90.png"/><Relationship Id="rId12" Type="http://schemas.openxmlformats.org/officeDocument/2006/relationships/image" Target="../media/image95.png"/><Relationship Id="rId17" Type="http://schemas.openxmlformats.org/officeDocument/2006/relationships/hyperlink" Target="https://doi.org/10.1103/PhysRevLett.127.151801" TargetMode="External"/><Relationship Id="rId2" Type="http://schemas.openxmlformats.org/officeDocument/2006/relationships/notesSlide" Target="../notesSlides/notesSlide12.xml"/><Relationship Id="rId16" Type="http://schemas.openxmlformats.org/officeDocument/2006/relationships/hyperlink" Target="https://doi.org/10.1007/JHEP06(2014)133" TargetMode="External"/><Relationship Id="rId20" Type="http://schemas.openxmlformats.org/officeDocument/2006/relationships/hyperlink" Target="https://journals.aps.org/prd/abstract/10.1103/PhysRevD.93.074501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8.png"/><Relationship Id="rId11" Type="http://schemas.openxmlformats.org/officeDocument/2006/relationships/image" Target="../media/image94.png"/><Relationship Id="rId5" Type="http://schemas.openxmlformats.org/officeDocument/2006/relationships/image" Target="../media/image86.png"/><Relationship Id="rId15" Type="http://schemas.openxmlformats.org/officeDocument/2006/relationships/hyperlink" Target="https://doi.org/10.1007/JHEP04(2017)142" TargetMode="External"/><Relationship Id="rId19" Type="http://schemas.openxmlformats.org/officeDocument/2006/relationships/hyperlink" Target="https://doi.org/10.1007/JHEP09%282018%29145" TargetMode="External"/><Relationship Id="rId4" Type="http://schemas.openxmlformats.org/officeDocument/2006/relationships/image" Target="../media/image85.png"/><Relationship Id="rId9" Type="http://schemas.openxmlformats.org/officeDocument/2006/relationships/image" Target="../media/image92.png"/><Relationship Id="rId14" Type="http://schemas.openxmlformats.org/officeDocument/2006/relationships/hyperlink" Target="https://doi.org/10.1007/JHEP11(2016)047" TargetMode="External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image" Target="../media/image91.png"/><Relationship Id="rId13" Type="http://schemas.openxmlformats.org/officeDocument/2006/relationships/image" Target="../media/image96.png"/><Relationship Id="rId18" Type="http://schemas.openxmlformats.org/officeDocument/2006/relationships/hyperlink" Target="https://doi.org/10.1103/PhysRevLett.125.011802" TargetMode="External"/><Relationship Id="rId3" Type="http://schemas.openxmlformats.org/officeDocument/2006/relationships/image" Target="../media/image84.png"/><Relationship Id="rId21" Type="http://schemas.openxmlformats.org/officeDocument/2006/relationships/image" Target="../media/image93.png"/><Relationship Id="rId7" Type="http://schemas.openxmlformats.org/officeDocument/2006/relationships/image" Target="../media/image90.png"/><Relationship Id="rId12" Type="http://schemas.openxmlformats.org/officeDocument/2006/relationships/image" Target="../media/image95.png"/><Relationship Id="rId17" Type="http://schemas.openxmlformats.org/officeDocument/2006/relationships/hyperlink" Target="https://doi.org/10.1103/PhysRevLett.127.151801" TargetMode="External"/><Relationship Id="rId2" Type="http://schemas.openxmlformats.org/officeDocument/2006/relationships/notesSlide" Target="../notesSlides/notesSlide13.xml"/><Relationship Id="rId16" Type="http://schemas.openxmlformats.org/officeDocument/2006/relationships/hyperlink" Target="https://doi.org/10.1007/JHEP06(2014)133" TargetMode="External"/><Relationship Id="rId20" Type="http://schemas.openxmlformats.org/officeDocument/2006/relationships/hyperlink" Target="https://journals.aps.org/prd/abstract/10.1103/PhysRevD.93.074501" TargetMode="Externa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8.png"/><Relationship Id="rId11" Type="http://schemas.openxmlformats.org/officeDocument/2006/relationships/image" Target="../media/image94.png"/><Relationship Id="rId5" Type="http://schemas.openxmlformats.org/officeDocument/2006/relationships/image" Target="../media/image86.png"/><Relationship Id="rId15" Type="http://schemas.openxmlformats.org/officeDocument/2006/relationships/hyperlink" Target="https://doi.org/10.1007/JHEP04(2017)142" TargetMode="External"/><Relationship Id="rId19" Type="http://schemas.openxmlformats.org/officeDocument/2006/relationships/hyperlink" Target="https://doi.org/10.1007/JHEP09%282018%29145" TargetMode="External"/><Relationship Id="rId4" Type="http://schemas.openxmlformats.org/officeDocument/2006/relationships/image" Target="../media/image85.png"/><Relationship Id="rId9" Type="http://schemas.openxmlformats.org/officeDocument/2006/relationships/image" Target="../media/image92.png"/><Relationship Id="rId14" Type="http://schemas.openxmlformats.org/officeDocument/2006/relationships/hyperlink" Target="https://doi.org/10.1007/JHEP11(2016)047" TargetMode="Externa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7.png"/><Relationship Id="rId2" Type="http://schemas.openxmlformats.org/officeDocument/2006/relationships/image" Target="../media/image8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8.png"/></Relationships>
</file>

<file path=ppt/slides/_rels/slide3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90.png"/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58.png"/><Relationship Id="rId5" Type="http://schemas.openxmlformats.org/officeDocument/2006/relationships/image" Target="../media/image970.png"/><Relationship Id="rId4" Type="http://schemas.openxmlformats.org/officeDocument/2006/relationships/image" Target="../media/image99.png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0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0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5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1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5.png"/><Relationship Id="rId4" Type="http://schemas.openxmlformats.org/officeDocument/2006/relationships/image" Target="../media/image100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3.emf"/><Relationship Id="rId2" Type="http://schemas.openxmlformats.org/officeDocument/2006/relationships/image" Target="../media/image102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4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5.jpe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7.png"/><Relationship Id="rId2" Type="http://schemas.openxmlformats.org/officeDocument/2006/relationships/image" Target="../media/image106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9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1.png"/><Relationship Id="rId7" Type="http://schemas.openxmlformats.org/officeDocument/2006/relationships/image" Target="../media/image50.jpg"/><Relationship Id="rId2" Type="http://schemas.openxmlformats.org/officeDocument/2006/relationships/image" Target="../media/image11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4.png"/><Relationship Id="rId5" Type="http://schemas.openxmlformats.org/officeDocument/2006/relationships/image" Target="../media/image113.png"/></Relationships>
</file>

<file path=ppt/slides/_rels/slide4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2.png"/><Relationship Id="rId3" Type="http://schemas.openxmlformats.org/officeDocument/2006/relationships/image" Target="../media/image111.png"/><Relationship Id="rId7" Type="http://schemas.openxmlformats.org/officeDocument/2006/relationships/image" Target="../media/image50.jpg"/><Relationship Id="rId2" Type="http://schemas.openxmlformats.org/officeDocument/2006/relationships/image" Target="../media/image11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4.png"/><Relationship Id="rId5" Type="http://schemas.openxmlformats.org/officeDocument/2006/relationships/image" Target="../media/image113.png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jpg"/><Relationship Id="rId3" Type="http://schemas.openxmlformats.org/officeDocument/2006/relationships/image" Target="../media/image115.png"/><Relationship Id="rId7" Type="http://schemas.openxmlformats.org/officeDocument/2006/relationships/image" Target="../media/image41.jp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9.jpg"/><Relationship Id="rId5" Type="http://schemas.openxmlformats.org/officeDocument/2006/relationships/image" Target="../media/image53.png"/><Relationship Id="rId4" Type="http://schemas.openxmlformats.org/officeDocument/2006/relationships/image" Target="../media/image116.png"/><Relationship Id="rId9" Type="http://schemas.openxmlformats.org/officeDocument/2006/relationships/image" Target="../media/image117.png"/></Relationships>
</file>

<file path=ppt/slides/_rels/slide47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jpg"/><Relationship Id="rId13" Type="http://schemas.openxmlformats.org/officeDocument/2006/relationships/image" Target="../media/image120.png"/><Relationship Id="rId3" Type="http://schemas.openxmlformats.org/officeDocument/2006/relationships/image" Target="../media/image116.png"/><Relationship Id="rId7" Type="http://schemas.openxmlformats.org/officeDocument/2006/relationships/image" Target="../media/image41.jpg"/><Relationship Id="rId12" Type="http://schemas.openxmlformats.org/officeDocument/2006/relationships/image" Target="../media/image119.jp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9.jpg"/><Relationship Id="rId11" Type="http://schemas.openxmlformats.org/officeDocument/2006/relationships/image" Target="../media/image117.png"/><Relationship Id="rId5" Type="http://schemas.openxmlformats.org/officeDocument/2006/relationships/image" Target="../media/image53.png"/><Relationship Id="rId10" Type="http://schemas.openxmlformats.org/officeDocument/2006/relationships/image" Target="../media/image46.jpg"/><Relationship Id="rId4" Type="http://schemas.openxmlformats.org/officeDocument/2006/relationships/image" Target="../media/image118.png"/><Relationship Id="rId9" Type="http://schemas.openxmlformats.org/officeDocument/2006/relationships/image" Target="../media/image43.jpg"/></Relationships>
</file>

<file path=ppt/slides/_rels/slide48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jpg"/><Relationship Id="rId13" Type="http://schemas.openxmlformats.org/officeDocument/2006/relationships/image" Target="../media/image121.png"/><Relationship Id="rId3" Type="http://schemas.openxmlformats.org/officeDocument/2006/relationships/image" Target="../media/image1161.png"/><Relationship Id="rId7" Type="http://schemas.openxmlformats.org/officeDocument/2006/relationships/image" Target="../media/image41.jpg"/><Relationship Id="rId12" Type="http://schemas.openxmlformats.org/officeDocument/2006/relationships/image" Target="../media/image119.jp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9.jpg"/><Relationship Id="rId11" Type="http://schemas.openxmlformats.org/officeDocument/2006/relationships/image" Target="../media/image117.png"/><Relationship Id="rId5" Type="http://schemas.openxmlformats.org/officeDocument/2006/relationships/image" Target="../media/image53.png"/><Relationship Id="rId10" Type="http://schemas.openxmlformats.org/officeDocument/2006/relationships/image" Target="../media/image46.jpg"/><Relationship Id="rId4" Type="http://schemas.openxmlformats.org/officeDocument/2006/relationships/image" Target="../media/image116.png"/><Relationship Id="rId9" Type="http://schemas.openxmlformats.org/officeDocument/2006/relationships/image" Target="../media/image43.jpg"/><Relationship Id="rId14" Type="http://schemas.openxmlformats.org/officeDocument/2006/relationships/image" Target="../media/image120.png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2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2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3.pn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g"/><Relationship Id="rId7" Type="http://schemas.openxmlformats.org/officeDocument/2006/relationships/image" Target="../media/image60.jpg"/><Relationship Id="rId2" Type="http://schemas.openxmlformats.org/officeDocument/2006/relationships/image" Target="../media/image12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2.jpg"/><Relationship Id="rId5" Type="http://schemas.openxmlformats.org/officeDocument/2006/relationships/image" Target="../media/image54.png"/><Relationship Id="rId4" Type="http://schemas.openxmlformats.org/officeDocument/2006/relationships/image" Target="../media/image47.jpg"/></Relationships>
</file>

<file path=ppt/slides/_rels/slide5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0.jpg"/><Relationship Id="rId3" Type="http://schemas.openxmlformats.org/officeDocument/2006/relationships/image" Target="../media/image126.png"/><Relationship Id="rId7" Type="http://schemas.openxmlformats.org/officeDocument/2006/relationships/image" Target="../media/image47.jpg"/><Relationship Id="rId2" Type="http://schemas.openxmlformats.org/officeDocument/2006/relationships/image" Target="../media/image12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4.jpg"/><Relationship Id="rId5" Type="http://schemas.openxmlformats.org/officeDocument/2006/relationships/image" Target="../media/image54.png"/><Relationship Id="rId4" Type="http://schemas.openxmlformats.org/officeDocument/2006/relationships/image" Target="../media/image52.jpg"/></Relationships>
</file>

<file path=ppt/slides/_rels/slide55.xml.rels><?xml version="1.0" encoding="UTF-8" standalone="yes"?>
<Relationships xmlns="http://schemas.openxmlformats.org/package/2006/relationships"><Relationship Id="rId8" Type="http://schemas.openxmlformats.org/officeDocument/2006/relationships/image" Target="../media/image47.jpg"/><Relationship Id="rId3" Type="http://schemas.openxmlformats.org/officeDocument/2006/relationships/image" Target="../media/image126.png"/><Relationship Id="rId7" Type="http://schemas.openxmlformats.org/officeDocument/2006/relationships/image" Target="../media/image44.jpg"/><Relationship Id="rId2" Type="http://schemas.openxmlformats.org/officeDocument/2006/relationships/image" Target="../media/image125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4.png"/><Relationship Id="rId5" Type="http://schemas.openxmlformats.org/officeDocument/2006/relationships/image" Target="../media/image52.jpg"/><Relationship Id="rId4" Type="http://schemas.openxmlformats.org/officeDocument/2006/relationships/image" Target="../media/image127.jpg"/><Relationship Id="rId9" Type="http://schemas.openxmlformats.org/officeDocument/2006/relationships/image" Target="../media/image60.jpg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9.png"/><Relationship Id="rId2" Type="http://schemas.openxmlformats.org/officeDocument/2006/relationships/image" Target="../media/image12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5.png"/><Relationship Id="rId5" Type="http://schemas.openxmlformats.org/officeDocument/2006/relationships/image" Target="../media/image40.jpg"/><Relationship Id="rId4" Type="http://schemas.openxmlformats.org/officeDocument/2006/relationships/image" Target="../media/image38.jpg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1.svg"/><Relationship Id="rId2" Type="http://schemas.openxmlformats.org/officeDocument/2006/relationships/image" Target="../media/image130.png"/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7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4.xml"/><Relationship Id="rId4" Type="http://schemas.openxmlformats.org/officeDocument/2006/relationships/image" Target="../media/image132.png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3.png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5.xml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3.png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6.xml"/><Relationship Id="rId4" Type="http://schemas.openxmlformats.org/officeDocument/2006/relationships/image" Target="../media/image134.png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0.png"/><Relationship Id="rId2" Type="http://schemas.openxmlformats.org/officeDocument/2006/relationships/image" Target="../media/image135.png"/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7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6.png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7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8.png"/><Relationship Id="rId4" Type="http://schemas.openxmlformats.org/officeDocument/2006/relationships/hyperlink" Target="https://ckmfitter.in2p3.fr/" TargetMode="Externa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7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9.png"/><Relationship Id="rId4" Type="http://schemas.openxmlformats.org/officeDocument/2006/relationships/hyperlink" Target="https://ckmfitter.in2p3.fr/" TargetMode="Externa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0.png"/><Relationship Id="rId7" Type="http://schemas.openxmlformats.org/officeDocument/2006/relationships/image" Target="../media/image540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31.png"/><Relationship Id="rId5" Type="http://schemas.openxmlformats.org/officeDocument/2006/relationships/image" Target="../media/image520.png"/><Relationship Id="rId4" Type="http://schemas.openxmlformats.org/officeDocument/2006/relationships/image" Target="../media/image511.png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0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doi.org/10.1103/PhysRevLett.132.021801" TargetMode="External"/><Relationship Id="rId5" Type="http://schemas.openxmlformats.org/officeDocument/2006/relationships/image" Target="../media/image141.png"/><Relationship Id="rId4" Type="http://schemas.openxmlformats.org/officeDocument/2006/relationships/image" Target="../media/image550.png"/></Relationships>
</file>

<file path=ppt/slides/_rels/slide7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70.png"/><Relationship Id="rId2" Type="http://schemas.openxmlformats.org/officeDocument/2006/relationships/image" Target="../media/image1640.png"/><Relationship Id="rId1" Type="http://schemas.openxmlformats.org/officeDocument/2006/relationships/slideLayout" Target="../slideLayouts/slideLayout2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2.jp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3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4.png"/><Relationship Id="rId1" Type="http://schemas.openxmlformats.org/officeDocument/2006/relationships/slideLayout" Target="../slideLayouts/slideLayout2.xml"/></Relationships>
</file>

<file path=ppt/slides/_rels/slide7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5.png"/><Relationship Id="rId1" Type="http://schemas.openxmlformats.org/officeDocument/2006/relationships/slideLayout" Target="../slideLayouts/slideLayout2.xml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6.png"/><Relationship Id="rId2" Type="http://schemas.openxmlformats.org/officeDocument/2006/relationships/image" Target="../media/image143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7.png"/><Relationship Id="rId4" Type="http://schemas.openxmlformats.org/officeDocument/2006/relationships/image" Target="../media/image145.png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8.emf"/><Relationship Id="rId2" Type="http://schemas.openxmlformats.org/officeDocument/2006/relationships/image" Target="../media/image65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9.emf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4.png"/><Relationship Id="rId2" Type="http://schemas.openxmlformats.org/officeDocument/2006/relationships/image" Target="../media/image150.png"/><Relationship Id="rId1" Type="http://schemas.openxmlformats.org/officeDocument/2006/relationships/slideLayout" Target="../slideLayouts/slideLayout2.xml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hyperlink" Target="http://arxiv.org/abs/2103.11769" TargetMode="External"/><Relationship Id="rId2" Type="http://schemas.openxmlformats.org/officeDocument/2006/relationships/image" Target="../media/image151.png"/><Relationship Id="rId1" Type="http://schemas.openxmlformats.org/officeDocument/2006/relationships/slideLayout" Target="../slideLayouts/slideLayout2.xml"/></Relationships>
</file>

<file path=ppt/slides/_rels/slide8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2.png"/><Relationship Id="rId2" Type="http://schemas.openxmlformats.org/officeDocument/2006/relationships/hyperlink" Target="http://arxiv.org/abs/2103.11769" TargetMode="External"/><Relationship Id="rId1" Type="http://schemas.openxmlformats.org/officeDocument/2006/relationships/slideLayout" Target="../slideLayouts/slideLayout2.xml"/></Relationships>
</file>

<file path=ppt/slides/_rels/slide82.xml.rels><?xml version="1.0" encoding="UTF-8" standalone="yes"?>
<Relationships xmlns="http://schemas.openxmlformats.org/package/2006/relationships"><Relationship Id="rId8" Type="http://schemas.openxmlformats.org/officeDocument/2006/relationships/hyperlink" Target="https://doi.org/10.1103/PhysRevD.108.032002" TargetMode="External"/><Relationship Id="rId3" Type="http://schemas.openxmlformats.org/officeDocument/2006/relationships/image" Target="../media/image750.png"/><Relationship Id="rId7" Type="http://schemas.openxmlformats.org/officeDocument/2006/relationships/hyperlink" Target="https://doi.org/10.1103/PhysRevLett.131.051803" TargetMode="External"/><Relationship Id="rId2" Type="http://schemas.openxmlformats.org/officeDocument/2006/relationships/image" Target="../media/image74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5.png"/><Relationship Id="rId5" Type="http://schemas.openxmlformats.org/officeDocument/2006/relationships/image" Target="../media/image154.png"/><Relationship Id="rId4" Type="http://schemas.openxmlformats.org/officeDocument/2006/relationships/image" Target="../media/image153.png"/></Relationships>
</file>

<file path=ppt/slides/_rels/slide8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6.png"/><Relationship Id="rId2" Type="http://schemas.openxmlformats.org/officeDocument/2006/relationships/image" Target="../media/image89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7.emf"/></Relationships>
</file>

<file path=ppt/slides/_rels/slide85.xml.rels><?xml version="1.0" encoding="UTF-8" standalone="yes"?>
<Relationships xmlns="http://schemas.openxmlformats.org/package/2006/relationships"><Relationship Id="rId8" Type="http://schemas.openxmlformats.org/officeDocument/2006/relationships/hyperlink" Target="https://arxiv.org/abs/2406.03387" TargetMode="External"/><Relationship Id="rId3" Type="http://schemas.openxmlformats.org/officeDocument/2006/relationships/image" Target="../media/image930.png"/><Relationship Id="rId7" Type="http://schemas.openxmlformats.org/officeDocument/2006/relationships/image" Target="../media/image161.png"/><Relationship Id="rId2" Type="http://schemas.openxmlformats.org/officeDocument/2006/relationships/image" Target="../media/image15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60.png"/><Relationship Id="rId5" Type="http://schemas.openxmlformats.org/officeDocument/2006/relationships/image" Target="../media/image160.png"/><Relationship Id="rId4" Type="http://schemas.openxmlformats.org/officeDocument/2006/relationships/image" Target="../media/image159.png"/></Relationships>
</file>

<file path=ppt/slides/_rels/slide86.xml.rels><?xml version="1.0" encoding="UTF-8" standalone="yes"?>
<Relationships xmlns="http://schemas.openxmlformats.org/package/2006/relationships"><Relationship Id="rId8" Type="http://schemas.openxmlformats.org/officeDocument/2006/relationships/hyperlink" Target="https://arxiv.org/abs/2406.03387" TargetMode="External"/><Relationship Id="rId3" Type="http://schemas.openxmlformats.org/officeDocument/2006/relationships/image" Target="../media/image930.png"/><Relationship Id="rId7" Type="http://schemas.openxmlformats.org/officeDocument/2006/relationships/image" Target="../media/image162.png"/><Relationship Id="rId2" Type="http://schemas.openxmlformats.org/officeDocument/2006/relationships/image" Target="../media/image158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80.png"/><Relationship Id="rId5" Type="http://schemas.openxmlformats.org/officeDocument/2006/relationships/image" Target="../media/image160.png"/><Relationship Id="rId4" Type="http://schemas.openxmlformats.org/officeDocument/2006/relationships/image" Target="../media/image159.png"/></Relationships>
</file>

<file path=ppt/slides/_rels/slide8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0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20.png"/><Relationship Id="rId4" Type="http://schemas.openxmlformats.org/officeDocument/2006/relationships/image" Target="../media/image163.png"/></Relationships>
</file>

<file path=ppt/slides/_rels/slide8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0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0.png"/><Relationship Id="rId5" Type="http://schemas.openxmlformats.org/officeDocument/2006/relationships/image" Target="../media/image164.png"/><Relationship Id="rId4" Type="http://schemas.openxmlformats.org/officeDocument/2006/relationships/image" Target="../media/image330.png"/></Relationships>
</file>

<file path=ppt/slides/_rels/slide8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0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0.png"/><Relationship Id="rId5" Type="http://schemas.openxmlformats.org/officeDocument/2006/relationships/image" Target="../media/image165.png"/><Relationship Id="rId4" Type="http://schemas.openxmlformats.org/officeDocument/2006/relationships/image" Target="../media/image350.png"/></Relationships>
</file>

<file path=ppt/slides/_rels/slide9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0.png"/><Relationship Id="rId2" Type="http://schemas.openxmlformats.org/officeDocument/2006/relationships/image" Target="../media/image370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20.png"/><Relationship Id="rId4" Type="http://schemas.openxmlformats.org/officeDocument/2006/relationships/image" Target="../media/image166.emf"/></Relationships>
</file>

<file path=ppt/slides/_rels/slide9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30.png"/><Relationship Id="rId5" Type="http://schemas.openxmlformats.org/officeDocument/2006/relationships/image" Target="../media/image167.png"/><Relationship Id="rId4" Type="http://schemas.openxmlformats.org/officeDocument/2006/relationships/image" Target="../media/image41.png"/></Relationships>
</file>

<file path=ppt/slides/_rels/slide9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0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69.emf"/><Relationship Id="rId5" Type="http://schemas.openxmlformats.org/officeDocument/2006/relationships/image" Target="../media/image168.png"/><Relationship Id="rId4" Type="http://schemas.openxmlformats.org/officeDocument/2006/relationships/image" Target="../media/image45.png"/></Relationships>
</file>

<file path=ppt/slides/_rels/slide9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0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90.png"/><Relationship Id="rId4" Type="http://schemas.openxmlformats.org/officeDocument/2006/relationships/image" Target="../media/image440.png"/></Relationships>
</file>

<file path=ppt/slides/_rels/slide9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1.png"/><Relationship Id="rId2" Type="http://schemas.openxmlformats.org/officeDocument/2006/relationships/image" Target="../media/image570.png"/><Relationship Id="rId1" Type="http://schemas.openxmlformats.org/officeDocument/2006/relationships/slideLayout" Target="../slideLayouts/slideLayout2.xml"/></Relationships>
</file>

<file path=ppt/slides/_rels/slide9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4.png"/><Relationship Id="rId2" Type="http://schemas.openxmlformats.org/officeDocument/2006/relationships/image" Target="../media/image173.png"/><Relationship Id="rId1" Type="http://schemas.openxmlformats.org/officeDocument/2006/relationships/slideLayout" Target="../slideLayouts/slideLayout2.xml"/></Relationships>
</file>

<file path=ppt/slides/_rels/slide9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5.png"/><Relationship Id="rId2" Type="http://schemas.openxmlformats.org/officeDocument/2006/relationships/image" Target="../media/image17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7.emf"/><Relationship Id="rId4" Type="http://schemas.openxmlformats.org/officeDocument/2006/relationships/image" Target="../media/image176.emf"/></Relationships>
</file>

<file path=ppt/slides/_rels/slide9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0.png"/><Relationship Id="rId2" Type="http://schemas.openxmlformats.org/officeDocument/2006/relationships/image" Target="../media/image1070.png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arxiv.org/abs/2407.14301" TargetMode="External"/><Relationship Id="rId4" Type="http://schemas.openxmlformats.org/officeDocument/2006/relationships/image" Target="../media/image178.png"/></Relationships>
</file>

<file path=ppt/slides/_rels/slide9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10.png"/><Relationship Id="rId2" Type="http://schemas.openxmlformats.org/officeDocument/2006/relationships/image" Target="../media/image110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79.png"/></Relationships>
</file>

<file path=ppt/slides/_rels/slide9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0.png"/><Relationship Id="rId2" Type="http://schemas.openxmlformats.org/officeDocument/2006/relationships/image" Target="../media/image1130.png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arxiv.org/abs/2410.02502" TargetMode="External"/></Relationships>
</file>

<file path=ppt/slides/_rels/slide10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0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arxiv.org/abs/2410.02502" TargetMode="External"/><Relationship Id="rId5" Type="http://schemas.openxmlformats.org/officeDocument/2006/relationships/image" Target="../media/image1160.png"/><Relationship Id="rId4" Type="http://schemas.openxmlformats.org/officeDocument/2006/relationships/image" Target="../media/image181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DC482-78B3-44E0-B74F-468657FF3F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0827"/>
            <a:ext cx="8226854" cy="1307992"/>
          </a:xfrm>
        </p:spPr>
        <p:txBody>
          <a:bodyPr>
            <a:normAutofit/>
          </a:bodyPr>
          <a:lstStyle/>
          <a:p>
            <a:r>
              <a:rPr lang="en-GB" sz="2800" b="1" dirty="0">
                <a:solidFill>
                  <a:schemeClr val="accent6">
                    <a:lumMod val="75000"/>
                  </a:schemeClr>
                </a:solidFill>
              </a:rPr>
              <a:t>LHCb: looking forward</a:t>
            </a:r>
            <a:br>
              <a:rPr lang="en-US" sz="2800" dirty="0">
                <a:solidFill>
                  <a:schemeClr val="accent6">
                    <a:lumMod val="75000"/>
                  </a:schemeClr>
                </a:solidFill>
              </a:rPr>
            </a:br>
            <a:r>
              <a:rPr lang="en-US" sz="2200" dirty="0" err="1">
                <a:solidFill>
                  <a:schemeClr val="accent6">
                    <a:lumMod val="75000"/>
                  </a:schemeClr>
                </a:solidFill>
              </a:rPr>
              <a:t>Nikhef</a:t>
            </a:r>
            <a:r>
              <a:rPr lang="en-US" sz="2200" dirty="0">
                <a:solidFill>
                  <a:schemeClr val="accent6">
                    <a:lumMod val="75000"/>
                  </a:schemeClr>
                </a:solidFill>
              </a:rPr>
              <a:t> Jamboree, </a:t>
            </a:r>
            <a:br>
              <a:rPr lang="en-US" sz="2200" dirty="0">
                <a:solidFill>
                  <a:schemeClr val="accent6">
                    <a:lumMod val="75000"/>
                  </a:schemeClr>
                </a:solidFill>
              </a:rPr>
            </a:br>
            <a:r>
              <a:rPr lang="en-US" sz="2200" dirty="0">
                <a:solidFill>
                  <a:schemeClr val="accent6">
                    <a:lumMod val="75000"/>
                  </a:schemeClr>
                </a:solidFill>
              </a:rPr>
              <a:t>Nijmegen, 19 May 2025</a:t>
            </a:r>
            <a:endParaRPr lang="en-GB" sz="2200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83A1B44-F427-42F5-BE4B-33305E685D28}"/>
              </a:ext>
            </a:extLst>
          </p:cNvPr>
          <p:cNvSpPr>
            <a:spLocks noGrp="1"/>
          </p:cNvSpPr>
          <p:nvPr>
            <p:ph type="body" idx="10"/>
          </p:nvPr>
        </p:nvSpPr>
        <p:spPr>
          <a:xfrm>
            <a:off x="-1" y="1318819"/>
            <a:ext cx="3284113" cy="294828"/>
          </a:xfrm>
        </p:spPr>
        <p:txBody>
          <a:bodyPr>
            <a:noAutofit/>
          </a:bodyPr>
          <a:lstStyle/>
          <a:p>
            <a:r>
              <a:rPr lang="en-GB" sz="2000" b="1" dirty="0">
                <a:solidFill>
                  <a:schemeClr val="accent6">
                    <a:lumMod val="75000"/>
                  </a:schemeClr>
                </a:solidFill>
              </a:rPr>
              <a:t>Mick Mulder</a:t>
            </a:r>
          </a:p>
        </p:txBody>
      </p:sp>
      <p:pic>
        <p:nvPicPr>
          <p:cNvPr id="4" name="Picture 3" descr="Text&#10;&#10;Description automatically generated">
            <a:extLst>
              <a:ext uri="{FF2B5EF4-FFF2-40B4-BE49-F238E27FC236}">
                <a16:creationId xmlns:a16="http://schemas.microsoft.com/office/drawing/2014/main" id="{B2A5FBC2-EB4B-4A6F-AD9C-9EB12D1D30F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113427" y="4389338"/>
            <a:ext cx="4941201" cy="74333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D13A2356-B89A-8226-9C96-21958C279607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97814" y="3335628"/>
            <a:ext cx="1656814" cy="9940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277293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0529"/>
    </mc:Choice>
    <mc:Fallback>
      <p:transition spd="slow" advTm="40529"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7BB03E7-324D-0788-B5B4-CBFC888D24D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ED3F9CFC-9DFF-4647-2624-7DEE1F52CB5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3000" dirty="0" err="1"/>
              <a:t>Overview</a:t>
            </a:r>
            <a:endParaRPr lang="en-NL" sz="30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1BB2AF9B-F2BE-8FF0-0A46-96D2D5D7FAC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8478570" cy="3674614"/>
          </a:xfrm>
        </p:spPr>
        <p:txBody>
          <a:bodyPr>
            <a:normAutofit/>
          </a:bodyPr>
          <a:lstStyle/>
          <a:p>
            <a:pPr>
              <a:buFont typeface="+mj-lt"/>
              <a:buAutoNum type="arabicParenR"/>
            </a:pPr>
            <a:r>
              <a:rPr lang="nl-NL" b="1" dirty="0" err="1"/>
              <a:t>Looking</a:t>
            </a:r>
            <a:r>
              <a:rPr lang="nl-NL" b="1" dirty="0"/>
              <a:t> backward</a:t>
            </a:r>
            <a:r>
              <a:rPr lang="nl-NL" dirty="0"/>
              <a:t>: </a:t>
            </a:r>
            <a:r>
              <a:rPr lang="nl-NL" dirty="0" err="1"/>
              <a:t>motivation</a:t>
            </a:r>
            <a:r>
              <a:rPr lang="nl-NL" dirty="0"/>
              <a:t> </a:t>
            </a:r>
            <a:r>
              <a:rPr lang="nl-NL" dirty="0" err="1"/>
              <a:t>for</a:t>
            </a:r>
            <a:r>
              <a:rPr lang="nl-NL" dirty="0"/>
              <a:t> </a:t>
            </a:r>
            <a:r>
              <a:rPr lang="nl-NL" dirty="0" err="1"/>
              <a:t>LHCb</a:t>
            </a:r>
            <a:r>
              <a:rPr lang="nl-NL" dirty="0"/>
              <a:t> &amp; </a:t>
            </a:r>
            <a:r>
              <a:rPr lang="nl-NL" dirty="0" err="1"/>
              <a:t>results</a:t>
            </a:r>
            <a:r>
              <a:rPr lang="nl-NL" dirty="0"/>
              <a:t> </a:t>
            </a:r>
            <a:r>
              <a:rPr lang="nl-NL" dirty="0" err="1"/>
              <a:t>from</a:t>
            </a:r>
            <a:r>
              <a:rPr lang="nl-NL" dirty="0"/>
              <a:t> Run 1 &amp; 2</a:t>
            </a:r>
          </a:p>
          <a:p>
            <a:pPr>
              <a:buFont typeface="+mj-lt"/>
              <a:buAutoNum type="arabicParenR"/>
            </a:pPr>
            <a:endParaRPr lang="nl-NL" dirty="0"/>
          </a:p>
          <a:p>
            <a:pPr>
              <a:buFont typeface="+mj-lt"/>
              <a:buAutoNum type="arabicParenR"/>
            </a:pPr>
            <a:endParaRPr lang="nl-NL" dirty="0"/>
          </a:p>
          <a:p>
            <a:pPr>
              <a:buFont typeface="+mj-lt"/>
              <a:buAutoNum type="arabicParenR"/>
            </a:pPr>
            <a:r>
              <a:rPr lang="nl-NL" b="1" dirty="0" err="1"/>
              <a:t>Looking</a:t>
            </a:r>
            <a:r>
              <a:rPr lang="nl-NL" b="1" dirty="0"/>
              <a:t> “</a:t>
            </a:r>
            <a:r>
              <a:rPr lang="nl-NL" b="1" dirty="0" err="1"/>
              <a:t>now</a:t>
            </a:r>
            <a:r>
              <a:rPr lang="nl-NL" b="1" dirty="0"/>
              <a:t>”</a:t>
            </a:r>
            <a:r>
              <a:rPr lang="nl-NL" dirty="0"/>
              <a:t>: 	 opening up new frontiers </a:t>
            </a:r>
            <a:r>
              <a:rPr lang="nl-NL" dirty="0" err="1"/>
              <a:t>with</a:t>
            </a:r>
            <a:r>
              <a:rPr lang="nl-NL" dirty="0"/>
              <a:t> LHCb Upgrade 1,  			 </a:t>
            </a:r>
            <a:r>
              <a:rPr lang="nl-NL" dirty="0" err="1"/>
              <a:t>exploiting</a:t>
            </a:r>
            <a:r>
              <a:rPr lang="nl-NL" dirty="0"/>
              <a:t> new </a:t>
            </a:r>
            <a:r>
              <a:rPr lang="nl-NL" dirty="0" err="1"/>
              <a:t>possibilities</a:t>
            </a:r>
            <a:br>
              <a:rPr lang="nl-NL" dirty="0"/>
            </a:br>
            <a:endParaRPr lang="nl-NL" dirty="0"/>
          </a:p>
          <a:p>
            <a:pPr>
              <a:buFont typeface="+mj-lt"/>
              <a:buAutoNum type="arabicParenR"/>
            </a:pPr>
            <a:endParaRPr lang="nl-NL" dirty="0"/>
          </a:p>
          <a:p>
            <a:pPr>
              <a:buFont typeface="+mj-lt"/>
              <a:buAutoNum type="arabicParenR"/>
            </a:pPr>
            <a:r>
              <a:rPr lang="nl-NL" b="1" dirty="0" err="1"/>
              <a:t>Looking</a:t>
            </a:r>
            <a:r>
              <a:rPr lang="nl-NL" b="1" dirty="0"/>
              <a:t> forward</a:t>
            </a:r>
            <a:r>
              <a:rPr lang="nl-NL" dirty="0"/>
              <a:t>: 	 ultimate forward-</a:t>
            </a:r>
            <a:r>
              <a:rPr lang="nl-NL" dirty="0" err="1"/>
              <a:t>physics</a:t>
            </a:r>
            <a:r>
              <a:rPr lang="nl-NL" dirty="0"/>
              <a:t> facility at HL-LHC </a:t>
            </a:r>
            <a:r>
              <a:rPr lang="nl-NL" dirty="0" err="1"/>
              <a:t>by</a:t>
            </a:r>
            <a:r>
              <a:rPr lang="nl-NL" dirty="0"/>
              <a:t> 				 </a:t>
            </a:r>
            <a:r>
              <a:rPr lang="nl-NL" dirty="0" err="1"/>
              <a:t>exploiting</a:t>
            </a:r>
            <a:r>
              <a:rPr lang="nl-NL" dirty="0"/>
              <a:t> time information </a:t>
            </a:r>
            <a:r>
              <a:rPr lang="nl-NL" dirty="0" err="1"/>
              <a:t>with</a:t>
            </a:r>
            <a:r>
              <a:rPr lang="nl-NL" dirty="0"/>
              <a:t> LHCb Upgrade 2</a:t>
            </a:r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EE1E4064-C15C-89A1-6839-3D13489CFD7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5486137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7273"/>
    </mc:Choice>
    <mc:Fallback>
      <p:transition spd="slow" advTm="47273"/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4B1D0CD-3EAD-1EC9-AEAD-439A835C067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3391172-09D4-FD6A-21A1-17BBE1BC2F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600" dirty="0" err="1"/>
              <a:t>Why</a:t>
            </a:r>
            <a:r>
              <a:rPr lang="nl-NL" sz="2600" dirty="0"/>
              <a:t> LHCb? </a:t>
            </a:r>
            <a:endParaRPr lang="en-NL" sz="26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B101D84B-50CB-8FA5-FA51-6E83EBEDCD0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5425440" cy="3516835"/>
          </a:xfrm>
        </p:spPr>
        <p:txBody>
          <a:bodyPr>
            <a:normAutofit/>
          </a:bodyPr>
          <a:lstStyle/>
          <a:p>
            <a:pPr marL="36576" indent="0">
              <a:buNone/>
            </a:pPr>
            <a:r>
              <a:rPr lang="nl-NL" sz="1700" dirty="0"/>
              <a:t>Why </a:t>
            </a:r>
            <a:r>
              <a:rPr lang="nl-NL" sz="1700" dirty="0" err="1"/>
              <a:t>build</a:t>
            </a:r>
            <a:r>
              <a:rPr lang="nl-NL" sz="1700" dirty="0"/>
              <a:t> in </a:t>
            </a:r>
            <a:r>
              <a:rPr lang="nl-NL" sz="1700" dirty="0" err="1"/>
              <a:t>the</a:t>
            </a:r>
            <a:r>
              <a:rPr lang="nl-NL" sz="1700" dirty="0"/>
              <a:t> forward </a:t>
            </a:r>
            <a:r>
              <a:rPr lang="nl-NL" sz="1700" dirty="0" err="1"/>
              <a:t>direction</a:t>
            </a:r>
            <a:r>
              <a:rPr lang="nl-NL" sz="1700" dirty="0"/>
              <a:t>?</a:t>
            </a:r>
          </a:p>
          <a:p>
            <a:pPr marL="36576" indent="0">
              <a:buNone/>
            </a:pPr>
            <a:r>
              <a:rPr lang="nl-NL" sz="1700" dirty="0"/>
              <a:t>     </a:t>
            </a:r>
            <a:r>
              <a:rPr lang="nl-NL" sz="1700" b="1" dirty="0" err="1"/>
              <a:t>To</a:t>
            </a:r>
            <a:r>
              <a:rPr lang="nl-NL" sz="1700" b="1" dirty="0"/>
              <a:t> </a:t>
            </a:r>
            <a:r>
              <a:rPr lang="nl-NL" sz="1700" b="1" dirty="0" err="1"/>
              <a:t>precisely</a:t>
            </a:r>
            <a:r>
              <a:rPr lang="nl-NL" sz="1700" b="1" dirty="0"/>
              <a:t> </a:t>
            </a:r>
            <a:r>
              <a:rPr lang="nl-NL" sz="1700" b="1" dirty="0" err="1"/>
              <a:t>study</a:t>
            </a:r>
            <a:r>
              <a:rPr lang="nl-NL" sz="1700" b="1" dirty="0"/>
              <a:t> </a:t>
            </a:r>
            <a:r>
              <a:rPr lang="nl-NL" sz="1700" b="1" dirty="0" err="1"/>
              <a:t>the</a:t>
            </a:r>
            <a:r>
              <a:rPr lang="nl-NL" sz="1700" b="1" dirty="0"/>
              <a:t> abundant B </a:t>
            </a:r>
            <a:r>
              <a:rPr lang="nl-NL" sz="1700" b="1" dirty="0" err="1"/>
              <a:t>mesons</a:t>
            </a:r>
            <a:br>
              <a:rPr lang="nl-NL" sz="1700" b="1" dirty="0"/>
            </a:br>
            <a:r>
              <a:rPr lang="nl-NL" sz="1700" b="1" dirty="0"/>
              <a:t>     (~1 </a:t>
            </a:r>
            <a:r>
              <a:rPr lang="nl-NL" sz="1700" b="1" dirty="0" err="1"/>
              <a:t>Million</a:t>
            </a:r>
            <a:r>
              <a:rPr lang="nl-NL" sz="1700" b="1" dirty="0"/>
              <a:t>/s) </a:t>
            </a:r>
            <a:r>
              <a:rPr lang="nl-NL" sz="1700" b="1" dirty="0" err="1"/>
              <a:t>produced</a:t>
            </a:r>
            <a:r>
              <a:rPr lang="nl-NL" sz="1700" b="1" dirty="0"/>
              <a:t> in </a:t>
            </a:r>
            <a:r>
              <a:rPr lang="nl-NL" sz="1700" b="1" dirty="0" err="1"/>
              <a:t>that</a:t>
            </a:r>
            <a:r>
              <a:rPr lang="nl-NL" sz="1700" b="1" dirty="0"/>
              <a:t> </a:t>
            </a:r>
            <a:r>
              <a:rPr lang="nl-NL" sz="1700" b="1" dirty="0" err="1"/>
              <a:t>direction</a:t>
            </a:r>
            <a:r>
              <a:rPr lang="nl-NL" sz="1700" b="1" dirty="0"/>
              <a:t>! </a:t>
            </a:r>
          </a:p>
          <a:p>
            <a:pPr marL="36576" indent="0">
              <a:buNone/>
            </a:pPr>
            <a:endParaRPr lang="nl-NL" sz="1700" b="1" dirty="0"/>
          </a:p>
          <a:p>
            <a:pPr marL="36576" indent="0">
              <a:buNone/>
            </a:pPr>
            <a:endParaRPr lang="nl-NL" sz="1700" dirty="0"/>
          </a:p>
          <a:p>
            <a:pPr marL="36576" indent="0">
              <a:buNone/>
            </a:pPr>
            <a:endParaRPr lang="nl-NL" sz="1700" b="1" dirty="0"/>
          </a:p>
          <a:p>
            <a:pPr marL="36576" indent="0">
              <a:buNone/>
            </a:pPr>
            <a:endParaRPr lang="nl-NL" sz="1700" dirty="0"/>
          </a:p>
          <a:p>
            <a:pPr lvl="1"/>
            <a:endParaRPr lang="en-NL" sz="17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96AEB996-F771-8975-D9AA-25BAAB2A7E7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150350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4719"/>
    </mc:Choice>
    <mc:Fallback>
      <p:transition spd="slow" advTm="14719"/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E6597C8-D66B-211D-F4F8-3127689137E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C5E4C775-6366-5F4B-7B58-6A0A4C160F3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600" dirty="0" err="1"/>
              <a:t>Why</a:t>
            </a:r>
            <a:r>
              <a:rPr lang="nl-NL" sz="2600" dirty="0"/>
              <a:t> LHCb? </a:t>
            </a:r>
            <a:endParaRPr lang="en-NL" sz="26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424A88AF-29D0-70CF-CEFE-57E36E1D7E9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5425440" cy="3516835"/>
          </a:xfrm>
        </p:spPr>
        <p:txBody>
          <a:bodyPr>
            <a:normAutofit/>
          </a:bodyPr>
          <a:lstStyle/>
          <a:p>
            <a:pPr marL="36576" indent="0">
              <a:buNone/>
            </a:pPr>
            <a:r>
              <a:rPr lang="nl-NL" sz="1700" dirty="0"/>
              <a:t>Why </a:t>
            </a:r>
            <a:r>
              <a:rPr lang="nl-NL" sz="1700" dirty="0" err="1"/>
              <a:t>build</a:t>
            </a:r>
            <a:r>
              <a:rPr lang="nl-NL" sz="1700" dirty="0"/>
              <a:t> in </a:t>
            </a:r>
            <a:r>
              <a:rPr lang="nl-NL" sz="1700" dirty="0" err="1"/>
              <a:t>the</a:t>
            </a:r>
            <a:r>
              <a:rPr lang="nl-NL" sz="1700" dirty="0"/>
              <a:t> forward </a:t>
            </a:r>
            <a:r>
              <a:rPr lang="nl-NL" sz="1700" dirty="0" err="1"/>
              <a:t>direction</a:t>
            </a:r>
            <a:r>
              <a:rPr lang="nl-NL" sz="1700" dirty="0"/>
              <a:t>?</a:t>
            </a:r>
          </a:p>
          <a:p>
            <a:pPr marL="36576" indent="0">
              <a:buNone/>
            </a:pPr>
            <a:r>
              <a:rPr lang="nl-NL" sz="1700" dirty="0"/>
              <a:t>     </a:t>
            </a:r>
            <a:r>
              <a:rPr lang="nl-NL" sz="1700" b="1" dirty="0" err="1"/>
              <a:t>To</a:t>
            </a:r>
            <a:r>
              <a:rPr lang="nl-NL" sz="1700" b="1" dirty="0"/>
              <a:t> </a:t>
            </a:r>
            <a:r>
              <a:rPr lang="nl-NL" sz="1700" b="1" dirty="0" err="1"/>
              <a:t>precisely</a:t>
            </a:r>
            <a:r>
              <a:rPr lang="nl-NL" sz="1700" b="1" dirty="0"/>
              <a:t> </a:t>
            </a:r>
            <a:r>
              <a:rPr lang="nl-NL" sz="1700" b="1" dirty="0" err="1"/>
              <a:t>study</a:t>
            </a:r>
            <a:r>
              <a:rPr lang="nl-NL" sz="1700" b="1" dirty="0"/>
              <a:t> </a:t>
            </a:r>
            <a:r>
              <a:rPr lang="nl-NL" sz="1700" b="1" dirty="0" err="1"/>
              <a:t>the</a:t>
            </a:r>
            <a:r>
              <a:rPr lang="nl-NL" sz="1700" b="1" dirty="0"/>
              <a:t> abundant B </a:t>
            </a:r>
            <a:r>
              <a:rPr lang="nl-NL" sz="1700" b="1" dirty="0" err="1"/>
              <a:t>mesons</a:t>
            </a:r>
            <a:br>
              <a:rPr lang="nl-NL" sz="1700" b="1" dirty="0"/>
            </a:br>
            <a:r>
              <a:rPr lang="nl-NL" sz="1700" b="1" dirty="0"/>
              <a:t>     (~1 </a:t>
            </a:r>
            <a:r>
              <a:rPr lang="nl-NL" sz="1700" b="1" dirty="0" err="1"/>
              <a:t>Million</a:t>
            </a:r>
            <a:r>
              <a:rPr lang="nl-NL" sz="1700" b="1" dirty="0"/>
              <a:t>/s) </a:t>
            </a:r>
            <a:r>
              <a:rPr lang="nl-NL" sz="1700" b="1" dirty="0" err="1"/>
              <a:t>produced</a:t>
            </a:r>
            <a:r>
              <a:rPr lang="nl-NL" sz="1700" b="1" dirty="0"/>
              <a:t> in </a:t>
            </a:r>
            <a:r>
              <a:rPr lang="nl-NL" sz="1700" b="1" dirty="0" err="1"/>
              <a:t>that</a:t>
            </a:r>
            <a:r>
              <a:rPr lang="nl-NL" sz="1700" b="1" dirty="0"/>
              <a:t> </a:t>
            </a:r>
            <a:r>
              <a:rPr lang="nl-NL" sz="1700" b="1" dirty="0" err="1"/>
              <a:t>direction</a:t>
            </a:r>
            <a:r>
              <a:rPr lang="nl-NL" sz="1700" b="1" dirty="0"/>
              <a:t>! </a:t>
            </a:r>
          </a:p>
          <a:p>
            <a:pPr marL="36576" indent="0">
              <a:buNone/>
            </a:pPr>
            <a:endParaRPr lang="nl-NL" sz="1700" b="1" dirty="0"/>
          </a:p>
          <a:p>
            <a:pPr marL="36576" indent="0">
              <a:buNone/>
            </a:pPr>
            <a:r>
              <a:rPr lang="nl-NL" sz="1700" dirty="0" err="1"/>
              <a:t>Why</a:t>
            </a:r>
            <a:r>
              <a:rPr lang="nl-NL" sz="1700" dirty="0"/>
              <a:t> </a:t>
            </a:r>
            <a:r>
              <a:rPr lang="nl-NL" sz="1700" dirty="0" err="1"/>
              <a:t>study</a:t>
            </a:r>
            <a:r>
              <a:rPr lang="nl-NL" sz="1700" dirty="0"/>
              <a:t> B </a:t>
            </a:r>
            <a:r>
              <a:rPr lang="nl-NL" sz="1700" dirty="0" err="1"/>
              <a:t>mesons</a:t>
            </a:r>
            <a:r>
              <a:rPr lang="nl-NL" sz="1700" dirty="0"/>
              <a:t>?</a:t>
            </a:r>
          </a:p>
          <a:p>
            <a:pPr marL="36576" indent="0">
              <a:buNone/>
            </a:pPr>
            <a:r>
              <a:rPr lang="nl-NL" sz="1700" b="1" dirty="0"/>
              <a:t>     </a:t>
            </a:r>
            <a:r>
              <a:rPr lang="nl-NL" sz="1700" b="1" dirty="0" err="1"/>
              <a:t>They</a:t>
            </a:r>
            <a:r>
              <a:rPr lang="nl-NL" sz="1700" b="1" dirty="0"/>
              <a:t> are </a:t>
            </a:r>
            <a:r>
              <a:rPr lang="nl-NL" sz="1700" b="1" dirty="0" err="1"/>
              <a:t>sensitive</a:t>
            </a:r>
            <a:r>
              <a:rPr lang="nl-NL" sz="1700" b="1" dirty="0"/>
              <a:t> </a:t>
            </a:r>
            <a:r>
              <a:rPr lang="nl-NL" sz="1700" b="1" dirty="0" err="1"/>
              <a:t>to</a:t>
            </a:r>
            <a:r>
              <a:rPr lang="nl-NL" sz="1700" b="1" dirty="0"/>
              <a:t> heavy new </a:t>
            </a:r>
            <a:r>
              <a:rPr lang="nl-NL" sz="1700" b="1" dirty="0" err="1"/>
              <a:t>particles</a:t>
            </a:r>
            <a:r>
              <a:rPr lang="nl-NL" sz="1700" b="1" dirty="0"/>
              <a:t>,</a:t>
            </a:r>
          </a:p>
          <a:p>
            <a:pPr marL="36576" indent="0">
              <a:buNone/>
            </a:pPr>
            <a:r>
              <a:rPr lang="nl-NL" sz="1700" b="1" dirty="0"/>
              <a:t>     </a:t>
            </a:r>
            <a:r>
              <a:rPr lang="nl-NL" sz="1700" b="1" dirty="0" err="1"/>
              <a:t>so</a:t>
            </a:r>
            <a:r>
              <a:rPr lang="nl-NL" sz="1700" b="1" dirty="0"/>
              <a:t> we look “forward”, </a:t>
            </a:r>
            <a:r>
              <a:rPr lang="nl-NL" sz="1700" b="1" dirty="0" err="1"/>
              <a:t>beyond</a:t>
            </a:r>
            <a:r>
              <a:rPr lang="nl-NL" sz="1700" b="1" dirty="0"/>
              <a:t> LHC </a:t>
            </a:r>
            <a:r>
              <a:rPr lang="nl-NL" sz="1700" b="1" dirty="0" err="1"/>
              <a:t>energies</a:t>
            </a:r>
            <a:r>
              <a:rPr lang="nl-NL" sz="1700" b="1" dirty="0"/>
              <a:t>!</a:t>
            </a:r>
          </a:p>
          <a:p>
            <a:pPr marL="36576" indent="0">
              <a:buNone/>
            </a:pPr>
            <a:endParaRPr lang="nl-NL" sz="1700" dirty="0"/>
          </a:p>
          <a:p>
            <a:pPr marL="36576" indent="0">
              <a:buNone/>
            </a:pPr>
            <a:endParaRPr lang="nl-NL" sz="1700" b="1" dirty="0"/>
          </a:p>
          <a:p>
            <a:pPr marL="36576" indent="0">
              <a:buNone/>
            </a:pPr>
            <a:endParaRPr lang="nl-NL" sz="1700" dirty="0"/>
          </a:p>
          <a:p>
            <a:pPr lvl="1"/>
            <a:endParaRPr lang="en-NL" sz="17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FEEA10C1-63A2-183F-2A6F-CE02CB48647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</a:t>
            </a:fld>
            <a:endParaRPr lang="en-US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79AEC3A-C1DC-DFA7-68A6-6EC7D9EF4969}"/>
              </a:ext>
            </a:extLst>
          </p:cNvPr>
          <p:cNvSpPr txBox="1"/>
          <p:nvPr/>
        </p:nvSpPr>
        <p:spPr>
          <a:xfrm>
            <a:off x="5595635" y="946740"/>
            <a:ext cx="3284581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600" dirty="0"/>
              <a:t> </a:t>
            </a:r>
            <a:r>
              <a:rPr lang="en-GB" sz="1600" dirty="0" err="1"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LHCb</a:t>
            </a:r>
            <a:r>
              <a:rPr lang="en-GB" sz="1600" dirty="0"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 technical proposal (1998)</a:t>
            </a:r>
            <a:endParaRPr lang="en-NL" sz="1600" dirty="0"/>
          </a:p>
        </p:txBody>
      </p:sp>
      <p:sp>
        <p:nvSpPr>
          <p:cNvPr id="9" name="Tekstvak 8">
            <a:extLst>
              <a:ext uri="{FF2B5EF4-FFF2-40B4-BE49-F238E27FC236}">
                <a16:creationId xmlns:a16="http://schemas.microsoft.com/office/drawing/2014/main" id="{888188F8-9D66-9BAC-A874-C24079366A21}"/>
              </a:ext>
            </a:extLst>
          </p:cNvPr>
          <p:cNvSpPr txBox="1"/>
          <p:nvPr/>
        </p:nvSpPr>
        <p:spPr>
          <a:xfrm>
            <a:off x="5662366" y="1285294"/>
            <a:ext cx="3304303" cy="89255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sz="1300" i="1" dirty="0"/>
              <a:t>“The B-meson system is </a:t>
            </a:r>
            <a:r>
              <a:rPr lang="nl-NL" sz="1300" i="1" dirty="0" err="1"/>
              <a:t>therefore</a:t>
            </a:r>
            <a:r>
              <a:rPr lang="nl-NL" sz="1300" i="1" dirty="0"/>
              <a:t> a </a:t>
            </a:r>
            <a:r>
              <a:rPr lang="nl-NL" sz="1300" i="1" dirty="0" err="1"/>
              <a:t>very</a:t>
            </a:r>
            <a:r>
              <a:rPr lang="nl-NL" sz="1300" i="1" dirty="0"/>
              <a:t> </a:t>
            </a:r>
            <a:br>
              <a:rPr lang="nl-NL" sz="1300" i="1" dirty="0"/>
            </a:br>
            <a:r>
              <a:rPr lang="nl-NL" sz="1300" i="1" dirty="0" err="1"/>
              <a:t>attractive</a:t>
            </a:r>
            <a:r>
              <a:rPr lang="nl-NL" sz="1300" i="1" dirty="0"/>
              <a:t> </a:t>
            </a:r>
            <a:r>
              <a:rPr lang="nl-NL" sz="1300" i="1" dirty="0" err="1"/>
              <a:t>place</a:t>
            </a:r>
            <a:r>
              <a:rPr lang="nl-NL" sz="1300" i="1" dirty="0"/>
              <a:t> </a:t>
            </a:r>
            <a:r>
              <a:rPr lang="nl-NL" sz="1300" i="1" dirty="0" err="1"/>
              <a:t>to</a:t>
            </a:r>
            <a:r>
              <a:rPr lang="nl-NL" sz="1300" i="1" dirty="0"/>
              <a:t> </a:t>
            </a:r>
            <a:r>
              <a:rPr lang="nl-NL" sz="1300" i="1" dirty="0" err="1"/>
              <a:t>study</a:t>
            </a:r>
            <a:r>
              <a:rPr lang="nl-NL" sz="1300" i="1" dirty="0"/>
              <a:t> matter-antimatter </a:t>
            </a:r>
            <a:br>
              <a:rPr lang="nl-NL" sz="1300" i="1" dirty="0"/>
            </a:br>
            <a:r>
              <a:rPr lang="nl-NL" sz="1300" i="1" dirty="0" err="1"/>
              <a:t>differences</a:t>
            </a:r>
            <a:r>
              <a:rPr lang="nl-NL" sz="1300" i="1" dirty="0"/>
              <a:t> (</a:t>
            </a:r>
            <a:r>
              <a:rPr lang="nl-NL" sz="1300" b="1" i="1" dirty="0"/>
              <a:t>“CP </a:t>
            </a:r>
            <a:r>
              <a:rPr lang="nl-NL" sz="1300" b="1" i="1" dirty="0" err="1"/>
              <a:t>violation</a:t>
            </a:r>
            <a:r>
              <a:rPr lang="nl-NL" sz="1300" b="1" i="1" dirty="0"/>
              <a:t>”</a:t>
            </a:r>
            <a:r>
              <a:rPr lang="nl-NL" sz="1300" i="1" dirty="0"/>
              <a:t>), </a:t>
            </a:r>
            <a:br>
              <a:rPr lang="nl-NL" sz="1300" i="1" dirty="0"/>
            </a:br>
            <a:r>
              <a:rPr lang="nl-NL" sz="1300" i="1" dirty="0" err="1"/>
              <a:t>and</a:t>
            </a:r>
            <a:r>
              <a:rPr lang="nl-NL" sz="1300" i="1" dirty="0"/>
              <a:t> </a:t>
            </a:r>
            <a:r>
              <a:rPr lang="nl-NL" sz="1300" i="1" dirty="0" err="1"/>
              <a:t>to</a:t>
            </a:r>
            <a:r>
              <a:rPr lang="nl-NL" sz="1300" i="1" dirty="0"/>
              <a:t> search </a:t>
            </a:r>
            <a:r>
              <a:rPr lang="nl-NL" sz="1300" i="1" dirty="0" err="1"/>
              <a:t>for</a:t>
            </a:r>
            <a:r>
              <a:rPr lang="nl-NL" sz="1300" i="1" dirty="0"/>
              <a:t> a hint of New </a:t>
            </a:r>
            <a:r>
              <a:rPr lang="nl-NL" sz="1300" i="1" dirty="0" err="1"/>
              <a:t>Physics</a:t>
            </a:r>
            <a:r>
              <a:rPr lang="nl-NL" sz="1300" i="1" dirty="0"/>
              <a:t>.”</a:t>
            </a:r>
            <a:endParaRPr lang="en-NL" sz="1300" i="1" dirty="0"/>
          </a:p>
        </p:txBody>
      </p:sp>
    </p:spTree>
    <p:extLst>
      <p:ext uri="{BB962C8B-B14F-4D97-AF65-F5344CB8AC3E}">
        <p14:creationId xmlns:p14="http://schemas.microsoft.com/office/powerpoint/2010/main" val="382111525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4703"/>
    </mc:Choice>
    <mc:Fallback>
      <p:transition spd="slow" advTm="14703"/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Afbeelding 6">
            <a:extLst>
              <a:ext uri="{FF2B5EF4-FFF2-40B4-BE49-F238E27FC236}">
                <a16:creationId xmlns:a16="http://schemas.microsoft.com/office/drawing/2014/main" id="{E13B2B46-0E02-84CA-BBEB-8C12B2D7918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60338" y="2364590"/>
            <a:ext cx="3766154" cy="2367899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68CD870B-C9AF-C143-4635-08F49C976B3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600" dirty="0" err="1"/>
              <a:t>Why</a:t>
            </a:r>
            <a:r>
              <a:rPr lang="nl-NL" sz="2600" dirty="0"/>
              <a:t> LHCb? </a:t>
            </a:r>
            <a:endParaRPr lang="en-NL" sz="26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743FD113-A97C-E49A-78F6-12E3AEDCF25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5425440" cy="3516835"/>
          </a:xfrm>
        </p:spPr>
        <p:txBody>
          <a:bodyPr>
            <a:normAutofit/>
          </a:bodyPr>
          <a:lstStyle/>
          <a:p>
            <a:pPr marL="36576" indent="0">
              <a:buNone/>
            </a:pPr>
            <a:r>
              <a:rPr lang="nl-NL" sz="1700" dirty="0"/>
              <a:t>Why </a:t>
            </a:r>
            <a:r>
              <a:rPr lang="nl-NL" sz="1700" dirty="0" err="1"/>
              <a:t>build</a:t>
            </a:r>
            <a:r>
              <a:rPr lang="nl-NL" sz="1700" dirty="0"/>
              <a:t> in </a:t>
            </a:r>
            <a:r>
              <a:rPr lang="nl-NL" sz="1700" dirty="0" err="1"/>
              <a:t>the</a:t>
            </a:r>
            <a:r>
              <a:rPr lang="nl-NL" sz="1700" dirty="0"/>
              <a:t> forward </a:t>
            </a:r>
            <a:r>
              <a:rPr lang="nl-NL" sz="1700" dirty="0" err="1"/>
              <a:t>direction</a:t>
            </a:r>
            <a:r>
              <a:rPr lang="nl-NL" sz="1700" dirty="0"/>
              <a:t>?</a:t>
            </a:r>
          </a:p>
          <a:p>
            <a:pPr marL="36576" indent="0">
              <a:buNone/>
            </a:pPr>
            <a:r>
              <a:rPr lang="nl-NL" sz="1700" dirty="0"/>
              <a:t>     </a:t>
            </a:r>
            <a:r>
              <a:rPr lang="nl-NL" sz="1700" b="1" dirty="0" err="1"/>
              <a:t>To</a:t>
            </a:r>
            <a:r>
              <a:rPr lang="nl-NL" sz="1700" b="1" dirty="0"/>
              <a:t> </a:t>
            </a:r>
            <a:r>
              <a:rPr lang="nl-NL" sz="1700" b="1" dirty="0" err="1"/>
              <a:t>precisely</a:t>
            </a:r>
            <a:r>
              <a:rPr lang="nl-NL" sz="1700" b="1" dirty="0"/>
              <a:t> </a:t>
            </a:r>
            <a:r>
              <a:rPr lang="nl-NL" sz="1700" b="1" dirty="0" err="1"/>
              <a:t>study</a:t>
            </a:r>
            <a:r>
              <a:rPr lang="nl-NL" sz="1700" b="1" dirty="0"/>
              <a:t> </a:t>
            </a:r>
            <a:r>
              <a:rPr lang="nl-NL" sz="1700" b="1" dirty="0" err="1"/>
              <a:t>the</a:t>
            </a:r>
            <a:r>
              <a:rPr lang="nl-NL" sz="1700" b="1" dirty="0"/>
              <a:t> abundant </a:t>
            </a:r>
            <a:r>
              <a:rPr lang="nl-NL" sz="1700" b="1" i="1" dirty="0"/>
              <a:t>B</a:t>
            </a:r>
            <a:r>
              <a:rPr lang="nl-NL" sz="1700" b="1" dirty="0"/>
              <a:t> </a:t>
            </a:r>
            <a:r>
              <a:rPr lang="nl-NL" sz="1700" b="1" dirty="0" err="1"/>
              <a:t>mesons</a:t>
            </a:r>
            <a:br>
              <a:rPr lang="nl-NL" sz="1700" b="1" dirty="0"/>
            </a:br>
            <a:r>
              <a:rPr lang="nl-NL" sz="1700" b="1" dirty="0"/>
              <a:t>     (~1 </a:t>
            </a:r>
            <a:r>
              <a:rPr lang="nl-NL" sz="1700" b="1" dirty="0" err="1"/>
              <a:t>Million</a:t>
            </a:r>
            <a:r>
              <a:rPr lang="nl-NL" sz="1700" b="1" dirty="0"/>
              <a:t>/s) </a:t>
            </a:r>
            <a:r>
              <a:rPr lang="nl-NL" sz="1700" b="1" dirty="0" err="1"/>
              <a:t>produced</a:t>
            </a:r>
            <a:r>
              <a:rPr lang="nl-NL" sz="1700" b="1" dirty="0"/>
              <a:t> in </a:t>
            </a:r>
            <a:r>
              <a:rPr lang="nl-NL" sz="1700" b="1" dirty="0" err="1"/>
              <a:t>that</a:t>
            </a:r>
            <a:r>
              <a:rPr lang="nl-NL" sz="1700" b="1" dirty="0"/>
              <a:t> </a:t>
            </a:r>
            <a:r>
              <a:rPr lang="nl-NL" sz="1700" b="1" dirty="0" err="1"/>
              <a:t>direction</a:t>
            </a:r>
            <a:r>
              <a:rPr lang="nl-NL" sz="1700" b="1" dirty="0"/>
              <a:t>! </a:t>
            </a:r>
          </a:p>
          <a:p>
            <a:pPr marL="36576" indent="0">
              <a:buNone/>
            </a:pPr>
            <a:endParaRPr lang="nl-NL" sz="1700" b="1" dirty="0"/>
          </a:p>
          <a:p>
            <a:pPr marL="36576" indent="0">
              <a:buNone/>
            </a:pPr>
            <a:r>
              <a:rPr lang="nl-NL" sz="1700" dirty="0" err="1"/>
              <a:t>Why</a:t>
            </a:r>
            <a:r>
              <a:rPr lang="nl-NL" sz="1700" dirty="0"/>
              <a:t> </a:t>
            </a:r>
            <a:r>
              <a:rPr lang="nl-NL" sz="1700" dirty="0" err="1"/>
              <a:t>study</a:t>
            </a:r>
            <a:r>
              <a:rPr lang="nl-NL" sz="1700" dirty="0"/>
              <a:t> B </a:t>
            </a:r>
            <a:r>
              <a:rPr lang="nl-NL" sz="1700" dirty="0" err="1"/>
              <a:t>mesons</a:t>
            </a:r>
            <a:r>
              <a:rPr lang="nl-NL" sz="1700" dirty="0"/>
              <a:t>?</a:t>
            </a:r>
          </a:p>
          <a:p>
            <a:pPr marL="36576" indent="0">
              <a:buNone/>
            </a:pPr>
            <a:r>
              <a:rPr lang="nl-NL" sz="1700" b="1" dirty="0"/>
              <a:t>     </a:t>
            </a:r>
            <a:r>
              <a:rPr lang="nl-NL" sz="1700" b="1" dirty="0" err="1"/>
              <a:t>They</a:t>
            </a:r>
            <a:r>
              <a:rPr lang="nl-NL" sz="1700" b="1" dirty="0"/>
              <a:t> are </a:t>
            </a:r>
            <a:r>
              <a:rPr lang="nl-NL" sz="1700" b="1" dirty="0" err="1"/>
              <a:t>sensitive</a:t>
            </a:r>
            <a:r>
              <a:rPr lang="nl-NL" sz="1700" b="1" dirty="0"/>
              <a:t> </a:t>
            </a:r>
            <a:r>
              <a:rPr lang="nl-NL" sz="1700" b="1" dirty="0" err="1"/>
              <a:t>to</a:t>
            </a:r>
            <a:r>
              <a:rPr lang="nl-NL" sz="1700" b="1" dirty="0"/>
              <a:t> heavy new </a:t>
            </a:r>
            <a:r>
              <a:rPr lang="nl-NL" sz="1700" b="1" dirty="0" err="1"/>
              <a:t>particles</a:t>
            </a:r>
            <a:r>
              <a:rPr lang="nl-NL" sz="1700" b="1" dirty="0"/>
              <a:t>,</a:t>
            </a:r>
          </a:p>
          <a:p>
            <a:pPr marL="36576" indent="0">
              <a:buNone/>
            </a:pPr>
            <a:r>
              <a:rPr lang="nl-NL" sz="1700" b="1" dirty="0"/>
              <a:t>     </a:t>
            </a:r>
            <a:r>
              <a:rPr lang="nl-NL" sz="1700" b="1" dirty="0" err="1"/>
              <a:t>so</a:t>
            </a:r>
            <a:r>
              <a:rPr lang="nl-NL" sz="1700" b="1" dirty="0"/>
              <a:t> we look “forward”, </a:t>
            </a:r>
            <a:r>
              <a:rPr lang="nl-NL" sz="1700" b="1" dirty="0" err="1"/>
              <a:t>beyond</a:t>
            </a:r>
            <a:r>
              <a:rPr lang="nl-NL" sz="1700" b="1" dirty="0"/>
              <a:t> LHC </a:t>
            </a:r>
            <a:r>
              <a:rPr lang="nl-NL" sz="1700" b="1" dirty="0" err="1"/>
              <a:t>energies</a:t>
            </a:r>
            <a:r>
              <a:rPr lang="nl-NL" sz="1700" b="1" dirty="0"/>
              <a:t>!</a:t>
            </a:r>
          </a:p>
          <a:p>
            <a:pPr marL="36576" indent="0">
              <a:buNone/>
            </a:pPr>
            <a:endParaRPr lang="nl-NL" sz="1700" b="1" dirty="0"/>
          </a:p>
          <a:p>
            <a:pPr marL="36576" indent="0">
              <a:buNone/>
            </a:pPr>
            <a:r>
              <a:rPr lang="nl-NL" sz="1700" dirty="0"/>
              <a:t>How are </a:t>
            </a:r>
            <a:r>
              <a:rPr lang="nl-NL" sz="1700" dirty="0" err="1"/>
              <a:t>they</a:t>
            </a:r>
            <a:r>
              <a:rPr lang="nl-NL" sz="1700" dirty="0"/>
              <a:t> </a:t>
            </a:r>
            <a:r>
              <a:rPr lang="nl-NL" sz="1700" dirty="0" err="1"/>
              <a:t>so</a:t>
            </a:r>
            <a:r>
              <a:rPr lang="nl-NL" sz="1700" dirty="0"/>
              <a:t> </a:t>
            </a:r>
            <a:r>
              <a:rPr lang="nl-NL" sz="1700" dirty="0" err="1"/>
              <a:t>sensitive</a:t>
            </a:r>
            <a:r>
              <a:rPr lang="nl-NL" sz="1700" dirty="0"/>
              <a:t>?</a:t>
            </a:r>
          </a:p>
          <a:p>
            <a:pPr marL="36576" indent="0">
              <a:buNone/>
            </a:pPr>
            <a:r>
              <a:rPr lang="nl-NL" sz="1700" dirty="0"/>
              <a:t>    </a:t>
            </a:r>
            <a:r>
              <a:rPr lang="nl-NL" sz="1700" b="1" dirty="0"/>
              <a:t>Through </a:t>
            </a:r>
            <a:r>
              <a:rPr lang="nl-NL" sz="1700" b="1" i="1" dirty="0"/>
              <a:t>indirect </a:t>
            </a:r>
            <a:r>
              <a:rPr lang="nl-NL" sz="1700" b="1" i="1" dirty="0" err="1"/>
              <a:t>measurements</a:t>
            </a:r>
            <a:r>
              <a:rPr lang="nl-NL" sz="1700" b="1" i="1" dirty="0"/>
              <a:t>!</a:t>
            </a:r>
            <a:endParaRPr lang="nl-NL" sz="1700" dirty="0"/>
          </a:p>
          <a:p>
            <a:pPr marL="36576" indent="0">
              <a:buNone/>
            </a:pPr>
            <a:endParaRPr lang="nl-NL" sz="1700" b="1" dirty="0"/>
          </a:p>
          <a:p>
            <a:pPr marL="36576" indent="0">
              <a:buNone/>
            </a:pPr>
            <a:endParaRPr lang="nl-NL" sz="1700" dirty="0"/>
          </a:p>
          <a:p>
            <a:pPr lvl="1"/>
            <a:endParaRPr lang="en-NL" sz="17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BE730602-DDB6-FA4D-35FA-834EEF2148B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</a:t>
            </a:fld>
            <a:endParaRPr lang="en-US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0C9B901-97A9-8F34-1BC5-92A78C14F27B}"/>
              </a:ext>
            </a:extLst>
          </p:cNvPr>
          <p:cNvSpPr txBox="1"/>
          <p:nvPr/>
        </p:nvSpPr>
        <p:spPr>
          <a:xfrm>
            <a:off x="5595635" y="946740"/>
            <a:ext cx="3284581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600" dirty="0"/>
              <a:t> </a:t>
            </a:r>
            <a:r>
              <a:rPr lang="en-GB" sz="1600" dirty="0" err="1"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LHCb</a:t>
            </a:r>
            <a:r>
              <a:rPr lang="en-GB" sz="1600" dirty="0"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 technical proposal (1998)</a:t>
            </a:r>
            <a:endParaRPr lang="en-NL" sz="1600" dirty="0"/>
          </a:p>
        </p:txBody>
      </p:sp>
      <p:sp>
        <p:nvSpPr>
          <p:cNvPr id="9" name="Tekstvak 8">
            <a:extLst>
              <a:ext uri="{FF2B5EF4-FFF2-40B4-BE49-F238E27FC236}">
                <a16:creationId xmlns:a16="http://schemas.microsoft.com/office/drawing/2014/main" id="{B896C042-00AE-CA9B-0AC1-6D23B30A0CA6}"/>
              </a:ext>
            </a:extLst>
          </p:cNvPr>
          <p:cNvSpPr txBox="1"/>
          <p:nvPr/>
        </p:nvSpPr>
        <p:spPr>
          <a:xfrm>
            <a:off x="5662366" y="1285294"/>
            <a:ext cx="3304303" cy="89255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sz="1300" i="1" dirty="0"/>
              <a:t>“The B-meson system is </a:t>
            </a:r>
            <a:r>
              <a:rPr lang="nl-NL" sz="1300" i="1" dirty="0" err="1"/>
              <a:t>therefore</a:t>
            </a:r>
            <a:r>
              <a:rPr lang="nl-NL" sz="1300" i="1" dirty="0"/>
              <a:t> a </a:t>
            </a:r>
            <a:r>
              <a:rPr lang="nl-NL" sz="1300" i="1" dirty="0" err="1"/>
              <a:t>very</a:t>
            </a:r>
            <a:r>
              <a:rPr lang="nl-NL" sz="1300" i="1" dirty="0"/>
              <a:t> </a:t>
            </a:r>
            <a:br>
              <a:rPr lang="nl-NL" sz="1300" i="1" dirty="0"/>
            </a:br>
            <a:r>
              <a:rPr lang="nl-NL" sz="1300" i="1" dirty="0" err="1"/>
              <a:t>attractive</a:t>
            </a:r>
            <a:r>
              <a:rPr lang="nl-NL" sz="1300" i="1" dirty="0"/>
              <a:t> </a:t>
            </a:r>
            <a:r>
              <a:rPr lang="nl-NL" sz="1300" i="1" dirty="0" err="1"/>
              <a:t>place</a:t>
            </a:r>
            <a:r>
              <a:rPr lang="nl-NL" sz="1300" i="1" dirty="0"/>
              <a:t> </a:t>
            </a:r>
            <a:r>
              <a:rPr lang="nl-NL" sz="1300" i="1" dirty="0" err="1"/>
              <a:t>to</a:t>
            </a:r>
            <a:r>
              <a:rPr lang="nl-NL" sz="1300" i="1" dirty="0"/>
              <a:t> </a:t>
            </a:r>
            <a:r>
              <a:rPr lang="nl-NL" sz="1300" i="1" dirty="0" err="1"/>
              <a:t>study</a:t>
            </a:r>
            <a:r>
              <a:rPr lang="nl-NL" sz="1300" i="1" dirty="0"/>
              <a:t> matter-antimatter </a:t>
            </a:r>
            <a:br>
              <a:rPr lang="nl-NL" sz="1300" i="1" dirty="0"/>
            </a:br>
            <a:r>
              <a:rPr lang="nl-NL" sz="1300" i="1" dirty="0" err="1"/>
              <a:t>differences</a:t>
            </a:r>
            <a:r>
              <a:rPr lang="nl-NL" sz="1300" i="1" dirty="0"/>
              <a:t> (</a:t>
            </a:r>
            <a:r>
              <a:rPr lang="nl-NL" sz="1300" b="1" i="1" dirty="0"/>
              <a:t>“CP </a:t>
            </a:r>
            <a:r>
              <a:rPr lang="nl-NL" sz="1300" b="1" i="1" dirty="0" err="1"/>
              <a:t>violation</a:t>
            </a:r>
            <a:r>
              <a:rPr lang="nl-NL" sz="1300" b="1" i="1" dirty="0"/>
              <a:t>”</a:t>
            </a:r>
            <a:r>
              <a:rPr lang="nl-NL" sz="1300" i="1" dirty="0"/>
              <a:t>), </a:t>
            </a:r>
            <a:br>
              <a:rPr lang="nl-NL" sz="1300" i="1" dirty="0"/>
            </a:br>
            <a:r>
              <a:rPr lang="nl-NL" sz="1300" i="1" dirty="0" err="1"/>
              <a:t>and</a:t>
            </a:r>
            <a:r>
              <a:rPr lang="nl-NL" sz="1300" i="1" dirty="0"/>
              <a:t> </a:t>
            </a:r>
            <a:r>
              <a:rPr lang="nl-NL" sz="1300" i="1" dirty="0" err="1"/>
              <a:t>to</a:t>
            </a:r>
            <a:r>
              <a:rPr lang="nl-NL" sz="1300" i="1" dirty="0"/>
              <a:t> search </a:t>
            </a:r>
            <a:r>
              <a:rPr lang="nl-NL" sz="1300" i="1" dirty="0" err="1"/>
              <a:t>for</a:t>
            </a:r>
            <a:r>
              <a:rPr lang="nl-NL" sz="1300" i="1" dirty="0"/>
              <a:t> a hint of New </a:t>
            </a:r>
            <a:r>
              <a:rPr lang="nl-NL" sz="1300" i="1" dirty="0" err="1"/>
              <a:t>Physics</a:t>
            </a:r>
            <a:r>
              <a:rPr lang="nl-NL" sz="1300" i="1" dirty="0"/>
              <a:t>.”</a:t>
            </a:r>
            <a:endParaRPr lang="en-NL" sz="1300" i="1" dirty="0"/>
          </a:p>
        </p:txBody>
      </p:sp>
    </p:spTree>
    <p:extLst>
      <p:ext uri="{BB962C8B-B14F-4D97-AF65-F5344CB8AC3E}">
        <p14:creationId xmlns:p14="http://schemas.microsoft.com/office/powerpoint/2010/main" val="262012683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0213"/>
    </mc:Choice>
    <mc:Fallback>
      <p:transition spd="slow" advTm="20213"/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549CB19-D0D5-88A1-3B5B-507236F68B8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jdelijke aanduiding voor inhoud 2">
            <a:extLst>
              <a:ext uri="{FF2B5EF4-FFF2-40B4-BE49-F238E27FC236}">
                <a16:creationId xmlns:a16="http://schemas.microsoft.com/office/drawing/2014/main" id="{0813C824-A3D9-38B3-DEA3-215B563090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4454" y="1000124"/>
            <a:ext cx="8537146" cy="3732365"/>
          </a:xfrm>
        </p:spPr>
        <p:txBody>
          <a:bodyPr numCol="2">
            <a:normAutofit fontScale="85000" lnSpcReduction="20000"/>
          </a:bodyPr>
          <a:lstStyle/>
          <a:p>
            <a:pPr marL="36576" indent="0">
              <a:buNone/>
            </a:pPr>
            <a:r>
              <a:rPr lang="nl-NL" b="1" dirty="0" err="1"/>
              <a:t>Directly</a:t>
            </a:r>
            <a:r>
              <a:rPr lang="nl-NL" b="1" dirty="0"/>
              <a:t> </a:t>
            </a:r>
            <a:r>
              <a:rPr lang="nl-NL" b="1" dirty="0" err="1"/>
              <a:t>find</a:t>
            </a:r>
            <a:r>
              <a:rPr lang="nl-NL" b="1" dirty="0"/>
              <a:t> a </a:t>
            </a:r>
            <a:r>
              <a:rPr lang="nl-NL" b="1" dirty="0" err="1"/>
              <a:t>particle</a:t>
            </a:r>
            <a:r>
              <a:rPr lang="nl-NL" b="1" dirty="0"/>
              <a:t> </a:t>
            </a:r>
            <a:r>
              <a:rPr lang="nl-NL" b="1" dirty="0" err="1"/>
              <a:t>by</a:t>
            </a:r>
            <a:r>
              <a:rPr lang="nl-NL" b="1" dirty="0"/>
              <a:t> </a:t>
            </a:r>
            <a:r>
              <a:rPr lang="nl-NL" b="1" dirty="0" err="1"/>
              <a:t>producing</a:t>
            </a:r>
            <a:r>
              <a:rPr lang="nl-NL" b="1" dirty="0"/>
              <a:t> </a:t>
            </a:r>
            <a:r>
              <a:rPr lang="nl-NL" b="1" dirty="0" err="1"/>
              <a:t>it</a:t>
            </a:r>
            <a:br>
              <a:rPr lang="nl-NL" b="1" dirty="0"/>
            </a:br>
            <a:r>
              <a:rPr lang="nl-NL" b="1" dirty="0" err="1"/>
              <a:t>and</a:t>
            </a:r>
            <a:r>
              <a:rPr lang="nl-NL" b="1" dirty="0"/>
              <a:t> </a:t>
            </a:r>
            <a:r>
              <a:rPr lang="nl-NL" b="1" dirty="0" err="1"/>
              <a:t>detecting</a:t>
            </a:r>
            <a:r>
              <a:rPr lang="nl-NL" b="1" dirty="0"/>
              <a:t> </a:t>
            </a:r>
            <a:r>
              <a:rPr lang="nl-NL" b="1" dirty="0" err="1"/>
              <a:t>its</a:t>
            </a:r>
            <a:r>
              <a:rPr lang="nl-NL" b="1" dirty="0"/>
              <a:t> </a:t>
            </a:r>
            <a:r>
              <a:rPr lang="nl-NL" b="1" dirty="0" err="1"/>
              <a:t>decay</a:t>
            </a:r>
            <a:r>
              <a:rPr lang="nl-NL" b="1" dirty="0"/>
              <a:t> </a:t>
            </a:r>
            <a:r>
              <a:rPr lang="nl-NL" b="1" dirty="0" err="1"/>
              <a:t>products</a:t>
            </a: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dirty="0"/>
            </a:br>
            <a:endParaRPr lang="nl-NL" dirty="0"/>
          </a:p>
          <a:p>
            <a:pPr marL="36576" indent="0">
              <a:buNone/>
            </a:pPr>
            <a:br>
              <a:rPr lang="nl-NL" dirty="0"/>
            </a:b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dirty="0"/>
            </a:b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ADE6244F-02CB-536B-CB48-626221CF2AA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</a:t>
            </a:fld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CB12C47E-E87F-D69E-BDC8-A8248C3C16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175120"/>
            <a:ext cx="6780726" cy="705332"/>
          </a:xfrm>
        </p:spPr>
        <p:txBody>
          <a:bodyPr/>
          <a:lstStyle/>
          <a:p>
            <a:r>
              <a:rPr lang="en-GB" sz="2600" dirty="0"/>
              <a:t>Why LHCb? Direct vs indirect measurements</a:t>
            </a:r>
            <a:endParaRPr lang="en-NL" sz="2600" dirty="0"/>
          </a:p>
        </p:txBody>
      </p:sp>
      <p:pic>
        <p:nvPicPr>
          <p:cNvPr id="9" name="Afbeelding 8" descr="Afbeelding met vloeistof, buitenshuis, druppel, Zeepbel&#10;&#10;Door AI gegenereerde inhoud is mogelijk onjuist.">
            <a:extLst>
              <a:ext uri="{FF2B5EF4-FFF2-40B4-BE49-F238E27FC236}">
                <a16:creationId xmlns:a16="http://schemas.microsoft.com/office/drawing/2014/main" id="{D8B2ED3B-B8CB-6C82-3188-D962096B16D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0930" y="1593299"/>
            <a:ext cx="3521376" cy="19807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462599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5550"/>
    </mc:Choice>
    <mc:Fallback>
      <p:transition spd="slow" advTm="15550"/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3BB7260-472B-3E35-9AEC-280D4182E18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jdelijke aanduiding voor inhoud 2">
            <a:extLst>
              <a:ext uri="{FF2B5EF4-FFF2-40B4-BE49-F238E27FC236}">
                <a16:creationId xmlns:a16="http://schemas.microsoft.com/office/drawing/2014/main" id="{D93E6DC1-3673-B1E2-2D2C-1609376EAF4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4454" y="1000124"/>
            <a:ext cx="8537146" cy="3732365"/>
          </a:xfrm>
        </p:spPr>
        <p:txBody>
          <a:bodyPr numCol="2">
            <a:normAutofit fontScale="85000" lnSpcReduction="20000"/>
          </a:bodyPr>
          <a:lstStyle/>
          <a:p>
            <a:pPr marL="36576" indent="0">
              <a:buNone/>
            </a:pPr>
            <a:r>
              <a:rPr lang="nl-NL" b="1" dirty="0" err="1"/>
              <a:t>Directly</a:t>
            </a:r>
            <a:r>
              <a:rPr lang="nl-NL" b="1" dirty="0"/>
              <a:t> </a:t>
            </a:r>
            <a:r>
              <a:rPr lang="nl-NL" b="1" dirty="0" err="1"/>
              <a:t>find</a:t>
            </a:r>
            <a:r>
              <a:rPr lang="nl-NL" b="1" dirty="0"/>
              <a:t> a </a:t>
            </a:r>
            <a:r>
              <a:rPr lang="nl-NL" b="1" dirty="0" err="1"/>
              <a:t>particle</a:t>
            </a:r>
            <a:r>
              <a:rPr lang="nl-NL" b="1" dirty="0"/>
              <a:t> </a:t>
            </a:r>
            <a:r>
              <a:rPr lang="nl-NL" b="1" dirty="0" err="1"/>
              <a:t>by</a:t>
            </a:r>
            <a:r>
              <a:rPr lang="nl-NL" b="1" dirty="0"/>
              <a:t> </a:t>
            </a:r>
            <a:r>
              <a:rPr lang="nl-NL" b="1" dirty="0" err="1"/>
              <a:t>producing</a:t>
            </a:r>
            <a:r>
              <a:rPr lang="nl-NL" b="1" dirty="0"/>
              <a:t> </a:t>
            </a:r>
            <a:r>
              <a:rPr lang="nl-NL" b="1" dirty="0" err="1"/>
              <a:t>it</a:t>
            </a:r>
            <a:br>
              <a:rPr lang="nl-NL" b="1" dirty="0"/>
            </a:br>
            <a:r>
              <a:rPr lang="nl-NL" b="1" dirty="0" err="1"/>
              <a:t>and</a:t>
            </a:r>
            <a:r>
              <a:rPr lang="nl-NL" b="1" dirty="0"/>
              <a:t> </a:t>
            </a:r>
            <a:r>
              <a:rPr lang="nl-NL" b="1" dirty="0" err="1"/>
              <a:t>detecting</a:t>
            </a:r>
            <a:r>
              <a:rPr lang="nl-NL" b="1" dirty="0"/>
              <a:t> </a:t>
            </a:r>
            <a:r>
              <a:rPr lang="nl-NL" b="1" dirty="0" err="1"/>
              <a:t>its</a:t>
            </a:r>
            <a:r>
              <a:rPr lang="nl-NL" b="1" dirty="0"/>
              <a:t> </a:t>
            </a:r>
            <a:r>
              <a:rPr lang="nl-NL" b="1" dirty="0" err="1"/>
              <a:t>decay</a:t>
            </a:r>
            <a:r>
              <a:rPr lang="nl-NL" b="1" dirty="0"/>
              <a:t> </a:t>
            </a:r>
            <a:r>
              <a:rPr lang="nl-NL" b="1" dirty="0" err="1"/>
              <a:t>products</a:t>
            </a: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dirty="0"/>
            </a:br>
            <a:endParaRPr lang="nl-NL" dirty="0"/>
          </a:p>
          <a:p>
            <a:pPr marL="36576" indent="0">
              <a:buNone/>
            </a:pPr>
            <a:r>
              <a:rPr lang="nl-NL" dirty="0"/>
              <a:t>How ATLAS/CMS found </a:t>
            </a:r>
            <a:r>
              <a:rPr lang="nl-NL" dirty="0" err="1"/>
              <a:t>the</a:t>
            </a:r>
            <a:r>
              <a:rPr lang="nl-NL" dirty="0"/>
              <a:t> </a:t>
            </a:r>
            <a:r>
              <a:rPr lang="nl-NL" dirty="0" err="1"/>
              <a:t>Higgs</a:t>
            </a:r>
            <a:r>
              <a:rPr lang="nl-NL" dirty="0"/>
              <a:t>!</a:t>
            </a:r>
            <a:br>
              <a:rPr lang="nl-NL" dirty="0"/>
            </a:b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r>
              <a:rPr lang="nl-NL" dirty="0"/>
              <a:t>(</a:t>
            </a:r>
            <a:r>
              <a:rPr lang="nl-NL" dirty="0" err="1"/>
              <a:t>limited</a:t>
            </a:r>
            <a:r>
              <a:rPr lang="nl-NL" dirty="0"/>
              <a:t> </a:t>
            </a:r>
            <a:r>
              <a:rPr lang="nl-NL" dirty="0" err="1"/>
              <a:t>by</a:t>
            </a:r>
            <a:r>
              <a:rPr lang="nl-NL" dirty="0"/>
              <a:t> </a:t>
            </a:r>
            <a:r>
              <a:rPr lang="nl-NL" dirty="0" err="1"/>
              <a:t>collision</a:t>
            </a:r>
            <a:r>
              <a:rPr lang="nl-NL" dirty="0"/>
              <a:t> energy)</a:t>
            </a: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dirty="0"/>
            </a:b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143EEEA4-5F3E-4BD2-FFB0-F5AC9E7BD0A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</a:t>
            </a:fld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059B587C-2103-382E-A1B6-2547D1366A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175120"/>
            <a:ext cx="6780726" cy="705332"/>
          </a:xfrm>
        </p:spPr>
        <p:txBody>
          <a:bodyPr/>
          <a:lstStyle/>
          <a:p>
            <a:r>
              <a:rPr lang="en-GB" sz="2600" dirty="0"/>
              <a:t>Why LHCb? Direct vs indirect measurements</a:t>
            </a:r>
            <a:endParaRPr lang="en-NL" sz="2600" dirty="0"/>
          </a:p>
        </p:txBody>
      </p:sp>
      <p:pic>
        <p:nvPicPr>
          <p:cNvPr id="9" name="Afbeelding 8" descr="Afbeelding met vloeistof, buitenshuis, druppel, Zeepbel&#10;&#10;Door AI gegenereerde inhoud is mogelijk onjuist.">
            <a:extLst>
              <a:ext uri="{FF2B5EF4-FFF2-40B4-BE49-F238E27FC236}">
                <a16:creationId xmlns:a16="http://schemas.microsoft.com/office/drawing/2014/main" id="{971B51F3-9E7E-ED31-6F63-2A172A11889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0930" y="1593299"/>
            <a:ext cx="3521376" cy="1980775"/>
          </a:xfrm>
          <a:prstGeom prst="rect">
            <a:avLst/>
          </a:prstGeom>
        </p:spPr>
      </p:pic>
      <p:pic>
        <p:nvPicPr>
          <p:cNvPr id="3" name="Afbeelding 2" descr="Afbeelding met tekst, diagram, vuurtoren, schermopname&#10;&#10;Door AI gegenereerde inhoud is mogelijk onjuist.">
            <a:extLst>
              <a:ext uri="{FF2B5EF4-FFF2-40B4-BE49-F238E27FC236}">
                <a16:creationId xmlns:a16="http://schemas.microsoft.com/office/drawing/2014/main" id="{C4B59499-E313-59CB-0538-98512A0642B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6955" y="1496392"/>
            <a:ext cx="2169326" cy="2089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6792619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2476"/>
    </mc:Choice>
    <mc:Fallback>
      <p:transition spd="slow" advTm="12476"/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10EDF6E-0A9E-F748-9CE8-F5515061ADE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55C5D65B-46C4-FABA-2A9C-E65D791660A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4454" y="1000124"/>
            <a:ext cx="8537146" cy="3732365"/>
          </a:xfrm>
        </p:spPr>
        <p:txBody>
          <a:bodyPr numCol="2">
            <a:normAutofit fontScale="85000" lnSpcReduction="20000"/>
          </a:bodyPr>
          <a:lstStyle/>
          <a:p>
            <a:pPr marL="36576" indent="0">
              <a:buNone/>
            </a:pPr>
            <a:r>
              <a:rPr lang="nl-NL" b="1" dirty="0" err="1"/>
              <a:t>Directly</a:t>
            </a:r>
            <a:r>
              <a:rPr lang="nl-NL" b="1" dirty="0"/>
              <a:t> </a:t>
            </a:r>
            <a:r>
              <a:rPr lang="nl-NL" b="1" dirty="0" err="1"/>
              <a:t>find</a:t>
            </a:r>
            <a:r>
              <a:rPr lang="nl-NL" b="1" dirty="0"/>
              <a:t> a </a:t>
            </a:r>
            <a:r>
              <a:rPr lang="nl-NL" b="1" dirty="0" err="1"/>
              <a:t>particle</a:t>
            </a:r>
            <a:r>
              <a:rPr lang="nl-NL" b="1" dirty="0"/>
              <a:t> </a:t>
            </a:r>
            <a:r>
              <a:rPr lang="nl-NL" b="1" dirty="0" err="1"/>
              <a:t>by</a:t>
            </a:r>
            <a:r>
              <a:rPr lang="nl-NL" b="1" dirty="0"/>
              <a:t> </a:t>
            </a:r>
            <a:r>
              <a:rPr lang="nl-NL" b="1" dirty="0" err="1"/>
              <a:t>producing</a:t>
            </a:r>
            <a:r>
              <a:rPr lang="nl-NL" b="1" dirty="0"/>
              <a:t> </a:t>
            </a:r>
            <a:r>
              <a:rPr lang="nl-NL" b="1" dirty="0" err="1"/>
              <a:t>it</a:t>
            </a:r>
            <a:br>
              <a:rPr lang="nl-NL" b="1" dirty="0"/>
            </a:br>
            <a:r>
              <a:rPr lang="nl-NL" b="1" dirty="0" err="1"/>
              <a:t>and</a:t>
            </a:r>
            <a:r>
              <a:rPr lang="nl-NL" b="1" dirty="0"/>
              <a:t> </a:t>
            </a:r>
            <a:r>
              <a:rPr lang="nl-NL" b="1" dirty="0" err="1"/>
              <a:t>detecting</a:t>
            </a:r>
            <a:r>
              <a:rPr lang="nl-NL" b="1" dirty="0"/>
              <a:t> </a:t>
            </a:r>
            <a:r>
              <a:rPr lang="nl-NL" b="1" dirty="0" err="1"/>
              <a:t>its</a:t>
            </a:r>
            <a:r>
              <a:rPr lang="nl-NL" b="1" dirty="0"/>
              <a:t> </a:t>
            </a:r>
            <a:r>
              <a:rPr lang="nl-NL" b="1" dirty="0" err="1"/>
              <a:t>decay</a:t>
            </a:r>
            <a:r>
              <a:rPr lang="nl-NL" b="1" dirty="0"/>
              <a:t> </a:t>
            </a:r>
            <a:r>
              <a:rPr lang="nl-NL" b="1" dirty="0" err="1"/>
              <a:t>products</a:t>
            </a: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dirty="0"/>
            </a:br>
            <a:endParaRPr lang="nl-NL" dirty="0"/>
          </a:p>
          <a:p>
            <a:pPr marL="36576" indent="0">
              <a:buNone/>
            </a:pPr>
            <a:r>
              <a:rPr lang="nl-NL" dirty="0"/>
              <a:t>How ATLAS/CMS found </a:t>
            </a:r>
            <a:r>
              <a:rPr lang="nl-NL" dirty="0" err="1"/>
              <a:t>the</a:t>
            </a:r>
            <a:r>
              <a:rPr lang="nl-NL" dirty="0"/>
              <a:t> </a:t>
            </a:r>
            <a:r>
              <a:rPr lang="nl-NL" dirty="0" err="1"/>
              <a:t>Higgs</a:t>
            </a:r>
            <a:r>
              <a:rPr lang="nl-NL" dirty="0"/>
              <a:t>!</a:t>
            </a:r>
            <a:br>
              <a:rPr lang="nl-NL" dirty="0"/>
            </a:b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r>
              <a:rPr lang="nl-NL" dirty="0"/>
              <a:t>(</a:t>
            </a:r>
            <a:r>
              <a:rPr lang="nl-NL" dirty="0" err="1"/>
              <a:t>limited</a:t>
            </a:r>
            <a:r>
              <a:rPr lang="nl-NL" dirty="0"/>
              <a:t> </a:t>
            </a:r>
            <a:r>
              <a:rPr lang="nl-NL" dirty="0" err="1"/>
              <a:t>by</a:t>
            </a:r>
            <a:r>
              <a:rPr lang="nl-NL" dirty="0"/>
              <a:t> </a:t>
            </a:r>
            <a:r>
              <a:rPr lang="nl-NL" dirty="0" err="1"/>
              <a:t>collision</a:t>
            </a:r>
            <a:r>
              <a:rPr lang="nl-NL" dirty="0"/>
              <a:t> energy)</a:t>
            </a:r>
            <a:endParaRPr lang="nl-NL" b="1" dirty="0"/>
          </a:p>
          <a:p>
            <a:pPr marL="36576" indent="0">
              <a:buNone/>
            </a:pPr>
            <a:r>
              <a:rPr lang="nl-NL" b="1" dirty="0" err="1"/>
              <a:t>Indirectly</a:t>
            </a:r>
            <a:r>
              <a:rPr lang="nl-NL" b="1" dirty="0"/>
              <a:t> sense a </a:t>
            </a:r>
            <a:r>
              <a:rPr lang="nl-NL" b="1" dirty="0" err="1"/>
              <a:t>particle</a:t>
            </a:r>
            <a:r>
              <a:rPr lang="nl-NL" b="1" dirty="0"/>
              <a:t> </a:t>
            </a:r>
            <a:r>
              <a:rPr lang="nl-NL" b="1" dirty="0" err="1"/>
              <a:t>through</a:t>
            </a:r>
            <a:r>
              <a:rPr lang="nl-NL" b="1" dirty="0"/>
              <a:t> </a:t>
            </a:r>
            <a:r>
              <a:rPr lang="nl-NL" b="1" dirty="0" err="1"/>
              <a:t>quantum</a:t>
            </a:r>
            <a:r>
              <a:rPr lang="nl-NL" b="1" dirty="0"/>
              <a:t> </a:t>
            </a:r>
            <a:r>
              <a:rPr lang="nl-NL" b="1" dirty="0" err="1"/>
              <a:t>mechanics</a:t>
            </a: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dirty="0"/>
            </a:b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E113CB69-6882-F019-8EAC-61617D83655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</a:t>
            </a:fld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7813E55F-CAEA-DF59-FE54-28AF81DE0A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175120"/>
            <a:ext cx="6780726" cy="705332"/>
          </a:xfrm>
        </p:spPr>
        <p:txBody>
          <a:bodyPr/>
          <a:lstStyle/>
          <a:p>
            <a:r>
              <a:rPr lang="en-GB" sz="2600" dirty="0"/>
              <a:t>Why LHCb? Direct vs indirect measurements</a:t>
            </a:r>
            <a:endParaRPr lang="en-NL" sz="2600" dirty="0"/>
          </a:p>
        </p:txBody>
      </p:sp>
      <p:pic>
        <p:nvPicPr>
          <p:cNvPr id="9" name="Afbeelding 8" descr="Afbeelding met vloeistof, buitenshuis, druppel, Zeepbel&#10;&#10;Door AI gegenereerde inhoud is mogelijk onjuist.">
            <a:extLst>
              <a:ext uri="{FF2B5EF4-FFF2-40B4-BE49-F238E27FC236}">
                <a16:creationId xmlns:a16="http://schemas.microsoft.com/office/drawing/2014/main" id="{4F9EA4FE-975C-26F4-3DBA-028D58B0FBB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0930" y="1593299"/>
            <a:ext cx="3521376" cy="1980775"/>
          </a:xfrm>
          <a:prstGeom prst="rect">
            <a:avLst/>
          </a:prstGeom>
        </p:spPr>
      </p:pic>
      <p:pic>
        <p:nvPicPr>
          <p:cNvPr id="14" name="Afbeelding 13" descr="Afbeelding met water, cirkel, druppel, rimpeling&#10;&#10;Door AI gegenereerde inhoud is mogelijk onjuist.">
            <a:extLst>
              <a:ext uri="{FF2B5EF4-FFF2-40B4-BE49-F238E27FC236}">
                <a16:creationId xmlns:a16="http://schemas.microsoft.com/office/drawing/2014/main" id="{AC0BBAFB-EFA9-E72A-FC30-CB2D4475924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57852" y="1593300"/>
            <a:ext cx="2979420" cy="1986280"/>
          </a:xfrm>
          <a:prstGeom prst="rect">
            <a:avLst/>
          </a:prstGeom>
        </p:spPr>
      </p:pic>
      <p:pic>
        <p:nvPicPr>
          <p:cNvPr id="5" name="Afbeelding 4" descr="Afbeelding met tekst, diagram, vuurtoren, schermopname&#10;&#10;Door AI gegenereerde inhoud is mogelijk onjuist.">
            <a:extLst>
              <a:ext uri="{FF2B5EF4-FFF2-40B4-BE49-F238E27FC236}">
                <a16:creationId xmlns:a16="http://schemas.microsoft.com/office/drawing/2014/main" id="{3FE42193-85C3-40A4-C211-0BC682E1480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6955" y="1496392"/>
            <a:ext cx="2169326" cy="2089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729352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35646"/>
    </mc:Choice>
    <mc:Fallback>
      <p:transition spd="slow" advTm="35646"/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B66CE5C5-0C4D-966B-7C3D-95DB364921C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4454" y="1000124"/>
            <a:ext cx="8537146" cy="4006209"/>
          </a:xfrm>
        </p:spPr>
        <p:txBody>
          <a:bodyPr numCol="2">
            <a:normAutofit fontScale="85000" lnSpcReduction="20000"/>
          </a:bodyPr>
          <a:lstStyle/>
          <a:p>
            <a:pPr marL="36576" indent="0">
              <a:buNone/>
            </a:pPr>
            <a:r>
              <a:rPr lang="nl-NL" b="1" dirty="0" err="1"/>
              <a:t>Directly</a:t>
            </a:r>
            <a:r>
              <a:rPr lang="nl-NL" b="1" dirty="0"/>
              <a:t> </a:t>
            </a:r>
            <a:r>
              <a:rPr lang="nl-NL" b="1" dirty="0" err="1"/>
              <a:t>find</a:t>
            </a:r>
            <a:r>
              <a:rPr lang="nl-NL" b="1" dirty="0"/>
              <a:t> a </a:t>
            </a:r>
            <a:r>
              <a:rPr lang="nl-NL" b="1" dirty="0" err="1"/>
              <a:t>particle</a:t>
            </a:r>
            <a:r>
              <a:rPr lang="nl-NL" b="1" dirty="0"/>
              <a:t> </a:t>
            </a:r>
            <a:r>
              <a:rPr lang="nl-NL" b="1" dirty="0" err="1"/>
              <a:t>by</a:t>
            </a:r>
            <a:r>
              <a:rPr lang="nl-NL" b="1" dirty="0"/>
              <a:t> </a:t>
            </a:r>
            <a:r>
              <a:rPr lang="nl-NL" b="1" dirty="0" err="1"/>
              <a:t>producing</a:t>
            </a:r>
            <a:r>
              <a:rPr lang="nl-NL" b="1" dirty="0"/>
              <a:t> </a:t>
            </a:r>
            <a:r>
              <a:rPr lang="nl-NL" b="1" dirty="0" err="1"/>
              <a:t>it</a:t>
            </a:r>
            <a:br>
              <a:rPr lang="nl-NL" b="1" dirty="0"/>
            </a:br>
            <a:r>
              <a:rPr lang="nl-NL" b="1" dirty="0" err="1"/>
              <a:t>and</a:t>
            </a:r>
            <a:r>
              <a:rPr lang="nl-NL" b="1" dirty="0"/>
              <a:t> </a:t>
            </a:r>
            <a:r>
              <a:rPr lang="nl-NL" b="1" dirty="0" err="1"/>
              <a:t>detecting</a:t>
            </a:r>
            <a:r>
              <a:rPr lang="nl-NL" b="1" dirty="0"/>
              <a:t> </a:t>
            </a:r>
            <a:r>
              <a:rPr lang="nl-NL" b="1" dirty="0" err="1"/>
              <a:t>its</a:t>
            </a:r>
            <a:r>
              <a:rPr lang="nl-NL" b="1" dirty="0"/>
              <a:t> </a:t>
            </a:r>
            <a:r>
              <a:rPr lang="nl-NL" b="1" dirty="0" err="1"/>
              <a:t>decay</a:t>
            </a:r>
            <a:r>
              <a:rPr lang="nl-NL" b="1" dirty="0"/>
              <a:t> </a:t>
            </a:r>
            <a:r>
              <a:rPr lang="nl-NL" b="1" dirty="0" err="1"/>
              <a:t>products</a:t>
            </a: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dirty="0"/>
            </a:br>
            <a:endParaRPr lang="nl-NL" dirty="0"/>
          </a:p>
          <a:p>
            <a:pPr marL="36576" indent="0">
              <a:buNone/>
            </a:pPr>
            <a:r>
              <a:rPr lang="nl-NL" dirty="0"/>
              <a:t>How ATLAS/CMS found </a:t>
            </a:r>
            <a:r>
              <a:rPr lang="nl-NL" dirty="0" err="1"/>
              <a:t>the</a:t>
            </a:r>
            <a:r>
              <a:rPr lang="nl-NL" dirty="0"/>
              <a:t> </a:t>
            </a:r>
            <a:r>
              <a:rPr lang="nl-NL" dirty="0" err="1"/>
              <a:t>Higgs</a:t>
            </a:r>
            <a:r>
              <a:rPr lang="nl-NL" dirty="0"/>
              <a:t>!</a:t>
            </a:r>
            <a:br>
              <a:rPr lang="nl-NL" dirty="0"/>
            </a:b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r>
              <a:rPr lang="nl-NL" dirty="0"/>
              <a:t>(</a:t>
            </a:r>
            <a:r>
              <a:rPr lang="nl-NL" dirty="0" err="1"/>
              <a:t>limited</a:t>
            </a:r>
            <a:r>
              <a:rPr lang="nl-NL" dirty="0"/>
              <a:t> </a:t>
            </a:r>
            <a:r>
              <a:rPr lang="nl-NL" dirty="0" err="1"/>
              <a:t>by</a:t>
            </a:r>
            <a:r>
              <a:rPr lang="nl-NL" dirty="0"/>
              <a:t> </a:t>
            </a:r>
            <a:r>
              <a:rPr lang="nl-NL" dirty="0" err="1"/>
              <a:t>collision</a:t>
            </a:r>
            <a:r>
              <a:rPr lang="nl-NL" dirty="0"/>
              <a:t> energy)</a:t>
            </a: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r>
              <a:rPr lang="nl-NL" b="1" dirty="0" err="1"/>
              <a:t>Indirectly</a:t>
            </a:r>
            <a:r>
              <a:rPr lang="nl-NL" b="1" dirty="0"/>
              <a:t> sense a </a:t>
            </a:r>
            <a:r>
              <a:rPr lang="nl-NL" b="1" dirty="0" err="1"/>
              <a:t>particle</a:t>
            </a:r>
            <a:r>
              <a:rPr lang="nl-NL" b="1" dirty="0"/>
              <a:t> </a:t>
            </a:r>
            <a:r>
              <a:rPr lang="nl-NL" b="1" dirty="0" err="1"/>
              <a:t>through</a:t>
            </a:r>
            <a:r>
              <a:rPr lang="nl-NL" b="1" dirty="0"/>
              <a:t> </a:t>
            </a:r>
            <a:r>
              <a:rPr lang="nl-NL" b="1" dirty="0" err="1"/>
              <a:t>quantum</a:t>
            </a:r>
            <a:r>
              <a:rPr lang="nl-NL" b="1" dirty="0"/>
              <a:t> </a:t>
            </a:r>
            <a:r>
              <a:rPr lang="nl-NL" b="1" dirty="0" err="1"/>
              <a:t>mechanics</a:t>
            </a: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br>
              <a:rPr lang="nl-NL" b="1" dirty="0"/>
            </a:br>
            <a:endParaRPr lang="nl-NL" b="1" dirty="0"/>
          </a:p>
          <a:p>
            <a:pPr marL="36576" indent="0">
              <a:buNone/>
            </a:pPr>
            <a:endParaRPr lang="nl-NL" b="1" dirty="0"/>
          </a:p>
          <a:p>
            <a:pPr marL="36576" indent="0">
              <a:buNone/>
            </a:pPr>
            <a:br>
              <a:rPr lang="nl-NL" b="1" dirty="0"/>
            </a:br>
            <a:br>
              <a:rPr lang="nl-NL" dirty="0"/>
            </a:b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r>
              <a:rPr lang="nl-NL" dirty="0"/>
              <a:t>Neutral </a:t>
            </a:r>
            <a:r>
              <a:rPr lang="nl-NL" i="1" dirty="0"/>
              <a:t>B</a:t>
            </a:r>
            <a:r>
              <a:rPr lang="nl-NL" dirty="0"/>
              <a:t> </a:t>
            </a:r>
            <a:r>
              <a:rPr lang="nl-NL" dirty="0" err="1"/>
              <a:t>mesons</a:t>
            </a:r>
            <a:r>
              <a:rPr lang="nl-NL" dirty="0"/>
              <a:t> </a:t>
            </a:r>
            <a:r>
              <a:rPr lang="nl-NL" dirty="0" err="1"/>
              <a:t>oscillate</a:t>
            </a:r>
            <a:r>
              <a:rPr lang="nl-NL" dirty="0"/>
              <a:t> </a:t>
            </a:r>
            <a:r>
              <a:rPr lang="nl-NL" i="1" dirty="0" err="1"/>
              <a:t>quickly</a:t>
            </a:r>
            <a:r>
              <a:rPr lang="nl-NL" dirty="0"/>
              <a:t> </a:t>
            </a:r>
            <a:r>
              <a:rPr lang="nl-NL" dirty="0" err="1"/>
              <a:t>because</a:t>
            </a:r>
            <a:r>
              <a:rPr lang="nl-NL" dirty="0"/>
              <a:t> top quark is </a:t>
            </a:r>
            <a:r>
              <a:rPr lang="nl-NL" dirty="0" err="1"/>
              <a:t>superheavy</a:t>
            </a:r>
            <a:r>
              <a:rPr lang="nl-NL" dirty="0"/>
              <a:t>!</a:t>
            </a:r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r>
              <a:rPr lang="nl-NL" dirty="0"/>
              <a:t>(</a:t>
            </a:r>
            <a:r>
              <a:rPr lang="nl-NL" dirty="0" err="1"/>
              <a:t>limited</a:t>
            </a:r>
            <a:r>
              <a:rPr lang="nl-NL" dirty="0"/>
              <a:t> </a:t>
            </a:r>
            <a:r>
              <a:rPr lang="nl-NL" dirty="0" err="1"/>
              <a:t>by</a:t>
            </a:r>
            <a:r>
              <a:rPr lang="nl-NL" dirty="0"/>
              <a:t> </a:t>
            </a:r>
            <a:r>
              <a:rPr lang="nl-NL" dirty="0" err="1"/>
              <a:t>precision</a:t>
            </a:r>
            <a:r>
              <a:rPr lang="nl-NL" dirty="0"/>
              <a:t>)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90316D0F-EC37-39ED-C62D-812C7BA8030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</a:t>
            </a:fld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34E1862F-9D8E-5F2E-03BF-06BC9E17225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175120"/>
            <a:ext cx="6780726" cy="705332"/>
          </a:xfrm>
        </p:spPr>
        <p:txBody>
          <a:bodyPr/>
          <a:lstStyle/>
          <a:p>
            <a:r>
              <a:rPr lang="en-GB" sz="2600" dirty="0"/>
              <a:t>Why LHCb? Direct vs indirect measurements</a:t>
            </a:r>
            <a:endParaRPr lang="en-NL" sz="2600" dirty="0"/>
          </a:p>
        </p:txBody>
      </p:sp>
      <p:pic>
        <p:nvPicPr>
          <p:cNvPr id="9" name="Afbeelding 8" descr="Afbeelding met vloeistof, buitenshuis, druppel, Zeepbel&#10;&#10;Door AI gegenereerde inhoud is mogelijk onjuist.">
            <a:extLst>
              <a:ext uri="{FF2B5EF4-FFF2-40B4-BE49-F238E27FC236}">
                <a16:creationId xmlns:a16="http://schemas.microsoft.com/office/drawing/2014/main" id="{F0974B5E-E047-69C0-CD07-40CDE0EE824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0930" y="1593299"/>
            <a:ext cx="3521376" cy="1980775"/>
          </a:xfrm>
          <a:prstGeom prst="rect">
            <a:avLst/>
          </a:prstGeom>
        </p:spPr>
      </p:pic>
      <p:pic>
        <p:nvPicPr>
          <p:cNvPr id="14" name="Afbeelding 13" descr="Afbeelding met water, cirkel, druppel, rimpeling&#10;&#10;Door AI gegenereerde inhoud is mogelijk onjuist.">
            <a:extLst>
              <a:ext uri="{FF2B5EF4-FFF2-40B4-BE49-F238E27FC236}">
                <a16:creationId xmlns:a16="http://schemas.microsoft.com/office/drawing/2014/main" id="{CA1583F1-A159-5912-6E14-1A9C778091F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57852" y="1593300"/>
            <a:ext cx="2979420" cy="1986280"/>
          </a:xfrm>
          <a:prstGeom prst="rect">
            <a:avLst/>
          </a:prstGeom>
        </p:spPr>
      </p:pic>
      <p:pic>
        <p:nvPicPr>
          <p:cNvPr id="18" name="Afbeelding 17" descr="Afbeelding met tekst, diagram, vuurtoren, schermopname&#10;&#10;Door AI gegenereerde inhoud is mogelijk onjuist.">
            <a:extLst>
              <a:ext uri="{FF2B5EF4-FFF2-40B4-BE49-F238E27FC236}">
                <a16:creationId xmlns:a16="http://schemas.microsoft.com/office/drawing/2014/main" id="{1B7F01C2-6EDF-6D85-1699-D6640F2F568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46955" y="1496392"/>
            <a:ext cx="2169326" cy="2089990"/>
          </a:xfrm>
          <a:prstGeom prst="rect">
            <a:avLst/>
          </a:prstGeom>
        </p:spPr>
      </p:pic>
      <p:pic>
        <p:nvPicPr>
          <p:cNvPr id="2" name="Afbeelding 1">
            <a:extLst>
              <a:ext uri="{FF2B5EF4-FFF2-40B4-BE49-F238E27FC236}">
                <a16:creationId xmlns:a16="http://schemas.microsoft.com/office/drawing/2014/main" id="{E0BAA701-D261-B6E4-4E42-B90914D6905B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267507" y="1593300"/>
            <a:ext cx="2729312" cy="19930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360569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1254"/>
    </mc:Choice>
    <mc:Fallback>
      <p:transition spd="slow" advTm="21254"/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3C4AD2E4-E643-ABED-31FA-CE79008C5EF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27660" y="174980"/>
            <a:ext cx="7147560" cy="705332"/>
          </a:xfrm>
        </p:spPr>
        <p:txBody>
          <a:bodyPr/>
          <a:lstStyle/>
          <a:p>
            <a:r>
              <a:rPr lang="nl-NL" sz="2500" b="1" dirty="0" err="1"/>
              <a:t>Many</a:t>
            </a:r>
            <a:r>
              <a:rPr lang="nl-NL" sz="2500" b="1" dirty="0"/>
              <a:t> </a:t>
            </a:r>
            <a:r>
              <a:rPr lang="nl-NL" sz="2500" b="1" dirty="0" err="1"/>
              <a:t>particles</a:t>
            </a:r>
            <a:r>
              <a:rPr lang="nl-NL" sz="2500" b="1" dirty="0"/>
              <a:t> </a:t>
            </a:r>
            <a:r>
              <a:rPr lang="nl-NL" sz="2500" b="1" dirty="0" err="1"/>
              <a:t>were</a:t>
            </a:r>
            <a:r>
              <a:rPr lang="nl-NL" sz="2500" b="1" dirty="0"/>
              <a:t> first </a:t>
            </a:r>
            <a:r>
              <a:rPr lang="nl-NL" sz="2500" b="1" dirty="0" err="1"/>
              <a:t>discovered</a:t>
            </a:r>
            <a:r>
              <a:rPr lang="nl-NL" sz="2500" b="1" dirty="0"/>
              <a:t> </a:t>
            </a:r>
            <a:r>
              <a:rPr lang="nl-NL" sz="2500" b="1" dirty="0" err="1"/>
              <a:t>indirectly</a:t>
            </a:r>
            <a:endParaRPr lang="en-NL" sz="2500" b="1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B835920C-604E-8933-B718-37CF99BE7E1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10</a:t>
            </a:fld>
            <a:endParaRPr lang="en-US" dirty="0"/>
          </a:p>
        </p:txBody>
      </p:sp>
      <p:pic>
        <p:nvPicPr>
          <p:cNvPr id="5" name="Tijdelijke aanduiding voor inhoud 4">
            <a:extLst>
              <a:ext uri="{FF2B5EF4-FFF2-40B4-BE49-F238E27FC236}">
                <a16:creationId xmlns:a16="http://schemas.microsoft.com/office/drawing/2014/main" id="{A1963959-1EC9-F697-4C27-EBE04B9E4F0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57200" y="1302480"/>
            <a:ext cx="8229600" cy="31195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887961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3634"/>
    </mc:Choice>
    <mc:Fallback>
      <p:transition spd="slow" advTm="23634"/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7535B44-1DFC-21CC-91D6-BAE21EC5DAE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1">
            <a:extLst>
              <a:ext uri="{FF2B5EF4-FFF2-40B4-BE49-F238E27FC236}">
                <a16:creationId xmlns:a16="http://schemas.microsoft.com/office/drawing/2014/main" id="{70168273-F7DB-6DA4-4B54-9C0FD96062E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242" r="-113"/>
          <a:stretch/>
        </p:blipFill>
        <p:spPr>
          <a:xfrm>
            <a:off x="4478027" y="1805509"/>
            <a:ext cx="3215354" cy="1983769"/>
          </a:xfrm>
          <a:prstGeom prst="rect">
            <a:avLst/>
          </a:prstGeom>
        </p:spPr>
      </p:pic>
      <p:sp>
        <p:nvSpPr>
          <p:cNvPr id="19" name="Tijdelijke aanduiding voor inhoud 2">
            <a:extLst>
              <a:ext uri="{FF2B5EF4-FFF2-40B4-BE49-F238E27FC236}">
                <a16:creationId xmlns:a16="http://schemas.microsoft.com/office/drawing/2014/main" id="{6C7EC3F2-5CCC-81D3-A8D1-D475E7C6A25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8229600" cy="3974175"/>
          </a:xfrm>
        </p:spPr>
        <p:txBody>
          <a:bodyPr>
            <a:noAutofit/>
          </a:bodyPr>
          <a:lstStyle/>
          <a:p>
            <a:r>
              <a:rPr lang="nl-NL" i="1" dirty="0"/>
              <a:t>B</a:t>
            </a:r>
            <a:r>
              <a:rPr lang="nl-NL" dirty="0"/>
              <a:t> </a:t>
            </a:r>
            <a:r>
              <a:rPr lang="nl-NL" dirty="0" err="1"/>
              <a:t>mesons</a:t>
            </a:r>
            <a:r>
              <a:rPr lang="nl-NL" dirty="0"/>
              <a:t> </a:t>
            </a:r>
            <a:r>
              <a:rPr lang="nl-NL" dirty="0" err="1"/>
              <a:t>interact</a:t>
            </a:r>
            <a:r>
              <a:rPr lang="nl-NL" dirty="0"/>
              <a:t> </a:t>
            </a:r>
            <a:r>
              <a:rPr lang="nl-NL" dirty="0" err="1"/>
              <a:t>through</a:t>
            </a:r>
            <a:r>
              <a:rPr lang="nl-NL" dirty="0"/>
              <a:t> rare </a:t>
            </a:r>
            <a:r>
              <a:rPr lang="nl-NL" dirty="0" err="1"/>
              <a:t>processes</a:t>
            </a:r>
            <a:r>
              <a:rPr lang="nl-NL" dirty="0"/>
              <a:t>, </a:t>
            </a:r>
            <a:br>
              <a:rPr lang="nl-NL" dirty="0"/>
            </a:br>
            <a:r>
              <a:rPr lang="nl-NL" dirty="0" err="1"/>
              <a:t>where</a:t>
            </a:r>
            <a:r>
              <a:rPr lang="nl-NL" dirty="0"/>
              <a:t> </a:t>
            </a:r>
            <a:r>
              <a:rPr lang="nl-NL" dirty="0" err="1"/>
              <a:t>weak</a:t>
            </a:r>
            <a:r>
              <a:rPr lang="nl-NL" dirty="0"/>
              <a:t> </a:t>
            </a:r>
            <a:r>
              <a:rPr lang="nl-NL" dirty="0" err="1"/>
              <a:t>interaction</a:t>
            </a:r>
            <a:r>
              <a:rPr lang="nl-NL" dirty="0"/>
              <a:t> </a:t>
            </a:r>
            <a:r>
              <a:rPr lang="nl-NL" dirty="0" err="1"/>
              <a:t>contributes</a:t>
            </a:r>
            <a:r>
              <a:rPr lang="nl-NL" dirty="0"/>
              <a:t> “</a:t>
            </a:r>
            <a:r>
              <a:rPr lang="nl-NL" dirty="0" err="1"/>
              <a:t>twice</a:t>
            </a:r>
            <a:r>
              <a:rPr lang="nl-NL" dirty="0"/>
              <a:t>”</a:t>
            </a:r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r>
              <a:rPr lang="nl-NL" dirty="0"/>
              <a:t> </a:t>
            </a:r>
            <a:endParaRPr lang="en-NL" dirty="0"/>
          </a:p>
        </p:txBody>
      </p:sp>
      <p:pic>
        <p:nvPicPr>
          <p:cNvPr id="7" name="Picture 9">
            <a:extLst>
              <a:ext uri="{FF2B5EF4-FFF2-40B4-BE49-F238E27FC236}">
                <a16:creationId xmlns:a16="http://schemas.microsoft.com/office/drawing/2014/main" id="{2CAC0ABD-6902-E7C4-5A3E-1FAB7FA5666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5718" y="2170356"/>
            <a:ext cx="3060001" cy="1692000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FB9FC28A-D00B-C0DC-5F64-2E60E624E5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600" dirty="0" err="1"/>
              <a:t>Why</a:t>
            </a:r>
            <a:r>
              <a:rPr lang="nl-NL" sz="2600" dirty="0"/>
              <a:t> are </a:t>
            </a:r>
            <a:r>
              <a:rPr lang="nl-NL" sz="2600" i="1" dirty="0"/>
              <a:t>B</a:t>
            </a:r>
            <a:r>
              <a:rPr lang="nl-NL" sz="2600" dirty="0"/>
              <a:t> </a:t>
            </a:r>
            <a:r>
              <a:rPr lang="nl-NL" sz="2600" dirty="0" err="1"/>
              <a:t>mesons</a:t>
            </a:r>
            <a:r>
              <a:rPr lang="nl-NL" sz="2600" dirty="0"/>
              <a:t> </a:t>
            </a:r>
            <a:r>
              <a:rPr lang="nl-NL" sz="2600" dirty="0" err="1"/>
              <a:t>sensitive</a:t>
            </a:r>
            <a:r>
              <a:rPr lang="nl-NL" sz="2600" dirty="0"/>
              <a:t> </a:t>
            </a:r>
            <a:r>
              <a:rPr lang="nl-NL" sz="2600" dirty="0" err="1"/>
              <a:t>to</a:t>
            </a:r>
            <a:r>
              <a:rPr lang="nl-NL" sz="2600" dirty="0"/>
              <a:t> new </a:t>
            </a:r>
            <a:r>
              <a:rPr lang="nl-NL" sz="2600" dirty="0" err="1"/>
              <a:t>physics</a:t>
            </a:r>
            <a:r>
              <a:rPr lang="nl-NL" sz="2600" dirty="0"/>
              <a:t>?</a:t>
            </a:r>
            <a:endParaRPr lang="en-NL" sz="26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698FC824-6DDF-BA28-CF33-72167254F1A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11</a:t>
            </a:fld>
            <a:endParaRPr lang="en-US" dirty="0"/>
          </a:p>
        </p:txBody>
      </p:sp>
      <p:sp>
        <p:nvSpPr>
          <p:cNvPr id="6" name="Tekstvak 5">
            <a:extLst>
              <a:ext uri="{FF2B5EF4-FFF2-40B4-BE49-F238E27FC236}">
                <a16:creationId xmlns:a16="http://schemas.microsoft.com/office/drawing/2014/main" id="{CF7DFD15-64DF-FDD3-04E7-D7574292AA35}"/>
              </a:ext>
            </a:extLst>
          </p:cNvPr>
          <p:cNvSpPr txBox="1"/>
          <p:nvPr/>
        </p:nvSpPr>
        <p:spPr>
          <a:xfrm>
            <a:off x="930452" y="1746516"/>
            <a:ext cx="28905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3A3A3A"/>
                </a:solidFill>
              </a:rPr>
              <a:t>Neutral </a:t>
            </a:r>
            <a:r>
              <a:rPr lang="nl-NL" b="1" i="1" dirty="0">
                <a:solidFill>
                  <a:srgbClr val="3A3A3A"/>
                </a:solidFill>
              </a:rPr>
              <a:t>B</a:t>
            </a:r>
            <a:r>
              <a:rPr lang="nl-NL" b="1" dirty="0">
                <a:solidFill>
                  <a:srgbClr val="3A3A3A"/>
                </a:solidFill>
              </a:rPr>
              <a:t> meson </a:t>
            </a:r>
            <a:r>
              <a:rPr lang="nl-NL" b="1" dirty="0" err="1">
                <a:solidFill>
                  <a:srgbClr val="3A3A3A"/>
                </a:solidFill>
              </a:rPr>
              <a:t>mixing</a:t>
            </a:r>
            <a:r>
              <a:rPr lang="nl-NL" b="1" dirty="0">
                <a:solidFill>
                  <a:srgbClr val="3A3A3A"/>
                </a:solidFill>
              </a:rPr>
              <a:t> </a:t>
            </a:r>
            <a:endParaRPr lang="en-NL" b="1" dirty="0">
              <a:solidFill>
                <a:srgbClr val="3A3A3A"/>
              </a:solidFill>
            </a:endParaRPr>
          </a:p>
        </p:txBody>
      </p:sp>
      <p:sp>
        <p:nvSpPr>
          <p:cNvPr id="11" name="Tekstvak 10">
            <a:extLst>
              <a:ext uri="{FF2B5EF4-FFF2-40B4-BE49-F238E27FC236}">
                <a16:creationId xmlns:a16="http://schemas.microsoft.com/office/drawing/2014/main" id="{D3A7B09C-7782-5D50-4243-E354D113549C}"/>
              </a:ext>
            </a:extLst>
          </p:cNvPr>
          <p:cNvSpPr txBox="1"/>
          <p:nvPr/>
        </p:nvSpPr>
        <p:spPr>
          <a:xfrm>
            <a:off x="5049502" y="1746516"/>
            <a:ext cx="17748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3A3A3A"/>
                </a:solidFill>
              </a:rPr>
              <a:t>Rare </a:t>
            </a:r>
            <a:r>
              <a:rPr lang="nl-NL" b="1" i="1" dirty="0">
                <a:solidFill>
                  <a:srgbClr val="3A3A3A"/>
                </a:solidFill>
              </a:rPr>
              <a:t>B</a:t>
            </a:r>
            <a:r>
              <a:rPr lang="nl-NL" b="1" dirty="0">
                <a:solidFill>
                  <a:srgbClr val="3A3A3A"/>
                </a:solidFill>
              </a:rPr>
              <a:t> </a:t>
            </a:r>
            <a:r>
              <a:rPr lang="nl-NL" b="1" dirty="0" err="1">
                <a:solidFill>
                  <a:srgbClr val="3A3A3A"/>
                </a:solidFill>
              </a:rPr>
              <a:t>decays</a:t>
            </a:r>
            <a:endParaRPr lang="en-NL" b="1" dirty="0">
              <a:solidFill>
                <a:srgbClr val="3A3A3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0450441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30039"/>
    </mc:Choice>
    <mc:Fallback>
      <p:transition spd="slow" advTm="30039"/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1329832-66A4-BC0F-1638-28113C0BAFE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11">
            <a:extLst>
              <a:ext uri="{FF2B5EF4-FFF2-40B4-BE49-F238E27FC236}">
                <a16:creationId xmlns:a16="http://schemas.microsoft.com/office/drawing/2014/main" id="{F09427F7-23E4-CD13-8D6B-C6C14ACF83CC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3" r="103"/>
          <a:stretch/>
        </p:blipFill>
        <p:spPr>
          <a:xfrm>
            <a:off x="4461985" y="1804322"/>
            <a:ext cx="3215354" cy="1983769"/>
          </a:xfrm>
          <a:prstGeom prst="rect">
            <a:avLst/>
          </a:prstGeom>
        </p:spPr>
      </p:pic>
      <p:pic>
        <p:nvPicPr>
          <p:cNvPr id="7" name="Picture 9">
            <a:extLst>
              <a:ext uri="{FF2B5EF4-FFF2-40B4-BE49-F238E27FC236}">
                <a16:creationId xmlns:a16="http://schemas.microsoft.com/office/drawing/2014/main" id="{40ED4FDB-1DE6-6B17-C246-1881AABBE84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5718" y="2170356"/>
            <a:ext cx="3060001" cy="1692000"/>
          </a:xfrm>
          <a:prstGeom prst="rect">
            <a:avLst/>
          </a:prstGeom>
        </p:spPr>
      </p:pic>
      <p:pic>
        <p:nvPicPr>
          <p:cNvPr id="12" name="Tijdelijke aanduiding voor inhoud 7" descr="Afbeelding met lijn, diagram, Perceel&#10;&#10;Door AI gegenereerde inhoud is mogelijk onjuist.">
            <a:extLst>
              <a:ext uri="{FF2B5EF4-FFF2-40B4-BE49-F238E27FC236}">
                <a16:creationId xmlns:a16="http://schemas.microsoft.com/office/drawing/2014/main" id="{39DCFB33-FC39-CF20-7B4D-8CF824C6A65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3777" t="3418" r="5426" b="10939"/>
          <a:stretch/>
        </p:blipFill>
        <p:spPr>
          <a:xfrm>
            <a:off x="1203152" y="2106366"/>
            <a:ext cx="2345131" cy="1819979"/>
          </a:xfrm>
          <a:prstGeom prst="rect">
            <a:avLst/>
          </a:prstGeom>
        </p:spPr>
      </p:pic>
      <p:sp>
        <p:nvSpPr>
          <p:cNvPr id="19" name="Tijdelijke aanduiding voor inhoud 2">
            <a:extLst>
              <a:ext uri="{FF2B5EF4-FFF2-40B4-BE49-F238E27FC236}">
                <a16:creationId xmlns:a16="http://schemas.microsoft.com/office/drawing/2014/main" id="{6A6D013F-FAE7-6D4F-CA3A-66B59E4C248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8229600" cy="3974175"/>
          </a:xfrm>
        </p:spPr>
        <p:txBody>
          <a:bodyPr>
            <a:noAutofit/>
          </a:bodyPr>
          <a:lstStyle/>
          <a:p>
            <a:r>
              <a:rPr lang="nl-NL" i="1" dirty="0"/>
              <a:t>B</a:t>
            </a:r>
            <a:r>
              <a:rPr lang="nl-NL" dirty="0"/>
              <a:t> </a:t>
            </a:r>
            <a:r>
              <a:rPr lang="nl-NL" dirty="0" err="1"/>
              <a:t>mesons</a:t>
            </a:r>
            <a:r>
              <a:rPr lang="nl-NL" dirty="0"/>
              <a:t> </a:t>
            </a:r>
            <a:r>
              <a:rPr lang="nl-NL" dirty="0" err="1"/>
              <a:t>interact</a:t>
            </a:r>
            <a:r>
              <a:rPr lang="nl-NL" dirty="0"/>
              <a:t> </a:t>
            </a:r>
            <a:r>
              <a:rPr lang="nl-NL" dirty="0" err="1"/>
              <a:t>through</a:t>
            </a:r>
            <a:r>
              <a:rPr lang="nl-NL" dirty="0"/>
              <a:t> rare </a:t>
            </a:r>
            <a:r>
              <a:rPr lang="nl-NL" dirty="0" err="1"/>
              <a:t>processes</a:t>
            </a:r>
            <a:r>
              <a:rPr lang="nl-NL" dirty="0"/>
              <a:t>, </a:t>
            </a:r>
            <a:br>
              <a:rPr lang="nl-NL" dirty="0"/>
            </a:br>
            <a:r>
              <a:rPr lang="nl-NL" dirty="0" err="1"/>
              <a:t>where</a:t>
            </a:r>
            <a:r>
              <a:rPr lang="nl-NL" dirty="0"/>
              <a:t> </a:t>
            </a:r>
            <a:r>
              <a:rPr lang="nl-NL" dirty="0" err="1"/>
              <a:t>weak</a:t>
            </a:r>
            <a:r>
              <a:rPr lang="nl-NL" dirty="0"/>
              <a:t> </a:t>
            </a:r>
            <a:r>
              <a:rPr lang="nl-NL" dirty="0" err="1"/>
              <a:t>interaction</a:t>
            </a:r>
            <a:r>
              <a:rPr lang="nl-NL" dirty="0"/>
              <a:t> </a:t>
            </a:r>
            <a:r>
              <a:rPr lang="nl-NL" dirty="0" err="1"/>
              <a:t>contributes</a:t>
            </a:r>
            <a:r>
              <a:rPr lang="nl-NL" dirty="0"/>
              <a:t> “</a:t>
            </a:r>
            <a:r>
              <a:rPr lang="nl-NL" dirty="0" err="1"/>
              <a:t>twice</a:t>
            </a:r>
            <a:r>
              <a:rPr lang="nl-NL" dirty="0"/>
              <a:t>”</a:t>
            </a:r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pPr marL="36576" indent="0">
              <a:buNone/>
            </a:pPr>
            <a:endParaRPr lang="nl-NL" dirty="0"/>
          </a:p>
          <a:p>
            <a:r>
              <a:rPr lang="nl-NL" dirty="0"/>
              <a:t>E.g. a heavy new </a:t>
            </a:r>
            <a:r>
              <a:rPr lang="nl-NL" dirty="0" err="1"/>
              <a:t>particle</a:t>
            </a:r>
            <a:r>
              <a:rPr lang="nl-NL" dirty="0"/>
              <a:t> (like a Z’) </a:t>
            </a:r>
            <a:r>
              <a:rPr lang="nl-NL" dirty="0" err="1"/>
              <a:t>could</a:t>
            </a:r>
            <a:r>
              <a:rPr lang="nl-NL" dirty="0"/>
              <a:t> affect </a:t>
            </a:r>
            <a:r>
              <a:rPr lang="nl-NL" dirty="0" err="1"/>
              <a:t>both</a:t>
            </a:r>
            <a:r>
              <a:rPr lang="nl-NL" dirty="0"/>
              <a:t> </a:t>
            </a:r>
            <a:r>
              <a:rPr lang="nl-NL" dirty="0" err="1"/>
              <a:t>processes</a:t>
            </a:r>
            <a:endParaRPr lang="nl-NL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r>
              <a:rPr lang="nl-NL" dirty="0"/>
              <a:t> </a:t>
            </a:r>
            <a:endParaRPr lang="en-NL" dirty="0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2A3270D7-0960-BA78-87FF-4E5D03A82F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600" dirty="0" err="1"/>
              <a:t>Why</a:t>
            </a:r>
            <a:r>
              <a:rPr lang="nl-NL" sz="2600" dirty="0"/>
              <a:t> are </a:t>
            </a:r>
            <a:r>
              <a:rPr lang="nl-NL" sz="2600" i="1" dirty="0"/>
              <a:t>B</a:t>
            </a:r>
            <a:r>
              <a:rPr lang="nl-NL" sz="2600" dirty="0"/>
              <a:t> </a:t>
            </a:r>
            <a:r>
              <a:rPr lang="nl-NL" sz="2600" dirty="0" err="1"/>
              <a:t>mesons</a:t>
            </a:r>
            <a:r>
              <a:rPr lang="nl-NL" sz="2600" dirty="0"/>
              <a:t> </a:t>
            </a:r>
            <a:r>
              <a:rPr lang="nl-NL" sz="2600" dirty="0" err="1"/>
              <a:t>sensitive</a:t>
            </a:r>
            <a:r>
              <a:rPr lang="nl-NL" sz="2600" dirty="0"/>
              <a:t> </a:t>
            </a:r>
            <a:r>
              <a:rPr lang="nl-NL" sz="2600" dirty="0" err="1"/>
              <a:t>to</a:t>
            </a:r>
            <a:r>
              <a:rPr lang="nl-NL" sz="2600" dirty="0"/>
              <a:t> new </a:t>
            </a:r>
            <a:r>
              <a:rPr lang="nl-NL" sz="2600" dirty="0" err="1"/>
              <a:t>physics</a:t>
            </a:r>
            <a:r>
              <a:rPr lang="nl-NL" sz="2600" dirty="0"/>
              <a:t>?</a:t>
            </a:r>
            <a:endParaRPr lang="en-NL" sz="26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CD766C49-0415-7EFD-C01D-648AC2CDD10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12</a:t>
            </a:fld>
            <a:endParaRPr lang="en-US" dirty="0"/>
          </a:p>
        </p:txBody>
      </p:sp>
      <p:sp>
        <p:nvSpPr>
          <p:cNvPr id="6" name="Tekstvak 5">
            <a:extLst>
              <a:ext uri="{FF2B5EF4-FFF2-40B4-BE49-F238E27FC236}">
                <a16:creationId xmlns:a16="http://schemas.microsoft.com/office/drawing/2014/main" id="{CEEEDBF0-8828-D7E5-9EBB-1CE0494AC135}"/>
              </a:ext>
            </a:extLst>
          </p:cNvPr>
          <p:cNvSpPr txBox="1"/>
          <p:nvPr/>
        </p:nvSpPr>
        <p:spPr>
          <a:xfrm>
            <a:off x="930452" y="1746516"/>
            <a:ext cx="28905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3A3A3A"/>
                </a:solidFill>
              </a:rPr>
              <a:t>Neutral </a:t>
            </a:r>
            <a:r>
              <a:rPr lang="nl-NL" b="1" i="1" dirty="0">
                <a:solidFill>
                  <a:srgbClr val="3A3A3A"/>
                </a:solidFill>
              </a:rPr>
              <a:t>B</a:t>
            </a:r>
            <a:r>
              <a:rPr lang="nl-NL" b="1" dirty="0">
                <a:solidFill>
                  <a:srgbClr val="3A3A3A"/>
                </a:solidFill>
              </a:rPr>
              <a:t> meson </a:t>
            </a:r>
            <a:r>
              <a:rPr lang="nl-NL" b="1" dirty="0" err="1">
                <a:solidFill>
                  <a:srgbClr val="3A3A3A"/>
                </a:solidFill>
              </a:rPr>
              <a:t>mixing</a:t>
            </a:r>
            <a:r>
              <a:rPr lang="nl-NL" b="1" dirty="0">
                <a:solidFill>
                  <a:srgbClr val="3A3A3A"/>
                </a:solidFill>
              </a:rPr>
              <a:t> </a:t>
            </a:r>
            <a:endParaRPr lang="en-NL" b="1" dirty="0">
              <a:solidFill>
                <a:srgbClr val="3A3A3A"/>
              </a:solidFill>
            </a:endParaRPr>
          </a:p>
        </p:txBody>
      </p:sp>
      <p:sp>
        <p:nvSpPr>
          <p:cNvPr id="11" name="Tekstvak 10">
            <a:extLst>
              <a:ext uri="{FF2B5EF4-FFF2-40B4-BE49-F238E27FC236}">
                <a16:creationId xmlns:a16="http://schemas.microsoft.com/office/drawing/2014/main" id="{AA2541C9-B266-4785-6B92-1EFA65B9997A}"/>
              </a:ext>
            </a:extLst>
          </p:cNvPr>
          <p:cNvSpPr txBox="1"/>
          <p:nvPr/>
        </p:nvSpPr>
        <p:spPr>
          <a:xfrm>
            <a:off x="5049502" y="1746516"/>
            <a:ext cx="17748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3A3A3A"/>
                </a:solidFill>
              </a:rPr>
              <a:t>Rare </a:t>
            </a:r>
            <a:r>
              <a:rPr lang="nl-NL" b="1" i="1" dirty="0">
                <a:solidFill>
                  <a:srgbClr val="3A3A3A"/>
                </a:solidFill>
              </a:rPr>
              <a:t>B</a:t>
            </a:r>
            <a:r>
              <a:rPr lang="nl-NL" b="1" dirty="0">
                <a:solidFill>
                  <a:srgbClr val="3A3A3A"/>
                </a:solidFill>
              </a:rPr>
              <a:t> </a:t>
            </a:r>
            <a:r>
              <a:rPr lang="nl-NL" b="1" dirty="0" err="1">
                <a:solidFill>
                  <a:srgbClr val="3A3A3A"/>
                </a:solidFill>
              </a:rPr>
              <a:t>decays</a:t>
            </a:r>
            <a:endParaRPr lang="en-NL" b="1" dirty="0">
              <a:solidFill>
                <a:srgbClr val="3A3A3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458951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1227"/>
    </mc:Choice>
    <mc:Fallback>
      <p:transition spd="slow" advTm="41227"/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9780A81-5299-C288-7AF6-B7FBE2B0319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11">
            <a:extLst>
              <a:ext uri="{FF2B5EF4-FFF2-40B4-BE49-F238E27FC236}">
                <a16:creationId xmlns:a16="http://schemas.microsoft.com/office/drawing/2014/main" id="{4619CDC8-D439-3B76-8E66-73FE2BFE6D11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3" r="103"/>
          <a:stretch/>
        </p:blipFill>
        <p:spPr>
          <a:xfrm>
            <a:off x="4461985" y="1804322"/>
            <a:ext cx="3215354" cy="1983769"/>
          </a:xfrm>
          <a:prstGeom prst="rect">
            <a:avLst/>
          </a:prstGeom>
        </p:spPr>
      </p:pic>
      <p:pic>
        <p:nvPicPr>
          <p:cNvPr id="7" name="Picture 9">
            <a:extLst>
              <a:ext uri="{FF2B5EF4-FFF2-40B4-BE49-F238E27FC236}">
                <a16:creationId xmlns:a16="http://schemas.microsoft.com/office/drawing/2014/main" id="{B247E04B-FD5A-5585-D466-2109B53F671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5718" y="2170356"/>
            <a:ext cx="3060001" cy="1692000"/>
          </a:xfrm>
          <a:prstGeom prst="rect">
            <a:avLst/>
          </a:prstGeom>
        </p:spPr>
      </p:pic>
      <p:pic>
        <p:nvPicPr>
          <p:cNvPr id="12" name="Tijdelijke aanduiding voor inhoud 7" descr="Afbeelding met lijn, diagram, Perceel&#10;&#10;Door AI gegenereerde inhoud is mogelijk onjuist.">
            <a:extLst>
              <a:ext uri="{FF2B5EF4-FFF2-40B4-BE49-F238E27FC236}">
                <a16:creationId xmlns:a16="http://schemas.microsoft.com/office/drawing/2014/main" id="{6441237D-A453-5520-5715-232FCDCA687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3777" t="3418" r="5426" b="10939"/>
          <a:stretch/>
        </p:blipFill>
        <p:spPr>
          <a:xfrm>
            <a:off x="1203152" y="2106366"/>
            <a:ext cx="2345131" cy="1819979"/>
          </a:xfrm>
          <a:prstGeom prst="rect">
            <a:avLst/>
          </a:prstGeom>
        </p:spPr>
      </p:pic>
      <p:sp>
        <p:nvSpPr>
          <p:cNvPr id="19" name="Tijdelijke aanduiding voor inhoud 2">
            <a:extLst>
              <a:ext uri="{FF2B5EF4-FFF2-40B4-BE49-F238E27FC236}">
                <a16:creationId xmlns:a16="http://schemas.microsoft.com/office/drawing/2014/main" id="{B0BBECC4-2567-D8BA-0543-091EF2C998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8229600" cy="3974175"/>
          </a:xfrm>
        </p:spPr>
        <p:txBody>
          <a:bodyPr>
            <a:noAutofit/>
          </a:bodyPr>
          <a:lstStyle/>
          <a:p>
            <a:r>
              <a:rPr lang="nl-NL" i="1" dirty="0"/>
              <a:t>B</a:t>
            </a:r>
            <a:r>
              <a:rPr lang="nl-NL" dirty="0"/>
              <a:t> </a:t>
            </a:r>
            <a:r>
              <a:rPr lang="nl-NL" dirty="0" err="1"/>
              <a:t>mesons</a:t>
            </a:r>
            <a:r>
              <a:rPr lang="nl-NL" dirty="0"/>
              <a:t> </a:t>
            </a:r>
            <a:r>
              <a:rPr lang="nl-NL" dirty="0" err="1"/>
              <a:t>interact</a:t>
            </a:r>
            <a:r>
              <a:rPr lang="nl-NL" dirty="0"/>
              <a:t> </a:t>
            </a:r>
            <a:r>
              <a:rPr lang="nl-NL" dirty="0" err="1"/>
              <a:t>through</a:t>
            </a:r>
            <a:r>
              <a:rPr lang="nl-NL" dirty="0"/>
              <a:t> rare </a:t>
            </a:r>
            <a:r>
              <a:rPr lang="nl-NL" dirty="0" err="1"/>
              <a:t>processes</a:t>
            </a:r>
            <a:r>
              <a:rPr lang="nl-NL" dirty="0"/>
              <a:t>, </a:t>
            </a:r>
            <a:br>
              <a:rPr lang="nl-NL" dirty="0"/>
            </a:br>
            <a:r>
              <a:rPr lang="nl-NL" dirty="0" err="1"/>
              <a:t>where</a:t>
            </a:r>
            <a:r>
              <a:rPr lang="nl-NL" dirty="0"/>
              <a:t> </a:t>
            </a:r>
            <a:r>
              <a:rPr lang="nl-NL" dirty="0" err="1"/>
              <a:t>weak</a:t>
            </a:r>
            <a:r>
              <a:rPr lang="nl-NL" dirty="0"/>
              <a:t> </a:t>
            </a:r>
            <a:r>
              <a:rPr lang="nl-NL" dirty="0" err="1"/>
              <a:t>interaction</a:t>
            </a:r>
            <a:r>
              <a:rPr lang="nl-NL" dirty="0"/>
              <a:t> </a:t>
            </a:r>
            <a:r>
              <a:rPr lang="nl-NL" dirty="0" err="1"/>
              <a:t>contributes</a:t>
            </a:r>
            <a:r>
              <a:rPr lang="nl-NL" dirty="0"/>
              <a:t> “</a:t>
            </a:r>
            <a:r>
              <a:rPr lang="nl-NL" dirty="0" err="1"/>
              <a:t>twice</a:t>
            </a:r>
            <a:r>
              <a:rPr lang="nl-NL" dirty="0"/>
              <a:t>”</a:t>
            </a:r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pPr marL="36576" indent="0">
              <a:buNone/>
            </a:pPr>
            <a:endParaRPr lang="nl-NL" dirty="0"/>
          </a:p>
          <a:p>
            <a:r>
              <a:rPr lang="nl-NL" dirty="0"/>
              <a:t>E.g. a heavy new </a:t>
            </a:r>
            <a:r>
              <a:rPr lang="nl-NL" dirty="0" err="1"/>
              <a:t>particle</a:t>
            </a:r>
            <a:r>
              <a:rPr lang="nl-NL" dirty="0"/>
              <a:t> (like a Z’) </a:t>
            </a:r>
            <a:r>
              <a:rPr lang="nl-NL" dirty="0" err="1"/>
              <a:t>could</a:t>
            </a:r>
            <a:r>
              <a:rPr lang="nl-NL" dirty="0"/>
              <a:t> affect </a:t>
            </a:r>
            <a:r>
              <a:rPr lang="nl-NL" dirty="0" err="1"/>
              <a:t>both</a:t>
            </a:r>
            <a:r>
              <a:rPr lang="nl-NL" dirty="0"/>
              <a:t> </a:t>
            </a:r>
            <a:r>
              <a:rPr lang="nl-NL" dirty="0" err="1"/>
              <a:t>processes</a:t>
            </a:r>
            <a:endParaRPr lang="nl-NL" dirty="0"/>
          </a:p>
          <a:p>
            <a:r>
              <a:rPr lang="nl-NL" dirty="0" err="1"/>
              <a:t>So</a:t>
            </a:r>
            <a:r>
              <a:rPr lang="nl-NL" dirty="0"/>
              <a:t> </a:t>
            </a:r>
            <a:r>
              <a:rPr lang="nl-NL" dirty="0" err="1"/>
              <a:t>what</a:t>
            </a:r>
            <a:r>
              <a:rPr lang="nl-NL" dirty="0"/>
              <a:t> do we </a:t>
            </a:r>
            <a:r>
              <a:rPr lang="nl-NL" dirty="0" err="1"/>
              <a:t>need</a:t>
            </a:r>
            <a:r>
              <a:rPr lang="nl-NL" dirty="0"/>
              <a:t> </a:t>
            </a:r>
            <a:r>
              <a:rPr lang="nl-NL" dirty="0" err="1"/>
              <a:t>to</a:t>
            </a:r>
            <a:r>
              <a:rPr lang="nl-NL" dirty="0"/>
              <a:t> </a:t>
            </a:r>
            <a:r>
              <a:rPr lang="nl-NL" dirty="0" err="1"/>
              <a:t>study</a:t>
            </a:r>
            <a:r>
              <a:rPr lang="nl-NL" dirty="0"/>
              <a:t> </a:t>
            </a:r>
            <a:r>
              <a:rPr lang="nl-NL" i="1" dirty="0"/>
              <a:t>B</a:t>
            </a:r>
            <a:r>
              <a:rPr lang="nl-NL" dirty="0"/>
              <a:t> </a:t>
            </a:r>
            <a:r>
              <a:rPr lang="nl-NL" dirty="0" err="1"/>
              <a:t>mesons</a:t>
            </a:r>
            <a:r>
              <a:rPr lang="nl-NL" dirty="0"/>
              <a:t>?</a:t>
            </a:r>
          </a:p>
          <a:p>
            <a:pPr marL="36576" indent="0">
              <a:buNone/>
            </a:pPr>
            <a:r>
              <a:rPr lang="nl-NL" dirty="0"/>
              <a:t> </a:t>
            </a:r>
            <a:endParaRPr lang="en-NL" dirty="0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FCB3355B-6445-DDDE-68E7-5340C2E377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600" dirty="0" err="1"/>
              <a:t>Why</a:t>
            </a:r>
            <a:r>
              <a:rPr lang="nl-NL" sz="2600" dirty="0"/>
              <a:t> are </a:t>
            </a:r>
            <a:r>
              <a:rPr lang="nl-NL" sz="2600" i="1" dirty="0"/>
              <a:t>B</a:t>
            </a:r>
            <a:r>
              <a:rPr lang="nl-NL" sz="2600" dirty="0"/>
              <a:t> </a:t>
            </a:r>
            <a:r>
              <a:rPr lang="nl-NL" sz="2600" dirty="0" err="1"/>
              <a:t>mesons</a:t>
            </a:r>
            <a:r>
              <a:rPr lang="nl-NL" sz="2600" dirty="0"/>
              <a:t> </a:t>
            </a:r>
            <a:r>
              <a:rPr lang="nl-NL" sz="2600" dirty="0" err="1"/>
              <a:t>sensitive</a:t>
            </a:r>
            <a:r>
              <a:rPr lang="nl-NL" sz="2600" dirty="0"/>
              <a:t> </a:t>
            </a:r>
            <a:r>
              <a:rPr lang="nl-NL" sz="2600" dirty="0" err="1"/>
              <a:t>to</a:t>
            </a:r>
            <a:r>
              <a:rPr lang="nl-NL" sz="2600" dirty="0"/>
              <a:t> new </a:t>
            </a:r>
            <a:r>
              <a:rPr lang="nl-NL" sz="2600" dirty="0" err="1"/>
              <a:t>physics</a:t>
            </a:r>
            <a:r>
              <a:rPr lang="nl-NL" sz="2600" dirty="0"/>
              <a:t>?</a:t>
            </a:r>
            <a:endParaRPr lang="en-NL" sz="26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E93D6344-F80A-4BDD-3251-360D95B856A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13</a:t>
            </a:fld>
            <a:endParaRPr lang="en-US" dirty="0"/>
          </a:p>
        </p:txBody>
      </p:sp>
      <p:sp>
        <p:nvSpPr>
          <p:cNvPr id="6" name="Tekstvak 5">
            <a:extLst>
              <a:ext uri="{FF2B5EF4-FFF2-40B4-BE49-F238E27FC236}">
                <a16:creationId xmlns:a16="http://schemas.microsoft.com/office/drawing/2014/main" id="{C321D2A7-6D9C-2025-7917-0454A16AA282}"/>
              </a:ext>
            </a:extLst>
          </p:cNvPr>
          <p:cNvSpPr txBox="1"/>
          <p:nvPr/>
        </p:nvSpPr>
        <p:spPr>
          <a:xfrm>
            <a:off x="930452" y="1746516"/>
            <a:ext cx="28905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3A3A3A"/>
                </a:solidFill>
              </a:rPr>
              <a:t>Neutral </a:t>
            </a:r>
            <a:r>
              <a:rPr lang="nl-NL" b="1" i="1" dirty="0">
                <a:solidFill>
                  <a:srgbClr val="3A3A3A"/>
                </a:solidFill>
              </a:rPr>
              <a:t>B</a:t>
            </a:r>
            <a:r>
              <a:rPr lang="nl-NL" b="1" dirty="0">
                <a:solidFill>
                  <a:srgbClr val="3A3A3A"/>
                </a:solidFill>
              </a:rPr>
              <a:t> meson </a:t>
            </a:r>
            <a:r>
              <a:rPr lang="nl-NL" b="1" dirty="0" err="1">
                <a:solidFill>
                  <a:srgbClr val="3A3A3A"/>
                </a:solidFill>
              </a:rPr>
              <a:t>mixing</a:t>
            </a:r>
            <a:r>
              <a:rPr lang="nl-NL" b="1" dirty="0">
                <a:solidFill>
                  <a:srgbClr val="3A3A3A"/>
                </a:solidFill>
              </a:rPr>
              <a:t> </a:t>
            </a:r>
            <a:endParaRPr lang="en-NL" b="1" dirty="0">
              <a:solidFill>
                <a:srgbClr val="3A3A3A"/>
              </a:solidFill>
            </a:endParaRPr>
          </a:p>
        </p:txBody>
      </p:sp>
      <p:sp>
        <p:nvSpPr>
          <p:cNvPr id="11" name="Tekstvak 10">
            <a:extLst>
              <a:ext uri="{FF2B5EF4-FFF2-40B4-BE49-F238E27FC236}">
                <a16:creationId xmlns:a16="http://schemas.microsoft.com/office/drawing/2014/main" id="{37785C25-9C46-75DD-A9F5-EE6D4F2E44B1}"/>
              </a:ext>
            </a:extLst>
          </p:cNvPr>
          <p:cNvSpPr txBox="1"/>
          <p:nvPr/>
        </p:nvSpPr>
        <p:spPr>
          <a:xfrm>
            <a:off x="5049502" y="1746516"/>
            <a:ext cx="17748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3A3A3A"/>
                </a:solidFill>
              </a:rPr>
              <a:t>Rare </a:t>
            </a:r>
            <a:r>
              <a:rPr lang="nl-NL" b="1" i="1" dirty="0">
                <a:solidFill>
                  <a:srgbClr val="3A3A3A"/>
                </a:solidFill>
              </a:rPr>
              <a:t>B</a:t>
            </a:r>
            <a:r>
              <a:rPr lang="nl-NL" b="1" dirty="0">
                <a:solidFill>
                  <a:srgbClr val="3A3A3A"/>
                </a:solidFill>
              </a:rPr>
              <a:t> </a:t>
            </a:r>
            <a:r>
              <a:rPr lang="nl-NL" b="1" dirty="0" err="1">
                <a:solidFill>
                  <a:srgbClr val="3A3A3A"/>
                </a:solidFill>
              </a:rPr>
              <a:t>decays</a:t>
            </a:r>
            <a:endParaRPr lang="en-NL" b="1" dirty="0">
              <a:solidFill>
                <a:srgbClr val="3A3A3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1523173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584"/>
    </mc:Choice>
    <mc:Fallback>
      <p:transition spd="slow" advTm="4584"/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0ECAD4D-F58B-45DA-B032-BF5135A1AC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How LHCb detects a B meson</a:t>
            </a:r>
            <a:endParaRPr lang="en-GB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339DF24-8122-4D69-86EF-3D6BFFE51FBC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0" y="1327884"/>
                <a:ext cx="4153941" cy="3320316"/>
              </a:xfrm>
            </p:spPr>
            <p:txBody>
              <a:bodyPr>
                <a:normAutofit/>
              </a:bodyPr>
              <a:lstStyle/>
              <a:p>
                <a:r>
                  <a:rPr lang="en-GB" sz="1600" b="1" dirty="0"/>
                  <a:t>Great decay time resolution</a:t>
                </a:r>
                <a:r>
                  <a:rPr lang="en-GB" sz="1600" dirty="0"/>
                  <a:t> 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b="0" i="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 decay vertex and pp collision</a:t>
                </a:r>
              </a:p>
              <a:p>
                <a:pPr marL="36576" indent="0">
                  <a:buNone/>
                </a:pPr>
                <a:endParaRPr lang="en-GB" sz="1600" dirty="0"/>
              </a:p>
              <a:p>
                <a:r>
                  <a:rPr lang="en-GB" sz="1600" dirty="0"/>
                  <a:t>Excellent momentum resolution 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b="0" i="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600" b="0" i="1" dirty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sz="160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600" dirty="0"/>
                  <a:t> decays</a:t>
                </a:r>
              </a:p>
              <a:p>
                <a:endParaRPr lang="en-GB" sz="1600" dirty="0"/>
              </a:p>
              <a:p>
                <a:r>
                  <a:rPr lang="en-GB" sz="1600" dirty="0"/>
                  <a:t>Very good charged particle identification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b="0" i="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</a:t>
                </a:r>
                <a:r>
                  <a:rPr lang="el-GR" sz="1600" dirty="0"/>
                  <a:t> </a:t>
                </a:r>
                <a14:m>
                  <m:oMath xmlns:m="http://schemas.openxmlformats.org/officeDocument/2006/math">
                    <m:r>
                      <a:rPr lang="el-GR" sz="1600" b="0" i="1" dirty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GB" sz="1600" b="0" i="0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GB" sz="1600" b="0" i="1" dirty="0" smtClean="0">
                        <a:latin typeface="Cambria Math" panose="02040503050406030204" pitchFamily="18" charset="0"/>
                      </a:rPr>
                      <m:t>𝐾</m:t>
                    </m:r>
                    <m:r>
                      <a:rPr lang="en-GB" sz="1600" b="0" i="1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GB" sz="1600" b="0" i="1" dirty="0" smtClean="0">
                        <a:latin typeface="Cambria Math" panose="02040503050406030204" pitchFamily="18" charset="0"/>
                      </a:rPr>
                      <m:t>𝑝</m:t>
                    </m:r>
                  </m:oMath>
                </a14:m>
                <a:r>
                  <a:rPr lang="en-GB" sz="1600" i="1" dirty="0"/>
                  <a:t>, e</a:t>
                </a:r>
                <a:r>
                  <a:rPr lang="en-GB" sz="1600" dirty="0"/>
                  <a:t> and </a:t>
                </a:r>
                <a14:m>
                  <m:oMath xmlns:m="http://schemas.openxmlformats.org/officeDocument/2006/math">
                    <m:r>
                      <a:rPr lang="nl-NL" sz="1600" b="0" i="1" smtClean="0">
                        <a:latin typeface="Cambria Math" panose="02040503050406030204" pitchFamily="18" charset="0"/>
                      </a:rPr>
                      <m:t>𝜇</m:t>
                    </m:r>
                  </m:oMath>
                </a14:m>
                <a:endParaRPr lang="en-GB" sz="1600" dirty="0"/>
              </a:p>
              <a:p>
                <a:endParaRPr lang="en-GB" sz="1600" dirty="0"/>
              </a:p>
            </p:txBody>
          </p:sp>
        </mc:Choice>
        <mc:Fallback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339DF24-8122-4D69-86EF-3D6BFFE51FBC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0" y="1327884"/>
                <a:ext cx="4153941" cy="3320316"/>
              </a:xfrm>
              <a:blipFill>
                <a:blip r:embed="rId4"/>
                <a:stretch>
                  <a:fillRect t="-55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08445DE-A40C-4306-ADF8-83F417A9F26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14</a:t>
            </a:fld>
            <a:endParaRPr lang="en-US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9FA2462-D833-4FD5-82DE-DD4D8191A12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966042" y="1952728"/>
            <a:ext cx="5038648" cy="2547989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kstvak 7">
                <a:extLst>
                  <a:ext uri="{FF2B5EF4-FFF2-40B4-BE49-F238E27FC236}">
                    <a16:creationId xmlns:a16="http://schemas.microsoft.com/office/drawing/2014/main" id="{32113DD9-6CCC-B4A9-4458-A8EAE0F3CD38}"/>
                  </a:ext>
                </a:extLst>
              </p:cNvPr>
              <p:cNvSpPr txBox="1"/>
              <p:nvPr/>
            </p:nvSpPr>
            <p:spPr>
              <a:xfrm>
                <a:off x="5170086" y="1044665"/>
                <a:ext cx="3264548" cy="28321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r>
                  <a:rPr lang="nl-NL" b="1" dirty="0"/>
                  <a:t>A </a:t>
                </a:r>
                <a:r>
                  <a:rPr lang="nl-NL" b="1" dirty="0" err="1"/>
                  <a:t>candidate</a:t>
                </a:r>
                <a:r>
                  <a:rPr lang="nl-NL" b="1" dirty="0"/>
                  <a:t>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𝑩</m:t>
                        </m:r>
                      </m:e>
                      <m:sub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𝒔</m:t>
                        </m:r>
                      </m:sub>
                      <m:sup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bSup>
                    <m:r>
                      <a:rPr lang="nl-NL" b="1" i="1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𝝁</m:t>
                        </m:r>
                      </m:e>
                      <m:sup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𝝁</m:t>
                        </m:r>
                      </m:e>
                      <m:sup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b="1" dirty="0"/>
                  <a:t> event</a:t>
                </a:r>
                <a:endParaRPr lang="en-NL" b="1" dirty="0"/>
              </a:p>
            </p:txBody>
          </p:sp>
        </mc:Choice>
        <mc:Fallback xmlns="">
          <p:sp>
            <p:nvSpPr>
              <p:cNvPr id="8" name="Tekstvak 7">
                <a:extLst>
                  <a:ext uri="{FF2B5EF4-FFF2-40B4-BE49-F238E27FC236}">
                    <a16:creationId xmlns:a16="http://schemas.microsoft.com/office/drawing/2014/main" id="{32113DD9-6CCC-B4A9-4458-A8EAE0F3CD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70086" y="1044665"/>
                <a:ext cx="3264548" cy="283219"/>
              </a:xfrm>
              <a:prstGeom prst="rect">
                <a:avLst/>
              </a:prstGeom>
              <a:blipFill>
                <a:blip r:embed="rId6"/>
                <a:stretch>
                  <a:fillRect l="-4264" t="-26087" r="-775" b="-47826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</p:spTree>
    <p:custDataLst>
      <p:tags r:id="rId1"/>
    </p:custDataLst>
    <p:extLst>
      <p:ext uri="{BB962C8B-B14F-4D97-AF65-F5344CB8AC3E}">
        <p14:creationId xmlns:p14="http://schemas.microsoft.com/office/powerpoint/2010/main" val="254934057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8203"/>
    </mc:Choice>
    <mc:Fallback>
      <p:transition spd="slow" advTm="48203"/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DD04BD5-CCEC-996F-3DFC-19C9E713324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7255248-3F34-5553-38AD-2B22B22C99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How LHCb detects a B meson</a:t>
            </a:r>
            <a:endParaRPr lang="en-GB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457F4219-5600-26AB-13DC-F62AE413E585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0" y="1327884"/>
                <a:ext cx="4240161" cy="3320316"/>
              </a:xfrm>
            </p:spPr>
            <p:txBody>
              <a:bodyPr>
                <a:normAutofit/>
              </a:bodyPr>
              <a:lstStyle/>
              <a:p>
                <a:r>
                  <a:rPr lang="en-GB" sz="1600" dirty="0"/>
                  <a:t>Great decay time resolution 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b="0" i="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 decay vertex and pp collision</a:t>
                </a:r>
              </a:p>
              <a:p>
                <a:pPr marL="36576" indent="0">
                  <a:buNone/>
                </a:pPr>
                <a:endParaRPr lang="en-GB" sz="1600" dirty="0"/>
              </a:p>
              <a:p>
                <a:r>
                  <a:rPr lang="en-GB" sz="1600" b="1" dirty="0"/>
                  <a:t>Excellent momentum resolution 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b="0" i="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600" b="0" i="1" dirty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sz="160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en-US" sz="16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600" dirty="0"/>
                  <a:t> decays</a:t>
                </a:r>
              </a:p>
              <a:p>
                <a:endParaRPr lang="en-GB" sz="1600" dirty="0"/>
              </a:p>
              <a:p>
                <a:r>
                  <a:rPr lang="en-GB" sz="1600" b="1" dirty="0"/>
                  <a:t>Very good charged particle identification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b="0" i="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</a:t>
                </a:r>
                <a:r>
                  <a:rPr lang="el-GR" sz="1600" dirty="0"/>
                  <a:t> </a:t>
                </a:r>
                <a14:m>
                  <m:oMath xmlns:m="http://schemas.openxmlformats.org/officeDocument/2006/math">
                    <m:r>
                      <a:rPr lang="el-GR" sz="1600" b="0" i="1" dirty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GB" sz="1600" b="0" i="0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GB" sz="1600" b="0" i="1" dirty="0" smtClean="0">
                        <a:latin typeface="Cambria Math" panose="02040503050406030204" pitchFamily="18" charset="0"/>
                      </a:rPr>
                      <m:t>𝐾</m:t>
                    </m:r>
                    <m:r>
                      <a:rPr lang="en-GB" sz="1600" b="0" i="1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GB" sz="1600" b="0" i="1" dirty="0" smtClean="0">
                        <a:latin typeface="Cambria Math" panose="02040503050406030204" pitchFamily="18" charset="0"/>
                      </a:rPr>
                      <m:t>𝑝</m:t>
                    </m:r>
                  </m:oMath>
                </a14:m>
                <a:r>
                  <a:rPr lang="en-GB" sz="1600" i="1" dirty="0"/>
                  <a:t>, e</a:t>
                </a:r>
                <a:r>
                  <a:rPr lang="en-GB" sz="1600" dirty="0"/>
                  <a:t> and </a:t>
                </a:r>
                <a14:m>
                  <m:oMath xmlns:m="http://schemas.openxmlformats.org/officeDocument/2006/math">
                    <m:r>
                      <a:rPr lang="nl-NL" sz="1600" b="0" i="1" smtClean="0">
                        <a:latin typeface="Cambria Math" panose="02040503050406030204" pitchFamily="18" charset="0"/>
                      </a:rPr>
                      <m:t>𝜇</m:t>
                    </m:r>
                  </m:oMath>
                </a14:m>
                <a:endParaRPr lang="en-GB" sz="1600" dirty="0"/>
              </a:p>
              <a:p>
                <a:endParaRPr lang="en-GB" sz="1600" dirty="0"/>
              </a:p>
              <a:p>
                <a:endParaRPr lang="en-GB" sz="1600" dirty="0"/>
              </a:p>
            </p:txBody>
          </p:sp>
        </mc:Choice>
        <mc:Fallback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457F4219-5600-26AB-13DC-F62AE413E58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0" y="1327884"/>
                <a:ext cx="4240161" cy="3320316"/>
              </a:xfrm>
              <a:blipFill>
                <a:blip r:embed="rId4"/>
                <a:stretch>
                  <a:fillRect t="-55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AE0B085-54DA-CBDC-99AD-7AA47A18F4C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15</a:t>
            </a:fld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kstvak 7">
                <a:extLst>
                  <a:ext uri="{FF2B5EF4-FFF2-40B4-BE49-F238E27FC236}">
                    <a16:creationId xmlns:a16="http://schemas.microsoft.com/office/drawing/2014/main" id="{E874C7B3-761C-8BF9-E8BF-F448E733A134}"/>
                  </a:ext>
                </a:extLst>
              </p:cNvPr>
              <p:cNvSpPr txBox="1"/>
              <p:nvPr/>
            </p:nvSpPr>
            <p:spPr>
              <a:xfrm>
                <a:off x="5170086" y="1044665"/>
                <a:ext cx="3264548" cy="28321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r>
                  <a:rPr lang="nl-NL" b="1" dirty="0"/>
                  <a:t>A </a:t>
                </a:r>
                <a:r>
                  <a:rPr lang="nl-NL" b="1" dirty="0" err="1"/>
                  <a:t>candidate</a:t>
                </a:r>
                <a:r>
                  <a:rPr lang="nl-NL" b="1" dirty="0"/>
                  <a:t>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𝑩</m:t>
                        </m:r>
                      </m:e>
                      <m:sub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𝒔</m:t>
                        </m:r>
                      </m:sub>
                      <m:sup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bSup>
                    <m:r>
                      <a:rPr lang="nl-NL" b="1" i="1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𝝁</m:t>
                        </m:r>
                      </m:e>
                      <m:sup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𝝁</m:t>
                        </m:r>
                      </m:e>
                      <m:sup>
                        <m:r>
                          <a:rPr lang="nl-NL" b="1" i="1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b="1" dirty="0"/>
                  <a:t> event</a:t>
                </a:r>
                <a:endParaRPr lang="en-NL" b="1" dirty="0"/>
              </a:p>
            </p:txBody>
          </p:sp>
        </mc:Choice>
        <mc:Fallback xmlns="">
          <p:sp>
            <p:nvSpPr>
              <p:cNvPr id="8" name="Tekstvak 7">
                <a:extLst>
                  <a:ext uri="{FF2B5EF4-FFF2-40B4-BE49-F238E27FC236}">
                    <a16:creationId xmlns:a16="http://schemas.microsoft.com/office/drawing/2014/main" id="{32113DD9-6CCC-B4A9-4458-A8EAE0F3CD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70086" y="1044665"/>
                <a:ext cx="3264548" cy="283219"/>
              </a:xfrm>
              <a:prstGeom prst="rect">
                <a:avLst/>
              </a:prstGeom>
              <a:blipFill>
                <a:blip r:embed="rId6"/>
                <a:stretch>
                  <a:fillRect l="-4264" t="-26087" r="-775" b="-47826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0" name="Picture 8">
            <a:extLst>
              <a:ext uri="{FF2B5EF4-FFF2-40B4-BE49-F238E27FC236}">
                <a16:creationId xmlns:a16="http://schemas.microsoft.com/office/drawing/2014/main" id="{792F7A59-277B-3176-562D-BE77FA465748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08" t="9384" r="22279" b="8718"/>
          <a:stretch/>
        </p:blipFill>
        <p:spPr>
          <a:xfrm>
            <a:off x="4092093" y="1833817"/>
            <a:ext cx="4646326" cy="2814383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204506560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59823"/>
    </mc:Choice>
    <mc:Fallback>
      <p:transition spd="slow" advTm="59823"/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7EDBC2C-10AC-241C-6A36-E062121AE96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9669B5-6A4B-4E7C-1355-0555B4BC9D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How LHCb detects a B meson</a:t>
            </a:r>
            <a:endParaRPr lang="en-GB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3F35730-7018-8D81-AA3A-DE2FC3C6930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16</a:t>
            </a:fld>
            <a:endParaRPr lang="en-US" dirty="0"/>
          </a:p>
        </p:txBody>
      </p:sp>
      <p:pic>
        <p:nvPicPr>
          <p:cNvPr id="4" name="Picture 6">
            <a:extLst>
              <a:ext uri="{FF2B5EF4-FFF2-40B4-BE49-F238E27FC236}">
                <a16:creationId xmlns:a16="http://schemas.microsoft.com/office/drawing/2014/main" id="{4C452673-0A53-8079-15B5-0FD3A6A4D19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102548" y="1475469"/>
            <a:ext cx="5041452" cy="325702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kstvak 4">
                <a:extLst>
                  <a:ext uri="{FF2B5EF4-FFF2-40B4-BE49-F238E27FC236}">
                    <a16:creationId xmlns:a16="http://schemas.microsoft.com/office/drawing/2014/main" id="{48B77B9E-0193-00AC-4DF0-B0B64D710E84}"/>
                  </a:ext>
                </a:extLst>
              </p:cNvPr>
              <p:cNvSpPr txBox="1"/>
              <p:nvPr/>
            </p:nvSpPr>
            <p:spPr>
              <a:xfrm>
                <a:off x="4024055" y="1029558"/>
                <a:ext cx="5000215" cy="344133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nl-NL" sz="1600" b="1" dirty="0"/>
                  <a:t>The </a:t>
                </a:r>
                <a:r>
                  <a:rPr lang="nl-NL" sz="1600" b="1" dirty="0" err="1"/>
                  <a:t>proof</a:t>
                </a:r>
                <a:r>
                  <a:rPr lang="nl-NL" sz="1600" b="1" dirty="0"/>
                  <a:t> is in </a:t>
                </a:r>
                <a:r>
                  <a:rPr lang="nl-NL" sz="1600" b="1" dirty="0" err="1"/>
                  <a:t>the</a:t>
                </a:r>
                <a:r>
                  <a:rPr lang="nl-NL" sz="1600" b="1" dirty="0"/>
                  <a:t> pudding: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sz="1600" b="1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𝑩</m:t>
                        </m:r>
                      </m:e>
                      <m:sub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𝒔</m:t>
                        </m:r>
                      </m:sub>
                      <m:sup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bSup>
                    <m:r>
                      <a:rPr lang="nl-NL" sz="1600" b="1" i="1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1600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𝝁</m:t>
                        </m:r>
                      </m:e>
                      <m:sup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sz="1600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𝝁</m:t>
                        </m:r>
                      </m:e>
                      <m:sup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sz="1600" b="1" dirty="0"/>
                  <a:t> discovery</a:t>
                </a:r>
                <a:endParaRPr lang="en-NL" sz="1600" b="1" dirty="0"/>
              </a:p>
            </p:txBody>
          </p:sp>
        </mc:Choice>
        <mc:Fallback xmlns="">
          <p:sp>
            <p:nvSpPr>
              <p:cNvPr id="5" name="Tekstvak 4">
                <a:extLst>
                  <a:ext uri="{FF2B5EF4-FFF2-40B4-BE49-F238E27FC236}">
                    <a16:creationId xmlns:a16="http://schemas.microsoft.com/office/drawing/2014/main" id="{48B77B9E-0193-00AC-4DF0-B0B64D710E8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024055" y="1029558"/>
                <a:ext cx="5000215" cy="344133"/>
              </a:xfrm>
              <a:prstGeom prst="rect">
                <a:avLst/>
              </a:prstGeom>
              <a:blipFill>
                <a:blip r:embed="rId5"/>
                <a:stretch>
                  <a:fillRect l="-506" t="-7143" b="-21429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3" name="Content Placeholder 2">
                <a:extLst>
                  <a:ext uri="{FF2B5EF4-FFF2-40B4-BE49-F238E27FC236}">
                    <a16:creationId xmlns:a16="http://schemas.microsoft.com/office/drawing/2014/main" id="{2EB4696D-CF63-103C-3141-2063E24B015D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0" y="1327884"/>
                <a:ext cx="4240161" cy="3320316"/>
              </a:xfrm>
              <a:prstGeom prst="rect">
                <a:avLst/>
              </a:prstGeom>
            </p:spPr>
            <p:txBody>
              <a:bodyPr vert="horz">
                <a:normAutofit/>
              </a:bodyPr>
              <a:lstStyle>
                <a:lvl1pPr marL="493776" indent="-457200" algn="l" rtl="0" eaLnBrk="1" latinLnBrk="0" hangingPunct="1">
                  <a:spcBef>
                    <a:spcPct val="20000"/>
                  </a:spcBef>
                  <a:buClrTx/>
                  <a:buSzPct val="80000"/>
                  <a:buFont typeface="Arial"/>
                  <a:buChar char="•"/>
                  <a:defRPr kumimoji="0" sz="20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1pPr>
                <a:lvl2pPr marL="905256" indent="-457200" algn="l" rtl="0" eaLnBrk="1" latinLnBrk="0" hangingPunct="1">
                  <a:spcBef>
                    <a:spcPct val="20000"/>
                  </a:spcBef>
                  <a:buClrTx/>
                  <a:buSzPct val="90000"/>
                  <a:buFont typeface="Arial"/>
                  <a:buChar char="•"/>
                  <a:defRPr kumimoji="0" sz="16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2pPr>
                <a:lvl3pPr marL="1092708" indent="-342900" algn="l" rtl="0" eaLnBrk="1" latinLnBrk="0" hangingPunct="1">
                  <a:spcBef>
                    <a:spcPct val="20000"/>
                  </a:spcBef>
                  <a:buClrTx/>
                  <a:buSzPct val="85000"/>
                  <a:buFont typeface="Arial"/>
                  <a:buChar char="•"/>
                  <a:defRPr kumimoji="0" sz="16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3pPr>
                <a:lvl4pPr marL="1385316" indent="-342900" algn="l" rtl="0" eaLnBrk="1" latinLnBrk="0" hangingPunct="1">
                  <a:spcBef>
                    <a:spcPct val="20000"/>
                  </a:spcBef>
                  <a:buClrTx/>
                  <a:buSzPct val="90000"/>
                  <a:buFont typeface="Arial"/>
                  <a:buChar char="•"/>
                  <a:defRPr kumimoji="0" sz="14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4pPr>
                <a:lvl5pPr marL="1650492" indent="-342900" algn="l" rtl="0" eaLnBrk="1" latinLnBrk="0" hangingPunct="1">
                  <a:spcBef>
                    <a:spcPct val="20000"/>
                  </a:spcBef>
                  <a:buClrTx/>
                  <a:buSzPct val="100000"/>
                  <a:buFont typeface="Arial"/>
                  <a:buChar char="•"/>
                  <a:defRPr kumimoji="0" sz="14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5pPr>
                <a:lvl6pPr marL="1700784" indent="-182880" algn="l" rtl="0" eaLnBrk="1" latinLnBrk="0" hangingPunct="1">
                  <a:spcBef>
                    <a:spcPct val="20000"/>
                  </a:spcBef>
                  <a:buClr>
                    <a:schemeClr val="accent5"/>
                  </a:buClr>
                  <a:buFont typeface="Arial"/>
                  <a:buChar char="-"/>
                  <a:defRPr kumimoji="0" sz="2000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1920240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SzPct val="100000"/>
                  <a:buFont typeface="Arial"/>
                  <a:buChar char="•"/>
                  <a:defRPr kumimoji="0" sz="1800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2139696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Font typeface="Arial"/>
                  <a:buChar char="▪"/>
                  <a:defRPr kumimoji="0" sz="16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2331720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Font typeface="Arial"/>
                  <a:buChar char="•"/>
                  <a:defRPr kumimoji="0" sz="16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r>
                  <a:rPr lang="en-GB" sz="1600" dirty="0"/>
                  <a:t>Great decay time resolution 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 decay vertex and pp collision</a:t>
                </a:r>
              </a:p>
              <a:p>
                <a:pPr marL="36576" indent="0">
                  <a:buFont typeface="Arial"/>
                  <a:buNone/>
                </a:pPr>
                <a:endParaRPr lang="en-GB" sz="1600" dirty="0"/>
              </a:p>
              <a:p>
                <a:r>
                  <a:rPr lang="en-GB" sz="1600" dirty="0"/>
                  <a:t>Excellent momentum resolution 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1600" i="1" dirty="0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US" sz="160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600" i="1" dirty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sz="160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60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en-US" sz="160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600" dirty="0"/>
                  <a:t> decays</a:t>
                </a:r>
              </a:p>
              <a:p>
                <a:endParaRPr lang="en-GB" sz="1600" dirty="0"/>
              </a:p>
              <a:p>
                <a:r>
                  <a:rPr lang="en-GB" sz="1600" dirty="0"/>
                  <a:t>Very good charged particle identification</a:t>
                </a:r>
                <a:br>
                  <a:rPr lang="en-GB" sz="1600" dirty="0"/>
                </a:br>
                <a14:m>
                  <m:oMath xmlns:m="http://schemas.openxmlformats.org/officeDocument/2006/math">
                    <m:r>
                      <a:rPr lang="en-US" sz="1600" smtClean="0">
                        <a:latin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GB" sz="1600" dirty="0"/>
                  <a:t>  to separate</a:t>
                </a:r>
                <a:r>
                  <a:rPr lang="el-GR" sz="1600" dirty="0"/>
                  <a:t> </a:t>
                </a:r>
                <a14:m>
                  <m:oMath xmlns:m="http://schemas.openxmlformats.org/officeDocument/2006/math">
                    <m:r>
                      <a:rPr lang="el-GR" sz="1600" i="1" dirty="0">
                        <a:latin typeface="Cambria Math" panose="02040503050406030204" pitchFamily="18" charset="0"/>
                      </a:rPr>
                      <m:t>𝜋</m:t>
                    </m:r>
                    <m:r>
                      <a:rPr lang="en-GB" sz="1600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GB" sz="1600" i="1" dirty="0" smtClean="0">
                        <a:latin typeface="Cambria Math" panose="02040503050406030204" pitchFamily="18" charset="0"/>
                      </a:rPr>
                      <m:t>𝐾</m:t>
                    </m:r>
                    <m:r>
                      <a:rPr lang="en-GB" sz="1600" i="1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GB" sz="1600" i="1" dirty="0" smtClean="0">
                        <a:latin typeface="Cambria Math" panose="02040503050406030204" pitchFamily="18" charset="0"/>
                      </a:rPr>
                      <m:t>𝑝</m:t>
                    </m:r>
                  </m:oMath>
                </a14:m>
                <a:r>
                  <a:rPr lang="en-GB" sz="1600" i="1" dirty="0"/>
                  <a:t>, e</a:t>
                </a:r>
                <a:r>
                  <a:rPr lang="en-GB" sz="1600" dirty="0"/>
                  <a:t> and </a:t>
                </a:r>
                <a14:m>
                  <m:oMath xmlns:m="http://schemas.openxmlformats.org/officeDocument/2006/math">
                    <m:r>
                      <a:rPr lang="nl-NL" sz="1600" i="1" smtClean="0">
                        <a:latin typeface="Cambria Math" panose="02040503050406030204" pitchFamily="18" charset="0"/>
                      </a:rPr>
                      <m:t>𝜇</m:t>
                    </m:r>
                  </m:oMath>
                </a14:m>
                <a:endParaRPr lang="en-GB" sz="1600" dirty="0"/>
              </a:p>
              <a:p>
                <a:endParaRPr lang="en-GB" sz="1600" dirty="0"/>
              </a:p>
              <a:p>
                <a:endParaRPr lang="en-GB" sz="1600" dirty="0"/>
              </a:p>
            </p:txBody>
          </p:sp>
        </mc:Choice>
        <mc:Fallback>
          <p:sp>
            <p:nvSpPr>
              <p:cNvPr id="13" name="Content Placeholder 2">
                <a:extLst>
                  <a:ext uri="{FF2B5EF4-FFF2-40B4-BE49-F238E27FC236}">
                    <a16:creationId xmlns:a16="http://schemas.microsoft.com/office/drawing/2014/main" id="{2EB4696D-CF63-103C-3141-2063E24B015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1327884"/>
                <a:ext cx="4240161" cy="3320316"/>
              </a:xfrm>
              <a:prstGeom prst="rect">
                <a:avLst/>
              </a:prstGeom>
              <a:blipFill>
                <a:blip r:embed="rId6"/>
                <a:stretch>
                  <a:fillRect t="-55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custDataLst>
      <p:tags r:id="rId1"/>
    </p:custDataLst>
    <p:extLst>
      <p:ext uri="{BB962C8B-B14F-4D97-AF65-F5344CB8AC3E}">
        <p14:creationId xmlns:p14="http://schemas.microsoft.com/office/powerpoint/2010/main" val="242897580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8989"/>
    </mc:Choice>
    <mc:Fallback>
      <p:transition spd="slow" advTm="18989"/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8" name="Google Shape;279;p46">
            <a:extLst>
              <a:ext uri="{FF2B5EF4-FFF2-40B4-BE49-F238E27FC236}">
                <a16:creationId xmlns:a16="http://schemas.microsoft.com/office/drawing/2014/main" id="{39DE9A8A-386F-F754-492C-4668F2E9BA17}"/>
              </a:ext>
            </a:extLst>
          </p:cNvPr>
          <p:cNvPicPr preferRelativeResize="0"/>
          <p:nvPr/>
        </p:nvPicPr>
        <p:blipFill rotWithShape="1">
          <a:blip r:embed="rId3">
            <a:alphaModFix/>
          </a:blip>
          <a:srcRect l="13361" r="24290" b="61823"/>
          <a:stretch/>
        </p:blipFill>
        <p:spPr>
          <a:xfrm>
            <a:off x="50588" y="1544927"/>
            <a:ext cx="1165200" cy="1070258"/>
          </a:xfrm>
          <a:prstGeom prst="rect">
            <a:avLst/>
          </a:prstGeom>
          <a:noFill/>
          <a:ln>
            <a:noFill/>
          </a:ln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32652927-069D-86A7-992B-421D1767EE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/>
              <a:t>LHCb @ </a:t>
            </a:r>
            <a:r>
              <a:rPr lang="nl-NL" dirty="0" err="1"/>
              <a:t>Nikhef</a:t>
            </a:r>
            <a:r>
              <a:rPr lang="nl-NL" dirty="0"/>
              <a:t> in 2025</a:t>
            </a:r>
            <a:endParaRPr lang="en-NL" dirty="0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495EE60D-F67C-5C40-E45C-41836A3F30B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17</a:t>
            </a:fld>
            <a:endParaRPr lang="en-US" dirty="0"/>
          </a:p>
        </p:txBody>
      </p:sp>
      <p:grpSp>
        <p:nvGrpSpPr>
          <p:cNvPr id="34" name="Groep 33">
            <a:extLst>
              <a:ext uri="{FF2B5EF4-FFF2-40B4-BE49-F238E27FC236}">
                <a16:creationId xmlns:a16="http://schemas.microsoft.com/office/drawing/2014/main" id="{CC9AC679-7E97-24B9-6E16-278FC2384557}"/>
              </a:ext>
            </a:extLst>
          </p:cNvPr>
          <p:cNvGrpSpPr>
            <a:grpSpLocks noChangeAspect="1"/>
          </p:cNvGrpSpPr>
          <p:nvPr/>
        </p:nvGrpSpPr>
        <p:grpSpPr>
          <a:xfrm>
            <a:off x="2967621" y="1184860"/>
            <a:ext cx="3222240" cy="3704177"/>
            <a:chOff x="275804" y="2812559"/>
            <a:chExt cx="1908350" cy="2193774"/>
          </a:xfrm>
        </p:grpSpPr>
        <p:pic>
          <p:nvPicPr>
            <p:cNvPr id="7" name="Google Shape;339;p48">
              <a:extLst>
                <a:ext uri="{FF2B5EF4-FFF2-40B4-BE49-F238E27FC236}">
                  <a16:creationId xmlns:a16="http://schemas.microsoft.com/office/drawing/2014/main" id="{BBA76507-0C1F-03F5-F123-D24F2A86FAE2}"/>
                </a:ext>
              </a:extLst>
            </p:cNvPr>
            <p:cNvPicPr preferRelativeResize="0"/>
            <p:nvPr/>
          </p:nvPicPr>
          <p:blipFill>
            <a:blip r:embed="rId4">
              <a:alphaModFix/>
            </a:blip>
            <a:stretch>
              <a:fillRect/>
            </a:stretch>
          </p:blipFill>
          <p:spPr>
            <a:xfrm>
              <a:off x="275804" y="2812559"/>
              <a:ext cx="1908350" cy="219377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5" name="Afbeelding 14" descr="Afbeelding met logo, Graphics, vogel, grafische vormgeving&#10;&#10;Door AI gegenereerde inhoud is mogelijk onjuist.">
              <a:extLst>
                <a:ext uri="{FF2B5EF4-FFF2-40B4-BE49-F238E27FC236}">
                  <a16:creationId xmlns:a16="http://schemas.microsoft.com/office/drawing/2014/main" id="{2B282A69-8A98-1A6C-681E-41571402ECC7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7200" y="3706794"/>
              <a:ext cx="321159" cy="321159"/>
            </a:xfrm>
            <a:prstGeom prst="rect">
              <a:avLst/>
            </a:prstGeom>
          </p:spPr>
        </p:pic>
        <p:pic>
          <p:nvPicPr>
            <p:cNvPr id="16" name="Afbeelding 15" descr="Afbeelding met Lettertype, logo, Graphics, symbool&#10;&#10;Door AI gegenereerde inhoud is mogelijk onjuist.">
              <a:extLst>
                <a:ext uri="{FF2B5EF4-FFF2-40B4-BE49-F238E27FC236}">
                  <a16:creationId xmlns:a16="http://schemas.microsoft.com/office/drawing/2014/main" id="{593ADAEC-8EEA-AFFE-92EA-381AB08D27C5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15318" y="3396435"/>
              <a:ext cx="563292" cy="253482"/>
            </a:xfrm>
            <a:prstGeom prst="rect">
              <a:avLst/>
            </a:prstGeom>
          </p:spPr>
        </p:pic>
        <p:pic>
          <p:nvPicPr>
            <p:cNvPr id="18" name="Picture 3" descr="Text&#10;&#10;Description automatically generated">
              <a:extLst>
                <a:ext uri="{FF2B5EF4-FFF2-40B4-BE49-F238E27FC236}">
                  <a16:creationId xmlns:a16="http://schemas.microsoft.com/office/drawing/2014/main" id="{6EC6F895-AC9E-BF0B-A224-AB0CB4CA4765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rcRect l="2" r="90529"/>
            <a:stretch/>
          </p:blipFill>
          <p:spPr>
            <a:xfrm>
              <a:off x="1855853" y="3087538"/>
              <a:ext cx="241426" cy="383463"/>
            </a:xfrm>
            <a:prstGeom prst="rect">
              <a:avLst/>
            </a:prstGeom>
          </p:spPr>
        </p:pic>
        <p:pic>
          <p:nvPicPr>
            <p:cNvPr id="20" name="Afbeelding 19" descr="Afbeelding met Lettertype, logo, Graphics, symbool&#10;&#10;Door AI gegenereerde inhoud is mogelijk onjuist.">
              <a:extLst>
                <a:ext uri="{FF2B5EF4-FFF2-40B4-BE49-F238E27FC236}">
                  <a16:creationId xmlns:a16="http://schemas.microsoft.com/office/drawing/2014/main" id="{CB09AB07-80F0-09F7-C0FA-4ECD8FC12134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614427" y="4571909"/>
              <a:ext cx="321159" cy="321159"/>
            </a:xfrm>
            <a:prstGeom prst="rect">
              <a:avLst/>
            </a:prstGeom>
          </p:spPr>
        </p:pic>
      </p:grpSp>
      <p:pic>
        <p:nvPicPr>
          <p:cNvPr id="21" name="Google Shape;258;p46">
            <a:extLst>
              <a:ext uri="{FF2B5EF4-FFF2-40B4-BE49-F238E27FC236}">
                <a16:creationId xmlns:a16="http://schemas.microsoft.com/office/drawing/2014/main" id="{659DBB13-DB5D-1BE8-14BC-6550EC7B6F59}"/>
              </a:ext>
            </a:extLst>
          </p:cNvPr>
          <p:cNvPicPr preferRelativeResize="0"/>
          <p:nvPr/>
        </p:nvPicPr>
        <p:blipFill rotWithShape="1">
          <a:blip r:embed="rId9">
            <a:alphaModFix/>
          </a:blip>
          <a:srcRect l="10450"/>
          <a:stretch/>
        </p:blipFill>
        <p:spPr>
          <a:xfrm>
            <a:off x="6233107" y="3898923"/>
            <a:ext cx="1043400" cy="1145124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261;p46">
            <a:extLst>
              <a:ext uri="{FF2B5EF4-FFF2-40B4-BE49-F238E27FC236}">
                <a16:creationId xmlns:a16="http://schemas.microsoft.com/office/drawing/2014/main" id="{ED2D4455-B2A0-3C58-1640-45BA8D826F4F}"/>
              </a:ext>
            </a:extLst>
          </p:cNvPr>
          <p:cNvPicPr preferRelativeResize="0"/>
          <p:nvPr/>
        </p:nvPicPr>
        <p:blipFill rotWithShape="1">
          <a:blip r:embed="rId10">
            <a:alphaModFix/>
          </a:blip>
          <a:srcRect l="11081" t="2863" r="24302" b="42173"/>
          <a:stretch/>
        </p:blipFill>
        <p:spPr>
          <a:xfrm>
            <a:off x="2181035" y="2694772"/>
            <a:ext cx="727448" cy="980760"/>
          </a:xfrm>
          <a:prstGeom prst="rect">
            <a:avLst/>
          </a:prstGeom>
          <a:noFill/>
          <a:ln>
            <a:noFill/>
          </a:ln>
          <a:effectLst>
            <a:softEdge rad="38100"/>
          </a:effectLst>
        </p:spPr>
      </p:pic>
      <p:pic>
        <p:nvPicPr>
          <p:cNvPr id="23" name="Google Shape;263;p46">
            <a:extLst>
              <a:ext uri="{FF2B5EF4-FFF2-40B4-BE49-F238E27FC236}">
                <a16:creationId xmlns:a16="http://schemas.microsoft.com/office/drawing/2014/main" id="{E3257789-E60D-666E-457E-81AE1A40FA0D}"/>
              </a:ext>
            </a:extLst>
          </p:cNvPr>
          <p:cNvPicPr preferRelativeResize="0"/>
          <p:nvPr/>
        </p:nvPicPr>
        <p:blipFill rotWithShape="1">
          <a:blip r:embed="rId11">
            <a:alphaModFix/>
          </a:blip>
          <a:srcRect l="14525" r="12631" b="41023"/>
          <a:stretch/>
        </p:blipFill>
        <p:spPr>
          <a:xfrm>
            <a:off x="2014133" y="1527291"/>
            <a:ext cx="942978" cy="1145124"/>
          </a:xfrm>
          <a:prstGeom prst="rect">
            <a:avLst/>
          </a:prstGeom>
          <a:noFill/>
          <a:ln>
            <a:noFill/>
          </a:ln>
        </p:spPr>
      </p:pic>
      <p:pic>
        <p:nvPicPr>
          <p:cNvPr id="25" name="Google Shape;275;p46">
            <a:extLst>
              <a:ext uri="{FF2B5EF4-FFF2-40B4-BE49-F238E27FC236}">
                <a16:creationId xmlns:a16="http://schemas.microsoft.com/office/drawing/2014/main" id="{179FA1D5-2EAB-6F8E-7F71-E0CF939401B4}"/>
              </a:ext>
            </a:extLst>
          </p:cNvPr>
          <p:cNvPicPr preferRelativeResize="0"/>
          <p:nvPr/>
        </p:nvPicPr>
        <p:blipFill rotWithShape="1">
          <a:blip r:embed="rId12">
            <a:alphaModFix/>
          </a:blip>
          <a:srcRect l="19844" r="23651"/>
          <a:stretch/>
        </p:blipFill>
        <p:spPr>
          <a:xfrm>
            <a:off x="1173264" y="3866222"/>
            <a:ext cx="863576" cy="998151"/>
          </a:xfrm>
          <a:prstGeom prst="rect">
            <a:avLst/>
          </a:prstGeom>
          <a:noFill/>
          <a:ln>
            <a:noFill/>
          </a:ln>
          <a:effectLst>
            <a:softEdge rad="38100"/>
          </a:effectLst>
        </p:spPr>
      </p:pic>
      <p:pic>
        <p:nvPicPr>
          <p:cNvPr id="26" name="Google Shape;277;p46">
            <a:extLst>
              <a:ext uri="{FF2B5EF4-FFF2-40B4-BE49-F238E27FC236}">
                <a16:creationId xmlns:a16="http://schemas.microsoft.com/office/drawing/2014/main" id="{5EC01DC4-1D87-39EA-989C-04C891EED57D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7485828" y="4050145"/>
            <a:ext cx="916775" cy="993902"/>
          </a:xfrm>
          <a:prstGeom prst="rect">
            <a:avLst/>
          </a:prstGeom>
          <a:noFill/>
          <a:ln>
            <a:noFill/>
          </a:ln>
          <a:effectLst>
            <a:softEdge rad="38100"/>
          </a:effectLst>
        </p:spPr>
      </p:pic>
      <p:pic>
        <p:nvPicPr>
          <p:cNvPr id="27" name="Google Shape;278;p46">
            <a:extLst>
              <a:ext uri="{FF2B5EF4-FFF2-40B4-BE49-F238E27FC236}">
                <a16:creationId xmlns:a16="http://schemas.microsoft.com/office/drawing/2014/main" id="{FA6B137D-5046-FBFF-DF5E-46F4414A0971}"/>
              </a:ext>
            </a:extLst>
          </p:cNvPr>
          <p:cNvPicPr preferRelativeResize="0"/>
          <p:nvPr/>
        </p:nvPicPr>
        <p:blipFill rotWithShape="1">
          <a:blip r:embed="rId14">
            <a:alphaModFix/>
          </a:blip>
          <a:srcRect l="19158" r="21473" b="40635"/>
          <a:stretch/>
        </p:blipFill>
        <p:spPr>
          <a:xfrm>
            <a:off x="7363918" y="2949824"/>
            <a:ext cx="1026025" cy="1026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9" name="Google Shape;280;p46">
            <a:extLst>
              <a:ext uri="{FF2B5EF4-FFF2-40B4-BE49-F238E27FC236}">
                <a16:creationId xmlns:a16="http://schemas.microsoft.com/office/drawing/2014/main" id="{0F9B33BF-3102-3C6E-A5F1-4D76895B4F07}"/>
              </a:ext>
            </a:extLst>
          </p:cNvPr>
          <p:cNvPicPr preferRelativeResize="0"/>
          <p:nvPr/>
        </p:nvPicPr>
        <p:blipFill rotWithShape="1">
          <a:blip r:embed="rId15">
            <a:alphaModFix/>
          </a:blip>
          <a:srcRect l="46419" t="23014" r="11410" b="18289"/>
          <a:stretch/>
        </p:blipFill>
        <p:spPr>
          <a:xfrm rot="-5400000">
            <a:off x="115575" y="3843600"/>
            <a:ext cx="998149" cy="1043398"/>
          </a:xfrm>
          <a:prstGeom prst="rect">
            <a:avLst/>
          </a:prstGeom>
          <a:noFill/>
          <a:ln>
            <a:noFill/>
          </a:ln>
          <a:effectLst>
            <a:softEdge rad="38100"/>
          </a:effectLst>
        </p:spPr>
      </p:pic>
      <p:pic>
        <p:nvPicPr>
          <p:cNvPr id="31" name="Google Shape;292;p46">
            <a:extLst>
              <a:ext uri="{FF2B5EF4-FFF2-40B4-BE49-F238E27FC236}">
                <a16:creationId xmlns:a16="http://schemas.microsoft.com/office/drawing/2014/main" id="{3410909E-C4F1-1807-24BB-B87617616B65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16">
            <a:alphaModFix/>
          </a:blip>
          <a:srcRect l="13769" r="15071" b="44236"/>
          <a:stretch/>
        </p:blipFill>
        <p:spPr>
          <a:xfrm>
            <a:off x="6903743" y="922583"/>
            <a:ext cx="1058937" cy="124468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296;p46">
            <a:extLst>
              <a:ext uri="{FF2B5EF4-FFF2-40B4-BE49-F238E27FC236}">
                <a16:creationId xmlns:a16="http://schemas.microsoft.com/office/drawing/2014/main" id="{BB6276E1-00EA-C8CD-EF7F-A092712C3136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17">
            <a:alphaModFix/>
          </a:blip>
          <a:stretch>
            <a:fillRect/>
          </a:stretch>
        </p:blipFill>
        <p:spPr>
          <a:xfrm>
            <a:off x="6189861" y="887312"/>
            <a:ext cx="853311" cy="1279959"/>
          </a:xfrm>
          <a:prstGeom prst="rect">
            <a:avLst/>
          </a:prstGeom>
          <a:noFill/>
          <a:ln>
            <a:noFill/>
          </a:ln>
        </p:spPr>
      </p:pic>
      <p:pic>
        <p:nvPicPr>
          <p:cNvPr id="33" name="Google Shape;300;p46">
            <a:extLst>
              <a:ext uri="{FF2B5EF4-FFF2-40B4-BE49-F238E27FC236}">
                <a16:creationId xmlns:a16="http://schemas.microsoft.com/office/drawing/2014/main" id="{16F08B1C-9300-808A-CAE2-14DA306BC615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>
            <a:off x="6229583" y="2958692"/>
            <a:ext cx="1165200" cy="1010497"/>
          </a:xfrm>
          <a:prstGeom prst="rect">
            <a:avLst/>
          </a:prstGeom>
          <a:noFill/>
          <a:ln>
            <a:noFill/>
          </a:ln>
        </p:spPr>
      </p:pic>
      <p:pic>
        <p:nvPicPr>
          <p:cNvPr id="35" name="Google Shape;276;p46">
            <a:extLst>
              <a:ext uri="{FF2B5EF4-FFF2-40B4-BE49-F238E27FC236}">
                <a16:creationId xmlns:a16="http://schemas.microsoft.com/office/drawing/2014/main" id="{4BA79C32-E2AC-5A64-AB19-50AE9D518DCD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19">
            <a:alphaModFix/>
          </a:blip>
          <a:stretch>
            <a:fillRect/>
          </a:stretch>
        </p:blipFill>
        <p:spPr>
          <a:xfrm>
            <a:off x="1236262" y="1673620"/>
            <a:ext cx="783482" cy="987302"/>
          </a:xfrm>
          <a:prstGeom prst="rect">
            <a:avLst/>
          </a:prstGeom>
          <a:noFill/>
          <a:ln>
            <a:noFill/>
          </a:ln>
          <a:effectLst>
            <a:softEdge rad="38100"/>
          </a:effec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2FAE6DCE-499B-A1EF-B76E-655A837E2C46}"/>
              </a:ext>
            </a:extLst>
          </p:cNvPr>
          <p:cNvSpPr txBox="1"/>
          <p:nvPr/>
        </p:nvSpPr>
        <p:spPr>
          <a:xfrm>
            <a:off x="7482194" y="2239320"/>
            <a:ext cx="1615635" cy="73866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CH" sz="1400" dirty="0"/>
              <a:t>+ expertise from </a:t>
            </a:r>
          </a:p>
          <a:p>
            <a:r>
              <a:rPr lang="en-CH" sz="1400" dirty="0"/>
              <a:t>Roel (PDP) &amp; </a:t>
            </a:r>
          </a:p>
          <a:p>
            <a:r>
              <a:rPr lang="en-CH" sz="1400" dirty="0"/>
              <a:t>Antonio (ATLAS) !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EB84BC5-AED6-1BF2-70F0-B51126E75581}"/>
              </a:ext>
            </a:extLst>
          </p:cNvPr>
          <p:cNvSpPr txBox="1"/>
          <p:nvPr/>
        </p:nvSpPr>
        <p:spPr>
          <a:xfrm>
            <a:off x="92950" y="1004935"/>
            <a:ext cx="90281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H" dirty="0"/>
              <a:t>Nikhef: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A7554BF6-30C7-C426-AEA7-A34CA3F4D210}"/>
              </a:ext>
            </a:extLst>
          </p:cNvPr>
          <p:cNvSpPr txBox="1"/>
          <p:nvPr/>
        </p:nvSpPr>
        <p:spPr>
          <a:xfrm>
            <a:off x="88423" y="3460079"/>
            <a:ext cx="5693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H" dirty="0"/>
              <a:t>VU: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C03397A-D867-F624-B175-757D6D63F1CA}"/>
              </a:ext>
            </a:extLst>
          </p:cNvPr>
          <p:cNvSpPr txBox="1"/>
          <p:nvPr/>
        </p:nvSpPr>
        <p:spPr>
          <a:xfrm>
            <a:off x="6050436" y="569207"/>
            <a:ext cx="7617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H" dirty="0"/>
              <a:t>RUG: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5D00837-27CC-92DE-1289-329BAE1E2214}"/>
              </a:ext>
            </a:extLst>
          </p:cNvPr>
          <p:cNvSpPr txBox="1"/>
          <p:nvPr/>
        </p:nvSpPr>
        <p:spPr>
          <a:xfrm>
            <a:off x="6280436" y="2667616"/>
            <a:ext cx="60785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CH" dirty="0"/>
              <a:t>UM:</a:t>
            </a:r>
          </a:p>
        </p:txBody>
      </p:sp>
    </p:spTree>
    <p:extLst>
      <p:ext uri="{BB962C8B-B14F-4D97-AF65-F5344CB8AC3E}">
        <p14:creationId xmlns:p14="http://schemas.microsoft.com/office/powerpoint/2010/main" val="124771017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32657"/>
    </mc:Choice>
    <mc:Fallback>
      <p:transition spd="slow" advTm="32657"/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9A5AD26-B7E9-FBB9-7998-D5B4262904D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" name="Afbeelding 37" descr="Afbeelding met persoon, kleding, person, Menselijk gezicht&#10;&#10;Door AI gegenereerde inhoud is mogelijk onjuist.">
            <a:extLst>
              <a:ext uri="{FF2B5EF4-FFF2-40B4-BE49-F238E27FC236}">
                <a16:creationId xmlns:a16="http://schemas.microsoft.com/office/drawing/2014/main" id="{0F41BBBA-63D4-F1B4-4A21-7E923B80364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3" r="23511" b="-6210"/>
          <a:stretch/>
        </p:blipFill>
        <p:spPr>
          <a:xfrm>
            <a:off x="8234008" y="3172965"/>
            <a:ext cx="909992" cy="1895419"/>
          </a:xfrm>
          <a:prstGeom prst="rect">
            <a:avLst/>
          </a:prstGeom>
        </p:spPr>
      </p:pic>
      <p:pic>
        <p:nvPicPr>
          <p:cNvPr id="28" name="Afbeelding 27" descr="Afbeelding met kleding, persoon, mouw, top&#10;&#10;Door AI gegenereerde inhoud is mogelijk onjuist.">
            <a:extLst>
              <a:ext uri="{FF2B5EF4-FFF2-40B4-BE49-F238E27FC236}">
                <a16:creationId xmlns:a16="http://schemas.microsoft.com/office/drawing/2014/main" id="{931A2582-07AF-5ADF-3BB1-43F6F63F6DE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r="16246" b="6888"/>
          <a:stretch/>
        </p:blipFill>
        <p:spPr>
          <a:xfrm>
            <a:off x="7360691" y="3145878"/>
            <a:ext cx="1080000" cy="1801001"/>
          </a:xfrm>
          <a:prstGeom prst="rect">
            <a:avLst/>
          </a:prstGeom>
        </p:spPr>
      </p:pic>
      <p:pic>
        <p:nvPicPr>
          <p:cNvPr id="36" name="Afbeelding 35" descr="Afbeelding met kleding, persoon, trui, mouw&#10;&#10;Door AI gegenereerde inhoud is mogelijk onjuist.">
            <a:extLst>
              <a:ext uri="{FF2B5EF4-FFF2-40B4-BE49-F238E27FC236}">
                <a16:creationId xmlns:a16="http://schemas.microsoft.com/office/drawing/2014/main" id="{BFEB233D-8A63-0877-78B1-85295BD7E01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83334" y="3141347"/>
            <a:ext cx="1175465" cy="1763196"/>
          </a:xfrm>
          <a:prstGeom prst="rect">
            <a:avLst/>
          </a:prstGeom>
        </p:spPr>
      </p:pic>
      <p:pic>
        <p:nvPicPr>
          <p:cNvPr id="12" name="Google Shape;346;p48">
            <a:extLst>
              <a:ext uri="{FF2B5EF4-FFF2-40B4-BE49-F238E27FC236}">
                <a16:creationId xmlns:a16="http://schemas.microsoft.com/office/drawing/2014/main" id="{660F10EC-D8DA-F5AB-87C5-F599CFF65855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rcRect r="10401"/>
          <a:stretch/>
        </p:blipFill>
        <p:spPr>
          <a:xfrm>
            <a:off x="1522045" y="3171994"/>
            <a:ext cx="1044000" cy="1748771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Google Shape;347;p48">
            <a:extLst>
              <a:ext uri="{FF2B5EF4-FFF2-40B4-BE49-F238E27FC236}">
                <a16:creationId xmlns:a16="http://schemas.microsoft.com/office/drawing/2014/main" id="{612756C6-0BAF-EED9-37A9-41AD02A6A3AC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rcRect r="16580"/>
          <a:stretch/>
        </p:blipFill>
        <p:spPr>
          <a:xfrm>
            <a:off x="621425" y="3172965"/>
            <a:ext cx="972000" cy="1747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Afbeelding 29" descr="Afbeelding met kleding, persoon, person, Sportshirt&#10;&#10;Door AI gegenereerde inhoud is mogelijk onjuist.">
            <a:extLst>
              <a:ext uri="{FF2B5EF4-FFF2-40B4-BE49-F238E27FC236}">
                <a16:creationId xmlns:a16="http://schemas.microsoft.com/office/drawing/2014/main" id="{3A751808-047E-0D56-14C3-CFB5A2E64D49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2" r="16962" b="454"/>
          <a:stretch/>
        </p:blipFill>
        <p:spPr>
          <a:xfrm>
            <a:off x="6537817" y="3160025"/>
            <a:ext cx="972000" cy="1747787"/>
          </a:xfrm>
          <a:prstGeom prst="rect">
            <a:avLst/>
          </a:prstGeom>
        </p:spPr>
      </p:pic>
      <p:pic>
        <p:nvPicPr>
          <p:cNvPr id="8" name="Google Shape;342;p48">
            <a:extLst>
              <a:ext uri="{FF2B5EF4-FFF2-40B4-BE49-F238E27FC236}">
                <a16:creationId xmlns:a16="http://schemas.microsoft.com/office/drawing/2014/main" id="{3C0DA672-87D5-B301-564C-0D2EFFFF8981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4825734" y="3169200"/>
            <a:ext cx="1165200" cy="1747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Tijdelijke aanduiding voor inhoud 16" descr="Afbeelding met kleding, persoon, Menselijk gezicht, glimlach&#10;&#10;Door AI gegenereerde inhoud is mogelijk onjuist.">
            <a:extLst>
              <a:ext uri="{FF2B5EF4-FFF2-40B4-BE49-F238E27FC236}">
                <a16:creationId xmlns:a16="http://schemas.microsoft.com/office/drawing/2014/main" id="{6AF74E0C-2480-4F39-D613-7B9E0B1F23E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734" r="9143" b="243"/>
          <a:stretch/>
        </p:blipFill>
        <p:spPr>
          <a:xfrm>
            <a:off x="5750492" y="3195169"/>
            <a:ext cx="900000" cy="1723920"/>
          </a:xfr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42F17745-4191-FF71-2DF1-6D7E1D449E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800" dirty="0"/>
              <a:t>LHCb @ </a:t>
            </a:r>
            <a:r>
              <a:rPr lang="nl-NL" sz="2800" dirty="0" err="1"/>
              <a:t>Nikhef</a:t>
            </a:r>
            <a:r>
              <a:rPr lang="nl-NL" sz="2800" dirty="0"/>
              <a:t>: postdocs </a:t>
            </a:r>
            <a:r>
              <a:rPr lang="nl-NL" sz="2800" dirty="0" err="1"/>
              <a:t>and</a:t>
            </a:r>
            <a:r>
              <a:rPr lang="nl-NL" sz="2800" dirty="0"/>
              <a:t> </a:t>
            </a:r>
            <a:r>
              <a:rPr lang="nl-NL" sz="2800" dirty="0" err="1"/>
              <a:t>PhDs</a:t>
            </a:r>
            <a:endParaRPr lang="en-NL" sz="2800" dirty="0"/>
          </a:p>
        </p:txBody>
      </p:sp>
      <p:pic>
        <p:nvPicPr>
          <p:cNvPr id="6" name="Google Shape;341;p48">
            <a:extLst>
              <a:ext uri="{FF2B5EF4-FFF2-40B4-BE49-F238E27FC236}">
                <a16:creationId xmlns:a16="http://schemas.microsoft.com/office/drawing/2014/main" id="{DB3EF7C5-9DED-A2C2-B20E-3DD929287CD2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2237256" y="923963"/>
            <a:ext cx="1269600" cy="1904400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Google Shape;343;p48">
            <a:extLst>
              <a:ext uri="{FF2B5EF4-FFF2-40B4-BE49-F238E27FC236}">
                <a16:creationId xmlns:a16="http://schemas.microsoft.com/office/drawing/2014/main" id="{3A6E9B48-90D9-814A-90CF-5C88B3CAA314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rcRect r="10401"/>
          <a:stretch/>
        </p:blipFill>
        <p:spPr>
          <a:xfrm>
            <a:off x="4042208" y="3171302"/>
            <a:ext cx="1044000" cy="1747787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344;p48">
            <a:extLst>
              <a:ext uri="{FF2B5EF4-FFF2-40B4-BE49-F238E27FC236}">
                <a16:creationId xmlns:a16="http://schemas.microsoft.com/office/drawing/2014/main" id="{F805DDAD-3545-AA77-8A70-CE48166C61F8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rcRect l="9835" r="12924"/>
          <a:stretch/>
        </p:blipFill>
        <p:spPr>
          <a:xfrm>
            <a:off x="3458136" y="3164202"/>
            <a:ext cx="900000" cy="1747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345;p48">
            <a:extLst>
              <a:ext uri="{FF2B5EF4-FFF2-40B4-BE49-F238E27FC236}">
                <a16:creationId xmlns:a16="http://schemas.microsoft.com/office/drawing/2014/main" id="{1B1EAB1C-99DE-D292-1B37-D19C17F72C18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rcRect l="12528" r="10400"/>
          <a:stretch/>
        </p:blipFill>
        <p:spPr>
          <a:xfrm>
            <a:off x="0" y="3182483"/>
            <a:ext cx="898032" cy="1747290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Picture 7">
            <a:extLst>
              <a:ext uri="{FF2B5EF4-FFF2-40B4-BE49-F238E27FC236}">
                <a16:creationId xmlns:a16="http://schemas.microsoft.com/office/drawing/2014/main" id="{ABD650C2-09A7-F1ED-3D7E-161F5BE49954}"/>
              </a:ext>
            </a:extLst>
          </p:cNvPr>
          <p:cNvPicPr>
            <a:picLocks noChangeAspect="1"/>
          </p:cNvPicPr>
          <p:nvPr/>
        </p:nvPicPr>
        <p:blipFill rotWithShape="1">
          <a:blip r:embed="rId15"/>
          <a:srcRect l="17895" r="13196"/>
          <a:stretch/>
        </p:blipFill>
        <p:spPr>
          <a:xfrm>
            <a:off x="6944782" y="2331397"/>
            <a:ext cx="586468" cy="851086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19" name="Afbeelding 18" descr="Afbeelding met persoon, jeans, Menselijk gezicht, person&#10;&#10;Door AI gegenereerde inhoud is mogelijk onjuist.">
            <a:extLst>
              <a:ext uri="{FF2B5EF4-FFF2-40B4-BE49-F238E27FC236}">
                <a16:creationId xmlns:a16="http://schemas.microsoft.com/office/drawing/2014/main" id="{2E4E11DD-E1AD-498B-6EBA-2A302BD26215}"/>
              </a:ext>
            </a:extLst>
          </p:cNvPr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0455" y="923963"/>
            <a:ext cx="1290031" cy="1935047"/>
          </a:xfrm>
          <a:prstGeom prst="rect">
            <a:avLst/>
          </a:prstGeom>
        </p:spPr>
      </p:pic>
      <p:pic>
        <p:nvPicPr>
          <p:cNvPr id="21" name="Afbeelding 20" descr="Afbeelding met persoon, kleding, jeans, person&#10;&#10;Door AI gegenereerde inhoud is mogelijk onjuist.">
            <a:extLst>
              <a:ext uri="{FF2B5EF4-FFF2-40B4-BE49-F238E27FC236}">
                <a16:creationId xmlns:a16="http://schemas.microsoft.com/office/drawing/2014/main" id="{CBA5B0AF-EB8A-8367-F2AA-79CE2399B211}"/>
              </a:ext>
            </a:extLst>
          </p:cNvPr>
          <p:cNvPicPr>
            <a:picLocks noChangeAspect="1"/>
          </p:cNvPicPr>
          <p:nvPr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68960" y="1044603"/>
            <a:ext cx="1191299" cy="1786948"/>
          </a:xfrm>
          <a:prstGeom prst="rect">
            <a:avLst/>
          </a:prstGeom>
        </p:spPr>
      </p:pic>
      <p:grpSp>
        <p:nvGrpSpPr>
          <p:cNvPr id="26" name="Groep 25">
            <a:extLst>
              <a:ext uri="{FF2B5EF4-FFF2-40B4-BE49-F238E27FC236}">
                <a16:creationId xmlns:a16="http://schemas.microsoft.com/office/drawing/2014/main" id="{E3C7A537-1A1F-BE64-089E-923680A1106D}"/>
              </a:ext>
            </a:extLst>
          </p:cNvPr>
          <p:cNvGrpSpPr/>
          <p:nvPr/>
        </p:nvGrpSpPr>
        <p:grpSpPr>
          <a:xfrm>
            <a:off x="192541" y="894599"/>
            <a:ext cx="1222129" cy="1950118"/>
            <a:chOff x="1864707" y="1379710"/>
            <a:chExt cx="1222129" cy="1950118"/>
          </a:xfrm>
        </p:grpSpPr>
        <p:pic>
          <p:nvPicPr>
            <p:cNvPr id="23" name="Afbeelding 22">
              <a:extLst>
                <a:ext uri="{FF2B5EF4-FFF2-40B4-BE49-F238E27FC236}">
                  <a16:creationId xmlns:a16="http://schemas.microsoft.com/office/drawing/2014/main" id="{EFCD4C82-511A-3D64-8572-F9A24A0CB70E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/>
            <a:stretch>
              <a:fillRect/>
            </a:stretch>
          </p:blipFill>
          <p:spPr>
            <a:xfrm>
              <a:off x="1864707" y="1385753"/>
              <a:ext cx="1165199" cy="1944075"/>
            </a:xfrm>
            <a:prstGeom prst="rect">
              <a:avLst/>
            </a:prstGeom>
          </p:spPr>
        </p:pic>
        <p:sp>
          <p:nvSpPr>
            <p:cNvPr id="24" name="Rechthoek 23">
              <a:extLst>
                <a:ext uri="{FF2B5EF4-FFF2-40B4-BE49-F238E27FC236}">
                  <a16:creationId xmlns:a16="http://schemas.microsoft.com/office/drawing/2014/main" id="{AEBC8398-50C2-CFA1-97CA-533AAF236D44}"/>
                </a:ext>
              </a:extLst>
            </p:cNvPr>
            <p:cNvSpPr/>
            <p:nvPr/>
          </p:nvSpPr>
          <p:spPr>
            <a:xfrm>
              <a:off x="1864707" y="1385753"/>
              <a:ext cx="313762" cy="38353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  <p:sp>
          <p:nvSpPr>
            <p:cNvPr id="25" name="Rechthoek 24">
              <a:extLst>
                <a:ext uri="{FF2B5EF4-FFF2-40B4-BE49-F238E27FC236}">
                  <a16:creationId xmlns:a16="http://schemas.microsoft.com/office/drawing/2014/main" id="{582A10F0-1012-0C4B-10F2-3CCE274876F9}"/>
                </a:ext>
              </a:extLst>
            </p:cNvPr>
            <p:cNvSpPr/>
            <p:nvPr/>
          </p:nvSpPr>
          <p:spPr>
            <a:xfrm>
              <a:off x="2654833" y="1379710"/>
              <a:ext cx="432003" cy="524026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  <p:sp>
        <p:nvSpPr>
          <p:cNvPr id="34" name="Tekstvak 33">
            <a:extLst>
              <a:ext uri="{FF2B5EF4-FFF2-40B4-BE49-F238E27FC236}">
                <a16:creationId xmlns:a16="http://schemas.microsoft.com/office/drawing/2014/main" id="{A5EF4101-3528-F3FE-234D-D0F4B13C98BB}"/>
              </a:ext>
            </a:extLst>
          </p:cNvPr>
          <p:cNvSpPr txBox="1"/>
          <p:nvPr/>
        </p:nvSpPr>
        <p:spPr>
          <a:xfrm>
            <a:off x="6773700" y="917349"/>
            <a:ext cx="227071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sz="1400" dirty="0"/>
              <a:t>+ Mark, </a:t>
            </a:r>
            <a:r>
              <a:rPr lang="nl-NL" sz="1400" dirty="0" err="1"/>
              <a:t>Alfonso</a:t>
            </a:r>
            <a:r>
              <a:rPr lang="nl-NL" sz="1400" dirty="0"/>
              <a:t> (CERN)</a:t>
            </a:r>
          </a:p>
        </p:txBody>
      </p:sp>
      <p:pic>
        <p:nvPicPr>
          <p:cNvPr id="40" name="Afbeelding 39" descr="Afbeelding met persoon, buitenshuis, sneeuw, kleding&#10;&#10;Door AI gegenereerde inhoud is mogelijk onjuist.">
            <a:extLst>
              <a:ext uri="{FF2B5EF4-FFF2-40B4-BE49-F238E27FC236}">
                <a16:creationId xmlns:a16="http://schemas.microsoft.com/office/drawing/2014/main" id="{D7A84FA2-0E7E-AD5C-C1C1-9DB99C093515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041" t="28004" r="36961" b="50299"/>
          <a:stretch/>
        </p:blipFill>
        <p:spPr>
          <a:xfrm>
            <a:off x="5931321" y="974467"/>
            <a:ext cx="606496" cy="626713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42" name="Afbeelding 41">
            <a:extLst>
              <a:ext uri="{FF2B5EF4-FFF2-40B4-BE49-F238E27FC236}">
                <a16:creationId xmlns:a16="http://schemas.microsoft.com/office/drawing/2014/main" id="{18D41F3C-1DEB-3A09-64CF-5B7E5C4D0CE7}"/>
              </a:ext>
            </a:extLst>
          </p:cNvPr>
          <p:cNvPicPr>
            <a:picLocks noChangeAspect="1"/>
          </p:cNvPicPr>
          <p:nvPr/>
        </p:nvPicPr>
        <p:blipFill>
          <a:blip r:embed="rId20"/>
          <a:srcRect l="10403" r="6776"/>
          <a:stretch/>
        </p:blipFill>
        <p:spPr>
          <a:xfrm>
            <a:off x="7541177" y="2327106"/>
            <a:ext cx="598315" cy="836482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44" name="Afbeelding 43">
            <a:extLst>
              <a:ext uri="{FF2B5EF4-FFF2-40B4-BE49-F238E27FC236}">
                <a16:creationId xmlns:a16="http://schemas.microsoft.com/office/drawing/2014/main" id="{DEC70318-91BF-3C8A-A77E-26211C40A635}"/>
              </a:ext>
            </a:extLst>
          </p:cNvPr>
          <p:cNvPicPr>
            <a:picLocks noChangeAspect="1"/>
          </p:cNvPicPr>
          <p:nvPr/>
        </p:nvPicPr>
        <p:blipFill>
          <a:blip r:embed="rId21"/>
          <a:srcRect l="23877" t="32194" r="55446" b="39470"/>
          <a:stretch/>
        </p:blipFill>
        <p:spPr>
          <a:xfrm>
            <a:off x="8227571" y="2324819"/>
            <a:ext cx="466086" cy="854491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46" name="Afbeelding 45">
            <a:extLst>
              <a:ext uri="{FF2B5EF4-FFF2-40B4-BE49-F238E27FC236}">
                <a16:creationId xmlns:a16="http://schemas.microsoft.com/office/drawing/2014/main" id="{DED42F3B-8946-B503-EE9A-E4F301E007B4}"/>
              </a:ext>
            </a:extLst>
          </p:cNvPr>
          <p:cNvPicPr>
            <a:picLocks noChangeAspect="1"/>
          </p:cNvPicPr>
          <p:nvPr/>
        </p:nvPicPr>
        <p:blipFill>
          <a:blip r:embed="rId22"/>
          <a:srcRect l="12357" t="11257" r="30688" b="37765"/>
          <a:stretch/>
        </p:blipFill>
        <p:spPr>
          <a:xfrm>
            <a:off x="8182630" y="1368727"/>
            <a:ext cx="694876" cy="945513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48" name="Afbeelding 47">
            <a:extLst>
              <a:ext uri="{FF2B5EF4-FFF2-40B4-BE49-F238E27FC236}">
                <a16:creationId xmlns:a16="http://schemas.microsoft.com/office/drawing/2014/main" id="{4BB150A9-4B00-479D-6ED2-6D3AD62E02C1}"/>
              </a:ext>
            </a:extLst>
          </p:cNvPr>
          <p:cNvPicPr>
            <a:picLocks noChangeAspect="1"/>
          </p:cNvPicPr>
          <p:nvPr/>
        </p:nvPicPr>
        <p:blipFill>
          <a:blip r:embed="rId23"/>
          <a:srcRect l="8972" t="20960" r="66593" b="10562"/>
          <a:stretch/>
        </p:blipFill>
        <p:spPr>
          <a:xfrm>
            <a:off x="7553800" y="1381165"/>
            <a:ext cx="585692" cy="945514"/>
          </a:xfrm>
          <a:prstGeom prst="rect">
            <a:avLst/>
          </a:prstGeom>
          <a:effectLst>
            <a:softEdge rad="31750"/>
          </a:effectLst>
        </p:spPr>
      </p:pic>
      <p:sp>
        <p:nvSpPr>
          <p:cNvPr id="49" name="Tijdelijke aanduiding voor dianummer 48">
            <a:extLst>
              <a:ext uri="{FF2B5EF4-FFF2-40B4-BE49-F238E27FC236}">
                <a16:creationId xmlns:a16="http://schemas.microsoft.com/office/drawing/2014/main" id="{B4F4BBD6-230B-9957-DEE9-A0B696150F7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18</a:t>
            </a:fld>
            <a:endParaRPr lang="en-US" dirty="0"/>
          </a:p>
        </p:txBody>
      </p:sp>
      <p:pic>
        <p:nvPicPr>
          <p:cNvPr id="4" name="Google Shape;326;p48">
            <a:extLst>
              <a:ext uri="{FF2B5EF4-FFF2-40B4-BE49-F238E27FC236}">
                <a16:creationId xmlns:a16="http://schemas.microsoft.com/office/drawing/2014/main" id="{D949F153-A8F3-679D-9973-5893E41AFB85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rcRect t="-3" b="14015"/>
          <a:stretch/>
        </p:blipFill>
        <p:spPr>
          <a:xfrm>
            <a:off x="4537818" y="949520"/>
            <a:ext cx="1479300" cy="190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Afbeelding 21" descr="Afbeelding met persoon, Menselijk gezicht, glimlach, tekst&#10;&#10;Door AI gegenereerde inhoud is mogelijk onjuist.">
            <a:extLst>
              <a:ext uri="{FF2B5EF4-FFF2-40B4-BE49-F238E27FC236}">
                <a16:creationId xmlns:a16="http://schemas.microsoft.com/office/drawing/2014/main" id="{9E6147FF-E5B5-7BFE-8059-29913600161D}"/>
              </a:ext>
            </a:extLst>
          </p:cNvPr>
          <p:cNvPicPr>
            <a:picLocks noChangeAspect="1"/>
          </p:cNvPicPr>
          <p:nvPr/>
        </p:nvPicPr>
        <p:blipFill>
          <a:blip r:embed="rId25"/>
          <a:stretch>
            <a:fillRect/>
          </a:stretch>
        </p:blipFill>
        <p:spPr>
          <a:xfrm>
            <a:off x="6752056" y="1368727"/>
            <a:ext cx="750353" cy="7053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455959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8188"/>
    </mc:Choice>
    <mc:Fallback>
      <p:transition spd="slow" advTm="18188"/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0A2BEBE-CD49-1E6F-5341-E8DDB83A1DA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0" name="Afbeelding 49" descr="Afbeelding met persoon, Menselijk gezicht, glimlach, tekst&#10;&#10;Door AI gegenereerde inhoud is mogelijk onjuist.">
            <a:extLst>
              <a:ext uri="{FF2B5EF4-FFF2-40B4-BE49-F238E27FC236}">
                <a16:creationId xmlns:a16="http://schemas.microsoft.com/office/drawing/2014/main" id="{C20880B8-95E8-E680-DA35-F6EB9D7133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52056" y="1368727"/>
            <a:ext cx="750353" cy="705332"/>
          </a:xfrm>
          <a:prstGeom prst="rect">
            <a:avLst/>
          </a:prstGeom>
        </p:spPr>
      </p:pic>
      <p:pic>
        <p:nvPicPr>
          <p:cNvPr id="38" name="Afbeelding 37" descr="Afbeelding met persoon, kleding, person, Menselijk gezicht&#10;&#10;Door AI gegenereerde inhoud is mogelijk onjuist.">
            <a:extLst>
              <a:ext uri="{FF2B5EF4-FFF2-40B4-BE49-F238E27FC236}">
                <a16:creationId xmlns:a16="http://schemas.microsoft.com/office/drawing/2014/main" id="{925BA1CE-017D-F70C-978F-5815F9C9B3B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3" r="23511" b="-6210"/>
          <a:stretch/>
        </p:blipFill>
        <p:spPr>
          <a:xfrm>
            <a:off x="8234008" y="3172965"/>
            <a:ext cx="909992" cy="1895419"/>
          </a:xfrm>
          <a:prstGeom prst="rect">
            <a:avLst/>
          </a:prstGeom>
        </p:spPr>
      </p:pic>
      <p:pic>
        <p:nvPicPr>
          <p:cNvPr id="28" name="Afbeelding 27" descr="Afbeelding met kleding, persoon, mouw, top&#10;&#10;Door AI gegenereerde inhoud is mogelijk onjuist.">
            <a:extLst>
              <a:ext uri="{FF2B5EF4-FFF2-40B4-BE49-F238E27FC236}">
                <a16:creationId xmlns:a16="http://schemas.microsoft.com/office/drawing/2014/main" id="{9EBF4298-7458-3069-1AD7-0B5099BB15F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r="16246" b="6888"/>
          <a:stretch/>
        </p:blipFill>
        <p:spPr>
          <a:xfrm>
            <a:off x="7360691" y="3145878"/>
            <a:ext cx="1080000" cy="1801001"/>
          </a:xfrm>
          <a:prstGeom prst="rect">
            <a:avLst/>
          </a:prstGeom>
        </p:spPr>
      </p:pic>
      <p:pic>
        <p:nvPicPr>
          <p:cNvPr id="36" name="Afbeelding 35" descr="Afbeelding met kleding, persoon, trui, mouw&#10;&#10;Door AI gegenereerde inhoud is mogelijk onjuist.">
            <a:extLst>
              <a:ext uri="{FF2B5EF4-FFF2-40B4-BE49-F238E27FC236}">
                <a16:creationId xmlns:a16="http://schemas.microsoft.com/office/drawing/2014/main" id="{BA3253AB-DC81-6DB1-59F7-AB4B06664567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83334" y="3141347"/>
            <a:ext cx="1175465" cy="1763196"/>
          </a:xfrm>
          <a:prstGeom prst="rect">
            <a:avLst/>
          </a:prstGeom>
        </p:spPr>
      </p:pic>
      <p:pic>
        <p:nvPicPr>
          <p:cNvPr id="12" name="Google Shape;346;p48">
            <a:extLst>
              <a:ext uri="{FF2B5EF4-FFF2-40B4-BE49-F238E27FC236}">
                <a16:creationId xmlns:a16="http://schemas.microsoft.com/office/drawing/2014/main" id="{1BC8058D-912D-BB89-413C-49F8623DCCA6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rcRect r="10401"/>
          <a:stretch/>
        </p:blipFill>
        <p:spPr>
          <a:xfrm>
            <a:off x="1522045" y="3171994"/>
            <a:ext cx="1044000" cy="1748771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Google Shape;347;p48">
            <a:extLst>
              <a:ext uri="{FF2B5EF4-FFF2-40B4-BE49-F238E27FC236}">
                <a16:creationId xmlns:a16="http://schemas.microsoft.com/office/drawing/2014/main" id="{34FB312E-1DE5-4604-3437-BB8322CF1198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rcRect r="16580"/>
          <a:stretch/>
        </p:blipFill>
        <p:spPr>
          <a:xfrm>
            <a:off x="621425" y="3172965"/>
            <a:ext cx="972000" cy="1747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Afbeelding 29" descr="Afbeelding met kleding, persoon, person, Sportshirt&#10;&#10;Door AI gegenereerde inhoud is mogelijk onjuist.">
            <a:extLst>
              <a:ext uri="{FF2B5EF4-FFF2-40B4-BE49-F238E27FC236}">
                <a16:creationId xmlns:a16="http://schemas.microsoft.com/office/drawing/2014/main" id="{2A1D8BCE-C485-79FE-9A84-B8ACEBEDE4FE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2" r="16962" b="454"/>
          <a:stretch/>
        </p:blipFill>
        <p:spPr>
          <a:xfrm>
            <a:off x="6537817" y="3160025"/>
            <a:ext cx="972000" cy="1747787"/>
          </a:xfrm>
          <a:prstGeom prst="rect">
            <a:avLst/>
          </a:prstGeom>
        </p:spPr>
      </p:pic>
      <p:pic>
        <p:nvPicPr>
          <p:cNvPr id="8" name="Google Shape;342;p48">
            <a:extLst>
              <a:ext uri="{FF2B5EF4-FFF2-40B4-BE49-F238E27FC236}">
                <a16:creationId xmlns:a16="http://schemas.microsoft.com/office/drawing/2014/main" id="{B00774C0-961D-A623-2196-204E0A96B19B}"/>
              </a:ext>
            </a:extLst>
          </p:cNvPr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4825734" y="3169200"/>
            <a:ext cx="1165200" cy="1747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Google Shape;326;p48">
            <a:extLst>
              <a:ext uri="{FF2B5EF4-FFF2-40B4-BE49-F238E27FC236}">
                <a16:creationId xmlns:a16="http://schemas.microsoft.com/office/drawing/2014/main" id="{E9F9CFB8-CD60-D6FD-0FEC-EAAD913019B5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rcRect t="-3" b="14015"/>
          <a:stretch/>
        </p:blipFill>
        <p:spPr>
          <a:xfrm>
            <a:off x="4537818" y="949520"/>
            <a:ext cx="1479300" cy="1908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Tijdelijke aanduiding voor inhoud 16" descr="Afbeelding met kleding, persoon, Menselijk gezicht, glimlach&#10;&#10;Door AI gegenereerde inhoud is mogelijk onjuist.">
            <a:extLst>
              <a:ext uri="{FF2B5EF4-FFF2-40B4-BE49-F238E27FC236}">
                <a16:creationId xmlns:a16="http://schemas.microsoft.com/office/drawing/2014/main" id="{BBDD8419-C95F-5CFA-ECC3-339EF7DA191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734" r="9143" b="243"/>
          <a:stretch/>
        </p:blipFill>
        <p:spPr>
          <a:xfrm>
            <a:off x="5750492" y="3195169"/>
            <a:ext cx="900000" cy="1723920"/>
          </a:xfr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29E74B05-0062-417D-2B8A-0DD2820B92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800" dirty="0"/>
              <a:t>LHCb @ </a:t>
            </a:r>
            <a:r>
              <a:rPr lang="nl-NL" sz="2800" dirty="0" err="1"/>
              <a:t>Nikhef</a:t>
            </a:r>
            <a:r>
              <a:rPr lang="nl-NL" sz="2800" dirty="0"/>
              <a:t>: postdocs </a:t>
            </a:r>
            <a:r>
              <a:rPr lang="nl-NL" sz="2800" dirty="0" err="1"/>
              <a:t>and</a:t>
            </a:r>
            <a:r>
              <a:rPr lang="nl-NL" sz="2800" dirty="0"/>
              <a:t> </a:t>
            </a:r>
            <a:r>
              <a:rPr lang="nl-NL" sz="2800" dirty="0" err="1"/>
              <a:t>PhDs</a:t>
            </a:r>
            <a:endParaRPr lang="en-NL" sz="2800" dirty="0"/>
          </a:p>
        </p:txBody>
      </p:sp>
      <p:pic>
        <p:nvPicPr>
          <p:cNvPr id="6" name="Google Shape;341;p48">
            <a:extLst>
              <a:ext uri="{FF2B5EF4-FFF2-40B4-BE49-F238E27FC236}">
                <a16:creationId xmlns:a16="http://schemas.microsoft.com/office/drawing/2014/main" id="{D2F7DE11-7222-0EA2-5C8C-F8D69F7ED8FE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2237256" y="923963"/>
            <a:ext cx="1269600" cy="1904400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Google Shape;343;p48">
            <a:extLst>
              <a:ext uri="{FF2B5EF4-FFF2-40B4-BE49-F238E27FC236}">
                <a16:creationId xmlns:a16="http://schemas.microsoft.com/office/drawing/2014/main" id="{EB3857F5-0E04-41FA-9C1D-73DE7FC5CEE4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rcRect r="10401"/>
          <a:stretch/>
        </p:blipFill>
        <p:spPr>
          <a:xfrm>
            <a:off x="4042208" y="3171302"/>
            <a:ext cx="1044000" cy="1747787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344;p48">
            <a:extLst>
              <a:ext uri="{FF2B5EF4-FFF2-40B4-BE49-F238E27FC236}">
                <a16:creationId xmlns:a16="http://schemas.microsoft.com/office/drawing/2014/main" id="{3D232F02-366A-FEB5-EAB7-CDECCFB29DF0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rcRect l="9835" r="12924"/>
          <a:stretch/>
        </p:blipFill>
        <p:spPr>
          <a:xfrm>
            <a:off x="3458136" y="3164202"/>
            <a:ext cx="900000" cy="1747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345;p48">
            <a:extLst>
              <a:ext uri="{FF2B5EF4-FFF2-40B4-BE49-F238E27FC236}">
                <a16:creationId xmlns:a16="http://schemas.microsoft.com/office/drawing/2014/main" id="{0F50557D-19F6-90AF-1B6D-91809EA3DE16}"/>
              </a:ext>
            </a:extLst>
          </p:cNvPr>
          <p:cNvPicPr preferRelativeResize="0"/>
          <p:nvPr/>
        </p:nvPicPr>
        <p:blipFill>
          <a:blip r:embed="rId16">
            <a:alphaModFix/>
          </a:blip>
          <a:srcRect l="12528" r="10400"/>
          <a:stretch/>
        </p:blipFill>
        <p:spPr>
          <a:xfrm>
            <a:off x="0" y="3182483"/>
            <a:ext cx="898032" cy="1747290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Picture 7">
            <a:extLst>
              <a:ext uri="{FF2B5EF4-FFF2-40B4-BE49-F238E27FC236}">
                <a16:creationId xmlns:a16="http://schemas.microsoft.com/office/drawing/2014/main" id="{0DC1265C-A4C7-1027-6A10-CDA9B138D76C}"/>
              </a:ext>
            </a:extLst>
          </p:cNvPr>
          <p:cNvPicPr>
            <a:picLocks noChangeAspect="1"/>
          </p:cNvPicPr>
          <p:nvPr/>
        </p:nvPicPr>
        <p:blipFill rotWithShape="1">
          <a:blip r:embed="rId17"/>
          <a:srcRect l="17895" r="13196"/>
          <a:stretch/>
        </p:blipFill>
        <p:spPr>
          <a:xfrm>
            <a:off x="6944782" y="2331397"/>
            <a:ext cx="586468" cy="851086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19" name="Afbeelding 18" descr="Afbeelding met persoon, jeans, Menselijk gezicht, person&#10;&#10;Door AI gegenereerde inhoud is mogelijk onjuist.">
            <a:extLst>
              <a:ext uri="{FF2B5EF4-FFF2-40B4-BE49-F238E27FC236}">
                <a16:creationId xmlns:a16="http://schemas.microsoft.com/office/drawing/2014/main" id="{A0B9EC9B-8B31-C941-5861-F9CF399AB69A}"/>
              </a:ext>
            </a:extLst>
          </p:cNvPr>
          <p:cNvPicPr>
            <a:picLocks noChangeAspect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0455" y="923963"/>
            <a:ext cx="1290031" cy="1935047"/>
          </a:xfrm>
          <a:prstGeom prst="rect">
            <a:avLst/>
          </a:prstGeom>
        </p:spPr>
      </p:pic>
      <p:pic>
        <p:nvPicPr>
          <p:cNvPr id="21" name="Afbeelding 20" descr="Afbeelding met persoon, kleding, jeans, person&#10;&#10;Door AI gegenereerde inhoud is mogelijk onjuist.">
            <a:extLst>
              <a:ext uri="{FF2B5EF4-FFF2-40B4-BE49-F238E27FC236}">
                <a16:creationId xmlns:a16="http://schemas.microsoft.com/office/drawing/2014/main" id="{D8C623B1-0522-BAAE-2327-82E809E6BBAE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68960" y="1044603"/>
            <a:ext cx="1191299" cy="1786948"/>
          </a:xfrm>
          <a:prstGeom prst="rect">
            <a:avLst/>
          </a:prstGeom>
        </p:spPr>
      </p:pic>
      <p:grpSp>
        <p:nvGrpSpPr>
          <p:cNvPr id="26" name="Groep 25">
            <a:extLst>
              <a:ext uri="{FF2B5EF4-FFF2-40B4-BE49-F238E27FC236}">
                <a16:creationId xmlns:a16="http://schemas.microsoft.com/office/drawing/2014/main" id="{0807CD93-EE42-9E8D-ED7B-AB7B54EC3624}"/>
              </a:ext>
            </a:extLst>
          </p:cNvPr>
          <p:cNvGrpSpPr/>
          <p:nvPr/>
        </p:nvGrpSpPr>
        <p:grpSpPr>
          <a:xfrm>
            <a:off x="192541" y="894599"/>
            <a:ext cx="1222129" cy="1950118"/>
            <a:chOff x="1864707" y="1379710"/>
            <a:chExt cx="1222129" cy="1950118"/>
          </a:xfrm>
        </p:grpSpPr>
        <p:pic>
          <p:nvPicPr>
            <p:cNvPr id="23" name="Afbeelding 22">
              <a:extLst>
                <a:ext uri="{FF2B5EF4-FFF2-40B4-BE49-F238E27FC236}">
                  <a16:creationId xmlns:a16="http://schemas.microsoft.com/office/drawing/2014/main" id="{FBB2E7C5-D71B-5D74-7C95-59191F41431F}"/>
                </a:ext>
              </a:extLst>
            </p:cNvPr>
            <p:cNvPicPr>
              <a:picLocks noChangeAspect="1"/>
            </p:cNvPicPr>
            <p:nvPr/>
          </p:nvPicPr>
          <p:blipFill>
            <a:blip r:embed="rId20"/>
            <a:stretch>
              <a:fillRect/>
            </a:stretch>
          </p:blipFill>
          <p:spPr>
            <a:xfrm>
              <a:off x="1864707" y="1385753"/>
              <a:ext cx="1165199" cy="1944075"/>
            </a:xfrm>
            <a:prstGeom prst="rect">
              <a:avLst/>
            </a:prstGeom>
          </p:spPr>
        </p:pic>
        <p:sp>
          <p:nvSpPr>
            <p:cNvPr id="24" name="Rechthoek 23">
              <a:extLst>
                <a:ext uri="{FF2B5EF4-FFF2-40B4-BE49-F238E27FC236}">
                  <a16:creationId xmlns:a16="http://schemas.microsoft.com/office/drawing/2014/main" id="{663B5E04-4C89-7300-0C02-125E12968425}"/>
                </a:ext>
              </a:extLst>
            </p:cNvPr>
            <p:cNvSpPr/>
            <p:nvPr/>
          </p:nvSpPr>
          <p:spPr>
            <a:xfrm>
              <a:off x="1864707" y="1385753"/>
              <a:ext cx="313762" cy="38353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  <p:sp>
          <p:nvSpPr>
            <p:cNvPr id="25" name="Rechthoek 24">
              <a:extLst>
                <a:ext uri="{FF2B5EF4-FFF2-40B4-BE49-F238E27FC236}">
                  <a16:creationId xmlns:a16="http://schemas.microsoft.com/office/drawing/2014/main" id="{19CA3519-E27D-E63F-5D15-5045A6ECC9EB}"/>
                </a:ext>
              </a:extLst>
            </p:cNvPr>
            <p:cNvSpPr/>
            <p:nvPr/>
          </p:nvSpPr>
          <p:spPr>
            <a:xfrm>
              <a:off x="2654833" y="1379710"/>
              <a:ext cx="432003" cy="524026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  <p:sp>
        <p:nvSpPr>
          <p:cNvPr id="34" name="Tekstvak 33">
            <a:extLst>
              <a:ext uri="{FF2B5EF4-FFF2-40B4-BE49-F238E27FC236}">
                <a16:creationId xmlns:a16="http://schemas.microsoft.com/office/drawing/2014/main" id="{D3647D0D-6C5D-DC50-E74E-59899E30D758}"/>
              </a:ext>
            </a:extLst>
          </p:cNvPr>
          <p:cNvSpPr txBox="1"/>
          <p:nvPr/>
        </p:nvSpPr>
        <p:spPr>
          <a:xfrm>
            <a:off x="6773700" y="917349"/>
            <a:ext cx="227071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sz="1400" dirty="0"/>
              <a:t>+ Mark, </a:t>
            </a:r>
            <a:r>
              <a:rPr lang="nl-NL" sz="1400" dirty="0" err="1"/>
              <a:t>Alfonso</a:t>
            </a:r>
            <a:r>
              <a:rPr lang="nl-NL" sz="1400" dirty="0"/>
              <a:t> (CERN)</a:t>
            </a:r>
          </a:p>
        </p:txBody>
      </p:sp>
      <p:pic>
        <p:nvPicPr>
          <p:cNvPr id="40" name="Afbeelding 39" descr="Afbeelding met persoon, buitenshuis, sneeuw, kleding&#10;&#10;Door AI gegenereerde inhoud is mogelijk onjuist.">
            <a:extLst>
              <a:ext uri="{FF2B5EF4-FFF2-40B4-BE49-F238E27FC236}">
                <a16:creationId xmlns:a16="http://schemas.microsoft.com/office/drawing/2014/main" id="{DF2B3EC7-BA5E-990B-9824-1D9361DC38ED}"/>
              </a:ext>
            </a:extLst>
          </p:cNvPr>
          <p:cNvPicPr>
            <a:picLocks noChangeAspect="1"/>
          </p:cNvPicPr>
          <p:nvPr/>
        </p:nvPicPr>
        <p:blipFill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041" t="28004" r="36961" b="50299"/>
          <a:stretch/>
        </p:blipFill>
        <p:spPr>
          <a:xfrm>
            <a:off x="5931321" y="974467"/>
            <a:ext cx="606496" cy="626713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42" name="Afbeelding 41">
            <a:extLst>
              <a:ext uri="{FF2B5EF4-FFF2-40B4-BE49-F238E27FC236}">
                <a16:creationId xmlns:a16="http://schemas.microsoft.com/office/drawing/2014/main" id="{27719FA3-0375-4EE6-3EE2-BE0B2EB90722}"/>
              </a:ext>
            </a:extLst>
          </p:cNvPr>
          <p:cNvPicPr>
            <a:picLocks noChangeAspect="1"/>
          </p:cNvPicPr>
          <p:nvPr/>
        </p:nvPicPr>
        <p:blipFill>
          <a:blip r:embed="rId22"/>
          <a:srcRect l="10403" r="6776"/>
          <a:stretch/>
        </p:blipFill>
        <p:spPr>
          <a:xfrm>
            <a:off x="7541177" y="2327106"/>
            <a:ext cx="598315" cy="836482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44" name="Afbeelding 43">
            <a:extLst>
              <a:ext uri="{FF2B5EF4-FFF2-40B4-BE49-F238E27FC236}">
                <a16:creationId xmlns:a16="http://schemas.microsoft.com/office/drawing/2014/main" id="{BABCFB31-2F29-802C-45C3-20E63C210E60}"/>
              </a:ext>
            </a:extLst>
          </p:cNvPr>
          <p:cNvPicPr>
            <a:picLocks noChangeAspect="1"/>
          </p:cNvPicPr>
          <p:nvPr/>
        </p:nvPicPr>
        <p:blipFill>
          <a:blip r:embed="rId23"/>
          <a:srcRect l="23877" t="32194" r="55446" b="39470"/>
          <a:stretch/>
        </p:blipFill>
        <p:spPr>
          <a:xfrm>
            <a:off x="8227571" y="2324819"/>
            <a:ext cx="466086" cy="854491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46" name="Afbeelding 45">
            <a:extLst>
              <a:ext uri="{FF2B5EF4-FFF2-40B4-BE49-F238E27FC236}">
                <a16:creationId xmlns:a16="http://schemas.microsoft.com/office/drawing/2014/main" id="{4610B2BE-B499-41C9-A26B-52E0B5D85493}"/>
              </a:ext>
            </a:extLst>
          </p:cNvPr>
          <p:cNvPicPr>
            <a:picLocks noChangeAspect="1"/>
          </p:cNvPicPr>
          <p:nvPr/>
        </p:nvPicPr>
        <p:blipFill>
          <a:blip r:embed="rId24"/>
          <a:srcRect l="12357" t="11257" r="30688" b="37765"/>
          <a:stretch/>
        </p:blipFill>
        <p:spPr>
          <a:xfrm>
            <a:off x="8182630" y="1368727"/>
            <a:ext cx="694876" cy="945513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48" name="Afbeelding 47">
            <a:extLst>
              <a:ext uri="{FF2B5EF4-FFF2-40B4-BE49-F238E27FC236}">
                <a16:creationId xmlns:a16="http://schemas.microsoft.com/office/drawing/2014/main" id="{6D608680-5413-42A5-1692-68C10B0E7FC0}"/>
              </a:ext>
            </a:extLst>
          </p:cNvPr>
          <p:cNvPicPr>
            <a:picLocks noChangeAspect="1"/>
          </p:cNvPicPr>
          <p:nvPr/>
        </p:nvPicPr>
        <p:blipFill>
          <a:blip r:embed="rId25"/>
          <a:srcRect l="8972" t="20960" r="66593" b="10562"/>
          <a:stretch/>
        </p:blipFill>
        <p:spPr>
          <a:xfrm>
            <a:off x="7553800" y="1381165"/>
            <a:ext cx="585692" cy="945514"/>
          </a:xfrm>
          <a:prstGeom prst="rect">
            <a:avLst/>
          </a:prstGeom>
          <a:effectLst>
            <a:softEdge rad="31750"/>
          </a:effectLst>
        </p:spPr>
      </p:pic>
      <p:sp>
        <p:nvSpPr>
          <p:cNvPr id="49" name="Tijdelijke aanduiding voor dianummer 48">
            <a:extLst>
              <a:ext uri="{FF2B5EF4-FFF2-40B4-BE49-F238E27FC236}">
                <a16:creationId xmlns:a16="http://schemas.microsoft.com/office/drawing/2014/main" id="{531FFB47-76AA-4CC3-7D20-CBCFB62B8CF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19</a:t>
            </a:fld>
            <a:endParaRPr lang="en-US" dirty="0"/>
          </a:p>
        </p:txBody>
      </p:sp>
      <p:sp>
        <p:nvSpPr>
          <p:cNvPr id="3" name="Ovaal 2">
            <a:extLst>
              <a:ext uri="{FF2B5EF4-FFF2-40B4-BE49-F238E27FC236}">
                <a16:creationId xmlns:a16="http://schemas.microsoft.com/office/drawing/2014/main" id="{160FE849-5705-EF1C-DE09-481ECEEA2708}"/>
              </a:ext>
            </a:extLst>
          </p:cNvPr>
          <p:cNvSpPr/>
          <p:nvPr/>
        </p:nvSpPr>
        <p:spPr>
          <a:xfrm>
            <a:off x="1328889" y="880452"/>
            <a:ext cx="817103" cy="2119923"/>
          </a:xfrm>
          <a:prstGeom prst="ellipse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7" name="Ovaal 6">
            <a:extLst>
              <a:ext uri="{FF2B5EF4-FFF2-40B4-BE49-F238E27FC236}">
                <a16:creationId xmlns:a16="http://schemas.microsoft.com/office/drawing/2014/main" id="{B8D7F971-52B3-AE52-65FD-F0359E96FDB8}"/>
              </a:ext>
            </a:extLst>
          </p:cNvPr>
          <p:cNvSpPr/>
          <p:nvPr/>
        </p:nvSpPr>
        <p:spPr>
          <a:xfrm>
            <a:off x="3488903" y="3000375"/>
            <a:ext cx="817103" cy="2119923"/>
          </a:xfrm>
          <a:prstGeom prst="ellipse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14" name="Ovaal 13">
            <a:extLst>
              <a:ext uri="{FF2B5EF4-FFF2-40B4-BE49-F238E27FC236}">
                <a16:creationId xmlns:a16="http://schemas.microsoft.com/office/drawing/2014/main" id="{3EE0005E-F4E1-5E44-54FD-C534F312AC19}"/>
              </a:ext>
            </a:extLst>
          </p:cNvPr>
          <p:cNvSpPr/>
          <p:nvPr/>
        </p:nvSpPr>
        <p:spPr>
          <a:xfrm>
            <a:off x="5791272" y="3000375"/>
            <a:ext cx="817103" cy="2119923"/>
          </a:xfrm>
          <a:prstGeom prst="ellipse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16" name="Ovaal 15">
            <a:extLst>
              <a:ext uri="{FF2B5EF4-FFF2-40B4-BE49-F238E27FC236}">
                <a16:creationId xmlns:a16="http://schemas.microsoft.com/office/drawing/2014/main" id="{FE927DFB-807E-45B5-5267-9F52A2B0C2BA}"/>
              </a:ext>
            </a:extLst>
          </p:cNvPr>
          <p:cNvSpPr/>
          <p:nvPr/>
        </p:nvSpPr>
        <p:spPr>
          <a:xfrm>
            <a:off x="8121516" y="1319113"/>
            <a:ext cx="817103" cy="995127"/>
          </a:xfrm>
          <a:prstGeom prst="ellipse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18" name="Ovaal 17">
            <a:extLst>
              <a:ext uri="{FF2B5EF4-FFF2-40B4-BE49-F238E27FC236}">
                <a16:creationId xmlns:a16="http://schemas.microsoft.com/office/drawing/2014/main" id="{BFADEAB9-AC85-9B15-1216-FCA37A6A15D0}"/>
              </a:ext>
            </a:extLst>
          </p:cNvPr>
          <p:cNvSpPr/>
          <p:nvPr/>
        </p:nvSpPr>
        <p:spPr>
          <a:xfrm>
            <a:off x="7509817" y="2238929"/>
            <a:ext cx="672813" cy="995127"/>
          </a:xfrm>
          <a:prstGeom prst="ellipse">
            <a:avLst/>
          </a:prstGeom>
          <a:noFill/>
          <a:ln>
            <a:solidFill>
              <a:srgbClr val="7030A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20" name="Ovaal 19">
            <a:extLst>
              <a:ext uri="{FF2B5EF4-FFF2-40B4-BE49-F238E27FC236}">
                <a16:creationId xmlns:a16="http://schemas.microsoft.com/office/drawing/2014/main" id="{44071656-9475-9EF5-BB8E-309EA7AF0C42}"/>
              </a:ext>
            </a:extLst>
          </p:cNvPr>
          <p:cNvSpPr/>
          <p:nvPr/>
        </p:nvSpPr>
        <p:spPr>
          <a:xfrm>
            <a:off x="8462637" y="3125547"/>
            <a:ext cx="672813" cy="1895419"/>
          </a:xfrm>
          <a:prstGeom prst="ellipse">
            <a:avLst/>
          </a:prstGeom>
          <a:noFill/>
          <a:ln>
            <a:solidFill>
              <a:srgbClr val="7030A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22" name="Ovaal 21">
            <a:extLst>
              <a:ext uri="{FF2B5EF4-FFF2-40B4-BE49-F238E27FC236}">
                <a16:creationId xmlns:a16="http://schemas.microsoft.com/office/drawing/2014/main" id="{406C4C89-0531-E430-8AED-C5D13AC9F2F3}"/>
              </a:ext>
            </a:extLst>
          </p:cNvPr>
          <p:cNvSpPr/>
          <p:nvPr/>
        </p:nvSpPr>
        <p:spPr>
          <a:xfrm>
            <a:off x="4703397" y="981158"/>
            <a:ext cx="1094487" cy="1895419"/>
          </a:xfrm>
          <a:prstGeom prst="ellipse">
            <a:avLst/>
          </a:prstGeom>
          <a:noFill/>
          <a:ln>
            <a:solidFill>
              <a:srgbClr val="00B05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27" name="Tekstvak 26">
            <a:extLst>
              <a:ext uri="{FF2B5EF4-FFF2-40B4-BE49-F238E27FC236}">
                <a16:creationId xmlns:a16="http://schemas.microsoft.com/office/drawing/2014/main" id="{FAC94BF7-45B7-A101-2969-188E8FFE9658}"/>
              </a:ext>
            </a:extLst>
          </p:cNvPr>
          <p:cNvSpPr txBox="1"/>
          <p:nvPr/>
        </p:nvSpPr>
        <p:spPr>
          <a:xfrm>
            <a:off x="4618313" y="695786"/>
            <a:ext cx="65915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00B050"/>
                </a:solidFill>
              </a:rPr>
              <a:t>PDP</a:t>
            </a:r>
            <a:endParaRPr lang="en-NL" b="1" dirty="0">
              <a:solidFill>
                <a:srgbClr val="00B050"/>
              </a:solidFill>
            </a:endParaRPr>
          </a:p>
        </p:txBody>
      </p:sp>
      <p:sp>
        <p:nvSpPr>
          <p:cNvPr id="29" name="Ovaal 28">
            <a:extLst>
              <a:ext uri="{FF2B5EF4-FFF2-40B4-BE49-F238E27FC236}">
                <a16:creationId xmlns:a16="http://schemas.microsoft.com/office/drawing/2014/main" id="{3D45273B-81ED-D6A5-1FA3-0F8F3F7919D2}"/>
              </a:ext>
            </a:extLst>
          </p:cNvPr>
          <p:cNvSpPr/>
          <p:nvPr/>
        </p:nvSpPr>
        <p:spPr>
          <a:xfrm>
            <a:off x="5893024" y="917349"/>
            <a:ext cx="701867" cy="754824"/>
          </a:xfrm>
          <a:prstGeom prst="ellipse">
            <a:avLst/>
          </a:prstGeom>
          <a:noFill/>
          <a:ln>
            <a:solidFill>
              <a:srgbClr val="C0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31" name="Ovaal 30">
            <a:extLst>
              <a:ext uri="{FF2B5EF4-FFF2-40B4-BE49-F238E27FC236}">
                <a16:creationId xmlns:a16="http://schemas.microsoft.com/office/drawing/2014/main" id="{B25D2437-4223-BDFE-17C9-EA86D7B9E24A}"/>
              </a:ext>
            </a:extLst>
          </p:cNvPr>
          <p:cNvSpPr/>
          <p:nvPr/>
        </p:nvSpPr>
        <p:spPr>
          <a:xfrm>
            <a:off x="4287215" y="3000374"/>
            <a:ext cx="765336" cy="2068009"/>
          </a:xfrm>
          <a:prstGeom prst="ellipse">
            <a:avLst/>
          </a:prstGeom>
          <a:noFill/>
          <a:ln>
            <a:solidFill>
              <a:srgbClr val="C0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32" name="Ovaal 31">
            <a:extLst>
              <a:ext uri="{FF2B5EF4-FFF2-40B4-BE49-F238E27FC236}">
                <a16:creationId xmlns:a16="http://schemas.microsoft.com/office/drawing/2014/main" id="{5F4793C0-5DE3-B17B-8B70-EF1D4A0C150B}"/>
              </a:ext>
            </a:extLst>
          </p:cNvPr>
          <p:cNvSpPr/>
          <p:nvPr/>
        </p:nvSpPr>
        <p:spPr>
          <a:xfrm>
            <a:off x="5032548" y="3009095"/>
            <a:ext cx="765336" cy="2068009"/>
          </a:xfrm>
          <a:prstGeom prst="ellipse">
            <a:avLst/>
          </a:prstGeom>
          <a:noFill/>
          <a:ln>
            <a:solidFill>
              <a:srgbClr val="C0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33" name="Tekstvak 32">
            <a:extLst>
              <a:ext uri="{FF2B5EF4-FFF2-40B4-BE49-F238E27FC236}">
                <a16:creationId xmlns:a16="http://schemas.microsoft.com/office/drawing/2014/main" id="{F3F7415A-B846-7383-F357-208D181E04D9}"/>
              </a:ext>
            </a:extLst>
          </p:cNvPr>
          <p:cNvSpPr txBox="1"/>
          <p:nvPr/>
        </p:nvSpPr>
        <p:spPr>
          <a:xfrm>
            <a:off x="6247933" y="644629"/>
            <a:ext cx="131318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C00000"/>
                </a:solidFill>
              </a:rPr>
              <a:t>Upgrade 2</a:t>
            </a:r>
            <a:endParaRPr lang="en-NL" b="1" dirty="0">
              <a:solidFill>
                <a:srgbClr val="C00000"/>
              </a:solidFill>
            </a:endParaRPr>
          </a:p>
        </p:txBody>
      </p:sp>
      <p:sp>
        <p:nvSpPr>
          <p:cNvPr id="35" name="Tekstvak 34">
            <a:extLst>
              <a:ext uri="{FF2B5EF4-FFF2-40B4-BE49-F238E27FC236}">
                <a16:creationId xmlns:a16="http://schemas.microsoft.com/office/drawing/2014/main" id="{3D09B932-8571-8F53-4C33-3A5CC4C8B8BA}"/>
              </a:ext>
            </a:extLst>
          </p:cNvPr>
          <p:cNvSpPr txBox="1"/>
          <p:nvPr/>
        </p:nvSpPr>
        <p:spPr>
          <a:xfrm>
            <a:off x="6383175" y="1997622"/>
            <a:ext cx="119776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>
                <a:solidFill>
                  <a:srgbClr val="7030A0"/>
                </a:solidFill>
              </a:rPr>
              <a:t>Quantum</a:t>
            </a:r>
            <a:endParaRPr lang="en-NL" b="1" dirty="0">
              <a:solidFill>
                <a:srgbClr val="7030A0"/>
              </a:solidFill>
            </a:endParaRPr>
          </a:p>
        </p:txBody>
      </p:sp>
      <p:sp>
        <p:nvSpPr>
          <p:cNvPr id="39" name="Tekstvak 38">
            <a:extLst>
              <a:ext uri="{FF2B5EF4-FFF2-40B4-BE49-F238E27FC236}">
                <a16:creationId xmlns:a16="http://schemas.microsoft.com/office/drawing/2014/main" id="{0AF491C9-FBEB-B85E-DE5E-F476C14AE158}"/>
              </a:ext>
            </a:extLst>
          </p:cNvPr>
          <p:cNvSpPr txBox="1"/>
          <p:nvPr/>
        </p:nvSpPr>
        <p:spPr>
          <a:xfrm>
            <a:off x="1906520" y="722906"/>
            <a:ext cx="457557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nl-NL" b="1" dirty="0" err="1"/>
              <a:t>Theory</a:t>
            </a:r>
            <a:endParaRPr lang="en-NL" b="1" dirty="0"/>
          </a:p>
        </p:txBody>
      </p:sp>
      <p:sp>
        <p:nvSpPr>
          <p:cNvPr id="41" name="Ovaal 40">
            <a:extLst>
              <a:ext uri="{FF2B5EF4-FFF2-40B4-BE49-F238E27FC236}">
                <a16:creationId xmlns:a16="http://schemas.microsoft.com/office/drawing/2014/main" id="{8A3329F1-2E48-1EE7-7614-8E9B7EBA90E1}"/>
              </a:ext>
            </a:extLst>
          </p:cNvPr>
          <p:cNvSpPr/>
          <p:nvPr/>
        </p:nvSpPr>
        <p:spPr>
          <a:xfrm>
            <a:off x="3625604" y="952641"/>
            <a:ext cx="890170" cy="2017452"/>
          </a:xfrm>
          <a:prstGeom prst="ellipse">
            <a:avLst/>
          </a:prstGeom>
          <a:noFill/>
          <a:ln>
            <a:solidFill>
              <a:srgbClr val="C0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45" name="Ovaal 44">
            <a:extLst>
              <a:ext uri="{FF2B5EF4-FFF2-40B4-BE49-F238E27FC236}">
                <a16:creationId xmlns:a16="http://schemas.microsoft.com/office/drawing/2014/main" id="{7BCCDD87-4B86-A978-ACEC-4CAF12BD109D}"/>
              </a:ext>
            </a:extLst>
          </p:cNvPr>
          <p:cNvSpPr/>
          <p:nvPr/>
        </p:nvSpPr>
        <p:spPr>
          <a:xfrm>
            <a:off x="6740846" y="1317594"/>
            <a:ext cx="772774" cy="777734"/>
          </a:xfrm>
          <a:prstGeom prst="ellipse">
            <a:avLst/>
          </a:prstGeom>
          <a:noFill/>
          <a:ln>
            <a:solidFill>
              <a:srgbClr val="C00000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425785388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3220"/>
    </mc:Choice>
    <mc:Fallback>
      <p:transition spd="slow" advTm="43220"/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B9EFC689-8586-199A-8F08-B7B585DCA12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/>
              <a:t>PhD </a:t>
            </a:r>
            <a:r>
              <a:rPr lang="nl-NL" dirty="0" err="1"/>
              <a:t>defenses</a:t>
            </a:r>
            <a:r>
              <a:rPr lang="nl-NL" dirty="0"/>
              <a:t> </a:t>
            </a:r>
            <a:r>
              <a:rPr lang="nl-NL" dirty="0" err="1"/>
              <a:t>since</a:t>
            </a:r>
            <a:r>
              <a:rPr lang="nl-NL" dirty="0"/>
              <a:t> last </a:t>
            </a:r>
            <a:r>
              <a:rPr lang="nl-NL" dirty="0" err="1"/>
              <a:t>year</a:t>
            </a:r>
            <a:endParaRPr lang="en-NL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9AFA891-995A-AA02-1072-4262CD77175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2342" y="994205"/>
            <a:ext cx="4210988" cy="3203145"/>
          </a:xfrm>
        </p:spPr>
        <p:txBody>
          <a:bodyPr>
            <a:normAutofit/>
          </a:bodyPr>
          <a:lstStyle/>
          <a:p>
            <a:pPr marL="36576" indent="0">
              <a:buNone/>
            </a:pPr>
            <a:endParaRPr lang="nl-NL" sz="1800" dirty="0"/>
          </a:p>
          <a:p>
            <a:pPr marL="36576" indent="0">
              <a:buNone/>
            </a:pPr>
            <a:r>
              <a:rPr lang="nl-NL" sz="1800" u="sng" dirty="0" err="1"/>
              <a:t>Lera</a:t>
            </a:r>
            <a:r>
              <a:rPr lang="nl-NL" sz="1800" u="sng" dirty="0"/>
              <a:t> </a:t>
            </a:r>
            <a:r>
              <a:rPr lang="nl-NL" sz="1800" u="sng" dirty="0" err="1"/>
              <a:t>Lukashenko</a:t>
            </a:r>
            <a:r>
              <a:rPr lang="nl-NL" sz="1800" dirty="0"/>
              <a:t> (VU)		</a:t>
            </a:r>
            <a:br>
              <a:rPr lang="nl-NL" sz="1800" dirty="0"/>
            </a:br>
            <a:r>
              <a:rPr lang="nl-NL" sz="1800" dirty="0"/>
              <a:t>on 28 May 2024</a:t>
            </a:r>
          </a:p>
          <a:p>
            <a:pPr marL="36576" indent="0">
              <a:buNone/>
            </a:pPr>
            <a:endParaRPr lang="nl-NL" sz="1800" dirty="0"/>
          </a:p>
          <a:p>
            <a:pPr marL="36576" indent="0">
              <a:buNone/>
            </a:pPr>
            <a:r>
              <a:rPr lang="en-GB" sz="1800" b="1" dirty="0"/>
              <a:t>“Measurement of</a:t>
            </a:r>
            <a:br>
              <a:rPr lang="en-GB" sz="1800" b="1" dirty="0"/>
            </a:br>
            <a:r>
              <a:rPr lang="en-GB" sz="1800" b="1" dirty="0"/>
              <a:t>CP-violation in </a:t>
            </a:r>
            <a:br>
              <a:rPr lang="en-GB" sz="1800" b="1" dirty="0"/>
            </a:br>
            <a:r>
              <a:rPr lang="en-GB" sz="1800" b="1" dirty="0"/>
              <a:t>decays of strange</a:t>
            </a:r>
            <a:br>
              <a:rPr lang="en-GB" sz="1800" b="1" dirty="0"/>
            </a:br>
            <a:r>
              <a:rPr lang="en-GB" sz="1800" b="1" dirty="0"/>
              <a:t>beauty mesons”</a:t>
            </a:r>
            <a:r>
              <a:rPr lang="nl-NL" sz="1800" dirty="0"/>
              <a:t>    	</a:t>
            </a:r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EE0D96DB-E380-FD4F-A3C3-3FE377DF28D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20</a:t>
            </a:fld>
            <a:endParaRPr lang="en-US" dirty="0"/>
          </a:p>
        </p:txBody>
      </p:sp>
      <p:pic>
        <p:nvPicPr>
          <p:cNvPr id="5" name="Google Shape;365;p49">
            <a:extLst>
              <a:ext uri="{FF2B5EF4-FFF2-40B4-BE49-F238E27FC236}">
                <a16:creationId xmlns:a16="http://schemas.microsoft.com/office/drawing/2014/main" id="{7AEABB63-C780-FFE9-F076-6E587D574D1E}"/>
              </a:ext>
            </a:extLst>
          </p:cNvPr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3055243" y="1055330"/>
            <a:ext cx="1073550" cy="1073550"/>
          </a:xfrm>
          <a:prstGeom prst="ellipse">
            <a:avLst/>
          </a:prstGeom>
          <a:ln w="63500" cap="rnd">
            <a:noFill/>
          </a:ln>
          <a:effectLst/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  <p:pic>
        <p:nvPicPr>
          <p:cNvPr id="6" name="Google Shape;366;p49">
            <a:extLst>
              <a:ext uri="{FF2B5EF4-FFF2-40B4-BE49-F238E27FC236}">
                <a16:creationId xmlns:a16="http://schemas.microsoft.com/office/drawing/2014/main" id="{D4628B91-942F-D1EF-6490-5DF5FB9C6455}"/>
              </a:ext>
            </a:extLst>
          </p:cNvPr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7584730" y="994205"/>
            <a:ext cx="1195800" cy="1195800"/>
          </a:xfrm>
          <a:prstGeom prst="rect">
            <a:avLst/>
          </a:prstGeom>
          <a:noFill/>
          <a:ln>
            <a:noFill/>
          </a:ln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7" name="Tijdelijke aanduiding voor inhoud 2">
                <a:extLst>
                  <a:ext uri="{FF2B5EF4-FFF2-40B4-BE49-F238E27FC236}">
                    <a16:creationId xmlns:a16="http://schemas.microsoft.com/office/drawing/2014/main" id="{0FF6196D-51A9-7B70-97C9-259DD18ED03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4542665" y="994205"/>
                <a:ext cx="4542341" cy="3203145"/>
              </a:xfrm>
              <a:prstGeom prst="rect">
                <a:avLst/>
              </a:prstGeom>
            </p:spPr>
            <p:txBody>
              <a:bodyPr vert="horz">
                <a:normAutofit/>
              </a:bodyPr>
              <a:lstStyle>
                <a:lvl1pPr marL="493776" indent="-457200" algn="l" rtl="0" eaLnBrk="1" latinLnBrk="0" hangingPunct="1">
                  <a:spcBef>
                    <a:spcPct val="20000"/>
                  </a:spcBef>
                  <a:buClrTx/>
                  <a:buSzPct val="80000"/>
                  <a:buFont typeface="Arial"/>
                  <a:buChar char="•"/>
                  <a:defRPr kumimoji="0" sz="20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1pPr>
                <a:lvl2pPr marL="905256" indent="-457200" algn="l" rtl="0" eaLnBrk="1" latinLnBrk="0" hangingPunct="1">
                  <a:spcBef>
                    <a:spcPct val="20000"/>
                  </a:spcBef>
                  <a:buClrTx/>
                  <a:buSzPct val="90000"/>
                  <a:buFont typeface="Arial"/>
                  <a:buChar char="•"/>
                  <a:defRPr kumimoji="0" sz="16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2pPr>
                <a:lvl3pPr marL="1092708" indent="-342900" algn="l" rtl="0" eaLnBrk="1" latinLnBrk="0" hangingPunct="1">
                  <a:spcBef>
                    <a:spcPct val="20000"/>
                  </a:spcBef>
                  <a:buClrTx/>
                  <a:buSzPct val="85000"/>
                  <a:buFont typeface="Arial"/>
                  <a:buChar char="•"/>
                  <a:defRPr kumimoji="0" sz="16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3pPr>
                <a:lvl4pPr marL="1385316" indent="-342900" algn="l" rtl="0" eaLnBrk="1" latinLnBrk="0" hangingPunct="1">
                  <a:spcBef>
                    <a:spcPct val="20000"/>
                  </a:spcBef>
                  <a:buClrTx/>
                  <a:buSzPct val="90000"/>
                  <a:buFont typeface="Arial"/>
                  <a:buChar char="•"/>
                  <a:defRPr kumimoji="0" sz="14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4pPr>
                <a:lvl5pPr marL="1650492" indent="-342900" algn="l" rtl="0" eaLnBrk="1" latinLnBrk="0" hangingPunct="1">
                  <a:spcBef>
                    <a:spcPct val="20000"/>
                  </a:spcBef>
                  <a:buClrTx/>
                  <a:buSzPct val="100000"/>
                  <a:buFont typeface="Arial"/>
                  <a:buChar char="•"/>
                  <a:defRPr kumimoji="0" sz="14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5pPr>
                <a:lvl6pPr marL="1700784" indent="-182880" algn="l" rtl="0" eaLnBrk="1" latinLnBrk="0" hangingPunct="1">
                  <a:spcBef>
                    <a:spcPct val="20000"/>
                  </a:spcBef>
                  <a:buClr>
                    <a:schemeClr val="accent5"/>
                  </a:buClr>
                  <a:buFont typeface="Arial"/>
                  <a:buChar char="-"/>
                  <a:defRPr kumimoji="0" sz="2000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1920240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SzPct val="100000"/>
                  <a:buFont typeface="Arial"/>
                  <a:buChar char="•"/>
                  <a:defRPr kumimoji="0" sz="1800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2139696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Font typeface="Arial"/>
                  <a:buChar char="▪"/>
                  <a:defRPr kumimoji="0" sz="16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2331720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Font typeface="Arial"/>
                  <a:buChar char="•"/>
                  <a:defRPr kumimoji="0" sz="16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36576" indent="0">
                  <a:buNone/>
                </a:pPr>
                <a:endParaRPr lang="nl-NL" sz="1800" dirty="0"/>
              </a:p>
              <a:p>
                <a:pPr marL="36576" indent="0">
                  <a:buNone/>
                </a:pPr>
                <a:r>
                  <a:rPr lang="nl-NL" sz="1800" u="sng" dirty="0" err="1"/>
                  <a:t>Aleksandra</a:t>
                </a:r>
                <a:r>
                  <a:rPr lang="nl-NL" sz="1800" u="sng" dirty="0"/>
                  <a:t> </a:t>
                </a:r>
                <a:r>
                  <a:rPr lang="nl-NL" sz="1800" u="sng" dirty="0" err="1"/>
                  <a:t>Snoch</a:t>
                </a:r>
                <a:r>
                  <a:rPr lang="nl-NL" sz="1800" dirty="0"/>
                  <a:t> (RUG) </a:t>
                </a:r>
                <a:br>
                  <a:rPr lang="nl-NL" sz="1800" dirty="0"/>
                </a:br>
                <a:r>
                  <a:rPr lang="nl-NL" sz="1800" dirty="0"/>
                  <a:t>on 20 Sep 2024</a:t>
                </a:r>
              </a:p>
              <a:p>
                <a:pPr marL="36576" indent="0">
                  <a:buNone/>
                </a:pPr>
                <a:endParaRPr lang="nl-NL" sz="1800" dirty="0"/>
              </a:p>
              <a:p>
                <a:pPr marL="36576" indent="0">
                  <a:buNone/>
                </a:pPr>
                <a:r>
                  <a:rPr lang="en-GB" sz="1800" b="1" dirty="0"/>
                  <a:t>“Angles and B-mons:</a:t>
                </a:r>
                <a:br>
                  <a:rPr lang="en-GB" sz="1800" b="1" dirty="0"/>
                </a:br>
                <a:r>
                  <a:rPr lang="en-GB" sz="1800" b="1" dirty="0"/>
                  <a:t> Angular analysis of </a:t>
                </a:r>
                <a:br>
                  <a:rPr lang="en-GB" sz="1800" b="1" dirty="0"/>
                </a:br>
                <a14:m>
                  <m:oMath xmlns:m="http://schemas.openxmlformats.org/officeDocument/2006/math">
                    <m:sSup>
                      <m:sSupPr>
                        <m:ctrlPr>
                          <a:rPr lang="nl-NL" sz="1800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1800" b="1" i="1" dirty="0" smtClean="0">
                            <a:latin typeface="Cambria Math" panose="02040503050406030204" pitchFamily="18" charset="0"/>
                          </a:rPr>
                          <m:t>𝑩</m:t>
                        </m:r>
                      </m:e>
                      <m:sup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  <m:r>
                      <a:rPr lang="en-GB" sz="1800" b="1" i="1" dirty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1800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1800" b="1" i="1" dirty="0" smtClean="0">
                            <a:latin typeface="Cambria Math" panose="02040503050406030204" pitchFamily="18" charset="0"/>
                          </a:rPr>
                          <m:t>𝑲</m:t>
                        </m:r>
                      </m:e>
                      <m:sup>
                        <m:r>
                          <a:rPr lang="en-GB" sz="1800" b="1" i="1" dirty="0" smtClean="0">
                            <a:latin typeface="Cambria Math" panose="02040503050406030204" pitchFamily="18" charset="0"/>
                          </a:rPr>
                          <m:t>𝟎</m:t>
                        </m:r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p>
                    <m:r>
                      <a:rPr lang="en-GB" sz="1800" b="1" i="1" dirty="0" smtClean="0">
                        <a:latin typeface="Cambria Math" panose="02040503050406030204" pitchFamily="18" charset="0"/>
                      </a:rPr>
                      <m:t>𝑱</m:t>
                    </m:r>
                    <m:r>
                      <a:rPr lang="en-GB" sz="1800" b="1" i="1" dirty="0" smtClean="0">
                        <a:latin typeface="Cambria Math" panose="02040503050406030204" pitchFamily="18" charset="0"/>
                      </a:rPr>
                      <m:t>/</m:t>
                    </m:r>
                    <m:r>
                      <a:rPr lang="en-GB" sz="1800" b="1" i="1" dirty="0" smtClean="0">
                        <a:latin typeface="Cambria Math" panose="02040503050406030204" pitchFamily="18" charset="0"/>
                      </a:rPr>
                      <m:t>𝝍</m:t>
                    </m:r>
                    <m:r>
                      <a:rPr lang="en-GB" sz="1800" b="1" i="1" dirty="0" smtClean="0">
                        <a:latin typeface="Cambria Math" panose="02040503050406030204" pitchFamily="18" charset="0"/>
                      </a:rPr>
                      <m:t>(→ </m:t>
                    </m:r>
                    <m:sSup>
                      <m:sSupPr>
                        <m:ctrlPr>
                          <a:rPr lang="nl-NL" sz="1800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1800" b="1" i="1" dirty="0" err="1" smtClean="0">
                            <a:latin typeface="Cambria Math" panose="02040503050406030204" pitchFamily="18" charset="0"/>
                          </a:rPr>
                          <m:t>𝒆</m:t>
                        </m:r>
                      </m:e>
                      <m:sup>
                        <m:r>
                          <a:rPr lang="en-GB" sz="1800" b="1" i="1" dirty="0" err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sz="1800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1800" b="1" i="1" dirty="0" err="1" smtClean="0">
                            <a:latin typeface="Cambria Math" panose="02040503050406030204" pitchFamily="18" charset="0"/>
                          </a:rPr>
                          <m:t>𝒆</m:t>
                        </m:r>
                      </m:e>
                      <m:sup>
                        <m:r>
                          <a:rPr lang="en-GB" sz="1800" b="1" i="1" dirty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GB" sz="1800" b="1" i="1" dirty="0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GB" sz="1800" b="1" dirty="0"/>
                  <a:t> </a:t>
                </a:r>
              </a:p>
              <a:p>
                <a:pPr marL="36576" indent="0">
                  <a:buNone/>
                </a:pPr>
                <a:r>
                  <a:rPr lang="en-GB" sz="1800" b="1" dirty="0"/>
                  <a:t>decays with </a:t>
                </a:r>
                <a:br>
                  <a:rPr lang="en-GB" sz="1800" b="1" dirty="0"/>
                </a:br>
                <a:r>
                  <a:rPr lang="en-GB" sz="1800" b="1" dirty="0"/>
                  <a:t>LHCb data</a:t>
                </a:r>
                <a:r>
                  <a:rPr lang="nl-NL" sz="1800" b="1" dirty="0"/>
                  <a:t>”</a:t>
                </a:r>
              </a:p>
            </p:txBody>
          </p:sp>
        </mc:Choice>
        <mc:Fallback>
          <p:sp>
            <p:nvSpPr>
              <p:cNvPr id="7" name="Tijdelijke aanduiding voor inhoud 2">
                <a:extLst>
                  <a:ext uri="{FF2B5EF4-FFF2-40B4-BE49-F238E27FC236}">
                    <a16:creationId xmlns:a16="http://schemas.microsoft.com/office/drawing/2014/main" id="{0FF6196D-51A9-7B70-97C9-259DD18ED03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42665" y="994205"/>
                <a:ext cx="4542341" cy="3203145"/>
              </a:xfrm>
              <a:prstGeom prst="rect">
                <a:avLst/>
              </a:prstGeom>
              <a:blipFill>
                <a:blip r:embed="rId4"/>
                <a:stretch>
                  <a:fillRect l="-268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9" name="Afbeelding 8">
            <a:extLst>
              <a:ext uri="{FF2B5EF4-FFF2-40B4-BE49-F238E27FC236}">
                <a16:creationId xmlns:a16="http://schemas.microsoft.com/office/drawing/2014/main" id="{112E7991-B090-B695-B8AB-4238ABED884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095687" y="2190005"/>
            <a:ext cx="1989320" cy="2823937"/>
          </a:xfrm>
          <a:prstGeom prst="rect">
            <a:avLst/>
          </a:prstGeom>
        </p:spPr>
      </p:pic>
      <p:pic>
        <p:nvPicPr>
          <p:cNvPr id="11" name="Afbeelding 10">
            <a:extLst>
              <a:ext uri="{FF2B5EF4-FFF2-40B4-BE49-F238E27FC236}">
                <a16:creationId xmlns:a16="http://schemas.microsoft.com/office/drawing/2014/main" id="{4325E008-740D-81BE-2D93-CFEA5F3A465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429805" y="2190005"/>
            <a:ext cx="2021593" cy="28259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9151274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8942"/>
    </mc:Choice>
    <mc:Fallback>
      <p:transition spd="slow" advTm="18942"/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621C1E0-0AB5-2CCA-267B-B2C1AFA01D7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4D84EC36-D682-8659-17CE-500A49D002E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err="1"/>
              <a:t>Nikhef</a:t>
            </a:r>
            <a:r>
              <a:rPr lang="nl-NL" dirty="0"/>
              <a:t> in LHCb</a:t>
            </a:r>
            <a:endParaRPr lang="en-NL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1F793BD3-D546-BE71-D06C-73F7BE64A1A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8511540" cy="3974175"/>
          </a:xfrm>
        </p:spPr>
        <p:txBody>
          <a:bodyPr>
            <a:normAutofit/>
          </a:bodyPr>
          <a:lstStyle/>
          <a:p>
            <a:pPr marL="36576" indent="0">
              <a:buNone/>
            </a:pPr>
            <a:r>
              <a:rPr lang="nl-NL" b="1" noProof="0" dirty="0" err="1"/>
              <a:t>Nikhef</a:t>
            </a:r>
            <a:r>
              <a:rPr lang="nl-NL" b="1" noProof="0" dirty="0"/>
              <a:t> has </a:t>
            </a:r>
            <a:r>
              <a:rPr lang="nl-NL" b="1" noProof="0" dirty="0" err="1"/>
              <a:t>played</a:t>
            </a:r>
            <a:r>
              <a:rPr lang="nl-NL" b="1" noProof="0" dirty="0"/>
              <a:t> a m</a:t>
            </a:r>
            <a:r>
              <a:rPr lang="en-NL" b="1" noProof="0"/>
              <a:t>ajor role</a:t>
            </a:r>
            <a:r>
              <a:rPr lang="nl-NL" b="1" noProof="0" dirty="0"/>
              <a:t> in </a:t>
            </a:r>
            <a:r>
              <a:rPr lang="nl-NL" b="1" noProof="0" dirty="0" err="1"/>
              <a:t>LHCb</a:t>
            </a:r>
            <a:r>
              <a:rPr lang="en-NL" b="1" noProof="0"/>
              <a:t> from the start, </a:t>
            </a:r>
            <a:br>
              <a:rPr lang="nl-NL" b="1" noProof="0" dirty="0"/>
            </a:br>
            <a:r>
              <a:rPr lang="en-NL" b="1" noProof="0"/>
              <a:t>thanks to excellent technical,</a:t>
            </a:r>
            <a:r>
              <a:rPr lang="nl-NL" b="1" noProof="0" dirty="0"/>
              <a:t> engineering,</a:t>
            </a:r>
            <a:r>
              <a:rPr lang="en-NL" b="1" noProof="0"/>
              <a:t> computing</a:t>
            </a:r>
            <a:r>
              <a:rPr lang="nl-NL" b="1" dirty="0"/>
              <a:t> </a:t>
            </a:r>
            <a:r>
              <a:rPr lang="en-NL" b="1" noProof="0"/>
              <a:t>departments</a:t>
            </a:r>
            <a:r>
              <a:rPr lang="nl-NL" b="1" noProof="0" dirty="0"/>
              <a:t>!</a:t>
            </a:r>
            <a:r>
              <a:rPr lang="nl-NL" noProof="0" dirty="0"/>
              <a:t> </a:t>
            </a:r>
          </a:p>
          <a:p>
            <a:pPr marL="36576" indent="0">
              <a:buNone/>
            </a:pPr>
            <a:r>
              <a:rPr lang="nl-NL" noProof="0" dirty="0" err="1"/>
              <a:t>Our</a:t>
            </a:r>
            <a:r>
              <a:rPr lang="nl-NL" noProof="0" dirty="0"/>
              <a:t> </a:t>
            </a:r>
            <a:r>
              <a:rPr lang="nl-NL" noProof="0" dirty="0" err="1"/>
              <a:t>physics</a:t>
            </a:r>
            <a:r>
              <a:rPr lang="nl-NL" noProof="0" dirty="0"/>
              <a:t> </a:t>
            </a:r>
            <a:r>
              <a:rPr lang="nl-NL" noProof="0" dirty="0" err="1"/>
              <a:t>contributions</a:t>
            </a:r>
            <a:r>
              <a:rPr lang="nl-NL" noProof="0" dirty="0"/>
              <a:t>:</a:t>
            </a:r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noProof="0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en-NL" noProof="0" dirty="0"/>
          </a:p>
          <a:p>
            <a:endParaRPr lang="en-NL" noProof="0" dirty="0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8C9F1646-2E6C-F7BE-DA0F-4C185B34298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21</a:t>
            </a:fld>
            <a:endParaRPr lang="en-US" dirty="0"/>
          </a:p>
        </p:txBody>
      </p:sp>
      <p:sp>
        <p:nvSpPr>
          <p:cNvPr id="7" name="Tekstvak 6">
            <a:extLst>
              <a:ext uri="{FF2B5EF4-FFF2-40B4-BE49-F238E27FC236}">
                <a16:creationId xmlns:a16="http://schemas.microsoft.com/office/drawing/2014/main" id="{284F11AD-3D7E-4D5E-9CC9-A7016FFB771C}"/>
              </a:ext>
            </a:extLst>
          </p:cNvPr>
          <p:cNvSpPr txBox="1"/>
          <p:nvPr/>
        </p:nvSpPr>
        <p:spPr>
          <a:xfrm>
            <a:off x="175260" y="2517999"/>
            <a:ext cx="33604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b="1" dirty="0"/>
              <a:t>Matter-antimatter </a:t>
            </a:r>
            <a:r>
              <a:rPr lang="nl-NL" b="1" dirty="0" err="1"/>
              <a:t>differences</a:t>
            </a:r>
            <a:endParaRPr lang="en-NL" b="1" dirty="0"/>
          </a:p>
        </p:txBody>
      </p:sp>
      <p:sp>
        <p:nvSpPr>
          <p:cNvPr id="10" name="Tekstvak 9">
            <a:extLst>
              <a:ext uri="{FF2B5EF4-FFF2-40B4-BE49-F238E27FC236}">
                <a16:creationId xmlns:a16="http://schemas.microsoft.com/office/drawing/2014/main" id="{D68A5CAE-6AFF-944B-C049-860E9376A56E}"/>
              </a:ext>
            </a:extLst>
          </p:cNvPr>
          <p:cNvSpPr txBox="1"/>
          <p:nvPr/>
        </p:nvSpPr>
        <p:spPr>
          <a:xfrm>
            <a:off x="779187" y="2117889"/>
            <a:ext cx="489749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sz="2000" b="1" dirty="0">
                <a:solidFill>
                  <a:srgbClr val="3A3A3A"/>
                </a:solidFill>
              </a:rPr>
              <a:t>Indirect </a:t>
            </a:r>
            <a:r>
              <a:rPr lang="nl-NL" sz="2000" b="1" dirty="0" err="1">
                <a:solidFill>
                  <a:srgbClr val="3A3A3A"/>
                </a:solidFill>
              </a:rPr>
              <a:t>measurements</a:t>
            </a:r>
            <a:r>
              <a:rPr lang="nl-NL" sz="2000" b="1" dirty="0">
                <a:solidFill>
                  <a:srgbClr val="3A3A3A"/>
                </a:solidFill>
              </a:rPr>
              <a:t> </a:t>
            </a:r>
            <a:r>
              <a:rPr lang="nl-NL" sz="2000" b="1" dirty="0" err="1">
                <a:solidFill>
                  <a:srgbClr val="3A3A3A"/>
                </a:solidFill>
              </a:rPr>
              <a:t>with</a:t>
            </a:r>
            <a:r>
              <a:rPr lang="nl-NL" sz="2000" b="1" dirty="0">
                <a:solidFill>
                  <a:srgbClr val="3A3A3A"/>
                </a:solidFill>
              </a:rPr>
              <a:t> b-</a:t>
            </a:r>
            <a:r>
              <a:rPr lang="nl-NL" sz="2000" b="1" dirty="0" err="1">
                <a:solidFill>
                  <a:srgbClr val="3A3A3A"/>
                </a:solidFill>
              </a:rPr>
              <a:t>hadrons</a:t>
            </a:r>
            <a:endParaRPr lang="en-NL" sz="2000" b="1" dirty="0">
              <a:solidFill>
                <a:srgbClr val="3A3A3A"/>
              </a:solidFill>
            </a:endParaRPr>
          </a:p>
        </p:txBody>
      </p:sp>
      <p:pic>
        <p:nvPicPr>
          <p:cNvPr id="14" name="Afbeelding 13" descr="Afbeelding met zoogdier, primaat, Apen van de Oude Wereld, aap&#10;&#10;Door AI gegenereerde inhoud is mogelijk onjuist.">
            <a:extLst>
              <a:ext uri="{FF2B5EF4-FFF2-40B4-BE49-F238E27FC236}">
                <a16:creationId xmlns:a16="http://schemas.microsoft.com/office/drawing/2014/main" id="{191F5BF7-E211-AE98-BA14-40B0494E452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0434" y="3127755"/>
            <a:ext cx="2857500" cy="160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180875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4465"/>
    </mc:Choice>
    <mc:Fallback>
      <p:transition spd="slow" advTm="44465"/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08E3926-6B15-06A0-F8E6-4CBF183878D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44E83E69-35CC-4A0B-A1C7-A89E725781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err="1"/>
              <a:t>Nikhef</a:t>
            </a:r>
            <a:r>
              <a:rPr lang="nl-NL" dirty="0"/>
              <a:t> in LHCb</a:t>
            </a:r>
            <a:endParaRPr lang="en-NL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7D0B58D-E916-AD4A-A102-CF4BD98FA80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8578158" cy="3974175"/>
          </a:xfrm>
        </p:spPr>
        <p:txBody>
          <a:bodyPr>
            <a:normAutofit/>
          </a:bodyPr>
          <a:lstStyle/>
          <a:p>
            <a:pPr marL="36576" indent="0">
              <a:buNone/>
            </a:pPr>
            <a:r>
              <a:rPr lang="nl-NL" b="1" noProof="0" dirty="0" err="1"/>
              <a:t>Nikhef</a:t>
            </a:r>
            <a:r>
              <a:rPr lang="nl-NL" b="1" noProof="0" dirty="0"/>
              <a:t> has </a:t>
            </a:r>
            <a:r>
              <a:rPr lang="nl-NL" b="1" noProof="0" dirty="0" err="1"/>
              <a:t>played</a:t>
            </a:r>
            <a:r>
              <a:rPr lang="nl-NL" b="1" noProof="0" dirty="0"/>
              <a:t> a m</a:t>
            </a:r>
            <a:r>
              <a:rPr lang="en-NL" b="1" noProof="0"/>
              <a:t>ajor role</a:t>
            </a:r>
            <a:r>
              <a:rPr lang="nl-NL" b="1" noProof="0" dirty="0"/>
              <a:t> in </a:t>
            </a:r>
            <a:r>
              <a:rPr lang="nl-NL" b="1" noProof="0" dirty="0" err="1"/>
              <a:t>LHCb</a:t>
            </a:r>
            <a:r>
              <a:rPr lang="en-NL" b="1" noProof="0"/>
              <a:t> from the start, </a:t>
            </a:r>
            <a:br>
              <a:rPr lang="nl-NL" b="1" noProof="0" dirty="0"/>
            </a:br>
            <a:r>
              <a:rPr lang="en-NL" b="1" noProof="0"/>
              <a:t>thanks to excellent technical,</a:t>
            </a:r>
            <a:r>
              <a:rPr lang="nl-NL" b="1" noProof="0" dirty="0"/>
              <a:t> engineering,</a:t>
            </a:r>
            <a:r>
              <a:rPr lang="en-NL" b="1" noProof="0"/>
              <a:t> computing</a:t>
            </a:r>
            <a:r>
              <a:rPr lang="nl-NL" b="1" dirty="0"/>
              <a:t> </a:t>
            </a:r>
            <a:r>
              <a:rPr lang="en-NL" b="1" noProof="0"/>
              <a:t>departments</a:t>
            </a:r>
            <a:r>
              <a:rPr lang="nl-NL" b="1" noProof="0" dirty="0"/>
              <a:t>!</a:t>
            </a:r>
            <a:r>
              <a:rPr lang="nl-NL" noProof="0" dirty="0"/>
              <a:t> </a:t>
            </a:r>
          </a:p>
          <a:p>
            <a:pPr marL="36576" indent="0">
              <a:buNone/>
            </a:pPr>
            <a:r>
              <a:rPr lang="nl-NL" noProof="0" dirty="0" err="1"/>
              <a:t>Our</a:t>
            </a:r>
            <a:r>
              <a:rPr lang="nl-NL" noProof="0" dirty="0"/>
              <a:t> </a:t>
            </a:r>
            <a:r>
              <a:rPr lang="nl-NL" noProof="0" dirty="0" err="1"/>
              <a:t>physics</a:t>
            </a:r>
            <a:r>
              <a:rPr lang="nl-NL" noProof="0" dirty="0"/>
              <a:t> </a:t>
            </a:r>
            <a:r>
              <a:rPr lang="nl-NL" noProof="0" dirty="0" err="1"/>
              <a:t>contributions</a:t>
            </a:r>
            <a:r>
              <a:rPr lang="nl-NL" noProof="0" dirty="0"/>
              <a:t>:</a:t>
            </a:r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noProof="0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en-NL" noProof="0" dirty="0"/>
          </a:p>
          <a:p>
            <a:endParaRPr lang="en-NL" noProof="0" dirty="0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1D47007E-F634-E0BB-36A7-05A6DFDDE19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22</a:t>
            </a:fld>
            <a:endParaRPr lang="en-US" dirty="0"/>
          </a:p>
        </p:txBody>
      </p:sp>
      <p:sp>
        <p:nvSpPr>
          <p:cNvPr id="7" name="Tekstvak 6">
            <a:extLst>
              <a:ext uri="{FF2B5EF4-FFF2-40B4-BE49-F238E27FC236}">
                <a16:creationId xmlns:a16="http://schemas.microsoft.com/office/drawing/2014/main" id="{DDA83385-4952-40D4-66E8-6B2EAF02D1B0}"/>
              </a:ext>
            </a:extLst>
          </p:cNvPr>
          <p:cNvSpPr txBox="1"/>
          <p:nvPr/>
        </p:nvSpPr>
        <p:spPr>
          <a:xfrm>
            <a:off x="175260" y="2517999"/>
            <a:ext cx="33604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b="1" dirty="0"/>
              <a:t>Matter-antimatter </a:t>
            </a:r>
            <a:r>
              <a:rPr lang="nl-NL" b="1" dirty="0" err="1"/>
              <a:t>differences</a:t>
            </a:r>
            <a:endParaRPr lang="en-NL" b="1" dirty="0"/>
          </a:p>
        </p:txBody>
      </p:sp>
      <p:sp>
        <p:nvSpPr>
          <p:cNvPr id="8" name="Tekstvak 7">
            <a:extLst>
              <a:ext uri="{FF2B5EF4-FFF2-40B4-BE49-F238E27FC236}">
                <a16:creationId xmlns:a16="http://schemas.microsoft.com/office/drawing/2014/main" id="{85F3C809-7A40-5D7D-C7C1-535A7331CA56}"/>
              </a:ext>
            </a:extLst>
          </p:cNvPr>
          <p:cNvSpPr txBox="1"/>
          <p:nvPr/>
        </p:nvSpPr>
        <p:spPr>
          <a:xfrm>
            <a:off x="3832054" y="2517999"/>
            <a:ext cx="15440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/>
              <a:t>Rare </a:t>
            </a:r>
            <a:r>
              <a:rPr lang="nl-NL" b="1" dirty="0" err="1"/>
              <a:t>decays</a:t>
            </a:r>
            <a:endParaRPr lang="en-NL" b="1" dirty="0"/>
          </a:p>
        </p:txBody>
      </p:sp>
      <p:sp>
        <p:nvSpPr>
          <p:cNvPr id="10" name="Tekstvak 9">
            <a:extLst>
              <a:ext uri="{FF2B5EF4-FFF2-40B4-BE49-F238E27FC236}">
                <a16:creationId xmlns:a16="http://schemas.microsoft.com/office/drawing/2014/main" id="{9284E979-2B9A-9908-BEFB-784883B946E7}"/>
              </a:ext>
            </a:extLst>
          </p:cNvPr>
          <p:cNvSpPr txBox="1"/>
          <p:nvPr/>
        </p:nvSpPr>
        <p:spPr>
          <a:xfrm>
            <a:off x="779187" y="2117889"/>
            <a:ext cx="489749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sz="2000" b="1" dirty="0">
                <a:solidFill>
                  <a:srgbClr val="3A3A3A"/>
                </a:solidFill>
              </a:rPr>
              <a:t>Indirect </a:t>
            </a:r>
            <a:r>
              <a:rPr lang="nl-NL" sz="2000" b="1" dirty="0" err="1">
                <a:solidFill>
                  <a:srgbClr val="3A3A3A"/>
                </a:solidFill>
              </a:rPr>
              <a:t>measurements</a:t>
            </a:r>
            <a:r>
              <a:rPr lang="nl-NL" sz="2000" b="1" dirty="0">
                <a:solidFill>
                  <a:srgbClr val="3A3A3A"/>
                </a:solidFill>
              </a:rPr>
              <a:t> </a:t>
            </a:r>
            <a:r>
              <a:rPr lang="nl-NL" sz="2000" b="1" dirty="0" err="1">
                <a:solidFill>
                  <a:srgbClr val="3A3A3A"/>
                </a:solidFill>
              </a:rPr>
              <a:t>with</a:t>
            </a:r>
            <a:r>
              <a:rPr lang="nl-NL" sz="2000" b="1" dirty="0">
                <a:solidFill>
                  <a:srgbClr val="3A3A3A"/>
                </a:solidFill>
              </a:rPr>
              <a:t> b-</a:t>
            </a:r>
            <a:r>
              <a:rPr lang="nl-NL" sz="2000" b="1" dirty="0" err="1">
                <a:solidFill>
                  <a:srgbClr val="3A3A3A"/>
                </a:solidFill>
              </a:rPr>
              <a:t>hadrons</a:t>
            </a:r>
            <a:endParaRPr lang="en-NL" sz="2000" b="1" dirty="0">
              <a:solidFill>
                <a:srgbClr val="3A3A3A"/>
              </a:solidFill>
            </a:endParaRPr>
          </a:p>
        </p:txBody>
      </p:sp>
      <p:pic>
        <p:nvPicPr>
          <p:cNvPr id="14" name="Afbeelding 13" descr="Afbeelding met zoogdier, primaat, Apen van de Oude Wereld, aap&#10;&#10;Door AI gegenereerde inhoud is mogelijk onjuist.">
            <a:extLst>
              <a:ext uri="{FF2B5EF4-FFF2-40B4-BE49-F238E27FC236}">
                <a16:creationId xmlns:a16="http://schemas.microsoft.com/office/drawing/2014/main" id="{C59A4F1E-3116-F530-BFBD-C89C9904042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0434" y="3127755"/>
            <a:ext cx="2857500" cy="1600200"/>
          </a:xfrm>
          <a:prstGeom prst="rect">
            <a:avLst/>
          </a:prstGeom>
        </p:spPr>
      </p:pic>
      <p:pic>
        <p:nvPicPr>
          <p:cNvPr id="16" name="Afbeelding 15" descr="Afbeelding met vogel, watervogel, pinguïn, buitenshuis&#10;&#10;Door AI gegenereerde inhoud is mogelijk onjuist.">
            <a:extLst>
              <a:ext uri="{FF2B5EF4-FFF2-40B4-BE49-F238E27FC236}">
                <a16:creationId xmlns:a16="http://schemas.microsoft.com/office/drawing/2014/main" id="{974D522D-0C5A-D899-4FE6-18C5FABC8AC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41807" y="2954678"/>
            <a:ext cx="1544012" cy="20516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271709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1051"/>
    </mc:Choice>
    <mc:Fallback>
      <p:transition spd="slow" advTm="11051"/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5C7CA5A-59D3-45FD-A407-63BF40040FB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F36FBE19-57F2-AD3A-2C61-7FEC3586739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err="1"/>
              <a:t>Nikhef</a:t>
            </a:r>
            <a:r>
              <a:rPr lang="nl-NL" dirty="0"/>
              <a:t> in LHCb</a:t>
            </a:r>
            <a:endParaRPr lang="en-NL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98D59268-BF7D-E313-CC31-8467F97E1DD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8415338" cy="3974175"/>
          </a:xfrm>
        </p:spPr>
        <p:txBody>
          <a:bodyPr>
            <a:normAutofit/>
          </a:bodyPr>
          <a:lstStyle/>
          <a:p>
            <a:pPr marL="36576" indent="0">
              <a:buNone/>
            </a:pPr>
            <a:r>
              <a:rPr lang="nl-NL" b="1" noProof="0" dirty="0" err="1"/>
              <a:t>Nikhef</a:t>
            </a:r>
            <a:r>
              <a:rPr lang="nl-NL" b="1" noProof="0" dirty="0"/>
              <a:t> has </a:t>
            </a:r>
            <a:r>
              <a:rPr lang="nl-NL" b="1" noProof="0" dirty="0" err="1"/>
              <a:t>played</a:t>
            </a:r>
            <a:r>
              <a:rPr lang="nl-NL" b="1" noProof="0" dirty="0"/>
              <a:t> a m</a:t>
            </a:r>
            <a:r>
              <a:rPr lang="en-NL" b="1" noProof="0" dirty="0" err="1"/>
              <a:t>ajor</a:t>
            </a:r>
            <a:r>
              <a:rPr lang="en-NL" b="1" noProof="0" dirty="0"/>
              <a:t> role</a:t>
            </a:r>
            <a:r>
              <a:rPr lang="nl-NL" b="1" noProof="0" dirty="0"/>
              <a:t> in LHCb</a:t>
            </a:r>
            <a:r>
              <a:rPr lang="en-NL" b="1" noProof="0" dirty="0"/>
              <a:t> from the start, </a:t>
            </a:r>
            <a:br>
              <a:rPr lang="nl-NL" b="1" noProof="0" dirty="0"/>
            </a:br>
            <a:r>
              <a:rPr lang="en-NL" b="1" noProof="0" dirty="0"/>
              <a:t>thanks to excellent technical,</a:t>
            </a:r>
            <a:r>
              <a:rPr lang="nl-NL" b="1" noProof="0" dirty="0"/>
              <a:t> engineering,</a:t>
            </a:r>
            <a:r>
              <a:rPr lang="en-NL" b="1" noProof="0" dirty="0"/>
              <a:t> computing</a:t>
            </a:r>
            <a:r>
              <a:rPr lang="nl-NL" b="1" dirty="0"/>
              <a:t> </a:t>
            </a:r>
            <a:r>
              <a:rPr lang="en-NL" b="1" noProof="0" dirty="0"/>
              <a:t>departments</a:t>
            </a:r>
            <a:r>
              <a:rPr lang="nl-NL" b="1" noProof="0" dirty="0"/>
              <a:t>!</a:t>
            </a:r>
            <a:r>
              <a:rPr lang="nl-NL" noProof="0" dirty="0"/>
              <a:t> </a:t>
            </a:r>
          </a:p>
          <a:p>
            <a:pPr marL="36576" indent="0">
              <a:buNone/>
            </a:pPr>
            <a:r>
              <a:rPr lang="nl-NL" noProof="0" dirty="0" err="1"/>
              <a:t>Our</a:t>
            </a:r>
            <a:r>
              <a:rPr lang="nl-NL" noProof="0" dirty="0"/>
              <a:t> </a:t>
            </a:r>
            <a:r>
              <a:rPr lang="nl-NL" noProof="0" dirty="0" err="1"/>
              <a:t>physics</a:t>
            </a:r>
            <a:r>
              <a:rPr lang="nl-NL" noProof="0" dirty="0"/>
              <a:t> </a:t>
            </a:r>
            <a:r>
              <a:rPr lang="nl-NL" noProof="0" dirty="0" err="1"/>
              <a:t>contributions</a:t>
            </a:r>
            <a:r>
              <a:rPr lang="nl-NL" noProof="0" dirty="0"/>
              <a:t>:</a:t>
            </a:r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nl-NL" noProof="0" dirty="0"/>
          </a:p>
          <a:p>
            <a:pPr marL="36576" indent="0">
              <a:buNone/>
            </a:pPr>
            <a:endParaRPr lang="nl-NL" dirty="0"/>
          </a:p>
          <a:p>
            <a:pPr marL="36576" indent="0">
              <a:buNone/>
            </a:pPr>
            <a:endParaRPr lang="en-NL" noProof="0" dirty="0"/>
          </a:p>
          <a:p>
            <a:endParaRPr lang="en-NL" noProof="0" dirty="0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6FD97CD0-F12A-BECD-6D3A-B444B0B8C7D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23</a:t>
            </a:fld>
            <a:endParaRPr lang="en-US" dirty="0"/>
          </a:p>
        </p:txBody>
      </p:sp>
      <p:sp>
        <p:nvSpPr>
          <p:cNvPr id="7" name="Tekstvak 6">
            <a:extLst>
              <a:ext uri="{FF2B5EF4-FFF2-40B4-BE49-F238E27FC236}">
                <a16:creationId xmlns:a16="http://schemas.microsoft.com/office/drawing/2014/main" id="{F18F74DC-D180-F64A-33B0-7EBCBFE49BA6}"/>
              </a:ext>
            </a:extLst>
          </p:cNvPr>
          <p:cNvSpPr txBox="1"/>
          <p:nvPr/>
        </p:nvSpPr>
        <p:spPr>
          <a:xfrm>
            <a:off x="175260" y="2517999"/>
            <a:ext cx="33604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b="1" dirty="0"/>
              <a:t>Matter-antimatter </a:t>
            </a:r>
            <a:r>
              <a:rPr lang="nl-NL" b="1" dirty="0" err="1"/>
              <a:t>differences</a:t>
            </a:r>
            <a:endParaRPr lang="en-NL" b="1" dirty="0"/>
          </a:p>
        </p:txBody>
      </p:sp>
      <p:sp>
        <p:nvSpPr>
          <p:cNvPr id="8" name="Tekstvak 7">
            <a:extLst>
              <a:ext uri="{FF2B5EF4-FFF2-40B4-BE49-F238E27FC236}">
                <a16:creationId xmlns:a16="http://schemas.microsoft.com/office/drawing/2014/main" id="{0DE5CD3E-14AA-832C-8D71-D4D5B574BB1E}"/>
              </a:ext>
            </a:extLst>
          </p:cNvPr>
          <p:cNvSpPr txBox="1"/>
          <p:nvPr/>
        </p:nvSpPr>
        <p:spPr>
          <a:xfrm>
            <a:off x="3832054" y="2517999"/>
            <a:ext cx="15440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/>
              <a:t>Rare </a:t>
            </a:r>
            <a:r>
              <a:rPr lang="nl-NL" b="1" dirty="0" err="1"/>
              <a:t>decays</a:t>
            </a:r>
            <a:endParaRPr lang="en-NL" b="1" dirty="0"/>
          </a:p>
        </p:txBody>
      </p:sp>
      <p:sp>
        <p:nvSpPr>
          <p:cNvPr id="9" name="Tekstvak 8">
            <a:extLst>
              <a:ext uri="{FF2B5EF4-FFF2-40B4-BE49-F238E27FC236}">
                <a16:creationId xmlns:a16="http://schemas.microsoft.com/office/drawing/2014/main" id="{FF4A946D-4392-FF18-CB14-312CE5889131}"/>
              </a:ext>
            </a:extLst>
          </p:cNvPr>
          <p:cNvSpPr txBox="1"/>
          <p:nvPr/>
        </p:nvSpPr>
        <p:spPr>
          <a:xfrm>
            <a:off x="6141720" y="2134197"/>
            <a:ext cx="238506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b="1" dirty="0" err="1">
                <a:solidFill>
                  <a:srgbClr val="3A3A3A"/>
                </a:solidFill>
              </a:rPr>
              <a:t>and</a:t>
            </a:r>
            <a:r>
              <a:rPr lang="nl-NL" b="1" dirty="0">
                <a:solidFill>
                  <a:srgbClr val="3A3A3A"/>
                </a:solidFill>
              </a:rPr>
              <a:t> </a:t>
            </a:r>
            <a:r>
              <a:rPr lang="nl-NL" b="1" dirty="0" err="1">
                <a:solidFill>
                  <a:srgbClr val="3A3A3A"/>
                </a:solidFill>
              </a:rPr>
              <a:t>Exotic</a:t>
            </a:r>
            <a:r>
              <a:rPr lang="nl-NL" b="1" dirty="0">
                <a:solidFill>
                  <a:srgbClr val="3A3A3A"/>
                </a:solidFill>
              </a:rPr>
              <a:t> </a:t>
            </a:r>
            <a:r>
              <a:rPr lang="nl-NL" b="1" dirty="0" err="1">
                <a:solidFill>
                  <a:srgbClr val="3A3A3A"/>
                </a:solidFill>
              </a:rPr>
              <a:t>particles</a:t>
            </a:r>
            <a:endParaRPr lang="en-NL" b="1" dirty="0">
              <a:solidFill>
                <a:srgbClr val="3A3A3A"/>
              </a:solidFill>
            </a:endParaRPr>
          </a:p>
        </p:txBody>
      </p:sp>
      <p:sp>
        <p:nvSpPr>
          <p:cNvPr id="10" name="Tekstvak 9">
            <a:extLst>
              <a:ext uri="{FF2B5EF4-FFF2-40B4-BE49-F238E27FC236}">
                <a16:creationId xmlns:a16="http://schemas.microsoft.com/office/drawing/2014/main" id="{526AA33C-8631-0167-5613-AB3CE61C5481}"/>
              </a:ext>
            </a:extLst>
          </p:cNvPr>
          <p:cNvSpPr txBox="1"/>
          <p:nvPr/>
        </p:nvSpPr>
        <p:spPr>
          <a:xfrm>
            <a:off x="779187" y="2117889"/>
            <a:ext cx="489749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sz="2000" b="1" dirty="0">
                <a:solidFill>
                  <a:srgbClr val="3A3A3A"/>
                </a:solidFill>
              </a:rPr>
              <a:t>Indirect </a:t>
            </a:r>
            <a:r>
              <a:rPr lang="nl-NL" sz="2000" b="1" dirty="0" err="1">
                <a:solidFill>
                  <a:srgbClr val="3A3A3A"/>
                </a:solidFill>
              </a:rPr>
              <a:t>measurements</a:t>
            </a:r>
            <a:r>
              <a:rPr lang="nl-NL" sz="2000" b="1" dirty="0">
                <a:solidFill>
                  <a:srgbClr val="3A3A3A"/>
                </a:solidFill>
              </a:rPr>
              <a:t> </a:t>
            </a:r>
            <a:r>
              <a:rPr lang="nl-NL" sz="2000" b="1" dirty="0" err="1">
                <a:solidFill>
                  <a:srgbClr val="3A3A3A"/>
                </a:solidFill>
              </a:rPr>
              <a:t>with</a:t>
            </a:r>
            <a:r>
              <a:rPr lang="nl-NL" sz="2000" b="1" dirty="0">
                <a:solidFill>
                  <a:srgbClr val="3A3A3A"/>
                </a:solidFill>
              </a:rPr>
              <a:t> b-</a:t>
            </a:r>
            <a:r>
              <a:rPr lang="nl-NL" sz="2000" b="1" dirty="0" err="1">
                <a:solidFill>
                  <a:srgbClr val="3A3A3A"/>
                </a:solidFill>
              </a:rPr>
              <a:t>hadrons</a:t>
            </a:r>
            <a:endParaRPr lang="en-NL" sz="2000" b="1" dirty="0">
              <a:solidFill>
                <a:srgbClr val="3A3A3A"/>
              </a:solidFill>
            </a:endParaRPr>
          </a:p>
        </p:txBody>
      </p:sp>
      <p:pic>
        <p:nvPicPr>
          <p:cNvPr id="14" name="Afbeelding 13" descr="Afbeelding met zoogdier, primaat, Apen van de Oude Wereld, aap&#10;&#10;Door AI gegenereerde inhoud is mogelijk onjuist.">
            <a:extLst>
              <a:ext uri="{FF2B5EF4-FFF2-40B4-BE49-F238E27FC236}">
                <a16:creationId xmlns:a16="http://schemas.microsoft.com/office/drawing/2014/main" id="{DE09A826-A98B-7E41-3DDF-43326217745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0434" y="3127755"/>
            <a:ext cx="2857500" cy="1600200"/>
          </a:xfrm>
          <a:prstGeom prst="rect">
            <a:avLst/>
          </a:prstGeom>
        </p:spPr>
      </p:pic>
      <p:pic>
        <p:nvPicPr>
          <p:cNvPr id="16" name="Afbeelding 15" descr="Afbeelding met vogel, watervogel, pinguïn, buitenshuis&#10;&#10;Door AI gegenereerde inhoud is mogelijk onjuist.">
            <a:extLst>
              <a:ext uri="{FF2B5EF4-FFF2-40B4-BE49-F238E27FC236}">
                <a16:creationId xmlns:a16="http://schemas.microsoft.com/office/drawing/2014/main" id="{0BCA89FD-CF76-1612-A174-D80814E5F75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41807" y="2954678"/>
            <a:ext cx="1544012" cy="2051655"/>
          </a:xfrm>
          <a:prstGeom prst="rect">
            <a:avLst/>
          </a:prstGeom>
        </p:spPr>
      </p:pic>
      <p:pic>
        <p:nvPicPr>
          <p:cNvPr id="18" name="Afbeelding 17" descr="Afbeelding met tekening, illustratie, Tekenfilm, Kinderkunst&#10;&#10;Door AI gegenereerde inhoud is mogelijk onjuist.">
            <a:extLst>
              <a:ext uri="{FF2B5EF4-FFF2-40B4-BE49-F238E27FC236}">
                <a16:creationId xmlns:a16="http://schemas.microsoft.com/office/drawing/2014/main" id="{E93CB41F-B114-3217-A288-53EC8D20AFF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11298" y="2866940"/>
            <a:ext cx="1453256" cy="20516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520977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2280"/>
    </mc:Choice>
    <mc:Fallback>
      <p:transition spd="slow" advTm="22280"/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6D2BE0-45CE-232A-9392-903AC277A6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81637" y="1889654"/>
            <a:ext cx="6780726" cy="705332"/>
          </a:xfrm>
        </p:spPr>
        <p:txBody>
          <a:bodyPr/>
          <a:lstStyle/>
          <a:p>
            <a:pPr algn="ctr"/>
            <a:r>
              <a:rPr lang="en-GB" b="1" dirty="0"/>
              <a:t>Run 1 + 2 analyses</a:t>
            </a:r>
            <a:endParaRPr lang="en-NL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8843BF1-FCA4-1A3A-5D58-A183C1C9E6C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749744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11333"/>
    </mc:Choice>
    <mc:Fallback>
      <p:transition spd="slow" advTm="11333"/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7DCD7133-2081-B649-759B-58FE79C0E9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6666" y="0"/>
            <a:ext cx="7879971" cy="705332"/>
          </a:xfrm>
        </p:spPr>
        <p:txBody>
          <a:bodyPr/>
          <a:lstStyle/>
          <a:p>
            <a:r>
              <a:rPr lang="nl-NL" sz="2400" dirty="0" err="1"/>
              <a:t>Nikhef</a:t>
            </a:r>
            <a:r>
              <a:rPr lang="nl-NL" sz="2400" dirty="0"/>
              <a:t> in </a:t>
            </a:r>
            <a:r>
              <a:rPr lang="nl-NL" sz="2400" dirty="0" err="1"/>
              <a:t>LHCb</a:t>
            </a:r>
            <a:r>
              <a:rPr lang="nl-NL" sz="2400" dirty="0"/>
              <a:t>: </a:t>
            </a:r>
            <a:r>
              <a:rPr lang="nl-NL" sz="2400" dirty="0" err="1"/>
              <a:t>contributed</a:t>
            </a:r>
            <a:r>
              <a:rPr lang="nl-NL" sz="2400" dirty="0"/>
              <a:t> </a:t>
            </a:r>
            <a:r>
              <a:rPr lang="nl-NL" sz="2400" dirty="0" err="1"/>
              <a:t>to</a:t>
            </a:r>
            <a:r>
              <a:rPr lang="nl-NL" sz="2400" dirty="0"/>
              <a:t> flavour </a:t>
            </a:r>
            <a:r>
              <a:rPr lang="nl-NL" sz="2400" i="1" u="sng" dirty="0" err="1"/>
              <a:t>milestones</a:t>
            </a:r>
            <a:endParaRPr lang="en-NL" sz="2400" i="1" u="sng" dirty="0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A746B77C-C0E0-0DD1-F611-4442DBDE873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182630" y="4786807"/>
            <a:ext cx="501424" cy="273844"/>
          </a:xfrm>
        </p:spPr>
        <p:txBody>
          <a:bodyPr/>
          <a:lstStyle/>
          <a:p>
            <a:fld id="{17918391-D411-FE40-AAD7-861AE5233E0E}" type="slidenum">
              <a:rPr lang="en-US" smtClean="0"/>
              <a:pPr/>
              <a:t>25</a:t>
            </a:fld>
            <a:endParaRPr lang="en-US" dirty="0"/>
          </a:p>
        </p:txBody>
      </p:sp>
      <p:pic>
        <p:nvPicPr>
          <p:cNvPr id="13" name="Afbeelding 12" descr="Afbeelding met tekst, diagram, lijn, Perceel&#10;&#10;Door AI gegenereerde inhoud is mogelijk onjuist.">
            <a:extLst>
              <a:ext uri="{FF2B5EF4-FFF2-40B4-BE49-F238E27FC236}">
                <a16:creationId xmlns:a16="http://schemas.microsoft.com/office/drawing/2014/main" id="{70DE4CC7-A1E4-D92A-9BE9-86C86D9C436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" r="50397"/>
          <a:stretch/>
        </p:blipFill>
        <p:spPr>
          <a:xfrm>
            <a:off x="4323739" y="717468"/>
            <a:ext cx="3159989" cy="2311778"/>
          </a:xfrm>
          <a:prstGeom prst="rect">
            <a:avLst/>
          </a:prstGeom>
        </p:spPr>
      </p:pic>
      <p:pic>
        <p:nvPicPr>
          <p:cNvPr id="19" name="Afbeelding 18">
            <a:extLst>
              <a:ext uri="{FF2B5EF4-FFF2-40B4-BE49-F238E27FC236}">
                <a16:creationId xmlns:a16="http://schemas.microsoft.com/office/drawing/2014/main" id="{A9CF09A8-F46B-4BE8-DDD7-418214D895B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39613" y="980943"/>
            <a:ext cx="3066941" cy="204830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kstvak 24">
                <a:extLst>
                  <a:ext uri="{FF2B5EF4-FFF2-40B4-BE49-F238E27FC236}">
                    <a16:creationId xmlns:a16="http://schemas.microsoft.com/office/drawing/2014/main" id="{38A149BC-A9CA-19BC-6405-A3DAA4C0F25D}"/>
                  </a:ext>
                </a:extLst>
              </p:cNvPr>
              <p:cNvSpPr txBox="1"/>
              <p:nvPr/>
            </p:nvSpPr>
            <p:spPr>
              <a:xfrm>
                <a:off x="0" y="1027398"/>
                <a:ext cx="1455075" cy="132343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nl-NL" sz="1600" dirty="0"/>
                  <a:t>Matter-</a:t>
                </a:r>
                <a:br>
                  <a:rPr lang="nl-NL" sz="1600" dirty="0"/>
                </a:br>
                <a:r>
                  <a:rPr lang="nl-NL" sz="1600" dirty="0"/>
                  <a:t>antimatter</a:t>
                </a:r>
              </a:p>
              <a:p>
                <a:r>
                  <a:rPr lang="nl-NL" sz="1600" dirty="0" err="1"/>
                  <a:t>asymmetry</a:t>
                </a:r>
                <a:endParaRPr lang="nl-NL" sz="1600" dirty="0"/>
              </a:p>
              <a:p>
                <a:r>
                  <a:rPr lang="nl-NL" sz="1600" b="1" i="1" dirty="0"/>
                  <a:t>sin2</a:t>
                </a:r>
                <a:r>
                  <a:rPr lang="nl-NL" sz="1600" b="1" i="1" dirty="0">
                    <a:latin typeface="Symbol" pitchFamily="2" charset="2"/>
                  </a:rPr>
                  <a:t>b</a:t>
                </a:r>
                <a:r>
                  <a:rPr lang="nl-NL" sz="1600" dirty="0"/>
                  <a:t> in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nl-NL" sz="16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600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nl-NL" sz="1600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nl-NL" sz="1600" dirty="0"/>
                  <a:t> meson </a:t>
                </a:r>
                <a:r>
                  <a:rPr lang="nl-NL" sz="1600" dirty="0" err="1"/>
                  <a:t>mixing</a:t>
                </a:r>
                <a:endParaRPr lang="en-NL" sz="1600" dirty="0"/>
              </a:p>
            </p:txBody>
          </p:sp>
        </mc:Choice>
        <mc:Fallback xmlns="">
          <p:sp>
            <p:nvSpPr>
              <p:cNvPr id="25" name="Tekstvak 24">
                <a:extLst>
                  <a:ext uri="{FF2B5EF4-FFF2-40B4-BE49-F238E27FC236}">
                    <a16:creationId xmlns:a16="http://schemas.microsoft.com/office/drawing/2014/main" id="{38A149BC-A9CA-19BC-6405-A3DAA4C0F25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1027398"/>
                <a:ext cx="1455075" cy="1323439"/>
              </a:xfrm>
              <a:prstGeom prst="rect">
                <a:avLst/>
              </a:prstGeom>
              <a:blipFill>
                <a:blip r:embed="rId4"/>
                <a:stretch>
                  <a:fillRect l="-2609" t="-1905" r="-870" b="-4762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kstvak 29">
                <a:extLst>
                  <a:ext uri="{FF2B5EF4-FFF2-40B4-BE49-F238E27FC236}">
                    <a16:creationId xmlns:a16="http://schemas.microsoft.com/office/drawing/2014/main" id="{1CBBFDEA-AA1F-0D71-3CE1-01549807A52D}"/>
                  </a:ext>
                </a:extLst>
              </p:cNvPr>
              <p:cNvSpPr txBox="1"/>
              <p:nvPr/>
            </p:nvSpPr>
            <p:spPr>
              <a:xfrm>
                <a:off x="7565287" y="988496"/>
                <a:ext cx="1660272" cy="1323439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nl-NL" sz="1600" dirty="0"/>
                  <a:t>Most </a:t>
                </a:r>
                <a:r>
                  <a:rPr lang="nl-NL" sz="1600" dirty="0" err="1"/>
                  <a:t>precise</a:t>
                </a:r>
                <a:r>
                  <a:rPr lang="nl-NL" sz="1600" dirty="0"/>
                  <a:t> </a:t>
                </a:r>
                <a:br>
                  <a:rPr lang="nl-NL" sz="1600" dirty="0"/>
                </a:br>
                <a:r>
                  <a:rPr lang="nl-NL" sz="1600" dirty="0" err="1"/>
                  <a:t>measurement</a:t>
                </a:r>
                <a:r>
                  <a:rPr lang="nl-NL" sz="1600" dirty="0"/>
                  <a:t> </a:t>
                </a:r>
                <a:br>
                  <a:rPr lang="nl-NL" sz="1600" dirty="0"/>
                </a:br>
                <a:r>
                  <a:rPr lang="nl-NL" sz="1600" dirty="0"/>
                  <a:t>of </a:t>
                </a:r>
                <a14:m>
                  <m:oMath xmlns:m="http://schemas.openxmlformats.org/officeDocument/2006/math">
                    <m:r>
                      <a:rPr lang="nl-NL" sz="1600" b="1" i="0" smtClean="0">
                        <a:latin typeface="Cambria Math" panose="02040503050406030204" pitchFamily="18" charset="0"/>
                      </a:rPr>
                      <m:t>𝚫</m:t>
                    </m:r>
                    <m:sSub>
                      <m:sSubPr>
                        <m:ctrlPr>
                          <a:rPr lang="nl-NL" sz="1600" b="1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𝒎</m:t>
                        </m:r>
                      </m:e>
                      <m:sub>
                        <m:r>
                          <a:rPr lang="nl-NL" sz="1600" b="1" i="1" smtClean="0">
                            <a:latin typeface="Cambria Math" panose="02040503050406030204" pitchFamily="18" charset="0"/>
                          </a:rPr>
                          <m:t>𝒔</m:t>
                        </m:r>
                      </m:sub>
                    </m:sSub>
                  </m:oMath>
                </a14:m>
                <a:r>
                  <a:rPr lang="nl-NL" sz="1600" dirty="0"/>
                  <a:t>: </a:t>
                </a:r>
                <a:br>
                  <a:rPr lang="nl-NL" sz="1600" dirty="0"/>
                </a:br>
                <a14:m>
                  <m:oMath xmlns:m="http://schemas.openxmlformats.org/officeDocument/2006/math">
                    <m:sSubSup>
                      <m:sSubSupPr>
                        <m:ctrlPr>
                          <a:rPr lang="nl-NL" sz="16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1600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sz="1600" b="0" i="1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sz="1600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</m:oMath>
                </a14:m>
                <a:r>
                  <a:rPr lang="nl-NL" sz="1600" dirty="0"/>
                  <a:t> meson </a:t>
                </a:r>
                <a:br>
                  <a:rPr lang="nl-NL" sz="1600" dirty="0"/>
                </a:br>
                <a:r>
                  <a:rPr lang="nl-NL" sz="1600" dirty="0" err="1"/>
                  <a:t>mixing</a:t>
                </a:r>
                <a:r>
                  <a:rPr lang="nl-NL" sz="1600" dirty="0"/>
                  <a:t> </a:t>
                </a:r>
                <a:r>
                  <a:rPr lang="nl-NL" sz="1600" dirty="0" err="1"/>
                  <a:t>rate</a:t>
                </a:r>
                <a:endParaRPr lang="en-NL" sz="1600" dirty="0"/>
              </a:p>
            </p:txBody>
          </p:sp>
        </mc:Choice>
        <mc:Fallback xmlns="">
          <p:sp>
            <p:nvSpPr>
              <p:cNvPr id="30" name="Tekstvak 29">
                <a:extLst>
                  <a:ext uri="{FF2B5EF4-FFF2-40B4-BE49-F238E27FC236}">
                    <a16:creationId xmlns:a16="http://schemas.microsoft.com/office/drawing/2014/main" id="{1CBBFDEA-AA1F-0D71-3CE1-01549807A52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65287" y="988496"/>
                <a:ext cx="1660272" cy="1323439"/>
              </a:xfrm>
              <a:prstGeom prst="rect">
                <a:avLst/>
              </a:prstGeom>
              <a:blipFill>
                <a:blip r:embed="rId5"/>
                <a:stretch>
                  <a:fillRect l="-1515" t="-952" b="-5714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42" name="Groep 41">
            <a:extLst>
              <a:ext uri="{FF2B5EF4-FFF2-40B4-BE49-F238E27FC236}">
                <a16:creationId xmlns:a16="http://schemas.microsoft.com/office/drawing/2014/main" id="{0AE5CBE7-558C-CB23-2A6A-B508FB81A631}"/>
              </a:ext>
            </a:extLst>
          </p:cNvPr>
          <p:cNvGrpSpPr/>
          <p:nvPr/>
        </p:nvGrpSpPr>
        <p:grpSpPr>
          <a:xfrm>
            <a:off x="4466709" y="2876305"/>
            <a:ext cx="4758850" cy="2123995"/>
            <a:chOff x="4466709" y="2821987"/>
            <a:chExt cx="4758850" cy="2123995"/>
          </a:xfrm>
        </p:grpSpPr>
        <p:pic>
          <p:nvPicPr>
            <p:cNvPr id="21" name="Afbeelding 20" descr="Afbeelding met tekst, schermopname, diagram&#10;&#10;Door AI gegenereerde inhoud is mogelijk onjuist.">
              <a:extLst>
                <a:ext uri="{FF2B5EF4-FFF2-40B4-BE49-F238E27FC236}">
                  <a16:creationId xmlns:a16="http://schemas.microsoft.com/office/drawing/2014/main" id="{D7D909DE-AD53-02F3-9523-783A2419D09D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466709" y="2991658"/>
              <a:ext cx="2912589" cy="1954324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8" name="Tekstvak 27">
                  <a:extLst>
                    <a:ext uri="{FF2B5EF4-FFF2-40B4-BE49-F238E27FC236}">
                      <a16:creationId xmlns:a16="http://schemas.microsoft.com/office/drawing/2014/main" id="{E94B5416-92BA-7EF6-53AD-E6D3036CE686}"/>
                    </a:ext>
                  </a:extLst>
                </p:cNvPr>
                <p:cNvSpPr txBox="1"/>
                <p:nvPr/>
              </p:nvSpPr>
              <p:spPr>
                <a:xfrm>
                  <a:off x="7565287" y="2917401"/>
                  <a:ext cx="1660272" cy="1323439"/>
                </a:xfrm>
                <a:prstGeom prst="rect">
                  <a:avLst/>
                </a:prstGeom>
                <a:noFill/>
              </p:spPr>
              <p:txBody>
                <a:bodyPr wrap="square">
                  <a:spAutoFit/>
                </a:bodyPr>
                <a:lstStyle/>
                <a:p>
                  <a:r>
                    <a:rPr lang="nl-NL" sz="1600" dirty="0"/>
                    <a:t>Best </a:t>
                  </a:r>
                  <a:r>
                    <a:rPr lang="nl-NL" sz="1600" dirty="0" err="1"/>
                    <a:t>constraint</a:t>
                  </a:r>
                  <a:r>
                    <a:rPr lang="nl-NL" sz="1600" dirty="0"/>
                    <a:t> </a:t>
                  </a:r>
                  <a:br>
                    <a:rPr lang="nl-NL" sz="1600" dirty="0"/>
                  </a:br>
                  <a:r>
                    <a:rPr lang="nl-NL" sz="1600" dirty="0"/>
                    <a:t>on </a:t>
                  </a:r>
                  <a14:m>
                    <m:oMath xmlns:m="http://schemas.openxmlformats.org/officeDocument/2006/math">
                      <m:sSub>
                        <m:sSubPr>
                          <m:ctrlPr>
                            <a:rPr lang="nl-NL" sz="1600" b="1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nl-NL" sz="1600" b="1" i="1" smtClean="0">
                              <a:latin typeface="Cambria Math" panose="02040503050406030204" pitchFamily="18" charset="0"/>
                            </a:rPr>
                            <m:t>𝝓</m:t>
                          </m:r>
                        </m:e>
                        <m:sub>
                          <m:r>
                            <a:rPr lang="nl-NL" sz="1600" b="1" i="1" smtClean="0">
                              <a:latin typeface="Cambria Math" panose="02040503050406030204" pitchFamily="18" charset="0"/>
                            </a:rPr>
                            <m:t>𝒔</m:t>
                          </m:r>
                        </m:sub>
                      </m:sSub>
                    </m:oMath>
                  </a14:m>
                  <a:r>
                    <a:rPr lang="nl-NL" sz="1600" dirty="0"/>
                    <a:t>: matter-antimatter </a:t>
                  </a:r>
                  <a:r>
                    <a:rPr lang="nl-NL" sz="1600" dirty="0" err="1"/>
                    <a:t>asymmetry</a:t>
                  </a:r>
                  <a:r>
                    <a:rPr lang="nl-NL" sz="1600" dirty="0"/>
                    <a:t> in </a:t>
                  </a:r>
                  <a14:m>
                    <m:oMath xmlns:m="http://schemas.openxmlformats.org/officeDocument/2006/math">
                      <m:sSubSup>
                        <m:sSubSupPr>
                          <m:ctrlPr>
                            <a:rPr lang="nl-NL" sz="1600" b="0" i="1" smtClean="0"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nl-NL" sz="1600" b="0" i="1" smtClean="0">
                              <a:latin typeface="Cambria Math" panose="02040503050406030204" pitchFamily="18" charset="0"/>
                            </a:rPr>
                            <m:t>𝐵</m:t>
                          </m:r>
                        </m:e>
                        <m:sub>
                          <m:r>
                            <a:rPr lang="nl-NL" sz="1600" b="0" i="1" smtClean="0">
                              <a:latin typeface="Cambria Math" panose="02040503050406030204" pitchFamily="18" charset="0"/>
                            </a:rPr>
                            <m:t>𝑠</m:t>
                          </m:r>
                        </m:sub>
                        <m:sup>
                          <m:r>
                            <a:rPr lang="nl-NL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</m:oMath>
                  </a14:m>
                  <a:r>
                    <a:rPr lang="nl-NL" sz="1600" dirty="0"/>
                    <a:t> </a:t>
                  </a:r>
                  <a:r>
                    <a:rPr lang="nl-NL" sz="1600" dirty="0" err="1"/>
                    <a:t>mixing</a:t>
                  </a:r>
                  <a:r>
                    <a:rPr lang="nl-NL" sz="1600" dirty="0"/>
                    <a:t> </a:t>
                  </a:r>
                  <a:endParaRPr lang="en-NL" sz="1600" dirty="0"/>
                </a:p>
              </p:txBody>
            </p:sp>
          </mc:Choice>
          <mc:Fallback xmlns="">
            <p:sp>
              <p:nvSpPr>
                <p:cNvPr id="28" name="Tekstvak 27">
                  <a:extLst>
                    <a:ext uri="{FF2B5EF4-FFF2-40B4-BE49-F238E27FC236}">
                      <a16:creationId xmlns:a16="http://schemas.microsoft.com/office/drawing/2014/main" id="{E94B5416-92BA-7EF6-53AD-E6D3036CE686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565287" y="2917401"/>
                  <a:ext cx="1660272" cy="1323439"/>
                </a:xfrm>
                <a:prstGeom prst="rect">
                  <a:avLst/>
                </a:prstGeom>
                <a:blipFill>
                  <a:blip r:embed="rId7"/>
                  <a:stretch>
                    <a:fillRect l="-1515" t="-943" b="-4717"/>
                  </a:stretch>
                </a:blipFill>
              </p:spPr>
              <p:txBody>
                <a:bodyPr/>
                <a:lstStyle/>
                <a:p>
                  <a:r>
                    <a:rPr lang="en-CH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2" name="Tekstvak 31">
                  <a:extLst>
                    <a:ext uri="{FF2B5EF4-FFF2-40B4-BE49-F238E27FC236}">
                      <a16:creationId xmlns:a16="http://schemas.microsoft.com/office/drawing/2014/main" id="{3119D933-B540-F18C-82BD-0E2EE72F5A45}"/>
                    </a:ext>
                  </a:extLst>
                </p:cNvPr>
                <p:cNvSpPr txBox="1"/>
                <p:nvPr/>
              </p:nvSpPr>
              <p:spPr>
                <a:xfrm>
                  <a:off x="5893741" y="2821987"/>
                  <a:ext cx="1349674" cy="375552"/>
                </a:xfrm>
                <a:prstGeom prst="rect">
                  <a:avLst/>
                </a:prstGeom>
                <a:solidFill>
                  <a:schemeClr val="bg1"/>
                </a:solidFill>
                <a:ln w="19050">
                  <a:solidFill>
                    <a:schemeClr val="tx1"/>
                  </a:solidFill>
                </a:ln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Sup>
                          <m:sSubSupPr>
                            <m:ctrlP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𝑩</m:t>
                            </m:r>
                          </m:e>
                          <m:sub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𝒔</m:t>
                            </m:r>
                          </m:sub>
                          <m:sup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𝟎</m:t>
                            </m:r>
                          </m:sup>
                        </m:sSubSup>
                        <m:r>
                          <a:rPr lang="nl-NL" b="1" i="1" noProof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→</m:t>
                        </m:r>
                        <m:r>
                          <a:rPr lang="nl-NL" b="1" i="1" noProof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  <m:r>
                          <a:rPr lang="nl-NL" b="1" i="1" noProof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/</m:t>
                        </m:r>
                        <m:r>
                          <a:rPr lang="nl-NL" b="1" i="1" noProof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𝝍𝝓</m:t>
                        </m:r>
                      </m:oMath>
                    </m:oMathPara>
                  </a14:m>
                  <a:endParaRPr lang="en-NL" b="1" dirty="0">
                    <a:solidFill>
                      <a:srgbClr val="3A3A3A"/>
                    </a:solidFill>
                  </a:endParaRPr>
                </a:p>
              </p:txBody>
            </p:sp>
          </mc:Choice>
          <mc:Fallback xmlns="">
            <p:sp>
              <p:nvSpPr>
                <p:cNvPr id="32" name="Tekstvak 31">
                  <a:extLst>
                    <a:ext uri="{FF2B5EF4-FFF2-40B4-BE49-F238E27FC236}">
                      <a16:creationId xmlns:a16="http://schemas.microsoft.com/office/drawing/2014/main" id="{3119D933-B540-F18C-82BD-0E2EE72F5A45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893741" y="2821987"/>
                  <a:ext cx="1349674" cy="375552"/>
                </a:xfrm>
                <a:prstGeom prst="rect">
                  <a:avLst/>
                </a:prstGeom>
                <a:blipFill>
                  <a:blip r:embed="rId8"/>
                  <a:stretch>
                    <a:fillRect b="-12500"/>
                  </a:stretch>
                </a:blipFill>
                <a:ln w="19050">
                  <a:solidFill>
                    <a:schemeClr val="tx1"/>
                  </a:solidFill>
                </a:ln>
              </p:spPr>
              <p:txBody>
                <a:bodyPr/>
                <a:lstStyle/>
                <a:p>
                  <a:r>
                    <a:rPr lang="en-CH">
                      <a:noFill/>
                    </a:rPr>
                    <a:t> </a:t>
                  </a:r>
                </a:p>
              </p:txBody>
            </p:sp>
          </mc:Fallback>
        </mc:AlternateContent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kstvak 33">
                <a:extLst>
                  <a:ext uri="{FF2B5EF4-FFF2-40B4-BE49-F238E27FC236}">
                    <a16:creationId xmlns:a16="http://schemas.microsoft.com/office/drawing/2014/main" id="{0D67C192-4FA2-3329-8841-212085D43846}"/>
                  </a:ext>
                </a:extLst>
              </p:cNvPr>
              <p:cNvSpPr txBox="1"/>
              <p:nvPr/>
            </p:nvSpPr>
            <p:spPr>
              <a:xfrm>
                <a:off x="5844528" y="752311"/>
                <a:ext cx="1388745" cy="375552"/>
              </a:xfrm>
              <a:prstGeom prst="rect">
                <a:avLst/>
              </a:prstGeom>
              <a:ln/>
            </p:spPr>
            <p:style>
              <a:lnRef idx="2">
                <a:schemeClr val="dk1"/>
              </a:lnRef>
              <a:fillRef idx="1">
                <a:schemeClr val="lt1"/>
              </a:fillRef>
              <a:effectRef idx="0">
                <a:schemeClr val="dk1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nl-NL" b="1" i="1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nl-NL" b="1" i="1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𝑩</m:t>
                          </m:r>
                        </m:e>
                        <m:sub>
                          <m:r>
                            <a:rPr lang="nl-NL" b="1" i="1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𝒔</m:t>
                          </m:r>
                        </m:sub>
                        <m:sup>
                          <m:r>
                            <a:rPr lang="nl-NL" b="1" i="1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𝟎</m:t>
                          </m:r>
                        </m:sup>
                      </m:sSubSup>
                      <m:r>
                        <a:rPr lang="nl-NL" b="1" i="1">
                          <a:solidFill>
                            <a:srgbClr val="3A3A3A"/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sSubSup>
                        <m:sSubSupPr>
                          <m:ctrlPr>
                            <a:rPr lang="nl-NL" b="1" i="1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nl-NL" b="1" i="1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𝑫</m:t>
                          </m:r>
                        </m:e>
                        <m:sub>
                          <m:r>
                            <a:rPr lang="nl-NL" b="1" i="1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𝒔</m:t>
                          </m:r>
                        </m:sub>
                        <m:sup>
                          <m:r>
                            <a:rPr lang="nl-NL" b="1" i="1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bSup>
                      <m:sSup>
                        <m:sSupPr>
                          <m:ctrlPr>
                            <a:rPr lang="nl-NL" b="1" i="1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nl-NL" b="1" i="1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𝝅</m:t>
                          </m:r>
                        </m:e>
                        <m:sup>
                          <m:r>
                            <a:rPr lang="nl-NL" b="1" i="1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</m:oMath>
                  </m:oMathPara>
                </a14:m>
                <a:endParaRPr lang="en-NL" b="1" dirty="0">
                  <a:solidFill>
                    <a:srgbClr val="3A3A3A"/>
                  </a:solidFill>
                </a:endParaRPr>
              </a:p>
            </p:txBody>
          </p:sp>
        </mc:Choice>
        <mc:Fallback xmlns="">
          <p:sp>
            <p:nvSpPr>
              <p:cNvPr id="34" name="Tekstvak 33">
                <a:extLst>
                  <a:ext uri="{FF2B5EF4-FFF2-40B4-BE49-F238E27FC236}">
                    <a16:creationId xmlns:a16="http://schemas.microsoft.com/office/drawing/2014/main" id="{0D67C192-4FA2-3329-8841-212085D4384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844528" y="752311"/>
                <a:ext cx="1388745" cy="37555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  <a:ln/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41" name="Groep 40">
            <a:extLst>
              <a:ext uri="{FF2B5EF4-FFF2-40B4-BE49-F238E27FC236}">
                <a16:creationId xmlns:a16="http://schemas.microsoft.com/office/drawing/2014/main" id="{C81623D3-0D43-641D-6BBB-BC3E234F9E49}"/>
              </a:ext>
            </a:extLst>
          </p:cNvPr>
          <p:cNvGrpSpPr/>
          <p:nvPr/>
        </p:nvGrpSpPr>
        <p:grpSpPr>
          <a:xfrm>
            <a:off x="-18106" y="2852260"/>
            <a:ext cx="4444890" cy="2239126"/>
            <a:chOff x="-18106" y="2797942"/>
            <a:chExt cx="4444890" cy="2239126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BB48F941-0BD2-7080-AB77-130CF63CC760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/>
            <a:stretch>
              <a:fillRect/>
            </a:stretch>
          </p:blipFill>
          <p:spPr>
            <a:xfrm>
              <a:off x="1246810" y="2982652"/>
              <a:ext cx="3179974" cy="2054416"/>
            </a:xfrm>
            <a:prstGeom prst="rect">
              <a:avLst/>
            </a:prstGeom>
          </p:spPr>
        </p:pic>
        <p:sp>
          <p:nvSpPr>
            <p:cNvPr id="27" name="Tekstvak 26">
              <a:extLst>
                <a:ext uri="{FF2B5EF4-FFF2-40B4-BE49-F238E27FC236}">
                  <a16:creationId xmlns:a16="http://schemas.microsoft.com/office/drawing/2014/main" id="{07ACB009-C8F7-1923-E121-524480A9B7EC}"/>
                </a:ext>
              </a:extLst>
            </p:cNvPr>
            <p:cNvSpPr txBox="1"/>
            <p:nvPr/>
          </p:nvSpPr>
          <p:spPr>
            <a:xfrm>
              <a:off x="-18106" y="2984318"/>
              <a:ext cx="1385907" cy="830997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nl-NL" sz="1600" dirty="0" err="1"/>
                <a:t>Observation</a:t>
              </a:r>
              <a:br>
                <a:rPr lang="nl-NL" sz="1600" dirty="0"/>
              </a:br>
              <a:r>
                <a:rPr lang="nl-NL" sz="1600" dirty="0"/>
                <a:t>of </a:t>
              </a:r>
              <a:r>
                <a:rPr lang="nl-NL" sz="1600" dirty="0" err="1"/>
                <a:t>rarest</a:t>
              </a:r>
              <a:r>
                <a:rPr lang="nl-NL" sz="1600" dirty="0"/>
                <a:t> </a:t>
              </a:r>
              <a:r>
                <a:rPr lang="nl-NL" sz="1600" i="1" dirty="0"/>
                <a:t>B</a:t>
              </a:r>
              <a:r>
                <a:rPr lang="nl-NL" sz="1600" dirty="0"/>
                <a:t> </a:t>
              </a:r>
              <a:br>
                <a:rPr lang="nl-NL" sz="1600" dirty="0"/>
              </a:br>
              <a:r>
                <a:rPr lang="nl-NL" sz="1600" dirty="0" err="1"/>
                <a:t>decay</a:t>
              </a:r>
              <a:r>
                <a:rPr lang="nl-NL" sz="1600" dirty="0"/>
                <a:t> ever</a:t>
              </a:r>
              <a:endParaRPr lang="en-NL" sz="1600" dirty="0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8" name="Tekstvak 37">
                  <a:extLst>
                    <a:ext uri="{FF2B5EF4-FFF2-40B4-BE49-F238E27FC236}">
                      <a16:creationId xmlns:a16="http://schemas.microsoft.com/office/drawing/2014/main" id="{CD14894C-5A1E-E6B7-E42B-1549222B5542}"/>
                    </a:ext>
                  </a:extLst>
                </p:cNvPr>
                <p:cNvSpPr txBox="1"/>
                <p:nvPr/>
              </p:nvSpPr>
              <p:spPr>
                <a:xfrm>
                  <a:off x="1780782" y="2797942"/>
                  <a:ext cx="1385907" cy="375552"/>
                </a:xfrm>
                <a:prstGeom prst="rect">
                  <a:avLst/>
                </a:prstGeom>
                <a:solidFill>
                  <a:schemeClr val="bg1"/>
                </a:solidFill>
                <a:ln w="19050">
                  <a:solidFill>
                    <a:schemeClr val="tx1"/>
                  </a:solidFill>
                </a:ln>
              </p:spPr>
              <p:txBody>
                <a:bodyPr wrap="square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Sup>
                          <m:sSubSupPr>
                            <m:ctrlP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𝑩</m:t>
                            </m:r>
                          </m:e>
                          <m:sub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𝒔</m:t>
                            </m:r>
                          </m:sub>
                          <m:sup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𝟎</m:t>
                            </m:r>
                          </m:sup>
                        </m:sSubSup>
                        <m:r>
                          <a:rPr lang="nl-NL" b="1" i="1" noProof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→</m:t>
                        </m:r>
                        <m:sSup>
                          <m:sSupPr>
                            <m:ctrlP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𝝁</m:t>
                            </m:r>
                          </m:e>
                          <m:sup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  <m:sSup>
                          <m:sSupPr>
                            <m:ctrlP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𝝁</m:t>
                            </m:r>
                          </m:e>
                          <m:sup>
                            <m:r>
                              <a:rPr lang="nl-NL" b="1" i="1" noProof="0" smtClean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−</m:t>
                            </m:r>
                          </m:sup>
                        </m:sSup>
                      </m:oMath>
                    </m:oMathPara>
                  </a14:m>
                  <a:endParaRPr lang="en-NL" b="1" dirty="0">
                    <a:solidFill>
                      <a:srgbClr val="3A3A3A"/>
                    </a:solidFill>
                  </a:endParaRPr>
                </a:p>
              </p:txBody>
            </p:sp>
          </mc:Choice>
          <mc:Fallback xmlns="">
            <p:sp>
              <p:nvSpPr>
                <p:cNvPr id="38" name="Tekstvak 37">
                  <a:extLst>
                    <a:ext uri="{FF2B5EF4-FFF2-40B4-BE49-F238E27FC236}">
                      <a16:creationId xmlns:a16="http://schemas.microsoft.com/office/drawing/2014/main" id="{CD14894C-5A1E-E6B7-E42B-1549222B5542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780782" y="2797942"/>
                  <a:ext cx="1385907" cy="375552"/>
                </a:xfrm>
                <a:prstGeom prst="rect">
                  <a:avLst/>
                </a:prstGeom>
                <a:blipFill>
                  <a:blip r:embed="rId11"/>
                  <a:stretch>
                    <a:fillRect b="-3030"/>
                  </a:stretch>
                </a:blipFill>
                <a:ln w="19050">
                  <a:solidFill>
                    <a:schemeClr val="tx1"/>
                  </a:solidFill>
                </a:ln>
              </p:spPr>
              <p:txBody>
                <a:bodyPr/>
                <a:lstStyle/>
                <a:p>
                  <a:r>
                    <a:rPr lang="en-CH">
                      <a:noFill/>
                    </a:rPr>
                    <a:t> </a:t>
                  </a:r>
                </a:p>
              </p:txBody>
            </p:sp>
          </mc:Fallback>
        </mc:AlternateContent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40" name="Tekstvak 39">
                <a:extLst>
                  <a:ext uri="{FF2B5EF4-FFF2-40B4-BE49-F238E27FC236}">
                    <a16:creationId xmlns:a16="http://schemas.microsoft.com/office/drawing/2014/main" id="{DFB5E2EA-34CF-9A59-7B8F-8BBFDBB19B54}"/>
                  </a:ext>
                </a:extLst>
              </p:cNvPr>
              <p:cNvSpPr txBox="1"/>
              <p:nvPr/>
            </p:nvSpPr>
            <p:spPr>
              <a:xfrm>
                <a:off x="1780782" y="738118"/>
                <a:ext cx="1455075" cy="389850"/>
              </a:xfrm>
              <a:prstGeom prst="rect">
                <a:avLst/>
              </a:prstGeom>
              <a:solidFill>
                <a:schemeClr val="bg1"/>
              </a:solidFill>
              <a:ln w="19050">
                <a:solidFill>
                  <a:schemeClr val="tx1"/>
                </a:solidFill>
              </a:ln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p>
                        <m:sSupPr>
                          <m:ctrlPr>
                            <a:rPr lang="nl-NL" b="1" i="1" noProof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nl-NL" b="1" i="1" noProof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𝑩</m:t>
                          </m:r>
                        </m:e>
                        <m:sup>
                          <m:r>
                            <a:rPr lang="nl-NL" b="1" i="1" noProof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𝟎</m:t>
                          </m:r>
                        </m:sup>
                      </m:sSup>
                      <m:r>
                        <a:rPr lang="nl-NL" b="1" i="1" noProof="0" smtClean="0">
                          <a:solidFill>
                            <a:srgbClr val="3A3A3A"/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r>
                        <a:rPr lang="nl-NL" b="1" i="1" noProof="0" smtClean="0">
                          <a:solidFill>
                            <a:srgbClr val="3A3A3A"/>
                          </a:solidFill>
                          <a:latin typeface="Cambria Math" panose="02040503050406030204" pitchFamily="18" charset="0"/>
                        </a:rPr>
                        <m:t>𝑱</m:t>
                      </m:r>
                      <m:r>
                        <a:rPr lang="nl-NL" b="1" i="1" noProof="0" smtClean="0">
                          <a:solidFill>
                            <a:srgbClr val="3A3A3A"/>
                          </a:solidFill>
                          <a:latin typeface="Cambria Math" panose="02040503050406030204" pitchFamily="18" charset="0"/>
                        </a:rPr>
                        <m:t>/</m:t>
                      </m:r>
                      <m:r>
                        <a:rPr lang="nl-NL" b="1" i="1" noProof="0" smtClean="0">
                          <a:solidFill>
                            <a:srgbClr val="3A3A3A"/>
                          </a:solidFill>
                          <a:latin typeface="Cambria Math" panose="02040503050406030204" pitchFamily="18" charset="0"/>
                        </a:rPr>
                        <m:t>𝝍</m:t>
                      </m:r>
                      <m:sSubSup>
                        <m:sSubSupPr>
                          <m:ctrlPr>
                            <a:rPr lang="nl-NL" b="1" i="1" noProof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nl-NL" b="1" i="1" noProof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𝑲</m:t>
                          </m:r>
                        </m:e>
                        <m:sub>
                          <m:r>
                            <a:rPr lang="nl-NL" b="1" i="1" noProof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𝑺</m:t>
                          </m:r>
                        </m:sub>
                        <m:sup>
                          <m:r>
                            <a:rPr lang="nl-NL" b="1" i="1" noProof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𝟎</m:t>
                          </m:r>
                        </m:sup>
                      </m:sSubSup>
                    </m:oMath>
                  </m:oMathPara>
                </a14:m>
                <a:endParaRPr lang="en-NL" b="1" dirty="0">
                  <a:solidFill>
                    <a:srgbClr val="3A3A3A"/>
                  </a:solidFill>
                </a:endParaRPr>
              </a:p>
            </p:txBody>
          </p:sp>
        </mc:Choice>
        <mc:Fallback xmlns="">
          <p:sp>
            <p:nvSpPr>
              <p:cNvPr id="40" name="Tekstvak 39">
                <a:extLst>
                  <a:ext uri="{FF2B5EF4-FFF2-40B4-BE49-F238E27FC236}">
                    <a16:creationId xmlns:a16="http://schemas.microsoft.com/office/drawing/2014/main" id="{DFB5E2EA-34CF-9A59-7B8F-8BBFDBB19B5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80782" y="738118"/>
                <a:ext cx="1455075" cy="389850"/>
              </a:xfrm>
              <a:prstGeom prst="rect">
                <a:avLst/>
              </a:prstGeom>
              <a:blipFill>
                <a:blip r:embed="rId12"/>
                <a:stretch>
                  <a:fillRect b="-12121"/>
                </a:stretch>
              </a:blipFill>
              <a:ln w="19050"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53958189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50492"/>
    </mc:Choice>
    <mc:Fallback>
      <p:transition spd="slow" advTm="50492"/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1A95CD6-94B0-1BF6-7789-7D11EBBC981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4DD8E76E-43BB-C512-59C0-C98B5614A4B4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>
                <a:normAutofit/>
              </a:bodyPr>
              <a:lstStyle/>
              <a:p>
                <a:r>
                  <a:rPr lang="en-US" sz="3000" dirty="0"/>
                  <a:t>Leptonic rare decays: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320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3200" i="1" dirty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3200" b="0" i="1" dirty="0" smtClean="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3200" b="0" i="1" dirty="0" smtClean="0">
                            <a:latin typeface="Cambria Math" panose="02040503050406030204" pitchFamily="18" charset="0"/>
                          </a:rPr>
                          <m:t>𝑠</m:t>
                        </m:r>
                        <m:r>
                          <a:rPr lang="en-US" sz="3200" b="0" i="1" dirty="0" smtClean="0">
                            <a:latin typeface="Cambria Math" panose="02040503050406030204" pitchFamily="18" charset="0"/>
                          </a:rPr>
                          <m:t>)</m:t>
                        </m:r>
                      </m:sub>
                      <m:sup>
                        <m:r>
                          <a:rPr lang="en-US" sz="3200" i="1" dirty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3200" i="1" dirty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3200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3200" b="0" i="1" dirty="0" smtClean="0">
                            <a:latin typeface="Cambria Math" panose="02040503050406030204" pitchFamily="18" charset="0"/>
                          </a:rPr>
                          <m:t>𝑙</m:t>
                        </m:r>
                      </m:e>
                      <m:sup>
                        <m:r>
                          <a:rPr lang="en-US" sz="3200" i="1" dirty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3200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3200" b="0" i="1" dirty="0" smtClean="0">
                            <a:latin typeface="Cambria Math" panose="02040503050406030204" pitchFamily="18" charset="0"/>
                          </a:rPr>
                          <m:t>𝑙</m:t>
                        </m:r>
                      </m:e>
                      <m:sup>
                        <m:r>
                          <a:rPr lang="en-US" sz="3200" i="1" dirty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endParaRPr lang="en-GB" sz="3000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4DD8E76E-43BB-C512-59C0-C98B5614A4B4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l="-2809" b="-12281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97DB321C-8249-E6BE-0ED3-DB0AFBACA6C7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-9053" y="2010777"/>
                <a:ext cx="4852659" cy="2858634"/>
              </a:xfrm>
            </p:spPr>
            <p:txBody>
              <a:bodyPr>
                <a:noAutofit/>
              </a:bodyPr>
              <a:lstStyle/>
              <a:p>
                <a:r>
                  <a:rPr lang="en-US" sz="1800" dirty="0"/>
                  <a:t>Precise theory predictions </a:t>
                </a:r>
                <a:br>
                  <a:rPr lang="en-US" sz="1800" dirty="0"/>
                </a:br>
                <a:r>
                  <a:rPr lang="en-US" sz="1800" dirty="0"/>
                  <a:t>(decay rate has only ~3% uncertainty)</a:t>
                </a:r>
                <a:endParaRPr lang="en-US" sz="1300" dirty="0"/>
              </a:p>
              <a:p>
                <a:endParaRPr lang="en-US" sz="1800" dirty="0"/>
              </a:p>
              <a:p>
                <a:r>
                  <a:rPr lang="en-US" sz="1800" dirty="0"/>
                  <a:t>Strong constraints on New Physics</a:t>
                </a:r>
              </a:p>
              <a:p>
                <a:endParaRPr lang="en-US" sz="1800" dirty="0"/>
              </a:p>
              <a:p>
                <a:r>
                  <a:rPr lang="en-US" sz="1800" dirty="0"/>
                  <a:t>SM prediction for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80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800" b="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1800" b="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1800" b="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  <m:r>
                          <a:rPr lang="en-US" sz="1800" b="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sub>
                      <m:sup>
                        <m:r>
                          <a:rPr lang="en-US" sz="1800" b="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800" b="0" i="1" dirty="0" smtClean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80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en-US" sz="1800" b="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en-US" sz="1800" b="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US" sz="1800" dirty="0"/>
                  <a:t> much lower: even stronger New Physics probe</a:t>
                </a:r>
                <a:br>
                  <a:rPr lang="en-US" sz="1800" dirty="0"/>
                </a:br>
                <a:r>
                  <a:rPr lang="en-US" sz="1800" dirty="0"/>
                  <a:t>compared to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80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800" i="1" dirty="0">
                        <a:solidFill>
                          <a:schemeClr val="tx1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800" i="1" dirty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endParaRPr lang="en-US" sz="1800" dirty="0"/>
              </a:p>
              <a:p>
                <a:pPr marL="36576" indent="0">
                  <a:buNone/>
                </a:pPr>
                <a:endParaRPr lang="en-US" sz="1800" dirty="0"/>
              </a:p>
            </p:txBody>
          </p:sp>
        </mc:Choice>
        <mc:Fallback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97DB321C-8249-E6BE-0ED3-DB0AFBACA6C7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-9053" y="2010777"/>
                <a:ext cx="4852659" cy="2858634"/>
              </a:xfrm>
              <a:blipFill>
                <a:blip r:embed="rId3"/>
                <a:stretch>
                  <a:fillRect t="-127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2743355-2A4A-21A6-4741-D2CE9B7B210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26</a:t>
            </a:fld>
            <a:endParaRPr lang="en-US" dirty="0"/>
          </a:p>
        </p:txBody>
      </p:sp>
      <p:grpSp>
        <p:nvGrpSpPr>
          <p:cNvPr id="7" name="Groep 6">
            <a:extLst>
              <a:ext uri="{FF2B5EF4-FFF2-40B4-BE49-F238E27FC236}">
                <a16:creationId xmlns:a16="http://schemas.microsoft.com/office/drawing/2014/main" id="{C7F15FAB-A3D8-0B9E-C74C-A23EAFF4F6BF}"/>
              </a:ext>
            </a:extLst>
          </p:cNvPr>
          <p:cNvGrpSpPr/>
          <p:nvPr/>
        </p:nvGrpSpPr>
        <p:grpSpPr>
          <a:xfrm>
            <a:off x="4730580" y="2148243"/>
            <a:ext cx="4413420" cy="2729612"/>
            <a:chOff x="1891903" y="2484847"/>
            <a:chExt cx="4413420" cy="2729612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A832265E-E0D9-4D0E-3991-714BC7113B95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891903" y="2484847"/>
              <a:ext cx="4413420" cy="2521486"/>
            </a:xfrm>
            <a:prstGeom prst="rect">
              <a:avLst/>
            </a:prstGeom>
          </p:spPr>
        </p:pic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40207B0C-3FC2-4097-A40D-7E79863864A2}"/>
                </a:ext>
              </a:extLst>
            </p:cNvPr>
            <p:cNvSpPr txBox="1"/>
            <p:nvPr/>
          </p:nvSpPr>
          <p:spPr>
            <a:xfrm>
              <a:off x="2208043" y="4952849"/>
              <a:ext cx="3213463" cy="2616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050" dirty="0"/>
                <a:t>Fleischer et al., JHEP 05 (2017) 156</a:t>
              </a:r>
              <a:endParaRPr lang="en-GB" sz="1050" dirty="0"/>
            </a:p>
          </p:txBody>
        </p:sp>
      </p:grpSp>
      <p:pic>
        <p:nvPicPr>
          <p:cNvPr id="5" name="Afbeelding 4" descr="Afbeelding met lijn, diagram, Lettertype, Perceel&#10;&#10;Door AI gegenereerde inhoud is mogelijk onjuist.">
            <a:extLst>
              <a:ext uri="{FF2B5EF4-FFF2-40B4-BE49-F238E27FC236}">
                <a16:creationId xmlns:a16="http://schemas.microsoft.com/office/drawing/2014/main" id="{8D6BD04E-864C-6BBD-1BD3-BB43E903E9B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12614" y="880187"/>
            <a:ext cx="3318771" cy="1130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4586285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4088"/>
    </mc:Choice>
    <mc:Fallback>
      <p:transition spd="slow" advTm="44088"/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9DDF4A4-4D86-10CA-7751-D632769C90C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D01CF366-7948-DAE4-8D42-EB27DAEDC135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r="4537"/>
          <a:stretch/>
        </p:blipFill>
        <p:spPr>
          <a:xfrm>
            <a:off x="4421738" y="1267487"/>
            <a:ext cx="4705339" cy="3184346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74611A82-A5CA-1748-DD4A-6ED247E72F11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>
                <a:normAutofit/>
              </a:bodyPr>
              <a:lstStyle/>
              <a:p>
                <a:r>
                  <a:rPr lang="en-US" sz="3000" dirty="0"/>
                  <a:t>Legacy measurement: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GB" sz="30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GB" sz="3000" b="0" i="1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sz="3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GB" sz="3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endParaRPr lang="en-GB" sz="3000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74611A82-A5CA-1748-DD4A-6ED247E72F1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l="-2788" b="-16522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8A7C629-2C0F-12FD-0C6C-C679B645FC3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27</a:t>
            </a:fld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3C5E7F9-EFB1-ECB7-AD5F-D3F26BE7042B}"/>
                  </a:ext>
                </a:extLst>
              </p:cNvPr>
              <p:cNvSpPr txBox="1"/>
              <p:nvPr/>
            </p:nvSpPr>
            <p:spPr>
              <a:xfrm>
                <a:off x="16923" y="1178491"/>
                <a:ext cx="4518865" cy="291323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 marL="342900" indent="-34290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b="1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𝑩</m:t>
                        </m:r>
                        <m:d>
                          <m:dPr>
                            <m:ctrlPr>
                              <a:rPr lang="en-US" sz="1400" b="1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sSubSup>
                              <m:sSubSupPr>
                                <m:ctrlP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sSubSupPr>
                              <m:e>
                                <m: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𝑩</m:t>
                                </m:r>
                              </m:e>
                              <m:sub>
                                <m: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𝒔</m:t>
                                </m:r>
                              </m:sub>
                              <m:sup>
                                <m: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𝟎</m:t>
                                </m:r>
                              </m:sup>
                            </m:sSubSup>
                            <m:r>
                              <a:rPr lang="en-US" sz="1400" b="1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→</m:t>
                            </m:r>
                            <m:sSup>
                              <m:sSupPr>
                                <m:ctrlP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𝝁</m:t>
                                </m:r>
                              </m:e>
                              <m:sup>
                                <m: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+</m:t>
                                </m:r>
                              </m:sup>
                            </m:sSup>
                            <m:sSup>
                              <m:sSupPr>
                                <m:ctrlP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𝝁</m:t>
                                </m:r>
                              </m:e>
                              <m:sup>
                                <m:r>
                                  <a:rPr lang="en-US" sz="1400" b="1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−</m:t>
                                </m:r>
                              </m:sup>
                            </m:sSup>
                          </m:e>
                        </m:d>
                      </m:e>
                      <m:sub>
                        <m: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𝒎𝒆𝒂𝒔</m:t>
                        </m:r>
                      </m:sub>
                    </m:sSub>
                    <m:r>
                      <a:rPr lang="nl-NL" sz="1400" b="1" i="1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=</m:t>
                    </m:r>
                    <m:d>
                      <m:dPr>
                        <m:ctrlP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bSup>
                          <m:sSubSupPr>
                            <m:ctrlP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en-US" sz="1400" b="1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𝟑</m:t>
                            </m:r>
                            <m:r>
                              <a:rPr lang="en-US" sz="1400" b="1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.</m:t>
                            </m:r>
                            <m:r>
                              <a:rPr lang="en-US" sz="1400" b="1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𝟎𝟗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 </m:t>
                            </m:r>
                          </m:e>
                          <m:sub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−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𝟎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.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𝟒𝟑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 −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𝟎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.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𝟏𝟏</m:t>
                            </m:r>
                          </m:sub>
                          <m:sup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𝟎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.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𝟒𝟔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 +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𝟎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.</m:t>
                            </m:r>
                            <m:r>
                              <a:rPr lang="en-US" sz="1400" b="1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𝟏𝟓</m:t>
                            </m:r>
                          </m:sup>
                        </m:sSubSup>
                      </m:e>
                    </m:d>
                    <m:sSup>
                      <m:sSupPr>
                        <m:ctrlP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× </m:t>
                        </m:r>
                        <m: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𝟏𝟎</m:t>
                        </m:r>
                      </m:e>
                      <m:sup>
                        <m: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  <m:r>
                          <a:rPr lang="en-US" sz="1400" b="1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𝟗</m:t>
                        </m:r>
                      </m:sup>
                    </m:sSup>
                  </m:oMath>
                </a14:m>
                <a:r>
                  <a:rPr lang="en-US" sz="1400" b="1" dirty="0">
                    <a:solidFill>
                      <a:srgbClr val="080808"/>
                    </a:solidFill>
                  </a:rPr>
                  <a:t>,</a:t>
                </a:r>
                <a:br>
                  <a:rPr lang="en-US" sz="1400" b="1" dirty="0">
                    <a:solidFill>
                      <a:srgbClr val="080808"/>
                    </a:solidFill>
                  </a:rPr>
                </a:br>
                <a:r>
                  <a:rPr lang="en-US" sz="1500" dirty="0">
                    <a:solidFill>
                      <a:srgbClr val="080808"/>
                    </a:solidFill>
                  </a:rPr>
                  <a:t>compared to </a:t>
                </a:r>
                <a:r>
                  <a:rPr lang="nl-NL" sz="1500" b="1" i="1" dirty="0">
                    <a:solidFill>
                      <a:srgbClr val="080808"/>
                    </a:solidFill>
                    <a:latin typeface="Cambria Math" panose="02040503050406030204" pitchFamily="18" charset="0"/>
                  </a:rPr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100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1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  <m:d>
                          <m:dPr>
                            <m:ctrlPr>
                              <a:rPr lang="en-US" sz="1100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sSubSup>
                              <m:sSubSupPr>
                                <m:ctrlPr>
                                  <a:rPr lang="en-US" sz="110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sSubSupPr>
                              <m:e>
                                <m:r>
                                  <a:rPr lang="en-US" sz="1100" b="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𝐵</m:t>
                                </m:r>
                              </m:e>
                              <m:sub>
                                <m:r>
                                  <a:rPr lang="en-US" sz="1100" b="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𝑠</m:t>
                                </m:r>
                              </m:sub>
                              <m:sup>
                                <m:r>
                                  <a:rPr lang="en-US" sz="1100" b="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0</m:t>
                                </m:r>
                              </m:sup>
                            </m:sSubSup>
                            <m:r>
                              <a:rPr lang="en-US" sz="1100" b="0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→</m:t>
                            </m:r>
                            <m:sSup>
                              <m:sSupPr>
                                <m:ctrlPr>
                                  <a:rPr lang="en-US" sz="110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en-US" sz="1100" b="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𝜇</m:t>
                                </m:r>
                              </m:e>
                              <m:sup>
                                <m:r>
                                  <a:rPr lang="en-US" sz="1100" b="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+</m:t>
                                </m:r>
                              </m:sup>
                            </m:sSup>
                            <m:sSup>
                              <m:sSupPr>
                                <m:ctrlPr>
                                  <a:rPr lang="en-US" sz="110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en-US" sz="1100" b="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𝜇</m:t>
                                </m:r>
                              </m:e>
                              <m:sup>
                                <m:r>
                                  <a:rPr lang="en-US" sz="1100" b="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−</m:t>
                                </m:r>
                              </m:sup>
                            </m:sSup>
                          </m:e>
                        </m:d>
                      </m:e>
                      <m:sub>
                        <m:r>
                          <a:rPr lang="en-US" sz="1100" b="0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𝑡h𝑒𝑜𝑟𝑦</m:t>
                        </m:r>
                      </m:sub>
                    </m:sSub>
                    <m:r>
                      <a:rPr lang="nl-NL" sz="1100" b="0" i="1" dirty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=</m:t>
                    </m:r>
                    <m:d>
                      <m:dPr>
                        <m:ctrlPr>
                          <a:rPr lang="en-US" sz="11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100" b="0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3.66</m:t>
                        </m:r>
                        <m:r>
                          <a:rPr lang="en-US" sz="1100" b="0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±0.14</m:t>
                        </m:r>
                      </m:e>
                    </m:d>
                    <m:sSup>
                      <m:sSupPr>
                        <m:ctrlPr>
                          <a:rPr lang="en-US" sz="11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1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×</m:t>
                        </m:r>
                        <m:r>
                          <a:rPr lang="en-US" sz="11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n-US" sz="11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−9</m:t>
                        </m:r>
                      </m:sup>
                    </m:sSup>
                  </m:oMath>
                </a14:m>
                <a:endParaRPr lang="en-US" sz="1500" dirty="0">
                  <a:solidFill>
                    <a:srgbClr val="080808"/>
                  </a:solidFill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endParaRPr lang="en-US" sz="1500" b="1" dirty="0">
                  <a:solidFill>
                    <a:srgbClr val="080808"/>
                  </a:solidFill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US" sz="1500" b="1" dirty="0" err="1">
                    <a:solidFill>
                      <a:srgbClr val="080808"/>
                    </a:solidFill>
                  </a:rPr>
                  <a:t>Nikhef</a:t>
                </a:r>
                <a:r>
                  <a:rPr lang="en-US" sz="1500" b="1" dirty="0">
                    <a:solidFill>
                      <a:srgbClr val="080808"/>
                    </a:solidFill>
                  </a:rPr>
                  <a:t> performed signal calibration, </a:t>
                </a:r>
                <a:br>
                  <a:rPr lang="en-US" sz="1500" b="1" dirty="0">
                    <a:solidFill>
                      <a:srgbClr val="080808"/>
                    </a:solidFill>
                  </a:rPr>
                </a:br>
                <a14:m>
                  <m:oMath xmlns:m="http://schemas.openxmlformats.org/officeDocument/2006/math">
                    <m:sSubSup>
                      <m:sSubSupPr>
                        <m:ctrlPr>
                          <a:rPr lang="nl-NL" sz="1500" b="1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1500" b="1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𝑩</m:t>
                        </m:r>
                      </m:e>
                      <m:sub>
                        <m:r>
                          <a:rPr lang="nl-NL" sz="1500" b="1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𝒔</m:t>
                        </m:r>
                      </m:sub>
                      <m:sup>
                        <m:r>
                          <a:rPr lang="nl-NL" sz="1500" b="1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bSup>
                  </m:oMath>
                </a14:m>
                <a:r>
                  <a:rPr lang="en-US" sz="1500" b="1" dirty="0">
                    <a:solidFill>
                      <a:srgbClr val="080808"/>
                    </a:solidFill>
                  </a:rPr>
                  <a:t> production rate measurement</a:t>
                </a:r>
                <a:br>
                  <a:rPr lang="en-US" sz="1500" b="1" dirty="0">
                    <a:solidFill>
                      <a:srgbClr val="080808"/>
                    </a:solidFill>
                  </a:rPr>
                </a:br>
                <a:r>
                  <a:rPr lang="en-US" sz="1500" b="1" dirty="0">
                    <a:solidFill>
                      <a:srgbClr val="080808"/>
                    </a:solidFill>
                    <a:sym typeface="Wingdings" panose="05000000000000000000" pitchFamily="2" charset="2"/>
                  </a:rPr>
                  <a:t> systematic uncertainty reduced by ~50%</a:t>
                </a:r>
                <a:endParaRPr lang="en-US" sz="1500" b="1" dirty="0">
                  <a:solidFill>
                    <a:srgbClr val="080808"/>
                  </a:solidFill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endParaRPr lang="en-US" sz="1500" dirty="0">
                  <a:solidFill>
                    <a:srgbClr val="080808"/>
                  </a:solidFill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US" sz="1500" dirty="0">
                    <a:solidFill>
                      <a:srgbClr val="080808"/>
                    </a:solidFill>
                  </a:rPr>
                  <a:t>No evidence for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500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b="0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en-US" sz="1500" b="0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sz="1500" i="1" dirty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GB" sz="1500" dirty="0">
                    <a:solidFill>
                      <a:srgbClr val="080808"/>
                    </a:solidFill>
                  </a:rPr>
                  <a:t> or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500" i="1" dirty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US" sz="1500" b="0" i="1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𝛾</m:t>
                    </m:r>
                  </m:oMath>
                </a14:m>
                <a:r>
                  <a:rPr lang="en-GB" sz="1500" dirty="0">
                    <a:solidFill>
                      <a:srgbClr val="080808"/>
                    </a:solidFill>
                  </a:rPr>
                  <a:t> </a:t>
                </a: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endParaRPr lang="en-GB" sz="1500" dirty="0">
                  <a:solidFill>
                    <a:srgbClr val="080808"/>
                  </a:solidFill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n-GB" sz="1500" dirty="0">
                    <a:solidFill>
                      <a:srgbClr val="080808"/>
                    </a:solidFill>
                  </a:rPr>
                  <a:t>Lifetime measurement for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5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15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US" sz="15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500" b="0" i="1" dirty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5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50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500" b="0" i="1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GB" sz="1500" dirty="0">
                    <a:solidFill>
                      <a:srgbClr val="080808"/>
                    </a:solidFill>
                  </a:rPr>
                  <a:t> </a:t>
                </a:r>
              </a:p>
              <a:p>
                <a:r>
                  <a:rPr lang="en-GB" sz="1500" dirty="0">
                    <a:solidFill>
                      <a:srgbClr val="080808"/>
                    </a:solidFill>
                  </a:rPr>
                  <a:t>       is extra test of CP state </a:t>
                </a:r>
              </a:p>
              <a:p>
                <a:r>
                  <a:rPr lang="en-GB" sz="1500" dirty="0">
                    <a:solidFill>
                      <a:srgbClr val="080808"/>
                    </a:solidFill>
                  </a:rPr>
                  <a:t>       (more statistics required)</a:t>
                </a:r>
              </a:p>
            </p:txBody>
          </p:sp>
        </mc:Choice>
        <mc:Fallback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3C5E7F9-EFB1-ECB7-AD5F-D3F26BE7042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923" y="1178491"/>
                <a:ext cx="4518865" cy="2913233"/>
              </a:xfrm>
              <a:prstGeom prst="rect">
                <a:avLst/>
              </a:prstGeom>
              <a:blipFill>
                <a:blip r:embed="rId4"/>
                <a:stretch>
                  <a:fillRect l="-405" b="-1464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3" name="Afbeelding 2">
            <a:extLst>
              <a:ext uri="{FF2B5EF4-FFF2-40B4-BE49-F238E27FC236}">
                <a16:creationId xmlns:a16="http://schemas.microsoft.com/office/drawing/2014/main" id="{DC902B24-C039-E863-9299-E029C821774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66449" y="190448"/>
            <a:ext cx="715600" cy="867078"/>
          </a:xfrm>
          <a:prstGeom prst="rect">
            <a:avLst/>
          </a:prstGeom>
        </p:spPr>
      </p:pic>
      <p:grpSp>
        <p:nvGrpSpPr>
          <p:cNvPr id="4" name="Groep 3">
            <a:extLst>
              <a:ext uri="{FF2B5EF4-FFF2-40B4-BE49-F238E27FC236}">
                <a16:creationId xmlns:a16="http://schemas.microsoft.com/office/drawing/2014/main" id="{5C427838-376D-C6D4-5D68-E77F3E6DEBB7}"/>
              </a:ext>
            </a:extLst>
          </p:cNvPr>
          <p:cNvGrpSpPr>
            <a:grpSpLocks noChangeAspect="1"/>
          </p:cNvGrpSpPr>
          <p:nvPr/>
        </p:nvGrpSpPr>
        <p:grpSpPr>
          <a:xfrm>
            <a:off x="6982049" y="131546"/>
            <a:ext cx="696411" cy="925980"/>
            <a:chOff x="1864707" y="1379710"/>
            <a:chExt cx="1165202" cy="1549310"/>
          </a:xfrm>
        </p:grpSpPr>
        <p:pic>
          <p:nvPicPr>
            <p:cNvPr id="5" name="Afbeelding 4">
              <a:extLst>
                <a:ext uri="{FF2B5EF4-FFF2-40B4-BE49-F238E27FC236}">
                  <a16:creationId xmlns:a16="http://schemas.microsoft.com/office/drawing/2014/main" id="{BBA7B6E3-2537-63E7-183C-2247014CF0C8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rcRect t="-1" b="20617"/>
            <a:stretch/>
          </p:blipFill>
          <p:spPr>
            <a:xfrm>
              <a:off x="1864707" y="1385753"/>
              <a:ext cx="1165200" cy="1543267"/>
            </a:xfrm>
            <a:prstGeom prst="rect">
              <a:avLst/>
            </a:prstGeom>
          </p:spPr>
        </p:pic>
        <p:sp>
          <p:nvSpPr>
            <p:cNvPr id="8" name="Rechthoek 7">
              <a:extLst>
                <a:ext uri="{FF2B5EF4-FFF2-40B4-BE49-F238E27FC236}">
                  <a16:creationId xmlns:a16="http://schemas.microsoft.com/office/drawing/2014/main" id="{B7869947-7BF2-8A8D-95FF-0400349C5869}"/>
                </a:ext>
              </a:extLst>
            </p:cNvPr>
            <p:cNvSpPr/>
            <p:nvPr/>
          </p:nvSpPr>
          <p:spPr>
            <a:xfrm>
              <a:off x="1864707" y="1385753"/>
              <a:ext cx="313762" cy="38353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  <p:sp>
          <p:nvSpPr>
            <p:cNvPr id="9" name="Rechthoek 8">
              <a:extLst>
                <a:ext uri="{FF2B5EF4-FFF2-40B4-BE49-F238E27FC236}">
                  <a16:creationId xmlns:a16="http://schemas.microsoft.com/office/drawing/2014/main" id="{E535D0FA-E836-2B04-6F0D-2203AE13235A}"/>
                </a:ext>
              </a:extLst>
            </p:cNvPr>
            <p:cNvSpPr/>
            <p:nvPr/>
          </p:nvSpPr>
          <p:spPr>
            <a:xfrm>
              <a:off x="2654835" y="1379710"/>
              <a:ext cx="375074" cy="524026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</p:spTree>
    <p:extLst>
      <p:ext uri="{BB962C8B-B14F-4D97-AF65-F5344CB8AC3E}">
        <p14:creationId xmlns:p14="http://schemas.microsoft.com/office/powerpoint/2010/main" val="411384540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63724"/>
    </mc:Choice>
    <mc:Fallback>
      <p:transition spd="slow" advTm="63724"/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92715FA0-0017-AABE-6BB7-6F4FA0CA9B7F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nl-NL" sz="3000" dirty="0"/>
                  <a:t>Search for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sz="3000" b="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300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sz="3000" b="0" i="1" dirty="0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sz="30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sz="3000" i="1" dirty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30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3000" i="1" dirty="0" err="1" smtClean="0"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sz="3000" b="0" i="1" dirty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sz="30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3000" b="0" i="1" dirty="0" smtClean="0"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sz="3000" b="0" i="1" dirty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sz="3000" dirty="0"/>
                  <a:t> </a:t>
                </a:r>
                <a:r>
                  <a:rPr lang="nl-NL" sz="3000" dirty="0" err="1"/>
                  <a:t>with</a:t>
                </a:r>
                <a:r>
                  <a:rPr lang="nl-NL" sz="3000" dirty="0"/>
                  <a:t> Run 1 + 2 </a:t>
                </a:r>
                <a:endParaRPr lang="en-NL" sz="3000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92715FA0-0017-AABE-6BB7-6F4FA0CA9B7F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l="-2788" b="-16522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9A11E76B-1A0B-8E9F-30F5-1BE9961896F7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43840" y="946151"/>
                <a:ext cx="8900160" cy="3251200"/>
              </a:xfrm>
            </p:spPr>
            <p:txBody>
              <a:bodyPr/>
              <a:lstStyle/>
              <a:p>
                <a:r>
                  <a:rPr lang="nl-NL" dirty="0"/>
                  <a:t>Electrons are </a:t>
                </a:r>
                <a:r>
                  <a:rPr lang="nl-NL" dirty="0" err="1"/>
                  <a:t>challenging</a:t>
                </a:r>
                <a:r>
                  <a:rPr lang="nl-NL" dirty="0"/>
                  <a:t> </a:t>
                </a:r>
                <a:r>
                  <a:rPr lang="nl-NL" dirty="0" err="1"/>
                  <a:t>due</a:t>
                </a:r>
                <a:r>
                  <a:rPr lang="nl-NL" dirty="0"/>
                  <a:t> </a:t>
                </a:r>
                <a:r>
                  <a:rPr lang="nl-NL" dirty="0" err="1"/>
                  <a:t>to</a:t>
                </a:r>
                <a:r>
                  <a:rPr lang="nl-NL" dirty="0"/>
                  <a:t> </a:t>
                </a:r>
                <a:r>
                  <a:rPr lang="nl-NL" dirty="0" err="1"/>
                  <a:t>bremsstrahlung</a:t>
                </a:r>
                <a:r>
                  <a:rPr lang="nl-NL" dirty="0"/>
                  <a:t> </a:t>
                </a:r>
                <a:br>
                  <a:rPr lang="nl-NL" dirty="0"/>
                </a:br>
                <a:r>
                  <a:rPr lang="nl-NL" dirty="0">
                    <a:sym typeface="Wingdings" panose="05000000000000000000" pitchFamily="2" charset="2"/>
                  </a:rPr>
                  <a:t> </a:t>
                </a:r>
                <a:r>
                  <a:rPr lang="nl-NL" dirty="0" err="1">
                    <a:sym typeface="Wingdings" panose="05000000000000000000" pitchFamily="2" charset="2"/>
                  </a:rPr>
                  <a:t>much</a:t>
                </a:r>
                <a:r>
                  <a:rPr lang="nl-NL" dirty="0">
                    <a:sym typeface="Wingdings" panose="05000000000000000000" pitchFamily="2" charset="2"/>
                  </a:rPr>
                  <a:t> </a:t>
                </a:r>
                <a:r>
                  <a:rPr lang="nl-NL" dirty="0" err="1">
                    <a:sym typeface="Wingdings" panose="05000000000000000000" pitchFamily="2" charset="2"/>
                  </a:rPr>
                  <a:t>worse</a:t>
                </a:r>
                <a:r>
                  <a:rPr lang="nl-NL" dirty="0">
                    <a:sym typeface="Wingdings" panose="05000000000000000000" pitchFamily="2" charset="2"/>
                  </a:rPr>
                  <a:t> </a:t>
                </a:r>
                <a:r>
                  <a:rPr lang="nl-NL" dirty="0" err="1">
                    <a:sym typeface="Wingdings" panose="05000000000000000000" pitchFamily="2" charset="2"/>
                  </a:rPr>
                  <a:t>mass</a:t>
                </a:r>
                <a:r>
                  <a:rPr lang="nl-NL" dirty="0">
                    <a:sym typeface="Wingdings" panose="05000000000000000000" pitchFamily="2" charset="2"/>
                  </a:rPr>
                  <a:t> </a:t>
                </a:r>
                <a:r>
                  <a:rPr lang="nl-NL" dirty="0" err="1">
                    <a:sym typeface="Wingdings" panose="05000000000000000000" pitchFamily="2" charset="2"/>
                  </a:rPr>
                  <a:t>resolution</a:t>
                </a:r>
                <a:r>
                  <a:rPr lang="nl-NL" dirty="0">
                    <a:sym typeface="Wingdings" panose="05000000000000000000" pitchFamily="2" charset="2"/>
                  </a:rPr>
                  <a:t>, </a:t>
                </a:r>
                <a:r>
                  <a:rPr lang="nl-NL" dirty="0" err="1">
                    <a:sym typeface="Wingdings" panose="05000000000000000000" pitchFamily="2" charset="2"/>
                  </a:rPr>
                  <a:t>lower</a:t>
                </a:r>
                <a:r>
                  <a:rPr lang="nl-NL" dirty="0">
                    <a:sym typeface="Wingdings" panose="05000000000000000000" pitchFamily="2" charset="2"/>
                  </a:rPr>
                  <a:t> </a:t>
                </a:r>
                <a:r>
                  <a:rPr lang="nl-NL" dirty="0" err="1">
                    <a:sym typeface="Wingdings" panose="05000000000000000000" pitchFamily="2" charset="2"/>
                  </a:rPr>
                  <a:t>efficiencies</a:t>
                </a:r>
                <a:endParaRPr lang="nl-NL" dirty="0"/>
              </a:p>
              <a:p>
                <a:r>
                  <a:rPr lang="nl-NL" dirty="0" err="1"/>
                  <a:t>Expanding</a:t>
                </a:r>
                <a:r>
                  <a:rPr lang="nl-NL" dirty="0"/>
                  <a:t> </a:t>
                </a:r>
                <a:r>
                  <a:rPr lang="nl-NL" dirty="0" err="1"/>
                  <a:t>to</a:t>
                </a:r>
                <a:r>
                  <a:rPr lang="nl-NL" dirty="0"/>
                  <a:t> full dataset: </a:t>
                </a:r>
                <a:r>
                  <a:rPr lang="nl-NL" dirty="0" err="1"/>
                  <a:t>improve</a:t>
                </a:r>
                <a:r>
                  <a:rPr lang="nl-NL" dirty="0"/>
                  <a:t> </a:t>
                </a:r>
                <a:r>
                  <a:rPr lang="nl-NL" dirty="0" err="1"/>
                  <a:t>with</a:t>
                </a:r>
                <a:r>
                  <a:rPr lang="nl-NL" dirty="0"/>
                  <a:t> track </a:t>
                </a:r>
                <a:r>
                  <a:rPr lang="nl-NL" dirty="0" err="1"/>
                  <a:t>isolation</a:t>
                </a:r>
                <a:r>
                  <a:rPr lang="nl-NL" dirty="0"/>
                  <a:t> based on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i="1" dirty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i="1" dirty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i="1" dirty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i="1" dirty="0">
                        <a:latin typeface="Cambria Math" panose="02040503050406030204" pitchFamily="18" charset="0"/>
                      </a:rPr>
                      <m:t>→</m:t>
                    </m:r>
                    <m:r>
                      <a:rPr lang="nl-NL" i="1" dirty="0">
                        <a:latin typeface="Cambria Math" panose="02040503050406030204" pitchFamily="18" charset="0"/>
                      </a:rPr>
                      <m:t>𝜇𝜇</m:t>
                    </m:r>
                  </m:oMath>
                </a14:m>
                <a:r>
                  <a:rPr lang="nl-NL" dirty="0"/>
                  <a:t> </a:t>
                </a:r>
                <a:endParaRPr lang="en-NL" dirty="0"/>
              </a:p>
            </p:txBody>
          </p:sp>
        </mc:Choice>
        <mc:Fallback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9A11E76B-1A0B-8E9F-30F5-1BE9961896F7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43840" y="946151"/>
                <a:ext cx="8900160" cy="3251200"/>
              </a:xfrm>
              <a:blipFill>
                <a:blip r:embed="rId3"/>
                <a:stretch>
                  <a:fillRect t="-74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F88E5244-FF47-CBA1-FBA8-7BF8D937A79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28</a:t>
            </a:fld>
            <a:endParaRPr lang="en-US" dirty="0"/>
          </a:p>
        </p:txBody>
      </p:sp>
      <p:pic>
        <p:nvPicPr>
          <p:cNvPr id="9" name="Screenshot 2025-05-13 at 17.18.52.jpg">
            <a:extLst>
              <a:ext uri="{FF2B5EF4-FFF2-40B4-BE49-F238E27FC236}">
                <a16:creationId xmlns:a16="http://schemas.microsoft.com/office/drawing/2014/main" id="{A5D99560-6106-7D2B-303F-B35FFA83D88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955241" y="2012449"/>
            <a:ext cx="3559578" cy="2588204"/>
          </a:xfrm>
          <a:prstGeom prst="rect">
            <a:avLst/>
          </a:prstGeom>
          <a:ln w="12700">
            <a:miter lim="400000"/>
          </a:ln>
        </p:spPr>
      </p:pic>
      <p:grpSp>
        <p:nvGrpSpPr>
          <p:cNvPr id="16" name="Groep 15">
            <a:extLst>
              <a:ext uri="{FF2B5EF4-FFF2-40B4-BE49-F238E27FC236}">
                <a16:creationId xmlns:a16="http://schemas.microsoft.com/office/drawing/2014/main" id="{22DC8C92-4590-45F9-9054-C6354B752DB2}"/>
              </a:ext>
            </a:extLst>
          </p:cNvPr>
          <p:cNvGrpSpPr/>
          <p:nvPr/>
        </p:nvGrpSpPr>
        <p:grpSpPr>
          <a:xfrm>
            <a:off x="1325343" y="2012449"/>
            <a:ext cx="3246657" cy="2358970"/>
            <a:chOff x="1820643" y="2966163"/>
            <a:chExt cx="2819065" cy="1988054"/>
          </a:xfrm>
        </p:grpSpPr>
        <p:pic>
          <p:nvPicPr>
            <p:cNvPr id="10" name="Screenshot 2025-05-13 at 17.20.55.jpg">
              <a:extLst>
                <a:ext uri="{FF2B5EF4-FFF2-40B4-BE49-F238E27FC236}">
                  <a16:creationId xmlns:a16="http://schemas.microsoft.com/office/drawing/2014/main" id="{E461E33F-27F8-6210-7F3B-DC907E765077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rcRect r="1973"/>
            <a:stretch/>
          </p:blipFill>
          <p:spPr>
            <a:xfrm>
              <a:off x="1820643" y="2966163"/>
              <a:ext cx="2819065" cy="1988054"/>
            </a:xfrm>
            <a:prstGeom prst="rect">
              <a:avLst/>
            </a:prstGeom>
            <a:ln w="12700">
              <a:miter lim="400000"/>
            </a:ln>
          </p:spPr>
        </p:pic>
        <p:sp>
          <p:nvSpPr>
            <p:cNvPr id="15" name="Rechthoek 14">
              <a:extLst>
                <a:ext uri="{FF2B5EF4-FFF2-40B4-BE49-F238E27FC236}">
                  <a16:creationId xmlns:a16="http://schemas.microsoft.com/office/drawing/2014/main" id="{7B51E810-F2A2-B7F3-D876-06A69AE32BAA}"/>
                </a:ext>
              </a:extLst>
            </p:cNvPr>
            <p:cNvSpPr/>
            <p:nvPr/>
          </p:nvSpPr>
          <p:spPr>
            <a:xfrm>
              <a:off x="1820643" y="2966163"/>
              <a:ext cx="472977" cy="363777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1"/>
            </a:lnRef>
            <a:fillRef idx="1">
              <a:schemeClr val="lt1"/>
            </a:fillRef>
            <a:effectRef idx="0">
              <a:schemeClr val="accent1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  <p:pic>
        <p:nvPicPr>
          <p:cNvPr id="4" name="Afbeelding 3" descr="Afbeelding met kleding, persoon, trui, mouw&#10;&#10;Door AI gegenereerde inhoud is mogelijk onjuist.">
            <a:extLst>
              <a:ext uri="{FF2B5EF4-FFF2-40B4-BE49-F238E27FC236}">
                <a16:creationId xmlns:a16="http://schemas.microsoft.com/office/drawing/2014/main" id="{D702A9B7-A0F2-4011-0297-91DDC14A4184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819670"/>
            <a:ext cx="1175465" cy="17631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603355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82345"/>
    </mc:Choice>
    <mc:Fallback>
      <p:transition spd="slow" advTm="82345"/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5098D764-5D55-E247-1794-60C1D4691D95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US" sz="3200" dirty="0"/>
                  <a:t>Semileptonic rare decays and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32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3200" i="0" dirty="0" smtClean="0">
                            <a:latin typeface="Cambria Math" panose="02040503050406030204" pitchFamily="18" charset="0"/>
                          </a:rPr>
                          <m:t>q</m:t>
                        </m:r>
                      </m:e>
                      <m:sup>
                        <m:r>
                          <a:rPr lang="en-US" sz="3200" i="0" dirty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endParaRPr lang="en-NL" sz="3200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5098D764-5D55-E247-1794-60C1D4691D9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l="-2996" t="-1754" b="-17544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04F23AB1-21E6-185A-00BD-A05E1D5E47F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29</a:t>
            </a:fld>
            <a:endParaRPr lang="en-US" dirty="0"/>
          </a:p>
        </p:txBody>
      </p:sp>
      <p:grpSp>
        <p:nvGrpSpPr>
          <p:cNvPr id="11" name="Groep 10">
            <a:extLst>
              <a:ext uri="{FF2B5EF4-FFF2-40B4-BE49-F238E27FC236}">
                <a16:creationId xmlns:a16="http://schemas.microsoft.com/office/drawing/2014/main" id="{92D63B9F-F7D1-FD93-5759-320D0A4D0063}"/>
              </a:ext>
            </a:extLst>
          </p:cNvPr>
          <p:cNvGrpSpPr/>
          <p:nvPr/>
        </p:nvGrpSpPr>
        <p:grpSpPr>
          <a:xfrm>
            <a:off x="4307338" y="1440009"/>
            <a:ext cx="4123213" cy="3064545"/>
            <a:chOff x="3905706" y="957571"/>
            <a:chExt cx="4805339" cy="3474719"/>
          </a:xfrm>
        </p:grpSpPr>
        <p:pic>
          <p:nvPicPr>
            <p:cNvPr id="8" name="Afbeelding 7">
              <a:extLst>
                <a:ext uri="{FF2B5EF4-FFF2-40B4-BE49-F238E27FC236}">
                  <a16:creationId xmlns:a16="http://schemas.microsoft.com/office/drawing/2014/main" id="{CE570333-6CED-F87C-337B-6230D2CEA90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3905706" y="957571"/>
              <a:ext cx="4805339" cy="3474719"/>
            </a:xfrm>
            <a:prstGeom prst="rect">
              <a:avLst/>
            </a:prstGeom>
          </p:spPr>
        </p:pic>
        <p:sp>
          <p:nvSpPr>
            <p:cNvPr id="9" name="Rechthoek 8">
              <a:extLst>
                <a:ext uri="{FF2B5EF4-FFF2-40B4-BE49-F238E27FC236}">
                  <a16:creationId xmlns:a16="http://schemas.microsoft.com/office/drawing/2014/main" id="{46E55B0D-AD86-1A35-E13C-EB11225E0BB5}"/>
                </a:ext>
              </a:extLst>
            </p:cNvPr>
            <p:cNvSpPr/>
            <p:nvPr/>
          </p:nvSpPr>
          <p:spPr>
            <a:xfrm>
              <a:off x="3905706" y="2491740"/>
              <a:ext cx="277674" cy="99822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2"/>
            </a:lnRef>
            <a:fillRef idx="1">
              <a:schemeClr val="lt1"/>
            </a:fillRef>
            <a:effectRef idx="0">
              <a:schemeClr val="accent2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  <p:pic>
        <p:nvPicPr>
          <p:cNvPr id="10" name="Picture 11">
            <a:extLst>
              <a:ext uri="{FF2B5EF4-FFF2-40B4-BE49-F238E27FC236}">
                <a16:creationId xmlns:a16="http://schemas.microsoft.com/office/drawing/2014/main" id="{AE49D2B3-CE73-5A2F-9E70-614E9F874E89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242" r="-113"/>
          <a:stretch/>
        </p:blipFill>
        <p:spPr>
          <a:xfrm>
            <a:off x="386462" y="2036455"/>
            <a:ext cx="3284657" cy="2026526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Content Placeholder 4">
                <a:extLst>
                  <a:ext uri="{FF2B5EF4-FFF2-40B4-BE49-F238E27FC236}">
                    <a16:creationId xmlns:a16="http://schemas.microsoft.com/office/drawing/2014/main" id="{AF259FA2-06D6-B6C4-A593-32CFED8CF508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82892" y="901314"/>
                <a:ext cx="8794408" cy="3203145"/>
              </a:xfrm>
            </p:spPr>
            <p:txBody>
              <a:bodyPr/>
              <a:lstStyle/>
              <a:p>
                <a:r>
                  <a:rPr lang="en-CH" dirty="0"/>
                  <a:t>Similar diagram</a:t>
                </a:r>
                <a:r>
                  <a:rPr lang="nl-NL" dirty="0"/>
                  <a:t> to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sz="2000" b="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200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sz="2000" b="0" i="1" dirty="0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sz="20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sz="2000" i="1" dirty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20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2000" i="1" dirty="0" err="1" smtClean="0"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sz="2000" b="0" i="1" dirty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sz="20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2000" b="0" i="1" dirty="0" smtClean="0"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sz="2000" b="0" i="1" dirty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dirty="0"/>
                  <a:t> </a:t>
                </a:r>
                <a:r>
                  <a:rPr lang="nl-NL" dirty="0" err="1"/>
                  <a:t>with</a:t>
                </a:r>
                <a:r>
                  <a:rPr lang="nl-NL" dirty="0"/>
                  <a:t> more </a:t>
                </a:r>
                <a:r>
                  <a:rPr lang="nl-NL" dirty="0" err="1"/>
                  <a:t>observables</a:t>
                </a:r>
                <a:r>
                  <a:rPr lang="nl-NL" dirty="0"/>
                  <a:t> (</a:t>
                </a:r>
                <a:r>
                  <a:rPr lang="nl-NL" dirty="0" err="1"/>
                  <a:t>angles</a:t>
                </a:r>
                <a:r>
                  <a:rPr lang="nl-NL" dirty="0"/>
                  <a:t>), </a:t>
                </a:r>
                <a:br>
                  <a:rPr lang="nl-NL" dirty="0"/>
                </a:br>
                <a:r>
                  <a:rPr lang="nl-NL" dirty="0" err="1"/>
                  <a:t>which</a:t>
                </a:r>
                <a:r>
                  <a:rPr lang="nl-NL" dirty="0"/>
                  <a:t> </a:t>
                </a:r>
                <a:r>
                  <a:rPr lang="nl-NL" dirty="0" err="1"/>
                  <a:t>depend</a:t>
                </a:r>
                <a:r>
                  <a:rPr lang="nl-NL" dirty="0"/>
                  <a:t> on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nl-NL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latin typeface="Cambria Math" panose="02040503050406030204" pitchFamily="18" charset="0"/>
                          </a:rPr>
                          <m:t>𝑞</m:t>
                        </m:r>
                      </m:e>
                      <m:sup>
                        <m:r>
                          <a:rPr lang="nl-NL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r>
                      <a:rPr lang="nl-NL" b="0" i="1" smtClean="0">
                        <a:latin typeface="Cambria Math" panose="02040503050406030204" pitchFamily="18" charset="0"/>
                      </a:rPr>
                      <m:t>=</m:t>
                    </m:r>
                    <m:sSubSup>
                      <m:sSubSupPr>
                        <m:ctrlPr>
                          <a:rPr lang="nl-NL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0" i="1" smtClean="0">
                            <a:latin typeface="Cambria Math" panose="02040503050406030204" pitchFamily="18" charset="0"/>
                          </a:rPr>
                          <m:t>𝑚</m:t>
                        </m:r>
                      </m:e>
                      <m:sub>
                        <m:sSup>
                          <m:sSupPr>
                            <m:ctrlPr>
                              <a:rPr lang="nl-NL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nl-NL" b="0" i="1" smtClean="0">
                                <a:latin typeface="Cambria Math" panose="02040503050406030204" pitchFamily="18" charset="0"/>
                              </a:rPr>
                              <m:t>𝑒</m:t>
                            </m:r>
                          </m:e>
                          <m:sup>
                            <m:r>
                              <a:rPr lang="nl-NL" b="0" i="1" smtClean="0"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  <m:sSup>
                          <m:sSupPr>
                            <m:ctrlPr>
                              <a:rPr lang="nl-NL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nl-NL" b="0" i="1" smtClean="0">
                                <a:latin typeface="Cambria Math" panose="02040503050406030204" pitchFamily="18" charset="0"/>
                              </a:rPr>
                              <m:t>𝑒</m:t>
                            </m:r>
                          </m:e>
                          <m:sup>
                            <m:r>
                              <a:rPr lang="nl-NL" b="0" i="1" smtClean="0">
                                <a:latin typeface="Cambria Math" panose="02040503050406030204" pitchFamily="18" charset="0"/>
                              </a:rPr>
                              <m:t>−</m:t>
                            </m:r>
                          </m:sup>
                        </m:sSup>
                      </m:sub>
                      <m:sup>
                        <m:r>
                          <a:rPr lang="nl-NL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bSup>
                  </m:oMath>
                </a14:m>
                <a:endParaRPr lang="en-CH" dirty="0"/>
              </a:p>
            </p:txBody>
          </p:sp>
        </mc:Choice>
        <mc:Fallback xmlns="">
          <p:sp>
            <p:nvSpPr>
              <p:cNvPr id="5" name="Content Placeholder 4">
                <a:extLst>
                  <a:ext uri="{FF2B5EF4-FFF2-40B4-BE49-F238E27FC236}">
                    <a16:creationId xmlns:a16="http://schemas.microsoft.com/office/drawing/2014/main" id="{AF259FA2-06D6-B6C4-A593-32CFED8CF508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2892" y="901314"/>
                <a:ext cx="8794408" cy="3203145"/>
              </a:xfrm>
              <a:blipFill>
                <a:blip r:embed="rId5"/>
                <a:stretch>
                  <a:fillRect t="-952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5065606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0090"/>
    </mc:Choice>
    <mc:Fallback>
      <p:transition spd="slow" advTm="40090"/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Afbeelding 8">
            <a:extLst>
              <a:ext uri="{FF2B5EF4-FFF2-40B4-BE49-F238E27FC236}">
                <a16:creationId xmlns:a16="http://schemas.microsoft.com/office/drawing/2014/main" id="{68743C6B-A9C8-258C-A7F1-D6454337683E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50105" b="2331"/>
          <a:stretch/>
        </p:blipFill>
        <p:spPr>
          <a:xfrm>
            <a:off x="2953573" y="3249955"/>
            <a:ext cx="2790024" cy="1797871"/>
          </a:xfrm>
          <a:prstGeom prst="rect">
            <a:avLst/>
          </a:prstGeom>
        </p:spPr>
      </p:pic>
      <p:pic>
        <p:nvPicPr>
          <p:cNvPr id="14" name="Afbeelding 13">
            <a:extLst>
              <a:ext uri="{FF2B5EF4-FFF2-40B4-BE49-F238E27FC236}">
                <a16:creationId xmlns:a16="http://schemas.microsoft.com/office/drawing/2014/main" id="{55067B3F-283D-EF0E-8B59-BF17224C5278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b="50000"/>
          <a:stretch/>
        </p:blipFill>
        <p:spPr>
          <a:xfrm>
            <a:off x="259434" y="3184674"/>
            <a:ext cx="2694139" cy="182499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81F97F92-2D21-834C-8A76-5CF137CA9DDE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nl-NL" sz="2800" dirty="0"/>
                  <a:t>Angular analysis of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nl-NL" sz="2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280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nl-NL" sz="28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nl-NL" sz="2800" i="1" dirty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2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2800" i="1" dirty="0" smtClean="0"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  <m:sup>
                        <m:r>
                          <a:rPr lang="nl-NL" sz="2800" i="1" dirty="0" smtClean="0">
                            <a:latin typeface="Cambria Math" panose="02040503050406030204" pitchFamily="18" charset="0"/>
                          </a:rPr>
                          <m:t>∗</m:t>
                        </m:r>
                        <m:r>
                          <a:rPr lang="nl-NL" sz="28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sSup>
                      <m:sSupPr>
                        <m:ctrlPr>
                          <a:rPr lang="nl-NL" sz="2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2800" i="1" dirty="0" err="1"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sz="2800" b="0" i="1" dirty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sz="2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2800" i="1" dirty="0" err="1"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sz="2800" b="0" i="1" dirty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sz="2800" dirty="0"/>
                  <a:t> </a:t>
                </a:r>
                <a:endParaRPr lang="en-NL" sz="2800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81F97F92-2D21-834C-8A76-5CF137CA9DDE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l="-2518" b="-11304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4C38C9B5-8880-474A-1F86-FA84FA333F82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20979" y="994206"/>
                <a:ext cx="6213641" cy="2427628"/>
              </a:xfrm>
            </p:spPr>
            <p:txBody>
              <a:bodyPr>
                <a:normAutofit/>
              </a:bodyPr>
              <a:lstStyle/>
              <a:p>
                <a:r>
                  <a:rPr lang="nl-NL" sz="1800" dirty="0"/>
                  <a:t>First LHCb </a:t>
                </a:r>
                <a:r>
                  <a:rPr lang="nl-NL" sz="1800" dirty="0" err="1"/>
                  <a:t>measurement</a:t>
                </a:r>
                <a:r>
                  <a:rPr lang="nl-NL" sz="1800" dirty="0"/>
                  <a:t>, </a:t>
                </a:r>
                <a:r>
                  <a:rPr lang="nl-NL" sz="1800" dirty="0" err="1"/>
                  <a:t>recently</a:t>
                </a:r>
                <a:r>
                  <a:rPr lang="nl-NL" sz="1800" dirty="0"/>
                  <a:t> </a:t>
                </a:r>
                <a:r>
                  <a:rPr lang="nl-NL" sz="1800" dirty="0" err="1"/>
                  <a:t>submitted</a:t>
                </a:r>
                <a:r>
                  <a:rPr lang="nl-NL" sz="1800" dirty="0"/>
                  <a:t>, </a:t>
                </a:r>
                <a:br>
                  <a:rPr lang="nl-NL" sz="1800" dirty="0"/>
                </a:br>
                <a:r>
                  <a:rPr lang="nl-NL" sz="1800" dirty="0" err="1"/>
                  <a:t>for</a:t>
                </a:r>
                <a:r>
                  <a:rPr lang="nl-NL" sz="1800" dirty="0"/>
                  <a:t>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 sz="1800" b="0" i="0" smtClean="0">
                            <a:latin typeface="Cambria Math" panose="02040503050406030204" pitchFamily="18" charset="0"/>
                          </a:rPr>
                          <m:t>q</m:t>
                        </m:r>
                      </m:e>
                      <m:sup>
                        <m:r>
                          <a:rPr lang="nl-NL" sz="1800" b="0" i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r>
                      <a:rPr lang="nl-NL" sz="1800" b="0" i="0" smtClean="0">
                        <a:latin typeface="Cambria Math" panose="02040503050406030204" pitchFamily="18" charset="0"/>
                      </a:rPr>
                      <m:t>∈</m:t>
                    </m:r>
                    <m:d>
                      <m:dPr>
                        <m:begChr m:val="["/>
                        <m:endChr m:val="]"/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nl-NL" sz="1800" b="0" i="0" smtClean="0">
                            <a:latin typeface="Cambria Math" panose="02040503050406030204" pitchFamily="18" charset="0"/>
                          </a:rPr>
                          <m:t>1.1,6.0</m:t>
                        </m:r>
                      </m:e>
                    </m:d>
                    <m:r>
                      <a:rPr lang="nl-NL" sz="1800" b="0" i="0" smtClean="0"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nl-NL" sz="1800" b="0" i="0" smtClean="0">
                        <a:latin typeface="Cambria Math" panose="02040503050406030204" pitchFamily="18" charset="0"/>
                      </a:rPr>
                      <m:t>Ge</m:t>
                    </m:r>
                    <m:sSup>
                      <m:sSup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 sz="1800" b="0" i="0" smtClean="0">
                            <a:latin typeface="Cambria Math" panose="02040503050406030204" pitchFamily="18" charset="0"/>
                          </a:rPr>
                          <m:t>V</m:t>
                        </m:r>
                      </m:e>
                      <m:sup>
                        <m:r>
                          <a:rPr lang="nl-NL" sz="1800" b="0" i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nl-NL" sz="1800" dirty="0"/>
                  <a:t> (</a:t>
                </a:r>
                <a:r>
                  <a:rPr lang="nl-NL" sz="1800" dirty="0" err="1"/>
                  <a:t>above</a:t>
                </a:r>
                <a:r>
                  <a:rPr lang="nl-NL" sz="1800" dirty="0"/>
                  <a:t> </a:t>
                </a:r>
                <a14:m>
                  <m:oMath xmlns:m="http://schemas.openxmlformats.org/officeDocument/2006/math"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𝜙</m:t>
                    </m:r>
                  </m:oMath>
                </a14:m>
                <a:r>
                  <a:rPr lang="nl-NL" sz="1800" dirty="0"/>
                  <a:t>, below </a:t>
                </a:r>
                <a14:m>
                  <m:oMath xmlns:m="http://schemas.openxmlformats.org/officeDocument/2006/math"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𝐽</m:t>
                    </m:r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/</m:t>
                    </m:r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𝜓</m:t>
                    </m:r>
                  </m:oMath>
                </a14:m>
                <a:r>
                  <a:rPr lang="nl-NL" sz="1800" dirty="0"/>
                  <a:t> mass)</a:t>
                </a:r>
              </a:p>
              <a:p>
                <a:endParaRPr lang="nl-NL" sz="1800" dirty="0"/>
              </a:p>
              <a:p>
                <a:r>
                  <a:rPr lang="nl-NL" sz="1800" b="1" dirty="0" err="1"/>
                  <a:t>Angular</a:t>
                </a:r>
                <a:r>
                  <a:rPr lang="nl-NL" sz="1800" b="1" dirty="0"/>
                  <a:t> </a:t>
                </a:r>
                <a:r>
                  <a:rPr lang="nl-NL" sz="1800" b="1" dirty="0" err="1"/>
                  <a:t>distributions</a:t>
                </a:r>
                <a:r>
                  <a:rPr lang="nl-NL" sz="1800" b="1" dirty="0"/>
                  <a:t> are consistent </a:t>
                </a:r>
                <a:r>
                  <a:rPr lang="nl-NL" sz="1800" b="1" dirty="0" err="1"/>
                  <a:t>with</a:t>
                </a:r>
                <a:br>
                  <a:rPr lang="nl-NL" sz="1800" b="1" dirty="0"/>
                </a:br>
                <a:r>
                  <a:rPr lang="nl-NL" sz="1800" b="1" dirty="0" err="1"/>
                  <a:t>those</a:t>
                </a:r>
                <a:r>
                  <a:rPr lang="nl-NL" sz="1800" b="1" dirty="0"/>
                  <a:t> in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nl-NL" sz="1800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𝑩</m:t>
                        </m:r>
                      </m:e>
                      <m:sup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  <m:r>
                      <a:rPr lang="nl-NL" sz="1800" b="1" i="1" dirty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1800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𝑲</m:t>
                        </m:r>
                      </m:e>
                      <m:sup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∗</m:t>
                        </m:r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  <m:sSup>
                      <m:sSupPr>
                        <m:ctrlPr>
                          <a:rPr lang="nl-NL" sz="1800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𝝁</m:t>
                        </m:r>
                      </m:e>
                      <m:sup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sz="1800" b="1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𝝁</m:t>
                        </m:r>
                      </m:e>
                      <m:sup>
                        <m:r>
                          <a:rPr lang="nl-NL" sz="1800" b="1" i="1" dirty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sz="1800" dirty="0"/>
                  <a:t>, </a:t>
                </a:r>
                <a:r>
                  <a:rPr lang="nl-NL" sz="1800" dirty="0" err="1"/>
                  <a:t>both</a:t>
                </a:r>
                <a:r>
                  <a:rPr lang="nl-NL" sz="1800" dirty="0"/>
                  <a:t> </a:t>
                </a:r>
                <a:r>
                  <a:rPr lang="nl-NL" sz="1800" dirty="0" err="1"/>
                  <a:t>deviate</a:t>
                </a:r>
                <a:r>
                  <a:rPr lang="nl-NL" sz="1800" dirty="0"/>
                  <a:t> </a:t>
                </a:r>
                <a:r>
                  <a:rPr lang="nl-NL" sz="1800" dirty="0" err="1"/>
                  <a:t>from</a:t>
                </a:r>
                <a:r>
                  <a:rPr lang="nl-NL" sz="1800" dirty="0"/>
                  <a:t> SM</a:t>
                </a:r>
              </a:p>
              <a:p>
                <a:endParaRPr lang="nl-NL" sz="1800" dirty="0"/>
              </a:p>
              <a:p>
                <a:r>
                  <a:rPr lang="nl-NL" sz="1800" dirty="0" err="1"/>
                  <a:t>Ongoing</a:t>
                </a:r>
                <a:r>
                  <a:rPr lang="nl-NL" sz="1800" dirty="0"/>
                  <a:t> effort at </a:t>
                </a:r>
                <a:r>
                  <a:rPr lang="nl-NL" sz="1800" dirty="0" err="1"/>
                  <a:t>Nikhef</a:t>
                </a:r>
                <a:r>
                  <a:rPr lang="nl-NL" sz="1800" dirty="0"/>
                  <a:t> </a:t>
                </a:r>
                <a:r>
                  <a:rPr lang="nl-NL" sz="1800" dirty="0" err="1"/>
                  <a:t>to</a:t>
                </a:r>
                <a:r>
                  <a:rPr lang="nl-NL" sz="1800" dirty="0"/>
                  <a:t> </a:t>
                </a:r>
                <a:r>
                  <a:rPr lang="nl-NL" sz="1800" dirty="0" err="1"/>
                  <a:t>add</a:t>
                </a:r>
                <a:r>
                  <a:rPr lang="nl-NL" sz="1800" dirty="0"/>
                  <a:t> </a:t>
                </a:r>
                <a:r>
                  <a:rPr lang="nl-NL" sz="1800" dirty="0" err="1"/>
                  <a:t>lower</a:t>
                </a:r>
                <a:r>
                  <a:rPr lang="nl-NL" sz="1800" dirty="0"/>
                  <a:t>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nl-NL" sz="1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 sz="1800" b="0" i="0" dirty="0" smtClean="0">
                            <a:latin typeface="Cambria Math" panose="02040503050406030204" pitchFamily="18" charset="0"/>
                          </a:rPr>
                          <m:t>q</m:t>
                        </m:r>
                      </m:e>
                      <m:sup>
                        <m:r>
                          <a:rPr lang="nl-NL" sz="1800" b="0" i="0" dirty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nl-NL" sz="1800" dirty="0"/>
                  <a:t> region </a:t>
                </a:r>
              </a:p>
              <a:p>
                <a:pPr lvl="1"/>
                <a:endParaRPr lang="nl-NL" sz="1850" dirty="0"/>
              </a:p>
              <a:p>
                <a:endParaRPr lang="nl-NL" sz="1850" dirty="0"/>
              </a:p>
              <a:p>
                <a:endParaRPr lang="nl-NL" sz="1850" dirty="0"/>
              </a:p>
              <a:p>
                <a:endParaRPr lang="en-NL" sz="1850" dirty="0"/>
              </a:p>
            </p:txBody>
          </p:sp>
        </mc:Choice>
        <mc:Fallback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4C38C9B5-8880-474A-1F86-FA84FA333F82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20979" y="994206"/>
                <a:ext cx="6213641" cy="2427628"/>
              </a:xfrm>
              <a:blipFill>
                <a:blip r:embed="rId4"/>
                <a:stretch>
                  <a:fillRect t="-125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9BFF0075-E522-9864-6E4E-75E0687E28E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30</a:t>
            </a:fld>
            <a:endParaRPr lang="en-US" dirty="0"/>
          </a:p>
        </p:txBody>
      </p:sp>
      <p:pic>
        <p:nvPicPr>
          <p:cNvPr id="10" name="Google Shape;347;p48">
            <a:extLst>
              <a:ext uri="{FF2B5EF4-FFF2-40B4-BE49-F238E27FC236}">
                <a16:creationId xmlns:a16="http://schemas.microsoft.com/office/drawing/2014/main" id="{4ED33752-C70B-1F54-4941-9A8E4BC6904F}"/>
              </a:ext>
            </a:extLst>
          </p:cNvPr>
          <p:cNvPicPr preferRelativeResize="0"/>
          <p:nvPr/>
        </p:nvPicPr>
        <p:blipFill>
          <a:blip r:embed="rId5">
            <a:alphaModFix/>
          </a:blip>
          <a:srcRect l="16907" r="16580" b="27742"/>
          <a:stretch/>
        </p:blipFill>
        <p:spPr>
          <a:xfrm>
            <a:off x="6156960" y="175120"/>
            <a:ext cx="774992" cy="1262914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Afbeelding 10">
            <a:extLst>
              <a:ext uri="{FF2B5EF4-FFF2-40B4-BE49-F238E27FC236}">
                <a16:creationId xmlns:a16="http://schemas.microsoft.com/office/drawing/2014/main" id="{40CA561F-2CBD-DA31-0261-D6C70286178C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l="23877" t="32194" r="55446" b="39470"/>
          <a:stretch/>
        </p:blipFill>
        <p:spPr>
          <a:xfrm>
            <a:off x="6900867" y="175120"/>
            <a:ext cx="490025" cy="898379"/>
          </a:xfrm>
          <a:prstGeom prst="rect">
            <a:avLst/>
          </a:prstGeom>
          <a:effectLst>
            <a:softEdge rad="31750"/>
          </a:effectLst>
        </p:spPr>
      </p:pic>
      <p:grpSp>
        <p:nvGrpSpPr>
          <p:cNvPr id="19" name="Groep 18">
            <a:extLst>
              <a:ext uri="{FF2B5EF4-FFF2-40B4-BE49-F238E27FC236}">
                <a16:creationId xmlns:a16="http://schemas.microsoft.com/office/drawing/2014/main" id="{1459C239-5071-BF93-60F8-24F0763042D8}"/>
              </a:ext>
            </a:extLst>
          </p:cNvPr>
          <p:cNvGrpSpPr/>
          <p:nvPr/>
        </p:nvGrpSpPr>
        <p:grpSpPr>
          <a:xfrm>
            <a:off x="5638800" y="1416052"/>
            <a:ext cx="3482061" cy="2427627"/>
            <a:chOff x="5638800" y="1693307"/>
            <a:chExt cx="3482061" cy="2427627"/>
          </a:xfrm>
        </p:grpSpPr>
        <p:pic>
          <p:nvPicPr>
            <p:cNvPr id="13" name="Afbeelding 12">
              <a:extLst>
                <a:ext uri="{FF2B5EF4-FFF2-40B4-BE49-F238E27FC236}">
                  <a16:creationId xmlns:a16="http://schemas.microsoft.com/office/drawing/2014/main" id="{4BCBC530-67B4-5BDF-AD06-8ABC991B106A}"/>
                </a:ext>
              </a:extLst>
            </p:cNvPr>
            <p:cNvPicPr>
              <a:picLocks noChangeAspect="1"/>
            </p:cNvPicPr>
            <p:nvPr/>
          </p:nvPicPr>
          <p:blipFill>
            <a:blip r:embed="rId7"/>
            <a:stretch>
              <a:fillRect/>
            </a:stretch>
          </p:blipFill>
          <p:spPr>
            <a:xfrm>
              <a:off x="6012180" y="1693307"/>
              <a:ext cx="3108681" cy="2427627"/>
            </a:xfrm>
            <a:prstGeom prst="rect">
              <a:avLst/>
            </a:prstGeom>
          </p:spPr>
        </p:pic>
        <p:cxnSp>
          <p:nvCxnSpPr>
            <p:cNvPr id="16" name="Rechte verbindingslijn met pijl 15">
              <a:extLst>
                <a:ext uri="{FF2B5EF4-FFF2-40B4-BE49-F238E27FC236}">
                  <a16:creationId xmlns:a16="http://schemas.microsoft.com/office/drawing/2014/main" id="{2E640F5F-14A6-BADF-6AA0-6B9B86881615}"/>
                </a:ext>
              </a:extLst>
            </p:cNvPr>
            <p:cNvCxnSpPr>
              <a:cxnSpLocks/>
            </p:cNvCxnSpPr>
            <p:nvPr/>
          </p:nvCxnSpPr>
          <p:spPr>
            <a:xfrm>
              <a:off x="5638800" y="2669625"/>
              <a:ext cx="518160" cy="0"/>
            </a:xfrm>
            <a:prstGeom prst="straightConnector1">
              <a:avLst/>
            </a:prstGeom>
            <a:ln w="19050" cap="flat" cmpd="sng" algn="ctr">
              <a:solidFill>
                <a:schemeClr val="dk1"/>
              </a:solidFill>
              <a:prstDash val="solid"/>
              <a:round/>
              <a:headEnd type="none" w="med" len="med"/>
              <a:tailEnd type="arrow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tx1"/>
            </a:fontRef>
          </p:style>
        </p:cxnSp>
        <p:sp>
          <p:nvSpPr>
            <p:cNvPr id="17" name="Tekstvak 16">
              <a:extLst>
                <a:ext uri="{FF2B5EF4-FFF2-40B4-BE49-F238E27FC236}">
                  <a16:creationId xmlns:a16="http://schemas.microsoft.com/office/drawing/2014/main" id="{54A82A60-B91D-A5F0-A690-6CAAA25CF021}"/>
                </a:ext>
              </a:extLst>
            </p:cNvPr>
            <p:cNvSpPr txBox="1"/>
            <p:nvPr/>
          </p:nvSpPr>
          <p:spPr>
            <a:xfrm>
              <a:off x="8359909" y="3711828"/>
              <a:ext cx="530915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nl-NL" b="1" dirty="0">
                  <a:solidFill>
                    <a:srgbClr val="080808"/>
                  </a:solidFill>
                </a:rPr>
                <a:t>SM</a:t>
              </a:r>
              <a:endParaRPr lang="en-NL" b="1" dirty="0">
                <a:solidFill>
                  <a:srgbClr val="080808"/>
                </a:solidFill>
              </a:endParaRPr>
            </a:p>
          </p:txBody>
        </p:sp>
        <p:sp>
          <p:nvSpPr>
            <p:cNvPr id="18" name="Ster: 5 punten 17">
              <a:extLst>
                <a:ext uri="{FF2B5EF4-FFF2-40B4-BE49-F238E27FC236}">
                  <a16:creationId xmlns:a16="http://schemas.microsoft.com/office/drawing/2014/main" id="{BCFF1F81-F547-C3DD-EC1B-3C5EDC6A629D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625367" y="3518644"/>
              <a:ext cx="226911" cy="210644"/>
            </a:xfrm>
            <a:prstGeom prst="star5">
              <a:avLst/>
            </a:prstGeom>
            <a:solidFill>
              <a:srgbClr val="FFCC00"/>
            </a:solidFill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</p:spTree>
    <p:extLst>
      <p:ext uri="{BB962C8B-B14F-4D97-AF65-F5344CB8AC3E}">
        <p14:creationId xmlns:p14="http://schemas.microsoft.com/office/powerpoint/2010/main" val="300014822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50299"/>
    </mc:Choice>
    <mc:Fallback>
      <p:transition spd="slow" advTm="50299"/>
    </mc:Fallback>
  </mc:AlternateContent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22B45EB1-EC59-0AB5-2766-6D7F0E9E610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63868" y="2780036"/>
            <a:ext cx="2193881" cy="1525547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0CE6279E-937C-CEA1-BFE9-A2079FD042A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14918" y="1163899"/>
            <a:ext cx="2334132" cy="1566573"/>
          </a:xfrm>
          <a:prstGeom prst="rect">
            <a:avLst/>
          </a:prstGeom>
        </p:spPr>
      </p:pic>
      <p:pic>
        <p:nvPicPr>
          <p:cNvPr id="34" name="Picture 33">
            <a:extLst>
              <a:ext uri="{FF2B5EF4-FFF2-40B4-BE49-F238E27FC236}">
                <a16:creationId xmlns:a16="http://schemas.microsoft.com/office/drawing/2014/main" id="{D1AABF51-C9A9-4B6D-940F-BFBA37D71115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/>
          <a:stretch/>
        </p:blipFill>
        <p:spPr>
          <a:xfrm>
            <a:off x="5490685" y="1115768"/>
            <a:ext cx="2382326" cy="1617997"/>
          </a:xfrm>
          <a:prstGeom prst="rect">
            <a:avLst/>
          </a:prstGeom>
        </p:spPr>
      </p:pic>
      <p:pic>
        <p:nvPicPr>
          <p:cNvPr id="26" name="Picture 25">
            <a:extLst>
              <a:ext uri="{FF2B5EF4-FFF2-40B4-BE49-F238E27FC236}">
                <a16:creationId xmlns:a16="http://schemas.microsoft.com/office/drawing/2014/main" id="{914D2ACF-28F5-4CC5-9786-88678D79F29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42484" y="3188646"/>
            <a:ext cx="1030933" cy="708328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DD29A95-2EF8-4551-BDAB-18C8A2563A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62110"/>
            <a:ext cx="8226854" cy="705332"/>
          </a:xfrm>
        </p:spPr>
        <p:txBody>
          <a:bodyPr>
            <a:normAutofit/>
          </a:bodyPr>
          <a:lstStyle/>
          <a:p>
            <a:r>
              <a:rPr lang="en-US" sz="3000" dirty="0" err="1"/>
              <a:t>Semileptonic</a:t>
            </a:r>
            <a:r>
              <a:rPr lang="en-US" sz="3000" dirty="0"/>
              <a:t> rare </a:t>
            </a:r>
            <a:r>
              <a:rPr lang="en-US" sz="3000" i="1" dirty="0"/>
              <a:t>B</a:t>
            </a:r>
            <a:r>
              <a:rPr lang="en-US" sz="3000" dirty="0"/>
              <a:t> decays: deviations</a:t>
            </a:r>
            <a:endParaRPr lang="en-GB" sz="30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EED3823-BF39-4C4D-937F-E74CA28C72D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31</a:t>
            </a:fld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C596A41-BAF8-40F0-BC50-3B0F061395E0}"/>
              </a:ext>
            </a:extLst>
          </p:cNvPr>
          <p:cNvSpPr txBox="1"/>
          <p:nvPr/>
        </p:nvSpPr>
        <p:spPr>
          <a:xfrm>
            <a:off x="4012495" y="2423296"/>
            <a:ext cx="5059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 M</a:t>
            </a: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23748F7-51D4-4A99-850D-DD6FEE38B2B2}"/>
              </a:ext>
            </a:extLst>
          </p:cNvPr>
          <p:cNvSpPr txBox="1"/>
          <p:nvPr/>
        </p:nvSpPr>
        <p:spPr>
          <a:xfrm>
            <a:off x="495534" y="732439"/>
            <a:ext cx="864846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080808"/>
                </a:solidFill>
              </a:rPr>
              <a:t>Measurements of </a:t>
            </a:r>
            <a:r>
              <a:rPr lang="en-US" sz="1600" dirty="0" err="1">
                <a:solidFill>
                  <a:srgbClr val="080808"/>
                </a:solidFill>
              </a:rPr>
              <a:t>semileptonic</a:t>
            </a:r>
            <a:r>
              <a:rPr lang="en-US" sz="1600" dirty="0">
                <a:solidFill>
                  <a:srgbClr val="080808"/>
                </a:solidFill>
              </a:rPr>
              <a:t> rare </a:t>
            </a:r>
            <a:r>
              <a:rPr lang="en-US" sz="1600" i="1" dirty="0">
                <a:solidFill>
                  <a:srgbClr val="080808"/>
                </a:solidFill>
              </a:rPr>
              <a:t>B</a:t>
            </a:r>
            <a:r>
              <a:rPr lang="en-US" sz="1600" dirty="0">
                <a:solidFill>
                  <a:srgbClr val="080808"/>
                </a:solidFill>
              </a:rPr>
              <a:t> decays </a:t>
            </a:r>
            <a:r>
              <a:rPr lang="en-US" sz="1600" b="1" dirty="0">
                <a:solidFill>
                  <a:srgbClr val="080808"/>
                </a:solidFill>
              </a:rPr>
              <a:t>still</a:t>
            </a:r>
            <a:r>
              <a:rPr lang="en-US" sz="1600" dirty="0">
                <a:solidFill>
                  <a:srgbClr val="080808"/>
                </a:solidFill>
              </a:rPr>
              <a:t> </a:t>
            </a:r>
            <a:r>
              <a:rPr lang="en-US" sz="1600" b="1" dirty="0">
                <a:solidFill>
                  <a:srgbClr val="FF0000"/>
                </a:solidFill>
              </a:rPr>
              <a:t>deviate</a:t>
            </a:r>
            <a:r>
              <a:rPr lang="en-US" sz="1600" dirty="0">
                <a:solidFill>
                  <a:srgbClr val="080808"/>
                </a:solidFill>
              </a:rPr>
              <a:t> from predictions…. </a:t>
            </a:r>
            <a:endParaRPr lang="en-GB" sz="1600" dirty="0">
              <a:solidFill>
                <a:srgbClr val="080808"/>
              </a:solidFill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AE317F38-7CB2-4E14-BEC6-EA898BAB717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99663" y="2664507"/>
            <a:ext cx="2475976" cy="1667240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89FA3088-4AF9-4896-A816-2E932E468D28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70554" y="1097745"/>
            <a:ext cx="2288121" cy="1554305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8C37C6D6-A525-47D8-9A8D-D05FDB93E890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2919722" y="2657567"/>
            <a:ext cx="2475977" cy="1670824"/>
          </a:xfrm>
          <a:prstGeom prst="rect">
            <a:avLst/>
          </a:prstGeom>
        </p:spPr>
      </p:pic>
      <p:sp>
        <p:nvSpPr>
          <p:cNvPr id="35" name="Oval 34">
            <a:extLst>
              <a:ext uri="{FF2B5EF4-FFF2-40B4-BE49-F238E27FC236}">
                <a16:creationId xmlns:a16="http://schemas.microsoft.com/office/drawing/2014/main" id="{88C31ACB-D38E-4606-9D0F-FE244C848654}"/>
              </a:ext>
            </a:extLst>
          </p:cNvPr>
          <p:cNvSpPr/>
          <p:nvPr/>
        </p:nvSpPr>
        <p:spPr>
          <a:xfrm>
            <a:off x="734044" y="1801824"/>
            <a:ext cx="770708" cy="540355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8" name="Oval 37">
            <a:extLst>
              <a:ext uri="{FF2B5EF4-FFF2-40B4-BE49-F238E27FC236}">
                <a16:creationId xmlns:a16="http://schemas.microsoft.com/office/drawing/2014/main" id="{71C7D47A-27AF-4A8B-92D0-BFAA1D336DCD}"/>
              </a:ext>
            </a:extLst>
          </p:cNvPr>
          <p:cNvSpPr/>
          <p:nvPr/>
        </p:nvSpPr>
        <p:spPr>
          <a:xfrm>
            <a:off x="3260663" y="3700343"/>
            <a:ext cx="770708" cy="172688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0" name="Oval 39">
            <a:extLst>
              <a:ext uri="{FF2B5EF4-FFF2-40B4-BE49-F238E27FC236}">
                <a16:creationId xmlns:a16="http://schemas.microsoft.com/office/drawing/2014/main" id="{DD834409-AFA6-4B5D-BA3F-0649C6BD3DCE}"/>
              </a:ext>
            </a:extLst>
          </p:cNvPr>
          <p:cNvSpPr/>
          <p:nvPr/>
        </p:nvSpPr>
        <p:spPr>
          <a:xfrm>
            <a:off x="6167221" y="1948212"/>
            <a:ext cx="511618" cy="341084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6C14BAD4-4051-4793-90BB-F9285C117445}"/>
                  </a:ext>
                </a:extLst>
              </p:cNvPr>
              <p:cNvSpPr txBox="1"/>
              <p:nvPr/>
            </p:nvSpPr>
            <p:spPr>
              <a:xfrm>
                <a:off x="4340834" y="2991894"/>
                <a:ext cx="879664" cy="17056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𝐵</m:t>
                          </m:r>
                        </m:e>
                        <m:sub/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𝐾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∗0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m:oMathPara>
                </a14:m>
                <a:endParaRPr lang="en-GB" sz="1000" dirty="0"/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6C14BAD4-4051-4793-90BB-F9285C11744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340834" y="2991894"/>
                <a:ext cx="879664" cy="170560"/>
              </a:xfrm>
              <a:prstGeom prst="rect">
                <a:avLst/>
              </a:prstGeom>
              <a:blipFill>
                <a:blip r:embed="rId11"/>
                <a:stretch>
                  <a:fillRect l="-2857" b="-20000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9337CFD1-B69C-4D9F-8FC8-3834DC868193}"/>
                  </a:ext>
                </a:extLst>
              </p:cNvPr>
              <p:cNvSpPr txBox="1"/>
              <p:nvPr/>
            </p:nvSpPr>
            <p:spPr>
              <a:xfrm>
                <a:off x="6833169" y="1666683"/>
                <a:ext cx="879664" cy="17056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sz="100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𝐵</m:t>
                          </m:r>
                        </m:e>
                        <m:sub/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sSup>
                        <m:sSupPr>
                          <m:ctrlPr>
                            <a:rPr lang="en-US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𝐾</m:t>
                          </m:r>
                        </m:e>
                        <m:sup>
                          <m:r>
                            <a:rPr lang="en-US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∗0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m:oMathPara>
                </a14:m>
                <a:endParaRPr lang="en-GB" sz="1000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9337CFD1-B69C-4D9F-8FC8-3834DC8681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33169" y="1666683"/>
                <a:ext cx="879664" cy="170560"/>
              </a:xfrm>
              <a:prstGeom prst="rect">
                <a:avLst/>
              </a:prstGeom>
              <a:blipFill>
                <a:blip r:embed="rId12"/>
                <a:stretch>
                  <a:fillRect l="-2857" b="-21429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453500FE-FF6D-4778-8B56-2E3D37A7829D}"/>
                  </a:ext>
                </a:extLst>
              </p:cNvPr>
              <p:cNvSpPr txBox="1"/>
              <p:nvPr/>
            </p:nvSpPr>
            <p:spPr>
              <a:xfrm>
                <a:off x="5932199" y="3323326"/>
                <a:ext cx="784317" cy="16094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m:rPr>
                              <m:sty m:val="p"/>
                            </m:rPr>
                            <a:rPr lang="en-GB" sz="1000" b="0" i="0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Λ</m:t>
                          </m:r>
                        </m:e>
                        <m:sub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𝑏</m:t>
                          </m:r>
                        </m:sub>
                        <m:sup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sSup>
                        <m:sSupPr>
                          <m:ctrlP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m:rPr>
                              <m:sty m:val="p"/>
                            </m:rPr>
                            <a:rPr lang="en-GB" sz="1000" b="0" i="0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Λ</m:t>
                          </m:r>
                        </m:e>
                        <m:sup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  <m:sSup>
                        <m:sSupPr>
                          <m:ctrlPr>
                            <a:rPr lang="en-GB" sz="100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GB" sz="100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m:oMathPara>
                </a14:m>
                <a:endParaRPr lang="en-GB" sz="1000" dirty="0"/>
              </a:p>
            </p:txBody>
          </p:sp>
        </mc:Choice>
        <mc:Fallback xmlns="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453500FE-FF6D-4778-8B56-2E3D37A7829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32199" y="3323326"/>
                <a:ext cx="784317" cy="160941"/>
              </a:xfrm>
              <a:prstGeom prst="rect">
                <a:avLst/>
              </a:prstGeom>
              <a:blipFill>
                <a:blip r:embed="rId13"/>
                <a:stretch>
                  <a:fillRect l="-3226" b="-21429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8" name="TextBox 27">
            <a:extLst>
              <a:ext uri="{FF2B5EF4-FFF2-40B4-BE49-F238E27FC236}">
                <a16:creationId xmlns:a16="http://schemas.microsoft.com/office/drawing/2014/main" id="{89307C63-BC78-474D-B347-617E02373D15}"/>
              </a:ext>
            </a:extLst>
          </p:cNvPr>
          <p:cNvSpPr txBox="1"/>
          <p:nvPr/>
        </p:nvSpPr>
        <p:spPr>
          <a:xfrm>
            <a:off x="4254413" y="3135943"/>
            <a:ext cx="1050976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nl-NL" sz="700" dirty="0">
                <a:solidFill>
                  <a:schemeClr val="accent4"/>
                </a:solidFill>
                <a:hlinkClick r:id="rId1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[JHEP 11 (2016) 047</a:t>
            </a:r>
            <a:r>
              <a:rPr lang="nl-NL" sz="700" dirty="0">
                <a:solidFill>
                  <a:schemeClr val="accent4"/>
                </a:solidFill>
              </a:rPr>
              <a:t>, </a:t>
            </a:r>
            <a:br>
              <a:rPr lang="nl-NL" sz="700" dirty="0">
                <a:solidFill>
                  <a:schemeClr val="accent4"/>
                </a:solidFill>
              </a:rPr>
            </a:br>
            <a:r>
              <a:rPr lang="nl-NL" sz="700" dirty="0">
                <a:solidFill>
                  <a:schemeClr val="accent4"/>
                </a:solidFill>
                <a:hlinkClick r:id="rId1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JHEP 04 (2017) 142</a:t>
            </a:r>
            <a:r>
              <a:rPr lang="nl-NL" sz="700" dirty="0">
                <a:solidFill>
                  <a:schemeClr val="accent4"/>
                </a:solidFill>
              </a:rPr>
              <a:t>]</a:t>
            </a:r>
            <a:endParaRPr lang="en-GB" sz="700" dirty="0">
              <a:solidFill>
                <a:schemeClr val="accent4"/>
              </a:solidFill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9E30BCC2-27F9-46A2-B27A-AB16043E110E}"/>
              </a:ext>
            </a:extLst>
          </p:cNvPr>
          <p:cNvSpPr txBox="1"/>
          <p:nvPr/>
        </p:nvSpPr>
        <p:spPr>
          <a:xfrm>
            <a:off x="1617041" y="3177090"/>
            <a:ext cx="1044340" cy="20581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chemeClr val="accent4"/>
                </a:solidFill>
                <a:hlinkClick r:id="rId1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[JHEP 06 (2014) 133</a:t>
            </a:r>
            <a:r>
              <a:rPr lang="en-GB" sz="700" dirty="0">
                <a:solidFill>
                  <a:schemeClr val="accent4"/>
                </a:solidFill>
              </a:rPr>
              <a:t>]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A7CAAF26-8155-47B5-9B0C-4FDE48948F79}"/>
              </a:ext>
            </a:extLst>
          </p:cNvPr>
          <p:cNvSpPr txBox="1"/>
          <p:nvPr/>
        </p:nvSpPr>
        <p:spPr>
          <a:xfrm>
            <a:off x="1560127" y="1599564"/>
            <a:ext cx="1297047" cy="2000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chemeClr val="accent4"/>
                </a:solidFill>
                <a:hlinkClick r:id="rId1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[JHEP 06 (2014) 133</a:t>
            </a:r>
            <a:r>
              <a:rPr lang="en-GB" sz="700" dirty="0">
                <a:solidFill>
                  <a:schemeClr val="accent4"/>
                </a:solidFill>
              </a:rPr>
              <a:t>]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62D54990-E01E-4A93-A639-1306D5E188DD}"/>
              </a:ext>
            </a:extLst>
          </p:cNvPr>
          <p:cNvSpPr txBox="1"/>
          <p:nvPr/>
        </p:nvSpPr>
        <p:spPr>
          <a:xfrm>
            <a:off x="4105051" y="2184844"/>
            <a:ext cx="1383204" cy="2000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rgbClr val="808080"/>
                </a:solidFill>
                <a:hlinkClick r:id="rId17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[PRL 127 (2021) 151801]</a:t>
            </a:r>
            <a:endParaRPr lang="en-GB" sz="700" dirty="0">
              <a:solidFill>
                <a:srgbClr val="808080"/>
              </a:solidFill>
              <a:highlight>
                <a:srgbClr val="FFFF00"/>
              </a:highlight>
            </a:endParaRP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4DBEB3BC-4FBD-48AF-A78E-52FE1AC5B964}"/>
              </a:ext>
            </a:extLst>
          </p:cNvPr>
          <p:cNvSpPr txBox="1"/>
          <p:nvPr/>
        </p:nvSpPr>
        <p:spPr>
          <a:xfrm>
            <a:off x="6592338" y="1477122"/>
            <a:ext cx="1202693" cy="2000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chemeClr val="accent4"/>
                </a:solidFill>
                <a:hlinkClick r:id="rId1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[PRL 125 (2020) 011802</a:t>
            </a:r>
            <a:r>
              <a:rPr lang="en-GB" sz="700" dirty="0">
                <a:solidFill>
                  <a:schemeClr val="accent4"/>
                </a:solidFill>
              </a:rPr>
              <a:t>]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284C9D0-E87E-F550-8461-2E2D1126D397}"/>
              </a:ext>
            </a:extLst>
          </p:cNvPr>
          <p:cNvSpPr txBox="1"/>
          <p:nvPr/>
        </p:nvSpPr>
        <p:spPr>
          <a:xfrm>
            <a:off x="6716516" y="3753470"/>
            <a:ext cx="1281672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rgbClr val="808080"/>
                </a:solidFill>
              </a:rPr>
              <a:t>[</a:t>
            </a:r>
            <a:r>
              <a:rPr lang="en-GB" sz="700" dirty="0">
                <a:solidFill>
                  <a:srgbClr val="808080"/>
                </a:solidFill>
                <a:hlinkClick r:id="rId19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JHEP 09 (2018) 145</a:t>
            </a:r>
            <a:r>
              <a:rPr lang="en-GB" sz="700" dirty="0">
                <a:solidFill>
                  <a:srgbClr val="808080"/>
                </a:solidFill>
              </a:rPr>
              <a:t>, </a:t>
            </a:r>
            <a:br>
              <a:rPr lang="en-GB" sz="700" dirty="0">
                <a:solidFill>
                  <a:srgbClr val="808080"/>
                </a:solidFill>
              </a:rPr>
            </a:br>
            <a:r>
              <a:rPr lang="en-GB" sz="700" dirty="0">
                <a:solidFill>
                  <a:srgbClr val="808080"/>
                </a:solidFill>
                <a:hlinkClick r:id="rId20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PRD 93 (2016) 074501</a:t>
            </a:r>
            <a:r>
              <a:rPr lang="en-GB" sz="700" dirty="0">
                <a:solidFill>
                  <a:srgbClr val="808080"/>
                </a:solidFill>
              </a:rPr>
              <a:t>] </a:t>
            </a:r>
            <a:endParaRPr lang="en-NL" sz="700" dirty="0">
              <a:solidFill>
                <a:srgbClr val="808080"/>
              </a:solidFill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3057B94F-B179-EDD3-7319-4F983A6FFCDD}"/>
              </a:ext>
            </a:extLst>
          </p:cNvPr>
          <p:cNvSpPr txBox="1"/>
          <p:nvPr/>
        </p:nvSpPr>
        <p:spPr>
          <a:xfrm>
            <a:off x="534824" y="4317047"/>
            <a:ext cx="777918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>
                <a:solidFill>
                  <a:srgbClr val="080808"/>
                </a:solidFill>
              </a:rPr>
              <a:t>Note: these deviations are consistent (interpreted in EFT framework, see backup)</a:t>
            </a:r>
            <a:endParaRPr lang="en-NL" sz="1600" dirty="0">
              <a:solidFill>
                <a:srgbClr val="080808"/>
              </a:solidFill>
            </a:endParaRP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5B07B6B7-11F7-A559-85A7-B2341FBF7B90}"/>
              </a:ext>
            </a:extLst>
          </p:cNvPr>
          <p:cNvSpPr/>
          <p:nvPr/>
        </p:nvSpPr>
        <p:spPr>
          <a:xfrm>
            <a:off x="3558842" y="1343661"/>
            <a:ext cx="565838" cy="106157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4" name="Oval 36">
            <a:extLst>
              <a:ext uri="{FF2B5EF4-FFF2-40B4-BE49-F238E27FC236}">
                <a16:creationId xmlns:a16="http://schemas.microsoft.com/office/drawing/2014/main" id="{F34D2A3C-A9F4-691E-3EC0-D5B32838C6EA}"/>
              </a:ext>
            </a:extLst>
          </p:cNvPr>
          <p:cNvSpPr/>
          <p:nvPr/>
        </p:nvSpPr>
        <p:spPr>
          <a:xfrm>
            <a:off x="3421254" y="2011583"/>
            <a:ext cx="591241" cy="341084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" name="Oval 35">
            <a:extLst>
              <a:ext uri="{FF2B5EF4-FFF2-40B4-BE49-F238E27FC236}">
                <a16:creationId xmlns:a16="http://schemas.microsoft.com/office/drawing/2014/main" id="{6D93A45E-804A-ABE3-BB4C-1109DDBC7BDE}"/>
              </a:ext>
            </a:extLst>
          </p:cNvPr>
          <p:cNvSpPr/>
          <p:nvPr/>
        </p:nvSpPr>
        <p:spPr>
          <a:xfrm>
            <a:off x="627501" y="3374053"/>
            <a:ext cx="770708" cy="237851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C2BFB5FC-1FA0-45AC-8F9F-72E22D6B379E}"/>
                  </a:ext>
                </a:extLst>
              </p:cNvPr>
              <p:cNvSpPr txBox="1"/>
              <p:nvPr/>
            </p:nvSpPr>
            <p:spPr>
              <a:xfrm>
                <a:off x="3539213" y="1360827"/>
                <a:ext cx="746422" cy="15388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𝐵</m:t>
                          </m:r>
                        </m:e>
                        <m:sub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𝑠</m:t>
                          </m:r>
                        </m:sub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𝜙</m:t>
                      </m:r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m:oMathPara>
                </a14:m>
                <a:endParaRPr lang="en-GB" sz="1000" dirty="0"/>
              </a:p>
            </p:txBody>
          </p:sp>
        </mc:Choice>
        <mc:Fallback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C2BFB5FC-1FA0-45AC-8F9F-72E22D6B379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39213" y="1360827"/>
                <a:ext cx="746422" cy="153888"/>
              </a:xfrm>
              <a:prstGeom prst="rect">
                <a:avLst/>
              </a:prstGeom>
              <a:blipFill>
                <a:blip r:embed="rId21"/>
                <a:stretch>
                  <a:fillRect l="-4098" b="-3600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66335342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5571"/>
    </mc:Choice>
    <mc:Fallback>
      <p:transition spd="slow" advTm="45571"/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6FA24FE-2C3B-46A7-F11E-7CB40CB0A8B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54CD1856-810C-195A-6EEF-4AABF6675D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63868" y="2780036"/>
            <a:ext cx="2193881" cy="1525547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F8443DA9-9912-1024-D4E8-E94EEBBFD4F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14918" y="1163899"/>
            <a:ext cx="2334132" cy="1566573"/>
          </a:xfrm>
          <a:prstGeom prst="rect">
            <a:avLst/>
          </a:prstGeom>
        </p:spPr>
      </p:pic>
      <p:pic>
        <p:nvPicPr>
          <p:cNvPr id="34" name="Picture 33">
            <a:extLst>
              <a:ext uri="{FF2B5EF4-FFF2-40B4-BE49-F238E27FC236}">
                <a16:creationId xmlns:a16="http://schemas.microsoft.com/office/drawing/2014/main" id="{694552C0-6C50-EB54-0C5C-DA64DCD00BC0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/>
          <a:stretch/>
        </p:blipFill>
        <p:spPr>
          <a:xfrm>
            <a:off x="5490685" y="1115768"/>
            <a:ext cx="2382326" cy="1617997"/>
          </a:xfrm>
          <a:prstGeom prst="rect">
            <a:avLst/>
          </a:prstGeom>
        </p:spPr>
      </p:pic>
      <p:pic>
        <p:nvPicPr>
          <p:cNvPr id="26" name="Picture 25">
            <a:extLst>
              <a:ext uri="{FF2B5EF4-FFF2-40B4-BE49-F238E27FC236}">
                <a16:creationId xmlns:a16="http://schemas.microsoft.com/office/drawing/2014/main" id="{07D326DE-9AE0-1925-B0B4-25D5B53CE69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42484" y="3188646"/>
            <a:ext cx="1030933" cy="708328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530E4FF-2354-DED4-B0A7-484FAC8EF8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62110"/>
            <a:ext cx="8226854" cy="705332"/>
          </a:xfrm>
        </p:spPr>
        <p:txBody>
          <a:bodyPr>
            <a:normAutofit/>
          </a:bodyPr>
          <a:lstStyle/>
          <a:p>
            <a:r>
              <a:rPr lang="en-US" sz="3000" dirty="0" err="1"/>
              <a:t>Semileptonic</a:t>
            </a:r>
            <a:r>
              <a:rPr lang="en-US" sz="3000" dirty="0"/>
              <a:t> rare </a:t>
            </a:r>
            <a:r>
              <a:rPr lang="en-US" sz="3000" i="1" dirty="0"/>
              <a:t>B</a:t>
            </a:r>
            <a:r>
              <a:rPr lang="en-US" sz="3000" dirty="0"/>
              <a:t> decays: deviations</a:t>
            </a:r>
            <a:endParaRPr lang="en-GB" sz="30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F45D7DE-D90B-C7BB-88D3-DCD818B6EF4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32</a:t>
            </a:fld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F3AFBAE-ECB4-0556-B4AA-85E8B6FD2021}"/>
              </a:ext>
            </a:extLst>
          </p:cNvPr>
          <p:cNvSpPr txBox="1"/>
          <p:nvPr/>
        </p:nvSpPr>
        <p:spPr>
          <a:xfrm>
            <a:off x="4012495" y="2423296"/>
            <a:ext cx="50598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 M</a:t>
            </a:r>
            <a:endParaRPr lang="en-GB" dirty="0">
              <a:solidFill>
                <a:schemeClr val="bg1"/>
              </a:solidFill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BF135C0-4CD7-41A1-EF20-0196629EDDB2}"/>
              </a:ext>
            </a:extLst>
          </p:cNvPr>
          <p:cNvSpPr txBox="1"/>
          <p:nvPr/>
        </p:nvSpPr>
        <p:spPr>
          <a:xfrm>
            <a:off x="495534" y="732439"/>
            <a:ext cx="864846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rgbClr val="080808"/>
                </a:solidFill>
              </a:rPr>
              <a:t>Measurements of </a:t>
            </a:r>
            <a:r>
              <a:rPr lang="en-US" sz="1600" dirty="0" err="1">
                <a:solidFill>
                  <a:srgbClr val="080808"/>
                </a:solidFill>
              </a:rPr>
              <a:t>semileptonic</a:t>
            </a:r>
            <a:r>
              <a:rPr lang="en-US" sz="1600" dirty="0">
                <a:solidFill>
                  <a:srgbClr val="080808"/>
                </a:solidFill>
              </a:rPr>
              <a:t> rare </a:t>
            </a:r>
            <a:r>
              <a:rPr lang="en-US" sz="1600" i="1" dirty="0">
                <a:solidFill>
                  <a:srgbClr val="080808"/>
                </a:solidFill>
              </a:rPr>
              <a:t>B</a:t>
            </a:r>
            <a:r>
              <a:rPr lang="en-US" sz="1600" dirty="0">
                <a:solidFill>
                  <a:srgbClr val="080808"/>
                </a:solidFill>
              </a:rPr>
              <a:t> decays </a:t>
            </a:r>
            <a:r>
              <a:rPr lang="en-US" sz="1600" b="1" dirty="0">
                <a:solidFill>
                  <a:srgbClr val="080808"/>
                </a:solidFill>
              </a:rPr>
              <a:t>still</a:t>
            </a:r>
            <a:r>
              <a:rPr lang="en-US" sz="1600" dirty="0">
                <a:solidFill>
                  <a:srgbClr val="080808"/>
                </a:solidFill>
              </a:rPr>
              <a:t> </a:t>
            </a:r>
            <a:r>
              <a:rPr lang="en-US" sz="1600" b="1" dirty="0">
                <a:solidFill>
                  <a:srgbClr val="FF0000"/>
                </a:solidFill>
              </a:rPr>
              <a:t>deviate</a:t>
            </a:r>
            <a:r>
              <a:rPr lang="en-US" sz="1600" dirty="0">
                <a:solidFill>
                  <a:srgbClr val="080808"/>
                </a:solidFill>
              </a:rPr>
              <a:t> from predictions…. </a:t>
            </a:r>
            <a:endParaRPr lang="en-GB" sz="1600" dirty="0">
              <a:solidFill>
                <a:srgbClr val="080808"/>
              </a:solidFill>
            </a:endParaRP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BB00FCB0-FEFE-7E40-EA41-84028FAF37C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99663" y="2664507"/>
            <a:ext cx="2475976" cy="1667240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4F3B8858-BC99-2C0F-0DAE-548B4FFB126E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70554" y="1097745"/>
            <a:ext cx="2288121" cy="1554305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B542F87F-7368-ADB1-AF2C-EA50F181E94B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2919722" y="2657567"/>
            <a:ext cx="2475977" cy="1670824"/>
          </a:xfrm>
          <a:prstGeom prst="rect">
            <a:avLst/>
          </a:prstGeom>
        </p:spPr>
      </p:pic>
      <p:sp>
        <p:nvSpPr>
          <p:cNvPr id="35" name="Oval 34">
            <a:extLst>
              <a:ext uri="{FF2B5EF4-FFF2-40B4-BE49-F238E27FC236}">
                <a16:creationId xmlns:a16="http://schemas.microsoft.com/office/drawing/2014/main" id="{C46F1ADA-AE02-B262-C800-351389804AF1}"/>
              </a:ext>
            </a:extLst>
          </p:cNvPr>
          <p:cNvSpPr/>
          <p:nvPr/>
        </p:nvSpPr>
        <p:spPr>
          <a:xfrm>
            <a:off x="734044" y="1801824"/>
            <a:ext cx="770708" cy="540355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6" name="Oval 35">
            <a:extLst>
              <a:ext uri="{FF2B5EF4-FFF2-40B4-BE49-F238E27FC236}">
                <a16:creationId xmlns:a16="http://schemas.microsoft.com/office/drawing/2014/main" id="{AAD6A20F-2C25-D4C5-7228-133E9ACB2374}"/>
              </a:ext>
            </a:extLst>
          </p:cNvPr>
          <p:cNvSpPr/>
          <p:nvPr/>
        </p:nvSpPr>
        <p:spPr>
          <a:xfrm>
            <a:off x="627501" y="3374053"/>
            <a:ext cx="770708" cy="237851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8" name="Oval 37">
            <a:extLst>
              <a:ext uri="{FF2B5EF4-FFF2-40B4-BE49-F238E27FC236}">
                <a16:creationId xmlns:a16="http://schemas.microsoft.com/office/drawing/2014/main" id="{0E50EDA0-753B-B6CC-DD67-229CB9829021}"/>
              </a:ext>
            </a:extLst>
          </p:cNvPr>
          <p:cNvSpPr/>
          <p:nvPr/>
        </p:nvSpPr>
        <p:spPr>
          <a:xfrm>
            <a:off x="3260663" y="3700343"/>
            <a:ext cx="770708" cy="172688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0" name="Oval 39">
            <a:extLst>
              <a:ext uri="{FF2B5EF4-FFF2-40B4-BE49-F238E27FC236}">
                <a16:creationId xmlns:a16="http://schemas.microsoft.com/office/drawing/2014/main" id="{79F9267F-876F-8626-B555-A6607FC2B173}"/>
              </a:ext>
            </a:extLst>
          </p:cNvPr>
          <p:cNvSpPr/>
          <p:nvPr/>
        </p:nvSpPr>
        <p:spPr>
          <a:xfrm>
            <a:off x="6167221" y="1948212"/>
            <a:ext cx="511618" cy="341084"/>
          </a:xfrm>
          <a:prstGeom prst="ellipse">
            <a:avLst/>
          </a:prstGeom>
          <a:noFill/>
          <a:ln w="28575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6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2B664E71-8577-A18E-5DB0-2B03804B31A4}"/>
                  </a:ext>
                </a:extLst>
              </p:cNvPr>
              <p:cNvSpPr txBox="1"/>
              <p:nvPr/>
            </p:nvSpPr>
            <p:spPr>
              <a:xfrm>
                <a:off x="4340834" y="2991894"/>
                <a:ext cx="879664" cy="17056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𝐵</m:t>
                          </m:r>
                        </m:e>
                        <m:sub/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𝐾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∗0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m:oMathPara>
                </a14:m>
                <a:endParaRPr lang="en-GB" sz="1000" dirty="0"/>
              </a:p>
            </p:txBody>
          </p:sp>
        </mc:Choice>
        <mc:Fallback xmlns="">
          <p:sp>
            <p:nvSpPr>
              <p:cNvPr id="23" name="TextBox 22">
                <a:extLst>
                  <a:ext uri="{FF2B5EF4-FFF2-40B4-BE49-F238E27FC236}">
                    <a16:creationId xmlns:a16="http://schemas.microsoft.com/office/drawing/2014/main" id="{2B664E71-8577-A18E-5DB0-2B03804B31A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340834" y="2991894"/>
                <a:ext cx="879664" cy="170560"/>
              </a:xfrm>
              <a:prstGeom prst="rect">
                <a:avLst/>
              </a:prstGeom>
              <a:blipFill>
                <a:blip r:embed="rId11"/>
                <a:stretch>
                  <a:fillRect l="-2857" b="-20000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9BFAB30-EB24-A5B7-889D-4B4A7A34BAF0}"/>
                  </a:ext>
                </a:extLst>
              </p:cNvPr>
              <p:cNvSpPr txBox="1"/>
              <p:nvPr/>
            </p:nvSpPr>
            <p:spPr>
              <a:xfrm>
                <a:off x="6833169" y="1666683"/>
                <a:ext cx="879664" cy="17056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sz="100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𝐵</m:t>
                          </m:r>
                        </m:e>
                        <m:sub/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sSup>
                        <m:sSupPr>
                          <m:ctrlPr>
                            <a:rPr lang="en-US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𝐾</m:t>
                          </m:r>
                        </m:e>
                        <m:sup>
                          <m:r>
                            <a:rPr lang="en-US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∗0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m:oMathPara>
                </a14:m>
                <a:endParaRPr lang="en-GB" sz="1000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9BFAB30-EB24-A5B7-889D-4B4A7A34BAF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33169" y="1666683"/>
                <a:ext cx="879664" cy="170560"/>
              </a:xfrm>
              <a:prstGeom prst="rect">
                <a:avLst/>
              </a:prstGeom>
              <a:blipFill>
                <a:blip r:embed="rId12"/>
                <a:stretch>
                  <a:fillRect l="-2857" b="-21429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5FB50E74-3D24-3D66-25D6-7385E8045B29}"/>
                  </a:ext>
                </a:extLst>
              </p:cNvPr>
              <p:cNvSpPr txBox="1"/>
              <p:nvPr/>
            </p:nvSpPr>
            <p:spPr>
              <a:xfrm>
                <a:off x="5932199" y="3323326"/>
                <a:ext cx="784317" cy="16094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m:rPr>
                              <m:sty m:val="p"/>
                            </m:rPr>
                            <a:rPr lang="en-GB" sz="1000" b="0" i="0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Λ</m:t>
                          </m:r>
                        </m:e>
                        <m:sub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𝑏</m:t>
                          </m:r>
                        </m:sub>
                        <m:sup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sSup>
                        <m:sSupPr>
                          <m:ctrlP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m:rPr>
                              <m:sty m:val="p"/>
                            </m:rPr>
                            <a:rPr lang="en-GB" sz="1000" b="0" i="0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Λ</m:t>
                          </m:r>
                        </m:e>
                        <m:sup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  <m:sSup>
                        <m:sSupPr>
                          <m:ctrlPr>
                            <a:rPr lang="en-GB" sz="100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GB" sz="100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GB" sz="1000" b="0" i="1" smtClean="0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m:oMathPara>
                </a14:m>
                <a:endParaRPr lang="en-GB" sz="1000" dirty="0"/>
              </a:p>
            </p:txBody>
          </p:sp>
        </mc:Choice>
        <mc:Fallback xmlns="">
          <p:sp>
            <p:nvSpPr>
              <p:cNvPr id="27" name="TextBox 26">
                <a:extLst>
                  <a:ext uri="{FF2B5EF4-FFF2-40B4-BE49-F238E27FC236}">
                    <a16:creationId xmlns:a16="http://schemas.microsoft.com/office/drawing/2014/main" id="{5FB50E74-3D24-3D66-25D6-7385E8045B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932199" y="3323326"/>
                <a:ext cx="784317" cy="160941"/>
              </a:xfrm>
              <a:prstGeom prst="rect">
                <a:avLst/>
              </a:prstGeom>
              <a:blipFill>
                <a:blip r:embed="rId13"/>
                <a:stretch>
                  <a:fillRect l="-3226" b="-21429"/>
                </a:stretch>
              </a:blipFill>
            </p:spPr>
            <p:txBody>
              <a:bodyPr/>
              <a:lstStyle/>
              <a:p>
                <a:r>
                  <a:rPr lang="en-CH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8" name="TextBox 27">
            <a:extLst>
              <a:ext uri="{FF2B5EF4-FFF2-40B4-BE49-F238E27FC236}">
                <a16:creationId xmlns:a16="http://schemas.microsoft.com/office/drawing/2014/main" id="{1AC07FD6-8AD8-BF9C-FF6E-B1FA7E013F57}"/>
              </a:ext>
            </a:extLst>
          </p:cNvPr>
          <p:cNvSpPr txBox="1"/>
          <p:nvPr/>
        </p:nvSpPr>
        <p:spPr>
          <a:xfrm>
            <a:off x="4254413" y="3135943"/>
            <a:ext cx="1050976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nl-NL" sz="700" dirty="0">
                <a:solidFill>
                  <a:schemeClr val="accent4"/>
                </a:solidFill>
                <a:hlinkClick r:id="rId1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[JHEP 11 (2016) 047</a:t>
            </a:r>
            <a:r>
              <a:rPr lang="nl-NL" sz="700" dirty="0">
                <a:solidFill>
                  <a:schemeClr val="accent4"/>
                </a:solidFill>
              </a:rPr>
              <a:t>, </a:t>
            </a:r>
            <a:br>
              <a:rPr lang="nl-NL" sz="700" dirty="0">
                <a:solidFill>
                  <a:schemeClr val="accent4"/>
                </a:solidFill>
              </a:rPr>
            </a:br>
            <a:r>
              <a:rPr lang="nl-NL" sz="700" dirty="0">
                <a:solidFill>
                  <a:schemeClr val="accent4"/>
                </a:solidFill>
                <a:hlinkClick r:id="rId1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JHEP 04 (2017) 142</a:t>
            </a:r>
            <a:r>
              <a:rPr lang="nl-NL" sz="700" dirty="0">
                <a:solidFill>
                  <a:schemeClr val="accent4"/>
                </a:solidFill>
              </a:rPr>
              <a:t>]</a:t>
            </a:r>
            <a:endParaRPr lang="en-GB" sz="700" dirty="0">
              <a:solidFill>
                <a:schemeClr val="accent4"/>
              </a:solidFill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B93BC982-CE9A-5B43-FC59-78784E4C3CE5}"/>
              </a:ext>
            </a:extLst>
          </p:cNvPr>
          <p:cNvSpPr txBox="1"/>
          <p:nvPr/>
        </p:nvSpPr>
        <p:spPr>
          <a:xfrm>
            <a:off x="1617041" y="3177090"/>
            <a:ext cx="1044340" cy="20581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chemeClr val="accent4"/>
                </a:solidFill>
                <a:hlinkClick r:id="rId1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[JHEP 06 (2014) 133</a:t>
            </a:r>
            <a:r>
              <a:rPr lang="en-GB" sz="700" dirty="0">
                <a:solidFill>
                  <a:schemeClr val="accent4"/>
                </a:solidFill>
              </a:rPr>
              <a:t>]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800EA968-5746-5F86-3F57-6C04D73EFD09}"/>
              </a:ext>
            </a:extLst>
          </p:cNvPr>
          <p:cNvSpPr txBox="1"/>
          <p:nvPr/>
        </p:nvSpPr>
        <p:spPr>
          <a:xfrm>
            <a:off x="1560127" y="1599564"/>
            <a:ext cx="1297047" cy="2000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chemeClr val="accent4"/>
                </a:solidFill>
                <a:hlinkClick r:id="rId1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[JHEP 06 (2014) 133</a:t>
            </a:r>
            <a:r>
              <a:rPr lang="en-GB" sz="700" dirty="0">
                <a:solidFill>
                  <a:schemeClr val="accent4"/>
                </a:solidFill>
              </a:rPr>
              <a:t>]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1900DFAF-939E-A543-4535-03210BE51591}"/>
              </a:ext>
            </a:extLst>
          </p:cNvPr>
          <p:cNvGrpSpPr/>
          <p:nvPr/>
        </p:nvGrpSpPr>
        <p:grpSpPr>
          <a:xfrm>
            <a:off x="3421254" y="2011583"/>
            <a:ext cx="2067001" cy="373316"/>
            <a:chOff x="3249239" y="1975371"/>
            <a:chExt cx="2067001" cy="373316"/>
          </a:xfrm>
        </p:grpSpPr>
        <p:sp>
          <p:nvSpPr>
            <p:cNvPr id="37" name="Oval 36">
              <a:extLst>
                <a:ext uri="{FF2B5EF4-FFF2-40B4-BE49-F238E27FC236}">
                  <a16:creationId xmlns:a16="http://schemas.microsoft.com/office/drawing/2014/main" id="{BB332272-C0C4-FC2A-BA5E-52437EC16F40}"/>
                </a:ext>
              </a:extLst>
            </p:cNvPr>
            <p:cNvSpPr/>
            <p:nvPr/>
          </p:nvSpPr>
          <p:spPr>
            <a:xfrm>
              <a:off x="3249239" y="1975371"/>
              <a:ext cx="591241" cy="341084"/>
            </a:xfrm>
            <a:prstGeom prst="ellipse">
              <a:avLst/>
            </a:prstGeom>
            <a:noFill/>
            <a:ln w="28575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accent6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33" name="TextBox 32">
              <a:extLst>
                <a:ext uri="{FF2B5EF4-FFF2-40B4-BE49-F238E27FC236}">
                  <a16:creationId xmlns:a16="http://schemas.microsoft.com/office/drawing/2014/main" id="{B4D4CD43-B3BA-B4D4-4741-FBE9118CC53A}"/>
                </a:ext>
              </a:extLst>
            </p:cNvPr>
            <p:cNvSpPr txBox="1"/>
            <p:nvPr/>
          </p:nvSpPr>
          <p:spPr>
            <a:xfrm>
              <a:off x="3933036" y="2148632"/>
              <a:ext cx="1383204" cy="20005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GB" sz="700" dirty="0">
                  <a:solidFill>
                    <a:srgbClr val="808080"/>
                  </a:solidFill>
                  <a:hlinkClick r:id="rId17">
                    <a:extLst>
                      <a:ext uri="{A12FA001-AC4F-418D-AE19-62706E023703}">
                        <ahyp:hlinkClr xmlns:ahyp="http://schemas.microsoft.com/office/drawing/2018/hyperlinkcolor" val="tx"/>
                      </a:ext>
                    </a:extLst>
                  </a:hlinkClick>
                </a:rPr>
                <a:t>[PRL 127 (2021) 151801]</a:t>
              </a:r>
              <a:endParaRPr lang="en-GB" sz="700" dirty="0">
                <a:solidFill>
                  <a:srgbClr val="808080"/>
                </a:solidFill>
                <a:highlight>
                  <a:srgbClr val="FFFF00"/>
                </a:highlight>
              </a:endParaRPr>
            </a:p>
          </p:txBody>
        </p:sp>
      </p:grpSp>
      <p:sp>
        <p:nvSpPr>
          <p:cNvPr id="43" name="TextBox 42">
            <a:extLst>
              <a:ext uri="{FF2B5EF4-FFF2-40B4-BE49-F238E27FC236}">
                <a16:creationId xmlns:a16="http://schemas.microsoft.com/office/drawing/2014/main" id="{F5423BF2-7057-1E27-F81F-FEFA4D73E156}"/>
              </a:ext>
            </a:extLst>
          </p:cNvPr>
          <p:cNvSpPr txBox="1"/>
          <p:nvPr/>
        </p:nvSpPr>
        <p:spPr>
          <a:xfrm>
            <a:off x="6592338" y="1477122"/>
            <a:ext cx="1202693" cy="2000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chemeClr val="accent4"/>
                </a:solidFill>
                <a:hlinkClick r:id="rId18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[PRL 125 (2020) 011802</a:t>
            </a:r>
            <a:r>
              <a:rPr lang="en-GB" sz="700" dirty="0">
                <a:solidFill>
                  <a:schemeClr val="accent4"/>
                </a:solidFill>
              </a:rPr>
              <a:t>]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E6106FA7-F8C0-7D88-13EA-0F5AF504EB35}"/>
              </a:ext>
            </a:extLst>
          </p:cNvPr>
          <p:cNvSpPr txBox="1"/>
          <p:nvPr/>
        </p:nvSpPr>
        <p:spPr>
          <a:xfrm>
            <a:off x="6716516" y="3753470"/>
            <a:ext cx="1281672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700" dirty="0">
                <a:solidFill>
                  <a:srgbClr val="808080"/>
                </a:solidFill>
              </a:rPr>
              <a:t>[</a:t>
            </a:r>
            <a:r>
              <a:rPr lang="en-GB" sz="700" dirty="0">
                <a:solidFill>
                  <a:srgbClr val="808080"/>
                </a:solidFill>
                <a:hlinkClick r:id="rId19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JHEP 09 (2018) 145</a:t>
            </a:r>
            <a:r>
              <a:rPr lang="en-GB" sz="700" dirty="0">
                <a:solidFill>
                  <a:srgbClr val="808080"/>
                </a:solidFill>
              </a:rPr>
              <a:t>, </a:t>
            </a:r>
            <a:br>
              <a:rPr lang="en-GB" sz="700" dirty="0">
                <a:solidFill>
                  <a:srgbClr val="808080"/>
                </a:solidFill>
              </a:rPr>
            </a:br>
            <a:r>
              <a:rPr lang="en-GB" sz="700" dirty="0">
                <a:solidFill>
                  <a:srgbClr val="808080"/>
                </a:solidFill>
                <a:hlinkClick r:id="rId20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PRD 93 (2016) 074501</a:t>
            </a:r>
            <a:r>
              <a:rPr lang="en-GB" sz="700" dirty="0">
                <a:solidFill>
                  <a:srgbClr val="808080"/>
                </a:solidFill>
              </a:rPr>
              <a:t>] </a:t>
            </a:r>
            <a:endParaRPr lang="en-NL" sz="700" dirty="0">
              <a:solidFill>
                <a:srgbClr val="808080"/>
              </a:solidFill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A81099AE-B807-7559-EDB6-323855CE7CC7}"/>
              </a:ext>
            </a:extLst>
          </p:cNvPr>
          <p:cNvSpPr txBox="1"/>
          <p:nvPr/>
        </p:nvSpPr>
        <p:spPr>
          <a:xfrm>
            <a:off x="534824" y="4317047"/>
            <a:ext cx="777918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1600" dirty="0">
                <a:solidFill>
                  <a:srgbClr val="080808"/>
                </a:solidFill>
              </a:rPr>
              <a:t>Note: these deviations are consistent (interpreted in EFT framework, see backup)</a:t>
            </a:r>
            <a:endParaRPr lang="en-NL" sz="1600" dirty="0">
              <a:solidFill>
                <a:srgbClr val="080808"/>
              </a:solidFill>
            </a:endParaRPr>
          </a:p>
        </p:txBody>
      </p:sp>
      <p:sp>
        <p:nvSpPr>
          <p:cNvPr id="4" name="Ovaal 3">
            <a:extLst>
              <a:ext uri="{FF2B5EF4-FFF2-40B4-BE49-F238E27FC236}">
                <a16:creationId xmlns:a16="http://schemas.microsoft.com/office/drawing/2014/main" id="{63957993-B08D-C2BE-4AF5-C2E9ADAE2BE5}"/>
              </a:ext>
            </a:extLst>
          </p:cNvPr>
          <p:cNvSpPr/>
          <p:nvPr/>
        </p:nvSpPr>
        <p:spPr>
          <a:xfrm>
            <a:off x="5454958" y="2682613"/>
            <a:ext cx="2727672" cy="1670824"/>
          </a:xfrm>
          <a:prstGeom prst="ellipse">
            <a:avLst/>
          </a:prstGeom>
          <a:noFill/>
          <a:ln w="2857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5" name="Tekstvak 4">
            <a:extLst>
              <a:ext uri="{FF2B5EF4-FFF2-40B4-BE49-F238E27FC236}">
                <a16:creationId xmlns:a16="http://schemas.microsoft.com/office/drawing/2014/main" id="{DF08CB84-6A66-F1AB-22F7-905F441DA9CB}"/>
              </a:ext>
            </a:extLst>
          </p:cNvPr>
          <p:cNvSpPr txBox="1"/>
          <p:nvPr/>
        </p:nvSpPr>
        <p:spPr>
          <a:xfrm>
            <a:off x="7812256" y="2416413"/>
            <a:ext cx="150554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 err="1"/>
              <a:t>What</a:t>
            </a:r>
            <a:r>
              <a:rPr lang="nl-NL" b="1" dirty="0"/>
              <a:t> </a:t>
            </a:r>
            <a:r>
              <a:rPr lang="nl-NL" b="1" dirty="0" err="1"/>
              <a:t>about</a:t>
            </a:r>
            <a:r>
              <a:rPr lang="nl-NL" b="1" dirty="0"/>
              <a:t> </a:t>
            </a:r>
            <a:br>
              <a:rPr lang="nl-NL" b="1" dirty="0"/>
            </a:br>
            <a:r>
              <a:rPr lang="nl-NL" b="1" dirty="0" err="1"/>
              <a:t>this</a:t>
            </a:r>
            <a:r>
              <a:rPr lang="nl-NL" b="1" dirty="0"/>
              <a:t> plot?</a:t>
            </a:r>
            <a:endParaRPr lang="en-NL" b="1" dirty="0"/>
          </a:p>
        </p:txBody>
      </p:sp>
      <p:sp>
        <p:nvSpPr>
          <p:cNvPr id="11" name="Rectangle 20">
            <a:extLst>
              <a:ext uri="{FF2B5EF4-FFF2-40B4-BE49-F238E27FC236}">
                <a16:creationId xmlns:a16="http://schemas.microsoft.com/office/drawing/2014/main" id="{8A12E886-3AEA-156C-BA9D-6DBB23D7384A}"/>
              </a:ext>
            </a:extLst>
          </p:cNvPr>
          <p:cNvSpPr/>
          <p:nvPr/>
        </p:nvSpPr>
        <p:spPr>
          <a:xfrm>
            <a:off x="3558842" y="1343661"/>
            <a:ext cx="565838" cy="106157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2" name="TextBox 2">
                <a:extLst>
                  <a:ext uri="{FF2B5EF4-FFF2-40B4-BE49-F238E27FC236}">
                    <a16:creationId xmlns:a16="http://schemas.microsoft.com/office/drawing/2014/main" id="{0B2D1375-EAF9-1215-9C4F-D2FD3FBFCD5D}"/>
                  </a:ext>
                </a:extLst>
              </p:cNvPr>
              <p:cNvSpPr txBox="1"/>
              <p:nvPr/>
            </p:nvSpPr>
            <p:spPr>
              <a:xfrm>
                <a:off x="3539213" y="1360827"/>
                <a:ext cx="746422" cy="15388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Sup>
                        <m:sSub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b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𝐵</m:t>
                          </m:r>
                        </m:e>
                        <m:sub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𝑠</m:t>
                          </m:r>
                        </m:sub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0</m:t>
                          </m:r>
                        </m:sup>
                      </m:sSubSup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→</m:t>
                      </m:r>
                      <m:r>
                        <a:rPr lang="en-US" sz="1000" i="1">
                          <a:solidFill>
                            <a:schemeClr val="bg2">
                              <a:lumMod val="10000"/>
                            </a:schemeClr>
                          </a:solidFill>
                          <a:latin typeface="Cambria Math" panose="02040503050406030204" pitchFamily="18" charset="0"/>
                        </a:rPr>
                        <m:t>𝜙</m:t>
                      </m:r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</m:sup>
                      </m:sSup>
                      <m:sSup>
                        <m:sSupPr>
                          <m:ctrlP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𝜇</m:t>
                          </m:r>
                        </m:e>
                        <m:sup>
                          <m:r>
                            <a:rPr lang="en-US" sz="1000" i="1">
                              <a:solidFill>
                                <a:schemeClr val="bg2">
                                  <a:lumMod val="10000"/>
                                </a:schemeClr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</m:sup>
                      </m:sSup>
                    </m:oMath>
                  </m:oMathPara>
                </a14:m>
                <a:endParaRPr lang="en-GB" sz="1000" dirty="0"/>
              </a:p>
            </p:txBody>
          </p:sp>
        </mc:Choice>
        <mc:Fallback>
          <p:sp>
            <p:nvSpPr>
              <p:cNvPr id="12" name="TextBox 2">
                <a:extLst>
                  <a:ext uri="{FF2B5EF4-FFF2-40B4-BE49-F238E27FC236}">
                    <a16:creationId xmlns:a16="http://schemas.microsoft.com/office/drawing/2014/main" id="{0B2D1375-EAF9-1215-9C4F-D2FD3FBFCD5D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39213" y="1360827"/>
                <a:ext cx="746422" cy="153888"/>
              </a:xfrm>
              <a:prstGeom prst="rect">
                <a:avLst/>
              </a:prstGeom>
              <a:blipFill>
                <a:blip r:embed="rId21"/>
                <a:stretch>
                  <a:fillRect l="-4098" b="-3600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37329158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2175"/>
    </mc:Choice>
    <mc:Fallback>
      <p:transition spd="slow" advTm="2175"/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8DDB2CF-3D41-D840-7F71-11943E98668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6DC62DAD-084C-50A4-129A-0CC03C51AD0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33</a:t>
            </a:fld>
            <a:endParaRPr lang="en-US" dirty="0"/>
          </a:p>
        </p:txBody>
      </p:sp>
      <p:pic>
        <p:nvPicPr>
          <p:cNvPr id="13" name="Picture 8">
            <a:extLst>
              <a:ext uri="{FF2B5EF4-FFF2-40B4-BE49-F238E27FC236}">
                <a16:creationId xmlns:a16="http://schemas.microsoft.com/office/drawing/2014/main" id="{84669BE3-F9E2-F9F5-C047-D515A847CD2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3113" y="1301195"/>
            <a:ext cx="5089378" cy="3538972"/>
          </a:xfrm>
          <a:prstGeom prst="rect">
            <a:avLst/>
          </a:prstGeom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14" name="TextBox 10">
                <a:extLst>
                  <a:ext uri="{FF2B5EF4-FFF2-40B4-BE49-F238E27FC236}">
                    <a16:creationId xmlns:a16="http://schemas.microsoft.com/office/drawing/2014/main" id="{C1D4366D-3F1F-787A-48B9-A57E1F1E1A73}"/>
                  </a:ext>
                </a:extLst>
              </p:cNvPr>
              <p:cNvSpPr txBox="1"/>
              <p:nvPr/>
            </p:nvSpPr>
            <p:spPr>
              <a:xfrm>
                <a:off x="243113" y="175646"/>
                <a:ext cx="8900887" cy="1144672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GB" sz="2400" dirty="0">
                    <a:solidFill>
                      <a:srgbClr val="080808"/>
                    </a:solidFill>
                  </a:rPr>
                  <a:t>Nikhef: add the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GB" sz="240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sz="24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a:rPr lang="en-GB" sz="24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𝑏</m:t>
                        </m:r>
                      </m:sub>
                      <m:sup>
                        <m:r>
                          <a:rPr lang="en-GB" sz="24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GB" sz="2400" b="0" i="1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sz="240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24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en-GB" sz="24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GB" sz="2400" b="0" i="1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ℓ</m:t>
                    </m:r>
                    <m:sSup>
                      <m:sSupPr>
                        <m:ctrlPr>
                          <a:rPr lang="en-GB" sz="240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24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ℓ</m:t>
                        </m:r>
                      </m:e>
                      <m:sup>
                        <m:r>
                          <a:rPr lang="en-GB" sz="24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′</m:t>
                        </m:r>
                      </m:sup>
                    </m:sSup>
                  </m:oMath>
                </a14:m>
                <a:r>
                  <a:rPr lang="en-GB" sz="2400" dirty="0">
                    <a:solidFill>
                      <a:srgbClr val="080808"/>
                    </a:solidFill>
                  </a:rPr>
                  <a:t> </a:t>
                </a:r>
                <a:r>
                  <a:rPr lang="en-GB" sz="2400" i="0" dirty="0">
                    <a:solidFill>
                      <a:srgbClr val="080808"/>
                    </a:solidFill>
                    <a:latin typeface="+mj-lt"/>
                  </a:rPr>
                  <a:t>system to the mix!</a:t>
                </a:r>
              </a:p>
              <a:p>
                <a:endParaRPr lang="en-GB" sz="2400" i="0" dirty="0">
                  <a:solidFill>
                    <a:srgbClr val="080808"/>
                  </a:solidFill>
                  <a:latin typeface="+mj-lt"/>
                </a:endParaRPr>
              </a:p>
              <a:p>
                <a:r>
                  <a:rPr lang="en-GB" i="0" dirty="0">
                    <a:solidFill>
                      <a:srgbClr val="080808"/>
                    </a:solidFill>
                    <a:latin typeface="+mj-lt"/>
                  </a:rPr>
                  <a:t>Current knowledge on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b</m:t>
                        </m:r>
                      </m:sub>
                      <m:sup>
                        <m: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sSup>
                      <m:sSupPr>
                        <m:ctrlPr>
                          <a:rPr lang="nl-NL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nl-NL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dirty="0">
                    <a:solidFill>
                      <a:srgbClr val="080808"/>
                    </a:solidFill>
                  </a:rPr>
                  <a:t> limited</a:t>
                </a:r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  <a:r>
                  <a:rPr lang="nl-NL" dirty="0" err="1">
                    <a:solidFill>
                      <a:srgbClr val="3A3A3A"/>
                    </a:solidFill>
                  </a:rPr>
                  <a:t>by</a:t>
                </a:r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  <a:r>
                  <a:rPr lang="nl-NL" dirty="0" err="1">
                    <a:solidFill>
                      <a:srgbClr val="3A3A3A"/>
                    </a:solidFill>
                  </a:rPr>
                  <a:t>uncertainty</a:t>
                </a:r>
                <a:r>
                  <a:rPr lang="nl-NL" dirty="0">
                    <a:solidFill>
                      <a:srgbClr val="3A3A3A"/>
                    </a:solidFill>
                  </a:rPr>
                  <a:t> on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BF</m:t>
                    </m:r>
                    <m:r>
                      <a:rPr lang="en-GB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(</m:t>
                    </m:r>
                    <m:sSubSup>
                      <m:sSubSupPr>
                        <m:ctrlPr>
                          <a:rPr lang="en-GB" i="1" dirty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dirty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dirty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b</m:t>
                        </m:r>
                      </m:sub>
                      <m:sup>
                        <m:r>
                          <a:rPr lang="en-GB" dirty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GB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GB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J</m:t>
                    </m:r>
                    <m:r>
                      <a:rPr lang="en-GB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GB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ψ</m:t>
                    </m:r>
                    <m:sSup>
                      <m:sSupPr>
                        <m:ctrlPr>
                          <a:rPr lang="en-GB" i="1" dirty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dirty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en-GB" dirty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GB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nl-NL" dirty="0">
                    <a:solidFill>
                      <a:srgbClr val="3A3A3A"/>
                    </a:solidFill>
                  </a:rPr>
                  <a:t> (~20%)</a:t>
                </a:r>
                <a:endParaRPr lang="nl-NL" dirty="0">
                  <a:solidFill>
                    <a:srgbClr val="080808"/>
                  </a:solidFill>
                </a:endParaRPr>
              </a:p>
            </p:txBody>
          </p:sp>
        </mc:Choice>
        <mc:Fallback>
          <p:sp>
            <p:nvSpPr>
              <p:cNvPr id="14" name="TextBox 10">
                <a:extLst>
                  <a:ext uri="{FF2B5EF4-FFF2-40B4-BE49-F238E27FC236}">
                    <a16:creationId xmlns:a16="http://schemas.microsoft.com/office/drawing/2014/main" id="{C1D4366D-3F1F-787A-48B9-A57E1F1E1A7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3113" y="175646"/>
                <a:ext cx="8900887" cy="1144672"/>
              </a:xfrm>
              <a:prstGeom prst="rect">
                <a:avLst/>
              </a:prstGeom>
              <a:blipFill>
                <a:blip r:embed="rId3"/>
                <a:stretch>
                  <a:fillRect l="-1096" t="-3191" b="-6915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5" name="Tekstvak 14">
                <a:extLst>
                  <a:ext uri="{FF2B5EF4-FFF2-40B4-BE49-F238E27FC236}">
                    <a16:creationId xmlns:a16="http://schemas.microsoft.com/office/drawing/2014/main" id="{7E8ED7D2-5AFB-8CFC-3D8C-3AE970D1097F}"/>
                  </a:ext>
                </a:extLst>
              </p:cNvPr>
              <p:cNvSpPr txBox="1"/>
              <p:nvPr/>
            </p:nvSpPr>
            <p:spPr>
              <a:xfrm>
                <a:off x="5402580" y="1252222"/>
                <a:ext cx="3741420" cy="2639056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br>
                  <a:rPr lang="nl-NL" dirty="0">
                    <a:solidFill>
                      <a:srgbClr val="3A3A3A"/>
                    </a:solidFill>
                  </a:rPr>
                </a:br>
                <a:endParaRPr lang="nl-NL" dirty="0">
                  <a:solidFill>
                    <a:srgbClr val="3A3A3A"/>
                  </a:solidFill>
                </a:endParaRPr>
              </a:p>
              <a:p>
                <a:r>
                  <a:rPr lang="nl-NL" dirty="0">
                    <a:solidFill>
                      <a:srgbClr val="3A3A3A"/>
                    </a:solidFill>
                  </a:rPr>
                  <a:t>Three goals:</a:t>
                </a:r>
              </a:p>
              <a:p>
                <a:pPr marL="342900" indent="-342900">
                  <a:buFont typeface="+mj-lt"/>
                  <a:buAutoNum type="arabicPeriod"/>
                </a:pPr>
                <a:r>
                  <a:rPr lang="nl-NL" dirty="0" err="1">
                    <a:solidFill>
                      <a:srgbClr val="3A3A3A"/>
                    </a:solidFill>
                  </a:rPr>
                  <a:t>Measure</a:t>
                </a:r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BF</m:t>
                    </m:r>
                    <m:r>
                      <a:rPr lang="en-GB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(</m:t>
                    </m:r>
                    <m:sSubSup>
                      <m:sSubSupPr>
                        <m:ctrlPr>
                          <a:rPr lang="en-GB" b="0" i="1" dirty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b="0" i="0" dirty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b="0" i="0" dirty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b</m:t>
                        </m:r>
                      </m:sub>
                      <m:sup>
                        <m:r>
                          <a:rPr lang="en-GB" b="0" i="0" dirty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GB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GB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J</m:t>
                    </m:r>
                    <m:r>
                      <a:rPr lang="en-GB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GB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ψ</m:t>
                    </m:r>
                    <m:sSup>
                      <m:sSupPr>
                        <m:ctrlPr>
                          <a:rPr lang="en-GB" b="0" i="1" dirty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b="0" i="0" dirty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en-GB" b="0" i="0" dirty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GB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nl-NL" dirty="0">
                  <a:solidFill>
                    <a:srgbClr val="3A3A3A"/>
                  </a:solidFill>
                </a:endParaRPr>
              </a:p>
              <a:p>
                <a:pPr marL="342900" indent="-342900">
                  <a:buFont typeface="+mj-lt"/>
                  <a:buAutoNum type="arabicPeriod"/>
                </a:pPr>
                <a:r>
                  <a:rPr lang="nl-NL" dirty="0">
                    <a:solidFill>
                      <a:srgbClr val="3A3A3A"/>
                    </a:solidFill>
                  </a:rPr>
                  <a:t>First limit on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𝑏</m:t>
                        </m:r>
                      </m:sub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±</m:t>
                        </m:r>
                      </m:sup>
                    </m:sSup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∓</m:t>
                        </m:r>
                      </m:sup>
                    </m:sSup>
                  </m:oMath>
                </a14:m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</a:p>
              <a:p>
                <a:pPr marL="342900" indent="-342900">
                  <a:buFont typeface="+mj-lt"/>
                  <a:buAutoNum type="arabicPeriod"/>
                </a:pPr>
                <a:r>
                  <a:rPr lang="nl-NL" dirty="0">
                    <a:solidFill>
                      <a:srgbClr val="3A3A3A"/>
                    </a:solidFill>
                  </a:rPr>
                  <a:t>First lepton </a:t>
                </a:r>
                <a:r>
                  <a:rPr lang="nl-NL" dirty="0" err="1">
                    <a:solidFill>
                      <a:srgbClr val="3A3A3A"/>
                    </a:solidFill>
                  </a:rPr>
                  <a:t>universality</a:t>
                </a:r>
                <a:r>
                  <a:rPr lang="nl-NL" dirty="0">
                    <a:solidFill>
                      <a:srgbClr val="3A3A3A"/>
                    </a:solidFill>
                  </a:rPr>
                  <a:t> test:</a:t>
                </a:r>
                <a:br>
                  <a:rPr lang="nl-NL" dirty="0">
                    <a:solidFill>
                      <a:srgbClr val="3A3A3A"/>
                    </a:solidFill>
                  </a:rPr>
                </a:br>
                <a14:m>
                  <m:oMath xmlns:m="http://schemas.openxmlformats.org/officeDocument/2006/math">
                    <m:sSubSup>
                      <m:sSub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𝑏</m:t>
                        </m:r>
                      </m:sub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 b="0" i="0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𝑒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nl-NL" b="0" i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/</m:t>
                    </m:r>
                    <m:sSubSup>
                      <m:sSubSupPr>
                        <m:ctrlP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nl-NL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𝑏</m:t>
                        </m:r>
                      </m:sub>
                      <m:sup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i="1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nl-NL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sSup>
                      <m:sSupPr>
                        <m:ctrlP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endParaRPr lang="nl-NL" dirty="0">
                  <a:solidFill>
                    <a:srgbClr val="3A3A3A"/>
                  </a:solidFill>
                </a:endParaRPr>
              </a:p>
              <a:p>
                <a:pPr marL="342900" indent="-342900">
                  <a:buFont typeface="+mj-lt"/>
                  <a:buAutoNum type="arabicPeriod"/>
                </a:pPr>
                <a:endParaRPr lang="nl-NL" dirty="0">
                  <a:solidFill>
                    <a:srgbClr val="3A3A3A"/>
                  </a:solidFill>
                </a:endParaRPr>
              </a:p>
              <a:p>
                <a:r>
                  <a:rPr lang="nl-NL" dirty="0">
                    <a:solidFill>
                      <a:srgbClr val="3A3A3A"/>
                    </a:solidFill>
                  </a:rPr>
                  <a:t>Large effort, close </a:t>
                </a:r>
                <a:r>
                  <a:rPr lang="nl-NL" dirty="0" err="1">
                    <a:solidFill>
                      <a:srgbClr val="3A3A3A"/>
                    </a:solidFill>
                  </a:rPr>
                  <a:t>to</a:t>
                </a:r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  <a:r>
                  <a:rPr lang="nl-NL" dirty="0" err="1">
                    <a:solidFill>
                      <a:srgbClr val="3A3A3A"/>
                    </a:solidFill>
                  </a:rPr>
                  <a:t>paying</a:t>
                </a:r>
                <a:r>
                  <a:rPr lang="nl-NL" dirty="0">
                    <a:solidFill>
                      <a:srgbClr val="3A3A3A"/>
                    </a:solidFill>
                  </a:rPr>
                  <a:t> off</a:t>
                </a:r>
              </a:p>
            </p:txBody>
          </p:sp>
        </mc:Choice>
        <mc:Fallback>
          <p:sp>
            <p:nvSpPr>
              <p:cNvPr id="15" name="Tekstvak 14">
                <a:extLst>
                  <a:ext uri="{FF2B5EF4-FFF2-40B4-BE49-F238E27FC236}">
                    <a16:creationId xmlns:a16="http://schemas.microsoft.com/office/drawing/2014/main" id="{7E8ED7D2-5AFB-8CFC-3D8C-3AE970D1097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02580" y="1252222"/>
                <a:ext cx="3741420" cy="2639056"/>
              </a:xfrm>
              <a:prstGeom prst="rect">
                <a:avLst/>
              </a:prstGeom>
              <a:blipFill>
                <a:blip r:embed="rId4"/>
                <a:stretch>
                  <a:fillRect l="-1303" b="-2771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41341011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2000" advTm="4619"/>
    </mc:Choice>
    <mc:Fallback>
      <p:transition spd="slow" advTm="4619"/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" name="Groep 12">
            <a:extLst>
              <a:ext uri="{FF2B5EF4-FFF2-40B4-BE49-F238E27FC236}">
                <a16:creationId xmlns:a16="http://schemas.microsoft.com/office/drawing/2014/main" id="{64CE32CA-421F-F321-0CF4-130BBA7051B7}"/>
              </a:ext>
            </a:extLst>
          </p:cNvPr>
          <p:cNvGrpSpPr>
            <a:grpSpLocks noChangeAspect="1"/>
          </p:cNvGrpSpPr>
          <p:nvPr/>
        </p:nvGrpSpPr>
        <p:grpSpPr>
          <a:xfrm>
            <a:off x="6014432" y="133540"/>
            <a:ext cx="907089" cy="1149926"/>
            <a:chOff x="1864707" y="1379710"/>
            <a:chExt cx="1222129" cy="1549310"/>
          </a:xfrm>
        </p:grpSpPr>
        <p:pic>
          <p:nvPicPr>
            <p:cNvPr id="14" name="Afbeelding 13">
              <a:extLst>
                <a:ext uri="{FF2B5EF4-FFF2-40B4-BE49-F238E27FC236}">
                  <a16:creationId xmlns:a16="http://schemas.microsoft.com/office/drawing/2014/main" id="{F840E510-6E99-6A96-C650-E0D8B333B22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t="-1" b="20617"/>
            <a:stretch/>
          </p:blipFill>
          <p:spPr>
            <a:xfrm>
              <a:off x="1864707" y="1385753"/>
              <a:ext cx="1165200" cy="1543267"/>
            </a:xfrm>
            <a:prstGeom prst="rect">
              <a:avLst/>
            </a:prstGeom>
          </p:spPr>
        </p:pic>
        <p:sp>
          <p:nvSpPr>
            <p:cNvPr id="15" name="Rechthoek 14">
              <a:extLst>
                <a:ext uri="{FF2B5EF4-FFF2-40B4-BE49-F238E27FC236}">
                  <a16:creationId xmlns:a16="http://schemas.microsoft.com/office/drawing/2014/main" id="{22E2A9D9-82F3-F386-B697-066BEE444BA8}"/>
                </a:ext>
              </a:extLst>
            </p:cNvPr>
            <p:cNvSpPr/>
            <p:nvPr/>
          </p:nvSpPr>
          <p:spPr>
            <a:xfrm>
              <a:off x="1864707" y="1385753"/>
              <a:ext cx="313762" cy="38353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  <p:sp>
          <p:nvSpPr>
            <p:cNvPr id="16" name="Rechthoek 15">
              <a:extLst>
                <a:ext uri="{FF2B5EF4-FFF2-40B4-BE49-F238E27FC236}">
                  <a16:creationId xmlns:a16="http://schemas.microsoft.com/office/drawing/2014/main" id="{197922E8-6808-56B5-56E6-522EF139366A}"/>
                </a:ext>
              </a:extLst>
            </p:cNvPr>
            <p:cNvSpPr/>
            <p:nvPr/>
          </p:nvSpPr>
          <p:spPr>
            <a:xfrm>
              <a:off x="2654833" y="1379710"/>
              <a:ext cx="432003" cy="524026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  <p:pic>
        <p:nvPicPr>
          <p:cNvPr id="8" name="Afbeelding 7">
            <a:extLst>
              <a:ext uri="{FF2B5EF4-FFF2-40B4-BE49-F238E27FC236}">
                <a16:creationId xmlns:a16="http://schemas.microsoft.com/office/drawing/2014/main" id="{DE2269FD-1D0B-C528-CB2C-12D2E77C8F1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921420" y="1630573"/>
            <a:ext cx="4222580" cy="2856766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563800F0-02DD-4716-BE2E-5DADFEB39EF5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>
                <a:normAutofit/>
              </a:bodyPr>
              <a:lstStyle/>
              <a:p>
                <a:r>
                  <a:rPr lang="en-GB" dirty="0"/>
                  <a:t>Step 1: measure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dirty="0" smtClean="0">
                        <a:latin typeface="Cambria Math" panose="02040503050406030204" pitchFamily="18" charset="0"/>
                      </a:rPr>
                      <m:t>BF</m:t>
                    </m:r>
                    <m:r>
                      <a:rPr lang="en-GB" b="0" i="0" dirty="0" smtClean="0">
                        <a:latin typeface="Cambria Math" panose="02040503050406030204" pitchFamily="18" charset="0"/>
                      </a:rPr>
                      <m:t>(</m:t>
                    </m:r>
                    <m:sSubSup>
                      <m:sSubSupPr>
                        <m:ctrlPr>
                          <a:rPr lang="en-GB" b="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b="0" i="0" dirty="0" smtClean="0"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b="0" i="0" dirty="0" smtClean="0">
                            <a:latin typeface="Cambria Math" panose="02040503050406030204" pitchFamily="18" charset="0"/>
                          </a:rPr>
                          <m:t>b</m:t>
                        </m:r>
                      </m:sub>
                      <m:sup>
                        <m:r>
                          <a:rPr lang="en-GB" b="0" i="0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GB" b="0" i="0" dirty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GB" b="0" i="0" dirty="0" smtClean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GB" b="0" i="0" dirty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GB" b="0" i="0" dirty="0" smtClean="0">
                        <a:latin typeface="Cambria Math" panose="02040503050406030204" pitchFamily="18" charset="0"/>
                      </a:rPr>
                      <m:t>ψ</m:t>
                    </m:r>
                    <m:sSup>
                      <m:sSupPr>
                        <m:ctrlPr>
                          <a:rPr lang="en-GB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b="0" i="0" dirty="0" smtClean="0"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en-GB" b="0" i="0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GB" b="0" i="0" dirty="0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563800F0-02DD-4716-BE2E-5DADFEB39EF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5"/>
                <a:stretch>
                  <a:fillRect l="-3160" b="-16522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kstvak 8">
            <a:extLst>
              <a:ext uri="{FF2B5EF4-FFF2-40B4-BE49-F238E27FC236}">
                <a16:creationId xmlns:a16="http://schemas.microsoft.com/office/drawing/2014/main" id="{3D71F148-266B-01A9-24DD-63BDF8F198D0}"/>
              </a:ext>
            </a:extLst>
          </p:cNvPr>
          <p:cNvSpPr txBox="1"/>
          <p:nvPr/>
        </p:nvSpPr>
        <p:spPr>
          <a:xfrm>
            <a:off x="5562427" y="1261241"/>
            <a:ext cx="33801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err="1">
                <a:solidFill>
                  <a:schemeClr val="accent6"/>
                </a:solidFill>
              </a:rPr>
              <a:t>Recently</a:t>
            </a:r>
            <a:r>
              <a:rPr lang="nl-NL" dirty="0">
                <a:solidFill>
                  <a:schemeClr val="accent6"/>
                </a:solidFill>
              </a:rPr>
              <a:t> </a:t>
            </a:r>
            <a:r>
              <a:rPr lang="nl-NL" dirty="0" err="1">
                <a:solidFill>
                  <a:schemeClr val="accent6"/>
                </a:solidFill>
              </a:rPr>
              <a:t>unblinded</a:t>
            </a:r>
            <a:r>
              <a:rPr lang="nl-NL" dirty="0">
                <a:solidFill>
                  <a:schemeClr val="accent6"/>
                </a:solidFill>
              </a:rPr>
              <a:t>:</a:t>
            </a:r>
            <a:endParaRPr lang="en-NL" dirty="0">
              <a:solidFill>
                <a:schemeClr val="accent6"/>
              </a:solidFill>
            </a:endParaRPr>
          </a:p>
        </p:txBody>
      </p:sp>
      <p:sp>
        <p:nvSpPr>
          <p:cNvPr id="11" name="Tekstvak 10">
            <a:extLst>
              <a:ext uri="{FF2B5EF4-FFF2-40B4-BE49-F238E27FC236}">
                <a16:creationId xmlns:a16="http://schemas.microsoft.com/office/drawing/2014/main" id="{B59E845B-4A41-016D-BF25-AA87F81C008B}"/>
              </a:ext>
            </a:extLst>
          </p:cNvPr>
          <p:cNvSpPr txBox="1"/>
          <p:nvPr/>
        </p:nvSpPr>
        <p:spPr>
          <a:xfrm>
            <a:off x="7513319" y="2294715"/>
            <a:ext cx="1630681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dirty="0">
                <a:solidFill>
                  <a:schemeClr val="accent6"/>
                </a:solidFill>
              </a:rPr>
              <a:t>Preliminary</a:t>
            </a:r>
          </a:p>
        </p:txBody>
      </p:sp>
      <p:pic>
        <p:nvPicPr>
          <p:cNvPr id="10" name="Afbeelding 9">
            <a:extLst>
              <a:ext uri="{FF2B5EF4-FFF2-40B4-BE49-F238E27FC236}">
                <a16:creationId xmlns:a16="http://schemas.microsoft.com/office/drawing/2014/main" id="{C6842F02-C96D-5B6E-0B61-4E648B074EC5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l="8972" t="20960" r="66593" b="10562"/>
          <a:stretch/>
        </p:blipFill>
        <p:spPr>
          <a:xfrm>
            <a:off x="6833761" y="124342"/>
            <a:ext cx="585692" cy="945514"/>
          </a:xfrm>
          <a:prstGeom prst="rect">
            <a:avLst/>
          </a:prstGeom>
          <a:effectLst>
            <a:softEdge rad="31750"/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7" name="Content Placeholder 2">
                <a:extLst>
                  <a:ext uri="{FF2B5EF4-FFF2-40B4-BE49-F238E27FC236}">
                    <a16:creationId xmlns:a16="http://schemas.microsoft.com/office/drawing/2014/main" id="{5C7D1D0E-0573-7AD3-6D5E-511E89F1792F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334963" y="993775"/>
                <a:ext cx="4583112" cy="3703638"/>
              </a:xfrm>
            </p:spPr>
            <p:txBody>
              <a:bodyPr>
                <a:normAutofit/>
              </a:bodyPr>
              <a:lstStyle/>
              <a:p>
                <a:r>
                  <a:rPr lang="en-GB" sz="1700" dirty="0"/>
                  <a:t>Use improved determination of </a:t>
                </a:r>
                <a:br>
                  <a:rPr lang="en-GB" sz="1700" dirty="0"/>
                </a:br>
                <a14:m>
                  <m:oMath xmlns:m="http://schemas.openxmlformats.org/officeDocument/2006/math">
                    <m:sSubSup>
                      <m:sSubSupPr>
                        <m:ctrlPr>
                          <a:rPr lang="en-GB" sz="1700" b="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sz="1700" b="0" i="0" dirty="0" smtClean="0"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700" b="0" i="0" dirty="0" smtClean="0">
                            <a:latin typeface="Cambria Math" panose="02040503050406030204" pitchFamily="18" charset="0"/>
                          </a:rPr>
                          <m:t>b</m:t>
                        </m:r>
                      </m:sub>
                      <m:sup>
                        <m:r>
                          <a:rPr lang="en-GB" sz="1700" b="0" i="0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sz="1700" b="0" i="1" dirty="0" smtClean="0">
                        <a:latin typeface="Cambria Math" panose="02040503050406030204" pitchFamily="18" charset="0"/>
                      </a:rPr>
                      <m:t>/</m:t>
                    </m:r>
                    <m:sSup>
                      <m:sSupPr>
                        <m:ctrlPr>
                          <a:rPr lang="nl-NL" sz="17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700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nl-NL" sz="1700" b="0" i="1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700" dirty="0"/>
                  <a:t> production rate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sz="17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17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e>
                      <m:sub>
                        <m:sSub>
                          <m:sSubPr>
                            <m:ctrlPr>
                              <a:rPr lang="nl-NL" sz="1700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m:rPr>
                                <m:sty m:val="p"/>
                              </m:rPr>
                              <a:rPr lang="nl-NL" sz="1700" b="0" i="0" smtClean="0">
                                <a:latin typeface="Cambria Math" panose="02040503050406030204" pitchFamily="18" charset="0"/>
                              </a:rPr>
                              <m:t>Λ</m:t>
                            </m:r>
                          </m:e>
                          <m:sub>
                            <m:r>
                              <a:rPr lang="nl-NL" sz="1700" b="0" i="1" smtClean="0">
                                <a:latin typeface="Cambria Math" panose="02040503050406030204" pitchFamily="18" charset="0"/>
                              </a:rPr>
                              <m:t>𝑏</m:t>
                            </m:r>
                          </m:sub>
                        </m:sSub>
                      </m:sub>
                      <m:sup>
                        <m:r>
                          <a:rPr lang="nl-NL" sz="1700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sz="1700" b="0" i="1" smtClean="0">
                        <a:latin typeface="Cambria Math" panose="02040503050406030204" pitchFamily="18" charset="0"/>
                      </a:rPr>
                      <m:t>/</m:t>
                    </m:r>
                    <m:sSub>
                      <m:sSubPr>
                        <m:ctrlPr>
                          <a:rPr lang="nl-NL" sz="17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nl-NL" sz="1700" b="0" i="1" smtClean="0">
                            <a:latin typeface="Cambria Math" panose="02040503050406030204" pitchFamily="18" charset="0"/>
                          </a:rPr>
                          <m:t>𝑓</m:t>
                        </m:r>
                      </m:e>
                      <m:sub>
                        <m:r>
                          <a:rPr lang="nl-NL" sz="1700" b="0" i="1" smtClean="0">
                            <a:latin typeface="Cambria Math" panose="02040503050406030204" pitchFamily="18" charset="0"/>
                          </a:rPr>
                          <m:t>𝑑</m:t>
                        </m:r>
                      </m:sub>
                    </m:sSub>
                  </m:oMath>
                </a14:m>
                <a:r>
                  <a:rPr lang="en-GB" sz="1700" dirty="0"/>
                  <a:t> (7%)</a:t>
                </a:r>
              </a:p>
              <a:p>
                <a:r>
                  <a:rPr lang="en-GB" sz="1700" dirty="0"/>
                  <a:t>Experimentally challenging</a:t>
                </a:r>
                <a:br>
                  <a:rPr lang="en-GB" sz="1700" dirty="0"/>
                </a:br>
                <a:r>
                  <a:rPr lang="en-GB" sz="1700" dirty="0"/>
                  <a:t>(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7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700" b="0" i="0" dirty="0" smtClean="0"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en-GB" sz="1700" b="0" i="0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700" dirty="0"/>
                  <a:t> decays travelling through detector)</a:t>
                </a:r>
              </a:p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700" dirty="0">
                        <a:latin typeface="Cambria Math" panose="02040503050406030204" pitchFamily="18" charset="0"/>
                      </a:rPr>
                      <m:t>BF</m:t>
                    </m:r>
                    <m:r>
                      <a:rPr lang="en-GB" sz="1700" dirty="0">
                        <a:latin typeface="Cambria Math" panose="02040503050406030204" pitchFamily="18" charset="0"/>
                      </a:rPr>
                      <m:t>(</m:t>
                    </m:r>
                    <m:sSubSup>
                      <m:sSubSupPr>
                        <m:ctrlPr>
                          <a:rPr lang="en-GB" sz="1700" i="1" dirty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sz="1700" dirty="0"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700" dirty="0">
                            <a:latin typeface="Cambria Math" panose="02040503050406030204" pitchFamily="18" charset="0"/>
                          </a:rPr>
                          <m:t>b</m:t>
                        </m:r>
                      </m:sub>
                      <m:sup>
                        <m:r>
                          <a:rPr lang="en-GB" sz="1700" dirty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GB" sz="1700" dirty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GB" sz="1700" dirty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GB" sz="1700" dirty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GB" sz="1700" dirty="0">
                        <a:latin typeface="Cambria Math" panose="02040503050406030204" pitchFamily="18" charset="0"/>
                      </a:rPr>
                      <m:t>ψ</m:t>
                    </m:r>
                    <m:sSup>
                      <m:sSupPr>
                        <m:ctrlPr>
                          <a:rPr lang="en-GB" sz="1700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700" dirty="0"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p>
                        <m:r>
                          <a:rPr lang="en-GB" sz="1700" dirty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GB" sz="1700" dirty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nl-NL" sz="1700" dirty="0"/>
                  <a:t> </a:t>
                </a:r>
                <a14:m>
                  <m:oMath xmlns:m="http://schemas.openxmlformats.org/officeDocument/2006/math">
                    <m:r>
                      <a:rPr lang="nl-NL" sz="1700">
                        <a:latin typeface="Cambria Math" panose="02040503050406030204" pitchFamily="18" charset="0"/>
                      </a:rPr>
                      <m:t>=</m:t>
                    </m:r>
                    <m:r>
                      <a:rPr lang="nl-NL" sz="1700" dirty="0">
                        <a:latin typeface="Cambria Math" panose="02040503050406030204" pitchFamily="18" charset="0"/>
                      </a:rPr>
                      <m:t>(</m:t>
                    </m:r>
                    <m:r>
                      <a:rPr lang="nl-NL" sz="1700">
                        <a:latin typeface="Cambria Math" panose="02040503050406030204" pitchFamily="18" charset="0"/>
                      </a:rPr>
                      <m:t>3.34 ± 0.</m:t>
                    </m:r>
                    <m:r>
                      <a:rPr lang="nl-NL" sz="1700" b="0" i="0" smtClean="0">
                        <a:latin typeface="Cambria Math" panose="02040503050406030204" pitchFamily="18" charset="0"/>
                      </a:rPr>
                      <m:t>31</m:t>
                    </m:r>
                    <m:r>
                      <a:rPr lang="nl-NL" sz="1700">
                        <a:latin typeface="Cambria Math" panose="02040503050406030204" pitchFamily="18" charset="0"/>
                      </a:rPr>
                      <m:t>)%</m:t>
                    </m:r>
                  </m:oMath>
                </a14:m>
                <a:r>
                  <a:rPr lang="nl-NL" sz="1700" dirty="0"/>
                  <a:t>,  </a:t>
                </a:r>
              </a:p>
              <a:p>
                <a:pPr marL="36576" indent="0">
                  <a:buNone/>
                </a:pPr>
                <a:r>
                  <a:rPr lang="nl-NL" sz="1700" b="1" dirty="0"/>
                  <a:t>        </a:t>
                </a:r>
                <a:r>
                  <a:rPr lang="nl-NL" sz="1700" b="1" dirty="0" err="1"/>
                  <a:t>reduction</a:t>
                </a:r>
                <a:r>
                  <a:rPr lang="nl-NL" sz="1700" b="1" dirty="0"/>
                  <a:t> of </a:t>
                </a:r>
                <a:r>
                  <a:rPr lang="nl-NL" sz="1700" b="1" dirty="0" err="1"/>
                  <a:t>uncertainty</a:t>
                </a:r>
                <a:r>
                  <a:rPr lang="nl-NL" sz="1700" b="1" dirty="0"/>
                  <a:t> </a:t>
                </a:r>
                <a:r>
                  <a:rPr lang="nl-NL" sz="1700" b="1" dirty="0" err="1"/>
                  <a:t>by</a:t>
                </a:r>
                <a:r>
                  <a:rPr lang="nl-NL" sz="1700" b="1" dirty="0"/>
                  <a:t> factor 3</a:t>
                </a:r>
              </a:p>
              <a:p>
                <a:endParaRPr lang="nl-NL" sz="1700" b="1" dirty="0"/>
              </a:p>
              <a:p>
                <a:r>
                  <a:rPr lang="nl-NL" sz="1700" b="1" dirty="0" err="1"/>
                  <a:t>Unlocks</a:t>
                </a:r>
                <a:r>
                  <a:rPr lang="nl-NL" sz="1700" b="1" dirty="0"/>
                  <a:t>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GB" sz="1700" b="1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GB" sz="1700" b="1">
                            <a:latin typeface="Cambria Math" panose="02040503050406030204" pitchFamily="18" charset="0"/>
                          </a:rPr>
                          <m:t>𝚲</m:t>
                        </m:r>
                      </m:e>
                      <m:sub>
                        <m:r>
                          <a:rPr lang="en-GB" sz="1700" b="1" i="1">
                            <a:latin typeface="Cambria Math" panose="02040503050406030204" pitchFamily="18" charset="0"/>
                          </a:rPr>
                          <m:t>𝐛</m:t>
                        </m:r>
                      </m:sub>
                      <m:sup>
                        <m:r>
                          <a:rPr lang="en-GB" sz="1700" b="1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bSup>
                    <m:r>
                      <a:rPr lang="en-GB" sz="1700" b="1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sz="1700" b="1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1700" b="1">
                            <a:latin typeface="Cambria Math" panose="02040503050406030204" pitchFamily="18" charset="0"/>
                          </a:rPr>
                          <m:t>𝚲</m:t>
                        </m:r>
                      </m:e>
                      <m:sup>
                        <m:r>
                          <a:rPr lang="en-GB" sz="1700" b="1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  <m:r>
                      <a:rPr lang="en-GB" sz="1700" b="1">
                        <a:latin typeface="Cambria Math" panose="02040503050406030204" pitchFamily="18" charset="0"/>
                      </a:rPr>
                      <m:t>ℓ</m:t>
                    </m:r>
                    <m:sSup>
                      <m:sSupPr>
                        <m:ctrlPr>
                          <a:rPr lang="en-GB" sz="1700" b="1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1700" b="1">
                            <a:latin typeface="Cambria Math" panose="02040503050406030204" pitchFamily="18" charset="0"/>
                          </a:rPr>
                          <m:t>ℓ</m:t>
                        </m:r>
                      </m:e>
                      <m:sup>
                        <m:r>
                          <a:rPr lang="en-GB" sz="1700" b="1">
                            <a:latin typeface="Cambria Math" panose="02040503050406030204" pitchFamily="18" charset="0"/>
                          </a:rPr>
                          <m:t>′</m:t>
                        </m:r>
                      </m:sup>
                    </m:sSup>
                  </m:oMath>
                </a14:m>
                <a:r>
                  <a:rPr lang="nl-NL" sz="1700" b="1" dirty="0"/>
                  <a:t>, new set of rare </a:t>
                </a:r>
                <a:r>
                  <a:rPr lang="nl-NL" sz="1700" b="1" dirty="0" err="1"/>
                  <a:t>decays</a:t>
                </a:r>
                <a:endParaRPr lang="nl-NL" sz="1700" b="1" dirty="0"/>
              </a:p>
              <a:p>
                <a:endParaRPr lang="en-GB" sz="1700" b="1" dirty="0"/>
              </a:p>
            </p:txBody>
          </p:sp>
        </mc:Choice>
        <mc:Fallback xmlns="">
          <p:sp>
            <p:nvSpPr>
              <p:cNvPr id="17" name="Content Placeholder 2">
                <a:extLst>
                  <a:ext uri="{FF2B5EF4-FFF2-40B4-BE49-F238E27FC236}">
                    <a16:creationId xmlns:a16="http://schemas.microsoft.com/office/drawing/2014/main" id="{5C7D1D0E-0573-7AD3-6D5E-511E89F1792F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334963" y="993775"/>
                <a:ext cx="4583112" cy="3703638"/>
              </a:xfrm>
              <a:blipFill>
                <a:blip r:embed="rId8"/>
                <a:stretch>
                  <a:fillRect t="-493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821383226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6D2BE0-45CE-232A-9392-903AC277A6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81637" y="1889654"/>
            <a:ext cx="6780726" cy="705332"/>
          </a:xfrm>
        </p:spPr>
        <p:txBody>
          <a:bodyPr/>
          <a:lstStyle/>
          <a:p>
            <a:pPr algn="ctr"/>
            <a:r>
              <a:rPr lang="en-GB" b="1" dirty="0"/>
              <a:t>LHCb Upgrade 1:</a:t>
            </a:r>
            <a:br>
              <a:rPr lang="en-GB" b="1" dirty="0"/>
            </a:br>
            <a:r>
              <a:rPr lang="en-GB" b="1" dirty="0"/>
              <a:t>Looking “now”</a:t>
            </a:r>
            <a:endParaRPr lang="en-NL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8843BF1-FCA4-1A3A-5D58-A183C1C9E6C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4131354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B29EECF-FF74-BA1A-E660-EB584436D42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865586-827A-1A08-2A1B-48F0B52898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/>
              <a:t>LHCb</a:t>
            </a:r>
            <a:r>
              <a:rPr lang="en-GB" dirty="0"/>
              <a:t> Upgrade 1 detector</a:t>
            </a:r>
            <a:endParaRPr lang="en-NL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6F9FEA8-6AFB-36C4-769F-699EDBDF309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36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70B5AA2-6665-99C6-E51A-F6EF7E2D37D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036" b="-19884"/>
          <a:stretch/>
        </p:blipFill>
        <p:spPr>
          <a:xfrm>
            <a:off x="640471" y="1440000"/>
            <a:ext cx="4901256" cy="3852000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503F72E1-9C1C-F56B-3A9A-8EC86EF4C73B}"/>
              </a:ext>
            </a:extLst>
          </p:cNvPr>
          <p:cNvSpPr txBox="1"/>
          <p:nvPr/>
        </p:nvSpPr>
        <p:spPr>
          <a:xfrm>
            <a:off x="457198" y="1044357"/>
            <a:ext cx="822685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b="1" i="0" u="none" strike="noStrike" baseline="0" dirty="0">
                <a:solidFill>
                  <a:srgbClr val="080808"/>
                </a:solidFill>
                <a:latin typeface="ArialMT"/>
              </a:rPr>
              <a:t>A whole new detector to take 5-10x more data! (without hardware trigger</a:t>
            </a:r>
            <a:r>
              <a:rPr lang="en-GB" b="1" dirty="0">
                <a:solidFill>
                  <a:srgbClr val="080808"/>
                </a:solidFill>
                <a:latin typeface="ArialMT"/>
              </a:rPr>
              <a:t>)</a:t>
            </a:r>
            <a:endParaRPr lang="en-NL" b="1" dirty="0">
              <a:solidFill>
                <a:srgbClr val="08080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16136220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3424449-5D68-EB70-2396-DDD4454E50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3EEC6F6-5454-BDAD-791C-DFE155507EB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/>
              <a:t>LHCb</a:t>
            </a:r>
            <a:r>
              <a:rPr lang="en-GB" dirty="0"/>
              <a:t> Upgrade 1 detector</a:t>
            </a:r>
            <a:endParaRPr lang="en-NL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ACFDC79-8001-B42A-19EE-C032B17BA62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37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C3E3A58-4312-A87B-2F29-89D83364050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036" b="-19884"/>
          <a:stretch/>
        </p:blipFill>
        <p:spPr>
          <a:xfrm>
            <a:off x="640471" y="1440000"/>
            <a:ext cx="4901256" cy="3852000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60822B47-0BB2-1289-5ED2-18F1D4FEDB03}"/>
              </a:ext>
            </a:extLst>
          </p:cNvPr>
          <p:cNvSpPr txBox="1"/>
          <p:nvPr/>
        </p:nvSpPr>
        <p:spPr>
          <a:xfrm>
            <a:off x="457198" y="1044357"/>
            <a:ext cx="822685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b="1" i="0" u="none" strike="noStrike" baseline="0" dirty="0">
                <a:solidFill>
                  <a:srgbClr val="080808"/>
                </a:solidFill>
                <a:latin typeface="ArialMT"/>
              </a:rPr>
              <a:t>A whole new detector to take 5-10x more data! (without hardware trigger</a:t>
            </a:r>
            <a:r>
              <a:rPr lang="en-GB" b="1" dirty="0">
                <a:solidFill>
                  <a:srgbClr val="080808"/>
                </a:solidFill>
                <a:latin typeface="ArialMT"/>
              </a:rPr>
              <a:t>)</a:t>
            </a:r>
            <a:endParaRPr lang="en-NL" b="1" dirty="0">
              <a:solidFill>
                <a:srgbClr val="080808"/>
              </a:solidFill>
            </a:endParaRPr>
          </a:p>
        </p:txBody>
      </p:sp>
      <p:pic>
        <p:nvPicPr>
          <p:cNvPr id="7" name="Afbeelding 6" descr="Afbeelding met Lettertype, logo, Graphics, symbool&#10;&#10;Door AI gegenereerde inhoud is mogelijk onjuist.">
            <a:extLst>
              <a:ext uri="{FF2B5EF4-FFF2-40B4-BE49-F238E27FC236}">
                <a16:creationId xmlns:a16="http://schemas.microsoft.com/office/drawing/2014/main" id="{D662A4F3-8B0C-2D93-0A95-F11FE308C33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6433" y="4204479"/>
            <a:ext cx="669353" cy="301209"/>
          </a:xfrm>
          <a:prstGeom prst="rect">
            <a:avLst/>
          </a:prstGeom>
        </p:spPr>
      </p:pic>
      <p:pic>
        <p:nvPicPr>
          <p:cNvPr id="9" name="Afbeelding 8" descr="Afbeelding met Lettertype, logo, Graphics, symbool&#10;&#10;Door AI gegenereerde inhoud is mogelijk onjuist.">
            <a:extLst>
              <a:ext uri="{FF2B5EF4-FFF2-40B4-BE49-F238E27FC236}">
                <a16:creationId xmlns:a16="http://schemas.microsoft.com/office/drawing/2014/main" id="{8D1CF4D3-E7F4-F0C2-40F4-6CAEFC4549C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15709" y="4239070"/>
            <a:ext cx="669353" cy="301209"/>
          </a:xfrm>
          <a:prstGeom prst="rect">
            <a:avLst/>
          </a:prstGeom>
        </p:spPr>
      </p:pic>
      <p:pic>
        <p:nvPicPr>
          <p:cNvPr id="11" name="Afbeelding 10" descr="Afbeelding met Lettertype, logo, Graphics, symbool&#10;&#10;Door AI gegenereerde inhoud is mogelijk onjuist.">
            <a:extLst>
              <a:ext uri="{FF2B5EF4-FFF2-40B4-BE49-F238E27FC236}">
                <a16:creationId xmlns:a16="http://schemas.microsoft.com/office/drawing/2014/main" id="{55E467B9-E7C9-01E3-5F3D-44EC787714C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85281" y="4234695"/>
            <a:ext cx="669353" cy="301209"/>
          </a:xfrm>
          <a:prstGeom prst="rect">
            <a:avLst/>
          </a:prstGeom>
        </p:spPr>
      </p:pic>
      <p:sp>
        <p:nvSpPr>
          <p:cNvPr id="13" name="Tekstvak 12">
            <a:extLst>
              <a:ext uri="{FF2B5EF4-FFF2-40B4-BE49-F238E27FC236}">
                <a16:creationId xmlns:a16="http://schemas.microsoft.com/office/drawing/2014/main" id="{90F95935-ABB4-F941-8F13-1A1B5CB9C1F2}"/>
              </a:ext>
            </a:extLst>
          </p:cNvPr>
          <p:cNvSpPr txBox="1"/>
          <p:nvPr/>
        </p:nvSpPr>
        <p:spPr>
          <a:xfrm>
            <a:off x="5309419" y="3668876"/>
            <a:ext cx="162842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nl-NL" sz="1400" b="1" dirty="0"/>
              <a:t>Trigger, tracking </a:t>
            </a:r>
            <a:r>
              <a:rPr lang="nl-NL" sz="1400" b="1" dirty="0" err="1"/>
              <a:t>and</a:t>
            </a:r>
            <a:r>
              <a:rPr lang="nl-NL" sz="1400" b="1" dirty="0"/>
              <a:t> </a:t>
            </a:r>
            <a:r>
              <a:rPr lang="nl-NL" sz="1400" b="1" dirty="0" err="1"/>
              <a:t>alignment</a:t>
            </a:r>
            <a:r>
              <a:rPr lang="nl-NL" sz="1400" b="1" dirty="0"/>
              <a:t> </a:t>
            </a:r>
            <a:endParaRPr lang="en-NL" sz="1400" b="1" dirty="0"/>
          </a:p>
        </p:txBody>
      </p:sp>
      <p:sp>
        <p:nvSpPr>
          <p:cNvPr id="22" name="Rechthoek: afgeronde hoeken 21">
            <a:extLst>
              <a:ext uri="{FF2B5EF4-FFF2-40B4-BE49-F238E27FC236}">
                <a16:creationId xmlns:a16="http://schemas.microsoft.com/office/drawing/2014/main" id="{41F95CAC-89DC-225D-1ED0-C151A01478CA}"/>
              </a:ext>
            </a:extLst>
          </p:cNvPr>
          <p:cNvSpPr/>
          <p:nvPr/>
        </p:nvSpPr>
        <p:spPr>
          <a:xfrm>
            <a:off x="686258" y="1996711"/>
            <a:ext cx="635981" cy="2060830"/>
          </a:xfrm>
          <a:prstGeom prst="roundRect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23" name="Tekstvak 22">
            <a:extLst>
              <a:ext uri="{FF2B5EF4-FFF2-40B4-BE49-F238E27FC236}">
                <a16:creationId xmlns:a16="http://schemas.microsoft.com/office/drawing/2014/main" id="{4449C79A-72E1-551F-E72F-49DF18D7BD85}"/>
              </a:ext>
            </a:extLst>
          </p:cNvPr>
          <p:cNvSpPr txBox="1"/>
          <p:nvPr/>
        </p:nvSpPr>
        <p:spPr>
          <a:xfrm>
            <a:off x="509196" y="1553910"/>
            <a:ext cx="8130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/>
              <a:t>VELO</a:t>
            </a:r>
            <a:endParaRPr lang="en-NL" b="1" dirty="0"/>
          </a:p>
        </p:txBody>
      </p:sp>
      <p:sp>
        <p:nvSpPr>
          <p:cNvPr id="24" name="Tekstvak 23">
            <a:extLst>
              <a:ext uri="{FF2B5EF4-FFF2-40B4-BE49-F238E27FC236}">
                <a16:creationId xmlns:a16="http://schemas.microsoft.com/office/drawing/2014/main" id="{51CEA102-E1C1-FBE3-F376-F83199BCE5B0}"/>
              </a:ext>
            </a:extLst>
          </p:cNvPr>
          <p:cNvSpPr txBox="1"/>
          <p:nvPr/>
        </p:nvSpPr>
        <p:spPr>
          <a:xfrm>
            <a:off x="1843729" y="1577594"/>
            <a:ext cx="7360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 err="1"/>
              <a:t>SciFi</a:t>
            </a:r>
            <a:endParaRPr lang="en-NL" b="1" dirty="0"/>
          </a:p>
        </p:txBody>
      </p:sp>
      <p:sp>
        <p:nvSpPr>
          <p:cNvPr id="25" name="Rechthoek: afgeronde hoeken 24">
            <a:extLst>
              <a:ext uri="{FF2B5EF4-FFF2-40B4-BE49-F238E27FC236}">
                <a16:creationId xmlns:a16="http://schemas.microsoft.com/office/drawing/2014/main" id="{1C02B1A2-3B20-38E9-96CD-7B141D77BA6E}"/>
              </a:ext>
            </a:extLst>
          </p:cNvPr>
          <p:cNvSpPr/>
          <p:nvPr/>
        </p:nvSpPr>
        <p:spPr>
          <a:xfrm>
            <a:off x="2303885" y="1996711"/>
            <a:ext cx="551886" cy="2060830"/>
          </a:xfrm>
          <a:prstGeom prst="roundRect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3343203916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7F6E928-FB1D-F11E-BE8D-C7AD553713F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" name="Afbeelding 31" descr="Afbeelding met tekst, Lettertype, diagram, lijn&#10;&#10;Automatisch gegenereerde beschrijving">
            <a:extLst>
              <a:ext uri="{FF2B5EF4-FFF2-40B4-BE49-F238E27FC236}">
                <a16:creationId xmlns:a16="http://schemas.microsoft.com/office/drawing/2014/main" id="{D2687A4C-06D8-F835-63FF-903A21191C8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09419" y="1360348"/>
            <a:ext cx="3635379" cy="238514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9978F380-CD0B-3F66-7DE1-0AA9299313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/>
              <a:t>LHCb</a:t>
            </a:r>
            <a:r>
              <a:rPr lang="en-GB" dirty="0"/>
              <a:t> Upgrade 1 detector</a:t>
            </a:r>
            <a:endParaRPr lang="en-NL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715B244-4427-3240-6F36-13FD0665D30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38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D15CF19-3658-E128-D50A-932F5B4F1D1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036" b="-19884"/>
          <a:stretch/>
        </p:blipFill>
        <p:spPr>
          <a:xfrm>
            <a:off x="640471" y="1440000"/>
            <a:ext cx="4901256" cy="3852000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0F02A689-5979-69EC-407F-445E44FFE849}"/>
              </a:ext>
            </a:extLst>
          </p:cNvPr>
          <p:cNvSpPr txBox="1"/>
          <p:nvPr/>
        </p:nvSpPr>
        <p:spPr>
          <a:xfrm>
            <a:off x="457198" y="1044357"/>
            <a:ext cx="822685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b="1" i="0" u="none" strike="noStrike" baseline="0" dirty="0">
                <a:solidFill>
                  <a:srgbClr val="080808"/>
                </a:solidFill>
                <a:latin typeface="ArialMT"/>
              </a:rPr>
              <a:t>A whole new detector to take 5-10x more data! (without hardware trigger</a:t>
            </a:r>
            <a:r>
              <a:rPr lang="en-GB" b="1" dirty="0">
                <a:solidFill>
                  <a:srgbClr val="080808"/>
                </a:solidFill>
                <a:latin typeface="ArialMT"/>
              </a:rPr>
              <a:t>)</a:t>
            </a:r>
            <a:endParaRPr lang="en-NL" b="1" dirty="0">
              <a:solidFill>
                <a:srgbClr val="080808"/>
              </a:solidFill>
            </a:endParaRPr>
          </a:p>
        </p:txBody>
      </p:sp>
      <p:pic>
        <p:nvPicPr>
          <p:cNvPr id="7" name="Afbeelding 6" descr="Afbeelding met Lettertype, logo, Graphics, symbool&#10;&#10;Door AI gegenereerde inhoud is mogelijk onjuist.">
            <a:extLst>
              <a:ext uri="{FF2B5EF4-FFF2-40B4-BE49-F238E27FC236}">
                <a16:creationId xmlns:a16="http://schemas.microsoft.com/office/drawing/2014/main" id="{B1C02B19-1769-4DB4-A2A1-74C36580465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6433" y="4204479"/>
            <a:ext cx="669353" cy="301209"/>
          </a:xfrm>
          <a:prstGeom prst="rect">
            <a:avLst/>
          </a:prstGeom>
        </p:spPr>
      </p:pic>
      <p:pic>
        <p:nvPicPr>
          <p:cNvPr id="9" name="Afbeelding 8" descr="Afbeelding met Lettertype, logo, Graphics, symbool&#10;&#10;Door AI gegenereerde inhoud is mogelijk onjuist.">
            <a:extLst>
              <a:ext uri="{FF2B5EF4-FFF2-40B4-BE49-F238E27FC236}">
                <a16:creationId xmlns:a16="http://schemas.microsoft.com/office/drawing/2014/main" id="{EF4406F5-7BBF-0FF3-E0D3-D7503A2E552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15709" y="4239070"/>
            <a:ext cx="669353" cy="301209"/>
          </a:xfrm>
          <a:prstGeom prst="rect">
            <a:avLst/>
          </a:prstGeom>
        </p:spPr>
      </p:pic>
      <p:pic>
        <p:nvPicPr>
          <p:cNvPr id="11" name="Afbeelding 10" descr="Afbeelding met Lettertype, logo, Graphics, symbool&#10;&#10;Door AI gegenereerde inhoud is mogelijk onjuist.">
            <a:extLst>
              <a:ext uri="{FF2B5EF4-FFF2-40B4-BE49-F238E27FC236}">
                <a16:creationId xmlns:a16="http://schemas.microsoft.com/office/drawing/2014/main" id="{650323F6-D995-4775-B318-42EC7156401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85281" y="4234695"/>
            <a:ext cx="669353" cy="301209"/>
          </a:xfrm>
          <a:prstGeom prst="rect">
            <a:avLst/>
          </a:prstGeom>
        </p:spPr>
      </p:pic>
      <p:sp>
        <p:nvSpPr>
          <p:cNvPr id="13" name="Tekstvak 12">
            <a:extLst>
              <a:ext uri="{FF2B5EF4-FFF2-40B4-BE49-F238E27FC236}">
                <a16:creationId xmlns:a16="http://schemas.microsoft.com/office/drawing/2014/main" id="{65B35259-247E-0D81-7E46-547E447D4BB0}"/>
              </a:ext>
            </a:extLst>
          </p:cNvPr>
          <p:cNvSpPr txBox="1"/>
          <p:nvPr/>
        </p:nvSpPr>
        <p:spPr>
          <a:xfrm>
            <a:off x="5309419" y="3668876"/>
            <a:ext cx="162842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nl-NL" sz="1400" b="1" dirty="0"/>
              <a:t>Trigger, tracking </a:t>
            </a:r>
            <a:r>
              <a:rPr lang="nl-NL" sz="1400" b="1" dirty="0" err="1"/>
              <a:t>and</a:t>
            </a:r>
            <a:r>
              <a:rPr lang="nl-NL" sz="1400" b="1" dirty="0"/>
              <a:t> </a:t>
            </a:r>
            <a:r>
              <a:rPr lang="nl-NL" sz="1400" b="1" dirty="0" err="1"/>
              <a:t>alignment</a:t>
            </a:r>
            <a:r>
              <a:rPr lang="nl-NL" sz="1400" b="1" dirty="0"/>
              <a:t> </a:t>
            </a:r>
            <a:endParaRPr lang="en-NL" sz="1400" b="1" dirty="0"/>
          </a:p>
        </p:txBody>
      </p:sp>
      <p:sp>
        <p:nvSpPr>
          <p:cNvPr id="22" name="Rechthoek: afgeronde hoeken 21">
            <a:extLst>
              <a:ext uri="{FF2B5EF4-FFF2-40B4-BE49-F238E27FC236}">
                <a16:creationId xmlns:a16="http://schemas.microsoft.com/office/drawing/2014/main" id="{4A59DDE9-36CF-61A5-CA20-B8B7496139E0}"/>
              </a:ext>
            </a:extLst>
          </p:cNvPr>
          <p:cNvSpPr/>
          <p:nvPr/>
        </p:nvSpPr>
        <p:spPr>
          <a:xfrm>
            <a:off x="686258" y="1996711"/>
            <a:ext cx="635981" cy="2060830"/>
          </a:xfrm>
          <a:prstGeom prst="roundRect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  <p:sp>
        <p:nvSpPr>
          <p:cNvPr id="23" name="Tekstvak 22">
            <a:extLst>
              <a:ext uri="{FF2B5EF4-FFF2-40B4-BE49-F238E27FC236}">
                <a16:creationId xmlns:a16="http://schemas.microsoft.com/office/drawing/2014/main" id="{55064E2D-B627-FE05-B17A-801543398DA0}"/>
              </a:ext>
            </a:extLst>
          </p:cNvPr>
          <p:cNvSpPr txBox="1"/>
          <p:nvPr/>
        </p:nvSpPr>
        <p:spPr>
          <a:xfrm>
            <a:off x="509196" y="1553910"/>
            <a:ext cx="81304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/>
              <a:t>VELO</a:t>
            </a:r>
            <a:endParaRPr lang="en-NL" b="1" dirty="0"/>
          </a:p>
        </p:txBody>
      </p:sp>
      <p:sp>
        <p:nvSpPr>
          <p:cNvPr id="24" name="Tekstvak 23">
            <a:extLst>
              <a:ext uri="{FF2B5EF4-FFF2-40B4-BE49-F238E27FC236}">
                <a16:creationId xmlns:a16="http://schemas.microsoft.com/office/drawing/2014/main" id="{C58F1F5F-F71A-9278-4735-5A9FE035A25D}"/>
              </a:ext>
            </a:extLst>
          </p:cNvPr>
          <p:cNvSpPr txBox="1"/>
          <p:nvPr/>
        </p:nvSpPr>
        <p:spPr>
          <a:xfrm>
            <a:off x="1843729" y="1577594"/>
            <a:ext cx="73609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b="1" dirty="0" err="1"/>
              <a:t>SciFi</a:t>
            </a:r>
            <a:endParaRPr lang="en-NL" b="1" dirty="0"/>
          </a:p>
        </p:txBody>
      </p:sp>
      <p:sp>
        <p:nvSpPr>
          <p:cNvPr id="25" name="Rechthoek: afgeronde hoeken 24">
            <a:extLst>
              <a:ext uri="{FF2B5EF4-FFF2-40B4-BE49-F238E27FC236}">
                <a16:creationId xmlns:a16="http://schemas.microsoft.com/office/drawing/2014/main" id="{120884CB-966B-A4BE-087C-2760B1499E0F}"/>
              </a:ext>
            </a:extLst>
          </p:cNvPr>
          <p:cNvSpPr/>
          <p:nvPr/>
        </p:nvSpPr>
        <p:spPr>
          <a:xfrm>
            <a:off x="2303885" y="1996711"/>
            <a:ext cx="551886" cy="2060830"/>
          </a:xfrm>
          <a:prstGeom prst="roundRect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770730402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A7F0C00-ED7A-FF60-DC05-0B0D6F92921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VELO</a:t>
            </a:r>
            <a:endParaRPr lang="en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15EF45B-642D-C825-9395-91582BC5273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9560" y="880452"/>
            <a:ext cx="5124412" cy="3852037"/>
          </a:xfrm>
        </p:spPr>
        <p:txBody>
          <a:bodyPr>
            <a:normAutofit/>
          </a:bodyPr>
          <a:lstStyle/>
          <a:p>
            <a:pPr marL="36576" indent="0">
              <a:buNone/>
            </a:pPr>
            <a:r>
              <a:rPr lang="en-GB" sz="1700" b="1" dirty="0">
                <a:solidFill>
                  <a:schemeClr val="tx1"/>
                </a:solidFill>
              </a:rPr>
              <a:t>New pixel detector</a:t>
            </a:r>
            <a:r>
              <a:rPr lang="en-GB" sz="1700" dirty="0"/>
              <a:t> inserted in LHC beam pipe, with moveable halves </a:t>
            </a:r>
          </a:p>
          <a:p>
            <a:r>
              <a:rPr lang="en-GB" sz="1700" dirty="0"/>
              <a:t>5.1 mm away from beam when closed</a:t>
            </a:r>
          </a:p>
          <a:p>
            <a:pPr marL="36576" indent="0">
              <a:buNone/>
            </a:pPr>
            <a:r>
              <a:rPr lang="en-GB" sz="1700" dirty="0" err="1"/>
              <a:t>Nikhef</a:t>
            </a:r>
            <a:r>
              <a:rPr lang="en-GB" sz="1700" dirty="0"/>
              <a:t> contributions: </a:t>
            </a:r>
          </a:p>
          <a:p>
            <a:r>
              <a:rPr lang="en-GB" sz="1700" dirty="0"/>
              <a:t>Module design and production</a:t>
            </a:r>
          </a:p>
          <a:p>
            <a:r>
              <a:rPr lang="en-GB" sz="1700" dirty="0"/>
              <a:t>Electronics: </a:t>
            </a:r>
            <a:r>
              <a:rPr lang="en-GB" sz="1700" dirty="0" err="1"/>
              <a:t>VeloPix</a:t>
            </a:r>
            <a:r>
              <a:rPr lang="en-GB" sz="1700" dirty="0"/>
              <a:t> chip</a:t>
            </a:r>
          </a:p>
          <a:p>
            <a:r>
              <a:rPr lang="en-GB" sz="1700" dirty="0"/>
              <a:t>Dedicated RF foil for </a:t>
            </a:r>
            <a:br>
              <a:rPr lang="en-GB" sz="1700" dirty="0"/>
            </a:br>
            <a:r>
              <a:rPr lang="en-GB" sz="1700" dirty="0"/>
              <a:t>protection and vacuum </a:t>
            </a:r>
            <a:br>
              <a:rPr lang="en-GB" sz="1700" dirty="0"/>
            </a:br>
            <a:r>
              <a:rPr lang="en-GB" sz="1700" dirty="0"/>
              <a:t>separation</a:t>
            </a:r>
          </a:p>
          <a:p>
            <a:pPr marL="36576" indent="0">
              <a:buNone/>
            </a:pPr>
            <a:endParaRPr lang="en-GB" sz="1700" dirty="0"/>
          </a:p>
          <a:p>
            <a:pPr marL="36576" indent="0">
              <a:buNone/>
            </a:pPr>
            <a:r>
              <a:rPr lang="en-GB" sz="1700" dirty="0"/>
              <a:t>VELO will move </a:t>
            </a:r>
            <a:br>
              <a:rPr lang="en-GB" sz="1700" dirty="0"/>
            </a:br>
            <a:r>
              <a:rPr lang="en-GB" sz="1700" dirty="0"/>
              <a:t>closer to beam this year, </a:t>
            </a:r>
            <a:br>
              <a:rPr lang="en-GB" sz="1700" dirty="0"/>
            </a:br>
            <a:r>
              <a:rPr lang="en-GB" sz="1700" dirty="0"/>
              <a:t>removing protective shims</a:t>
            </a:r>
          </a:p>
          <a:p>
            <a:pPr marL="36576" indent="0">
              <a:buNone/>
            </a:pPr>
            <a:endParaRPr lang="en-GB" sz="1700" dirty="0"/>
          </a:p>
          <a:p>
            <a:pPr marL="36576" indent="0">
              <a:buNone/>
            </a:pPr>
            <a:endParaRPr lang="en-GB" sz="1700" b="1" dirty="0"/>
          </a:p>
          <a:p>
            <a:endParaRPr lang="en-NL" sz="17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35F13D7-E8BB-87B8-82B2-C2F07CCE02A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39</a:t>
            </a:fld>
            <a:endParaRPr lang="en-US" dirty="0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2CA3F127-3A7D-E07E-ED68-0E9983A89EE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13090" y="2806470"/>
            <a:ext cx="5711780" cy="1959615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7" name="Picture 4">
            <a:extLst>
              <a:ext uri="{FF2B5EF4-FFF2-40B4-BE49-F238E27FC236}">
                <a16:creationId xmlns:a16="http://schemas.microsoft.com/office/drawing/2014/main" id="{EBC784F6-E94B-04C1-26D2-AFB8A075D03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29" b="8287"/>
          <a:stretch>
            <a:fillRect/>
          </a:stretch>
        </p:blipFill>
        <p:spPr bwMode="auto">
          <a:xfrm>
            <a:off x="5530645" y="131530"/>
            <a:ext cx="3494225" cy="251212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9457236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C7407B-BBCA-3677-37F3-566A90D301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/>
              <a:t>SciFi</a:t>
            </a:r>
            <a:endParaRPr lang="en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0CD66E0-BBB2-3E9C-4D24-B411D84A6A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6213" y="990236"/>
            <a:ext cx="8229600" cy="3375310"/>
          </a:xfrm>
        </p:spPr>
        <p:txBody>
          <a:bodyPr>
            <a:normAutofit/>
          </a:bodyPr>
          <a:lstStyle/>
          <a:p>
            <a:r>
              <a:rPr lang="en-GB" sz="1800" b="1" dirty="0">
                <a:solidFill>
                  <a:schemeClr val="tx1"/>
                </a:solidFill>
              </a:rPr>
              <a:t>Sci</a:t>
            </a:r>
            <a:r>
              <a:rPr lang="en-GB" sz="1800" dirty="0">
                <a:solidFill>
                  <a:schemeClr val="tx1"/>
                </a:solidFill>
              </a:rPr>
              <a:t>ntillating </a:t>
            </a:r>
            <a:r>
              <a:rPr lang="en-GB" sz="1800" b="1" dirty="0">
                <a:solidFill>
                  <a:schemeClr val="tx1"/>
                </a:solidFill>
              </a:rPr>
              <a:t>Fi</a:t>
            </a:r>
            <a:r>
              <a:rPr lang="en-GB" sz="1800" dirty="0">
                <a:solidFill>
                  <a:schemeClr val="tx1"/>
                </a:solidFill>
              </a:rPr>
              <a:t>bre Tracker: </a:t>
            </a:r>
            <a:r>
              <a:rPr lang="en-GB" sz="1800" dirty="0">
                <a:solidFill>
                  <a:srgbClr val="3A3A3A"/>
                </a:solidFill>
              </a:rPr>
              <a:t>new technology for tracking,</a:t>
            </a:r>
            <a:br>
              <a:rPr lang="en-GB" sz="1800" dirty="0">
                <a:solidFill>
                  <a:srgbClr val="3A3A3A"/>
                </a:solidFill>
              </a:rPr>
            </a:br>
            <a:r>
              <a:rPr lang="en-GB" sz="1800" dirty="0">
                <a:solidFill>
                  <a:srgbClr val="3A3A3A"/>
                </a:solidFill>
              </a:rPr>
              <a:t>essential to achieve excellent mass resolution at high occupancy</a:t>
            </a:r>
          </a:p>
          <a:p>
            <a:r>
              <a:rPr lang="en-GB" sz="1800" dirty="0" err="1"/>
              <a:t>Nikhef</a:t>
            </a:r>
            <a:r>
              <a:rPr lang="en-GB" sz="1800" dirty="0"/>
              <a:t> developed readout &amp; electronics, </a:t>
            </a:r>
            <a:r>
              <a:rPr lang="en-GB" sz="1800" dirty="0" err="1"/>
              <a:t>coldbox</a:t>
            </a:r>
            <a:r>
              <a:rPr lang="en-GB" sz="1800" dirty="0"/>
              <a:t> </a:t>
            </a:r>
            <a:r>
              <a:rPr lang="en-GB" sz="1800" dirty="0" err="1"/>
              <a:t>SiPM</a:t>
            </a:r>
            <a:r>
              <a:rPr lang="en-GB" sz="1800" dirty="0"/>
              <a:t> enclosure and </a:t>
            </a:r>
            <a:br>
              <a:rPr lang="en-GB" sz="1800" dirty="0"/>
            </a:br>
            <a:r>
              <a:rPr lang="en-GB" sz="1800" dirty="0"/>
              <a:t>prepared mechanical frames</a:t>
            </a:r>
          </a:p>
          <a:p>
            <a:r>
              <a:rPr lang="en-GB" sz="1800" b="1" dirty="0"/>
              <a:t>The detector is in great shape!</a:t>
            </a:r>
            <a:endParaRPr lang="en-GB" sz="1800" b="0" i="0" u="none" strike="noStrike" baseline="0" dirty="0">
              <a:latin typeface="ArialMT"/>
            </a:endParaRP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E39BECB-EDD8-B6DB-5ED0-8FFB6A092A0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40</a:t>
            </a:fld>
            <a:endParaRPr lang="en-US" dirty="0"/>
          </a:p>
        </p:txBody>
      </p:sp>
      <p:pic>
        <p:nvPicPr>
          <p:cNvPr id="11" name="Afbeelding 10">
            <a:extLst>
              <a:ext uri="{FF2B5EF4-FFF2-40B4-BE49-F238E27FC236}">
                <a16:creationId xmlns:a16="http://schemas.microsoft.com/office/drawing/2014/main" id="{8D3C89A2-2A99-35E0-3B95-F83522B84C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5551" y="2732011"/>
            <a:ext cx="4102008" cy="2274322"/>
          </a:xfrm>
          <a:prstGeom prst="rect">
            <a:avLst/>
          </a:prstGeom>
        </p:spPr>
      </p:pic>
      <p:pic>
        <p:nvPicPr>
          <p:cNvPr id="13" name="Picture 2" descr="IMG_20190305_102432.jpg">
            <a:extLst>
              <a:ext uri="{FF2B5EF4-FFF2-40B4-BE49-F238E27FC236}">
                <a16:creationId xmlns:a16="http://schemas.microsoft.com/office/drawing/2014/main" id="{48014F24-D138-D1B1-F607-75223149403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/>
          <a:srcRect l="9813" t="16988" r="35191" b="12448"/>
          <a:stretch>
            <a:fillRect/>
          </a:stretch>
        </p:blipFill>
        <p:spPr bwMode="auto">
          <a:xfrm>
            <a:off x="4527875" y="2118127"/>
            <a:ext cx="4504014" cy="2891202"/>
          </a:xfrm>
          <a:prstGeom prst="rect">
            <a:avLst/>
          </a:prstGeom>
          <a:noFill/>
          <a:ln w="38100">
            <a:solidFill>
              <a:schemeClr val="bg1"/>
            </a:solidFill>
            <a:miter lim="800000"/>
            <a:headEnd/>
            <a:tailEnd/>
          </a:ln>
          <a:effectLst>
            <a:outerShdw blurRad="50800" dist="38100" dir="2700000" algn="tl" rotWithShape="0">
              <a:srgbClr val="808080">
                <a:alpha val="42999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3816788370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DF4CC39-00BB-AC53-6D06-038DA74BEF2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Trigger</a:t>
            </a:r>
            <a:endParaRPr lang="en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89A6384-3A67-42AA-239E-DF3D1DC53D0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0723" y="970177"/>
            <a:ext cx="8436077" cy="3646057"/>
          </a:xfrm>
        </p:spPr>
        <p:txBody>
          <a:bodyPr>
            <a:normAutofit/>
          </a:bodyPr>
          <a:lstStyle/>
          <a:p>
            <a:pPr algn="l"/>
            <a:r>
              <a:rPr lang="en-GB" sz="1700" b="1" i="0" u="none" strike="noStrike" baseline="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HLT1</a:t>
            </a:r>
            <a:r>
              <a:rPr lang="en-GB" sz="1700" b="0" i="0" u="none" strike="noStrike" baseline="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 </a:t>
            </a:r>
            <a:r>
              <a:rPr lang="en-GB" sz="170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reads out full detector at 30 MHz, </a:t>
            </a:r>
            <a:r>
              <a:rPr lang="en-GB" sz="1700" b="0" i="0" u="none" strike="noStrike" baseline="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reduces to 1 MHz, </a:t>
            </a:r>
            <a:br>
              <a:rPr lang="en-GB" sz="1700" b="0" i="0" u="none" strike="noStrike" baseline="0" dirty="0">
                <a:solidFill>
                  <a:schemeClr val="bg2">
                    <a:lumMod val="10000"/>
                  </a:schemeClr>
                </a:solidFill>
                <a:latin typeface="ArialMT"/>
              </a:rPr>
            </a:br>
            <a:r>
              <a:rPr lang="en-GB" sz="170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using</a:t>
            </a:r>
            <a:r>
              <a:rPr lang="en-GB" sz="1700" b="0" i="0" u="none" strike="noStrike" baseline="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 partial event reconstruction with </a:t>
            </a:r>
            <a:r>
              <a:rPr lang="en-GB" sz="1700" b="1" i="0" u="none" strike="noStrike" baseline="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GPUs</a:t>
            </a:r>
            <a:endParaRPr lang="en-GB" sz="1700" dirty="0">
              <a:solidFill>
                <a:srgbClr val="000000"/>
              </a:solidFill>
              <a:latin typeface="ArialMT"/>
            </a:endParaRPr>
          </a:p>
          <a:p>
            <a:pPr algn="l"/>
            <a:r>
              <a:rPr lang="en-GB" sz="1700" dirty="0">
                <a:solidFill>
                  <a:srgbClr val="000000"/>
                </a:solidFill>
                <a:latin typeface="ArialMT"/>
              </a:rPr>
              <a:t>Calibrate detector in “real-time” such </a:t>
            </a:r>
            <a:r>
              <a:rPr lang="en-GB" sz="170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that </a:t>
            </a:r>
            <a:r>
              <a:rPr lang="en-GB" sz="1700" b="1" i="0" u="none" strike="noStrike" baseline="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HLT2</a:t>
            </a:r>
            <a:r>
              <a:rPr lang="en-GB" sz="1700" dirty="0">
                <a:solidFill>
                  <a:schemeClr val="bg2">
                    <a:lumMod val="10000"/>
                  </a:schemeClr>
                </a:solidFill>
                <a:latin typeface="ArialMT"/>
              </a:rPr>
              <a:t> </a:t>
            </a:r>
            <a:r>
              <a:rPr lang="en-GB" sz="1700" dirty="0">
                <a:solidFill>
                  <a:srgbClr val="000000"/>
                </a:solidFill>
                <a:latin typeface="ArialMT"/>
              </a:rPr>
              <a:t>uses</a:t>
            </a:r>
            <a:br>
              <a:rPr lang="en-GB" sz="1700" dirty="0">
                <a:solidFill>
                  <a:srgbClr val="000000"/>
                </a:solidFill>
                <a:latin typeface="ArialMT"/>
              </a:rPr>
            </a:br>
            <a:r>
              <a:rPr lang="en-GB" sz="1700" dirty="0">
                <a:solidFill>
                  <a:srgbClr val="000000"/>
                </a:solidFill>
                <a:latin typeface="ArialMT"/>
              </a:rPr>
              <a:t>best-quality tracking, PID: </a:t>
            </a:r>
            <a:r>
              <a:rPr lang="en-GB" sz="1700" b="1" dirty="0">
                <a:solidFill>
                  <a:srgbClr val="000000"/>
                </a:solidFill>
                <a:latin typeface="ArialMT"/>
              </a:rPr>
              <a:t>analysis-quality data</a:t>
            </a:r>
            <a:endParaRPr lang="en-GB" sz="1700" b="1" i="0" u="none" strike="noStrike" baseline="0" dirty="0">
              <a:solidFill>
                <a:schemeClr val="tx1"/>
              </a:solidFill>
              <a:latin typeface="ArialMT"/>
            </a:endParaRPr>
          </a:p>
          <a:p>
            <a:pPr algn="l"/>
            <a:endParaRPr lang="en-GB" sz="1700" i="0" u="none" strike="noStrike" baseline="0" dirty="0">
              <a:solidFill>
                <a:srgbClr val="000000"/>
              </a:solidFill>
              <a:latin typeface="ArialMT"/>
            </a:endParaRPr>
          </a:p>
          <a:p>
            <a:pPr algn="l"/>
            <a:r>
              <a:rPr lang="en-GB" sz="1700" i="0" u="none" strike="noStrike" baseline="0" dirty="0">
                <a:solidFill>
                  <a:srgbClr val="000000"/>
                </a:solidFill>
                <a:latin typeface="ArialMT"/>
              </a:rPr>
              <a:t>40 Tbit/s is </a:t>
            </a:r>
            <a:r>
              <a:rPr lang="en-GB" sz="1700" dirty="0">
                <a:solidFill>
                  <a:srgbClr val="000000"/>
                </a:solidFill>
                <a:latin typeface="ArialMT"/>
              </a:rPr>
              <a:t>currently </a:t>
            </a:r>
            <a:r>
              <a:rPr lang="en-GB" sz="1700" b="1" i="0" u="none" strike="noStrike" baseline="0" dirty="0">
                <a:solidFill>
                  <a:srgbClr val="000000"/>
                </a:solidFill>
                <a:latin typeface="ArialMT"/>
              </a:rPr>
              <a:t>highest throughput at LHC:</a:t>
            </a:r>
          </a:p>
          <a:p>
            <a:pPr algn="l"/>
            <a:endParaRPr lang="en-GB" sz="1700" b="1" dirty="0">
              <a:solidFill>
                <a:srgbClr val="000000"/>
              </a:solidFill>
              <a:latin typeface="ArialMT"/>
            </a:endParaRPr>
          </a:p>
          <a:p>
            <a:pPr algn="l"/>
            <a:r>
              <a:rPr lang="en-GB" sz="1700" b="1" dirty="0">
                <a:solidFill>
                  <a:srgbClr val="000000"/>
                </a:solidFill>
                <a:latin typeface="ArialMT"/>
              </a:rPr>
              <a:t>More in Maarten’s talk </a:t>
            </a:r>
            <a:br>
              <a:rPr lang="en-GB" sz="1700" b="1" dirty="0">
                <a:solidFill>
                  <a:srgbClr val="000000"/>
                </a:solidFill>
                <a:latin typeface="ArialMT"/>
              </a:rPr>
            </a:br>
            <a:r>
              <a:rPr lang="en-GB" sz="1700" b="1" dirty="0">
                <a:solidFill>
                  <a:srgbClr val="000000"/>
                </a:solidFill>
                <a:latin typeface="ArialMT"/>
              </a:rPr>
              <a:t>this afternoon!</a:t>
            </a:r>
            <a:endParaRPr lang="en-NL" sz="1700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D612674-2009-C3A2-7045-FB8FCC97486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41</a:t>
            </a:fld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53C9DD15-940F-266F-F0E9-9EC90B3C780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86385" y="2776304"/>
            <a:ext cx="2669340" cy="2230337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1EADB9D0-96AB-9B88-4CE1-9703E6AE101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62202" y="970177"/>
            <a:ext cx="2331075" cy="35298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7183573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B630FE1-570D-9EA1-387D-A85EC95964D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19BD780D-9B71-CB0B-9679-74C2FED019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Upgrade performance: trigger</a:t>
            </a:r>
            <a:endParaRPr lang="en-NL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6DC9AFBA-2F4B-44D0-71DC-5ACDB15408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Trigger performance much better for hadrons…</a:t>
            </a:r>
            <a:endParaRPr lang="en-NL" dirty="0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0113AA85-0103-0B8C-3414-5FDF1F139F2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42</a:t>
            </a:fld>
            <a:endParaRPr lang="en-US" dirty="0"/>
          </a:p>
        </p:txBody>
      </p:sp>
      <p:pic>
        <p:nvPicPr>
          <p:cNvPr id="9" name="Afbeelding 8">
            <a:extLst>
              <a:ext uri="{FF2B5EF4-FFF2-40B4-BE49-F238E27FC236}">
                <a16:creationId xmlns:a16="http://schemas.microsoft.com/office/drawing/2014/main" id="{782D6F2A-F763-AA7F-9AC1-031F4A9915C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694156" y="1726112"/>
            <a:ext cx="3485507" cy="2678439"/>
          </a:xfrm>
          <a:prstGeom prst="rect">
            <a:avLst/>
          </a:prstGeom>
        </p:spPr>
      </p:pic>
      <p:sp>
        <p:nvSpPr>
          <p:cNvPr id="7" name="Tekstvak 6">
            <a:extLst>
              <a:ext uri="{FF2B5EF4-FFF2-40B4-BE49-F238E27FC236}">
                <a16:creationId xmlns:a16="http://schemas.microsoft.com/office/drawing/2014/main" id="{0F6B7D04-21FD-E689-BBA4-874F6F04D680}"/>
              </a:ext>
            </a:extLst>
          </p:cNvPr>
          <p:cNvSpPr txBox="1"/>
          <p:nvPr/>
        </p:nvSpPr>
        <p:spPr>
          <a:xfrm rot="16200000">
            <a:off x="-15489" y="2284564"/>
            <a:ext cx="1537280" cy="30777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none" rtlCol="0">
            <a:spAutoFit/>
          </a:bodyPr>
          <a:lstStyle/>
          <a:p>
            <a:r>
              <a:rPr lang="nl-NL" sz="1350" dirty="0">
                <a:solidFill>
                  <a:srgbClr val="080808"/>
                </a:solidFill>
              </a:rPr>
              <a:t>Trigger efficiency</a:t>
            </a:r>
            <a:endParaRPr lang="en-NL" sz="1350" dirty="0">
              <a:solidFill>
                <a:srgbClr val="080808"/>
              </a:solidFill>
            </a:endParaRPr>
          </a:p>
        </p:txBody>
      </p:sp>
      <p:sp>
        <p:nvSpPr>
          <p:cNvPr id="4" name="Up Arrow 3">
            <a:extLst>
              <a:ext uri="{FF2B5EF4-FFF2-40B4-BE49-F238E27FC236}">
                <a16:creationId xmlns:a16="http://schemas.microsoft.com/office/drawing/2014/main" id="{E267A620-84DC-5255-138C-F37D5632018F}"/>
              </a:ext>
            </a:extLst>
          </p:cNvPr>
          <p:cNvSpPr/>
          <p:nvPr/>
        </p:nvSpPr>
        <p:spPr>
          <a:xfrm>
            <a:off x="1575283" y="2571750"/>
            <a:ext cx="307778" cy="722745"/>
          </a:xfrm>
          <a:prstGeom prst="upArrow">
            <a:avLst/>
          </a:prstGeom>
          <a:noFill/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CH"/>
          </a:p>
        </p:txBody>
      </p:sp>
    </p:spTree>
    <p:extLst>
      <p:ext uri="{BB962C8B-B14F-4D97-AF65-F5344CB8AC3E}">
        <p14:creationId xmlns:p14="http://schemas.microsoft.com/office/powerpoint/2010/main" val="1891517463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7A29757-6734-5CAE-38F1-7421F199B94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6123F62-8DC1-B49B-AFD1-D8BBE5ED350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Upgrade performance: trigger</a:t>
            </a:r>
            <a:endParaRPr lang="en-NL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58666356-5BFF-C193-117B-3AA926321CA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Trigger performance much better for hadrons… and electrons!</a:t>
            </a:r>
            <a:endParaRPr lang="en-NL" dirty="0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B9552C12-8D30-1C96-195E-955ABE1BE16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43</a:t>
            </a:fld>
            <a:endParaRPr lang="en-US" dirty="0"/>
          </a:p>
        </p:txBody>
      </p:sp>
      <p:pic>
        <p:nvPicPr>
          <p:cNvPr id="9" name="Afbeelding 8">
            <a:extLst>
              <a:ext uri="{FF2B5EF4-FFF2-40B4-BE49-F238E27FC236}">
                <a16:creationId xmlns:a16="http://schemas.microsoft.com/office/drawing/2014/main" id="{04F0DC07-3C42-A9A0-9AF1-23B26A82BD4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694156" y="1726112"/>
            <a:ext cx="3485507" cy="2678439"/>
          </a:xfrm>
          <a:prstGeom prst="rect">
            <a:avLst/>
          </a:prstGeom>
        </p:spPr>
      </p:pic>
      <p:sp>
        <p:nvSpPr>
          <p:cNvPr id="7" name="Tekstvak 6">
            <a:extLst>
              <a:ext uri="{FF2B5EF4-FFF2-40B4-BE49-F238E27FC236}">
                <a16:creationId xmlns:a16="http://schemas.microsoft.com/office/drawing/2014/main" id="{46F44267-6AFA-97E1-458B-94E84CC6297E}"/>
              </a:ext>
            </a:extLst>
          </p:cNvPr>
          <p:cNvSpPr txBox="1"/>
          <p:nvPr/>
        </p:nvSpPr>
        <p:spPr>
          <a:xfrm rot="16200000">
            <a:off x="-15489" y="2284564"/>
            <a:ext cx="1537280" cy="30777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none" rtlCol="0">
            <a:spAutoFit/>
          </a:bodyPr>
          <a:lstStyle/>
          <a:p>
            <a:r>
              <a:rPr lang="nl-NL" sz="1350" dirty="0">
                <a:solidFill>
                  <a:srgbClr val="080808"/>
                </a:solidFill>
              </a:rPr>
              <a:t>Trigger efficiency</a:t>
            </a:r>
            <a:endParaRPr lang="en-NL" sz="1350" dirty="0">
              <a:solidFill>
                <a:srgbClr val="080808"/>
              </a:solidFill>
            </a:endParaRPr>
          </a:p>
        </p:txBody>
      </p:sp>
      <p:pic>
        <p:nvPicPr>
          <p:cNvPr id="10" name="Afbeelding 9">
            <a:extLst>
              <a:ext uri="{FF2B5EF4-FFF2-40B4-BE49-F238E27FC236}">
                <a16:creationId xmlns:a16="http://schemas.microsoft.com/office/drawing/2014/main" id="{A727959F-55C6-DAD6-771B-7BCCBEA82D8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737925" y="1807401"/>
            <a:ext cx="3485507" cy="2634947"/>
          </a:xfrm>
          <a:prstGeom prst="rect">
            <a:avLst/>
          </a:prstGeom>
        </p:spPr>
      </p:pic>
      <p:sp>
        <p:nvSpPr>
          <p:cNvPr id="11" name="Tekstvak 10">
            <a:extLst>
              <a:ext uri="{FF2B5EF4-FFF2-40B4-BE49-F238E27FC236}">
                <a16:creationId xmlns:a16="http://schemas.microsoft.com/office/drawing/2014/main" id="{19D9AEF4-915C-752C-AAB0-6105614EF119}"/>
              </a:ext>
            </a:extLst>
          </p:cNvPr>
          <p:cNvSpPr txBox="1"/>
          <p:nvPr/>
        </p:nvSpPr>
        <p:spPr>
          <a:xfrm rot="16200000">
            <a:off x="4028280" y="2344107"/>
            <a:ext cx="1537280" cy="30777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txBody>
          <a:bodyPr wrap="none" rtlCol="0">
            <a:spAutoFit/>
          </a:bodyPr>
          <a:lstStyle/>
          <a:p>
            <a:r>
              <a:rPr lang="nl-NL" sz="1350" dirty="0">
                <a:solidFill>
                  <a:srgbClr val="080808"/>
                </a:solidFill>
              </a:rPr>
              <a:t>Trigger efficiency</a:t>
            </a:r>
            <a:endParaRPr lang="en-NL" sz="1350" dirty="0">
              <a:solidFill>
                <a:srgbClr val="080808"/>
              </a:solidFill>
            </a:endParaRPr>
          </a:p>
        </p:txBody>
      </p:sp>
      <p:sp>
        <p:nvSpPr>
          <p:cNvPr id="4" name="Up Arrow 3">
            <a:extLst>
              <a:ext uri="{FF2B5EF4-FFF2-40B4-BE49-F238E27FC236}">
                <a16:creationId xmlns:a16="http://schemas.microsoft.com/office/drawing/2014/main" id="{8A3374D1-38A1-5F36-3505-F03FB4FB5330}"/>
              </a:ext>
            </a:extLst>
          </p:cNvPr>
          <p:cNvSpPr/>
          <p:nvPr/>
        </p:nvSpPr>
        <p:spPr>
          <a:xfrm>
            <a:off x="5338800" y="2764631"/>
            <a:ext cx="307778" cy="600076"/>
          </a:xfrm>
          <a:prstGeom prst="upArrow">
            <a:avLst/>
          </a:prstGeom>
          <a:noFill/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CH"/>
          </a:p>
        </p:txBody>
      </p:sp>
      <p:sp>
        <p:nvSpPr>
          <p:cNvPr id="5" name="Up Arrow 3">
            <a:extLst>
              <a:ext uri="{FF2B5EF4-FFF2-40B4-BE49-F238E27FC236}">
                <a16:creationId xmlns:a16="http://schemas.microsoft.com/office/drawing/2014/main" id="{B314F38E-C6DA-BE57-35EA-2CCA98D74392}"/>
              </a:ext>
            </a:extLst>
          </p:cNvPr>
          <p:cNvSpPr/>
          <p:nvPr/>
        </p:nvSpPr>
        <p:spPr>
          <a:xfrm>
            <a:off x="1575283" y="2571750"/>
            <a:ext cx="307778" cy="722745"/>
          </a:xfrm>
          <a:prstGeom prst="upArrow">
            <a:avLst/>
          </a:prstGeom>
          <a:noFill/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CH"/>
          </a:p>
        </p:txBody>
      </p:sp>
    </p:spTree>
    <p:extLst>
      <p:ext uri="{BB962C8B-B14F-4D97-AF65-F5344CB8AC3E}">
        <p14:creationId xmlns:p14="http://schemas.microsoft.com/office/powerpoint/2010/main" val="1681956581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5F981F3-3648-28B3-6A4C-A8826549CF0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Afbeelding 15">
            <a:extLst>
              <a:ext uri="{FF2B5EF4-FFF2-40B4-BE49-F238E27FC236}">
                <a16:creationId xmlns:a16="http://schemas.microsoft.com/office/drawing/2014/main" id="{F5DE1D0C-BC41-D0EA-F7E2-7E12BE7454A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19705" y="1418088"/>
            <a:ext cx="4412255" cy="2848045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7AE2C2E3-9B2B-5A7B-2FC7-B8417457DE2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3000" dirty="0"/>
              <a:t>LHCb Upgrade I: </a:t>
            </a:r>
            <a:r>
              <a:rPr lang="nl-NL" sz="3000" dirty="0" err="1"/>
              <a:t>mixing</a:t>
            </a:r>
            <a:r>
              <a:rPr lang="nl-NL" sz="3000" dirty="0"/>
              <a:t> </a:t>
            </a:r>
            <a:r>
              <a:rPr lang="nl-NL" sz="3000" dirty="0" err="1"/>
              <a:t>and</a:t>
            </a:r>
            <a:r>
              <a:rPr lang="nl-NL" sz="3000" dirty="0"/>
              <a:t> CPV</a:t>
            </a:r>
            <a:endParaRPr lang="en-NL" sz="30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EBD91794-6793-4356-96AD-BB8DB52CE2C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12039" y="880452"/>
            <a:ext cx="8719921" cy="3203145"/>
          </a:xfrm>
        </p:spPr>
        <p:txBody>
          <a:bodyPr/>
          <a:lstStyle/>
          <a:p>
            <a:pPr marL="36576" indent="0">
              <a:buNone/>
            </a:pPr>
            <a:r>
              <a:rPr lang="nl-NL" dirty="0"/>
              <a:t>First plots of new data, </a:t>
            </a:r>
            <a:r>
              <a:rPr lang="nl-NL" dirty="0" err="1"/>
              <a:t>by</a:t>
            </a:r>
            <a:r>
              <a:rPr lang="nl-NL" dirty="0"/>
              <a:t> master </a:t>
            </a:r>
            <a:r>
              <a:rPr lang="nl-NL" dirty="0" err="1"/>
              <a:t>students</a:t>
            </a:r>
            <a:r>
              <a:rPr lang="nl-NL" dirty="0"/>
              <a:t> Jay </a:t>
            </a:r>
            <a:r>
              <a:rPr lang="nl-NL" dirty="0" err="1"/>
              <a:t>and</a:t>
            </a:r>
            <a:r>
              <a:rPr lang="nl-NL" dirty="0"/>
              <a:t> </a:t>
            </a:r>
            <a:r>
              <a:rPr lang="nl-NL" dirty="0" err="1"/>
              <a:t>Maoze</a:t>
            </a:r>
            <a:r>
              <a:rPr lang="nl-NL" dirty="0"/>
              <a:t>: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86BE85E5-4BB4-2723-1E02-F19534C8370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44</a:t>
            </a:fld>
            <a:endParaRPr lang="en-US" dirty="0"/>
          </a:p>
        </p:txBody>
      </p:sp>
      <p:pic>
        <p:nvPicPr>
          <p:cNvPr id="8" name="Afbeelding 7">
            <a:extLst>
              <a:ext uri="{FF2B5EF4-FFF2-40B4-BE49-F238E27FC236}">
                <a16:creationId xmlns:a16="http://schemas.microsoft.com/office/drawing/2014/main" id="{061051D4-EBE0-0862-6F3A-B26B1A4413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5160" y="1418089"/>
            <a:ext cx="4331734" cy="298995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kstvak 16">
                <a:extLst>
                  <a:ext uri="{FF2B5EF4-FFF2-40B4-BE49-F238E27FC236}">
                    <a16:creationId xmlns:a16="http://schemas.microsoft.com/office/drawing/2014/main" id="{2D6A80FD-B38A-A5E5-7037-264D7968CB95}"/>
                  </a:ext>
                </a:extLst>
              </p:cNvPr>
              <p:cNvSpPr txBox="1"/>
              <p:nvPr/>
            </p:nvSpPr>
            <p:spPr>
              <a:xfrm>
                <a:off x="834562" y="2987264"/>
                <a:ext cx="2005677" cy="92333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nl-NL" dirty="0">
                    <a:solidFill>
                      <a:srgbClr val="3A3A3A"/>
                    </a:solidFill>
                  </a:rPr>
                  <a:t>Matter-antimatter </a:t>
                </a:r>
                <a:br>
                  <a:rPr lang="nl-NL" dirty="0">
                    <a:solidFill>
                      <a:srgbClr val="3A3A3A"/>
                    </a:solidFill>
                  </a:rPr>
                </a:br>
                <a:r>
                  <a:rPr lang="nl-NL" dirty="0" err="1">
                    <a:solidFill>
                      <a:srgbClr val="3A3A3A"/>
                    </a:solidFill>
                  </a:rPr>
                  <a:t>asymmetry</a:t>
                </a:r>
                <a:r>
                  <a:rPr lang="nl-NL" dirty="0">
                    <a:solidFill>
                      <a:srgbClr val="3A3A3A"/>
                    </a:solidFill>
                  </a:rPr>
                  <a:t> in </a:t>
                </a:r>
                <a:br>
                  <a:rPr lang="nl-NL" dirty="0">
                    <a:solidFill>
                      <a:srgbClr val="3A3A3A"/>
                    </a:solidFill>
                  </a:rPr>
                </a:br>
                <a14:m>
                  <m:oMath xmlns:m="http://schemas.openxmlformats.org/officeDocument/2006/math"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𝐽</m:t>
                    </m:r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/</m:t>
                    </m:r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𝜓</m:t>
                    </m:r>
                    <m:sSubSup>
                      <m:sSub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  <m:sub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𝑆</m:t>
                        </m:r>
                      </m:sub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</m:oMath>
                </a14:m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  <a:endParaRPr lang="en-NL" dirty="0">
                  <a:solidFill>
                    <a:srgbClr val="3A3A3A"/>
                  </a:solidFill>
                </a:endParaRPr>
              </a:p>
            </p:txBody>
          </p:sp>
        </mc:Choice>
        <mc:Fallback xmlns="">
          <p:sp>
            <p:nvSpPr>
              <p:cNvPr id="17" name="Tekstvak 16">
                <a:extLst>
                  <a:ext uri="{FF2B5EF4-FFF2-40B4-BE49-F238E27FC236}">
                    <a16:creationId xmlns:a16="http://schemas.microsoft.com/office/drawing/2014/main" id="{2D6A80FD-B38A-A5E5-7037-264D7968CB9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4562" y="2987264"/>
                <a:ext cx="2005677" cy="923330"/>
              </a:xfrm>
              <a:prstGeom prst="rect">
                <a:avLst/>
              </a:prstGeom>
              <a:blipFill>
                <a:blip r:embed="rId5"/>
                <a:stretch>
                  <a:fillRect l="-2736" t="-3289" b="-657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kstvak 17">
                <a:extLst>
                  <a:ext uri="{FF2B5EF4-FFF2-40B4-BE49-F238E27FC236}">
                    <a16:creationId xmlns:a16="http://schemas.microsoft.com/office/drawing/2014/main" id="{9B18FC9C-F92D-625D-38A2-322BCF515696}"/>
                  </a:ext>
                </a:extLst>
              </p:cNvPr>
              <p:cNvSpPr txBox="1"/>
              <p:nvPr/>
            </p:nvSpPr>
            <p:spPr>
              <a:xfrm>
                <a:off x="6995584" y="2090061"/>
                <a:ext cx="1476430" cy="64633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nl-NL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i="1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nl-NL" dirty="0">
                    <a:solidFill>
                      <a:srgbClr val="3A3A3A"/>
                    </a:solidFill>
                  </a:rPr>
                  <a:t>mixing in </a:t>
                </a:r>
                <a:br>
                  <a:rPr lang="nl-NL" dirty="0">
                    <a:solidFill>
                      <a:srgbClr val="3A3A3A"/>
                    </a:solidFill>
                  </a:rPr>
                </a:br>
                <a14:m>
                  <m:oMath xmlns:m="http://schemas.openxmlformats.org/officeDocument/2006/math">
                    <m:sSubSup>
                      <m:sSub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bSup>
                      <m:sSub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𝐷</m:t>
                        </m:r>
                      </m:e>
                      <m:sub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bSup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𝜋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</m:oMath>
                </a14:m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  <a:endParaRPr lang="en-NL" dirty="0">
                  <a:solidFill>
                    <a:srgbClr val="3A3A3A"/>
                  </a:solidFill>
                </a:endParaRPr>
              </a:p>
            </p:txBody>
          </p:sp>
        </mc:Choice>
        <mc:Fallback xmlns="">
          <p:sp>
            <p:nvSpPr>
              <p:cNvPr id="18" name="Tekstvak 17">
                <a:extLst>
                  <a:ext uri="{FF2B5EF4-FFF2-40B4-BE49-F238E27FC236}">
                    <a16:creationId xmlns:a16="http://schemas.microsoft.com/office/drawing/2014/main" id="{9B18FC9C-F92D-625D-38A2-322BCF51569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95584" y="2090061"/>
                <a:ext cx="1476430" cy="646331"/>
              </a:xfrm>
              <a:prstGeom prst="rect">
                <a:avLst/>
              </a:prstGeom>
              <a:blipFill>
                <a:blip r:embed="rId6"/>
                <a:stretch>
                  <a:fillRect t="-5660" r="-247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" name="Picture 7">
            <a:extLst>
              <a:ext uri="{FF2B5EF4-FFF2-40B4-BE49-F238E27FC236}">
                <a16:creationId xmlns:a16="http://schemas.microsoft.com/office/drawing/2014/main" id="{D01BEFB3-94A9-7F6D-1F2F-A025E0F8D9CB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17895" r="13196"/>
          <a:stretch/>
        </p:blipFill>
        <p:spPr>
          <a:xfrm>
            <a:off x="6763873" y="134029"/>
            <a:ext cx="542661" cy="787513"/>
          </a:xfrm>
          <a:prstGeom prst="rect">
            <a:avLst/>
          </a:prstGeom>
          <a:effectLst>
            <a:softEdge rad="31750"/>
          </a:effectLst>
        </p:spPr>
      </p:pic>
    </p:spTree>
    <p:extLst>
      <p:ext uri="{BB962C8B-B14F-4D97-AF65-F5344CB8AC3E}">
        <p14:creationId xmlns:p14="http://schemas.microsoft.com/office/powerpoint/2010/main" val="3291198407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2B2300E-40B6-F930-6A4F-982BDEE9F9D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Afbeelding 15">
            <a:extLst>
              <a:ext uri="{FF2B5EF4-FFF2-40B4-BE49-F238E27FC236}">
                <a16:creationId xmlns:a16="http://schemas.microsoft.com/office/drawing/2014/main" id="{928A50F0-C191-6B6B-B1B4-92A9B63A763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19705" y="1418088"/>
            <a:ext cx="4412255" cy="2848045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9B953A54-8F37-273D-9C71-9EBD6644FF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3000" dirty="0"/>
              <a:t>LHCb Upgrade I: </a:t>
            </a:r>
            <a:r>
              <a:rPr lang="nl-NL" sz="3000" dirty="0" err="1"/>
              <a:t>mixing</a:t>
            </a:r>
            <a:r>
              <a:rPr lang="nl-NL" sz="3000" dirty="0"/>
              <a:t> </a:t>
            </a:r>
            <a:r>
              <a:rPr lang="nl-NL" sz="3000" dirty="0" err="1"/>
              <a:t>and</a:t>
            </a:r>
            <a:r>
              <a:rPr lang="nl-NL" sz="3000" dirty="0"/>
              <a:t> CPV</a:t>
            </a:r>
            <a:endParaRPr lang="en-NL" sz="30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F46B19D7-730F-6371-C313-2D721C5674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12039" y="880452"/>
            <a:ext cx="8719921" cy="3203145"/>
          </a:xfrm>
        </p:spPr>
        <p:txBody>
          <a:bodyPr/>
          <a:lstStyle/>
          <a:p>
            <a:pPr marL="36576" indent="0">
              <a:buNone/>
            </a:pPr>
            <a:r>
              <a:rPr lang="nl-NL" dirty="0"/>
              <a:t>First plots of new data, </a:t>
            </a:r>
            <a:r>
              <a:rPr lang="nl-NL" dirty="0" err="1"/>
              <a:t>by</a:t>
            </a:r>
            <a:r>
              <a:rPr lang="nl-NL" dirty="0"/>
              <a:t> master </a:t>
            </a:r>
            <a:r>
              <a:rPr lang="nl-NL" dirty="0" err="1"/>
              <a:t>students</a:t>
            </a:r>
            <a:r>
              <a:rPr lang="nl-NL" dirty="0"/>
              <a:t> Jay </a:t>
            </a:r>
            <a:r>
              <a:rPr lang="nl-NL" dirty="0" err="1"/>
              <a:t>and</a:t>
            </a:r>
            <a:r>
              <a:rPr lang="nl-NL" dirty="0"/>
              <a:t> </a:t>
            </a:r>
            <a:r>
              <a:rPr lang="nl-NL" dirty="0" err="1"/>
              <a:t>Maoze</a:t>
            </a: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A95CDA37-5BC6-FD28-D9AC-05916FAF8A5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45</a:t>
            </a:fld>
            <a:endParaRPr lang="en-US" dirty="0"/>
          </a:p>
        </p:txBody>
      </p:sp>
      <p:pic>
        <p:nvPicPr>
          <p:cNvPr id="8" name="Afbeelding 7">
            <a:extLst>
              <a:ext uri="{FF2B5EF4-FFF2-40B4-BE49-F238E27FC236}">
                <a16:creationId xmlns:a16="http://schemas.microsoft.com/office/drawing/2014/main" id="{390EB639-0175-89DF-003F-082A781A0DA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5160" y="1418089"/>
            <a:ext cx="4331734" cy="298995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kstvak 16">
                <a:extLst>
                  <a:ext uri="{FF2B5EF4-FFF2-40B4-BE49-F238E27FC236}">
                    <a16:creationId xmlns:a16="http://schemas.microsoft.com/office/drawing/2014/main" id="{C4C26E20-5B4A-8901-D4A4-90041782F1D4}"/>
                  </a:ext>
                </a:extLst>
              </p:cNvPr>
              <p:cNvSpPr txBox="1"/>
              <p:nvPr/>
            </p:nvSpPr>
            <p:spPr>
              <a:xfrm>
                <a:off x="834562" y="2987264"/>
                <a:ext cx="2005677" cy="92333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nl-NL" dirty="0">
                    <a:solidFill>
                      <a:srgbClr val="3A3A3A"/>
                    </a:solidFill>
                  </a:rPr>
                  <a:t>Matter-antimatter </a:t>
                </a:r>
                <a:br>
                  <a:rPr lang="nl-NL" dirty="0">
                    <a:solidFill>
                      <a:srgbClr val="3A3A3A"/>
                    </a:solidFill>
                  </a:rPr>
                </a:br>
                <a:r>
                  <a:rPr lang="nl-NL" dirty="0" err="1">
                    <a:solidFill>
                      <a:srgbClr val="3A3A3A"/>
                    </a:solidFill>
                  </a:rPr>
                  <a:t>asymmetry</a:t>
                </a:r>
                <a:r>
                  <a:rPr lang="nl-NL" dirty="0">
                    <a:solidFill>
                      <a:srgbClr val="3A3A3A"/>
                    </a:solidFill>
                  </a:rPr>
                  <a:t> in </a:t>
                </a:r>
                <a:br>
                  <a:rPr lang="nl-NL" dirty="0">
                    <a:solidFill>
                      <a:srgbClr val="3A3A3A"/>
                    </a:solidFill>
                  </a:rPr>
                </a:br>
                <a14:m>
                  <m:oMath xmlns:m="http://schemas.openxmlformats.org/officeDocument/2006/math"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𝐽</m:t>
                    </m:r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/</m:t>
                    </m:r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𝜓</m:t>
                    </m:r>
                    <m:sSubSup>
                      <m:sSub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  <m:sub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𝑆</m:t>
                        </m:r>
                      </m:sub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</m:oMath>
                </a14:m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  <a:endParaRPr lang="en-NL" dirty="0">
                  <a:solidFill>
                    <a:srgbClr val="3A3A3A"/>
                  </a:solidFill>
                </a:endParaRPr>
              </a:p>
            </p:txBody>
          </p:sp>
        </mc:Choice>
        <mc:Fallback xmlns="">
          <p:sp>
            <p:nvSpPr>
              <p:cNvPr id="17" name="Tekstvak 16">
                <a:extLst>
                  <a:ext uri="{FF2B5EF4-FFF2-40B4-BE49-F238E27FC236}">
                    <a16:creationId xmlns:a16="http://schemas.microsoft.com/office/drawing/2014/main" id="{C4C26E20-5B4A-8901-D4A4-90041782F1D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4562" y="2987264"/>
                <a:ext cx="2005677" cy="923330"/>
              </a:xfrm>
              <a:prstGeom prst="rect">
                <a:avLst/>
              </a:prstGeom>
              <a:blipFill>
                <a:blip r:embed="rId5"/>
                <a:stretch>
                  <a:fillRect l="-2736" t="-3289" b="-657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kstvak 17">
                <a:extLst>
                  <a:ext uri="{FF2B5EF4-FFF2-40B4-BE49-F238E27FC236}">
                    <a16:creationId xmlns:a16="http://schemas.microsoft.com/office/drawing/2014/main" id="{E4F55879-8822-714E-86E4-C0D20647D51A}"/>
                  </a:ext>
                </a:extLst>
              </p:cNvPr>
              <p:cNvSpPr txBox="1"/>
              <p:nvPr/>
            </p:nvSpPr>
            <p:spPr>
              <a:xfrm>
                <a:off x="6995584" y="2090061"/>
                <a:ext cx="1476430" cy="64633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nl-NL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i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i="1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nl-NL" dirty="0">
                    <a:solidFill>
                      <a:srgbClr val="3A3A3A"/>
                    </a:solidFill>
                  </a:rPr>
                  <a:t>mixing in </a:t>
                </a:r>
                <a:br>
                  <a:rPr lang="nl-NL" dirty="0">
                    <a:solidFill>
                      <a:srgbClr val="3A3A3A"/>
                    </a:solidFill>
                  </a:rPr>
                </a:br>
                <a14:m>
                  <m:oMath xmlns:m="http://schemas.openxmlformats.org/officeDocument/2006/math">
                    <m:sSubSup>
                      <m:sSub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nl-NL" b="0" i="1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bSup>
                      <m:sSub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𝐷</m:t>
                        </m:r>
                      </m:e>
                      <m:sub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bSup>
                    <m:sSup>
                      <m:sSupPr>
                        <m:ctrlP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𝜋</m:t>
                        </m:r>
                      </m:e>
                      <m:sup>
                        <m:r>
                          <a:rPr lang="nl-NL" b="0" i="1" smtClean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</m:oMath>
                </a14:m>
                <a:r>
                  <a:rPr lang="nl-NL" dirty="0">
                    <a:solidFill>
                      <a:srgbClr val="3A3A3A"/>
                    </a:solidFill>
                  </a:rPr>
                  <a:t> </a:t>
                </a:r>
                <a:endParaRPr lang="en-NL" dirty="0">
                  <a:solidFill>
                    <a:srgbClr val="3A3A3A"/>
                  </a:solidFill>
                </a:endParaRPr>
              </a:p>
            </p:txBody>
          </p:sp>
        </mc:Choice>
        <mc:Fallback xmlns="">
          <p:sp>
            <p:nvSpPr>
              <p:cNvPr id="18" name="Tekstvak 17">
                <a:extLst>
                  <a:ext uri="{FF2B5EF4-FFF2-40B4-BE49-F238E27FC236}">
                    <a16:creationId xmlns:a16="http://schemas.microsoft.com/office/drawing/2014/main" id="{E4F55879-8822-714E-86E4-C0D20647D51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95584" y="2090061"/>
                <a:ext cx="1476430" cy="646331"/>
              </a:xfrm>
              <a:prstGeom prst="rect">
                <a:avLst/>
              </a:prstGeom>
              <a:blipFill>
                <a:blip r:embed="rId6"/>
                <a:stretch>
                  <a:fillRect t="-5660" r="-247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" name="Picture 7">
            <a:extLst>
              <a:ext uri="{FF2B5EF4-FFF2-40B4-BE49-F238E27FC236}">
                <a16:creationId xmlns:a16="http://schemas.microsoft.com/office/drawing/2014/main" id="{5C76F656-8202-DBFD-AAFE-9E904F033614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17895" r="13196"/>
          <a:stretch/>
        </p:blipFill>
        <p:spPr>
          <a:xfrm>
            <a:off x="6763873" y="134029"/>
            <a:ext cx="542661" cy="787513"/>
          </a:xfrm>
          <a:prstGeom prst="rect">
            <a:avLst/>
          </a:prstGeom>
          <a:effectLst>
            <a:softEdge rad="31750"/>
          </a:effectLst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6" name="Tekstvak 5">
                <a:extLst>
                  <a:ext uri="{FF2B5EF4-FFF2-40B4-BE49-F238E27FC236}">
                    <a16:creationId xmlns:a16="http://schemas.microsoft.com/office/drawing/2014/main" id="{1CC9405F-6B8C-2A14-A608-2E22A2F9499A}"/>
                  </a:ext>
                </a:extLst>
              </p:cNvPr>
              <p:cNvSpPr txBox="1"/>
              <p:nvPr/>
            </p:nvSpPr>
            <p:spPr>
              <a:xfrm>
                <a:off x="2168522" y="2340810"/>
                <a:ext cx="5069404" cy="671018"/>
              </a:xfrm>
              <a:prstGeom prst="rect">
                <a:avLst/>
              </a:prstGeom>
            </p:spPr>
            <p:style>
              <a:lnRef idx="2">
                <a:schemeClr val="dk1"/>
              </a:lnRef>
              <a:fillRef idx="1">
                <a:schemeClr val="lt1"/>
              </a:fillRef>
              <a:effectRef idx="0">
                <a:schemeClr val="dk1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/>
              <a:p>
                <a:pPr algn="ctr"/>
                <a:r>
                  <a:rPr lang="nl-NL" b="1" dirty="0"/>
                  <a:t>Run 3 data </a:t>
                </a:r>
                <a:r>
                  <a:rPr lang="nl-NL" b="1" dirty="0" err="1"/>
                  <a:t>will</a:t>
                </a:r>
                <a:r>
                  <a:rPr lang="nl-NL" b="1" dirty="0"/>
                  <a:t> access new </a:t>
                </a:r>
                <a:r>
                  <a:rPr lang="nl-NL" b="1" dirty="0" err="1"/>
                  <a:t>observables</a:t>
                </a:r>
                <a:r>
                  <a:rPr lang="nl-NL" b="1" dirty="0"/>
                  <a:t> </a:t>
                </a:r>
                <a:br>
                  <a:rPr lang="nl-NL" b="1" dirty="0"/>
                </a:br>
                <a:r>
                  <a:rPr lang="nl-NL" b="1" dirty="0"/>
                  <a:t>(</a:t>
                </a:r>
                <a14:m>
                  <m:oMath xmlns:m="http://schemas.openxmlformats.org/officeDocument/2006/math">
                    <m:r>
                      <a:rPr lang="nl-NL" b="1" i="0" smtClean="0">
                        <a:latin typeface="Cambria Math" panose="02040503050406030204" pitchFamily="18" charset="0"/>
                      </a:rPr>
                      <m:t>𝚫</m:t>
                    </m:r>
                    <m:sSub>
                      <m:sSub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𝚪</m:t>
                        </m:r>
                      </m:e>
                      <m:sub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𝐝</m:t>
                        </m:r>
                      </m:sub>
                    </m:sSub>
                    <m:r>
                      <a:rPr lang="nl-NL" b="1" i="0" smtClean="0">
                        <a:latin typeface="Cambria Math" panose="02040503050406030204" pitchFamily="18" charset="0"/>
                      </a:rPr>
                      <m:t>,</m:t>
                    </m:r>
                  </m:oMath>
                </a14:m>
                <a:r>
                  <a:rPr lang="nl-NL" b="1" dirty="0"/>
                  <a:t>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𝐁</m:t>
                        </m:r>
                      </m:e>
                      <m:sub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𝐝</m:t>
                        </m:r>
                      </m:sub>
                      <m:sup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bSup>
                    <m:r>
                      <a:rPr lang="nl-NL" b="1" i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𝛍</m:t>
                        </m:r>
                      </m:e>
                      <m:sup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𝛍</m:t>
                        </m:r>
                      </m:e>
                      <m:sup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b="1" dirty="0"/>
                  <a:t>, </a:t>
                </a:r>
                <a14:m>
                  <m:oMath xmlns:m="http://schemas.openxmlformats.org/officeDocument/2006/math">
                    <m:r>
                      <a:rPr lang="nl-NL" b="1" i="1" smtClean="0">
                        <a:latin typeface="Cambria Math" panose="02040503050406030204" pitchFamily="18" charset="0"/>
                      </a:rPr>
                      <m:t>𝝉</m:t>
                    </m:r>
                    <m:r>
                      <a:rPr lang="nl-NL" b="1" i="0" smtClean="0">
                        <a:latin typeface="Cambria Math" panose="02040503050406030204" pitchFamily="18" charset="0"/>
                      </a:rPr>
                      <m:t>(</m:t>
                    </m:r>
                    <m:sSubSup>
                      <m:sSubSupPr>
                        <m:ctrlPr>
                          <a:rPr lang="nl-NL" b="1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b="1" i="0">
                            <a:latin typeface="Cambria Math" panose="02040503050406030204" pitchFamily="18" charset="0"/>
                          </a:rPr>
                          <m:t>𝐁</m:t>
                        </m:r>
                      </m:e>
                      <m:sub>
                        <m:r>
                          <a:rPr lang="nl-NL" b="1" i="0" smtClean="0">
                            <a:latin typeface="Cambria Math" panose="02040503050406030204" pitchFamily="18" charset="0"/>
                          </a:rPr>
                          <m:t>𝐬</m:t>
                        </m:r>
                      </m:sub>
                      <m:sup>
                        <m:r>
                          <a:rPr lang="nl-NL" b="1" i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bSup>
                    <m:r>
                      <a:rPr lang="nl-NL" b="1" i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b="1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1" i="0">
                            <a:latin typeface="Cambria Math" panose="02040503050406030204" pitchFamily="18" charset="0"/>
                          </a:rPr>
                          <m:t>𝛍</m:t>
                        </m:r>
                      </m:e>
                      <m:sup>
                        <m:r>
                          <a:rPr lang="nl-NL" b="1" i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nl-NL" b="1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b="1" i="0">
                            <a:latin typeface="Cambria Math" panose="02040503050406030204" pitchFamily="18" charset="0"/>
                          </a:rPr>
                          <m:t>𝛍</m:t>
                        </m:r>
                      </m:e>
                      <m:sup>
                        <m:r>
                          <a:rPr lang="nl-NL" b="1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nl-NL" b="1" dirty="0"/>
                  <a:t>)!</a:t>
                </a:r>
                <a:endParaRPr lang="en-NL" b="1" dirty="0"/>
              </a:p>
            </p:txBody>
          </p:sp>
        </mc:Choice>
        <mc:Fallback>
          <p:sp>
            <p:nvSpPr>
              <p:cNvPr id="6" name="Tekstvak 5">
                <a:extLst>
                  <a:ext uri="{FF2B5EF4-FFF2-40B4-BE49-F238E27FC236}">
                    <a16:creationId xmlns:a16="http://schemas.microsoft.com/office/drawing/2014/main" id="{1CC9405F-6B8C-2A14-A608-2E22A2F9499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68522" y="2340810"/>
                <a:ext cx="5069404" cy="671018"/>
              </a:xfrm>
              <a:prstGeom prst="rect">
                <a:avLst/>
              </a:prstGeom>
              <a:blipFill>
                <a:blip r:embed="rId8"/>
                <a:stretch>
                  <a:fillRect t="-4425" b="-1061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620661062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47297F5-0987-13CB-A3FC-F484E7D3A71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0CDBDA91-4023-4A13-6882-E95FDFB5D8EB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200" y="994205"/>
                <a:ext cx="8546690" cy="3813769"/>
              </a:xfrm>
            </p:spPr>
            <p:txBody>
              <a:bodyPr>
                <a:normAutofit/>
              </a:bodyPr>
              <a:lstStyle/>
              <a:p>
                <a:pPr marL="36576" indent="0">
                  <a:buNone/>
                </a:pPr>
                <a14:m>
                  <m:oMath xmlns:m="http://schemas.openxmlformats.org/officeDocument/2006/math">
                    <m:sSubSup>
                      <m:sSubSup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𝑐</m:t>
                        </m:r>
                      </m:sub>
                      <m:sup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bSup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𝜏</m:t>
                        </m:r>
                      </m:e>
                      <m:sup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b>
                      <m:sSub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𝜈</m:t>
                        </m:r>
                      </m:e>
                      <m:sub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𝜏</m:t>
                        </m:r>
                      </m:sub>
                    </m:sSub>
                  </m:oMath>
                </a14:m>
                <a:r>
                  <a:rPr lang="nl-NL" sz="1800" dirty="0"/>
                  <a:t> discovery </a:t>
                </a:r>
                <a:r>
                  <a:rPr lang="nl-NL" sz="1800" dirty="0" err="1"/>
                  <a:t>becomes</a:t>
                </a:r>
                <a:r>
                  <a:rPr lang="nl-NL" sz="1800" dirty="0"/>
                  <a:t> </a:t>
                </a:r>
                <a:r>
                  <a:rPr lang="nl-NL" sz="1800" dirty="0" err="1"/>
                  <a:t>feasible</a:t>
                </a:r>
                <a:r>
                  <a:rPr lang="nl-NL" sz="1800" dirty="0"/>
                  <a:t> </a:t>
                </a:r>
                <a:r>
                  <a:rPr lang="nl-NL" sz="1800" dirty="0" err="1"/>
                  <a:t>with</a:t>
                </a:r>
                <a:r>
                  <a:rPr lang="nl-NL" sz="1800" dirty="0"/>
                  <a:t> B-hit </a:t>
                </a:r>
                <a:r>
                  <a:rPr lang="nl-NL" sz="1800" dirty="0" err="1"/>
                  <a:t>algorithm</a:t>
                </a:r>
                <a:r>
                  <a:rPr lang="nl-NL" sz="1800" dirty="0"/>
                  <a:t>, running in trigger</a:t>
                </a:r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en-NL" sz="1800" dirty="0"/>
              </a:p>
            </p:txBody>
          </p:sp>
        </mc:Choice>
        <mc:Fallback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0CDBDA91-4023-4A13-6882-E95FDFB5D8EB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994205"/>
                <a:ext cx="8546690" cy="3813769"/>
              </a:xfrm>
              <a:blipFill>
                <a:blip r:embed="rId3"/>
                <a:stretch>
                  <a:fillRect t="-79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6" name="Afbeelding 15">
            <a:extLst>
              <a:ext uri="{FF2B5EF4-FFF2-40B4-BE49-F238E27FC236}">
                <a16:creationId xmlns:a16="http://schemas.microsoft.com/office/drawing/2014/main" id="{9A4A7C78-C5A4-C7FA-18C2-261DDE52E3CF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51382" t="9092" b="2555"/>
          <a:stretch/>
        </p:blipFill>
        <p:spPr>
          <a:xfrm>
            <a:off x="4520348" y="1310573"/>
            <a:ext cx="1791961" cy="1767005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4CA5F952-D314-6DAE-A83C-2EE6650E92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800" dirty="0"/>
              <a:t>LHCb Upgrade I: new </a:t>
            </a:r>
            <a:r>
              <a:rPr lang="nl-NL" sz="2800" dirty="0" err="1"/>
              <a:t>possibilities</a:t>
            </a:r>
            <a:endParaRPr lang="en-NL" sz="28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B8A94847-135A-6C15-9871-31FCA65B3F4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46</a:t>
            </a:fld>
            <a:endParaRPr lang="en-US" dirty="0"/>
          </a:p>
        </p:txBody>
      </p:sp>
      <p:grpSp>
        <p:nvGrpSpPr>
          <p:cNvPr id="5" name="Groep 4">
            <a:extLst>
              <a:ext uri="{FF2B5EF4-FFF2-40B4-BE49-F238E27FC236}">
                <a16:creationId xmlns:a16="http://schemas.microsoft.com/office/drawing/2014/main" id="{64E1F997-FD33-30F1-1AB3-771A0F24F857}"/>
              </a:ext>
            </a:extLst>
          </p:cNvPr>
          <p:cNvGrpSpPr>
            <a:grpSpLocks noChangeAspect="1"/>
          </p:cNvGrpSpPr>
          <p:nvPr/>
        </p:nvGrpSpPr>
        <p:grpSpPr>
          <a:xfrm>
            <a:off x="7316244" y="26685"/>
            <a:ext cx="696411" cy="925980"/>
            <a:chOff x="1864707" y="1379710"/>
            <a:chExt cx="1165202" cy="1549310"/>
          </a:xfrm>
        </p:grpSpPr>
        <p:pic>
          <p:nvPicPr>
            <p:cNvPr id="6" name="Afbeelding 5">
              <a:extLst>
                <a:ext uri="{FF2B5EF4-FFF2-40B4-BE49-F238E27FC236}">
                  <a16:creationId xmlns:a16="http://schemas.microsoft.com/office/drawing/2014/main" id="{B049DE6A-1BFF-F3C5-5C99-703373214F97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rcRect t="-1" b="20617"/>
            <a:stretch/>
          </p:blipFill>
          <p:spPr>
            <a:xfrm>
              <a:off x="1864707" y="1385753"/>
              <a:ext cx="1165200" cy="1543267"/>
            </a:xfrm>
            <a:prstGeom prst="rect">
              <a:avLst/>
            </a:prstGeom>
          </p:spPr>
        </p:pic>
        <p:sp>
          <p:nvSpPr>
            <p:cNvPr id="7" name="Rechthoek 6">
              <a:extLst>
                <a:ext uri="{FF2B5EF4-FFF2-40B4-BE49-F238E27FC236}">
                  <a16:creationId xmlns:a16="http://schemas.microsoft.com/office/drawing/2014/main" id="{C762B232-5E8B-E31A-E517-E43B5DED78C8}"/>
                </a:ext>
              </a:extLst>
            </p:cNvPr>
            <p:cNvSpPr/>
            <p:nvPr/>
          </p:nvSpPr>
          <p:spPr>
            <a:xfrm>
              <a:off x="1864707" y="1385753"/>
              <a:ext cx="313762" cy="38353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  <p:sp>
          <p:nvSpPr>
            <p:cNvPr id="8" name="Rechthoek 7">
              <a:extLst>
                <a:ext uri="{FF2B5EF4-FFF2-40B4-BE49-F238E27FC236}">
                  <a16:creationId xmlns:a16="http://schemas.microsoft.com/office/drawing/2014/main" id="{67AA36DD-D490-37D3-2120-231BE2E113C4}"/>
                </a:ext>
              </a:extLst>
            </p:cNvPr>
            <p:cNvSpPr/>
            <p:nvPr/>
          </p:nvSpPr>
          <p:spPr>
            <a:xfrm>
              <a:off x="2654835" y="1379710"/>
              <a:ext cx="375074" cy="524026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  <p:pic>
        <p:nvPicPr>
          <p:cNvPr id="9" name="Afbeelding 8" descr="Afbeelding met kleding, persoon, mouw, top&#10;&#10;Door AI gegenereerde inhoud is mogelijk onjuist.">
            <a:extLst>
              <a:ext uri="{FF2B5EF4-FFF2-40B4-BE49-F238E27FC236}">
                <a16:creationId xmlns:a16="http://schemas.microsoft.com/office/drawing/2014/main" id="{85C409E3-A2C2-CE1B-D41F-027902CBD402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r="16246" b="32348"/>
          <a:stretch/>
        </p:blipFill>
        <p:spPr>
          <a:xfrm>
            <a:off x="6501548" y="35743"/>
            <a:ext cx="761275" cy="922368"/>
          </a:xfrm>
          <a:prstGeom prst="rect">
            <a:avLst/>
          </a:prstGeom>
        </p:spPr>
      </p:pic>
      <p:pic>
        <p:nvPicPr>
          <p:cNvPr id="10" name="Google Shape;346;p48">
            <a:extLst>
              <a:ext uri="{FF2B5EF4-FFF2-40B4-BE49-F238E27FC236}">
                <a16:creationId xmlns:a16="http://schemas.microsoft.com/office/drawing/2014/main" id="{62FBD2C4-8F22-A5B4-90A8-BECB43C78008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7">
            <a:alphaModFix/>
          </a:blip>
          <a:srcRect r="10401"/>
          <a:stretch/>
        </p:blipFill>
        <p:spPr>
          <a:xfrm>
            <a:off x="5990106" y="30297"/>
            <a:ext cx="550645" cy="922368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326;p48">
            <a:extLst>
              <a:ext uri="{FF2B5EF4-FFF2-40B4-BE49-F238E27FC236}">
                <a16:creationId xmlns:a16="http://schemas.microsoft.com/office/drawing/2014/main" id="{C07612C6-F7E0-6C89-E11E-A54730CB8D9B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8">
            <a:alphaModFix/>
          </a:blip>
          <a:srcRect l="18306" t="-3" r="6961" b="34015"/>
          <a:stretch/>
        </p:blipFill>
        <p:spPr>
          <a:xfrm>
            <a:off x="7990389" y="35743"/>
            <a:ext cx="696411" cy="922368"/>
          </a:xfrm>
          <a:prstGeom prst="rect">
            <a:avLst/>
          </a:prstGeom>
          <a:noFill/>
          <a:ln>
            <a:noFill/>
          </a:ln>
        </p:spPr>
      </p:pic>
      <p:pic>
        <p:nvPicPr>
          <p:cNvPr id="2050" name="Picture 2">
            <a:extLst>
              <a:ext uri="{FF2B5EF4-FFF2-40B4-BE49-F238E27FC236}">
                <a16:creationId xmlns:a16="http://schemas.microsoft.com/office/drawing/2014/main" id="{DDA5ABE2-B1D2-F6B8-0A1E-F5800113A2B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5079" y="1379415"/>
            <a:ext cx="2784673" cy="16068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Afbeelding 14">
            <a:extLst>
              <a:ext uri="{FF2B5EF4-FFF2-40B4-BE49-F238E27FC236}">
                <a16:creationId xmlns:a16="http://schemas.microsoft.com/office/drawing/2014/main" id="{F2129B9E-2135-ECC8-1183-01F59996CD9F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739" t="6075" r="95675" b="5571"/>
          <a:stretch/>
        </p:blipFill>
        <p:spPr>
          <a:xfrm rot="5400000">
            <a:off x="5596950" y="723272"/>
            <a:ext cx="125864" cy="16578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9593355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A6470D5-168E-1E9A-EA3A-ABCFEF3BB30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Afbeelding 15">
            <a:extLst>
              <a:ext uri="{FF2B5EF4-FFF2-40B4-BE49-F238E27FC236}">
                <a16:creationId xmlns:a16="http://schemas.microsoft.com/office/drawing/2014/main" id="{31D7837C-7881-F194-37B8-3619CD80A2C5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51382" t="9092" b="2555"/>
          <a:stretch/>
        </p:blipFill>
        <p:spPr>
          <a:xfrm>
            <a:off x="4520348" y="1310573"/>
            <a:ext cx="1791961" cy="1767005"/>
          </a:xfrm>
          <a:prstGeom prst="rect">
            <a:avLst/>
          </a:prstGeom>
        </p:spPr>
      </p:pic>
      <mc:AlternateContent xmlns:mc="http://schemas.openxmlformats.org/markup-compatibility/2006">
        <mc:Choice xmlns:a14="http://schemas.microsoft.com/office/drawing/2010/main"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1C5E305F-CB7B-63A2-ED62-F1299D41A325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200" y="994205"/>
                <a:ext cx="8546690" cy="3813769"/>
              </a:xfrm>
            </p:spPr>
            <p:txBody>
              <a:bodyPr>
                <a:normAutofit/>
              </a:bodyPr>
              <a:lstStyle/>
              <a:p>
                <a:pPr marL="36576" indent="0">
                  <a:buNone/>
                </a:pPr>
                <a14:m>
                  <m:oMath xmlns:m="http://schemas.openxmlformats.org/officeDocument/2006/math">
                    <m:sSubSup>
                      <m:sSubSup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𝑐</m:t>
                        </m:r>
                      </m:sub>
                      <m:sup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bSup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𝜏</m:t>
                        </m:r>
                      </m:e>
                      <m:sup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b>
                      <m:sSub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𝜈</m:t>
                        </m:r>
                      </m:e>
                      <m:sub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𝜏</m:t>
                        </m:r>
                      </m:sub>
                    </m:sSub>
                  </m:oMath>
                </a14:m>
                <a:r>
                  <a:rPr lang="nl-NL" sz="1800" dirty="0"/>
                  <a:t> discovery </a:t>
                </a:r>
                <a:r>
                  <a:rPr lang="nl-NL" sz="1800" dirty="0" err="1"/>
                  <a:t>becomes</a:t>
                </a:r>
                <a:r>
                  <a:rPr lang="nl-NL" sz="1800" dirty="0"/>
                  <a:t> </a:t>
                </a:r>
                <a:r>
                  <a:rPr lang="nl-NL" sz="1800" dirty="0" err="1"/>
                  <a:t>feasible</a:t>
                </a:r>
                <a:r>
                  <a:rPr lang="nl-NL" sz="1800" dirty="0"/>
                  <a:t> </a:t>
                </a:r>
                <a:r>
                  <a:rPr lang="nl-NL" sz="1800" dirty="0" err="1"/>
                  <a:t>with</a:t>
                </a:r>
                <a:r>
                  <a:rPr lang="nl-NL" sz="1800" dirty="0"/>
                  <a:t> B-hit </a:t>
                </a:r>
                <a:r>
                  <a:rPr lang="nl-NL" sz="1800" dirty="0" err="1"/>
                  <a:t>algorithm</a:t>
                </a:r>
                <a:r>
                  <a:rPr lang="nl-NL" sz="1800" dirty="0"/>
                  <a:t>, running in trigger</a:t>
                </a:r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pPr marL="36576" indent="0">
                  <a:buNone/>
                </a:pPr>
                <a:r>
                  <a:rPr lang="nl-NL" sz="1800" dirty="0"/>
                  <a:t>Trigger </a:t>
                </a:r>
                <a:r>
                  <a:rPr lang="nl-NL" sz="1800" dirty="0" err="1"/>
                  <a:t>much</a:t>
                </a:r>
                <a:r>
                  <a:rPr lang="nl-NL" sz="1800" dirty="0"/>
                  <a:t> more </a:t>
                </a:r>
                <a:r>
                  <a:rPr lang="nl-NL" sz="1800" dirty="0" err="1"/>
                  <a:t>efficient</a:t>
                </a:r>
                <a:r>
                  <a:rPr lang="nl-NL" sz="1800" dirty="0"/>
                  <a:t> </a:t>
                </a:r>
                <a:r>
                  <a:rPr lang="nl-NL" sz="1800" dirty="0" err="1"/>
                  <a:t>for</a:t>
                </a:r>
                <a:r>
                  <a:rPr lang="nl-NL" sz="1800" dirty="0"/>
                  <a:t> </a:t>
                </a:r>
                <a:r>
                  <a:rPr lang="nl-NL" sz="1800" dirty="0" err="1"/>
                  <a:t>exotic</a:t>
                </a:r>
                <a:r>
                  <a:rPr lang="nl-NL" sz="1800" dirty="0"/>
                  <a:t> </a:t>
                </a:r>
                <a:r>
                  <a:rPr lang="nl-NL" sz="1800" dirty="0" err="1"/>
                  <a:t>particles</a:t>
                </a:r>
                <a:r>
                  <a:rPr lang="nl-NL" sz="1800" dirty="0"/>
                  <a:t>: </a:t>
                </a:r>
                <a:r>
                  <a:rPr lang="nl-NL" sz="1800" dirty="0" err="1"/>
                  <a:t>sexaquarks</a:t>
                </a:r>
                <a:r>
                  <a:rPr lang="nl-NL" sz="1800" dirty="0"/>
                  <a:t>, </a:t>
                </a:r>
                <a:r>
                  <a:rPr lang="nl-NL" sz="1800" dirty="0" err="1"/>
                  <a:t>dark</a:t>
                </a:r>
                <a:r>
                  <a:rPr lang="nl-NL" sz="1800" dirty="0"/>
                  <a:t> </a:t>
                </a:r>
                <a:r>
                  <a:rPr lang="nl-NL" sz="1800" dirty="0" err="1"/>
                  <a:t>Higgs</a:t>
                </a:r>
                <a:r>
                  <a:rPr lang="nl-NL" sz="1800" dirty="0"/>
                  <a:t>/</a:t>
                </a:r>
                <a:r>
                  <a:rPr lang="nl-NL" sz="1800" dirty="0" err="1"/>
                  <a:t>scalars</a:t>
                </a:r>
                <a:endParaRPr lang="nl-NL" sz="1800" dirty="0"/>
              </a:p>
              <a:p>
                <a:endParaRPr lang="en-NL" sz="1800" dirty="0"/>
              </a:p>
            </p:txBody>
          </p:sp>
        </mc:Choice>
        <mc:Fallback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1C5E305F-CB7B-63A2-ED62-F1299D41A32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994205"/>
                <a:ext cx="8546690" cy="3813769"/>
              </a:xfrm>
              <a:blipFill>
                <a:blip r:embed="rId4"/>
                <a:stretch>
                  <a:fillRect l="-143" t="-79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itel 1">
            <a:extLst>
              <a:ext uri="{FF2B5EF4-FFF2-40B4-BE49-F238E27FC236}">
                <a16:creationId xmlns:a16="http://schemas.microsoft.com/office/drawing/2014/main" id="{73C7066E-6B0E-82AB-1198-88F5E74D49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800" dirty="0"/>
              <a:t>LHCb Upgrade I: new </a:t>
            </a:r>
            <a:r>
              <a:rPr lang="nl-NL" sz="2800" dirty="0" err="1"/>
              <a:t>possibilities</a:t>
            </a:r>
            <a:endParaRPr lang="en-NL" sz="28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4D04A0FE-8305-2C65-AFAE-9B5AF03A620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47</a:t>
            </a:fld>
            <a:endParaRPr lang="en-US" dirty="0"/>
          </a:p>
        </p:txBody>
      </p:sp>
      <p:grpSp>
        <p:nvGrpSpPr>
          <p:cNvPr id="5" name="Groep 4">
            <a:extLst>
              <a:ext uri="{FF2B5EF4-FFF2-40B4-BE49-F238E27FC236}">
                <a16:creationId xmlns:a16="http://schemas.microsoft.com/office/drawing/2014/main" id="{936C9B4F-B37E-4AF4-5EA4-EE5ECDE9D6E6}"/>
              </a:ext>
            </a:extLst>
          </p:cNvPr>
          <p:cNvGrpSpPr>
            <a:grpSpLocks noChangeAspect="1"/>
          </p:cNvGrpSpPr>
          <p:nvPr/>
        </p:nvGrpSpPr>
        <p:grpSpPr>
          <a:xfrm>
            <a:off x="7316244" y="26685"/>
            <a:ext cx="696411" cy="925980"/>
            <a:chOff x="1864707" y="1379710"/>
            <a:chExt cx="1165202" cy="1549310"/>
          </a:xfrm>
        </p:grpSpPr>
        <p:pic>
          <p:nvPicPr>
            <p:cNvPr id="6" name="Afbeelding 5">
              <a:extLst>
                <a:ext uri="{FF2B5EF4-FFF2-40B4-BE49-F238E27FC236}">
                  <a16:creationId xmlns:a16="http://schemas.microsoft.com/office/drawing/2014/main" id="{A6408283-D3FE-FBAA-CA92-8A5A0E94A5DE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rcRect t="-1" b="20617"/>
            <a:stretch/>
          </p:blipFill>
          <p:spPr>
            <a:xfrm>
              <a:off x="1864707" y="1385753"/>
              <a:ext cx="1165200" cy="1543267"/>
            </a:xfrm>
            <a:prstGeom prst="rect">
              <a:avLst/>
            </a:prstGeom>
          </p:spPr>
        </p:pic>
        <p:sp>
          <p:nvSpPr>
            <p:cNvPr id="7" name="Rechthoek 6">
              <a:extLst>
                <a:ext uri="{FF2B5EF4-FFF2-40B4-BE49-F238E27FC236}">
                  <a16:creationId xmlns:a16="http://schemas.microsoft.com/office/drawing/2014/main" id="{4F6E40FC-0696-CC45-DC3F-DC4EEFB3287D}"/>
                </a:ext>
              </a:extLst>
            </p:cNvPr>
            <p:cNvSpPr/>
            <p:nvPr/>
          </p:nvSpPr>
          <p:spPr>
            <a:xfrm>
              <a:off x="1864707" y="1385753"/>
              <a:ext cx="313762" cy="38353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  <p:sp>
          <p:nvSpPr>
            <p:cNvPr id="8" name="Rechthoek 7">
              <a:extLst>
                <a:ext uri="{FF2B5EF4-FFF2-40B4-BE49-F238E27FC236}">
                  <a16:creationId xmlns:a16="http://schemas.microsoft.com/office/drawing/2014/main" id="{7F2DFDA6-203D-3D3C-143D-C5C4A32B1868}"/>
                </a:ext>
              </a:extLst>
            </p:cNvPr>
            <p:cNvSpPr/>
            <p:nvPr/>
          </p:nvSpPr>
          <p:spPr>
            <a:xfrm>
              <a:off x="2654835" y="1379710"/>
              <a:ext cx="375074" cy="524026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  <p:pic>
        <p:nvPicPr>
          <p:cNvPr id="9" name="Afbeelding 8" descr="Afbeelding met kleding, persoon, mouw, top&#10;&#10;Door AI gegenereerde inhoud is mogelijk onjuist.">
            <a:extLst>
              <a:ext uri="{FF2B5EF4-FFF2-40B4-BE49-F238E27FC236}">
                <a16:creationId xmlns:a16="http://schemas.microsoft.com/office/drawing/2014/main" id="{0853E67F-642C-B8CA-B794-F1E40FBB9657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r="16246" b="32348"/>
          <a:stretch/>
        </p:blipFill>
        <p:spPr>
          <a:xfrm>
            <a:off x="6501548" y="35743"/>
            <a:ext cx="761275" cy="922368"/>
          </a:xfrm>
          <a:prstGeom prst="rect">
            <a:avLst/>
          </a:prstGeom>
        </p:spPr>
      </p:pic>
      <p:pic>
        <p:nvPicPr>
          <p:cNvPr id="10" name="Google Shape;346;p48">
            <a:extLst>
              <a:ext uri="{FF2B5EF4-FFF2-40B4-BE49-F238E27FC236}">
                <a16:creationId xmlns:a16="http://schemas.microsoft.com/office/drawing/2014/main" id="{504E00E5-CBF3-1731-1FD2-B88CA34A9716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7">
            <a:alphaModFix/>
          </a:blip>
          <a:srcRect r="10401"/>
          <a:stretch/>
        </p:blipFill>
        <p:spPr>
          <a:xfrm>
            <a:off x="5990106" y="30297"/>
            <a:ext cx="550645" cy="922368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326;p48">
            <a:extLst>
              <a:ext uri="{FF2B5EF4-FFF2-40B4-BE49-F238E27FC236}">
                <a16:creationId xmlns:a16="http://schemas.microsoft.com/office/drawing/2014/main" id="{88E54F07-2533-C88D-0E9C-840DF3E1CDA8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8">
            <a:alphaModFix/>
          </a:blip>
          <a:srcRect l="18306" t="-3" r="6961" b="34015"/>
          <a:stretch/>
        </p:blipFill>
        <p:spPr>
          <a:xfrm>
            <a:off x="7990389" y="35743"/>
            <a:ext cx="696411" cy="922368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Afbeelding 11" descr="Afbeelding met kleding, persoon, person, Sportshirt&#10;&#10;Door AI gegenereerde inhoud is mogelijk onjuist.">
            <a:extLst>
              <a:ext uri="{FF2B5EF4-FFF2-40B4-BE49-F238E27FC236}">
                <a16:creationId xmlns:a16="http://schemas.microsoft.com/office/drawing/2014/main" id="{7A72AF32-5577-39B6-830D-03F195DD0191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2" r="16962" b="454"/>
          <a:stretch/>
        </p:blipFill>
        <p:spPr>
          <a:xfrm>
            <a:off x="7047818" y="3400392"/>
            <a:ext cx="699654" cy="1258072"/>
          </a:xfrm>
          <a:prstGeom prst="rect">
            <a:avLst/>
          </a:prstGeom>
        </p:spPr>
      </p:pic>
      <p:pic>
        <p:nvPicPr>
          <p:cNvPr id="13" name="Google Shape;341;p48">
            <a:extLst>
              <a:ext uri="{FF2B5EF4-FFF2-40B4-BE49-F238E27FC236}">
                <a16:creationId xmlns:a16="http://schemas.microsoft.com/office/drawing/2014/main" id="{A2ACF794-5CE7-9E0A-1862-1211BD60495F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7914204" y="3338409"/>
            <a:ext cx="838715" cy="1258072"/>
          </a:xfrm>
          <a:prstGeom prst="rect">
            <a:avLst/>
          </a:prstGeom>
          <a:noFill/>
          <a:ln>
            <a:noFill/>
          </a:ln>
        </p:spPr>
      </p:pic>
      <p:pic>
        <p:nvPicPr>
          <p:cNvPr id="2050" name="Picture 2">
            <a:extLst>
              <a:ext uri="{FF2B5EF4-FFF2-40B4-BE49-F238E27FC236}">
                <a16:creationId xmlns:a16="http://schemas.microsoft.com/office/drawing/2014/main" id="{9FEDBFE0-4AAA-2250-E5A1-B2575C29E2D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5079" y="1379415"/>
            <a:ext cx="2784673" cy="16068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3" name="Afbeelding 22" descr="Afbeelding met tekst, Actiefilm, fictie, Fictief personage&#10;&#10;Door AI gegenereerde inhoud is mogelijk onjuist.">
            <a:extLst>
              <a:ext uri="{FF2B5EF4-FFF2-40B4-BE49-F238E27FC236}">
                <a16:creationId xmlns:a16="http://schemas.microsoft.com/office/drawing/2014/main" id="{6C7589BF-7463-707F-1D92-47D162DD03A7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34576" y="3393946"/>
            <a:ext cx="1336737" cy="1583319"/>
          </a:xfrm>
          <a:prstGeom prst="rect">
            <a:avLst/>
          </a:prstGeom>
        </p:spPr>
      </p:pic>
      <p:pic>
        <p:nvPicPr>
          <p:cNvPr id="15" name="Afbeelding 14">
            <a:extLst>
              <a:ext uri="{FF2B5EF4-FFF2-40B4-BE49-F238E27FC236}">
                <a16:creationId xmlns:a16="http://schemas.microsoft.com/office/drawing/2014/main" id="{BDEEB4BC-C714-6F03-14C1-02E6C0FDC80E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739" t="6075" r="95675" b="5571"/>
          <a:stretch/>
        </p:blipFill>
        <p:spPr>
          <a:xfrm rot="5400000">
            <a:off x="5596950" y="723272"/>
            <a:ext cx="125864" cy="1657867"/>
          </a:xfrm>
          <a:prstGeom prst="rect">
            <a:avLst/>
          </a:prstGeom>
        </p:spPr>
      </p:pic>
      <p:pic>
        <p:nvPicPr>
          <p:cNvPr id="14" name="Afbeelding 13" descr="Afbeelding met tekst, Actiefilm, fictie, Fictief personage&#10;&#10;Door AI gegenereerde inhoud is mogelijk onjuist.">
            <a:extLst>
              <a:ext uri="{FF2B5EF4-FFF2-40B4-BE49-F238E27FC236}">
                <a16:creationId xmlns:a16="http://schemas.microsoft.com/office/drawing/2014/main" id="{95C0222E-07C7-3B1E-5E74-13FE167CA3EF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30948" y="3385061"/>
            <a:ext cx="1336737" cy="1583319"/>
          </a:xfrm>
          <a:prstGeom prst="rect">
            <a:avLst/>
          </a:prstGeom>
        </p:spPr>
      </p:pic>
      <p:pic>
        <p:nvPicPr>
          <p:cNvPr id="17" name="Afbeelding 16">
            <a:extLst>
              <a:ext uri="{FF2B5EF4-FFF2-40B4-BE49-F238E27FC236}">
                <a16:creationId xmlns:a16="http://schemas.microsoft.com/office/drawing/2014/main" id="{D2986911-E386-6CAA-970A-49855C7E8B9D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481199" y="3407022"/>
            <a:ext cx="3303639" cy="1645679"/>
          </a:xfrm>
          <a:prstGeom prst="rect">
            <a:avLst/>
          </a:prstGeom>
        </p:spPr>
      </p:pic>
      <p:sp>
        <p:nvSpPr>
          <p:cNvPr id="18" name="Tekstvak 17">
            <a:extLst>
              <a:ext uri="{FF2B5EF4-FFF2-40B4-BE49-F238E27FC236}">
                <a16:creationId xmlns:a16="http://schemas.microsoft.com/office/drawing/2014/main" id="{F0E5AA5E-F5D2-9847-AF10-7869EAB04CF7}"/>
              </a:ext>
            </a:extLst>
          </p:cNvPr>
          <p:cNvSpPr txBox="1"/>
          <p:nvPr/>
        </p:nvSpPr>
        <p:spPr>
          <a:xfrm>
            <a:off x="980175" y="3414396"/>
            <a:ext cx="27622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dirty="0" err="1"/>
              <a:t>Sexaquark</a:t>
            </a:r>
            <a:r>
              <a:rPr lang="nl-NL" dirty="0"/>
              <a:t> in </a:t>
            </a:r>
            <a:r>
              <a:rPr lang="nl-NL" dirty="0" err="1"/>
              <a:t>simulation</a:t>
            </a:r>
            <a:r>
              <a:rPr lang="nl-NL" dirty="0"/>
              <a:t> </a:t>
            </a:r>
            <a:endParaRPr lang="en-NL" dirty="0"/>
          </a:p>
        </p:txBody>
      </p:sp>
    </p:spTree>
    <p:extLst>
      <p:ext uri="{BB962C8B-B14F-4D97-AF65-F5344CB8AC3E}">
        <p14:creationId xmlns:p14="http://schemas.microsoft.com/office/powerpoint/2010/main" val="3642745874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B5D9E65-8C0C-7F0B-B97A-2E61B0312C3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DED9B564-731B-BF23-49FD-ABB7EEB262D0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200" y="994205"/>
                <a:ext cx="8546690" cy="3813769"/>
              </a:xfrm>
            </p:spPr>
            <p:txBody>
              <a:bodyPr>
                <a:normAutofit/>
              </a:bodyPr>
              <a:lstStyle/>
              <a:p>
                <a:pPr marL="36576" indent="0">
                  <a:buNone/>
                </a:pPr>
                <a14:m>
                  <m:oMath xmlns:m="http://schemas.openxmlformats.org/officeDocument/2006/math">
                    <m:sSubSup>
                      <m:sSubSup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𝑐</m:t>
                        </m:r>
                      </m:sub>
                      <m:sup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bSup>
                    <m:r>
                      <a:rPr lang="nl-NL" sz="1800" b="0" i="1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𝜏</m:t>
                        </m:r>
                      </m:e>
                      <m:sup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b>
                      <m:sSubPr>
                        <m:ctrlPr>
                          <a:rPr lang="nl-NL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𝜈</m:t>
                        </m:r>
                      </m:e>
                      <m:sub>
                        <m:r>
                          <a:rPr lang="nl-NL" sz="1800" b="0" i="1" smtClean="0">
                            <a:latin typeface="Cambria Math" panose="02040503050406030204" pitchFamily="18" charset="0"/>
                          </a:rPr>
                          <m:t>𝜏</m:t>
                        </m:r>
                      </m:sub>
                    </m:sSub>
                  </m:oMath>
                </a14:m>
                <a:r>
                  <a:rPr lang="nl-NL" sz="1800" dirty="0"/>
                  <a:t> discovery </a:t>
                </a:r>
                <a:r>
                  <a:rPr lang="nl-NL" sz="1800" dirty="0" err="1"/>
                  <a:t>becomes</a:t>
                </a:r>
                <a:r>
                  <a:rPr lang="nl-NL" sz="1800" dirty="0"/>
                  <a:t> </a:t>
                </a:r>
                <a:r>
                  <a:rPr lang="nl-NL" sz="1800" dirty="0" err="1"/>
                  <a:t>feasible</a:t>
                </a:r>
                <a:r>
                  <a:rPr lang="nl-NL" sz="1800" dirty="0"/>
                  <a:t> </a:t>
                </a:r>
                <a:r>
                  <a:rPr lang="nl-NL" sz="1800" dirty="0" err="1"/>
                  <a:t>with</a:t>
                </a:r>
                <a:r>
                  <a:rPr lang="nl-NL" sz="1800" dirty="0"/>
                  <a:t> B-hit </a:t>
                </a:r>
                <a:r>
                  <a:rPr lang="nl-NL" sz="1800" dirty="0" err="1"/>
                  <a:t>algorithm</a:t>
                </a:r>
                <a:r>
                  <a:rPr lang="nl-NL" sz="1800" dirty="0"/>
                  <a:t>, running in trigger</a:t>
                </a:r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endParaRPr lang="nl-NL" sz="1800" dirty="0"/>
              </a:p>
              <a:p>
                <a:pPr marL="36576" indent="0">
                  <a:buNone/>
                </a:pPr>
                <a:r>
                  <a:rPr lang="nl-NL" sz="1800" dirty="0"/>
                  <a:t>Trigger </a:t>
                </a:r>
                <a:r>
                  <a:rPr lang="nl-NL" sz="1800" dirty="0" err="1"/>
                  <a:t>much</a:t>
                </a:r>
                <a:r>
                  <a:rPr lang="nl-NL" sz="1800" dirty="0"/>
                  <a:t> more </a:t>
                </a:r>
                <a:r>
                  <a:rPr lang="nl-NL" sz="1800" dirty="0" err="1"/>
                  <a:t>efficient</a:t>
                </a:r>
                <a:r>
                  <a:rPr lang="nl-NL" sz="1800" dirty="0"/>
                  <a:t> </a:t>
                </a:r>
                <a:r>
                  <a:rPr lang="nl-NL" sz="1800" dirty="0" err="1"/>
                  <a:t>for</a:t>
                </a:r>
                <a:r>
                  <a:rPr lang="nl-NL" sz="1800" dirty="0"/>
                  <a:t> </a:t>
                </a:r>
                <a:r>
                  <a:rPr lang="nl-NL" sz="1800" dirty="0" err="1"/>
                  <a:t>exotic</a:t>
                </a:r>
                <a:r>
                  <a:rPr lang="nl-NL" sz="1800" dirty="0"/>
                  <a:t> </a:t>
                </a:r>
                <a:r>
                  <a:rPr lang="nl-NL" sz="1800" dirty="0" err="1"/>
                  <a:t>particles</a:t>
                </a:r>
                <a:r>
                  <a:rPr lang="nl-NL" sz="1800" dirty="0"/>
                  <a:t>: </a:t>
                </a:r>
                <a:r>
                  <a:rPr lang="nl-NL" sz="1800" dirty="0" err="1"/>
                  <a:t>sexaquarks</a:t>
                </a:r>
                <a:r>
                  <a:rPr lang="nl-NL" sz="1800" dirty="0"/>
                  <a:t>, </a:t>
                </a:r>
                <a:r>
                  <a:rPr lang="nl-NL" sz="1800" dirty="0" err="1"/>
                  <a:t>dark</a:t>
                </a:r>
                <a:r>
                  <a:rPr lang="nl-NL" sz="1800" dirty="0"/>
                  <a:t> </a:t>
                </a:r>
                <a:r>
                  <a:rPr lang="nl-NL" sz="1800" dirty="0" err="1"/>
                  <a:t>Higgs</a:t>
                </a:r>
                <a:r>
                  <a:rPr lang="nl-NL" sz="1800" dirty="0"/>
                  <a:t>/</a:t>
                </a:r>
                <a:r>
                  <a:rPr lang="nl-NL" sz="1800" dirty="0" err="1"/>
                  <a:t>scalars</a:t>
                </a:r>
                <a:endParaRPr lang="nl-NL" sz="1800" dirty="0"/>
              </a:p>
              <a:p>
                <a:endParaRPr lang="en-NL" sz="1800" dirty="0"/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DED9B564-731B-BF23-49FD-ABB7EEB262D0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994205"/>
                <a:ext cx="8546690" cy="3813769"/>
              </a:xfrm>
              <a:blipFill>
                <a:blip r:embed="rId3"/>
                <a:stretch>
                  <a:fillRect l="-143" t="-79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6" name="Afbeelding 15">
            <a:extLst>
              <a:ext uri="{FF2B5EF4-FFF2-40B4-BE49-F238E27FC236}">
                <a16:creationId xmlns:a16="http://schemas.microsoft.com/office/drawing/2014/main" id="{73861C37-7A48-35C6-5E3C-BF5EDD4346B4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51382" t="9092" b="2555"/>
          <a:stretch/>
        </p:blipFill>
        <p:spPr>
          <a:xfrm>
            <a:off x="4520348" y="1310573"/>
            <a:ext cx="1791961" cy="1767005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E07B847C-96C3-B360-EADF-F20E2E39C4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800" dirty="0"/>
              <a:t>LHCb Upgrade I: new </a:t>
            </a:r>
            <a:r>
              <a:rPr lang="nl-NL" sz="2800" dirty="0" err="1"/>
              <a:t>possibilities</a:t>
            </a:r>
            <a:endParaRPr lang="en-NL" sz="28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6356B847-124E-3758-597B-03D8143224A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48</a:t>
            </a:fld>
            <a:endParaRPr lang="en-US" dirty="0"/>
          </a:p>
        </p:txBody>
      </p:sp>
      <p:grpSp>
        <p:nvGrpSpPr>
          <p:cNvPr id="5" name="Groep 4">
            <a:extLst>
              <a:ext uri="{FF2B5EF4-FFF2-40B4-BE49-F238E27FC236}">
                <a16:creationId xmlns:a16="http://schemas.microsoft.com/office/drawing/2014/main" id="{28E5D95B-705C-26C0-1A2F-343B453EE780}"/>
              </a:ext>
            </a:extLst>
          </p:cNvPr>
          <p:cNvGrpSpPr>
            <a:grpSpLocks noChangeAspect="1"/>
          </p:cNvGrpSpPr>
          <p:nvPr/>
        </p:nvGrpSpPr>
        <p:grpSpPr>
          <a:xfrm>
            <a:off x="7316244" y="26685"/>
            <a:ext cx="696411" cy="925980"/>
            <a:chOff x="1864707" y="1379710"/>
            <a:chExt cx="1165202" cy="1549310"/>
          </a:xfrm>
        </p:grpSpPr>
        <p:pic>
          <p:nvPicPr>
            <p:cNvPr id="6" name="Afbeelding 5">
              <a:extLst>
                <a:ext uri="{FF2B5EF4-FFF2-40B4-BE49-F238E27FC236}">
                  <a16:creationId xmlns:a16="http://schemas.microsoft.com/office/drawing/2014/main" id="{FF22534E-BF76-0C31-1169-EAA9AE745F5A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rcRect t="-1" b="20617"/>
            <a:stretch/>
          </p:blipFill>
          <p:spPr>
            <a:xfrm>
              <a:off x="1864707" y="1385753"/>
              <a:ext cx="1165200" cy="1543267"/>
            </a:xfrm>
            <a:prstGeom prst="rect">
              <a:avLst/>
            </a:prstGeom>
          </p:spPr>
        </p:pic>
        <p:sp>
          <p:nvSpPr>
            <p:cNvPr id="7" name="Rechthoek 6">
              <a:extLst>
                <a:ext uri="{FF2B5EF4-FFF2-40B4-BE49-F238E27FC236}">
                  <a16:creationId xmlns:a16="http://schemas.microsoft.com/office/drawing/2014/main" id="{DC46DF50-0FD5-A561-818C-C1870CD6BEEE}"/>
                </a:ext>
              </a:extLst>
            </p:cNvPr>
            <p:cNvSpPr/>
            <p:nvPr/>
          </p:nvSpPr>
          <p:spPr>
            <a:xfrm>
              <a:off x="1864707" y="1385753"/>
              <a:ext cx="313762" cy="383530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  <p:sp>
          <p:nvSpPr>
            <p:cNvPr id="8" name="Rechthoek 7">
              <a:extLst>
                <a:ext uri="{FF2B5EF4-FFF2-40B4-BE49-F238E27FC236}">
                  <a16:creationId xmlns:a16="http://schemas.microsoft.com/office/drawing/2014/main" id="{68C741B8-CB25-9D5D-8A66-D320327360BA}"/>
                </a:ext>
              </a:extLst>
            </p:cNvPr>
            <p:cNvSpPr/>
            <p:nvPr/>
          </p:nvSpPr>
          <p:spPr>
            <a:xfrm>
              <a:off x="2654835" y="1379710"/>
              <a:ext cx="375074" cy="524026"/>
            </a:xfrm>
            <a:prstGeom prst="rect">
              <a:avLst/>
            </a:prstGeom>
            <a:ln>
              <a:solidFill>
                <a:schemeClr val="bg1"/>
              </a:solidFill>
            </a:ln>
          </p:spPr>
          <p:style>
            <a:lnRef idx="2">
              <a:schemeClr val="accent3"/>
            </a:lnRef>
            <a:fillRef idx="1">
              <a:schemeClr val="lt1"/>
            </a:fillRef>
            <a:effectRef idx="0">
              <a:schemeClr val="accent3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NL"/>
            </a:p>
          </p:txBody>
        </p:sp>
      </p:grpSp>
      <p:pic>
        <p:nvPicPr>
          <p:cNvPr id="9" name="Afbeelding 8" descr="Afbeelding met kleding, persoon, mouw, top&#10;&#10;Door AI gegenereerde inhoud is mogelijk onjuist.">
            <a:extLst>
              <a:ext uri="{FF2B5EF4-FFF2-40B4-BE49-F238E27FC236}">
                <a16:creationId xmlns:a16="http://schemas.microsoft.com/office/drawing/2014/main" id="{DE97B123-B5B8-02D1-4EBF-1D6C7A4DC19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r="16246" b="32348"/>
          <a:stretch/>
        </p:blipFill>
        <p:spPr>
          <a:xfrm>
            <a:off x="6501548" y="35743"/>
            <a:ext cx="761275" cy="922368"/>
          </a:xfrm>
          <a:prstGeom prst="rect">
            <a:avLst/>
          </a:prstGeom>
        </p:spPr>
      </p:pic>
      <p:pic>
        <p:nvPicPr>
          <p:cNvPr id="10" name="Google Shape;346;p48">
            <a:extLst>
              <a:ext uri="{FF2B5EF4-FFF2-40B4-BE49-F238E27FC236}">
                <a16:creationId xmlns:a16="http://schemas.microsoft.com/office/drawing/2014/main" id="{8A52C4DC-4578-9F1B-F934-1D12CC9A4302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7">
            <a:alphaModFix/>
          </a:blip>
          <a:srcRect r="10401"/>
          <a:stretch/>
        </p:blipFill>
        <p:spPr>
          <a:xfrm>
            <a:off x="5990106" y="30297"/>
            <a:ext cx="550645" cy="922368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326;p48">
            <a:extLst>
              <a:ext uri="{FF2B5EF4-FFF2-40B4-BE49-F238E27FC236}">
                <a16:creationId xmlns:a16="http://schemas.microsoft.com/office/drawing/2014/main" id="{26C7D888-28DF-5EA1-6859-7826E9911C64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8">
            <a:alphaModFix/>
          </a:blip>
          <a:srcRect l="18306" t="-3" r="6961" b="34015"/>
          <a:stretch/>
        </p:blipFill>
        <p:spPr>
          <a:xfrm>
            <a:off x="7990389" y="35743"/>
            <a:ext cx="696411" cy="922368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Afbeelding 11" descr="Afbeelding met kleding, persoon, person, Sportshirt&#10;&#10;Door AI gegenereerde inhoud is mogelijk onjuist.">
            <a:extLst>
              <a:ext uri="{FF2B5EF4-FFF2-40B4-BE49-F238E27FC236}">
                <a16:creationId xmlns:a16="http://schemas.microsoft.com/office/drawing/2014/main" id="{A253A2D3-D50F-81C4-22B1-372ABBBDDF88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2" r="16962" b="454"/>
          <a:stretch/>
        </p:blipFill>
        <p:spPr>
          <a:xfrm>
            <a:off x="7047818" y="3400392"/>
            <a:ext cx="699654" cy="1258072"/>
          </a:xfrm>
          <a:prstGeom prst="rect">
            <a:avLst/>
          </a:prstGeom>
        </p:spPr>
      </p:pic>
      <p:pic>
        <p:nvPicPr>
          <p:cNvPr id="13" name="Google Shape;341;p48">
            <a:extLst>
              <a:ext uri="{FF2B5EF4-FFF2-40B4-BE49-F238E27FC236}">
                <a16:creationId xmlns:a16="http://schemas.microsoft.com/office/drawing/2014/main" id="{FBC20D17-F3EF-BC2F-D8E5-528483643904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7914204" y="3338409"/>
            <a:ext cx="838715" cy="1258072"/>
          </a:xfrm>
          <a:prstGeom prst="rect">
            <a:avLst/>
          </a:prstGeom>
          <a:noFill/>
          <a:ln>
            <a:noFill/>
          </a:ln>
        </p:spPr>
      </p:pic>
      <p:pic>
        <p:nvPicPr>
          <p:cNvPr id="2050" name="Picture 2">
            <a:extLst>
              <a:ext uri="{FF2B5EF4-FFF2-40B4-BE49-F238E27FC236}">
                <a16:creationId xmlns:a16="http://schemas.microsoft.com/office/drawing/2014/main" id="{BEED7AC4-D0E9-D899-6AC7-31A72DF284C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5079" y="1379415"/>
            <a:ext cx="2784673" cy="16068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3" name="Afbeelding 22" descr="Afbeelding met tekst, Actiefilm, fictie, Fictief personage&#10;&#10;Door AI gegenereerde inhoud is mogelijk onjuist.">
            <a:extLst>
              <a:ext uri="{FF2B5EF4-FFF2-40B4-BE49-F238E27FC236}">
                <a16:creationId xmlns:a16="http://schemas.microsoft.com/office/drawing/2014/main" id="{80EAF324-4B3C-79E0-EFA6-1FDE19177BFC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34576" y="3393946"/>
            <a:ext cx="1336737" cy="1583319"/>
          </a:xfrm>
          <a:prstGeom prst="rect">
            <a:avLst/>
          </a:prstGeom>
        </p:spPr>
      </p:pic>
      <p:pic>
        <p:nvPicPr>
          <p:cNvPr id="15" name="Afbeelding 14">
            <a:extLst>
              <a:ext uri="{FF2B5EF4-FFF2-40B4-BE49-F238E27FC236}">
                <a16:creationId xmlns:a16="http://schemas.microsoft.com/office/drawing/2014/main" id="{1A9DD45B-2B8D-9533-CD93-7AA1981A79F9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739" t="6075" r="95675" b="5571"/>
          <a:stretch/>
        </p:blipFill>
        <p:spPr>
          <a:xfrm rot="5400000">
            <a:off x="5596950" y="723272"/>
            <a:ext cx="125864" cy="1657867"/>
          </a:xfrm>
          <a:prstGeom prst="rect">
            <a:avLst/>
          </a:prstGeom>
        </p:spPr>
      </p:pic>
      <p:pic>
        <p:nvPicPr>
          <p:cNvPr id="17" name="Afbeelding 16">
            <a:extLst>
              <a:ext uri="{FF2B5EF4-FFF2-40B4-BE49-F238E27FC236}">
                <a16:creationId xmlns:a16="http://schemas.microsoft.com/office/drawing/2014/main" id="{12405416-452C-035D-A0BF-FFE8E4F37420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4206454" y="3373768"/>
            <a:ext cx="2419748" cy="1753833"/>
          </a:xfrm>
          <a:prstGeom prst="rect">
            <a:avLst/>
          </a:prstGeom>
        </p:spPr>
      </p:pic>
      <p:pic>
        <p:nvPicPr>
          <p:cNvPr id="18" name="Afbeelding 17">
            <a:extLst>
              <a:ext uri="{FF2B5EF4-FFF2-40B4-BE49-F238E27FC236}">
                <a16:creationId xmlns:a16="http://schemas.microsoft.com/office/drawing/2014/main" id="{ADEA0A59-8F2F-5BBE-108D-13E50F99B608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>
            <a:off x="481199" y="3407022"/>
            <a:ext cx="3303639" cy="1645679"/>
          </a:xfrm>
          <a:prstGeom prst="rect">
            <a:avLst/>
          </a:prstGeom>
        </p:spPr>
      </p:pic>
      <p:sp>
        <p:nvSpPr>
          <p:cNvPr id="19" name="Tekstvak 18">
            <a:extLst>
              <a:ext uri="{FF2B5EF4-FFF2-40B4-BE49-F238E27FC236}">
                <a16:creationId xmlns:a16="http://schemas.microsoft.com/office/drawing/2014/main" id="{EE8EF07E-E61C-0540-F1B9-79E76159B772}"/>
              </a:ext>
            </a:extLst>
          </p:cNvPr>
          <p:cNvSpPr txBox="1"/>
          <p:nvPr/>
        </p:nvSpPr>
        <p:spPr>
          <a:xfrm>
            <a:off x="980175" y="3414396"/>
            <a:ext cx="27622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dirty="0" err="1"/>
              <a:t>Sexaquark</a:t>
            </a:r>
            <a:r>
              <a:rPr lang="nl-NL" dirty="0"/>
              <a:t> in </a:t>
            </a:r>
            <a:r>
              <a:rPr lang="nl-NL" dirty="0" err="1"/>
              <a:t>simulation</a:t>
            </a:r>
            <a:r>
              <a:rPr lang="nl-NL" dirty="0"/>
              <a:t> </a:t>
            </a:r>
            <a:endParaRPr lang="en-NL" dirty="0"/>
          </a:p>
        </p:txBody>
      </p:sp>
    </p:spTree>
    <p:extLst>
      <p:ext uri="{BB962C8B-B14F-4D97-AF65-F5344CB8AC3E}">
        <p14:creationId xmlns:p14="http://schemas.microsoft.com/office/powerpoint/2010/main" val="818244388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83C0B54-0512-F69C-1998-FFC03E4F378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8C2CBA-1DB3-AF18-4006-FCC51B3D52B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81637" y="1889654"/>
            <a:ext cx="6780726" cy="705332"/>
          </a:xfrm>
        </p:spPr>
        <p:txBody>
          <a:bodyPr/>
          <a:lstStyle/>
          <a:p>
            <a:pPr algn="ctr"/>
            <a:r>
              <a:rPr lang="en-GB" b="1" dirty="0"/>
              <a:t>LHCb Upgrade 2:</a:t>
            </a:r>
            <a:br>
              <a:rPr lang="en-GB" b="1" dirty="0"/>
            </a:br>
            <a:r>
              <a:rPr lang="en-GB" b="1" dirty="0"/>
              <a:t>Looking forward</a:t>
            </a:r>
            <a:endParaRPr lang="en-NL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7E032AC-0B85-F085-FE62-7B89F84A4AD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49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9782498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49E4E87-6096-61B8-A22A-E6070B36C8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64F7C43-6D43-5C75-54FD-6254EB90F6F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1460" y="994205"/>
            <a:ext cx="8557260" cy="3738284"/>
          </a:xfrm>
        </p:spPr>
        <p:txBody>
          <a:bodyPr>
            <a:normAutofit/>
          </a:bodyPr>
          <a:lstStyle/>
          <a:p>
            <a:r>
              <a:rPr lang="en-GB" sz="1600" dirty="0">
                <a:solidFill>
                  <a:srgbClr val="000000"/>
                </a:solidFill>
                <a:latin typeface="ArialMT"/>
              </a:rPr>
              <a:t>After LHCb Upgrade 1, most LHCb measurements will still be statistics dominated </a:t>
            </a:r>
          </a:p>
          <a:p>
            <a:r>
              <a:rPr lang="en-GB" sz="1600" dirty="0">
                <a:solidFill>
                  <a:srgbClr val="080808"/>
                </a:solidFill>
                <a:latin typeface="ArialMT"/>
              </a:rPr>
              <a:t>LHCb Upgrade 2 goal: </a:t>
            </a:r>
            <a:r>
              <a:rPr lang="en-GB" sz="1600" b="1" i="0" u="none" strike="noStrike" dirty="0">
                <a:solidFill>
                  <a:srgbClr val="000000"/>
                </a:solidFill>
                <a:latin typeface="ArialMT"/>
              </a:rPr>
              <a:t>collect </a:t>
            </a:r>
            <a:r>
              <a:rPr lang="en-GB" sz="1600" b="1" dirty="0">
                <a:solidFill>
                  <a:srgbClr val="000000"/>
                </a:solidFill>
                <a:latin typeface="ArialMT"/>
              </a:rPr>
              <a:t>300 fb</a:t>
            </a:r>
            <a:r>
              <a:rPr lang="en-GB" sz="1600" b="1" baseline="30000" dirty="0">
                <a:solidFill>
                  <a:srgbClr val="000000"/>
                </a:solidFill>
                <a:latin typeface="ArialMT"/>
              </a:rPr>
              <a:t>-1</a:t>
            </a:r>
            <a:r>
              <a:rPr lang="en-GB" sz="1600" b="1" dirty="0">
                <a:solidFill>
                  <a:srgbClr val="000000"/>
                </a:solidFill>
                <a:latin typeface="ArialMT"/>
              </a:rPr>
              <a:t> by end HL-LHC and maintain performance</a:t>
            </a:r>
            <a:endParaRPr lang="en-GB" sz="1600" dirty="0">
              <a:solidFill>
                <a:srgbClr val="000000"/>
              </a:solidFill>
              <a:latin typeface="ArialMT"/>
            </a:endParaRPr>
          </a:p>
          <a:p>
            <a:r>
              <a:rPr lang="en-GB" sz="1600" b="0" i="0" u="none" strike="noStrike" baseline="0" dirty="0">
                <a:solidFill>
                  <a:srgbClr val="000000"/>
                </a:solidFill>
                <a:latin typeface="ArialMT"/>
              </a:rPr>
              <a:t>Requires extensive upgrade of detector, including </a:t>
            </a:r>
            <a:r>
              <a:rPr lang="en-GB" sz="1600" b="1" i="0" u="none" strike="noStrike" baseline="0" dirty="0">
                <a:solidFill>
                  <a:srgbClr val="000000"/>
                </a:solidFill>
                <a:latin typeface="ArialMT"/>
              </a:rPr>
              <a:t>fast timing</a:t>
            </a:r>
            <a:endParaRPr lang="en-GB" sz="1600" b="0" i="0" u="none" strike="noStrike" baseline="0" dirty="0">
              <a:solidFill>
                <a:srgbClr val="000000"/>
              </a:solidFill>
              <a:latin typeface="ArialMT"/>
            </a:endParaRPr>
          </a:p>
          <a:p>
            <a:pPr marL="36576" indent="0" algn="l">
              <a:buNone/>
            </a:pPr>
            <a:endParaRPr lang="en-GB" sz="1600" b="1" dirty="0">
              <a:solidFill>
                <a:srgbClr val="000000"/>
              </a:solidFill>
              <a:latin typeface="ArialMT"/>
            </a:endParaRPr>
          </a:p>
          <a:p>
            <a:pPr marL="36576" indent="0" algn="l">
              <a:buNone/>
            </a:pPr>
            <a:endParaRPr lang="en-NL" sz="16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E6A7FD1-ABF8-7055-932A-8CE01FB5804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50</a:t>
            </a:fld>
            <a:endParaRPr lang="en-US" dirty="0"/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2626E7CD-483C-53BF-567A-AF146392E93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199" y="175120"/>
            <a:ext cx="6879643" cy="705332"/>
          </a:xfrm>
        </p:spPr>
        <p:txBody>
          <a:bodyPr/>
          <a:lstStyle/>
          <a:p>
            <a:r>
              <a:rPr lang="en-GB" sz="2500" dirty="0"/>
              <a:t>LHCb Upgrade 2: the final frontier</a:t>
            </a:r>
            <a:endParaRPr lang="en-NL" sz="2500" dirty="0"/>
          </a:p>
        </p:txBody>
      </p:sp>
    </p:spTree>
    <p:extLst>
      <p:ext uri="{BB962C8B-B14F-4D97-AF65-F5344CB8AC3E}">
        <p14:creationId xmlns:p14="http://schemas.microsoft.com/office/powerpoint/2010/main" val="3603560393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9A19250-2F49-7845-72CF-2D1A8A1C380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3E9470B-5DC5-6A4E-A3DC-E0621250C7D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1460" y="994205"/>
            <a:ext cx="8557260" cy="3738284"/>
          </a:xfrm>
        </p:spPr>
        <p:txBody>
          <a:bodyPr>
            <a:normAutofit/>
          </a:bodyPr>
          <a:lstStyle/>
          <a:p>
            <a:r>
              <a:rPr lang="en-GB" sz="1600" dirty="0">
                <a:solidFill>
                  <a:srgbClr val="000000"/>
                </a:solidFill>
                <a:latin typeface="ArialMT"/>
              </a:rPr>
              <a:t>After LHCb Upgrade 1, most LHCb measurements will still be statistics dominated </a:t>
            </a:r>
          </a:p>
          <a:p>
            <a:r>
              <a:rPr lang="en-GB" sz="1600" dirty="0">
                <a:solidFill>
                  <a:srgbClr val="080808"/>
                </a:solidFill>
                <a:latin typeface="ArialMT"/>
              </a:rPr>
              <a:t>LHCb Upgrade 2 goal: </a:t>
            </a:r>
            <a:r>
              <a:rPr lang="en-GB" sz="1600" b="1" i="0" u="none" strike="noStrike" dirty="0">
                <a:solidFill>
                  <a:srgbClr val="000000"/>
                </a:solidFill>
                <a:latin typeface="ArialMT"/>
              </a:rPr>
              <a:t>collect </a:t>
            </a:r>
            <a:r>
              <a:rPr lang="en-GB" sz="1600" b="1" dirty="0">
                <a:solidFill>
                  <a:srgbClr val="000000"/>
                </a:solidFill>
                <a:latin typeface="ArialMT"/>
              </a:rPr>
              <a:t>300 fb</a:t>
            </a:r>
            <a:r>
              <a:rPr lang="en-GB" sz="1600" b="1" baseline="30000" dirty="0">
                <a:solidFill>
                  <a:srgbClr val="000000"/>
                </a:solidFill>
                <a:latin typeface="ArialMT"/>
              </a:rPr>
              <a:t>-1</a:t>
            </a:r>
            <a:r>
              <a:rPr lang="en-GB" sz="1600" b="1" dirty="0">
                <a:solidFill>
                  <a:srgbClr val="000000"/>
                </a:solidFill>
                <a:latin typeface="ArialMT"/>
              </a:rPr>
              <a:t> by end HL-LHC and maintain performance</a:t>
            </a:r>
            <a:endParaRPr lang="en-GB" sz="1600" dirty="0">
              <a:solidFill>
                <a:srgbClr val="000000"/>
              </a:solidFill>
              <a:latin typeface="ArialMT"/>
            </a:endParaRPr>
          </a:p>
          <a:p>
            <a:r>
              <a:rPr lang="en-GB" sz="1600" b="0" i="0" u="none" strike="noStrike" baseline="0" dirty="0">
                <a:solidFill>
                  <a:srgbClr val="000000"/>
                </a:solidFill>
                <a:latin typeface="ArialMT"/>
              </a:rPr>
              <a:t>Requires extensive upgrade of detector, including </a:t>
            </a:r>
            <a:r>
              <a:rPr lang="en-GB" sz="1600" b="1" i="0" u="none" strike="noStrike" baseline="0" dirty="0">
                <a:solidFill>
                  <a:srgbClr val="000000"/>
                </a:solidFill>
                <a:latin typeface="ArialMT"/>
              </a:rPr>
              <a:t>fast timing</a:t>
            </a:r>
            <a:endParaRPr lang="en-GB" sz="1600" b="0" i="0" u="none" strike="noStrike" baseline="0" dirty="0">
              <a:solidFill>
                <a:srgbClr val="000000"/>
              </a:solidFill>
              <a:latin typeface="ArialMT"/>
            </a:endParaRPr>
          </a:p>
          <a:p>
            <a:pPr marL="36576" indent="0" algn="l">
              <a:buNone/>
            </a:pPr>
            <a:endParaRPr lang="en-GB" sz="1600" b="1" dirty="0">
              <a:solidFill>
                <a:srgbClr val="000000"/>
              </a:solidFill>
              <a:latin typeface="ArialMT"/>
            </a:endParaRPr>
          </a:p>
          <a:p>
            <a:pPr marL="36576" indent="0" algn="l">
              <a:buNone/>
            </a:pPr>
            <a:r>
              <a:rPr lang="en-GB" sz="1600" b="1" dirty="0">
                <a:solidFill>
                  <a:srgbClr val="000000"/>
                </a:solidFill>
                <a:latin typeface="ArialMT"/>
              </a:rPr>
              <a:t>Aim for ultimate precision in flavour, </a:t>
            </a:r>
            <a:r>
              <a:rPr lang="en-GB" sz="1600" b="1" i="0" u="none" strike="noStrike" baseline="0" dirty="0">
                <a:solidFill>
                  <a:srgbClr val="000000"/>
                </a:solidFill>
                <a:latin typeface="ArialMT"/>
              </a:rPr>
              <a:t>e.g. constraining the </a:t>
            </a:r>
            <a:r>
              <a:rPr lang="en-GB" sz="1600" b="1" dirty="0">
                <a:solidFill>
                  <a:srgbClr val="000000"/>
                </a:solidFill>
                <a:latin typeface="ArialMT"/>
              </a:rPr>
              <a:t>unitarity triangle</a:t>
            </a:r>
            <a:endParaRPr lang="en-GB" sz="1600" b="1" i="0" u="none" strike="noStrike" baseline="0" dirty="0">
              <a:solidFill>
                <a:srgbClr val="000000"/>
              </a:solidFill>
              <a:latin typeface="ArialMT"/>
            </a:endParaRPr>
          </a:p>
          <a:p>
            <a:pPr marL="36576" indent="0" algn="l">
              <a:buNone/>
            </a:pPr>
            <a:endParaRPr lang="en-NL" sz="16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4E59D07-93E7-1EA2-1795-372FA0A031F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51</a:t>
            </a:fld>
            <a:endParaRPr lang="en-US" dirty="0"/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6BE7DA9E-19B8-C89C-B7CD-2F91865721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199" y="175120"/>
            <a:ext cx="6879643" cy="705332"/>
          </a:xfrm>
        </p:spPr>
        <p:txBody>
          <a:bodyPr/>
          <a:lstStyle/>
          <a:p>
            <a:r>
              <a:rPr lang="en-GB" sz="2500" dirty="0"/>
              <a:t>LHCb Upgrade 2: the final frontier</a:t>
            </a:r>
            <a:endParaRPr lang="en-NL" sz="2500" dirty="0"/>
          </a:p>
        </p:txBody>
      </p:sp>
      <p:pic>
        <p:nvPicPr>
          <p:cNvPr id="15" name="Afbeelding 14" descr="Afbeelding met tekst, diagram, lijn, Perceel&#10;&#10;Door AI gegenereerde inhoud is mogelijk onjuist.">
            <a:extLst>
              <a:ext uri="{FF2B5EF4-FFF2-40B4-BE49-F238E27FC236}">
                <a16:creationId xmlns:a16="http://schemas.microsoft.com/office/drawing/2014/main" id="{C09EA0E7-8CDD-0079-CB7C-D77B94E9D5B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571750"/>
            <a:ext cx="4236720" cy="2107151"/>
          </a:xfrm>
          <a:prstGeom prst="rect">
            <a:avLst/>
          </a:prstGeom>
        </p:spPr>
      </p:pic>
      <p:sp>
        <p:nvSpPr>
          <p:cNvPr id="2" name="Tekstvak 1">
            <a:extLst>
              <a:ext uri="{FF2B5EF4-FFF2-40B4-BE49-F238E27FC236}">
                <a16:creationId xmlns:a16="http://schemas.microsoft.com/office/drawing/2014/main" id="{826933C4-901F-9F84-D6FC-03F8DEBAF874}"/>
              </a:ext>
            </a:extLst>
          </p:cNvPr>
          <p:cNvSpPr txBox="1"/>
          <p:nvPr/>
        </p:nvSpPr>
        <p:spPr>
          <a:xfrm>
            <a:off x="2690145" y="3500000"/>
            <a:ext cx="697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dirty="0"/>
              <a:t>2023</a:t>
            </a:r>
            <a:endParaRPr lang="en-NL" dirty="0"/>
          </a:p>
        </p:txBody>
      </p:sp>
    </p:spTree>
    <p:extLst>
      <p:ext uri="{BB962C8B-B14F-4D97-AF65-F5344CB8AC3E}">
        <p14:creationId xmlns:p14="http://schemas.microsoft.com/office/powerpoint/2010/main" val="1927270897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04E077B-0A58-4897-9318-C170C88732B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C3818BA-1F35-1E8A-E8BF-5EB15B0921F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51460" y="994205"/>
            <a:ext cx="8557260" cy="3738284"/>
          </a:xfrm>
        </p:spPr>
        <p:txBody>
          <a:bodyPr>
            <a:normAutofit/>
          </a:bodyPr>
          <a:lstStyle/>
          <a:p>
            <a:r>
              <a:rPr lang="en-GB" sz="1600" dirty="0">
                <a:solidFill>
                  <a:srgbClr val="000000"/>
                </a:solidFill>
                <a:latin typeface="ArialMT"/>
              </a:rPr>
              <a:t>After LHCb Upgrade 1, most LHCb measurements will still be statistics dominated </a:t>
            </a:r>
          </a:p>
          <a:p>
            <a:r>
              <a:rPr lang="en-GB" sz="1600" dirty="0">
                <a:solidFill>
                  <a:srgbClr val="080808"/>
                </a:solidFill>
                <a:latin typeface="ArialMT"/>
              </a:rPr>
              <a:t>LHCb Upgrade 2 goal: </a:t>
            </a:r>
            <a:r>
              <a:rPr lang="en-GB" sz="1600" b="1" i="0" u="none" strike="noStrike" dirty="0">
                <a:solidFill>
                  <a:srgbClr val="000000"/>
                </a:solidFill>
                <a:latin typeface="ArialMT"/>
              </a:rPr>
              <a:t>collect </a:t>
            </a:r>
            <a:r>
              <a:rPr lang="en-GB" sz="1600" b="1" dirty="0">
                <a:solidFill>
                  <a:srgbClr val="000000"/>
                </a:solidFill>
                <a:latin typeface="ArialMT"/>
              </a:rPr>
              <a:t>300 fb</a:t>
            </a:r>
            <a:r>
              <a:rPr lang="en-GB" sz="1600" b="1" baseline="30000" dirty="0">
                <a:solidFill>
                  <a:srgbClr val="000000"/>
                </a:solidFill>
                <a:latin typeface="ArialMT"/>
              </a:rPr>
              <a:t>-1</a:t>
            </a:r>
            <a:r>
              <a:rPr lang="en-GB" sz="1600" b="1" dirty="0">
                <a:solidFill>
                  <a:srgbClr val="000000"/>
                </a:solidFill>
                <a:latin typeface="ArialMT"/>
              </a:rPr>
              <a:t> by end HL-LHC and maintain performance</a:t>
            </a:r>
            <a:endParaRPr lang="en-GB" sz="1600" dirty="0">
              <a:solidFill>
                <a:srgbClr val="000000"/>
              </a:solidFill>
              <a:latin typeface="ArialMT"/>
            </a:endParaRPr>
          </a:p>
          <a:p>
            <a:r>
              <a:rPr lang="en-GB" sz="1600" b="0" i="0" u="none" strike="noStrike" baseline="0" dirty="0">
                <a:solidFill>
                  <a:srgbClr val="000000"/>
                </a:solidFill>
                <a:latin typeface="ArialMT"/>
              </a:rPr>
              <a:t>Requires extensive upgrade of detector, including </a:t>
            </a:r>
            <a:r>
              <a:rPr lang="en-GB" sz="1600" b="1" i="0" u="none" strike="noStrike" baseline="0" dirty="0">
                <a:solidFill>
                  <a:srgbClr val="000000"/>
                </a:solidFill>
                <a:latin typeface="ArialMT"/>
              </a:rPr>
              <a:t>fast timing</a:t>
            </a:r>
            <a:endParaRPr lang="en-GB" sz="1600" b="0" i="0" u="none" strike="noStrike" baseline="0" dirty="0">
              <a:solidFill>
                <a:srgbClr val="000000"/>
              </a:solidFill>
              <a:latin typeface="ArialMT"/>
            </a:endParaRPr>
          </a:p>
          <a:p>
            <a:pPr marL="36576" indent="0" algn="l">
              <a:buNone/>
            </a:pPr>
            <a:endParaRPr lang="en-GB" sz="1600" b="1" dirty="0">
              <a:solidFill>
                <a:srgbClr val="000000"/>
              </a:solidFill>
              <a:latin typeface="ArialMT"/>
            </a:endParaRPr>
          </a:p>
          <a:p>
            <a:pPr marL="36576" indent="0" algn="l">
              <a:buNone/>
            </a:pPr>
            <a:r>
              <a:rPr lang="en-GB" sz="1600" b="1" dirty="0">
                <a:solidFill>
                  <a:srgbClr val="000000"/>
                </a:solidFill>
                <a:latin typeface="ArialMT"/>
              </a:rPr>
              <a:t>Aim for ultimate precision in flavour, </a:t>
            </a:r>
            <a:r>
              <a:rPr lang="en-GB" sz="1600" b="1" i="0" u="none" strike="noStrike" baseline="0" dirty="0">
                <a:solidFill>
                  <a:srgbClr val="000000"/>
                </a:solidFill>
                <a:latin typeface="ArialMT"/>
              </a:rPr>
              <a:t>e.g. constraining the </a:t>
            </a:r>
            <a:r>
              <a:rPr lang="en-GB" sz="1600" b="1" dirty="0">
                <a:solidFill>
                  <a:srgbClr val="000000"/>
                </a:solidFill>
                <a:latin typeface="ArialMT"/>
              </a:rPr>
              <a:t>unitarity triangle</a:t>
            </a:r>
            <a:endParaRPr lang="en-GB" sz="1600" b="1" i="0" u="none" strike="noStrike" baseline="0" dirty="0">
              <a:solidFill>
                <a:srgbClr val="000000"/>
              </a:solidFill>
              <a:latin typeface="ArialMT"/>
            </a:endParaRPr>
          </a:p>
          <a:p>
            <a:pPr marL="36576" indent="0" algn="l">
              <a:buNone/>
            </a:pPr>
            <a:endParaRPr lang="en-NL" sz="16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612A6FF-E1CA-FEAC-E3B5-707D8A09156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52</a:t>
            </a:fld>
            <a:endParaRPr lang="en-US" dirty="0"/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F036B45D-43B5-BEFB-A34E-81C5DBAD66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199" y="175120"/>
            <a:ext cx="6879643" cy="705332"/>
          </a:xfrm>
        </p:spPr>
        <p:txBody>
          <a:bodyPr/>
          <a:lstStyle/>
          <a:p>
            <a:r>
              <a:rPr lang="en-GB" sz="2500" dirty="0"/>
              <a:t>LHCb Upgrade 2: the final frontier</a:t>
            </a:r>
            <a:endParaRPr lang="en-NL" sz="2500" dirty="0"/>
          </a:p>
        </p:txBody>
      </p:sp>
      <p:pic>
        <p:nvPicPr>
          <p:cNvPr id="15" name="Afbeelding 14" descr="Afbeelding met tekst, diagram, lijn, Perceel&#10;&#10;Door AI gegenereerde inhoud is mogelijk onjuist.">
            <a:extLst>
              <a:ext uri="{FF2B5EF4-FFF2-40B4-BE49-F238E27FC236}">
                <a16:creationId xmlns:a16="http://schemas.microsoft.com/office/drawing/2014/main" id="{3872BF74-CEC2-7784-2AF0-78D1883553A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571750"/>
            <a:ext cx="4236720" cy="2107151"/>
          </a:xfrm>
          <a:prstGeom prst="rect">
            <a:avLst/>
          </a:prstGeom>
        </p:spPr>
      </p:pic>
      <p:sp>
        <p:nvSpPr>
          <p:cNvPr id="2" name="Tekstvak 1">
            <a:extLst>
              <a:ext uri="{FF2B5EF4-FFF2-40B4-BE49-F238E27FC236}">
                <a16:creationId xmlns:a16="http://schemas.microsoft.com/office/drawing/2014/main" id="{2348DA59-F6CB-8E4D-3D3E-809C9AF4E705}"/>
              </a:ext>
            </a:extLst>
          </p:cNvPr>
          <p:cNvSpPr txBox="1"/>
          <p:nvPr/>
        </p:nvSpPr>
        <p:spPr>
          <a:xfrm>
            <a:off x="2690145" y="3500000"/>
            <a:ext cx="6976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dirty="0"/>
              <a:t>2023</a:t>
            </a:r>
            <a:endParaRPr lang="en-NL" dirty="0"/>
          </a:p>
        </p:txBody>
      </p:sp>
      <p:pic>
        <p:nvPicPr>
          <p:cNvPr id="5" name="Afbeelding 4" descr="Afbeelding met lijn, diagram, tekst, Perceel&#10;&#10;Door AI gegenereerde inhoud is mogelijk onjuist.">
            <a:extLst>
              <a:ext uri="{FF2B5EF4-FFF2-40B4-BE49-F238E27FC236}">
                <a16:creationId xmlns:a16="http://schemas.microsoft.com/office/drawing/2014/main" id="{D381B99A-AD2F-8578-FA8C-B8685E1D8A8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7335" y="2571750"/>
            <a:ext cx="4236719" cy="2107151"/>
          </a:xfrm>
          <a:prstGeom prst="rect">
            <a:avLst/>
          </a:prstGeom>
        </p:spPr>
      </p:pic>
      <p:sp>
        <p:nvSpPr>
          <p:cNvPr id="7" name="Tekstvak 6">
            <a:extLst>
              <a:ext uri="{FF2B5EF4-FFF2-40B4-BE49-F238E27FC236}">
                <a16:creationId xmlns:a16="http://schemas.microsoft.com/office/drawing/2014/main" id="{D24B77A2-C742-5BBD-B6FF-7F8A5705B017}"/>
              </a:ext>
            </a:extLst>
          </p:cNvPr>
          <p:cNvSpPr txBox="1"/>
          <p:nvPr/>
        </p:nvSpPr>
        <p:spPr>
          <a:xfrm>
            <a:off x="6489942" y="3500000"/>
            <a:ext cx="1806334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nl-NL" dirty="0"/>
              <a:t>       Upgrade 2</a:t>
            </a:r>
            <a:endParaRPr lang="en-NL" dirty="0"/>
          </a:p>
        </p:txBody>
      </p:sp>
      <p:sp>
        <p:nvSpPr>
          <p:cNvPr id="9" name="Pijl: rechts 8">
            <a:extLst>
              <a:ext uri="{FF2B5EF4-FFF2-40B4-BE49-F238E27FC236}">
                <a16:creationId xmlns:a16="http://schemas.microsoft.com/office/drawing/2014/main" id="{D1D83760-75DB-7DE2-0CB4-348376AB7D6D}"/>
              </a:ext>
            </a:extLst>
          </p:cNvPr>
          <p:cNvSpPr/>
          <p:nvPr/>
        </p:nvSpPr>
        <p:spPr>
          <a:xfrm>
            <a:off x="4279695" y="3500000"/>
            <a:ext cx="335280" cy="266123"/>
          </a:xfrm>
          <a:prstGeom prst="rightArrow">
            <a:avLst/>
          </a:prstGeom>
          <a:solidFill>
            <a:schemeClr val="tx1"/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745635055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91D045B-9D59-4E42-2C31-035F38D318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3000" dirty="0"/>
              <a:t>LHCb Upgrade 2: VELO</a:t>
            </a:r>
            <a:endParaRPr lang="en-NL" sz="30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945F7544-9137-7071-5F79-AFF66158E13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8605684" cy="3738284"/>
          </a:xfrm>
        </p:spPr>
        <p:txBody>
          <a:bodyPr>
            <a:normAutofit/>
          </a:bodyPr>
          <a:lstStyle/>
          <a:p>
            <a:r>
              <a:rPr lang="nl-NL" sz="1800" dirty="0"/>
              <a:t>Using time as a </a:t>
            </a:r>
            <a:r>
              <a:rPr lang="nl-NL" sz="1800" dirty="0" err="1"/>
              <a:t>fourth</a:t>
            </a:r>
            <a:r>
              <a:rPr lang="nl-NL" sz="1800" dirty="0"/>
              <a:t> </a:t>
            </a:r>
            <a:r>
              <a:rPr lang="nl-NL" sz="1800" dirty="0" err="1"/>
              <a:t>dimension</a:t>
            </a:r>
            <a:r>
              <a:rPr lang="nl-NL" sz="1800" dirty="0"/>
              <a:t> (time </a:t>
            </a:r>
            <a:r>
              <a:rPr lang="nl-NL" sz="1800" dirty="0" err="1"/>
              <a:t>resolution</a:t>
            </a:r>
            <a:r>
              <a:rPr lang="nl-NL" sz="1800" dirty="0"/>
              <a:t> of ~50 </a:t>
            </a:r>
            <a:r>
              <a:rPr lang="nl-NL" sz="1800" dirty="0" err="1"/>
              <a:t>ps</a:t>
            </a:r>
            <a:r>
              <a:rPr lang="nl-NL" sz="1800" dirty="0"/>
              <a:t>/hit), </a:t>
            </a:r>
            <a:br>
              <a:rPr lang="nl-NL" sz="1800" dirty="0"/>
            </a:br>
            <a:r>
              <a:rPr lang="nl-NL" sz="1800" b="1" dirty="0" err="1"/>
              <a:t>reduce</a:t>
            </a:r>
            <a:r>
              <a:rPr lang="nl-NL" sz="1800" b="1" dirty="0"/>
              <a:t> </a:t>
            </a:r>
            <a:r>
              <a:rPr lang="nl-NL" sz="1800" b="1" dirty="0" err="1"/>
              <a:t>pile</a:t>
            </a:r>
            <a:r>
              <a:rPr lang="nl-NL" sz="1800" b="1" dirty="0"/>
              <a:t>-up </a:t>
            </a:r>
            <a:r>
              <a:rPr lang="nl-NL" sz="1800" b="1" dirty="0" err="1"/>
              <a:t>by</a:t>
            </a:r>
            <a:r>
              <a:rPr lang="nl-NL" sz="1800" b="1" dirty="0"/>
              <a:t> factor ~7.5 : back </a:t>
            </a:r>
            <a:r>
              <a:rPr lang="nl-NL" sz="1800" b="1" dirty="0" err="1"/>
              <a:t>to</a:t>
            </a:r>
            <a:r>
              <a:rPr lang="nl-NL" sz="1800" b="1" dirty="0"/>
              <a:t> LHCb Upgrade I </a:t>
            </a:r>
            <a:r>
              <a:rPr lang="nl-NL" sz="1800" b="1" dirty="0" err="1"/>
              <a:t>conditions</a:t>
            </a:r>
            <a:endParaRPr lang="nl-NL" sz="1800" b="1" dirty="0"/>
          </a:p>
          <a:p>
            <a:endParaRPr lang="nl-NL" sz="1800" b="1" dirty="0"/>
          </a:p>
          <a:p>
            <a:endParaRPr lang="nl-NL" sz="1800" dirty="0"/>
          </a:p>
          <a:p>
            <a:endParaRPr lang="nl-NL" sz="1800" dirty="0"/>
          </a:p>
          <a:p>
            <a:endParaRPr lang="nl-NL" sz="1800" dirty="0"/>
          </a:p>
          <a:p>
            <a:endParaRPr lang="nl-NL" sz="1800" dirty="0"/>
          </a:p>
          <a:p>
            <a:endParaRPr lang="nl-NL" sz="1800" dirty="0"/>
          </a:p>
          <a:p>
            <a:r>
              <a:rPr lang="nl-NL" sz="1800" dirty="0" err="1"/>
              <a:t>Radiation</a:t>
            </a:r>
            <a:r>
              <a:rPr lang="nl-NL" sz="1800" dirty="0"/>
              <a:t> </a:t>
            </a:r>
            <a:r>
              <a:rPr lang="nl-NL" sz="1800" dirty="0" err="1"/>
              <a:t>hardness</a:t>
            </a:r>
            <a:r>
              <a:rPr lang="nl-NL" sz="1800" dirty="0"/>
              <a:t> </a:t>
            </a:r>
            <a:r>
              <a:rPr lang="nl-NL" sz="1800" dirty="0" err="1"/>
              <a:t>also</a:t>
            </a:r>
            <a:r>
              <a:rPr lang="nl-NL" sz="1800" dirty="0"/>
              <a:t> </a:t>
            </a:r>
            <a:r>
              <a:rPr lang="nl-NL" sz="1800" dirty="0" err="1"/>
              <a:t>needs</a:t>
            </a:r>
            <a:r>
              <a:rPr lang="nl-NL" sz="1800" dirty="0"/>
              <a:t> </a:t>
            </a:r>
            <a:r>
              <a:rPr lang="nl-NL" sz="1800" dirty="0" err="1"/>
              <a:t>to</a:t>
            </a:r>
            <a:r>
              <a:rPr lang="nl-NL" sz="1800" dirty="0"/>
              <a:t> </a:t>
            </a:r>
            <a:r>
              <a:rPr lang="nl-NL" sz="1800" dirty="0" err="1"/>
              <a:t>increase</a:t>
            </a:r>
            <a:r>
              <a:rPr lang="nl-NL" sz="1800" dirty="0"/>
              <a:t> </a:t>
            </a:r>
            <a:r>
              <a:rPr lang="nl-NL" sz="1800" dirty="0" err="1"/>
              <a:t>by</a:t>
            </a:r>
            <a:r>
              <a:rPr lang="nl-NL" sz="1800" dirty="0"/>
              <a:t> factor ~6</a:t>
            </a:r>
          </a:p>
          <a:p>
            <a:r>
              <a:rPr lang="nl-NL" sz="1800" dirty="0" err="1"/>
              <a:t>Together</a:t>
            </a:r>
            <a:r>
              <a:rPr lang="nl-NL" sz="1800" dirty="0"/>
              <a:t> </a:t>
            </a:r>
            <a:r>
              <a:rPr lang="nl-NL" sz="1800" dirty="0" err="1"/>
              <a:t>with</a:t>
            </a:r>
            <a:r>
              <a:rPr lang="nl-NL" sz="1800" dirty="0"/>
              <a:t> ATLAS, ALICE, R&amp;D </a:t>
            </a:r>
            <a:r>
              <a:rPr lang="nl-NL" sz="1800" dirty="0" err="1"/>
              <a:t>groups</a:t>
            </a:r>
            <a:r>
              <a:rPr lang="nl-NL" sz="1800" dirty="0"/>
              <a:t>, LHCb is part of FASTER, </a:t>
            </a:r>
            <a:br>
              <a:rPr lang="nl-NL" sz="1800" dirty="0"/>
            </a:br>
            <a:r>
              <a:rPr lang="nl-NL" sz="1800" dirty="0" err="1"/>
              <a:t>pushing</a:t>
            </a:r>
            <a:r>
              <a:rPr lang="nl-NL" sz="1800" dirty="0"/>
              <a:t> </a:t>
            </a:r>
            <a:r>
              <a:rPr lang="nl-NL" sz="1800" dirty="0" err="1"/>
              <a:t>the</a:t>
            </a:r>
            <a:r>
              <a:rPr lang="nl-NL" sz="1800" dirty="0"/>
              <a:t> </a:t>
            </a:r>
            <a:r>
              <a:rPr lang="nl-NL" sz="1800" dirty="0" err="1"/>
              <a:t>technologies</a:t>
            </a:r>
            <a:r>
              <a:rPr lang="nl-NL" sz="1800" dirty="0"/>
              <a:t> </a:t>
            </a:r>
            <a:r>
              <a:rPr lang="nl-NL" sz="1800" dirty="0" err="1"/>
              <a:t>to</a:t>
            </a:r>
            <a:r>
              <a:rPr lang="nl-NL" sz="1800" dirty="0"/>
              <a:t> </a:t>
            </a:r>
            <a:r>
              <a:rPr lang="nl-NL" sz="1800" dirty="0" err="1"/>
              <a:t>the</a:t>
            </a:r>
            <a:r>
              <a:rPr lang="nl-NL" sz="1800" dirty="0"/>
              <a:t> limit </a:t>
            </a:r>
          </a:p>
          <a:p>
            <a:endParaRPr lang="en-NL" sz="18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3ACD75D4-8495-52D4-E645-5DEB3132BA0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53</a:t>
            </a:fld>
            <a:endParaRPr lang="en-US" dirty="0"/>
          </a:p>
        </p:txBody>
      </p:sp>
      <p:pic>
        <p:nvPicPr>
          <p:cNvPr id="5" name="Google Shape;509;p62">
            <a:extLst>
              <a:ext uri="{FF2B5EF4-FFF2-40B4-BE49-F238E27FC236}">
                <a16:creationId xmlns:a16="http://schemas.microsoft.com/office/drawing/2014/main" id="{C2DE7CC2-D92F-A733-62D0-9E4A18D3D6B5}"/>
              </a:ext>
            </a:extLst>
          </p:cNvPr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0" y="1648435"/>
            <a:ext cx="9143999" cy="1846629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Google Shape;342;p48">
            <a:extLst>
              <a:ext uri="{FF2B5EF4-FFF2-40B4-BE49-F238E27FC236}">
                <a16:creationId xmlns:a16="http://schemas.microsoft.com/office/drawing/2014/main" id="{C44409A2-12DE-2A6F-C162-AF57904281EC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3">
            <a:alphaModFix/>
          </a:blip>
          <a:srcRect b="32856"/>
          <a:stretch/>
        </p:blipFill>
        <p:spPr>
          <a:xfrm>
            <a:off x="7856376" y="-19663"/>
            <a:ext cx="940449" cy="947185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Google Shape;343;p48">
            <a:extLst>
              <a:ext uri="{FF2B5EF4-FFF2-40B4-BE49-F238E27FC236}">
                <a16:creationId xmlns:a16="http://schemas.microsoft.com/office/drawing/2014/main" id="{F322B2B0-0E66-57F1-3604-C8D2C2EA119F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4">
            <a:alphaModFix/>
          </a:blip>
          <a:srcRect r="10401" b="32855"/>
          <a:stretch/>
        </p:blipFill>
        <p:spPr>
          <a:xfrm>
            <a:off x="7237926" y="-29469"/>
            <a:ext cx="860075" cy="966798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Afbeelding 8" descr="Afbeelding met persoon, buitenshuis, sneeuw, kleding&#10;&#10;Door AI gegenereerde inhoud is mogelijk onjuist.">
            <a:extLst>
              <a:ext uri="{FF2B5EF4-FFF2-40B4-BE49-F238E27FC236}">
                <a16:creationId xmlns:a16="http://schemas.microsoft.com/office/drawing/2014/main" id="{85BD76E1-A441-4819-103D-3357320425E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041" t="28004" r="36961" b="50299"/>
          <a:stretch/>
        </p:blipFill>
        <p:spPr>
          <a:xfrm>
            <a:off x="5745221" y="145192"/>
            <a:ext cx="686661" cy="709550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15" name="Afbeelding 14" descr="Afbeelding met persoon, buitenshuis, sneeuw, kleding&#10;&#10;Door AI gegenereerde inhoud is mogelijk onjuist.">
            <a:extLst>
              <a:ext uri="{FF2B5EF4-FFF2-40B4-BE49-F238E27FC236}">
                <a16:creationId xmlns:a16="http://schemas.microsoft.com/office/drawing/2014/main" id="{89D75F37-D1CE-0713-0025-CB6F9BFAA063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041" t="28004" r="36961" b="50299"/>
          <a:stretch/>
        </p:blipFill>
        <p:spPr>
          <a:xfrm>
            <a:off x="5745221" y="133015"/>
            <a:ext cx="686661" cy="709550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16" name="Afbeelding 15" descr="Afbeelding met persoon, kleding, jeans, person&#10;&#10;Door AI gegenereerde inhoud is mogelijk onjuist.">
            <a:extLst>
              <a:ext uri="{FF2B5EF4-FFF2-40B4-BE49-F238E27FC236}">
                <a16:creationId xmlns:a16="http://schemas.microsoft.com/office/drawing/2014/main" id="{F9A77CF4-B3D0-0BE6-E231-1D1EBE0818C4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6308"/>
          <a:stretch/>
        </p:blipFill>
        <p:spPr>
          <a:xfrm>
            <a:off x="6519718" y="0"/>
            <a:ext cx="836950" cy="925152"/>
          </a:xfrm>
          <a:prstGeom prst="rect">
            <a:avLst/>
          </a:prstGeom>
        </p:spPr>
      </p:pic>
      <p:sp>
        <p:nvSpPr>
          <p:cNvPr id="17" name="Tekstvak 16">
            <a:extLst>
              <a:ext uri="{FF2B5EF4-FFF2-40B4-BE49-F238E27FC236}">
                <a16:creationId xmlns:a16="http://schemas.microsoft.com/office/drawing/2014/main" id="{D981497E-EA99-C969-EAA2-16E8EB060CF1}"/>
              </a:ext>
            </a:extLst>
          </p:cNvPr>
          <p:cNvSpPr txBox="1"/>
          <p:nvPr/>
        </p:nvSpPr>
        <p:spPr>
          <a:xfrm>
            <a:off x="4848322" y="348804"/>
            <a:ext cx="9476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dirty="0"/>
              <a:t>Floris +</a:t>
            </a:r>
            <a:endParaRPr lang="en-NL" dirty="0"/>
          </a:p>
        </p:txBody>
      </p:sp>
      <p:pic>
        <p:nvPicPr>
          <p:cNvPr id="18" name="Afbeelding 17" descr="Afbeelding met persoon, Menselijk gezicht, glimlach, tekst&#10;&#10;Door AI gegenereerde inhoud is mogelijk onjuist.">
            <a:extLst>
              <a:ext uri="{FF2B5EF4-FFF2-40B4-BE49-F238E27FC236}">
                <a16:creationId xmlns:a16="http://schemas.microsoft.com/office/drawing/2014/main" id="{9DF18FEF-27AC-311E-252E-0322BC85ED51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907032" y="137233"/>
            <a:ext cx="750353" cy="7053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4720351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BB72575-99FB-EFCC-B4CE-1A2DE05D8DD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6197EFD3-2075-396F-ACC6-922DB7E91B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3000" dirty="0"/>
              <a:t>LHCb Upgrade 2: VELO</a:t>
            </a:r>
            <a:endParaRPr lang="en-NL" sz="30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F431C726-B12D-6683-6336-6670CB0AEE1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54</a:t>
            </a:fld>
            <a:endParaRPr lang="en-US" dirty="0"/>
          </a:p>
        </p:txBody>
      </p:sp>
      <p:pic>
        <p:nvPicPr>
          <p:cNvPr id="15" name="Google Shape;521;p63">
            <a:extLst>
              <a:ext uri="{FF2B5EF4-FFF2-40B4-BE49-F238E27FC236}">
                <a16:creationId xmlns:a16="http://schemas.microsoft.com/office/drawing/2014/main" id="{CE4DD5B7-3D7E-15C2-7E07-3484F80A467C}"/>
              </a:ext>
            </a:extLst>
          </p:cNvPr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83100" y="1423475"/>
            <a:ext cx="4574626" cy="316380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16" name="Google Shape;522;p63">
            <a:extLst>
              <a:ext uri="{FF2B5EF4-FFF2-40B4-BE49-F238E27FC236}">
                <a16:creationId xmlns:a16="http://schemas.microsoft.com/office/drawing/2014/main" id="{B241F669-B09F-3402-4E36-3EB06430ED39}"/>
              </a:ext>
            </a:extLst>
          </p:cNvPr>
          <p:cNvCxnSpPr>
            <a:cxnSpLocks/>
          </p:cNvCxnSpPr>
          <p:nvPr/>
        </p:nvCxnSpPr>
        <p:spPr>
          <a:xfrm>
            <a:off x="1152807" y="2571750"/>
            <a:ext cx="904199" cy="421955"/>
          </a:xfrm>
          <a:prstGeom prst="straightConnector1">
            <a:avLst/>
          </a:prstGeom>
          <a:noFill/>
          <a:ln w="28575" cap="flat" cmpd="sng">
            <a:solidFill>
              <a:schemeClr val="dk1"/>
            </a:solidFill>
            <a:prstDash val="solid"/>
            <a:round/>
            <a:headEnd type="none" w="med" len="med"/>
            <a:tailEnd type="triangle" w="med" len="med"/>
          </a:ln>
        </p:spPr>
      </p:cxnSp>
      <p:cxnSp>
        <p:nvCxnSpPr>
          <p:cNvPr id="17" name="Google Shape;523;p63">
            <a:extLst>
              <a:ext uri="{FF2B5EF4-FFF2-40B4-BE49-F238E27FC236}">
                <a16:creationId xmlns:a16="http://schemas.microsoft.com/office/drawing/2014/main" id="{752BF088-3B05-3DC9-DC42-9DBEC3CE0DB1}"/>
              </a:ext>
            </a:extLst>
          </p:cNvPr>
          <p:cNvCxnSpPr>
            <a:cxnSpLocks/>
          </p:cNvCxnSpPr>
          <p:nvPr/>
        </p:nvCxnSpPr>
        <p:spPr>
          <a:xfrm flipV="1">
            <a:off x="2449929" y="1791166"/>
            <a:ext cx="1160746" cy="1014106"/>
          </a:xfrm>
          <a:prstGeom prst="straightConnector1">
            <a:avLst/>
          </a:prstGeom>
          <a:noFill/>
          <a:ln w="28575" cap="flat" cmpd="sng">
            <a:solidFill>
              <a:schemeClr val="dk1"/>
            </a:solidFill>
            <a:prstDash val="solid"/>
            <a:round/>
            <a:headEnd type="none" w="med" len="med"/>
            <a:tailEnd type="triangle" w="med" len="med"/>
          </a:ln>
        </p:spPr>
      </p:cxnSp>
      <mc:AlternateContent xmlns:mc="http://schemas.openxmlformats.org/markup-compatibility/2006">
        <mc:Choice xmlns:a14="http://schemas.microsoft.com/office/drawing/2010/main" Requires="a14">
          <p:sp>
            <p:nvSpPr>
              <p:cNvPr id="6" name="Tekstvak 5">
                <a:extLst>
                  <a:ext uri="{FF2B5EF4-FFF2-40B4-BE49-F238E27FC236}">
                    <a16:creationId xmlns:a16="http://schemas.microsoft.com/office/drawing/2014/main" id="{BF1B646E-D3F3-AFE0-0569-600872EC3DDA}"/>
                  </a:ext>
                </a:extLst>
              </p:cNvPr>
              <p:cNvSpPr txBox="1"/>
              <p:nvPr/>
            </p:nvSpPr>
            <p:spPr>
              <a:xfrm>
                <a:off x="2546750" y="2940343"/>
                <a:ext cx="1737656" cy="861774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Upgrade</m:t>
                    </m:r>
                    <m: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 1</m:t>
                    </m:r>
                  </m:oMath>
                </a14:m>
                <a:r>
                  <a:rPr lang="nl-NL" sz="1250" dirty="0">
                    <a:solidFill>
                      <a:srgbClr val="080808"/>
                    </a:solidFill>
                  </a:rPr>
                  <a:t> </a:t>
                </a:r>
              </a:p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Upgrade</m:t>
                    </m:r>
                    <m:r>
                      <a:rPr lang="nl-NL" sz="1250" i="0" dirty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2</m:t>
                    </m:r>
                  </m:oMath>
                </a14:m>
                <a:r>
                  <a:rPr lang="nl-NL" sz="1250" dirty="0">
                    <a:solidFill>
                      <a:srgbClr val="080808"/>
                    </a:solidFill>
                  </a:rPr>
                  <a:t> </a:t>
                </a:r>
              </a:p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Upgrade</m:t>
                    </m:r>
                    <m: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 2 </m:t>
                    </m:r>
                    <m:r>
                      <m:rPr>
                        <m:sty m:val="p"/>
                      </m:rPr>
                      <a:rPr lang="nl-NL" sz="1250" i="0" dirty="0" err="1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with</m:t>
                    </m:r>
                    <m: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timing</m:t>
                    </m:r>
                  </m:oMath>
                </a14:m>
                <a:r>
                  <a:rPr lang="nl-NL" sz="1250" dirty="0">
                    <a:solidFill>
                      <a:srgbClr val="080808"/>
                    </a:solidFill>
                  </a:rPr>
                  <a:t> </a:t>
                </a:r>
              </a:p>
              <a:p>
                <a14:m>
                  <m:oMath xmlns:m="http://schemas.openxmlformats.org/officeDocument/2006/math">
                    <m:sSub>
                      <m:sSubPr>
                        <m:ctrlPr>
                          <a:rPr lang="nl-NL" sz="1250" b="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nl-NL" sz="1250" i="1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nl-NL" sz="1250" b="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t</m:t>
                        </m:r>
                        <m:r>
                          <m:rPr>
                            <m:sty m:val="p"/>
                          </m:rP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racks</m:t>
                        </m:r>
                      </m:sub>
                    </m:sSub>
                    <m: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 (</m:t>
                    </m:r>
                    <m:r>
                      <m:rPr>
                        <m:sty m:val="p"/>
                      </m:rP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has</m:t>
                    </m:r>
                    <m: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B</m:t>
                    </m:r>
                    <m: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nl-NL" sz="1250" i="0" dirty="0" err="1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hadron</m:t>
                    </m:r>
                    <m:r>
                      <a:rPr lang="nl-NL" sz="1250" i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nl-NL" sz="1250" dirty="0">
                    <a:solidFill>
                      <a:srgbClr val="080808"/>
                    </a:solidFill>
                  </a:rPr>
                  <a:t> </a:t>
                </a:r>
                <a:endParaRPr lang="en-NL" sz="1250" dirty="0">
                  <a:solidFill>
                    <a:srgbClr val="080808"/>
                  </a:solidFill>
                </a:endParaRPr>
              </a:p>
            </p:txBody>
          </p:sp>
        </mc:Choice>
        <mc:Fallback>
          <p:sp>
            <p:nvSpPr>
              <p:cNvPr id="6" name="Tekstvak 5">
                <a:extLst>
                  <a:ext uri="{FF2B5EF4-FFF2-40B4-BE49-F238E27FC236}">
                    <a16:creationId xmlns:a16="http://schemas.microsoft.com/office/drawing/2014/main" id="{BF1B646E-D3F3-AFE0-0569-600872EC3DD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46750" y="2940343"/>
                <a:ext cx="1737656" cy="861774"/>
              </a:xfrm>
              <a:prstGeom prst="rect">
                <a:avLst/>
              </a:prstGeom>
              <a:blipFill>
                <a:blip r:embed="rId3"/>
                <a:stretch>
                  <a:fillRect b="-2113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9" name="Afbeelding 8" descr="Afbeelding met persoon, kleding, jeans, person&#10;&#10;Door AI gegenereerde inhoud is mogelijk onjuist.">
            <a:extLst>
              <a:ext uri="{FF2B5EF4-FFF2-40B4-BE49-F238E27FC236}">
                <a16:creationId xmlns:a16="http://schemas.microsoft.com/office/drawing/2014/main" id="{C488515D-A7C6-9954-DAC1-B8E2634E845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6308"/>
          <a:stretch/>
        </p:blipFill>
        <p:spPr>
          <a:xfrm>
            <a:off x="6519718" y="-3510"/>
            <a:ext cx="836950" cy="925152"/>
          </a:xfrm>
          <a:prstGeom prst="rect">
            <a:avLst/>
          </a:prstGeom>
        </p:spPr>
      </p:pic>
      <p:pic>
        <p:nvPicPr>
          <p:cNvPr id="10" name="Afbeelding 9" descr="Afbeelding met persoon, buitenshuis, sneeuw, kleding&#10;&#10;Door AI gegenereerde inhoud is mogelijk onjuist.">
            <a:extLst>
              <a:ext uri="{FF2B5EF4-FFF2-40B4-BE49-F238E27FC236}">
                <a16:creationId xmlns:a16="http://schemas.microsoft.com/office/drawing/2014/main" id="{27038E12-82AF-D723-A238-4021C581A7F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041" t="28004" r="36961" b="50299"/>
          <a:stretch/>
        </p:blipFill>
        <p:spPr>
          <a:xfrm>
            <a:off x="5745221" y="129505"/>
            <a:ext cx="686661" cy="709550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11" name="Google Shape;342;p48">
            <a:extLst>
              <a:ext uri="{FF2B5EF4-FFF2-40B4-BE49-F238E27FC236}">
                <a16:creationId xmlns:a16="http://schemas.microsoft.com/office/drawing/2014/main" id="{B81EF86E-F90D-45B6-CFC0-42ECB1EDC062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6">
            <a:alphaModFix/>
          </a:blip>
          <a:srcRect b="32856"/>
          <a:stretch/>
        </p:blipFill>
        <p:spPr>
          <a:xfrm>
            <a:off x="7856376" y="-35350"/>
            <a:ext cx="940449" cy="947185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Google Shape;343;p48">
            <a:extLst>
              <a:ext uri="{FF2B5EF4-FFF2-40B4-BE49-F238E27FC236}">
                <a16:creationId xmlns:a16="http://schemas.microsoft.com/office/drawing/2014/main" id="{9228FD3D-774B-82BD-0FE7-4E1E5129B8C5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7">
            <a:alphaModFix/>
          </a:blip>
          <a:srcRect r="10401" b="32855"/>
          <a:stretch/>
        </p:blipFill>
        <p:spPr>
          <a:xfrm>
            <a:off x="7237926" y="-45156"/>
            <a:ext cx="860075" cy="966798"/>
          </a:xfrm>
          <a:prstGeom prst="rect">
            <a:avLst/>
          </a:prstGeom>
          <a:noFill/>
          <a:ln>
            <a:noFill/>
          </a:ln>
        </p:spPr>
      </p:pic>
      <p:sp>
        <p:nvSpPr>
          <p:cNvPr id="14" name="Google Shape;524;p63">
            <a:extLst>
              <a:ext uri="{FF2B5EF4-FFF2-40B4-BE49-F238E27FC236}">
                <a16:creationId xmlns:a16="http://schemas.microsoft.com/office/drawing/2014/main" id="{3699E208-1DB1-FE20-012C-7C9FD556AA16}"/>
              </a:ext>
            </a:extLst>
          </p:cNvPr>
          <p:cNvSpPr txBox="1"/>
          <p:nvPr/>
        </p:nvSpPr>
        <p:spPr>
          <a:xfrm rot="1582564">
            <a:off x="1041828" y="2500464"/>
            <a:ext cx="1482300" cy="384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s" sz="1300" dirty="0">
                <a:solidFill>
                  <a:schemeClr val="dk1"/>
                </a:solidFill>
                <a:latin typeface="Open Sans"/>
                <a:ea typeface="Open Sans"/>
                <a:cs typeface="Open Sans"/>
                <a:sym typeface="Open Sans"/>
              </a:rPr>
              <a:t>More pileup?</a:t>
            </a:r>
            <a:endParaRPr sz="1300" dirty="0">
              <a:solidFill>
                <a:schemeClr val="dk1"/>
              </a:solidFill>
              <a:latin typeface="Open Sans"/>
              <a:ea typeface="Open Sans"/>
              <a:cs typeface="Open Sans"/>
              <a:sym typeface="Open Sans"/>
            </a:endParaRPr>
          </a:p>
        </p:txBody>
      </p:sp>
      <p:sp>
        <p:nvSpPr>
          <p:cNvPr id="20" name="Google Shape;525;p63">
            <a:extLst>
              <a:ext uri="{FF2B5EF4-FFF2-40B4-BE49-F238E27FC236}">
                <a16:creationId xmlns:a16="http://schemas.microsoft.com/office/drawing/2014/main" id="{BBA7E9DB-D0E5-80B0-27FD-FB4AF93406FA}"/>
              </a:ext>
            </a:extLst>
          </p:cNvPr>
          <p:cNvSpPr txBox="1"/>
          <p:nvPr/>
        </p:nvSpPr>
        <p:spPr>
          <a:xfrm rot="19151884">
            <a:off x="2265046" y="1903277"/>
            <a:ext cx="1482300" cy="384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s" sz="1300" dirty="0">
                <a:solidFill>
                  <a:schemeClr val="dk1"/>
                </a:solidFill>
                <a:latin typeface="Open Sans"/>
                <a:ea typeface="Open Sans"/>
                <a:cs typeface="Open Sans"/>
                <a:sym typeface="Open Sans"/>
              </a:rPr>
              <a:t>Use Timing!</a:t>
            </a:r>
            <a:endParaRPr sz="1300" dirty="0">
              <a:solidFill>
                <a:schemeClr val="dk1"/>
              </a:solidFill>
              <a:latin typeface="Open Sans"/>
              <a:ea typeface="Open Sans"/>
              <a:cs typeface="Open Sans"/>
              <a:sym typeface="Open Sans"/>
            </a:endParaRPr>
          </a:p>
        </p:txBody>
      </p:sp>
      <p:pic>
        <p:nvPicPr>
          <p:cNvPr id="21" name="Afbeelding 20" descr="Afbeelding met persoon, kleding, jeans, person&#10;&#10;Door AI gegenereerde inhoud is mogelijk onjuist.">
            <a:extLst>
              <a:ext uri="{FF2B5EF4-FFF2-40B4-BE49-F238E27FC236}">
                <a16:creationId xmlns:a16="http://schemas.microsoft.com/office/drawing/2014/main" id="{5BBDBA16-5443-5B73-CAAC-23868D8D13C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6308"/>
          <a:stretch/>
        </p:blipFill>
        <p:spPr>
          <a:xfrm>
            <a:off x="6519718" y="0"/>
            <a:ext cx="836950" cy="925152"/>
          </a:xfrm>
          <a:prstGeom prst="rect">
            <a:avLst/>
          </a:prstGeom>
        </p:spPr>
      </p:pic>
      <p:pic>
        <p:nvPicPr>
          <p:cNvPr id="22" name="Afbeelding 21" descr="Afbeelding met persoon, buitenshuis, sneeuw, kleding&#10;&#10;Door AI gegenereerde inhoud is mogelijk onjuist.">
            <a:extLst>
              <a:ext uri="{FF2B5EF4-FFF2-40B4-BE49-F238E27FC236}">
                <a16:creationId xmlns:a16="http://schemas.microsoft.com/office/drawing/2014/main" id="{D2F573E7-037E-1085-1925-9CA9A3AB2746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041" t="28004" r="36961" b="50299"/>
          <a:stretch/>
        </p:blipFill>
        <p:spPr>
          <a:xfrm>
            <a:off x="5745221" y="133015"/>
            <a:ext cx="686661" cy="709550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23" name="Google Shape;342;p48">
            <a:extLst>
              <a:ext uri="{FF2B5EF4-FFF2-40B4-BE49-F238E27FC236}">
                <a16:creationId xmlns:a16="http://schemas.microsoft.com/office/drawing/2014/main" id="{820EE06F-6846-F1DF-8876-98AC070094F3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6">
            <a:alphaModFix/>
          </a:blip>
          <a:srcRect b="32856"/>
          <a:stretch/>
        </p:blipFill>
        <p:spPr>
          <a:xfrm>
            <a:off x="7856376" y="-19663"/>
            <a:ext cx="940449" cy="947185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343;p48">
            <a:extLst>
              <a:ext uri="{FF2B5EF4-FFF2-40B4-BE49-F238E27FC236}">
                <a16:creationId xmlns:a16="http://schemas.microsoft.com/office/drawing/2014/main" id="{F113D33D-E9B1-E765-042B-56FAD09DFCFD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7">
            <a:alphaModFix/>
          </a:blip>
          <a:srcRect r="10401" b="32855"/>
          <a:stretch/>
        </p:blipFill>
        <p:spPr>
          <a:xfrm>
            <a:off x="7237926" y="-29469"/>
            <a:ext cx="860075" cy="966798"/>
          </a:xfrm>
          <a:prstGeom prst="rect">
            <a:avLst/>
          </a:prstGeom>
          <a:noFill/>
          <a:ln>
            <a:noFill/>
          </a:ln>
        </p:spPr>
      </p:pic>
      <p:pic>
        <p:nvPicPr>
          <p:cNvPr id="27" name="Afbeelding 26" descr="Afbeelding met persoon, Menselijk gezicht, glimlach, tekst&#10;&#10;Door AI gegenereerde inhoud is mogelijk onjuist.">
            <a:extLst>
              <a:ext uri="{FF2B5EF4-FFF2-40B4-BE49-F238E27FC236}">
                <a16:creationId xmlns:a16="http://schemas.microsoft.com/office/drawing/2014/main" id="{5BB64194-AF79-7AA2-1061-102F701B5C8A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907032" y="137233"/>
            <a:ext cx="750353" cy="7053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6183683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2D7DF76-3595-D0E2-DAB5-AE18BEF5358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ep 7">
            <a:extLst>
              <a:ext uri="{FF2B5EF4-FFF2-40B4-BE49-F238E27FC236}">
                <a16:creationId xmlns:a16="http://schemas.microsoft.com/office/drawing/2014/main" id="{ED03ABAC-F46C-3DB5-1F32-D9352AAEB898}"/>
              </a:ext>
            </a:extLst>
          </p:cNvPr>
          <p:cNvGrpSpPr/>
          <p:nvPr/>
        </p:nvGrpSpPr>
        <p:grpSpPr>
          <a:xfrm>
            <a:off x="83100" y="1423475"/>
            <a:ext cx="4574626" cy="3163800"/>
            <a:chOff x="83100" y="1423475"/>
            <a:chExt cx="4574626" cy="3163800"/>
          </a:xfrm>
        </p:grpSpPr>
        <p:pic>
          <p:nvPicPr>
            <p:cNvPr id="15" name="Google Shape;521;p63">
              <a:extLst>
                <a:ext uri="{FF2B5EF4-FFF2-40B4-BE49-F238E27FC236}">
                  <a16:creationId xmlns:a16="http://schemas.microsoft.com/office/drawing/2014/main" id="{44DD0A26-3BD7-6157-49A4-203E1A1AE489}"/>
                </a:ext>
              </a:extLst>
            </p:cNvPr>
            <p:cNvPicPr preferRelativeResize="0"/>
            <p:nvPr/>
          </p:nvPicPr>
          <p:blipFill>
            <a:blip r:embed="rId2">
              <a:alphaModFix/>
            </a:blip>
            <a:stretch>
              <a:fillRect/>
            </a:stretch>
          </p:blipFill>
          <p:spPr>
            <a:xfrm>
              <a:off x="83100" y="1423475"/>
              <a:ext cx="4574626" cy="3163800"/>
            </a:xfrm>
            <a:prstGeom prst="rect">
              <a:avLst/>
            </a:prstGeom>
            <a:noFill/>
            <a:ln>
              <a:noFill/>
            </a:ln>
          </p:spPr>
        </p:pic>
        <p:grpSp>
          <p:nvGrpSpPr>
            <p:cNvPr id="5" name="Groep 4">
              <a:extLst>
                <a:ext uri="{FF2B5EF4-FFF2-40B4-BE49-F238E27FC236}">
                  <a16:creationId xmlns:a16="http://schemas.microsoft.com/office/drawing/2014/main" id="{149E0A99-A1AA-53FD-8B7A-D2FE4B6797F7}"/>
                </a:ext>
              </a:extLst>
            </p:cNvPr>
            <p:cNvGrpSpPr/>
            <p:nvPr/>
          </p:nvGrpSpPr>
          <p:grpSpPr>
            <a:xfrm>
              <a:off x="1041828" y="2500464"/>
              <a:ext cx="1482300" cy="504911"/>
              <a:chOff x="1056105" y="2488794"/>
              <a:chExt cx="1482300" cy="504911"/>
            </a:xfrm>
          </p:grpSpPr>
          <p:cxnSp>
            <p:nvCxnSpPr>
              <p:cNvPr id="16" name="Google Shape;522;p63">
                <a:extLst>
                  <a:ext uri="{FF2B5EF4-FFF2-40B4-BE49-F238E27FC236}">
                    <a16:creationId xmlns:a16="http://schemas.microsoft.com/office/drawing/2014/main" id="{CEA9FE6A-C3FE-1F3D-1320-3FF7B46089D6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152807" y="2571750"/>
                <a:ext cx="904199" cy="421955"/>
              </a:xfrm>
              <a:prstGeom prst="straightConnector1">
                <a:avLst/>
              </a:prstGeom>
              <a:noFill/>
              <a:ln w="28575" cap="flat" cmpd="sng">
                <a:solidFill>
                  <a:schemeClr val="dk1"/>
                </a:solidFill>
                <a:prstDash val="solid"/>
                <a:round/>
                <a:headEnd type="none" w="med" len="med"/>
                <a:tailEnd type="triangle" w="med" len="med"/>
              </a:ln>
            </p:spPr>
          </p:cxnSp>
          <p:sp>
            <p:nvSpPr>
              <p:cNvPr id="18" name="Google Shape;524;p63">
                <a:extLst>
                  <a:ext uri="{FF2B5EF4-FFF2-40B4-BE49-F238E27FC236}">
                    <a16:creationId xmlns:a16="http://schemas.microsoft.com/office/drawing/2014/main" id="{7B9D79BD-0548-1DEB-6121-FA8FCCEE8331}"/>
                  </a:ext>
                </a:extLst>
              </p:cNvPr>
              <p:cNvSpPr txBox="1"/>
              <p:nvPr/>
            </p:nvSpPr>
            <p:spPr>
              <a:xfrm rot="1582564">
                <a:off x="1056105" y="2488794"/>
                <a:ext cx="1482300" cy="384900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spcFirstLastPara="1" wrap="square" lIns="91425" tIns="91425" rIns="91425" bIns="91425" anchor="t" anchorCtr="0">
                <a:sp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s" sz="1300" dirty="0">
                    <a:solidFill>
                      <a:schemeClr val="dk1"/>
                    </a:solidFill>
                    <a:latin typeface="Open Sans"/>
                    <a:ea typeface="Open Sans"/>
                    <a:cs typeface="Open Sans"/>
                    <a:sym typeface="Open Sans"/>
                  </a:rPr>
                  <a:t>More pileup?</a:t>
                </a:r>
                <a:endParaRPr sz="1300" dirty="0">
                  <a:solidFill>
                    <a:schemeClr val="dk1"/>
                  </a:solidFill>
                  <a:latin typeface="Open Sans"/>
                  <a:ea typeface="Open Sans"/>
                  <a:cs typeface="Open Sans"/>
                  <a:sym typeface="Open Sans"/>
                </a:endParaRPr>
              </a:p>
            </p:txBody>
          </p:sp>
        </p:grpSp>
        <p:grpSp>
          <p:nvGrpSpPr>
            <p:cNvPr id="7" name="Groep 6">
              <a:extLst>
                <a:ext uri="{FF2B5EF4-FFF2-40B4-BE49-F238E27FC236}">
                  <a16:creationId xmlns:a16="http://schemas.microsoft.com/office/drawing/2014/main" id="{5A14D0F4-4C2B-BC1E-1968-3AEF7B207CAB}"/>
                </a:ext>
              </a:extLst>
            </p:cNvPr>
            <p:cNvGrpSpPr/>
            <p:nvPr/>
          </p:nvGrpSpPr>
          <p:grpSpPr>
            <a:xfrm>
              <a:off x="2265046" y="1791166"/>
              <a:ext cx="2019360" cy="2010951"/>
              <a:chOff x="2265046" y="1791166"/>
              <a:chExt cx="2019360" cy="2010951"/>
            </a:xfrm>
          </p:grpSpPr>
          <p:grpSp>
            <p:nvGrpSpPr>
              <p:cNvPr id="6" name="Groep 5">
                <a:extLst>
                  <a:ext uri="{FF2B5EF4-FFF2-40B4-BE49-F238E27FC236}">
                    <a16:creationId xmlns:a16="http://schemas.microsoft.com/office/drawing/2014/main" id="{39EC21AD-467E-FDB2-9492-7847566B0E8D}"/>
                  </a:ext>
                </a:extLst>
              </p:cNvPr>
              <p:cNvGrpSpPr/>
              <p:nvPr/>
            </p:nvGrpSpPr>
            <p:grpSpPr>
              <a:xfrm>
                <a:off x="2265046" y="1791166"/>
                <a:ext cx="1482300" cy="1014106"/>
                <a:chOff x="2265046" y="1791166"/>
                <a:chExt cx="1482300" cy="1014106"/>
              </a:xfrm>
            </p:grpSpPr>
            <p:cxnSp>
              <p:nvCxnSpPr>
                <p:cNvPr id="17" name="Google Shape;523;p63">
                  <a:extLst>
                    <a:ext uri="{FF2B5EF4-FFF2-40B4-BE49-F238E27FC236}">
                      <a16:creationId xmlns:a16="http://schemas.microsoft.com/office/drawing/2014/main" id="{2D21071C-FF3A-3425-AA3D-C16D4AAB3759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V="1">
                  <a:off x="2449929" y="1791166"/>
                  <a:ext cx="1160746" cy="1014106"/>
                </a:xfrm>
                <a:prstGeom prst="straightConnector1">
                  <a:avLst/>
                </a:prstGeom>
                <a:noFill/>
                <a:ln w="28575" cap="flat" cmpd="sng">
                  <a:solidFill>
                    <a:schemeClr val="dk1"/>
                  </a:solidFill>
                  <a:prstDash val="solid"/>
                  <a:round/>
                  <a:headEnd type="none" w="med" len="med"/>
                  <a:tailEnd type="triangle" w="med" len="med"/>
                </a:ln>
              </p:spPr>
            </p:cxnSp>
            <p:sp>
              <p:nvSpPr>
                <p:cNvPr id="19" name="Google Shape;525;p63">
                  <a:extLst>
                    <a:ext uri="{FF2B5EF4-FFF2-40B4-BE49-F238E27FC236}">
                      <a16:creationId xmlns:a16="http://schemas.microsoft.com/office/drawing/2014/main" id="{63A53BE4-E784-10F1-62D5-19A908D4323D}"/>
                    </a:ext>
                  </a:extLst>
                </p:cNvPr>
                <p:cNvSpPr txBox="1"/>
                <p:nvPr/>
              </p:nvSpPr>
              <p:spPr>
                <a:xfrm rot="19151884">
                  <a:off x="2265046" y="1903277"/>
                  <a:ext cx="1482300" cy="384900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spcFirstLastPara="1" wrap="square" lIns="91425" tIns="91425" rIns="91425" bIns="91425" anchor="t" anchorCtr="0">
                  <a:spAutoFit/>
                </a:bodyPr>
                <a:lstStyle/>
                <a:p>
                  <a:pPr marL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r>
                    <a:rPr lang="es" sz="1300" dirty="0">
                      <a:solidFill>
                        <a:schemeClr val="dk1"/>
                      </a:solidFill>
                      <a:latin typeface="Open Sans"/>
                      <a:ea typeface="Open Sans"/>
                      <a:cs typeface="Open Sans"/>
                      <a:sym typeface="Open Sans"/>
                    </a:rPr>
                    <a:t>Use Timing!</a:t>
                  </a:r>
                  <a:endParaRPr sz="1300" dirty="0">
                    <a:solidFill>
                      <a:schemeClr val="dk1"/>
                    </a:solidFill>
                    <a:latin typeface="Open Sans"/>
                    <a:ea typeface="Open Sans"/>
                    <a:cs typeface="Open Sans"/>
                    <a:sym typeface="Open Sans"/>
                  </a:endParaRPr>
                </a:p>
              </p:txBody>
            </p:sp>
          </p:grpSp>
          <mc:AlternateContent xmlns:mc="http://schemas.openxmlformats.org/markup-compatibility/2006">
            <mc:Choice xmlns:a14="http://schemas.microsoft.com/office/drawing/2010/main" Requires="a14">
              <p:sp>
                <p:nvSpPr>
                  <p:cNvPr id="3" name="Tekstvak 2">
                    <a:extLst>
                      <a:ext uri="{FF2B5EF4-FFF2-40B4-BE49-F238E27FC236}">
                        <a16:creationId xmlns:a16="http://schemas.microsoft.com/office/drawing/2014/main" id="{A7A27157-4E81-ADEE-60A6-75BE927BAC69}"/>
                      </a:ext>
                    </a:extLst>
                  </p:cNvPr>
                  <p:cNvSpPr txBox="1"/>
                  <p:nvPr/>
                </p:nvSpPr>
                <p:spPr>
                  <a:xfrm>
                    <a:off x="2546750" y="2940343"/>
                    <a:ext cx="1737656" cy="861774"/>
                  </a:xfrm>
                  <a:prstGeom prst="rect">
                    <a:avLst/>
                  </a:prstGeom>
                  <a:solidFill>
                    <a:schemeClr val="bg1"/>
                  </a:solidFill>
                </p:spPr>
                <p:txBody>
                  <a:bodyPr wrap="square" rtlCol="0">
                    <a:spAutoFit/>
                  </a:bodyPr>
                  <a:lstStyle/>
                  <a:p>
                    <a14:m>
                      <m:oMath xmlns:m="http://schemas.openxmlformats.org/officeDocument/2006/math">
                        <m:r>
                          <m:rPr>
                            <m:sty m:val="p"/>
                          </m:rP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Upgrade</m:t>
                        </m:r>
                        <m: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 1</m:t>
                        </m:r>
                      </m:oMath>
                    </a14:m>
                    <a:r>
                      <a:rPr lang="nl-NL" sz="1250" dirty="0">
                        <a:solidFill>
                          <a:srgbClr val="080808"/>
                        </a:solidFill>
                      </a:rPr>
                      <a:t> </a:t>
                    </a:r>
                  </a:p>
                  <a:p>
                    <a14:m>
                      <m:oMath xmlns:m="http://schemas.openxmlformats.org/officeDocument/2006/math">
                        <m:r>
                          <m:rPr>
                            <m:sty m:val="p"/>
                          </m:rP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Upgrade</m:t>
                        </m:r>
                        <m:r>
                          <a:rPr lang="nl-NL" sz="1250" i="0" dirty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2</m:t>
                        </m:r>
                      </m:oMath>
                    </a14:m>
                    <a:r>
                      <a:rPr lang="nl-NL" sz="1250" dirty="0">
                        <a:solidFill>
                          <a:srgbClr val="080808"/>
                        </a:solidFill>
                      </a:rPr>
                      <a:t> </a:t>
                    </a:r>
                  </a:p>
                  <a:p>
                    <a14:m>
                      <m:oMath xmlns:m="http://schemas.openxmlformats.org/officeDocument/2006/math">
                        <m:r>
                          <m:rPr>
                            <m:sty m:val="p"/>
                          </m:rP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Upgrade</m:t>
                        </m:r>
                        <m: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 2 </m:t>
                        </m:r>
                        <m:r>
                          <m:rPr>
                            <m:sty m:val="p"/>
                          </m:rPr>
                          <a:rPr lang="nl-NL" sz="1250" i="0" dirty="0" err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with</m:t>
                        </m:r>
                        <m: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timing</m:t>
                        </m:r>
                      </m:oMath>
                    </a14:m>
                    <a:r>
                      <a:rPr lang="nl-NL" sz="1250" dirty="0">
                        <a:solidFill>
                          <a:srgbClr val="080808"/>
                        </a:solidFill>
                      </a:rPr>
                      <a:t> </a:t>
                    </a:r>
                  </a:p>
                  <a:p>
                    <a14:m>
                      <m:oMath xmlns:m="http://schemas.openxmlformats.org/officeDocument/2006/math">
                        <m:sSub>
                          <m:sSubPr>
                            <m:ctrlPr>
                              <a:rPr lang="nl-NL" sz="1250" b="0" i="0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nl-NL" sz="1250" i="1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𝑛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nl-NL" sz="1250" b="0" i="0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t</m:t>
                            </m:r>
                            <m:r>
                              <m:rPr>
                                <m:sty m:val="p"/>
                              </m:rPr>
                              <a:rPr lang="nl-NL" sz="1250" i="0" dirty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racks</m:t>
                            </m:r>
                          </m:sub>
                        </m:sSub>
                        <m: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 (</m:t>
                        </m:r>
                        <m:r>
                          <m:rPr>
                            <m:sty m:val="p"/>
                          </m:rP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has</m:t>
                        </m:r>
                        <m: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B</m:t>
                        </m:r>
                        <m: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nl-NL" sz="1250" i="0" dirty="0" err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hadron</m:t>
                        </m:r>
                        <m:r>
                          <a:rPr lang="nl-NL" sz="1250" i="0" dirty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oMath>
                    </a14:m>
                    <a:r>
                      <a:rPr lang="nl-NL" sz="1250" dirty="0">
                        <a:solidFill>
                          <a:srgbClr val="080808"/>
                        </a:solidFill>
                      </a:rPr>
                      <a:t> </a:t>
                    </a:r>
                    <a:endParaRPr lang="en-NL" sz="1250" dirty="0">
                      <a:solidFill>
                        <a:srgbClr val="080808"/>
                      </a:solidFill>
                    </a:endParaRPr>
                  </a:p>
                </p:txBody>
              </p:sp>
            </mc:Choice>
            <mc:Fallback>
              <p:sp>
                <p:nvSpPr>
                  <p:cNvPr id="3" name="Tekstvak 2">
                    <a:extLst>
                      <a:ext uri="{FF2B5EF4-FFF2-40B4-BE49-F238E27FC236}">
                        <a16:creationId xmlns:a16="http://schemas.microsoft.com/office/drawing/2014/main" id="{A7A27157-4E81-ADEE-60A6-75BE927BAC69}"/>
                      </a:ext>
                    </a:extLst>
                  </p:cNvPr>
                  <p:cNvSpPr txBox="1">
                    <a:spLocks noRot="1" noChangeAspect="1" noMove="1" noResize="1" noEditPoints="1" noAdjustHandles="1" noChangeArrowheads="1" noChangeShapeType="1" noTextEdit="1"/>
                  </p:cNvSpPr>
                  <p:nvPr/>
                </p:nvSpPr>
                <p:spPr>
                  <a:xfrm>
                    <a:off x="2546750" y="2940343"/>
                    <a:ext cx="1737656" cy="861774"/>
                  </a:xfrm>
                  <a:prstGeom prst="rect">
                    <a:avLst/>
                  </a:prstGeom>
                  <a:blipFill>
                    <a:blip r:embed="rId3"/>
                    <a:stretch>
                      <a:fillRect b="-2113"/>
                    </a:stretch>
                  </a:blipFill>
                </p:spPr>
                <p:txBody>
                  <a:bodyPr/>
                  <a:lstStyle/>
                  <a:p>
                    <a:r>
                      <a:rPr lang="en-NL">
                        <a:noFill/>
                      </a:rPr>
                      <a:t> </a:t>
                    </a:r>
                  </a:p>
                </p:txBody>
              </p:sp>
            </mc:Fallback>
          </mc:AlternateContent>
        </p:grpSp>
      </p:grpSp>
      <p:sp>
        <p:nvSpPr>
          <p:cNvPr id="2" name="Titel 1">
            <a:extLst>
              <a:ext uri="{FF2B5EF4-FFF2-40B4-BE49-F238E27FC236}">
                <a16:creationId xmlns:a16="http://schemas.microsoft.com/office/drawing/2014/main" id="{E2E68302-A26A-8153-319B-112319794B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3000" dirty="0"/>
              <a:t>LHCb Upgrade 2: VELO</a:t>
            </a:r>
            <a:endParaRPr lang="en-NL" sz="30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0716FC35-6D3F-8B14-A4B7-A58E6705869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55</a:t>
            </a:fld>
            <a:endParaRPr lang="en-US" dirty="0"/>
          </a:p>
        </p:txBody>
      </p:sp>
      <p:pic>
        <p:nvPicPr>
          <p:cNvPr id="12" name="Google Shape;517;p63">
            <a:extLst>
              <a:ext uri="{FF2B5EF4-FFF2-40B4-BE49-F238E27FC236}">
                <a16:creationId xmlns:a16="http://schemas.microsoft.com/office/drawing/2014/main" id="{459EC135-79B3-4344-C9FE-3370DAE12F70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4">
            <a:alphaModFix/>
          </a:blip>
          <a:srcRect l="23304" t="24913" r="1739" b="-158"/>
          <a:stretch/>
        </p:blipFill>
        <p:spPr>
          <a:xfrm>
            <a:off x="2974737" y="994205"/>
            <a:ext cx="5458605" cy="4109655"/>
          </a:xfrm>
          <a:prstGeom prst="rect">
            <a:avLst/>
          </a:pr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pic>
      <p:sp>
        <p:nvSpPr>
          <p:cNvPr id="14" name="Tijdelijke aanduiding voor inhoud 2">
            <a:extLst>
              <a:ext uri="{FF2B5EF4-FFF2-40B4-BE49-F238E27FC236}">
                <a16:creationId xmlns:a16="http://schemas.microsoft.com/office/drawing/2014/main" id="{1B53A291-0355-DBA0-01A1-2996215A146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25449" y="956946"/>
            <a:ext cx="5458605" cy="347898"/>
          </a:xfr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>
            <a:normAutofit fontScale="92500"/>
          </a:bodyPr>
          <a:lstStyle/>
          <a:p>
            <a:pPr marL="36576" indent="0">
              <a:buNone/>
            </a:pPr>
            <a:r>
              <a:rPr lang="nl-NL" sz="1600" dirty="0" err="1"/>
              <a:t>Combining</a:t>
            </a:r>
            <a:r>
              <a:rPr lang="nl-NL" sz="1600" dirty="0"/>
              <a:t> hard </a:t>
            </a:r>
            <a:r>
              <a:rPr lang="nl-NL" sz="1600" dirty="0" err="1"/>
              <a:t>work</a:t>
            </a:r>
            <a:r>
              <a:rPr lang="nl-NL" sz="1600" dirty="0"/>
              <a:t> </a:t>
            </a:r>
            <a:r>
              <a:rPr lang="nl-NL" sz="1600" dirty="0" err="1"/>
              <a:t>and</a:t>
            </a:r>
            <a:r>
              <a:rPr lang="nl-NL" sz="1600" dirty="0"/>
              <a:t> a </a:t>
            </a:r>
            <a:r>
              <a:rPr lang="nl-NL" sz="1600" dirty="0" err="1"/>
              <a:t>good</a:t>
            </a:r>
            <a:r>
              <a:rPr lang="nl-NL" sz="1600" dirty="0"/>
              <a:t> time(</a:t>
            </a:r>
            <a:r>
              <a:rPr lang="nl-NL" sz="1600" dirty="0" err="1"/>
              <a:t>ing</a:t>
            </a:r>
            <a:r>
              <a:rPr lang="nl-NL" sz="1600" dirty="0"/>
              <a:t>): </a:t>
            </a:r>
            <a:r>
              <a:rPr lang="nl-NL" sz="1600" dirty="0" err="1"/>
              <a:t>Testbeam</a:t>
            </a:r>
            <a:r>
              <a:rPr lang="nl-NL" sz="1600" dirty="0"/>
              <a:t> 2024</a:t>
            </a:r>
            <a:endParaRPr lang="en-NL" sz="1600" dirty="0"/>
          </a:p>
        </p:txBody>
      </p:sp>
      <p:pic>
        <p:nvPicPr>
          <p:cNvPr id="9" name="Afbeelding 8" descr="Afbeelding met persoon, kleding, jeans, person&#10;&#10;Door AI gegenereerde inhoud is mogelijk onjuist.">
            <a:extLst>
              <a:ext uri="{FF2B5EF4-FFF2-40B4-BE49-F238E27FC236}">
                <a16:creationId xmlns:a16="http://schemas.microsoft.com/office/drawing/2014/main" id="{05F748E6-3F37-52C0-D98F-13BA69BA1CAE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6308"/>
          <a:stretch/>
        </p:blipFill>
        <p:spPr>
          <a:xfrm>
            <a:off x="6519718" y="0"/>
            <a:ext cx="836950" cy="925152"/>
          </a:xfrm>
          <a:prstGeom prst="rect">
            <a:avLst/>
          </a:prstGeom>
        </p:spPr>
      </p:pic>
      <p:pic>
        <p:nvPicPr>
          <p:cNvPr id="10" name="Afbeelding 9" descr="Afbeelding met persoon, buitenshuis, sneeuw, kleding&#10;&#10;Door AI gegenereerde inhoud is mogelijk onjuist.">
            <a:extLst>
              <a:ext uri="{FF2B5EF4-FFF2-40B4-BE49-F238E27FC236}">
                <a16:creationId xmlns:a16="http://schemas.microsoft.com/office/drawing/2014/main" id="{747D40B6-B4E1-54FE-202F-41CD896EF305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041" t="28004" r="36961" b="50299"/>
          <a:stretch/>
        </p:blipFill>
        <p:spPr>
          <a:xfrm>
            <a:off x="5745221" y="133015"/>
            <a:ext cx="686661" cy="709550"/>
          </a:xfrm>
          <a:prstGeom prst="rect">
            <a:avLst/>
          </a:prstGeom>
          <a:effectLst>
            <a:softEdge rad="31750"/>
          </a:effectLst>
        </p:spPr>
      </p:pic>
      <p:pic>
        <p:nvPicPr>
          <p:cNvPr id="11" name="Google Shape;342;p48">
            <a:extLst>
              <a:ext uri="{FF2B5EF4-FFF2-40B4-BE49-F238E27FC236}">
                <a16:creationId xmlns:a16="http://schemas.microsoft.com/office/drawing/2014/main" id="{D4B9B31D-5A57-E36C-F799-B814CA9BDC73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7">
            <a:alphaModFix/>
          </a:blip>
          <a:srcRect b="32856"/>
          <a:stretch/>
        </p:blipFill>
        <p:spPr>
          <a:xfrm>
            <a:off x="7856376" y="-19663"/>
            <a:ext cx="940449" cy="947185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Google Shape;343;p48">
            <a:extLst>
              <a:ext uri="{FF2B5EF4-FFF2-40B4-BE49-F238E27FC236}">
                <a16:creationId xmlns:a16="http://schemas.microsoft.com/office/drawing/2014/main" id="{B28A2A17-DAC1-20D9-3D94-E7174690E36C}"/>
              </a:ext>
            </a:extLst>
          </p:cNvPr>
          <p:cNvPicPr preferRelativeResize="0">
            <a:picLocks noChangeAspect="1"/>
          </p:cNvPicPr>
          <p:nvPr/>
        </p:nvPicPr>
        <p:blipFill>
          <a:blip r:embed="rId8">
            <a:alphaModFix/>
          </a:blip>
          <a:srcRect r="10401" b="32855"/>
          <a:stretch/>
        </p:blipFill>
        <p:spPr>
          <a:xfrm>
            <a:off x="7237926" y="-29469"/>
            <a:ext cx="860075" cy="966798"/>
          </a:xfrm>
          <a:prstGeom prst="rect">
            <a:avLst/>
          </a:prstGeom>
          <a:noFill/>
          <a:ln>
            <a:noFill/>
          </a:ln>
        </p:spPr>
      </p:pic>
      <p:sp>
        <p:nvSpPr>
          <p:cNvPr id="21" name="Tekstvak 20">
            <a:extLst>
              <a:ext uri="{FF2B5EF4-FFF2-40B4-BE49-F238E27FC236}">
                <a16:creationId xmlns:a16="http://schemas.microsoft.com/office/drawing/2014/main" id="{4741C473-E586-F82C-803F-99C0F1CF9DD1}"/>
              </a:ext>
            </a:extLst>
          </p:cNvPr>
          <p:cNvSpPr txBox="1"/>
          <p:nvPr/>
        </p:nvSpPr>
        <p:spPr>
          <a:xfrm>
            <a:off x="4848322" y="348804"/>
            <a:ext cx="9476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NL" dirty="0"/>
              <a:t>Floris +</a:t>
            </a:r>
            <a:endParaRPr lang="en-NL" dirty="0"/>
          </a:p>
        </p:txBody>
      </p:sp>
      <p:pic>
        <p:nvPicPr>
          <p:cNvPr id="22" name="Afbeelding 21" descr="Afbeelding met persoon, Menselijk gezicht, glimlach, tekst&#10;&#10;Door AI gegenereerde inhoud is mogelijk onjuist.">
            <a:extLst>
              <a:ext uri="{FF2B5EF4-FFF2-40B4-BE49-F238E27FC236}">
                <a16:creationId xmlns:a16="http://schemas.microsoft.com/office/drawing/2014/main" id="{239C9874-E243-D3E4-3706-55113317A388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4907032" y="137233"/>
            <a:ext cx="750353" cy="7053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237340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11F95DB9-0E99-EF84-A876-B3BA7BA89B9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dirty="0" err="1"/>
              <a:t>Conclusions</a:t>
            </a:r>
            <a:endParaRPr lang="en-NL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E9587F63-F563-0D0D-8C70-0D5C8B269A3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80657" y="994205"/>
            <a:ext cx="8492151" cy="3674614"/>
          </a:xfrm>
        </p:spPr>
        <p:txBody>
          <a:bodyPr>
            <a:normAutofit/>
          </a:bodyPr>
          <a:lstStyle/>
          <a:p>
            <a:pPr>
              <a:buFont typeface="+mj-lt"/>
              <a:buAutoNum type="arabicParenR"/>
            </a:pPr>
            <a:r>
              <a:rPr lang="nl-NL" sz="1800" dirty="0" err="1"/>
              <a:t>Looking</a:t>
            </a:r>
            <a:r>
              <a:rPr lang="nl-NL" sz="1800" dirty="0"/>
              <a:t> “backward”: </a:t>
            </a:r>
            <a:br>
              <a:rPr lang="nl-NL" sz="1800" dirty="0"/>
            </a:br>
            <a:r>
              <a:rPr lang="nl-NL" sz="1800" b="1" dirty="0"/>
              <a:t>LHCb has </a:t>
            </a:r>
            <a:r>
              <a:rPr lang="nl-NL" sz="1800" b="1" dirty="0" err="1"/>
              <a:t>performed</a:t>
            </a:r>
            <a:r>
              <a:rPr lang="nl-NL" sz="1800" b="1" dirty="0"/>
              <a:t> </a:t>
            </a:r>
            <a:r>
              <a:rPr lang="nl-NL" sz="1800" b="1" dirty="0" err="1"/>
              <a:t>beyond</a:t>
            </a:r>
            <a:r>
              <a:rPr lang="nl-NL" sz="1800" b="1" dirty="0"/>
              <a:t> </a:t>
            </a:r>
            <a:r>
              <a:rPr lang="nl-NL" sz="1800" b="1" dirty="0" err="1"/>
              <a:t>expectation</a:t>
            </a:r>
            <a:r>
              <a:rPr lang="nl-NL" sz="1800" b="1" dirty="0"/>
              <a:t> in Run 1 </a:t>
            </a:r>
            <a:r>
              <a:rPr lang="nl-NL" sz="1800" b="1" dirty="0" err="1"/>
              <a:t>and</a:t>
            </a:r>
            <a:r>
              <a:rPr lang="nl-NL" sz="1800" b="1" dirty="0"/>
              <a:t> 2</a:t>
            </a:r>
          </a:p>
          <a:p>
            <a:pPr>
              <a:buFont typeface="+mj-lt"/>
              <a:buAutoNum type="arabicParenR"/>
            </a:pPr>
            <a:endParaRPr lang="nl-NL" sz="1800" dirty="0"/>
          </a:p>
          <a:p>
            <a:pPr>
              <a:buFont typeface="+mj-lt"/>
              <a:buAutoNum type="arabicParenR"/>
            </a:pPr>
            <a:r>
              <a:rPr lang="nl-NL" sz="1800" dirty="0" err="1"/>
              <a:t>Looking</a:t>
            </a:r>
            <a:r>
              <a:rPr lang="nl-NL" sz="1800" dirty="0"/>
              <a:t> “</a:t>
            </a:r>
            <a:r>
              <a:rPr lang="nl-NL" sz="1800" dirty="0" err="1"/>
              <a:t>now</a:t>
            </a:r>
            <a:r>
              <a:rPr lang="nl-NL" sz="1800" dirty="0"/>
              <a:t>”: </a:t>
            </a:r>
            <a:br>
              <a:rPr lang="nl-NL" sz="1800" dirty="0"/>
            </a:br>
            <a:r>
              <a:rPr lang="nl-NL" sz="1800" b="1" dirty="0"/>
              <a:t>LHCb Upgrade 1</a:t>
            </a:r>
            <a:r>
              <a:rPr lang="nl-NL" sz="1800" dirty="0"/>
              <a:t> </a:t>
            </a:r>
            <a:r>
              <a:rPr lang="nl-NL" sz="1800" dirty="0" err="1"/>
              <a:t>installed</a:t>
            </a:r>
            <a:r>
              <a:rPr lang="nl-NL" sz="1800" dirty="0"/>
              <a:t>, </a:t>
            </a:r>
            <a:r>
              <a:rPr lang="nl-NL" sz="1800" dirty="0" err="1"/>
              <a:t>commissioned</a:t>
            </a:r>
            <a:r>
              <a:rPr lang="nl-NL" sz="1800" dirty="0"/>
              <a:t> </a:t>
            </a:r>
            <a:r>
              <a:rPr lang="nl-NL" sz="1800" dirty="0" err="1"/>
              <a:t>and</a:t>
            </a:r>
            <a:r>
              <a:rPr lang="nl-NL" sz="1800" dirty="0"/>
              <a:t> </a:t>
            </a:r>
            <a:r>
              <a:rPr lang="nl-NL" sz="1800" b="1" dirty="0"/>
              <a:t>operating at full </a:t>
            </a:r>
            <a:r>
              <a:rPr lang="nl-NL" sz="1800" b="1" dirty="0" err="1"/>
              <a:t>capacity</a:t>
            </a:r>
            <a:r>
              <a:rPr lang="nl-NL" sz="1800" dirty="0"/>
              <a:t>! </a:t>
            </a:r>
            <a:br>
              <a:rPr lang="nl-NL" sz="1800" dirty="0"/>
            </a:br>
            <a:r>
              <a:rPr lang="nl-NL" sz="1800" dirty="0" err="1"/>
              <a:t>Would</a:t>
            </a:r>
            <a:r>
              <a:rPr lang="nl-NL" sz="1800" dirty="0"/>
              <a:t> </a:t>
            </a:r>
            <a:r>
              <a:rPr lang="nl-NL" sz="1800" dirty="0" err="1"/>
              <a:t>not</a:t>
            </a:r>
            <a:r>
              <a:rPr lang="nl-NL" sz="1800" dirty="0"/>
              <a:t> have been </a:t>
            </a:r>
            <a:r>
              <a:rPr lang="nl-NL" sz="1800" dirty="0" err="1"/>
              <a:t>possible</a:t>
            </a:r>
            <a:r>
              <a:rPr lang="nl-NL" sz="1800" dirty="0"/>
              <a:t> without </a:t>
            </a:r>
            <a:r>
              <a:rPr lang="nl-NL" sz="1800" dirty="0" err="1"/>
              <a:t>our</a:t>
            </a:r>
            <a:r>
              <a:rPr lang="nl-NL" sz="1800" dirty="0"/>
              <a:t> </a:t>
            </a:r>
            <a:r>
              <a:rPr lang="nl-NL" sz="1800" dirty="0" err="1"/>
              <a:t>colleagues</a:t>
            </a:r>
            <a:r>
              <a:rPr lang="nl-NL" sz="1800" dirty="0"/>
              <a:t> </a:t>
            </a:r>
            <a:r>
              <a:rPr lang="nl-NL" sz="1800" dirty="0" err="1"/>
              <a:t>from</a:t>
            </a:r>
            <a:r>
              <a:rPr lang="nl-NL" sz="1800" dirty="0"/>
              <a:t> ET, MT, CT!</a:t>
            </a:r>
          </a:p>
          <a:p>
            <a:pPr lvl="1"/>
            <a:r>
              <a:rPr lang="nl-NL" sz="1400" dirty="0"/>
              <a:t>First look of new data shows </a:t>
            </a:r>
            <a:r>
              <a:rPr lang="nl-NL" sz="1400" dirty="0" err="1"/>
              <a:t>retained</a:t>
            </a:r>
            <a:r>
              <a:rPr lang="nl-NL" sz="1400" dirty="0"/>
              <a:t> performance </a:t>
            </a:r>
            <a:r>
              <a:rPr lang="nl-NL" sz="1400" dirty="0" err="1"/>
              <a:t>for</a:t>
            </a:r>
            <a:r>
              <a:rPr lang="nl-NL" sz="1400" dirty="0"/>
              <a:t> standard LHCb </a:t>
            </a:r>
            <a:r>
              <a:rPr lang="nl-NL" sz="1400" dirty="0" err="1"/>
              <a:t>measurements</a:t>
            </a:r>
            <a:r>
              <a:rPr lang="nl-NL" sz="1400" dirty="0"/>
              <a:t> </a:t>
            </a:r>
            <a:br>
              <a:rPr lang="nl-NL" sz="1400" dirty="0"/>
            </a:br>
            <a:r>
              <a:rPr lang="nl-NL" sz="1400" dirty="0" err="1"/>
              <a:t>and</a:t>
            </a:r>
            <a:r>
              <a:rPr lang="nl-NL" sz="1400" dirty="0"/>
              <a:t> </a:t>
            </a:r>
            <a:r>
              <a:rPr lang="nl-NL" sz="1400" dirty="0" err="1"/>
              <a:t>extended</a:t>
            </a:r>
            <a:r>
              <a:rPr lang="nl-NL" sz="1400" dirty="0"/>
              <a:t> </a:t>
            </a:r>
            <a:r>
              <a:rPr lang="nl-NL" sz="1400" dirty="0" err="1"/>
              <a:t>capabilities</a:t>
            </a:r>
            <a:r>
              <a:rPr lang="nl-NL" sz="1400" dirty="0"/>
              <a:t> </a:t>
            </a:r>
            <a:r>
              <a:rPr lang="nl-NL" sz="1400" dirty="0" err="1"/>
              <a:t>for</a:t>
            </a:r>
            <a:r>
              <a:rPr lang="nl-NL" sz="1400" dirty="0"/>
              <a:t> new </a:t>
            </a:r>
            <a:r>
              <a:rPr lang="nl-NL" sz="1400" dirty="0" err="1"/>
              <a:t>possibilities</a:t>
            </a:r>
            <a:endParaRPr lang="nl-NL" sz="1400" dirty="0"/>
          </a:p>
          <a:p>
            <a:endParaRPr lang="nl-NL" sz="1800" dirty="0"/>
          </a:p>
          <a:p>
            <a:pPr>
              <a:buFont typeface="+mj-lt"/>
              <a:buAutoNum type="arabicParenR"/>
            </a:pPr>
            <a:r>
              <a:rPr lang="nl-NL" sz="1800" dirty="0" err="1"/>
              <a:t>Looking</a:t>
            </a:r>
            <a:r>
              <a:rPr lang="nl-NL" sz="1800" dirty="0"/>
              <a:t> “forward”:</a:t>
            </a:r>
            <a:br>
              <a:rPr lang="nl-NL" sz="1800" dirty="0"/>
            </a:br>
            <a:r>
              <a:rPr lang="nl-NL" sz="1800" b="1" dirty="0"/>
              <a:t>Hard at </a:t>
            </a:r>
            <a:r>
              <a:rPr lang="nl-NL" sz="1800" b="1" dirty="0" err="1"/>
              <a:t>work</a:t>
            </a:r>
            <a:r>
              <a:rPr lang="nl-NL" sz="1800" b="1" dirty="0"/>
              <a:t> on LHCb Upgrade 2</a:t>
            </a:r>
            <a:r>
              <a:rPr lang="nl-NL" sz="1800" dirty="0"/>
              <a:t> </a:t>
            </a:r>
            <a:r>
              <a:rPr lang="nl-NL" sz="1800" dirty="0" err="1"/>
              <a:t>to</a:t>
            </a:r>
            <a:r>
              <a:rPr lang="nl-NL" sz="1800" dirty="0"/>
              <a:t> </a:t>
            </a:r>
            <a:r>
              <a:rPr lang="nl-NL" sz="1800" dirty="0" err="1"/>
              <a:t>achieve</a:t>
            </a:r>
            <a:r>
              <a:rPr lang="nl-NL" sz="1800" dirty="0"/>
              <a:t> </a:t>
            </a:r>
            <a:br>
              <a:rPr lang="nl-NL" sz="1800" dirty="0"/>
            </a:br>
            <a:r>
              <a:rPr lang="nl-NL" sz="1800" b="1" dirty="0"/>
              <a:t>ultimate </a:t>
            </a:r>
            <a:r>
              <a:rPr lang="nl-NL" sz="1800" b="1" dirty="0" err="1"/>
              <a:t>precision</a:t>
            </a:r>
            <a:r>
              <a:rPr lang="nl-NL" sz="1800" b="1" dirty="0"/>
              <a:t> in forward </a:t>
            </a:r>
            <a:r>
              <a:rPr lang="nl-NL" sz="1800" b="1" dirty="0" err="1"/>
              <a:t>direction</a:t>
            </a:r>
            <a:r>
              <a:rPr lang="nl-NL" sz="1800" b="1" dirty="0"/>
              <a:t> at HL-LHC</a:t>
            </a:r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F76058A2-ACDB-1062-32B1-FBADD76740C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09819783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3800F0-02DD-4716-BE2E-5DADFEB39EF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81637" y="2219084"/>
            <a:ext cx="6780726" cy="705332"/>
          </a:xfrm>
        </p:spPr>
        <p:txBody>
          <a:bodyPr>
            <a:normAutofit/>
          </a:bodyPr>
          <a:lstStyle/>
          <a:p>
            <a:pPr algn="ctr"/>
            <a:r>
              <a:rPr lang="en-GB" b="1" dirty="0">
                <a:latin typeface="Arial" panose="020B0604020202020204" pitchFamily="34" charset="0"/>
                <a:cs typeface="Arial" panose="020B0604020202020204" pitchFamily="34" charset="0"/>
              </a:rPr>
              <a:t>Thanks for your attention!</a:t>
            </a:r>
            <a:endParaRPr lang="en-NL" b="1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82CA4BB9-9D64-888B-6943-C88BB648F1B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15177977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D9EA929-C480-F4B3-A8E8-49BF042C19C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500" dirty="0"/>
              <a:t>Track </a:t>
            </a:r>
            <a:r>
              <a:rPr lang="nl-NL" sz="2500" dirty="0" err="1"/>
              <a:t>reconstruction</a:t>
            </a:r>
            <a:r>
              <a:rPr lang="nl-NL" sz="2500" dirty="0"/>
              <a:t> </a:t>
            </a:r>
            <a:r>
              <a:rPr lang="nl-NL" sz="2500" dirty="0" err="1"/>
              <a:t>with</a:t>
            </a:r>
            <a:r>
              <a:rPr lang="nl-NL" sz="2500" dirty="0"/>
              <a:t> Quantum Computing</a:t>
            </a:r>
            <a:endParaRPr lang="en-NL" sz="25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FF6FDE1E-393E-3EC8-4D37-00A77DCB2E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7875" y="1152469"/>
            <a:ext cx="8648925" cy="3747335"/>
          </a:xfrm>
        </p:spPr>
        <p:txBody>
          <a:bodyPr>
            <a:noAutofit/>
          </a:bodyPr>
          <a:lstStyle/>
          <a:p>
            <a:endParaRPr lang="nl-NL" sz="1900" dirty="0"/>
          </a:p>
          <a:p>
            <a:endParaRPr lang="nl-NL" sz="1900" dirty="0"/>
          </a:p>
          <a:p>
            <a:endParaRPr lang="nl-NL" sz="1900" dirty="0"/>
          </a:p>
          <a:p>
            <a:endParaRPr lang="nl-NL" sz="1900" dirty="0"/>
          </a:p>
          <a:p>
            <a:endParaRPr lang="nl-NL" sz="1900" dirty="0"/>
          </a:p>
          <a:p>
            <a:r>
              <a:rPr lang="nl-NL" sz="1900" dirty="0" err="1"/>
              <a:t>Algorithm</a:t>
            </a:r>
            <a:r>
              <a:rPr lang="nl-NL" sz="1900" dirty="0"/>
              <a:t> </a:t>
            </a:r>
            <a:r>
              <a:rPr lang="nl-NL" sz="1900" dirty="0" err="1"/>
              <a:t>under</a:t>
            </a:r>
            <a:r>
              <a:rPr lang="nl-NL" sz="1900" dirty="0"/>
              <a:t> development:</a:t>
            </a:r>
            <a:br>
              <a:rPr lang="nl-NL" sz="1900" dirty="0"/>
            </a:br>
            <a:r>
              <a:rPr lang="nl-NL" sz="1900" dirty="0" err="1"/>
              <a:t>global</a:t>
            </a:r>
            <a:r>
              <a:rPr lang="nl-NL" sz="1900" dirty="0"/>
              <a:t> </a:t>
            </a:r>
            <a:r>
              <a:rPr lang="nl-NL" sz="1900" dirty="0" err="1"/>
              <a:t>Hamiltonian</a:t>
            </a:r>
            <a:r>
              <a:rPr lang="nl-NL" sz="1900" dirty="0"/>
              <a:t> </a:t>
            </a:r>
            <a:r>
              <a:rPr lang="nl-NL" sz="1900" dirty="0" err="1"/>
              <a:t>minimisation</a:t>
            </a:r>
            <a:endParaRPr lang="nl-NL" sz="1900" dirty="0"/>
          </a:p>
          <a:p>
            <a:r>
              <a:rPr lang="nl-NL" sz="1900" b="1" dirty="0" err="1"/>
              <a:t>Tested</a:t>
            </a:r>
            <a:r>
              <a:rPr lang="nl-NL" sz="1900" b="1" dirty="0"/>
              <a:t> </a:t>
            </a:r>
            <a:r>
              <a:rPr lang="nl-NL" sz="1900" b="1" dirty="0" err="1"/>
              <a:t>classically</a:t>
            </a:r>
            <a:r>
              <a:rPr lang="nl-NL" sz="1900" b="1" dirty="0"/>
              <a:t>: </a:t>
            </a:r>
            <a:r>
              <a:rPr lang="nl-NL" sz="1900" b="1" dirty="0" err="1"/>
              <a:t>it</a:t>
            </a:r>
            <a:r>
              <a:rPr lang="nl-NL" sz="1900" b="1" dirty="0"/>
              <a:t> </a:t>
            </a:r>
            <a:r>
              <a:rPr lang="nl-NL" sz="1900" b="1" dirty="0" err="1"/>
              <a:t>works</a:t>
            </a:r>
            <a:r>
              <a:rPr lang="nl-NL" sz="1900" b="1" dirty="0"/>
              <a:t>!</a:t>
            </a:r>
            <a:r>
              <a:rPr lang="nl-NL" sz="1900" dirty="0"/>
              <a:t> </a:t>
            </a:r>
            <a:br>
              <a:rPr lang="nl-NL" sz="1900" dirty="0">
                <a:sym typeface="Wingdings" panose="05000000000000000000" pitchFamily="2" charset="2"/>
              </a:rPr>
            </a:br>
            <a:r>
              <a:rPr lang="nl-NL" sz="1900" dirty="0" err="1">
                <a:sym typeface="Wingdings" panose="05000000000000000000" pitchFamily="2" charset="2"/>
              </a:rPr>
              <a:t>now</a:t>
            </a:r>
            <a:r>
              <a:rPr lang="nl-NL" sz="1900" dirty="0">
                <a:sym typeface="Wingdings" panose="05000000000000000000" pitchFamily="2" charset="2"/>
              </a:rPr>
              <a:t> </a:t>
            </a:r>
            <a:r>
              <a:rPr lang="nl-NL" sz="1900" dirty="0" err="1">
                <a:sym typeface="Wingdings" panose="05000000000000000000" pitchFamily="2" charset="2"/>
              </a:rPr>
              <a:t>working</a:t>
            </a:r>
            <a:r>
              <a:rPr lang="nl-NL" sz="1900" dirty="0">
                <a:sym typeface="Wingdings" panose="05000000000000000000" pitchFamily="2" charset="2"/>
              </a:rPr>
              <a:t> on speed-up</a:t>
            </a:r>
          </a:p>
          <a:p>
            <a:r>
              <a:rPr lang="nl-NL" sz="1900" dirty="0" err="1">
                <a:sym typeface="Wingdings" panose="05000000000000000000" pitchFamily="2" charset="2"/>
              </a:rPr>
              <a:t>Testing</a:t>
            </a:r>
            <a:r>
              <a:rPr lang="nl-NL" sz="1900" dirty="0">
                <a:sym typeface="Wingdings" panose="05000000000000000000" pitchFamily="2" charset="2"/>
              </a:rPr>
              <a:t> </a:t>
            </a:r>
            <a:r>
              <a:rPr lang="nl-NL" sz="1900" dirty="0" err="1">
                <a:sym typeface="Wingdings" panose="05000000000000000000" pitchFamily="2" charset="2"/>
              </a:rPr>
              <a:t>planned</a:t>
            </a:r>
            <a:r>
              <a:rPr lang="nl-NL" sz="1900" dirty="0">
                <a:sym typeface="Wingdings" panose="05000000000000000000" pitchFamily="2" charset="2"/>
              </a:rPr>
              <a:t> on real hardware:</a:t>
            </a:r>
            <a:br>
              <a:rPr lang="nl-NL" sz="1900" dirty="0">
                <a:sym typeface="Wingdings" panose="05000000000000000000" pitchFamily="2" charset="2"/>
              </a:rPr>
            </a:br>
            <a:r>
              <a:rPr lang="nl-NL" sz="1900" dirty="0" err="1">
                <a:sym typeface="Wingdings" panose="05000000000000000000" pitchFamily="2" charset="2"/>
              </a:rPr>
              <a:t>EuroHPC</a:t>
            </a:r>
            <a:r>
              <a:rPr lang="nl-NL" sz="1900" dirty="0">
                <a:sym typeface="Wingdings" panose="05000000000000000000" pitchFamily="2" charset="2"/>
              </a:rPr>
              <a:t> (SURF), </a:t>
            </a:r>
            <a:r>
              <a:rPr lang="nl-NL" sz="1900" dirty="0" err="1">
                <a:sym typeface="Wingdings" panose="05000000000000000000" pitchFamily="2" charset="2"/>
              </a:rPr>
              <a:t>Rydberg</a:t>
            </a:r>
            <a:r>
              <a:rPr lang="nl-NL" sz="1900" dirty="0">
                <a:sym typeface="Wingdings" panose="05000000000000000000" pitchFamily="2" charset="2"/>
              </a:rPr>
              <a:t> (TU/e)</a:t>
            </a:r>
            <a:endParaRPr lang="en-NL" sz="1900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4F8CC4F5-0574-53DF-B383-A04E0204EA1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58</a:t>
            </a:fld>
            <a:endParaRPr lang="en-US" dirty="0"/>
          </a:p>
        </p:txBody>
      </p:sp>
      <p:pic>
        <p:nvPicPr>
          <p:cNvPr id="1028" name="Picture 4">
            <a:extLst>
              <a:ext uri="{FF2B5EF4-FFF2-40B4-BE49-F238E27FC236}">
                <a16:creationId xmlns:a16="http://schemas.microsoft.com/office/drawing/2014/main" id="{C5E38E23-4299-CF69-7828-17936B8C7FB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7585" y="1190425"/>
            <a:ext cx="7010975" cy="15847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>
            <a:extLst>
              <a:ext uri="{FF2B5EF4-FFF2-40B4-BE49-F238E27FC236}">
                <a16:creationId xmlns:a16="http://schemas.microsoft.com/office/drawing/2014/main" id="{57E08926-46F8-C951-884D-4E125F164C8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93227" y="2802599"/>
            <a:ext cx="4773283" cy="22109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6" name="Rechte verbindingslijn met pijl 5">
            <a:extLst>
              <a:ext uri="{FF2B5EF4-FFF2-40B4-BE49-F238E27FC236}">
                <a16:creationId xmlns:a16="http://schemas.microsoft.com/office/drawing/2014/main" id="{5F9DB855-EB7E-715F-1907-CFB4D6A1BF31}"/>
              </a:ext>
            </a:extLst>
          </p:cNvPr>
          <p:cNvCxnSpPr>
            <a:cxnSpLocks/>
          </p:cNvCxnSpPr>
          <p:nvPr/>
        </p:nvCxnSpPr>
        <p:spPr>
          <a:xfrm>
            <a:off x="3879437" y="3727938"/>
            <a:ext cx="488710" cy="0"/>
          </a:xfrm>
          <a:prstGeom prst="straightConnector1">
            <a:avLst/>
          </a:prstGeom>
          <a:ln w="19050" cap="flat" cmpd="sng" algn="ctr">
            <a:solidFill>
              <a:schemeClr val="dk1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tx1"/>
          </a:fontRef>
        </p:style>
      </p:cxnSp>
      <p:pic>
        <p:nvPicPr>
          <p:cNvPr id="8" name="Afbeelding 7" descr="Afbeelding met persoon, kleding, person, Menselijk gezicht&#10;&#10;Door AI gegenereerde inhoud is mogelijk onjuist.">
            <a:extLst>
              <a:ext uri="{FF2B5EF4-FFF2-40B4-BE49-F238E27FC236}">
                <a16:creationId xmlns:a16="http://schemas.microsoft.com/office/drawing/2014/main" id="{A93FCFDA-5668-4C5B-A7FD-3555124A851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3" b="-6210"/>
          <a:stretch/>
        </p:blipFill>
        <p:spPr>
          <a:xfrm>
            <a:off x="8313955" y="1334677"/>
            <a:ext cx="928229" cy="1478834"/>
          </a:xfrm>
          <a:prstGeom prst="rect">
            <a:avLst/>
          </a:prstGeom>
        </p:spPr>
      </p:pic>
      <p:pic>
        <p:nvPicPr>
          <p:cNvPr id="9" name="Afbeelding 8" descr="Afbeelding met kleding, persoon, trui, mouw&#10;&#10;Door AI gegenereerde inhoud is mogelijk onjuist.">
            <a:extLst>
              <a:ext uri="{FF2B5EF4-FFF2-40B4-BE49-F238E27FC236}">
                <a16:creationId xmlns:a16="http://schemas.microsoft.com/office/drawing/2014/main" id="{76F6F8B9-145C-8411-7A76-5C16D941BE2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56161" y="1367784"/>
            <a:ext cx="904217" cy="1356325"/>
          </a:xfrm>
          <a:prstGeom prst="rect">
            <a:avLst/>
          </a:prstGeom>
        </p:spPr>
      </p:pic>
      <p:pic>
        <p:nvPicPr>
          <p:cNvPr id="10" name="Afbeelding 9">
            <a:extLst>
              <a:ext uri="{FF2B5EF4-FFF2-40B4-BE49-F238E27FC236}">
                <a16:creationId xmlns:a16="http://schemas.microsoft.com/office/drawing/2014/main" id="{EABE1A60-30CC-F239-F7D6-962A8EBA9CCA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l="10403" r="6776"/>
          <a:stretch/>
        </p:blipFill>
        <p:spPr>
          <a:xfrm>
            <a:off x="8257181" y="944140"/>
            <a:ext cx="352322" cy="492569"/>
          </a:xfrm>
          <a:prstGeom prst="rect">
            <a:avLst/>
          </a:prstGeom>
          <a:effectLst>
            <a:softEdge rad="31750"/>
          </a:effectLst>
        </p:spPr>
      </p:pic>
    </p:spTree>
    <p:extLst>
      <p:ext uri="{BB962C8B-B14F-4D97-AF65-F5344CB8AC3E}">
        <p14:creationId xmlns:p14="http://schemas.microsoft.com/office/powerpoint/2010/main" val="2929784462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72DC4DEA-3FD8-9046-1D6B-EA5E62B3B8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z="2500" dirty="0" err="1"/>
              <a:t>Four</a:t>
            </a:r>
            <a:r>
              <a:rPr lang="nl-NL" sz="2500" dirty="0"/>
              <a:t> </a:t>
            </a:r>
            <a:r>
              <a:rPr lang="nl-NL" sz="2500" dirty="0" err="1"/>
              <a:t>reasons</a:t>
            </a:r>
            <a:r>
              <a:rPr lang="nl-NL" sz="2500" dirty="0"/>
              <a:t> </a:t>
            </a:r>
            <a:r>
              <a:rPr lang="nl-NL" sz="2500" dirty="0" err="1"/>
              <a:t>why</a:t>
            </a:r>
            <a:r>
              <a:rPr lang="nl-NL" sz="2500" dirty="0"/>
              <a:t> LHCb looks forward</a:t>
            </a:r>
            <a:endParaRPr lang="en-NL" sz="2500" dirty="0"/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9D39F314-D370-E760-198B-A43EFF5C92C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4"/>
            <a:ext cx="8229600" cy="3974175"/>
          </a:xfrm>
        </p:spPr>
        <p:txBody>
          <a:bodyPr>
            <a:normAutofit/>
          </a:bodyPr>
          <a:lstStyle/>
          <a:p>
            <a:pPr>
              <a:buFont typeface="+mj-lt"/>
              <a:buAutoNum type="arabicPeriod"/>
            </a:pPr>
            <a:r>
              <a:rPr lang="nl-NL" dirty="0"/>
              <a:t>At LHC, </a:t>
            </a:r>
            <a:r>
              <a:rPr lang="nl-NL" b="1" dirty="0"/>
              <a:t>most B </a:t>
            </a:r>
            <a:r>
              <a:rPr lang="nl-NL" b="1" dirty="0" err="1"/>
              <a:t>mesons</a:t>
            </a:r>
            <a:r>
              <a:rPr lang="nl-NL" b="1" dirty="0"/>
              <a:t> </a:t>
            </a:r>
            <a:r>
              <a:rPr lang="nl-NL" b="1" dirty="0" err="1"/>
              <a:t>fly</a:t>
            </a:r>
            <a:r>
              <a:rPr lang="nl-NL" b="1" dirty="0"/>
              <a:t> forward</a:t>
            </a:r>
            <a:endParaRPr lang="nl-NL" b="1" dirty="0">
              <a:sym typeface="Wingdings" panose="05000000000000000000" pitchFamily="2" charset="2"/>
            </a:endParaRPr>
          </a:p>
          <a:p>
            <a:pPr>
              <a:buFont typeface="+mj-lt"/>
              <a:buAutoNum type="arabicPeriod"/>
            </a:pPr>
            <a:endParaRPr lang="nl-NL" dirty="0">
              <a:sym typeface="Wingdings" panose="05000000000000000000" pitchFamily="2" charset="2"/>
            </a:endParaRPr>
          </a:p>
          <a:p>
            <a:pPr>
              <a:buFont typeface="+mj-lt"/>
              <a:buAutoNum type="arabicPeriod"/>
            </a:pPr>
            <a:r>
              <a:rPr lang="nl-NL" dirty="0" err="1">
                <a:sym typeface="Wingdings" panose="05000000000000000000" pitchFamily="2" charset="2"/>
              </a:rPr>
              <a:t>Material</a:t>
            </a:r>
            <a:r>
              <a:rPr lang="nl-NL" dirty="0">
                <a:sym typeface="Wingdings" panose="05000000000000000000" pitchFamily="2" charset="2"/>
              </a:rPr>
              <a:t> </a:t>
            </a:r>
            <a:r>
              <a:rPr lang="nl-NL" dirty="0" err="1">
                <a:sym typeface="Wingdings" panose="05000000000000000000" pitchFamily="2" charset="2"/>
              </a:rPr>
              <a:t>can</a:t>
            </a:r>
            <a:r>
              <a:rPr lang="nl-NL" dirty="0">
                <a:sym typeface="Wingdings" panose="05000000000000000000" pitchFamily="2" charset="2"/>
              </a:rPr>
              <a:t> </a:t>
            </a:r>
            <a:r>
              <a:rPr lang="nl-NL" dirty="0" err="1">
                <a:sym typeface="Wingdings" panose="05000000000000000000" pitchFamily="2" charset="2"/>
              </a:rPr>
              <a:t>be</a:t>
            </a:r>
            <a:r>
              <a:rPr lang="nl-NL" dirty="0">
                <a:sym typeface="Wingdings" panose="05000000000000000000" pitchFamily="2" charset="2"/>
              </a:rPr>
              <a:t> </a:t>
            </a:r>
            <a:r>
              <a:rPr lang="nl-NL" dirty="0" err="1">
                <a:sym typeface="Wingdings" panose="05000000000000000000" pitchFamily="2" charset="2"/>
              </a:rPr>
              <a:t>placed</a:t>
            </a:r>
            <a:r>
              <a:rPr lang="nl-NL" dirty="0">
                <a:sym typeface="Wingdings" panose="05000000000000000000" pitchFamily="2" charset="2"/>
              </a:rPr>
              <a:t> </a:t>
            </a:r>
            <a:r>
              <a:rPr lang="nl-NL" dirty="0" err="1">
                <a:sym typeface="Wingdings" panose="05000000000000000000" pitchFamily="2" charset="2"/>
              </a:rPr>
              <a:t>outside</a:t>
            </a:r>
            <a:r>
              <a:rPr lang="nl-NL" dirty="0">
                <a:sym typeface="Wingdings" panose="05000000000000000000" pitchFamily="2" charset="2"/>
              </a:rPr>
              <a:t> of </a:t>
            </a:r>
            <a:r>
              <a:rPr lang="nl-NL" dirty="0" err="1">
                <a:sym typeface="Wingdings" panose="05000000000000000000" pitchFamily="2" charset="2"/>
              </a:rPr>
              <a:t>the</a:t>
            </a:r>
            <a:r>
              <a:rPr lang="nl-NL" dirty="0">
                <a:sym typeface="Wingdings" panose="05000000000000000000" pitchFamily="2" charset="2"/>
              </a:rPr>
              <a:t> detector </a:t>
            </a:r>
            <a:r>
              <a:rPr lang="nl-NL" dirty="0" err="1">
                <a:sym typeface="Wingdings" panose="05000000000000000000" pitchFamily="2" charset="2"/>
              </a:rPr>
              <a:t>acceptance</a:t>
            </a:r>
            <a:r>
              <a:rPr lang="nl-NL" dirty="0">
                <a:sym typeface="Wingdings" panose="05000000000000000000" pitchFamily="2" charset="2"/>
              </a:rPr>
              <a:t>, </a:t>
            </a:r>
            <a:br>
              <a:rPr lang="nl-NL" dirty="0">
                <a:sym typeface="Wingdings" panose="05000000000000000000" pitchFamily="2" charset="2"/>
              </a:rPr>
            </a:br>
            <a:r>
              <a:rPr lang="nl-NL" b="1" dirty="0">
                <a:sym typeface="Wingdings" panose="05000000000000000000" pitchFamily="2" charset="2"/>
              </a:rPr>
              <a:t>making </a:t>
            </a:r>
            <a:r>
              <a:rPr lang="nl-NL" b="1" dirty="0" err="1">
                <a:sym typeface="Wingdings" panose="05000000000000000000" pitchFamily="2" charset="2"/>
              </a:rPr>
              <a:t>Cherenkov</a:t>
            </a:r>
            <a:r>
              <a:rPr lang="nl-NL" b="1" dirty="0">
                <a:sym typeface="Wingdings" panose="05000000000000000000" pitchFamily="2" charset="2"/>
              </a:rPr>
              <a:t> detectors </a:t>
            </a:r>
            <a:r>
              <a:rPr lang="nl-NL" b="1" dirty="0" err="1">
                <a:sym typeface="Wingdings" panose="05000000000000000000" pitchFamily="2" charset="2"/>
              </a:rPr>
              <a:t>possible</a:t>
            </a:r>
            <a:endParaRPr lang="nl-NL" b="1" dirty="0">
              <a:sym typeface="Wingdings" panose="05000000000000000000" pitchFamily="2" charset="2"/>
            </a:endParaRPr>
          </a:p>
          <a:p>
            <a:pPr>
              <a:buFont typeface="+mj-lt"/>
              <a:buAutoNum type="arabicPeriod"/>
            </a:pPr>
            <a:endParaRPr lang="nl-NL" b="1" dirty="0">
              <a:sym typeface="Wingdings" panose="05000000000000000000" pitchFamily="2" charset="2"/>
            </a:endParaRPr>
          </a:p>
          <a:p>
            <a:pPr>
              <a:buFont typeface="+mj-lt"/>
              <a:buAutoNum type="arabicPeriod"/>
            </a:pPr>
            <a:r>
              <a:rPr lang="nl-NL" dirty="0">
                <a:sym typeface="Wingdings" panose="05000000000000000000" pitchFamily="2" charset="2"/>
              </a:rPr>
              <a:t>Long arm </a:t>
            </a:r>
            <a:r>
              <a:rPr lang="nl-NL" dirty="0" err="1">
                <a:sym typeface="Wingdings" panose="05000000000000000000" pitchFamily="2" charset="2"/>
              </a:rPr>
              <a:t>for</a:t>
            </a:r>
            <a:r>
              <a:rPr lang="nl-NL" dirty="0">
                <a:sym typeface="Wingdings" panose="05000000000000000000" pitchFamily="2" charset="2"/>
              </a:rPr>
              <a:t> a </a:t>
            </a:r>
            <a:r>
              <a:rPr lang="nl-NL" b="1" dirty="0" err="1">
                <a:sym typeface="Wingdings" panose="05000000000000000000" pitchFamily="2" charset="2"/>
              </a:rPr>
              <a:t>precise</a:t>
            </a:r>
            <a:r>
              <a:rPr lang="nl-NL" b="1" dirty="0">
                <a:sym typeface="Wingdings" panose="05000000000000000000" pitchFamily="2" charset="2"/>
              </a:rPr>
              <a:t> momentum </a:t>
            </a:r>
            <a:r>
              <a:rPr lang="nl-NL" b="1" dirty="0" err="1">
                <a:sym typeface="Wingdings" panose="05000000000000000000" pitchFamily="2" charset="2"/>
              </a:rPr>
              <a:t>measurement</a:t>
            </a:r>
            <a:endParaRPr lang="nl-NL" b="1" dirty="0"/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r>
              <a:rPr lang="nl-NL" dirty="0"/>
              <a:t>In </a:t>
            </a:r>
            <a:r>
              <a:rPr lang="nl-NL" dirty="0" err="1"/>
              <a:t>the</a:t>
            </a:r>
            <a:r>
              <a:rPr lang="nl-NL" dirty="0"/>
              <a:t> forward </a:t>
            </a:r>
            <a:r>
              <a:rPr lang="nl-NL" dirty="0" err="1"/>
              <a:t>direction</a:t>
            </a:r>
            <a:r>
              <a:rPr lang="nl-NL" dirty="0"/>
              <a:t>, </a:t>
            </a:r>
            <a:r>
              <a:rPr lang="nl-NL" b="1" dirty="0"/>
              <a:t>B </a:t>
            </a:r>
            <a:r>
              <a:rPr lang="nl-NL" b="1" dirty="0" err="1"/>
              <a:t>mesons</a:t>
            </a:r>
            <a:r>
              <a:rPr lang="nl-NL" b="1" dirty="0"/>
              <a:t> have a large boost </a:t>
            </a:r>
            <a:r>
              <a:rPr lang="nl-NL" b="1" dirty="0" err="1"/>
              <a:t>and</a:t>
            </a:r>
            <a:r>
              <a:rPr lang="nl-NL" b="1" dirty="0"/>
              <a:t> </a:t>
            </a:r>
            <a:r>
              <a:rPr lang="nl-NL" b="1" dirty="0" err="1"/>
              <a:t>therefore</a:t>
            </a:r>
            <a:r>
              <a:rPr lang="nl-NL" b="1" dirty="0"/>
              <a:t> </a:t>
            </a:r>
            <a:r>
              <a:rPr lang="nl-NL" b="1" dirty="0" err="1"/>
              <a:t>longer</a:t>
            </a:r>
            <a:r>
              <a:rPr lang="nl-NL" b="1" dirty="0"/>
              <a:t> </a:t>
            </a:r>
            <a:r>
              <a:rPr lang="nl-NL" b="1" dirty="0" err="1"/>
              <a:t>decay</a:t>
            </a:r>
            <a:r>
              <a:rPr lang="nl-NL" b="1" dirty="0"/>
              <a:t> </a:t>
            </a:r>
            <a:r>
              <a:rPr lang="nl-NL" b="1" dirty="0" err="1"/>
              <a:t>distance</a:t>
            </a:r>
            <a:r>
              <a:rPr lang="nl-NL" b="1" dirty="0"/>
              <a:t> </a:t>
            </a:r>
            <a:r>
              <a:rPr lang="nl-NL" b="1" dirty="0">
                <a:sym typeface="Wingdings" panose="05000000000000000000" pitchFamily="2" charset="2"/>
              </a:rPr>
              <a:t></a:t>
            </a:r>
            <a:r>
              <a:rPr lang="nl-NL" b="1" dirty="0"/>
              <a:t> </a:t>
            </a:r>
            <a:r>
              <a:rPr lang="nl-NL" b="1" dirty="0" err="1"/>
              <a:t>precise</a:t>
            </a:r>
            <a:r>
              <a:rPr lang="nl-NL" b="1" dirty="0"/>
              <a:t> </a:t>
            </a:r>
            <a:endParaRPr lang="nl-NL" b="1" dirty="0">
              <a:sym typeface="Wingdings" panose="05000000000000000000" pitchFamily="2" charset="2"/>
            </a:endParaRPr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endParaRPr lang="nl-NL" dirty="0"/>
          </a:p>
          <a:p>
            <a:pPr>
              <a:buFont typeface="+mj-lt"/>
              <a:buAutoNum type="arabicPeriod"/>
            </a:pPr>
            <a:endParaRPr lang="en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2A06E06D-1EC9-9176-1A41-42DD14B8F09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59</a:t>
            </a:fld>
            <a:endParaRPr lang="en-US" dirty="0"/>
          </a:p>
        </p:txBody>
      </p:sp>
      <p:pic>
        <p:nvPicPr>
          <p:cNvPr id="5" name="Graphic 4">
            <a:extLst>
              <a:ext uri="{FF2B5EF4-FFF2-40B4-BE49-F238E27FC236}">
                <a16:creationId xmlns:a16="http://schemas.microsoft.com/office/drawing/2014/main" id="{47CB506A-5CB0-439E-1FE0-C32E6523C554}"/>
              </a:ext>
            </a:extLst>
          </p:cNvPr>
          <p:cNvPicPr>
            <a:picLocks noChangeAspect="1"/>
            <a:extLst>
              <a:ext uri="{51228E76-BA90-4043-B771-695A4F85340A}">
                <alf:liveFeedProps xmlns:alf="http://schemas.microsoft.com/office/drawing/2021/livefeed"/>
              </a:ext>
            </a:extLst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7539228" y="3538728"/>
            <a:ext cx="1543050" cy="1543050"/>
          </a:xfrm>
          <a:prstGeom prst="ellipse">
            <a:avLst/>
          </a:prstGeom>
        </p:spPr>
      </p:pic>
    </p:spTree>
    <p:extLst>
      <p:ext uri="{BB962C8B-B14F-4D97-AF65-F5344CB8AC3E}">
        <p14:creationId xmlns:p14="http://schemas.microsoft.com/office/powerpoint/2010/main" val="3533184674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6D2BE0-45CE-232A-9392-903AC277A6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81637" y="1889654"/>
            <a:ext cx="6780726" cy="705332"/>
          </a:xfrm>
        </p:spPr>
        <p:txBody>
          <a:bodyPr/>
          <a:lstStyle/>
          <a:p>
            <a:pPr algn="ctr"/>
            <a:r>
              <a:rPr lang="en-GB" b="1" dirty="0"/>
              <a:t>Mixing and CP violation</a:t>
            </a:r>
            <a:endParaRPr lang="en-NL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8843BF1-FCA4-1A3A-5D58-A183C1C9E6C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05529820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B1D638-F546-BD6D-AA87-258861036B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CKM matrix</a:t>
            </a:r>
            <a:endParaRPr lang="en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DB86CB7-398B-46BC-1E92-11B152A722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5368834" cy="3203145"/>
          </a:xfrm>
        </p:spPr>
        <p:txBody>
          <a:bodyPr>
            <a:normAutofit/>
          </a:bodyPr>
          <a:lstStyle/>
          <a:p>
            <a:r>
              <a:rPr lang="en-GB" sz="1800" dirty="0"/>
              <a:t>Mass and flavour eigenstates of quarks are not equal </a:t>
            </a:r>
            <a:r>
              <a:rPr lang="en-GB" sz="1800" dirty="0">
                <a:sym typeface="Wingdings" panose="05000000000000000000" pitchFamily="2" charset="2"/>
              </a:rPr>
              <a:t> </a:t>
            </a:r>
            <a:r>
              <a:rPr lang="en-GB" sz="1800" dirty="0"/>
              <a:t>W boson transforms quarks</a:t>
            </a:r>
          </a:p>
          <a:p>
            <a:endParaRPr lang="en-NL" sz="18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867B58A-1398-396E-DAE3-0EE8EF632E4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61</a:t>
            </a:fld>
            <a:endParaRPr lang="en-US" dirty="0"/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ADC8BEB4-6B3D-2376-E6DF-DC008D980C4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76444" y="1007022"/>
            <a:ext cx="2607610" cy="1766221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2167383394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B1D638-F546-BD6D-AA87-258861036B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CKM matrix</a:t>
            </a:r>
            <a:endParaRPr lang="en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DB86CB7-398B-46BC-1E92-11B152A722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5368834" cy="3203145"/>
          </a:xfrm>
        </p:spPr>
        <p:txBody>
          <a:bodyPr>
            <a:normAutofit/>
          </a:bodyPr>
          <a:lstStyle/>
          <a:p>
            <a:r>
              <a:rPr lang="en-GB" sz="1800" dirty="0"/>
              <a:t>Mass and flavour eigenstates of quarks are not equal </a:t>
            </a:r>
            <a:r>
              <a:rPr lang="en-GB" sz="1800" dirty="0">
                <a:sym typeface="Wingdings" panose="05000000000000000000" pitchFamily="2" charset="2"/>
              </a:rPr>
              <a:t> </a:t>
            </a:r>
            <a:r>
              <a:rPr lang="en-GB" sz="1800" dirty="0"/>
              <a:t>W boson transforms quarks</a:t>
            </a:r>
          </a:p>
          <a:p>
            <a:r>
              <a:rPr lang="en-GB" sz="1800" dirty="0"/>
              <a:t>Probabilities described with 3x3 unitary CKM matrix (</a:t>
            </a:r>
            <a:r>
              <a:rPr lang="en-GB" sz="1800" b="1" dirty="0"/>
              <a:t>almost diagonal, almost real)</a:t>
            </a:r>
            <a:endParaRPr lang="en-GB" sz="1800" dirty="0"/>
          </a:p>
          <a:p>
            <a:endParaRPr lang="en-GB" sz="1800" b="1" dirty="0"/>
          </a:p>
          <a:p>
            <a:endParaRPr lang="en-NL" sz="18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867B58A-1398-396E-DAE3-0EE8EF632E4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62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50C1E51C-74D9-3DED-5D2A-064F3916D8A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30537" y="1031665"/>
            <a:ext cx="3053634" cy="1573272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1576298510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B1D638-F546-BD6D-AA87-258861036B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CKM matrix</a:t>
            </a:r>
            <a:endParaRPr lang="en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DB86CB7-398B-46BC-1E92-11B152A722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994205"/>
            <a:ext cx="5368834" cy="3203145"/>
          </a:xfrm>
        </p:spPr>
        <p:txBody>
          <a:bodyPr>
            <a:normAutofit/>
          </a:bodyPr>
          <a:lstStyle/>
          <a:p>
            <a:r>
              <a:rPr lang="en-GB" sz="1800" dirty="0"/>
              <a:t>Mass and flavour eigenstates of quarks are not equal </a:t>
            </a:r>
            <a:r>
              <a:rPr lang="en-GB" sz="1800" dirty="0">
                <a:sym typeface="Wingdings" panose="05000000000000000000" pitchFamily="2" charset="2"/>
              </a:rPr>
              <a:t> </a:t>
            </a:r>
            <a:r>
              <a:rPr lang="en-GB" sz="1800" dirty="0"/>
              <a:t>W boson transforms quarks</a:t>
            </a:r>
          </a:p>
          <a:p>
            <a:r>
              <a:rPr lang="en-GB" sz="1800" dirty="0"/>
              <a:t>Probabilities described with 3x3 unitary CKM matrix (</a:t>
            </a:r>
            <a:r>
              <a:rPr lang="en-GB" sz="1800" b="1" dirty="0"/>
              <a:t>almost diagonal, almost real)</a:t>
            </a:r>
            <a:endParaRPr lang="en-GB" sz="1800" dirty="0"/>
          </a:p>
          <a:p>
            <a:r>
              <a:rPr lang="en-GB" sz="1800" dirty="0"/>
              <a:t>Only three real, one imaginary parameter remain in SM (due to unitarity)</a:t>
            </a:r>
          </a:p>
          <a:p>
            <a:r>
              <a:rPr lang="en-GB" sz="1800" b="1" dirty="0"/>
              <a:t>Imaginary element causes CP violation</a:t>
            </a:r>
            <a:br>
              <a:rPr lang="en-GB" sz="1800" dirty="0"/>
            </a:br>
            <a:r>
              <a:rPr lang="en-GB" sz="1800" dirty="0"/>
              <a:t>(opposite phase for particle, anti-particle)</a:t>
            </a:r>
          </a:p>
          <a:p>
            <a:r>
              <a:rPr lang="en-GB" sz="1800" b="1" dirty="0"/>
              <a:t>Before LHCb, only 1</a:t>
            </a:r>
            <a:r>
              <a:rPr lang="en-GB" sz="1800" b="1" baseline="30000" dirty="0"/>
              <a:t>st</a:t>
            </a:r>
            <a:r>
              <a:rPr lang="en-GB" sz="1800" b="1" dirty="0"/>
              <a:t> and 2</a:t>
            </a:r>
            <a:r>
              <a:rPr lang="en-GB" sz="1800" b="1" baseline="30000" dirty="0"/>
              <a:t>nd</a:t>
            </a:r>
            <a:r>
              <a:rPr lang="en-GB" sz="1800" b="1" dirty="0"/>
              <a:t> generation were well constrained</a:t>
            </a:r>
          </a:p>
          <a:p>
            <a:endParaRPr lang="en-NL" sz="18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867B58A-1398-396E-DAE3-0EE8EF632E4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63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50C1E51C-74D9-3DED-5D2A-064F3916D8A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30537" y="1031665"/>
            <a:ext cx="3053634" cy="1573272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9975E679-D6DB-ED87-7CE3-D61CE92E25E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30537" y="2604937"/>
            <a:ext cx="2857500" cy="1895475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2304050678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4727C27F-1BAC-B6C9-60E9-B46D09C86A8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72000" y="1670513"/>
            <a:ext cx="4380980" cy="3061976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3CD44E2-FA7B-CF73-E3B9-9A96E2E3771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Unitarity triangle</a:t>
            </a:r>
            <a:endParaRPr lang="en-NL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9C741A61-D7EB-C645-DACB-542A1B000B46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03742" y="1021759"/>
                <a:ext cx="8229600" cy="3203145"/>
              </a:xfrm>
            </p:spPr>
            <p:txBody>
              <a:bodyPr>
                <a:normAutofit/>
              </a:bodyPr>
              <a:lstStyle/>
              <a:p>
                <a:r>
                  <a:rPr lang="en-GB" sz="1800" dirty="0"/>
                  <a:t>Unitarity of CKM matrix leads to two types of conditions:</a:t>
                </a:r>
                <a:br>
                  <a:rPr lang="en-GB" sz="1800" dirty="0"/>
                </a:br>
                <a:r>
                  <a:rPr lang="en-GB" sz="1800" dirty="0"/>
                  <a:t>real,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GB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sz="1800" b="0" i="0" smtClean="0">
                            <a:latin typeface="Cambria Math" panose="02040503050406030204" pitchFamily="18" charset="0"/>
                          </a:rPr>
                          <m:t>Σ</m:t>
                        </m:r>
                      </m:e>
                      <m:sub>
                        <m:r>
                          <a:rPr lang="en-GB" sz="1800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sSub>
                      <m:sSubPr>
                        <m:ctrlPr>
                          <a:rPr lang="en-GB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GB" sz="18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GB" sz="1800" b="0" i="1" smtClean="0">
                            <a:latin typeface="Cambria Math" panose="02040503050406030204" pitchFamily="18" charset="0"/>
                          </a:rPr>
                          <m:t>𝑖𝑗</m:t>
                        </m:r>
                      </m:sub>
                    </m:sSub>
                    <m:sSubSup>
                      <m:sSubSupPr>
                        <m:ctrlPr>
                          <a:rPr lang="en-GB" sz="18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GB" sz="1800" b="0" i="1" smtClean="0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GB" sz="1800" b="0" i="1" smtClean="0">
                            <a:latin typeface="Cambria Math" panose="02040503050406030204" pitchFamily="18" charset="0"/>
                          </a:rPr>
                          <m:t>𝑖𝑗</m:t>
                        </m:r>
                      </m:sub>
                      <m:sup>
                        <m:r>
                          <a:rPr lang="en-GB" sz="1800" b="0" i="1" smtClean="0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bSup>
                    <m:r>
                      <a:rPr lang="en-GB" sz="1800" b="0" i="1" smtClean="0">
                        <a:latin typeface="Cambria Math" panose="02040503050406030204" pitchFamily="18" charset="0"/>
                      </a:rPr>
                      <m:t>=1</m:t>
                    </m:r>
                  </m:oMath>
                </a14:m>
                <a:r>
                  <a:rPr lang="en-GB" sz="1800" dirty="0"/>
                  <a:t>, orthogonal,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sz="1800">
                            <a:latin typeface="Cambria Math" panose="02040503050406030204" pitchFamily="18" charset="0"/>
                          </a:rPr>
                          <m:t>Σ</m:t>
                        </m:r>
                      </m:e>
                      <m:sub>
                        <m:r>
                          <a:rPr lang="en-GB" sz="18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sSub>
                      <m:sSub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GB" sz="1800" i="1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GB" sz="1800" i="1">
                            <a:latin typeface="Cambria Math" panose="02040503050406030204" pitchFamily="18" charset="0"/>
                          </a:rPr>
                          <m:t>𝑖𝑗</m:t>
                        </m:r>
                      </m:sub>
                    </m:sSub>
                    <m:sSubSup>
                      <m:sSubSup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GB" sz="1800" i="1">
                            <a:latin typeface="Cambria Math" panose="02040503050406030204" pitchFamily="18" charset="0"/>
                          </a:rPr>
                          <m:t>𝑉</m:t>
                        </m:r>
                      </m:e>
                      <m:sub>
                        <m:r>
                          <a:rPr lang="en-GB" sz="1800" i="1">
                            <a:latin typeface="Cambria Math" panose="02040503050406030204" pitchFamily="18" charset="0"/>
                          </a:rPr>
                          <m:t>𝑖𝑘</m:t>
                        </m:r>
                      </m:sub>
                      <m:sup>
                        <m:r>
                          <a:rPr lang="en-GB" sz="1800" i="1">
                            <a:latin typeface="Cambria Math" panose="02040503050406030204" pitchFamily="18" charset="0"/>
                          </a:rPr>
                          <m:t>∗</m:t>
                        </m:r>
                      </m:sup>
                    </m:sSubSup>
                    <m:r>
                      <a:rPr lang="en-GB" sz="1800" i="1">
                        <a:latin typeface="Cambria Math" panose="02040503050406030204" pitchFamily="18" charset="0"/>
                      </a:rPr>
                      <m:t>=0</m:t>
                    </m:r>
                  </m:oMath>
                </a14:m>
                <a:r>
                  <a:rPr lang="en-GB" sz="1800" dirty="0"/>
                  <a:t> </a:t>
                </a:r>
              </a:p>
              <a:p>
                <a:r>
                  <a:rPr lang="en-GB" sz="1800" b="1" dirty="0"/>
                  <a:t>Unitarity triangles </a:t>
                </a:r>
                <a:r>
                  <a:rPr lang="en-GB" sz="1800" dirty="0"/>
                  <a:t>formed </a:t>
                </a:r>
                <a:br>
                  <a:rPr lang="en-GB" sz="1800" dirty="0"/>
                </a:br>
                <a:r>
                  <a:rPr lang="en-GB" sz="1800" dirty="0"/>
                  <a:t>with orthogonal relations</a:t>
                </a:r>
              </a:p>
              <a:p>
                <a:r>
                  <a:rPr lang="en-GB" sz="1800" b="1" dirty="0"/>
                  <a:t>In case of New Physics,</a:t>
                </a:r>
                <a:br>
                  <a:rPr lang="en-GB" sz="1800" b="1" dirty="0"/>
                </a:br>
                <a:r>
                  <a:rPr lang="en-GB" sz="1800" b="1" dirty="0"/>
                  <a:t>unitarity conditions are broken!</a:t>
                </a:r>
                <a:br>
                  <a:rPr lang="en-GB" sz="1800" b="1" dirty="0"/>
                </a:br>
                <a:r>
                  <a:rPr lang="en-GB" sz="1800" b="1" dirty="0">
                    <a:sym typeface="Wingdings" panose="05000000000000000000" pitchFamily="2" charset="2"/>
                  </a:rPr>
                  <a:t></a:t>
                </a:r>
                <a:r>
                  <a:rPr lang="en-GB" sz="1800" dirty="0">
                    <a:sym typeface="Wingdings" panose="05000000000000000000" pitchFamily="2" charset="2"/>
                  </a:rPr>
                  <a:t> test consistency of unitary</a:t>
                </a:r>
                <a:br>
                  <a:rPr lang="en-GB" sz="1800" dirty="0">
                    <a:sym typeface="Wingdings" panose="05000000000000000000" pitchFamily="2" charset="2"/>
                  </a:rPr>
                </a:br>
                <a:r>
                  <a:rPr lang="en-GB" sz="1800" dirty="0">
                    <a:sym typeface="Wingdings" panose="05000000000000000000" pitchFamily="2" charset="2"/>
                  </a:rPr>
                  <a:t>triangles with measurements </a:t>
                </a:r>
                <a:br>
                  <a:rPr lang="en-GB" sz="1800" dirty="0">
                    <a:sym typeface="Wingdings" panose="05000000000000000000" pitchFamily="2" charset="2"/>
                  </a:rPr>
                </a:br>
                <a:r>
                  <a:rPr lang="en-GB" sz="1800" dirty="0">
                    <a:sym typeface="Wingdings" panose="05000000000000000000" pitchFamily="2" charset="2"/>
                  </a:rPr>
                  <a:t>testing each angle and side</a:t>
                </a:r>
                <a:endParaRPr lang="en-GB" sz="1800" b="1" dirty="0"/>
              </a:p>
              <a:p>
                <a:endParaRPr lang="en-NL" sz="1800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9C741A61-D7EB-C645-DACB-542A1B000B46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03742" y="1021759"/>
                <a:ext cx="8229600" cy="3203145"/>
              </a:xfrm>
              <a:blipFill>
                <a:blip r:embed="rId3"/>
                <a:stretch>
                  <a:fillRect t="-1143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8163BA3-96FA-ACA7-1595-8F25386DC3D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4082136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F2FFDB-BCD4-0896-54E4-823479FBD3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Meson mixing</a:t>
            </a:r>
            <a:endParaRPr lang="en-NL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A6CA9898-146F-942C-9E4D-A63F8620D809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200" y="880453"/>
                <a:ext cx="8229600" cy="3316898"/>
              </a:xfrm>
            </p:spPr>
            <p:txBody>
              <a:bodyPr>
                <a:normAutofit/>
              </a:bodyPr>
              <a:lstStyle/>
              <a:p>
                <a:r>
                  <a:rPr lang="en-GB" sz="1800" dirty="0"/>
                  <a:t>Neutral flavoured mesons (</a:t>
                </a:r>
                <a14:m>
                  <m:oMath xmlns:m="http://schemas.openxmlformats.org/officeDocument/2006/math">
                    <m:r>
                      <a:rPr lang="en-GB" sz="1800" i="1" dirty="0" smtClean="0">
                        <a:latin typeface="Cambria Math" panose="02040503050406030204" pitchFamily="18" charset="0"/>
                      </a:rPr>
                      <m:t>𝐾</m:t>
                    </m:r>
                    <m:r>
                      <a:rPr lang="en-GB" sz="1800" i="1" dirty="0" smtClean="0">
                        <a:latin typeface="Cambria Math" panose="02040503050406030204" pitchFamily="18" charset="0"/>
                      </a:rPr>
                      <m:t>, </m:t>
                    </m:r>
                    <m:r>
                      <a:rPr lang="en-GB" sz="1800" i="1" dirty="0" smtClean="0">
                        <a:latin typeface="Cambria Math" panose="02040503050406030204" pitchFamily="18" charset="0"/>
                      </a:rPr>
                      <m:t>𝐷</m:t>
                    </m:r>
                    <m:r>
                      <a:rPr lang="en-GB" sz="1800" i="1" dirty="0" smtClean="0">
                        <a:latin typeface="Cambria Math" panose="02040503050406030204" pitchFamily="18" charset="0"/>
                      </a:rPr>
                      <m:t>, </m:t>
                    </m:r>
                    <m:r>
                      <a:rPr lang="en-GB" sz="1800" i="1" dirty="0" smtClean="0">
                        <a:latin typeface="Cambria Math" panose="02040503050406030204" pitchFamily="18" charset="0"/>
                      </a:rPr>
                      <m:t>𝐵</m:t>
                    </m:r>
                  </m:oMath>
                </a14:m>
                <a:r>
                  <a:rPr lang="en-GB" sz="1800" dirty="0"/>
                  <a:t>) only have </a:t>
                </a:r>
                <a:br>
                  <a:rPr lang="en-GB" sz="1800" dirty="0"/>
                </a:br>
                <a:r>
                  <a:rPr lang="en-GB" sz="1800" dirty="0"/>
                  <a:t>non-zero quantum numbers </a:t>
                </a:r>
                <a:br>
                  <a:rPr lang="en-GB" sz="1800" dirty="0"/>
                </a:br>
                <a:r>
                  <a:rPr lang="en-GB" sz="1800" dirty="0"/>
                  <a:t>that are not invariant for weak interaction!</a:t>
                </a:r>
              </a:p>
              <a:p>
                <a:endParaRPr lang="en-GB" sz="1800" dirty="0"/>
              </a:p>
              <a:p>
                <a:r>
                  <a:rPr lang="en-GB" sz="1800" dirty="0"/>
                  <a:t>Very dependent on meson system</a:t>
                </a:r>
              </a:p>
              <a:p>
                <a:r>
                  <a:rPr lang="en-GB" sz="1800" dirty="0"/>
                  <a:t>Described with Hamiltonian,</a:t>
                </a:r>
                <a:br>
                  <a:rPr lang="en-GB" sz="1800" dirty="0"/>
                </a:br>
                <a:r>
                  <a:rPr lang="en-GB" sz="1800" dirty="0"/>
                  <a:t>oscillation frequency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b="0" i="0" smtClean="0">
                        <a:latin typeface="Cambria Math" panose="02040503050406030204" pitchFamily="18" charset="0"/>
                      </a:rPr>
                      <m:t>Δm</m:t>
                    </m:r>
                  </m:oMath>
                </a14:m>
                <a:br>
                  <a:rPr lang="en-GB" sz="1800" dirty="0"/>
                </a:br>
                <a:r>
                  <a:rPr lang="en-GB" sz="1800" dirty="0"/>
                  <a:t>and lifetime difference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b="0" i="0" smtClean="0">
                        <a:latin typeface="Cambria Math" panose="02040503050406030204" pitchFamily="18" charset="0"/>
                      </a:rPr>
                      <m:t>ΔΓ</m:t>
                    </m:r>
                  </m:oMath>
                </a14:m>
                <a:endParaRPr lang="en-NL" sz="1800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A6CA9898-146F-942C-9E4D-A63F8620D809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880453"/>
                <a:ext cx="8229600" cy="3316898"/>
              </a:xfrm>
              <a:blipFill>
                <a:blip r:embed="rId2"/>
                <a:stretch>
                  <a:fillRect t="-917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0AEDA3F-469D-A4F8-7A6D-C5732BFC2F5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65</a:t>
            </a:fld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1E7B5B0B-0C09-0B89-1EB1-74AB68196BD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48300" y="137167"/>
            <a:ext cx="2470907" cy="1366266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2859D9E8-1645-3ABE-36FC-DCC547A4647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39727" y="1737489"/>
            <a:ext cx="4411037" cy="28833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6322484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CD44E2-FA7B-CF73-E3B9-9A96E2E3771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Constraining the unitarity triangle</a:t>
            </a:r>
            <a:endParaRPr lang="en-NL" dirty="0"/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14C87B96-F523-9142-D4C3-A474983D784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457200" y="1371655"/>
            <a:ext cx="8229600" cy="2795243"/>
          </a:xfr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8163BA3-96FA-ACA7-1595-8F25386DC3D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66</a:t>
            </a:fld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53923D9-EFAA-DC4A-4357-FAD9A2DFC38A}"/>
              </a:ext>
            </a:extLst>
          </p:cNvPr>
          <p:cNvSpPr txBox="1"/>
          <p:nvPr/>
        </p:nvSpPr>
        <p:spPr>
          <a:xfrm>
            <a:off x="457200" y="976602"/>
            <a:ext cx="805375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>
                <a:solidFill>
                  <a:srgbClr val="080808"/>
                </a:solidFill>
              </a:rPr>
              <a:t>Significant progress over last decades with crucial role for </a:t>
            </a:r>
            <a:r>
              <a:rPr lang="en-GB" dirty="0" err="1">
                <a:solidFill>
                  <a:srgbClr val="080808"/>
                </a:solidFill>
              </a:rPr>
              <a:t>LHCb</a:t>
            </a:r>
            <a:r>
              <a:rPr lang="en-GB" dirty="0">
                <a:solidFill>
                  <a:srgbClr val="080808"/>
                </a:solidFill>
              </a:rPr>
              <a:t> (since 2011) </a:t>
            </a:r>
            <a:endParaRPr lang="en-NL" dirty="0">
              <a:solidFill>
                <a:srgbClr val="080808"/>
              </a:solidFill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74CC8EB-C25A-84E6-E594-F681D94D8933}"/>
              </a:ext>
            </a:extLst>
          </p:cNvPr>
          <p:cNvSpPr txBox="1"/>
          <p:nvPr/>
        </p:nvSpPr>
        <p:spPr>
          <a:xfrm>
            <a:off x="457200" y="4194362"/>
            <a:ext cx="61093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rgbClr val="080808"/>
                </a:solidFill>
              </a:rPr>
              <a:t>Any sign of inconsistency could point to New Physics</a:t>
            </a:r>
            <a:endParaRPr lang="en-NL" b="1" dirty="0">
              <a:solidFill>
                <a:srgbClr val="080808"/>
              </a:solidFill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ECF81C6-4931-914F-FB50-0CFC0024AC68}"/>
              </a:ext>
            </a:extLst>
          </p:cNvPr>
          <p:cNvSpPr txBox="1"/>
          <p:nvPr/>
        </p:nvSpPr>
        <p:spPr>
          <a:xfrm>
            <a:off x="6800850" y="4200437"/>
            <a:ext cx="2044211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b="0" i="0" u="none" strike="noStrike" baseline="0" dirty="0">
                <a:latin typeface="Calibri" panose="020F0502020204030204" pitchFamily="34" charset="0"/>
                <a:hlinkClick r:id="rId4"/>
              </a:rPr>
              <a:t>CKMfitter.in2p3.fr</a:t>
            </a:r>
            <a:endParaRPr lang="en-NL" dirty="0"/>
          </a:p>
        </p:txBody>
      </p:sp>
      <p:grpSp>
        <p:nvGrpSpPr>
          <p:cNvPr id="12" name="Groep 11">
            <a:extLst>
              <a:ext uri="{FF2B5EF4-FFF2-40B4-BE49-F238E27FC236}">
                <a16:creationId xmlns:a16="http://schemas.microsoft.com/office/drawing/2014/main" id="{5D0E9A0A-2407-3D46-3E33-A060812F179F}"/>
              </a:ext>
            </a:extLst>
          </p:cNvPr>
          <p:cNvGrpSpPr/>
          <p:nvPr/>
        </p:nvGrpSpPr>
        <p:grpSpPr>
          <a:xfrm>
            <a:off x="5832000" y="1314000"/>
            <a:ext cx="2877710" cy="2918307"/>
            <a:chOff x="5832000" y="1314000"/>
            <a:chExt cx="2877710" cy="2918307"/>
          </a:xfrm>
        </p:grpSpPr>
        <p:pic>
          <p:nvPicPr>
            <p:cNvPr id="7" name="Afbeelding 6">
              <a:extLst>
                <a:ext uri="{FF2B5EF4-FFF2-40B4-BE49-F238E27FC236}">
                  <a16:creationId xmlns:a16="http://schemas.microsoft.com/office/drawing/2014/main" id="{9D2648A9-ECFB-1635-B09F-F1A1BC9F26C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rcRect/>
            <a:stretch/>
          </p:blipFill>
          <p:spPr>
            <a:xfrm>
              <a:off x="5832000" y="1359469"/>
              <a:ext cx="2877710" cy="2872838"/>
            </a:xfrm>
            <a:prstGeom prst="rect">
              <a:avLst/>
            </a:prstGeom>
          </p:spPr>
        </p:pic>
        <p:sp>
          <p:nvSpPr>
            <p:cNvPr id="10" name="Tekstvak 9">
              <a:extLst>
                <a:ext uri="{FF2B5EF4-FFF2-40B4-BE49-F238E27FC236}">
                  <a16:creationId xmlns:a16="http://schemas.microsoft.com/office/drawing/2014/main" id="{3655D1C5-7B97-6311-75D6-5FA8DB4D34D5}"/>
                </a:ext>
              </a:extLst>
            </p:cNvPr>
            <p:cNvSpPr txBox="1"/>
            <p:nvPr/>
          </p:nvSpPr>
          <p:spPr>
            <a:xfrm>
              <a:off x="6174000" y="1314000"/>
              <a:ext cx="601447" cy="31547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nl-NL" sz="1450" dirty="0">
                  <a:solidFill>
                    <a:srgbClr val="080808"/>
                  </a:solidFill>
                </a:rPr>
                <a:t>2021</a:t>
              </a:r>
              <a:endParaRPr lang="en-NL" sz="1450" dirty="0">
                <a:solidFill>
                  <a:srgbClr val="080808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7869070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EAEF341-54BE-7A3E-E057-071A28B582B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6337D4-F5EC-BD38-E544-D11C3CF30EA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Constraining the unitarity triangle</a:t>
            </a:r>
            <a:endParaRPr lang="en-NL" dirty="0"/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800D1ACE-7D06-5EB4-0264-6DEBC6745C7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457200" y="1371655"/>
            <a:ext cx="8229600" cy="2795243"/>
          </a:xfr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FF22BC9-280F-708E-1225-10B540A3A5B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67</a:t>
            </a:fld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B7961C32-EC15-2932-9913-64FDFD978C85}"/>
              </a:ext>
            </a:extLst>
          </p:cNvPr>
          <p:cNvSpPr txBox="1"/>
          <p:nvPr/>
        </p:nvSpPr>
        <p:spPr>
          <a:xfrm>
            <a:off x="457200" y="976602"/>
            <a:ext cx="805375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>
                <a:solidFill>
                  <a:srgbClr val="080808"/>
                </a:solidFill>
              </a:rPr>
              <a:t>Significant progress over last decades with crucial role for </a:t>
            </a:r>
            <a:r>
              <a:rPr lang="en-GB" dirty="0" err="1">
                <a:solidFill>
                  <a:srgbClr val="080808"/>
                </a:solidFill>
              </a:rPr>
              <a:t>LHCb</a:t>
            </a:r>
            <a:r>
              <a:rPr lang="en-GB" dirty="0">
                <a:solidFill>
                  <a:srgbClr val="080808"/>
                </a:solidFill>
              </a:rPr>
              <a:t> (since 2011) </a:t>
            </a:r>
            <a:endParaRPr lang="en-NL" dirty="0">
              <a:solidFill>
                <a:srgbClr val="080808"/>
              </a:solidFill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5DCC653-0814-AFD2-EB83-AD03D09CA819}"/>
              </a:ext>
            </a:extLst>
          </p:cNvPr>
          <p:cNvSpPr txBox="1"/>
          <p:nvPr/>
        </p:nvSpPr>
        <p:spPr>
          <a:xfrm>
            <a:off x="457200" y="4194362"/>
            <a:ext cx="610936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rgbClr val="080808"/>
                </a:solidFill>
              </a:rPr>
              <a:t>Any sign of inconsistency could point to New Physics</a:t>
            </a:r>
            <a:endParaRPr lang="en-NL" b="1" dirty="0">
              <a:solidFill>
                <a:srgbClr val="080808"/>
              </a:solidFill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D814AA98-33D7-F50C-8BCD-B148C166FFE4}"/>
              </a:ext>
            </a:extLst>
          </p:cNvPr>
          <p:cNvSpPr txBox="1"/>
          <p:nvPr/>
        </p:nvSpPr>
        <p:spPr>
          <a:xfrm>
            <a:off x="6800850" y="4200437"/>
            <a:ext cx="2044211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b="0" i="0" u="none" strike="noStrike" baseline="0" dirty="0">
                <a:latin typeface="Calibri" panose="020F0502020204030204" pitchFamily="34" charset="0"/>
                <a:hlinkClick r:id="rId4"/>
              </a:rPr>
              <a:t>CKMfitter.in2p3.fr</a:t>
            </a:r>
            <a:endParaRPr lang="en-NL" dirty="0"/>
          </a:p>
        </p:txBody>
      </p:sp>
      <p:grpSp>
        <p:nvGrpSpPr>
          <p:cNvPr id="12" name="Groep 11">
            <a:extLst>
              <a:ext uri="{FF2B5EF4-FFF2-40B4-BE49-F238E27FC236}">
                <a16:creationId xmlns:a16="http://schemas.microsoft.com/office/drawing/2014/main" id="{003E87D2-743F-81BF-2E07-D0385894C2B9}"/>
              </a:ext>
            </a:extLst>
          </p:cNvPr>
          <p:cNvGrpSpPr/>
          <p:nvPr/>
        </p:nvGrpSpPr>
        <p:grpSpPr>
          <a:xfrm>
            <a:off x="5832000" y="1314000"/>
            <a:ext cx="2877711" cy="2918307"/>
            <a:chOff x="5832000" y="1314000"/>
            <a:chExt cx="2877711" cy="2918307"/>
          </a:xfrm>
        </p:grpSpPr>
        <p:pic>
          <p:nvPicPr>
            <p:cNvPr id="7" name="Afbeelding 6" descr="Afbeelding met tekst, diagram, schermopname, lijn&#10;&#10;Automatisch gegenereerde beschrijving">
              <a:extLst>
                <a:ext uri="{FF2B5EF4-FFF2-40B4-BE49-F238E27FC236}">
                  <a16:creationId xmlns:a16="http://schemas.microsoft.com/office/drawing/2014/main" id="{F8353369-A7C1-2574-D4BC-E7E43B09A9CA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5832000" y="1359469"/>
              <a:ext cx="2877711" cy="2872838"/>
            </a:xfrm>
            <a:prstGeom prst="rect">
              <a:avLst/>
            </a:prstGeom>
          </p:spPr>
        </p:pic>
        <p:sp>
          <p:nvSpPr>
            <p:cNvPr id="10" name="Tekstvak 9">
              <a:extLst>
                <a:ext uri="{FF2B5EF4-FFF2-40B4-BE49-F238E27FC236}">
                  <a16:creationId xmlns:a16="http://schemas.microsoft.com/office/drawing/2014/main" id="{B881A9DC-0A0A-D7C1-3C75-332BF6837CCC}"/>
                </a:ext>
              </a:extLst>
            </p:cNvPr>
            <p:cNvSpPr txBox="1"/>
            <p:nvPr/>
          </p:nvSpPr>
          <p:spPr>
            <a:xfrm>
              <a:off x="6174000" y="1314000"/>
              <a:ext cx="601447" cy="31547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nl-NL" sz="1450" dirty="0">
                  <a:solidFill>
                    <a:srgbClr val="080808"/>
                  </a:solidFill>
                </a:rPr>
                <a:t>2023</a:t>
              </a:r>
              <a:endParaRPr lang="en-NL" sz="1450" dirty="0">
                <a:solidFill>
                  <a:srgbClr val="080808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06270381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9BE4EDB-39C3-9423-D559-12FBE15C21D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Afbeelding 7">
            <a:extLst>
              <a:ext uri="{FF2B5EF4-FFF2-40B4-BE49-F238E27FC236}">
                <a16:creationId xmlns:a16="http://schemas.microsoft.com/office/drawing/2014/main" id="{D5CEC5C7-2D62-A063-1464-F1A839F7A69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382165" y="1548271"/>
            <a:ext cx="3708496" cy="184417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6B10C52E-9C1E-D7A8-9ED4-34EFCD958EC5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GB" dirty="0"/>
                  <a:t>CKM angle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β</m:t>
                    </m:r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6B10C52E-9C1E-D7A8-9ED4-34EFCD958EC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4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2630AD81-D646-DF5F-8612-29D40C8D009E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199" y="994205"/>
                <a:ext cx="8399417" cy="3570284"/>
              </a:xfrm>
            </p:spPr>
            <p:txBody>
              <a:bodyPr>
                <a:normAutofit lnSpcReduction="10000"/>
              </a:bodyPr>
              <a:lstStyle/>
              <a:p>
                <a:r>
                  <a:rPr lang="en-GB" sz="1800" dirty="0"/>
                  <a:t>The angle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800" b="0" i="0" smtClean="0">
                        <a:latin typeface="Cambria Math" panose="02040503050406030204" pitchFamily="18" charset="0"/>
                      </a:rPr>
                      <m:t>β</m:t>
                    </m:r>
                  </m:oMath>
                </a14:m>
                <a:r>
                  <a:rPr lang="en-GB" sz="1800" dirty="0"/>
                  <a:t> is sensitive to top-quark interactions;</a:t>
                </a:r>
                <a:br>
                  <a:rPr lang="en-GB" sz="1800" dirty="0"/>
                </a:br>
                <a:r>
                  <a:rPr lang="en-GB" sz="1800" dirty="0"/>
                  <a:t>therefore </a:t>
                </a:r>
                <a:r>
                  <a:rPr lang="en-GB" sz="1800" b="1" dirty="0"/>
                  <a:t>only sensitive to loop diagrams,</a:t>
                </a:r>
                <a:br>
                  <a:rPr lang="en-GB" sz="1800" b="1" dirty="0"/>
                </a:br>
                <a:r>
                  <a:rPr lang="en-GB" sz="1800" b="1" dirty="0"/>
                  <a:t>in this case B-meson oscillation</a:t>
                </a:r>
              </a:p>
              <a:p>
                <a:r>
                  <a:rPr lang="en-GB" sz="1800" b="1" dirty="0"/>
                  <a:t>Use interference of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800" b="1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800" b="1" i="0" smtClean="0">
                            <a:latin typeface="Cambria Math" panose="02040503050406030204" pitchFamily="18" charset="0"/>
                          </a:rPr>
                          <m:t>𝐁</m:t>
                        </m:r>
                      </m:e>
                      <m:sup>
                        <m:r>
                          <a:rPr lang="en-US" sz="1800" b="1" i="0" smtClean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</m:oMath>
                </a14:m>
                <a:r>
                  <a:rPr lang="en-GB" sz="1800" b="1" dirty="0"/>
                  <a:t> and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800" b="1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sz="1800" b="1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1800" b="1" i="0" dirty="0" smtClean="0">
                                <a:latin typeface="Cambria Math" panose="02040503050406030204" pitchFamily="18" charset="0"/>
                              </a:rPr>
                              <m:t>𝐁</m:t>
                            </m:r>
                          </m:e>
                        </m:acc>
                      </m:e>
                      <m:sup>
                        <m:r>
                          <a:rPr lang="en-US" sz="1800" b="1" i="0"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</m:oMath>
                </a14:m>
                <a:r>
                  <a:rPr lang="en-GB" sz="1800" b="1" dirty="0"/>
                  <a:t> meson </a:t>
                </a:r>
                <a:br>
                  <a:rPr lang="en-GB" sz="1800" b="1" dirty="0"/>
                </a:br>
                <a:r>
                  <a:rPr lang="en-GB" sz="1800" b="1" dirty="0"/>
                  <a:t>decay to same final state</a:t>
                </a:r>
                <a:r>
                  <a:rPr lang="en-GB" sz="1800" dirty="0"/>
                  <a:t>, resulting in</a:t>
                </a:r>
              </a:p>
              <a:p>
                <a:endParaRPr lang="en-GB" sz="1800" dirty="0"/>
              </a:p>
              <a:p>
                <a:endParaRPr lang="en-GB" sz="1800" dirty="0"/>
              </a:p>
              <a:p>
                <a:pPr marL="36576" indent="0">
                  <a:buNone/>
                </a:pPr>
                <a:endParaRPr lang="en-US" sz="1800" dirty="0"/>
              </a:p>
              <a:p>
                <a:pPr marL="36576" indent="0">
                  <a:buNone/>
                </a:pPr>
                <a:r>
                  <a:rPr lang="en-US" sz="1800" dirty="0"/>
                  <a:t>      </a:t>
                </a:r>
                <a:r>
                  <a:rPr lang="en-US" sz="1400" dirty="0"/>
                  <a:t> (ignoring lifetime difference in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4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400" b="0" i="0" smtClean="0">
                            <a:latin typeface="Cambria Math" panose="02040503050406030204" pitchFamily="18" charset="0"/>
                          </a:rPr>
                          <m:t>B</m:t>
                        </m:r>
                      </m:e>
                      <m:sup>
                        <m:r>
                          <a:rPr lang="en-US" sz="1400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US" sz="1400" dirty="0"/>
                  <a:t>-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sz="1400" i="1" dirty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US" sz="1400" b="0" i="0" dirty="0">
                                <a:latin typeface="Cambria Math" panose="02040503050406030204" pitchFamily="18" charset="0"/>
                              </a:rPr>
                              <m:t>B</m:t>
                            </m:r>
                          </m:e>
                        </m:acc>
                      </m:e>
                      <m:sup>
                        <m:r>
                          <a:rPr lang="en-US" sz="1400" b="0" i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US" sz="1400" dirty="0"/>
                  <a:t> system)</a:t>
                </a:r>
              </a:p>
              <a:p>
                <a14:m>
                  <m:oMath xmlns:m="http://schemas.openxmlformats.org/officeDocument/2006/math"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B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US" sz="1800" b="0" i="0" smtClean="0">
                        <a:latin typeface="Cambria Math" panose="02040503050406030204" pitchFamily="18" charset="0"/>
                      </a:rPr>
                      <m:t>ψ</m:t>
                    </m:r>
                    <m:sSubSup>
                      <m:sSub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S</m:t>
                        </m:r>
                      </m:sub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</m:oMath>
                </a14:m>
                <a:r>
                  <a:rPr lang="en-US" sz="1800" dirty="0"/>
                  <a:t>-type decays excellent to measure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 dirty="0">
                        <a:latin typeface="Cambria Math" panose="02040503050406030204" pitchFamily="18" charset="0"/>
                      </a:rPr>
                      <m:t>β</m:t>
                    </m:r>
                    <m:r>
                      <a:rPr lang="en-GB" sz="1800" i="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</m:t>
                    </m:r>
                    <m:r>
                      <a:rPr lang="en-US" sz="1800" b="0" i="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22.5°</m:t>
                    </m:r>
                  </m:oMath>
                </a14:m>
                <a:r>
                  <a:rPr lang="en-US" sz="1800" dirty="0"/>
                  <a:t>:</a:t>
                </a:r>
                <a:br>
                  <a:rPr lang="en-US" sz="1800" dirty="0"/>
                </a:br>
                <a:r>
                  <a:rPr lang="en-US" sz="1800" dirty="0"/>
                  <a:t>for these decays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 dirty="0" smtClean="0">
                        <a:latin typeface="Cambria Math" panose="02040503050406030204" pitchFamily="18" charset="0"/>
                      </a:rPr>
                      <m:t>S</m:t>
                    </m:r>
                    <m:r>
                      <a:rPr lang="en-US" sz="1800" b="0" i="0" dirty="0" smtClean="0">
                        <a:latin typeface="Cambria Math" panose="02040503050406030204" pitchFamily="18" charset="0"/>
                      </a:rPr>
                      <m:t>=</m:t>
                    </m:r>
                    <m:r>
                      <m:rPr>
                        <m:sty m:val="p"/>
                      </m:rPr>
                      <a:rPr lang="en-GB" sz="1800" i="0" dirty="0" smtClean="0">
                        <a:latin typeface="Cambria Math" panose="02040503050406030204" pitchFamily="18" charset="0"/>
                      </a:rPr>
                      <m:t>sin</m:t>
                    </m:r>
                    <m:d>
                      <m:dPr>
                        <m:ctrlPr>
                          <a:rPr lang="en-US" sz="1800" b="0" i="1" dirty="0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GB" sz="1800" i="0" dirty="0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m:rPr>
                            <m:sty m:val="p"/>
                          </m:rPr>
                          <a:rPr lang="en-GB" sz="1800" i="0" dirty="0" smtClean="0">
                            <a:latin typeface="Cambria Math" panose="02040503050406030204" pitchFamily="18" charset="0"/>
                          </a:rPr>
                          <m:t>β</m:t>
                        </m:r>
                        <m:r>
                          <a:rPr lang="en-US" sz="1800" b="0" i="0" dirty="0" smtClean="0">
                            <a:latin typeface="Cambria Math" panose="02040503050406030204" pitchFamily="18" charset="0"/>
                          </a:rPr>
                          <m:t>+</m:t>
                        </m:r>
                        <m:r>
                          <m:rPr>
                            <m:sty m:val="p"/>
                          </m:rPr>
                          <a:rPr lang="en-GB" sz="1800" i="0" dirty="0" smtClean="0">
                            <a:latin typeface="Cambria Math" panose="02040503050406030204" pitchFamily="18" charset="0"/>
                          </a:rPr>
                          <m:t>Δ</m:t>
                        </m:r>
                        <m:sSub>
                          <m:sSubPr>
                            <m:ctrlPr>
                              <a:rPr lang="en-US" sz="1800" b="0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m:rPr>
                                <m:sty m:val="p"/>
                              </m:rPr>
                              <a:rPr lang="en-GB" sz="1800" i="0" dirty="0" err="1">
                                <a:latin typeface="Cambria Math" panose="02040503050406030204" pitchFamily="18" charset="0"/>
                              </a:rPr>
                              <m:t>ϕ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GB" sz="1800" i="0" dirty="0" err="1">
                                <a:latin typeface="Cambria Math" panose="02040503050406030204" pitchFamily="18" charset="0"/>
                              </a:rPr>
                              <m:t>d</m:t>
                            </m:r>
                          </m:sub>
                        </m:sSub>
                        <m:r>
                          <a:rPr lang="en-US" sz="1800" b="0" i="0" dirty="0" smtClean="0">
                            <a:latin typeface="Cambria Math" panose="02040503050406030204" pitchFamily="18" charset="0"/>
                          </a:rPr>
                          <m:t>+</m:t>
                        </m:r>
                        <m:r>
                          <m:rPr>
                            <m:sty m:val="p"/>
                          </m:rPr>
                          <a:rPr lang="en-GB" sz="1800" i="0" dirty="0" err="1">
                            <a:latin typeface="Cambria Math" panose="02040503050406030204" pitchFamily="18" charset="0"/>
                          </a:rPr>
                          <m:t>Δ</m:t>
                        </m:r>
                        <m:sSubSup>
                          <m:sSubSupPr>
                            <m:ctrlPr>
                              <a:rPr lang="en-US" sz="1800" b="0" i="1" dirty="0" smtClean="0"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m:rPr>
                                <m:sty m:val="p"/>
                              </m:rPr>
                              <a:rPr lang="en-GB" sz="1800" i="0" dirty="0" err="1">
                                <a:latin typeface="Cambria Math" panose="02040503050406030204" pitchFamily="18" charset="0"/>
                              </a:rPr>
                              <m:t>ϕ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 sz="1800" b="0" i="0" dirty="0" smtClean="0">
                                <a:latin typeface="Cambria Math" panose="02040503050406030204" pitchFamily="18" charset="0"/>
                              </a:rPr>
                              <m:t>d</m:t>
                            </m:r>
                          </m:sub>
                          <m:sup>
                            <m:r>
                              <m:rPr>
                                <m:sty m:val="p"/>
                              </m:rPr>
                              <a:rPr lang="en-US" sz="1800" b="0" i="0" dirty="0" smtClean="0">
                                <a:latin typeface="Cambria Math" panose="02040503050406030204" pitchFamily="18" charset="0"/>
                              </a:rPr>
                              <m:t>NP</m:t>
                            </m:r>
                          </m:sup>
                        </m:sSubSup>
                      </m:e>
                    </m:d>
                  </m:oMath>
                </a14:m>
                <a:r>
                  <a:rPr lang="en-US" sz="1800" dirty="0"/>
                  <a:t>, </a:t>
                </a:r>
                <a:br>
                  <a:rPr lang="en-US" sz="1800" dirty="0"/>
                </a:br>
                <a:r>
                  <a:rPr lang="en-US" sz="1800" dirty="0"/>
                  <a:t>where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 dirty="0">
                        <a:latin typeface="Cambria Math" panose="02040503050406030204" pitchFamily="18" charset="0"/>
                      </a:rPr>
                      <m:t>Δ</m:t>
                    </m:r>
                    <m:sSub>
                      <m:sSubPr>
                        <m:ctrlPr>
                          <a:rPr lang="en-US" sz="1800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sz="1800" i="0" dirty="0" err="1">
                            <a:latin typeface="Cambria Math" panose="02040503050406030204" pitchFamily="18" charset="0"/>
                          </a:rPr>
                          <m:t>ϕ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800" i="0" dirty="0" err="1">
                            <a:latin typeface="Cambria Math" panose="02040503050406030204" pitchFamily="18" charset="0"/>
                          </a:rPr>
                          <m:t>d</m:t>
                        </m:r>
                      </m:sub>
                    </m:sSub>
                    <m:r>
                      <a:rPr lang="en-GB" sz="1800" i="0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≈</m:t>
                    </m:r>
                    <m:r>
                      <a:rPr lang="en-US" sz="1800" i="0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0.5°</m:t>
                    </m:r>
                  </m:oMath>
                </a14:m>
                <a:r>
                  <a:rPr lang="en-US" sz="1800" dirty="0"/>
                  <a:t> due to non-tree decays is correction of ~1%</a:t>
                </a:r>
                <a:endParaRPr lang="en-GB" sz="1800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2630AD81-D646-DF5F-8612-29D40C8D009E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199" y="994205"/>
                <a:ext cx="8399417" cy="3570284"/>
              </a:xfrm>
              <a:blipFill>
                <a:blip r:embed="rId5"/>
                <a:stretch>
                  <a:fillRect t="-153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7838F21-37A7-6029-EC3D-0C995A95F91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68</a:t>
            </a:fld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kstvak 9">
                <a:extLst>
                  <a:ext uri="{FF2B5EF4-FFF2-40B4-BE49-F238E27FC236}">
                    <a16:creationId xmlns:a16="http://schemas.microsoft.com/office/drawing/2014/main" id="{3A4DD09D-E45E-14EE-A9ED-93F3E774FB6B}"/>
                  </a:ext>
                </a:extLst>
              </p:cNvPr>
              <p:cNvSpPr txBox="1"/>
              <p:nvPr/>
            </p:nvSpPr>
            <p:spPr>
              <a:xfrm>
                <a:off x="6700562" y="925921"/>
                <a:ext cx="2098523" cy="62235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1" i="0" smtClean="0">
                          <a:solidFill>
                            <a:srgbClr val="77C1FF"/>
                          </a:solidFill>
                          <a:latin typeface="Cambria Math" panose="02040503050406030204" pitchFamily="18" charset="0"/>
                        </a:rPr>
                        <m:t>𝛃</m:t>
                      </m:r>
                      <m:r>
                        <a:rPr lang="en-US" b="1" i="0" smtClean="0">
                          <a:solidFill>
                            <a:srgbClr val="77C1FF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b="1" i="1" smtClean="0">
                              <a:solidFill>
                                <a:srgbClr val="77C1FF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a:rPr lang="en-US" b="1" i="0" smtClean="0">
                              <a:solidFill>
                                <a:srgbClr val="77C1FF"/>
                              </a:solidFill>
                              <a:latin typeface="Cambria Math" panose="02040503050406030204" pitchFamily="18" charset="0"/>
                            </a:rPr>
                            <m:t>𝐚𝐫𝐠</m:t>
                          </m:r>
                        </m:fName>
                        <m:e>
                          <m:d>
                            <m:dPr>
                              <m:ctrlPr>
                                <a:rPr lang="en-US" b="1" i="1" smtClean="0">
                                  <a:solidFill>
                                    <a:srgbClr val="77C1FF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b="1" i="0" smtClean="0">
                                  <a:solidFill>
                                    <a:srgbClr val="77C1FF"/>
                                  </a:solidFill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1" i="1" smtClean="0">
                                      <a:solidFill>
                                        <a:srgbClr val="77C1FF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sSubSup>
                                    <m:sSubSupPr>
                                      <m:ctrlPr>
                                        <a:rPr lang="en-US" b="1" i="1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𝐜𝐛</m:t>
                                      </m:r>
                                    </m:sub>
                                    <m:sup>
                                      <m:r>
                                        <a:rPr lang="en-US" b="1" i="0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𝐜𝐝</m:t>
                                      </m:r>
                                    </m:sub>
                                  </m:sSub>
                                </m:num>
                                <m:den>
                                  <m:sSubSup>
                                    <m:sSubSupPr>
                                      <m:ctrlPr>
                                        <a:rPr lang="en-US" b="1" i="1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𝐭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𝐛</m:t>
                                      </m:r>
                                    </m:sub>
                                    <m:sup>
                                      <m:r>
                                        <a:rPr lang="en-US" b="1" i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𝐭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77C1FF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𝐝</m:t>
                                      </m:r>
                                    </m:sub>
                                  </m:sSub>
                                </m:den>
                              </m:f>
                            </m:e>
                          </m:d>
                        </m:e>
                      </m:func>
                    </m:oMath>
                  </m:oMathPara>
                </a14:m>
                <a:endParaRPr lang="en-NL" b="1" dirty="0">
                  <a:solidFill>
                    <a:srgbClr val="3A3A3A"/>
                  </a:solidFill>
                </a:endParaRPr>
              </a:p>
            </p:txBody>
          </p:sp>
        </mc:Choice>
        <mc:Fallback xmlns="">
          <p:sp>
            <p:nvSpPr>
              <p:cNvPr id="10" name="Tekstvak 9">
                <a:extLst>
                  <a:ext uri="{FF2B5EF4-FFF2-40B4-BE49-F238E27FC236}">
                    <a16:creationId xmlns:a16="http://schemas.microsoft.com/office/drawing/2014/main" id="{3A4DD09D-E45E-14EE-A9ED-93F3E774FB6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00562" y="925921"/>
                <a:ext cx="2098523" cy="622350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kstvak 13">
                <a:extLst>
                  <a:ext uri="{FF2B5EF4-FFF2-40B4-BE49-F238E27FC236}">
                    <a16:creationId xmlns:a16="http://schemas.microsoft.com/office/drawing/2014/main" id="{59DA155D-9C33-C319-F544-FF9FE378AB18}"/>
                  </a:ext>
                </a:extLst>
              </p:cNvPr>
              <p:cNvSpPr txBox="1"/>
              <p:nvPr/>
            </p:nvSpPr>
            <p:spPr>
              <a:xfrm>
                <a:off x="948411" y="2340569"/>
                <a:ext cx="4433754" cy="931537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700" b="0" i="1" dirty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n-NL" sz="1700" i="0" dirty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A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NL" sz="1700" i="0" dirty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CP</m:t>
                          </m:r>
                        </m:sub>
                      </m:sSub>
                      <m:d>
                        <m:dPr>
                          <m:ctrlPr>
                            <a:rPr lang="en-US" sz="1700" b="0" i="1" dirty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m:rPr>
                              <m:sty m:val="p"/>
                            </m:rPr>
                            <a:rPr lang="en-NL" sz="1700" i="0" dirty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t</m:t>
                          </m:r>
                        </m:e>
                      </m:d>
                      <m:r>
                        <a:rPr lang="en-US" sz="1700" b="0" i="0" dirty="0" smtClean="0">
                          <a:solidFill>
                            <a:srgbClr val="3A3A3A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1700" b="0" i="1" dirty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m:rPr>
                              <m:sty m:val="p"/>
                            </m:rPr>
                            <a:rPr lang="en-NL" sz="1700" i="0" dirty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Γ</m:t>
                          </m:r>
                          <m:d>
                            <m:dPr>
                              <m:ctrlPr>
                                <a:rPr lang="en-US" sz="1700" i="1" dirty="0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en-US" sz="1700" i="1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acc>
                                    <m:accPr>
                                      <m:chr m:val="̅"/>
                                      <m:ctrlPr>
                                        <a:rPr lang="en-US" sz="1700" i="1" dirty="0">
                                          <a:solidFill>
                                            <a:srgbClr val="3A3A3A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m:rPr>
                                          <m:sty m:val="p"/>
                                        </m:rPr>
                                        <a:rPr lang="en-US" sz="1700" i="0" dirty="0">
                                          <a:solidFill>
                                            <a:srgbClr val="3A3A3A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B</m:t>
                                      </m:r>
                                    </m:e>
                                  </m:acc>
                                </m:e>
                                <m:sup>
                                  <m:r>
                                    <a:rPr lang="en-US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0</m:t>
                                  </m:r>
                                </m:sup>
                              </m:sSup>
                              <m:d>
                                <m:dPr>
                                  <m:ctrlPr>
                                    <a:rPr lang="en-US" sz="1700" i="1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en-NL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t</m:t>
                                  </m:r>
                                </m:e>
                              </m:d>
                              <m:r>
                                <a:rPr lang="en-NL" sz="1700" i="0" dirty="0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  <m:t>→ </m:t>
                              </m:r>
                              <m:r>
                                <m:rPr>
                                  <m:sty m:val="p"/>
                                </m:rPr>
                                <a:rPr lang="en-NL" sz="1700" i="0" dirty="0" err="1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  <m:t>f</m:t>
                              </m:r>
                            </m:e>
                          </m:d>
                          <m:r>
                            <a:rPr lang="en-NL" sz="1700" i="0" dirty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−</m:t>
                          </m:r>
                          <m:r>
                            <m:rPr>
                              <m:sty m:val="p"/>
                            </m:rPr>
                            <a:rPr lang="en-NL" sz="1700" i="0" dirty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Γ</m:t>
                          </m:r>
                          <m:d>
                            <m:dPr>
                              <m:ctrlPr>
                                <a:rPr lang="en-US" sz="1700" i="1" dirty="0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en-US" sz="1700" i="1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m:rPr>
                                      <m:sty m:val="p"/>
                                    </m:rPr>
                                    <a:rPr lang="en-US" sz="1700" b="0" i="0" dirty="0" smtClean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B</m:t>
                                  </m:r>
                                </m:e>
                                <m:sup>
                                  <m:r>
                                    <a:rPr lang="en-US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0</m:t>
                                  </m:r>
                                </m:sup>
                              </m:sSup>
                              <m:d>
                                <m:dPr>
                                  <m:ctrlPr>
                                    <a:rPr lang="en-US" sz="1700" i="1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en-NL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t</m:t>
                                  </m:r>
                                </m:e>
                              </m:d>
                              <m:r>
                                <a:rPr lang="en-NL" sz="1700" i="0" dirty="0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  <m:t>→ </m:t>
                              </m:r>
                              <m:r>
                                <m:rPr>
                                  <m:sty m:val="p"/>
                                </m:rPr>
                                <a:rPr lang="en-NL" sz="1700" i="0" dirty="0" err="1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  <m:t>f</m:t>
                              </m:r>
                            </m:e>
                          </m:d>
                        </m:num>
                        <m:den>
                          <m:r>
                            <m:rPr>
                              <m:sty m:val="p"/>
                            </m:rPr>
                            <a:rPr lang="en-NL" sz="1700" i="0" dirty="0" err="1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Γ</m:t>
                          </m:r>
                          <m:d>
                            <m:dPr>
                              <m:ctrlPr>
                                <a:rPr lang="en-US" sz="1700" i="1" dirty="0" err="1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en-US" sz="1700" i="1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acc>
                                    <m:accPr>
                                      <m:chr m:val="̅"/>
                                      <m:ctrlPr>
                                        <a:rPr lang="en-US" sz="1700" i="1" dirty="0">
                                          <a:solidFill>
                                            <a:srgbClr val="3A3A3A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accPr>
                                    <m:e>
                                      <m:r>
                                        <m:rPr>
                                          <m:sty m:val="p"/>
                                        </m:rPr>
                                        <a:rPr lang="en-US" sz="1700" i="0" dirty="0">
                                          <a:solidFill>
                                            <a:srgbClr val="3A3A3A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B</m:t>
                                      </m:r>
                                    </m:e>
                                  </m:acc>
                                </m:e>
                                <m:sup>
                                  <m:r>
                                    <a:rPr lang="en-US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0</m:t>
                                  </m:r>
                                </m:sup>
                              </m:sSup>
                              <m:d>
                                <m:dPr>
                                  <m:ctrlPr>
                                    <a:rPr lang="en-US" sz="1700" i="1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en-NL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t</m:t>
                                  </m:r>
                                </m:e>
                              </m:d>
                              <m:r>
                                <a:rPr lang="en-NL" sz="1700" i="0" dirty="0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  <m:t>→ </m:t>
                              </m:r>
                              <m:r>
                                <m:rPr>
                                  <m:sty m:val="p"/>
                                </m:rPr>
                                <a:rPr lang="en-NL" sz="1700" i="0" dirty="0" err="1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  <m:t>f</m:t>
                              </m:r>
                            </m:e>
                          </m:d>
                          <m:r>
                            <a:rPr lang="en-US" sz="1700" b="0" i="0" dirty="0" smtClean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+</m:t>
                          </m:r>
                          <m:r>
                            <m:rPr>
                              <m:sty m:val="p"/>
                            </m:rPr>
                            <a:rPr lang="en-NL" sz="1700" i="0" dirty="0">
                              <a:solidFill>
                                <a:srgbClr val="3A3A3A"/>
                              </a:solidFill>
                              <a:latin typeface="Cambria Math" panose="02040503050406030204" pitchFamily="18" charset="0"/>
                            </a:rPr>
                            <m:t>Γ</m:t>
                          </m:r>
                          <m:d>
                            <m:dPr>
                              <m:ctrlPr>
                                <a:rPr lang="en-US" sz="1700" i="1" dirty="0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en-US" sz="1700" i="1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m:rPr>
                                      <m:sty m:val="p"/>
                                    </m:rPr>
                                    <a:rPr lang="en-US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B</m:t>
                                  </m:r>
                                </m:e>
                                <m:sup>
                                  <m:r>
                                    <a:rPr lang="en-US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0</m:t>
                                  </m:r>
                                </m:sup>
                              </m:sSup>
                              <m:d>
                                <m:dPr>
                                  <m:ctrlPr>
                                    <a:rPr lang="en-US" sz="1700" i="1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m:rPr>
                                      <m:sty m:val="p"/>
                                    </m:rPr>
                                    <a:rPr lang="en-NL" sz="1700" i="0" dirty="0">
                                      <a:solidFill>
                                        <a:srgbClr val="3A3A3A"/>
                                      </a:solidFill>
                                      <a:latin typeface="Cambria Math" panose="02040503050406030204" pitchFamily="18" charset="0"/>
                                    </a:rPr>
                                    <m:t>t</m:t>
                                  </m:r>
                                </m:e>
                              </m:d>
                              <m:r>
                                <a:rPr lang="en-NL" sz="1700" i="0" dirty="0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  <m:t>→ </m:t>
                              </m:r>
                              <m:r>
                                <m:rPr>
                                  <m:sty m:val="p"/>
                                </m:rPr>
                                <a:rPr lang="en-NL" sz="1700" i="0" dirty="0" err="1">
                                  <a:solidFill>
                                    <a:srgbClr val="3A3A3A"/>
                                  </a:solidFill>
                                  <a:latin typeface="Cambria Math" panose="02040503050406030204" pitchFamily="18" charset="0"/>
                                </a:rPr>
                                <m:t>f</m:t>
                              </m:r>
                            </m:e>
                          </m:d>
                        </m:den>
                      </m:f>
                    </m:oMath>
                  </m:oMathPara>
                </a14:m>
                <a:endParaRPr lang="en-US" sz="1700" b="0" dirty="0">
                  <a:solidFill>
                    <a:srgbClr val="3A3A3A"/>
                  </a:solidFill>
                  <a:latin typeface="Cambria Math" panose="02040503050406030204" pitchFamily="18" charset="0"/>
                </a:endParaRPr>
              </a:p>
              <a:p>
                <a:r>
                  <a:rPr lang="en-US" sz="1700" b="0" dirty="0">
                    <a:solidFill>
                      <a:srgbClr val="3A3A3A"/>
                    </a:solidFill>
                    <a:ea typeface="Cambria Math" panose="02040503050406030204" pitchFamily="18" charset="0"/>
                  </a:rPr>
                  <a:t>            </a:t>
                </a:r>
                <a14:m>
                  <m:oMath xmlns:m="http://schemas.openxmlformats.org/officeDocument/2006/math">
                    <m:r>
                      <a:rPr lang="en-US" sz="1700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∝</m:t>
                    </m:r>
                    <m:r>
                      <m:rPr>
                        <m:sty m:val="p"/>
                      </m:rPr>
                      <a:rPr lang="en-NL" sz="1700" i="0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S</m:t>
                    </m:r>
                    <m:r>
                      <a:rPr lang="en-US" sz="1700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NL" sz="1700" i="0" dirty="0" err="1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sin</m:t>
                    </m:r>
                    <m:d>
                      <m:dPr>
                        <m:ctrlPr>
                          <a:rPr lang="en-US" sz="1700" i="1" dirty="0" err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m:rPr>
                            <m:sty m:val="p"/>
                          </m:rPr>
                          <a:rPr lang="en-NL" sz="1700" i="0" dirty="0" err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Δ</m:t>
                        </m:r>
                        <m:sSub>
                          <m:sSubPr>
                            <m:ctrlPr>
                              <a:rPr lang="en-US" sz="1700" i="1" dirty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m:rPr>
                                <m:sty m:val="p"/>
                              </m:rPr>
                              <a:rPr lang="en-NL" sz="1700" i="0" dirty="0" err="1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m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 sz="1700" i="0" dirty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d</m:t>
                            </m:r>
                          </m:sub>
                        </m:sSub>
                        <m:r>
                          <m:rPr>
                            <m:sty m:val="p"/>
                          </m:rPr>
                          <a:rPr lang="en-NL" sz="1700" i="0" dirty="0" err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t</m:t>
                        </m:r>
                      </m:e>
                    </m:d>
                    <m:r>
                      <a:rPr lang="en-NL" sz="1700" i="0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−</m:t>
                    </m:r>
                    <m:r>
                      <m:rPr>
                        <m:sty m:val="p"/>
                      </m:rPr>
                      <a:rPr lang="en-NL" sz="1700" i="0" dirty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C</m:t>
                    </m:r>
                    <m:r>
                      <a:rPr lang="en-US" sz="1700" b="0" i="0" dirty="0" smtClean="0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m:rPr>
                        <m:sty m:val="p"/>
                      </m:rPr>
                      <a:rPr lang="en-NL" sz="1700" i="0" dirty="0" err="1">
                        <a:solidFill>
                          <a:srgbClr val="3A3A3A"/>
                        </a:solidFill>
                        <a:latin typeface="Cambria Math" panose="02040503050406030204" pitchFamily="18" charset="0"/>
                      </a:rPr>
                      <m:t>cos</m:t>
                    </m:r>
                    <m:d>
                      <m:dPr>
                        <m:ctrlPr>
                          <a:rPr lang="en-US" sz="1700" i="1" dirty="0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m:rPr>
                            <m:sty m:val="p"/>
                          </m:rPr>
                          <a:rPr lang="en-NL" sz="1700" i="0" dirty="0" err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Δ</m:t>
                        </m:r>
                        <m:sSub>
                          <m:sSubPr>
                            <m:ctrlPr>
                              <a:rPr lang="en-US" sz="1700" i="1" dirty="0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m:rPr>
                                <m:sty m:val="p"/>
                              </m:rPr>
                              <a:rPr lang="en-NL" sz="1700" i="0" dirty="0" err="1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m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NL" sz="1700" i="0" dirty="0" err="1">
                                <a:solidFill>
                                  <a:srgbClr val="3A3A3A"/>
                                </a:solidFill>
                                <a:latin typeface="Cambria Math" panose="02040503050406030204" pitchFamily="18" charset="0"/>
                              </a:rPr>
                              <m:t>d</m:t>
                            </m:r>
                          </m:sub>
                        </m:sSub>
                        <m:r>
                          <m:rPr>
                            <m:sty m:val="p"/>
                          </m:rPr>
                          <a:rPr lang="en-NL" sz="1700" i="0" dirty="0" err="1">
                            <a:solidFill>
                              <a:srgbClr val="3A3A3A"/>
                            </a:solidFill>
                            <a:latin typeface="Cambria Math" panose="02040503050406030204" pitchFamily="18" charset="0"/>
                          </a:rPr>
                          <m:t>t</m:t>
                        </m:r>
                      </m:e>
                    </m:d>
                  </m:oMath>
                </a14:m>
                <a:endParaRPr lang="en-NL" sz="1700" dirty="0">
                  <a:solidFill>
                    <a:srgbClr val="3A3A3A"/>
                  </a:solidFill>
                </a:endParaRPr>
              </a:p>
            </p:txBody>
          </p:sp>
        </mc:Choice>
        <mc:Fallback xmlns="">
          <p:sp>
            <p:nvSpPr>
              <p:cNvPr id="14" name="Tekstvak 13">
                <a:extLst>
                  <a:ext uri="{FF2B5EF4-FFF2-40B4-BE49-F238E27FC236}">
                    <a16:creationId xmlns:a16="http://schemas.microsoft.com/office/drawing/2014/main" id="{59DA155D-9C33-C319-F544-FF9FE378AB1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48411" y="2340569"/>
                <a:ext cx="4433754" cy="931537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960089976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3DC2688C-07C2-C1B7-F857-B1DF7F862F77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US" dirty="0"/>
                  <a:t>Recent measurement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>
                        <a:latin typeface="Cambria Math" panose="02040503050406030204" pitchFamily="18" charset="0"/>
                      </a:rPr>
                      <m:t>s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in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 2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𝛽</m:t>
                    </m:r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3DC2688C-07C2-C1B7-F857-B1DF7F862F77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444D0ECD-8A96-FD26-A864-6ED5F6635CAC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200" y="994205"/>
                <a:ext cx="8229600" cy="3539695"/>
              </a:xfrm>
            </p:spPr>
            <p:txBody>
              <a:bodyPr>
                <a:normAutofit/>
              </a:bodyPr>
              <a:lstStyle/>
              <a:p>
                <a:r>
                  <a:rPr lang="en-US" sz="1900" dirty="0"/>
                  <a:t>Use three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9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B</m:t>
                        </m:r>
                      </m:e>
                      <m:sup>
                        <m:r>
                          <a:rPr lang="en-US" sz="1900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sz="1900" b="0" i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US" sz="1900" b="0" i="0" smtClean="0">
                        <a:latin typeface="Cambria Math" panose="02040503050406030204" pitchFamily="18" charset="0"/>
                      </a:rPr>
                      <m:t>ψ</m:t>
                    </m:r>
                    <m:sSubSup>
                      <m:sSubSupPr>
                        <m:ctrlPr>
                          <a:rPr lang="en-US" sz="19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S</m:t>
                        </m:r>
                      </m:sub>
                      <m:sup>
                        <m:r>
                          <a:rPr lang="en-US" sz="1900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</m:oMath>
                </a14:m>
                <a:r>
                  <a:rPr lang="en-US" sz="1900" dirty="0"/>
                  <a:t> modes, namely </a:t>
                </a:r>
                <a:br>
                  <a:rPr lang="en-US" sz="1900" dirty="0"/>
                </a:b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900" b="0" i="0" smtClean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US" sz="1900" b="0" i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sz="1900" b="0" i="0" smtClean="0">
                        <a:latin typeface="Cambria Math" panose="02040503050406030204" pitchFamily="18" charset="0"/>
                      </a:rPr>
                      <m:t>ψ</m:t>
                    </m:r>
                    <m:r>
                      <a:rPr lang="en-US" sz="1900" b="0" i="0" dirty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900" i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US" sz="1900" i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900" i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US" sz="1900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US" sz="1900" b="0" i="0" dirty="0" smtClean="0">
                        <a:latin typeface="Cambria Math" panose="02040503050406030204" pitchFamily="18" charset="0"/>
                      </a:rPr>
                      <m:t>,</m:t>
                    </m:r>
                    <m:r>
                      <m:rPr>
                        <m:sty m:val="p"/>
                      </m:rPr>
                      <a:rPr lang="en-US" sz="1900" b="0" i="0" dirty="0" smtClean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US" sz="1900" b="0" i="0" dirty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sz="1900" b="0" i="0" dirty="0" smtClean="0">
                        <a:latin typeface="Cambria Math" panose="02040503050406030204" pitchFamily="18" charset="0"/>
                      </a:rPr>
                      <m:t>ψ</m:t>
                    </m:r>
                    <m:r>
                      <a:rPr lang="en-US" sz="1900" b="0" i="0" dirty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e</m:t>
                        </m:r>
                      </m:e>
                      <m:sup>
                        <m:r>
                          <a:rPr lang="en-US" sz="1900" i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e</m:t>
                        </m:r>
                      </m:e>
                      <m:sup>
                        <m:r>
                          <a:rPr lang="en-US" sz="1900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US" sz="1900" dirty="0"/>
                  <a:t> and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900" b="0" i="0" smtClean="0">
                        <a:latin typeface="Cambria Math" panose="02040503050406030204" pitchFamily="18" charset="0"/>
                      </a:rPr>
                      <m:t>ψ</m:t>
                    </m:r>
                    <m:d>
                      <m:dPr>
                        <m:ctrlPr>
                          <a:rPr lang="en-US" sz="1900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900" b="0" i="0" smtClean="0">
                            <a:latin typeface="Cambria Math" panose="02040503050406030204" pitchFamily="18" charset="0"/>
                          </a:rPr>
                          <m:t>2</m:t>
                        </m:r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S</m:t>
                        </m:r>
                      </m:e>
                    </m:d>
                    <m:r>
                      <a:rPr lang="en-US" sz="1900" b="0" i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9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US" sz="19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9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US" sz="1900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US" sz="1900" dirty="0"/>
                  <a:t>,</a:t>
                </a:r>
                <a:br>
                  <a:rPr lang="en-US" sz="1900" dirty="0"/>
                </a:br>
                <a:r>
                  <a:rPr lang="en-US" sz="1900" dirty="0"/>
                  <a:t>to get the most out of Run 2 data</a:t>
                </a:r>
              </a:p>
              <a:p>
                <a:r>
                  <a:rPr lang="en-US" sz="1900" dirty="0"/>
                  <a:t>Combine with Run 1 measurement</a:t>
                </a:r>
              </a:p>
              <a:p>
                <a:r>
                  <a:rPr lang="en-US" sz="1900" dirty="0"/>
                  <a:t>Results of combination:</a:t>
                </a:r>
                <a:br>
                  <a:rPr lang="en-US" sz="1900" b="0" dirty="0">
                    <a:latin typeface="Cambria Math" panose="02040503050406030204" pitchFamily="18" charset="0"/>
                  </a:rPr>
                </a:b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S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900" i="0">
                            <a:latin typeface="Cambria Math" panose="02040503050406030204" pitchFamily="18" charset="0"/>
                          </a:rPr>
                          <m:t>ψ</m:t>
                        </m:r>
                        <m:sSubSup>
                          <m:sSubSupPr>
                            <m:ctrlPr>
                              <a:rPr lang="en-US" sz="1900" i="1"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m:rPr>
                                <m:sty m:val="p"/>
                              </m:rPr>
                              <a:rPr lang="en-US" sz="1900" i="0">
                                <a:latin typeface="Cambria Math" panose="02040503050406030204" pitchFamily="18" charset="0"/>
                              </a:rPr>
                              <m:t>K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 sz="1900" i="0">
                                <a:latin typeface="Cambria Math" panose="02040503050406030204" pitchFamily="18" charset="0"/>
                              </a:rPr>
                              <m:t>S</m:t>
                            </m:r>
                          </m:sub>
                          <m:sup>
                            <m:r>
                              <a:rPr lang="en-US" sz="1900" i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p>
                        </m:sSubSup>
                      </m:sub>
                    </m:sSub>
                    <m:r>
                      <a:rPr lang="en-US" sz="1900" b="0" i="0" smtClean="0">
                        <a:latin typeface="Cambria Math" panose="02040503050406030204" pitchFamily="18" charset="0"/>
                      </a:rPr>
                      <m:t>=0.726±0.014</m:t>
                    </m:r>
                  </m:oMath>
                </a14:m>
                <a:r>
                  <a:rPr lang="en-US" sz="1900" b="0" dirty="0">
                    <a:latin typeface="Cambria Math" panose="02040503050406030204" pitchFamily="18" charset="0"/>
                  </a:rPr>
                  <a:t> </a:t>
                </a:r>
              </a:p>
              <a:p>
                <a:pPr marL="448056" lvl="1" indent="0">
                  <a:buNone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19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C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900" b="0" i="0" smtClean="0">
                            <a:latin typeface="Cambria Math" panose="02040503050406030204" pitchFamily="18" charset="0"/>
                          </a:rPr>
                          <m:t>ψ</m:t>
                        </m:r>
                        <m:sSubSup>
                          <m:sSubSupPr>
                            <m:ctrlPr>
                              <a:rPr lang="en-US" sz="1900" b="0" i="1" smtClean="0"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m:rPr>
                                <m:sty m:val="p"/>
                              </m:rPr>
                              <a:rPr lang="en-US" sz="1900" b="0" i="0" smtClean="0">
                                <a:latin typeface="Cambria Math" panose="02040503050406030204" pitchFamily="18" charset="0"/>
                              </a:rPr>
                              <m:t>K</m:t>
                            </m:r>
                          </m:e>
                          <m:sub>
                            <m:r>
                              <m:rPr>
                                <m:sty m:val="p"/>
                              </m:rPr>
                              <a:rPr lang="en-US" sz="1900" b="0" i="0" smtClean="0">
                                <a:latin typeface="Cambria Math" panose="02040503050406030204" pitchFamily="18" charset="0"/>
                              </a:rPr>
                              <m:t>S</m:t>
                            </m:r>
                          </m:sub>
                          <m:sup>
                            <m:r>
                              <a:rPr lang="en-US" sz="1900" b="0" i="0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p>
                        </m:sSubSup>
                      </m:sub>
                    </m:sSub>
                    <m:r>
                      <a:rPr lang="en-US" sz="1900" b="0" i="0" smtClean="0">
                        <a:latin typeface="Cambria Math" panose="02040503050406030204" pitchFamily="18" charset="0"/>
                      </a:rPr>
                      <m:t>=0.010±0.012</m:t>
                    </m:r>
                  </m:oMath>
                </a14:m>
                <a:r>
                  <a:rPr lang="en-US" sz="1900" b="0" dirty="0"/>
                  <a:t> </a:t>
                </a:r>
              </a:p>
              <a:p>
                <a:pPr marL="448056" lvl="1" indent="0">
                  <a:buNone/>
                </a:pPr>
                <a:r>
                  <a:rPr lang="en-US" sz="1900" dirty="0"/>
                  <a:t>i.e. asymmetry is shaped like sine</a:t>
                </a:r>
              </a:p>
              <a:p>
                <a:r>
                  <a:rPr lang="en-US" sz="1900" dirty="0"/>
                  <a:t>Consistent with </a:t>
                </a:r>
                <a:r>
                  <a:rPr lang="en-US" sz="1900" dirty="0" err="1"/>
                  <a:t>CKMFitter</a:t>
                </a:r>
                <a:r>
                  <a:rPr lang="en-US" sz="1900" dirty="0"/>
                  <a:t>, </a:t>
                </a:r>
                <a:r>
                  <a:rPr lang="en-US" sz="1900" dirty="0" err="1"/>
                  <a:t>UTFit</a:t>
                </a:r>
                <a:r>
                  <a:rPr lang="en-US" sz="1900" dirty="0"/>
                  <a:t>,</a:t>
                </a:r>
                <a:br>
                  <a:rPr lang="en-US" sz="1900" dirty="0"/>
                </a:br>
                <a:r>
                  <a:rPr lang="en-US" sz="1900" dirty="0"/>
                  <a:t>best single experiment measurement</a:t>
                </a:r>
              </a:p>
              <a:p>
                <a:endParaRPr lang="en-NL" sz="1900" dirty="0"/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444D0ECD-8A96-FD26-A864-6ED5F6635CAC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994205"/>
                <a:ext cx="8229600" cy="3539695"/>
              </a:xfrm>
              <a:blipFill>
                <a:blip r:embed="rId4"/>
                <a:stretch>
                  <a:fillRect t="-688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47181FB0-EF90-FF79-4081-0F450577F99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69</a:t>
            </a:fld>
            <a:endParaRPr lang="en-US" dirty="0"/>
          </a:p>
        </p:txBody>
      </p:sp>
      <p:pic>
        <p:nvPicPr>
          <p:cNvPr id="8" name="Afbeelding 7">
            <a:extLst>
              <a:ext uri="{FF2B5EF4-FFF2-40B4-BE49-F238E27FC236}">
                <a16:creationId xmlns:a16="http://schemas.microsoft.com/office/drawing/2014/main" id="{250294BA-AEA0-85CE-A8BD-01B6459B793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090159" y="2045970"/>
            <a:ext cx="3859670" cy="2571750"/>
          </a:xfrm>
          <a:prstGeom prst="rect">
            <a:avLst/>
          </a:prstGeom>
        </p:spPr>
      </p:pic>
      <p:sp>
        <p:nvSpPr>
          <p:cNvPr id="9" name="TextBox 7">
            <a:extLst>
              <a:ext uri="{FF2B5EF4-FFF2-40B4-BE49-F238E27FC236}">
                <a16:creationId xmlns:a16="http://schemas.microsoft.com/office/drawing/2014/main" id="{0834FF3B-370A-AD54-3250-624A33CDE8E5}"/>
              </a:ext>
            </a:extLst>
          </p:cNvPr>
          <p:cNvSpPr txBox="1"/>
          <p:nvPr/>
        </p:nvSpPr>
        <p:spPr>
          <a:xfrm>
            <a:off x="5678267" y="1738193"/>
            <a:ext cx="457200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nl-NL" sz="1400" dirty="0">
                <a:hlinkClick r:id="rId6"/>
              </a:rPr>
              <a:t>[</a:t>
            </a:r>
            <a:r>
              <a:rPr lang="nl-NL" sz="1400" dirty="0" err="1">
                <a:hlinkClick r:id="rId6"/>
              </a:rPr>
              <a:t>Phys</a:t>
            </a:r>
            <a:r>
              <a:rPr lang="nl-NL" sz="1400" dirty="0">
                <a:hlinkClick r:id="rId6"/>
              </a:rPr>
              <a:t>. </a:t>
            </a:r>
            <a:r>
              <a:rPr lang="nl-NL" sz="1400" dirty="0" err="1">
                <a:hlinkClick r:id="rId6"/>
              </a:rPr>
              <a:t>Rev</a:t>
            </a:r>
            <a:r>
              <a:rPr lang="nl-NL" sz="1400" dirty="0">
                <a:hlinkClick r:id="rId6"/>
              </a:rPr>
              <a:t>. </a:t>
            </a:r>
            <a:r>
              <a:rPr lang="nl-NL" sz="1400" dirty="0" err="1">
                <a:hlinkClick r:id="rId6"/>
              </a:rPr>
              <a:t>Lett</a:t>
            </a:r>
            <a:r>
              <a:rPr lang="nl-NL" sz="1400" dirty="0">
                <a:hlinkClick r:id="rId6"/>
              </a:rPr>
              <a:t>. 132 (2024) 021801]</a:t>
            </a:r>
            <a:endParaRPr lang="en-NL" sz="1400" dirty="0"/>
          </a:p>
        </p:txBody>
      </p:sp>
      <p:sp>
        <p:nvSpPr>
          <p:cNvPr id="10" name="Pijl: rechts 9">
            <a:extLst>
              <a:ext uri="{FF2B5EF4-FFF2-40B4-BE49-F238E27FC236}">
                <a16:creationId xmlns:a16="http://schemas.microsoft.com/office/drawing/2014/main" id="{D3A0478F-344C-454B-2ECD-D89E23481865}"/>
              </a:ext>
            </a:extLst>
          </p:cNvPr>
          <p:cNvSpPr/>
          <p:nvPr/>
        </p:nvSpPr>
        <p:spPr>
          <a:xfrm>
            <a:off x="4732020" y="3478530"/>
            <a:ext cx="601980" cy="270501"/>
          </a:xfrm>
          <a:prstGeom prst="rightArrow">
            <a:avLst/>
          </a:prstGeom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NL"/>
          </a:p>
        </p:txBody>
      </p:sp>
    </p:spTree>
    <p:extLst>
      <p:ext uri="{BB962C8B-B14F-4D97-AF65-F5344CB8AC3E}">
        <p14:creationId xmlns:p14="http://schemas.microsoft.com/office/powerpoint/2010/main" val="2098354803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5539763-98F0-F509-B4C3-ED686CA61D1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29C257B-3940-DD5A-8C99-17412E466EE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81637" y="1889654"/>
            <a:ext cx="6780726" cy="705332"/>
          </a:xfrm>
        </p:spPr>
        <p:txBody>
          <a:bodyPr/>
          <a:lstStyle/>
          <a:p>
            <a:pPr algn="ctr"/>
            <a:r>
              <a:rPr lang="en-GB" b="1" dirty="0"/>
              <a:t>LHCb </a:t>
            </a:r>
            <a:endParaRPr lang="en-NL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9460A97-D16D-AA67-B0AF-D3A67D4E279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74480818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176F6BCE-9C5E-9C50-0EC3-B7057F09D8AF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GB" dirty="0"/>
                  <a:t>Advantages of </a:t>
                </a:r>
                <a14:m>
                  <m:oMath xmlns:m="http://schemas.openxmlformats.org/officeDocument/2006/math">
                    <m:r>
                      <a:rPr lang="en-GB" b="0" i="1" smtClean="0">
                        <a:latin typeface="Cambria Math" panose="02040503050406030204" pitchFamily="18" charset="0"/>
                      </a:rPr>
                      <m:t>𝑏</m:t>
                    </m:r>
                  </m:oMath>
                </a14:m>
                <a:r>
                  <a:rPr lang="en-GB" dirty="0"/>
                  <a:t>-hadrons</a:t>
                </a:r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176F6BCE-9C5E-9C50-0EC3-B7057F09D8AF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01C4F562-5954-0B17-54DF-1C5916E6E952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87594" y="994205"/>
                <a:ext cx="6157451" cy="3203145"/>
              </a:xfrm>
            </p:spPr>
            <p:txBody>
              <a:bodyPr>
                <a:normAutofit fontScale="92500"/>
              </a:bodyPr>
              <a:lstStyle/>
              <a:p>
                <a:r>
                  <a:rPr lang="en-GB" dirty="0"/>
                  <a:t>Heaviest quark forming hadrons decaying weakly</a:t>
                </a:r>
              </a:p>
              <a:p>
                <a:r>
                  <a:rPr lang="en-GB" dirty="0"/>
                  <a:t>Many possible decay modes, </a:t>
                </a:r>
                <a:br>
                  <a:rPr lang="en-GB" dirty="0"/>
                </a:br>
                <a:r>
                  <a:rPr lang="en-GB" dirty="0"/>
                  <a:t>and even more observables!</a:t>
                </a:r>
              </a:p>
              <a:p>
                <a:pPr lvl="1"/>
                <a:r>
                  <a:rPr lang="en-GB" dirty="0"/>
                  <a:t>Very rich spectrum of possibilities!</a:t>
                </a:r>
              </a:p>
              <a:p>
                <a:pPr lvl="1"/>
                <a:r>
                  <a:rPr lang="en-GB" dirty="0"/>
                  <a:t>O(600) modes (incl. searches) for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GB" b="0" i="1" smtClean="0">
                        <a:latin typeface="Cambria Math" panose="02040503050406030204" pitchFamily="18" charset="0"/>
                      </a:rPr>
                      <m:t>/</m:t>
                    </m:r>
                    <m:sSup>
                      <m:sSup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p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dirty="0"/>
                  <a:t>, O(100) for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GB" b="0" i="1" smtClean="0">
                        <a:latin typeface="Cambria Math" panose="02040503050406030204" pitchFamily="18" charset="0"/>
                      </a:rPr>
                      <m:t>,</m:t>
                    </m:r>
                    <m:sSubSup>
                      <m:sSubSup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b="0" i="0" smtClean="0">
                            <a:latin typeface="Cambria Math" panose="02040503050406030204" pitchFamily="18" charset="0"/>
                          </a:rPr>
                          <m:t>Λ</m:t>
                        </m:r>
                      </m:e>
                      <m:sub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𝑏</m:t>
                        </m:r>
                      </m:sub>
                      <m:sup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</m:oMath>
                </a14:m>
                <a:endParaRPr lang="en-GB" dirty="0"/>
              </a:p>
              <a:p>
                <a:r>
                  <a:rPr lang="en-GB" dirty="0"/>
                  <a:t>Weak decay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b</m:t>
                    </m:r>
                  </m:oMath>
                </a14:m>
                <a:r>
                  <a:rPr lang="en-GB" dirty="0"/>
                  <a:t>-hadron crosses generations:</a:t>
                </a:r>
              </a:p>
              <a:p>
                <a:pPr lvl="1"/>
                <a:r>
                  <a:rPr lang="en-GB" dirty="0"/>
                  <a:t>No large branching fractions (largest </a:t>
                </a:r>
                <a14:m>
                  <m:oMath xmlns:m="http://schemas.openxmlformats.org/officeDocument/2006/math">
                    <m:r>
                      <a:rPr lang="en-GB" b="0" i="0" smtClean="0">
                        <a:latin typeface="Cambria Math" panose="02040503050406030204" pitchFamily="18" charset="0"/>
                      </a:rPr>
                      <m:t>5%</m:t>
                    </m:r>
                  </m:oMath>
                </a14:m>
                <a:r>
                  <a:rPr lang="en-GB" dirty="0"/>
                  <a:t>)</a:t>
                </a:r>
              </a:p>
              <a:p>
                <a:pPr lvl="1"/>
                <a:r>
                  <a:rPr lang="en-GB" dirty="0"/>
                  <a:t>Sensitive to small SM and New Physics effects!</a:t>
                </a:r>
              </a:p>
              <a:p>
                <a:r>
                  <a:rPr lang="en-GB" dirty="0"/>
                  <a:t>Lifetime and boost at </a:t>
                </a:r>
                <a:r>
                  <a:rPr lang="en-GB" dirty="0" err="1"/>
                  <a:t>LHCb</a:t>
                </a:r>
                <a:r>
                  <a:rPr lang="en-GB" dirty="0"/>
                  <a:t> give decay length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O</m:t>
                    </m:r>
                    <m:r>
                      <a:rPr lang="en-GB" b="0" i="0" smtClean="0">
                        <a:latin typeface="Cambria Math" panose="02040503050406030204" pitchFamily="18" charset="0"/>
                      </a:rPr>
                      <m:t>(1 </m:t>
                    </m:r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cm</m:t>
                    </m:r>
                    <m:r>
                      <a:rPr lang="en-GB" b="0" i="0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GB" dirty="0"/>
                  <a:t>; precise lifetime measurement possible</a:t>
                </a:r>
                <a:endParaRPr lang="en-NL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01C4F562-5954-0B17-54DF-1C5916E6E952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87594" y="994205"/>
                <a:ext cx="6157451" cy="3203145"/>
              </a:xfrm>
              <a:blipFill>
                <a:blip r:embed="rId3"/>
                <a:stretch>
                  <a:fillRect t="-1141" b="-38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845B6F0-D4B1-B337-6CD1-87B49DD4565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1526259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4DF1B0-F5E4-D541-D796-FCAF815B872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LHCb collaboration now</a:t>
            </a:r>
            <a:endParaRPr lang="en-NL" dirty="0"/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CC2A212A-1C5B-5ADE-F0F6-C3206AB166E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1791000" y="952470"/>
            <a:ext cx="5561999" cy="3708000"/>
          </a:xfr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47D06BA-5E69-8DEA-C094-2AAC0A08DFC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31044235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7E85ADD-8DCE-DD58-C4F1-9564C5A2AE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LHCb collaboration now </a:t>
            </a:r>
            <a:endParaRPr lang="en-NL" dirty="0"/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47800A31-45EB-3F94-F5EB-5F6FE64CCAC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580852" y="993775"/>
            <a:ext cx="5982296" cy="3582541"/>
          </a:xfr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7EA0F39-2A17-314E-6CD8-D1A19834739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3338909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EE00468-0383-EF57-DB84-B18E057FC9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LHCb Upgrade 2 detector</a:t>
            </a:r>
            <a:endParaRPr lang="en-NL" dirty="0"/>
          </a:p>
        </p:txBody>
      </p:sp>
      <p:pic>
        <p:nvPicPr>
          <p:cNvPr id="8" name="Tijdelijke aanduiding voor inhoud 7">
            <a:extLst>
              <a:ext uri="{FF2B5EF4-FFF2-40B4-BE49-F238E27FC236}">
                <a16:creationId xmlns:a16="http://schemas.microsoft.com/office/drawing/2014/main" id="{F08ACDBF-47EA-2278-8628-85904E5BEB4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350473" y="993775"/>
            <a:ext cx="4443053" cy="3203575"/>
          </a:xfrm>
        </p:spPr>
      </p:pic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402AA802-EC6C-D042-849B-5A82C70F420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6633330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2703FE7-EA34-93F9-AD2B-F4DB7904299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37C117C-0F69-65A4-48C5-D6CBF670FE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81637" y="1889654"/>
            <a:ext cx="6780726" cy="705332"/>
          </a:xfrm>
        </p:spPr>
        <p:txBody>
          <a:bodyPr/>
          <a:lstStyle/>
          <a:p>
            <a:pPr algn="ctr"/>
            <a:r>
              <a:rPr lang="en-GB" b="1" dirty="0"/>
              <a:t>Rare decays</a:t>
            </a:r>
            <a:endParaRPr lang="en-NL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24274F-7394-A123-CD71-307686D8A45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94585326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9AD5C2-53EF-4046-911C-6BFB27092F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Effective field theory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1F2D76A-C698-433C-BDFD-227163BC57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799" y="994205"/>
            <a:ext cx="6838858" cy="3203145"/>
          </a:xfrm>
        </p:spPr>
        <p:txBody>
          <a:bodyPr>
            <a:normAutofit/>
          </a:bodyPr>
          <a:lstStyle/>
          <a:p>
            <a:r>
              <a:rPr lang="en-US" sz="2000" dirty="0"/>
              <a:t>Are anomalies consistent with each other?</a:t>
            </a:r>
          </a:p>
          <a:p>
            <a:r>
              <a:rPr lang="en-US" sz="2000" b="1" dirty="0"/>
              <a:t>Use effective field theory at B-hadron scale, </a:t>
            </a:r>
            <a:br>
              <a:rPr lang="en-US" sz="2000" b="1" dirty="0"/>
            </a:br>
            <a:r>
              <a:rPr lang="en-US" sz="2000" b="1" dirty="0"/>
              <a:t>just like beta decay four-point interaction!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pPr marL="36576" indent="0">
              <a:buNone/>
            </a:pPr>
            <a:endParaRPr lang="en-GB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82F4A81-8055-464B-ADB4-365BE6BD48D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76</a:t>
            </a:fld>
            <a:endParaRPr lang="en-US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60481714-1A22-4BB6-86D4-47C5952C5D1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52453" y="2210119"/>
            <a:ext cx="6236347" cy="19391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5794952"/>
      </p:ext>
    </p:extLst>
  </p:cSld>
  <p:clrMapOvr>
    <a:masterClrMapping/>
  </p:clrMapOvr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9AD5C2-53EF-4046-911C-6BFB27092F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8064" y="70745"/>
            <a:ext cx="8226854" cy="705332"/>
          </a:xfrm>
        </p:spPr>
        <p:txBody>
          <a:bodyPr>
            <a:normAutofit/>
          </a:bodyPr>
          <a:lstStyle/>
          <a:p>
            <a:r>
              <a:rPr lang="en-US" dirty="0"/>
              <a:t>Effective field theory</a:t>
            </a:r>
            <a:endParaRPr lang="en-GB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1F2D76A-C698-433C-BDFD-227163BC570D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1" y="880451"/>
                <a:ext cx="6033698" cy="3601493"/>
              </a:xfrm>
            </p:spPr>
            <p:txBody>
              <a:bodyPr>
                <a:normAutofit fontScale="92500" lnSpcReduction="20000"/>
              </a:bodyPr>
              <a:lstStyle/>
              <a:p>
                <a:r>
                  <a:rPr lang="en-US" sz="1800" dirty="0"/>
                  <a:t>An EFT probes different couplings:</a:t>
                </a:r>
              </a:p>
              <a:p>
                <a:endParaRPr lang="en-US" sz="1800" dirty="0"/>
              </a:p>
              <a:p>
                <a:endParaRPr lang="en-US" sz="1800" dirty="0"/>
              </a:p>
              <a:p>
                <a:endParaRPr lang="en-US" sz="1800" dirty="0"/>
              </a:p>
              <a:p>
                <a:r>
                  <a:rPr lang="en-US" sz="1800" dirty="0"/>
                  <a:t>Fermion operators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b="0" i="1" smtClean="0">
                            <a:latin typeface="Cambria Math" panose="02040503050406030204" pitchFamily="18" charset="0"/>
                          </a:rPr>
                          <m:t>𝑂</m:t>
                        </m:r>
                      </m:e>
                      <m:sub>
                        <m:r>
                          <a:rPr lang="en-US" sz="1800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800" dirty="0"/>
                  <a:t>, Wilson coefficients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b="0" i="1" smtClean="0"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sz="1800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800" dirty="0"/>
                  <a:t> </a:t>
                </a:r>
              </a:p>
              <a:p>
                <a:r>
                  <a:rPr lang="en-US" sz="1800" dirty="0"/>
                  <a:t>Grouped by leptonic current: (</a:t>
                </a:r>
                <a:r>
                  <a:rPr lang="en-US" sz="1800" dirty="0">
                    <a:solidFill>
                      <a:srgbClr val="144BDD"/>
                    </a:solidFill>
                  </a:rPr>
                  <a:t>SM</a:t>
                </a:r>
                <a:r>
                  <a:rPr lang="en-US" sz="1800" dirty="0"/>
                  <a:t>,</a:t>
                </a:r>
                <a:r>
                  <a:rPr lang="en-US" sz="1800" dirty="0">
                    <a:solidFill>
                      <a:srgbClr val="FF0000"/>
                    </a:solidFill>
                  </a:rPr>
                  <a:t>NP</a:t>
                </a:r>
                <a:r>
                  <a:rPr lang="en-US" sz="1800" dirty="0"/>
                  <a:t>)</a:t>
                </a:r>
              </a:p>
              <a:p>
                <a:pPr lvl="1"/>
                <a14:m>
                  <m:oMath xmlns:m="http://schemas.openxmlformats.org/officeDocument/2006/math">
                    <m:sSub>
                      <m:sSubPr>
                        <m:ctrlPr>
                          <a:rPr lang="en-US" sz="1800" b="0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b="0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sz="1800" b="0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  <m:t>7</m:t>
                        </m:r>
                      </m:sub>
                    </m:sSub>
                  </m:oMath>
                </a14:m>
                <a:r>
                  <a:rPr lang="en-US" sz="1800" dirty="0"/>
                  <a:t> photon penguin</a:t>
                </a:r>
                <a:endParaRPr lang="en-US" sz="1800" b="0" i="1" dirty="0">
                  <a:latin typeface="Cambria Math" panose="02040503050406030204" pitchFamily="18" charset="0"/>
                </a:endParaRPr>
              </a:p>
              <a:p>
                <a:pPr lvl="1"/>
                <a14:m>
                  <m:oMath xmlns:m="http://schemas.openxmlformats.org/officeDocument/2006/math">
                    <m:sSub>
                      <m:sSub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b="0" i="1" smtClean="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1800" b="0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sz="1800" b="0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  <m:t>10</m:t>
                        </m:r>
                      </m:sub>
                    </m:sSub>
                    <m:r>
                      <a:rPr lang="en-US" sz="1800" b="0" i="1" smtClean="0">
                        <a:latin typeface="Cambria Math" panose="02040503050406030204" pitchFamily="18" charset="0"/>
                      </a:rPr>
                      <m:t>)</m:t>
                    </m:r>
                    <m:sSub>
                      <m:sSubPr>
                        <m:ctrlPr>
                          <a:rPr lang="en-US" sz="1800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i="1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sz="1800" b="0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  <m:t>9</m:t>
                        </m:r>
                      </m:sub>
                    </m:sSub>
                  </m:oMath>
                </a14:m>
                <a:r>
                  <a:rPr lang="en-US" sz="1800" dirty="0"/>
                  <a:t>  (axial) vector</a:t>
                </a:r>
              </a:p>
              <a:p>
                <a:pPr lvl="1"/>
                <a14:m>
                  <m:oMath xmlns:m="http://schemas.openxmlformats.org/officeDocument/2006/math">
                    <m:sSub>
                      <m:sSubPr>
                        <m:ctrlPr>
                          <a:rPr lang="en-US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i="1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180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sz="1800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𝑃</m:t>
                        </m:r>
                      </m:sub>
                    </m:sSub>
                    <m:r>
                      <a:rPr lang="en-US" sz="1800" i="1">
                        <a:latin typeface="Cambria Math" panose="02040503050406030204" pitchFamily="18" charset="0"/>
                      </a:rPr>
                      <m:t>)</m:t>
                    </m:r>
                    <m:sSub>
                      <m:sSubPr>
                        <m:ctrlPr>
                          <a:rPr lang="en-US" sz="180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sz="1800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𝑆</m:t>
                        </m:r>
                      </m:sub>
                    </m:sSub>
                  </m:oMath>
                </a14:m>
                <a:r>
                  <a:rPr lang="en-US" sz="1800" dirty="0"/>
                  <a:t>  (pseudo) scalar</a:t>
                </a:r>
              </a:p>
              <a:p>
                <a:r>
                  <a:rPr lang="en-US" sz="1600" dirty="0"/>
                  <a:t>Note: operators, coefficients with opposite quark current handedness from SM marked with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𝑂</m:t>
                        </m:r>
                      </m:e>
                      <m:sub>
                        <m:r>
                          <a:rPr lang="en-US" sz="16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  <m:sup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′</m:t>
                        </m:r>
                      </m:sup>
                    </m:sSubSup>
                  </m:oMath>
                </a14:m>
                <a:r>
                  <a:rPr lang="en-US" sz="1600" dirty="0"/>
                  <a:t>,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6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𝐶</m:t>
                        </m:r>
                      </m:e>
                      <m:sub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  <m:sup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′</m:t>
                        </m:r>
                      </m:sup>
                    </m:sSubSup>
                  </m:oMath>
                </a14:m>
                <a:r>
                  <a:rPr lang="en-US" sz="1600" dirty="0"/>
                  <a:t> (negligible in SM)</a:t>
                </a:r>
                <a:r>
                  <a:rPr lang="en-US" sz="1800" dirty="0"/>
                  <a:t> </a:t>
                </a:r>
              </a:p>
              <a:p>
                <a:r>
                  <a:rPr lang="en-US" sz="1800" b="1" dirty="0"/>
                  <a:t>Global fits indicate consistent deviation:</a:t>
                </a:r>
                <a:br>
                  <a:rPr lang="en-US" sz="1800" b="1" dirty="0"/>
                </a:br>
                <a:r>
                  <a:rPr lang="en-US" sz="1800" b="1" dirty="0"/>
                  <a:t>universal reduction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800" b="1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800" b="1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  <m:t>𝑪</m:t>
                        </m:r>
                      </m:e>
                      <m:sub>
                        <m:r>
                          <a:rPr lang="en-US" sz="1800" b="1" i="1" smtClean="0">
                            <a:solidFill>
                              <a:srgbClr val="0000FF"/>
                            </a:solidFill>
                            <a:latin typeface="Cambria Math" panose="02040503050406030204" pitchFamily="18" charset="0"/>
                          </a:rPr>
                          <m:t>𝟗</m:t>
                        </m:r>
                      </m:sub>
                    </m:sSub>
                  </m:oMath>
                </a14:m>
                <a:r>
                  <a:rPr lang="en-US" sz="1800" dirty="0"/>
                  <a:t>?</a:t>
                </a:r>
                <a:endParaRPr lang="en-US" sz="2600" b="1" dirty="0"/>
              </a:p>
              <a:p>
                <a:pPr marL="36576" indent="0">
                  <a:buNone/>
                </a:pPr>
                <a:endParaRPr lang="en-US" sz="1800" dirty="0"/>
              </a:p>
              <a:p>
                <a:endParaRPr lang="en-US" dirty="0"/>
              </a:p>
              <a:p>
                <a:pPr marL="36576" indent="0">
                  <a:buNone/>
                </a:pPr>
                <a:endParaRPr lang="en-GB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1F2D76A-C698-433C-BDFD-227163BC570D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1" y="880451"/>
                <a:ext cx="6033698" cy="3601493"/>
              </a:xfrm>
              <a:blipFill>
                <a:blip r:embed="rId2"/>
                <a:stretch>
                  <a:fillRect t="-1861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82F4A81-8055-464B-ADB4-365BE6BD48D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77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833DE92-2D27-4F9C-86DF-DBDE8B0B2B8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17078" y="1257117"/>
            <a:ext cx="2832417" cy="610914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08964D0C-C292-4049-B9E9-1241CF39A79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20965" y="137167"/>
            <a:ext cx="3953218" cy="1229243"/>
          </a:xfrm>
          <a:prstGeom prst="rect">
            <a:avLst/>
          </a:prstGeom>
        </p:spPr>
      </p:pic>
      <p:grpSp>
        <p:nvGrpSpPr>
          <p:cNvPr id="11" name="Group 10">
            <a:extLst>
              <a:ext uri="{FF2B5EF4-FFF2-40B4-BE49-F238E27FC236}">
                <a16:creationId xmlns:a16="http://schemas.microsoft.com/office/drawing/2014/main" id="{748337A8-EF40-4770-99D0-3390C1CE73DB}"/>
              </a:ext>
            </a:extLst>
          </p:cNvPr>
          <p:cNvGrpSpPr/>
          <p:nvPr/>
        </p:nvGrpSpPr>
        <p:grpSpPr>
          <a:xfrm>
            <a:off x="5848916" y="1623524"/>
            <a:ext cx="3125267" cy="2820939"/>
            <a:chOff x="5672568" y="1623524"/>
            <a:chExt cx="3125267" cy="2820939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0E8B2DA6-041A-4629-812E-2E4FDC91C692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5672568" y="1623524"/>
              <a:ext cx="2950873" cy="2820939"/>
            </a:xfrm>
            <a:prstGeom prst="rect">
              <a:avLst/>
            </a:prstGeom>
          </p:spPr>
        </p:pic>
        <p:sp>
          <p:nvSpPr>
            <p:cNvPr id="13" name="Star: 5 Points 12">
              <a:extLst>
                <a:ext uri="{FF2B5EF4-FFF2-40B4-BE49-F238E27FC236}">
                  <a16:creationId xmlns:a16="http://schemas.microsoft.com/office/drawing/2014/main" id="{8DA404C2-E2CF-40C2-BFB2-D0E136B1C5E6}"/>
                </a:ext>
              </a:extLst>
            </p:cNvPr>
            <p:cNvSpPr/>
            <p:nvPr/>
          </p:nvSpPr>
          <p:spPr>
            <a:xfrm>
              <a:off x="7148004" y="2803195"/>
              <a:ext cx="202475" cy="172230"/>
            </a:xfrm>
            <a:prstGeom prst="star5">
              <a:avLst/>
            </a:prstGeom>
            <a:solidFill>
              <a:srgbClr val="FCCC00"/>
            </a:solidFill>
            <a:ln>
              <a:solidFill>
                <a:schemeClr val="accent6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0B77B5EE-58E8-4DDB-BA94-BF8A90753346}"/>
                </a:ext>
              </a:extLst>
            </p:cNvPr>
            <p:cNvSpPr txBox="1"/>
            <p:nvPr/>
          </p:nvSpPr>
          <p:spPr>
            <a:xfrm>
              <a:off x="7227172" y="3007024"/>
              <a:ext cx="54458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solidFill>
                    <a:srgbClr val="FCCC00"/>
                  </a:solidFill>
                </a:rPr>
                <a:t>SM</a:t>
              </a:r>
              <a:endParaRPr lang="en-GB" b="1" dirty="0">
                <a:solidFill>
                  <a:srgbClr val="FCCC00"/>
                </a:solidFill>
              </a:endParaRPr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46329A8D-7664-4D61-88B0-3D20F73CE323}"/>
                </a:ext>
              </a:extLst>
            </p:cNvPr>
            <p:cNvSpPr txBox="1"/>
            <p:nvPr/>
          </p:nvSpPr>
          <p:spPr>
            <a:xfrm>
              <a:off x="6150088" y="3515382"/>
              <a:ext cx="2647747" cy="430887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GB" sz="1100" dirty="0"/>
                <a:t>[</a:t>
              </a:r>
              <a:r>
                <a:rPr lang="en-GB" sz="1100" dirty="0" err="1"/>
                <a:t>Algueró</a:t>
              </a:r>
              <a:r>
                <a:rPr lang="en-GB" sz="1100" dirty="0"/>
                <a:t> et al., </a:t>
              </a:r>
              <a:br>
                <a:rPr lang="en-GB" sz="1100" dirty="0"/>
              </a:br>
              <a:r>
                <a:rPr lang="en-GB" sz="1100" dirty="0" err="1"/>
                <a:t>Eur.Phys.J.C</a:t>
              </a:r>
              <a:r>
                <a:rPr lang="en-GB" sz="1100" dirty="0"/>
                <a:t> 83, 648 (2023)]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1396415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0B8B91AC-0C25-4EFD-B53B-5DB25F915520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>
                <a:normAutofit/>
              </a:bodyPr>
              <a:lstStyle/>
              <a:p>
                <a:r>
                  <a:rPr lang="en-US" sz="3000" dirty="0"/>
                  <a:t>Searching for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GB" sz="30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GB" sz="3000" b="0" i="1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sz="3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GB" sz="30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GB" sz="3000" b="0" i="1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endParaRPr lang="en-GB" sz="3000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0B8B91AC-0C25-4EFD-B53B-5DB25F915520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l="-2788" b="-16522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73A8B05-5B67-4FD9-B151-0D57300CEFF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78</a:t>
            </a:fld>
            <a:endParaRPr lang="en-US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EC10BE33-BD02-4056-AD44-41CBA3B25F37}"/>
              </a:ext>
            </a:extLst>
          </p:cNvPr>
          <p:cNvSpPr txBox="1"/>
          <p:nvPr/>
        </p:nvSpPr>
        <p:spPr>
          <a:xfrm>
            <a:off x="5498193" y="596378"/>
            <a:ext cx="2522877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200" b="1" dirty="0"/>
              <a:t>[PRL 120 (2018) 061801]</a:t>
            </a:r>
            <a:endParaRPr lang="en-GB" sz="1200" b="1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BF0D1B5C-68A0-371B-A97F-CEE539FDC8D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22024" y="965642"/>
            <a:ext cx="6499952" cy="213727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641877E6-E614-30F8-C860-D893D560A1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38511" y="3050327"/>
            <a:ext cx="2480476" cy="1682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0866901"/>
      </p:ext>
    </p:extLst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65C3A7D6-A262-4BB4-B60A-CAE98FCE7E0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32647" y="2802245"/>
            <a:ext cx="6780725" cy="189272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8721A65-8AE9-4D31-A311-E2382CEF16B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500" dirty="0"/>
              <a:t>Effective lifetime</a:t>
            </a:r>
            <a:endParaRPr lang="en-GB" sz="35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E9F5FAE0-16D9-45CE-9C4E-4177558C52A6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0" y="994205"/>
                <a:ext cx="7237926" cy="3473020"/>
              </a:xfrm>
            </p:spPr>
            <p:txBody>
              <a:bodyPr>
                <a:noAutofit/>
              </a:bodyPr>
              <a:lstStyle/>
              <a:p>
                <a14:m>
                  <m:oMath xmlns:m="http://schemas.openxmlformats.org/officeDocument/2006/math">
                    <m:sSubSup>
                      <m:sSubSupPr>
                        <m:ctrlPr>
                          <a:rPr lang="en-US" sz="150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𝑠</m:t>
                        </m:r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)</m:t>
                        </m:r>
                      </m:sub>
                      <m:sup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500" i="1" dirty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500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500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𝜇</m:t>
                        </m:r>
                      </m:e>
                      <m:sup>
                        <m:r>
                          <a:rPr lang="en-US" sz="1500" i="1" dirty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GB" sz="1500" dirty="0"/>
                  <a:t> decay proceeds through CP-odd state in SM; </a:t>
                </a:r>
              </a:p>
              <a:p>
                <a:r>
                  <a:rPr lang="en-US" sz="1500" dirty="0"/>
                  <a:t>CP-even, CP-odd states of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GB" sz="15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GB" sz="1500" b="0" i="1" smtClean="0">
                            <a:latin typeface="Cambria Math" panose="02040503050406030204" pitchFamily="18" charset="0"/>
                          </a:rPr>
                          <m:t>𝐵</m:t>
                        </m:r>
                      </m:e>
                      <m:sub>
                        <m:r>
                          <a:rPr lang="en-GB" sz="1500" b="0" i="1" smtClean="0">
                            <a:latin typeface="Cambria Math" panose="02040503050406030204" pitchFamily="18" charset="0"/>
                          </a:rPr>
                          <m:t>𝑠</m:t>
                        </m:r>
                      </m:sub>
                      <m:sup>
                        <m:r>
                          <a:rPr lang="en-GB" sz="1500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</m:oMath>
                </a14:m>
                <a:r>
                  <a:rPr lang="en-US" sz="1500" dirty="0"/>
                  <a:t> have different lifetime </a:t>
                </a:r>
                <a:r>
                  <a:rPr lang="en-US" sz="1500" dirty="0">
                    <a:sym typeface="Wingdings" panose="05000000000000000000" pitchFamily="2" charset="2"/>
                  </a:rPr>
                  <a:t> </a:t>
                </a:r>
                <a:br>
                  <a:rPr lang="en-US" sz="1500" dirty="0">
                    <a:sym typeface="Wingdings" panose="05000000000000000000" pitchFamily="2" charset="2"/>
                  </a:rPr>
                </a:br>
                <a:r>
                  <a:rPr lang="en-US" sz="1500" b="1" dirty="0"/>
                  <a:t>measure effective lifetime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500" b="1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500" b="1" i="1" smtClean="0">
                            <a:latin typeface="Cambria Math" panose="02040503050406030204" pitchFamily="18" charset="0"/>
                          </a:rPr>
                          <m:t>𝝉</m:t>
                        </m:r>
                      </m:e>
                      <m:sub>
                        <m:r>
                          <a:rPr lang="en-US" sz="1500" b="1" i="1" smtClean="0">
                            <a:latin typeface="Cambria Math" panose="02040503050406030204" pitchFamily="18" charset="0"/>
                          </a:rPr>
                          <m:t>𝒆𝒇𝒇</m:t>
                        </m:r>
                      </m:sub>
                    </m:sSub>
                  </m:oMath>
                </a14:m>
                <a:r>
                  <a:rPr lang="en-US" sz="1500" b="1" dirty="0"/>
                  <a:t> to test CP-even contribution, scalar NP </a:t>
                </a:r>
                <a:endParaRPr lang="en-US" sz="1500" b="0" i="1" dirty="0">
                  <a:latin typeface="Cambria Math" panose="02040503050406030204" pitchFamily="18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𝝉</m:t>
                    </m:r>
                    <m:d>
                      <m:dPr>
                        <m:ctrlPr>
                          <a:rPr lang="en-US" sz="1500" b="1" i="1" dirty="0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bSup>
                          <m:sSubSupPr>
                            <m:ctrlPr>
                              <a:rPr lang="en-US" sz="1500" b="1" i="1" dirty="0"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en-US" sz="1500" b="1" i="1" dirty="0">
                                <a:latin typeface="Cambria Math" panose="02040503050406030204" pitchFamily="18" charset="0"/>
                              </a:rPr>
                              <m:t>𝑩</m:t>
                            </m:r>
                          </m:e>
                          <m:sub>
                            <m:r>
                              <a:rPr lang="en-US" sz="1500" b="1" i="1" dirty="0">
                                <a:latin typeface="Cambria Math" panose="02040503050406030204" pitchFamily="18" charset="0"/>
                              </a:rPr>
                              <m:t>𝒔</m:t>
                            </m:r>
                          </m:sub>
                          <m:sup>
                            <m:r>
                              <a:rPr lang="en-US" sz="1500" b="1" i="1" dirty="0">
                                <a:latin typeface="Cambria Math" panose="02040503050406030204" pitchFamily="18" charset="0"/>
                              </a:rPr>
                              <m:t>𝟎</m:t>
                            </m:r>
                          </m:sup>
                        </m:sSubSup>
                        <m:r>
                          <a:rPr lang="en-US" sz="1500" b="1" i="1" dirty="0" smtClean="0">
                            <a:latin typeface="Cambria Math" panose="02040503050406030204" pitchFamily="18" charset="0"/>
                          </a:rPr>
                          <m:t>→</m:t>
                        </m:r>
                        <m:sSup>
                          <m:sSupPr>
                            <m:ctrlPr>
                              <a:rPr lang="en-US" sz="1500" b="1" i="1" dirty="0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US" sz="1500" b="1" i="1" dirty="0" smtClean="0">
                                <a:latin typeface="Cambria Math" panose="02040503050406030204" pitchFamily="18" charset="0"/>
                              </a:rPr>
                              <m:t>𝝁</m:t>
                            </m:r>
                          </m:e>
                          <m:sup>
                            <m:r>
                              <a:rPr lang="en-US" sz="1500" b="1" i="1" dirty="0" smtClean="0"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  <m:sSup>
                          <m:sSupPr>
                            <m:ctrlPr>
                              <a:rPr lang="en-US" sz="1500" b="1" i="1" dirty="0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US" sz="1500" b="1" i="1" dirty="0" smtClean="0">
                                <a:latin typeface="Cambria Math" panose="02040503050406030204" pitchFamily="18" charset="0"/>
                              </a:rPr>
                              <m:t>𝝁</m:t>
                            </m:r>
                          </m:e>
                          <m:sup>
                            <m:r>
                              <a:rPr lang="en-US" sz="1500" b="1" i="1" dirty="0" smtClean="0">
                                <a:latin typeface="Cambria Math" panose="02040503050406030204" pitchFamily="18" charset="0"/>
                              </a:rPr>
                              <m:t>−</m:t>
                            </m:r>
                          </m:sup>
                        </m:sSup>
                      </m:e>
                    </m:d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𝟐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.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𝟎𝟕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±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𝟎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.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𝟐𝟗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±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𝟎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.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𝟎𝟑</m:t>
                    </m:r>
                    <m:r>
                      <a:rPr lang="en-US" sz="1500" b="1" i="1" dirty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sz="1500" b="1" dirty="0" err="1"/>
                  <a:t>ps</a:t>
                </a:r>
                <a:r>
                  <a:rPr lang="en-US" sz="1500" b="1" dirty="0"/>
                  <a:t>  </a:t>
                </a:r>
                <a:r>
                  <a:rPr lang="en-US" sz="1500" dirty="0"/>
                  <a:t>(previously </a:t>
                </a:r>
                <a14:m>
                  <m:oMath xmlns:m="http://schemas.openxmlformats.org/officeDocument/2006/math">
                    <m:r>
                      <a:rPr lang="en-US" sz="1500" i="1" dirty="0">
                        <a:latin typeface="Cambria Math" panose="02040503050406030204" pitchFamily="18" charset="0"/>
                      </a:rPr>
                      <m:t>2.</m:t>
                    </m:r>
                    <m:r>
                      <a:rPr lang="en-US" sz="1500" b="0" i="1" dirty="0" smtClean="0">
                        <a:latin typeface="Cambria Math" panose="02040503050406030204" pitchFamily="18" charset="0"/>
                      </a:rPr>
                      <m:t>04</m:t>
                    </m:r>
                    <m:r>
                      <a:rPr lang="en-US" sz="1500" i="1" dirty="0">
                        <a:latin typeface="Cambria Math" panose="02040503050406030204" pitchFamily="18" charset="0"/>
                      </a:rPr>
                      <m:t>±0.</m:t>
                    </m:r>
                    <m:r>
                      <a:rPr lang="en-US" sz="1500" b="0" i="1" dirty="0" smtClean="0">
                        <a:latin typeface="Cambria Math" panose="02040503050406030204" pitchFamily="18" charset="0"/>
                      </a:rPr>
                      <m:t>44±0.05</m:t>
                    </m:r>
                  </m:oMath>
                </a14:m>
                <a:r>
                  <a:rPr lang="en-US" sz="1500" dirty="0"/>
                  <a:t> ps)</a:t>
                </a:r>
              </a:p>
              <a:p>
                <a:r>
                  <a:rPr lang="en-US" sz="1500" dirty="0"/>
                  <a:t>1.5 sigma from SM</a:t>
                </a:r>
                <a14:m>
                  <m:oMath xmlns:m="http://schemas.openxmlformats.org/officeDocument/2006/math">
                    <m:r>
                      <a:rPr lang="en-US" sz="1500" b="0" i="1" dirty="0" smtClean="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500" dirty="0"/>
                  <a:t>2.2 sigma from extreme non-SM</a:t>
                </a:r>
                <a:endParaRPr lang="en-GB" sz="1500" dirty="0"/>
              </a:p>
              <a:p>
                <a:r>
                  <a:rPr lang="en-GB" sz="1500" b="1" dirty="0"/>
                  <a:t>Run 3 data needed to start providing significant constraints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E9F5FAE0-16D9-45CE-9C4E-4177558C52A6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0" y="994205"/>
                <a:ext cx="7237926" cy="3473020"/>
              </a:xfr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8CDA54D-D1BE-4256-A4D3-DA4AE4C3F3A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79</a:t>
            </a:fld>
            <a:endParaRPr lang="en-US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A686EAE-0BB7-4D67-A304-5B507E61C922}"/>
              </a:ext>
            </a:extLst>
          </p:cNvPr>
          <p:cNvSpPr txBox="1"/>
          <p:nvPr/>
        </p:nvSpPr>
        <p:spPr>
          <a:xfrm>
            <a:off x="5394960" y="329087"/>
            <a:ext cx="457200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200" b="1" dirty="0"/>
              <a:t>[LHCb-PAPER-2021-007]</a:t>
            </a:r>
            <a:endParaRPr lang="en-GB" sz="1200" b="1" dirty="0"/>
          </a:p>
        </p:txBody>
      </p:sp>
    </p:spTree>
    <p:extLst>
      <p:ext uri="{BB962C8B-B14F-4D97-AF65-F5344CB8AC3E}">
        <p14:creationId xmlns:p14="http://schemas.microsoft.com/office/powerpoint/2010/main" val="2177969663"/>
      </p:ext>
    </p:extLst>
  </p:cSld>
  <p:clrMapOvr>
    <a:masterClrMapping/>
  </p:clrMapOvr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Chart, diagram, line chart&#10;&#10;Description automatically generated">
            <a:extLst>
              <a:ext uri="{FF2B5EF4-FFF2-40B4-BE49-F238E27FC236}">
                <a16:creationId xmlns:a16="http://schemas.microsoft.com/office/drawing/2014/main" id="{E3A5A245-FE0C-492F-9718-F7812857535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60824" y="912582"/>
            <a:ext cx="3955714" cy="2723605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454DB43-64A2-41D9-811D-3663BEF931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000" dirty="0"/>
              <a:t>Measurements with electrons at LHCb</a:t>
            </a:r>
            <a:endParaRPr lang="en-GB" sz="30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7EC029E-579E-44E6-9716-348CEC72665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-52253" y="1006022"/>
            <a:ext cx="6074231" cy="3423011"/>
          </a:xfrm>
        </p:spPr>
        <p:txBody>
          <a:bodyPr>
            <a:normAutofit/>
          </a:bodyPr>
          <a:lstStyle/>
          <a:p>
            <a:r>
              <a:rPr lang="en-GB" sz="1500" b="1" dirty="0"/>
              <a:t>Electrons provide extra challenge in LHCb,</a:t>
            </a:r>
            <a:br>
              <a:rPr lang="en-GB" sz="1500" b="1" dirty="0"/>
            </a:br>
            <a:r>
              <a:rPr lang="en-GB" sz="1500" b="1" dirty="0"/>
              <a:t>because of significant bremsstrahlung in material</a:t>
            </a:r>
          </a:p>
          <a:p>
            <a:r>
              <a:rPr lang="en-US" sz="1500" dirty="0"/>
              <a:t>If bremsstrahlung is emitted before magnet,</a:t>
            </a:r>
            <a:br>
              <a:rPr lang="en-US" sz="1500" dirty="0"/>
            </a:br>
            <a:r>
              <a:rPr lang="en-US" sz="1500" dirty="0"/>
              <a:t>momentum is underestimated</a:t>
            </a:r>
          </a:p>
          <a:p>
            <a:r>
              <a:rPr lang="en-US" sz="1500" dirty="0"/>
              <a:t>Recover bremsstrahlung by </a:t>
            </a:r>
            <a:br>
              <a:rPr lang="en-US" sz="1500" dirty="0"/>
            </a:br>
            <a:r>
              <a:rPr lang="en-US" sz="1500" dirty="0"/>
              <a:t>searching for photon clusters in calorimeter </a:t>
            </a:r>
          </a:p>
          <a:p>
            <a:r>
              <a:rPr lang="en-US" sz="1500" dirty="0"/>
              <a:t>If found, correct electron momentum</a:t>
            </a:r>
          </a:p>
          <a:p>
            <a:r>
              <a:rPr lang="en-US" sz="1500" b="1" dirty="0"/>
              <a:t>Still, mass shape worse for electron modes</a:t>
            </a:r>
          </a:p>
          <a:p>
            <a:endParaRPr lang="en-US" sz="15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99E34D-98F1-473E-83D6-65610A348D4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80</a:t>
            </a:fld>
            <a:endParaRPr lang="en-US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8381EE9-038C-4A34-BB60-A2597E447AA0}"/>
              </a:ext>
            </a:extLst>
          </p:cNvPr>
          <p:cNvSpPr txBox="1"/>
          <p:nvPr/>
        </p:nvSpPr>
        <p:spPr>
          <a:xfrm>
            <a:off x="7362416" y="521830"/>
            <a:ext cx="164592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hlinkClick r:id="rId3"/>
              </a:rPr>
              <a:t>[arXiv:2103.11769]</a:t>
            </a:r>
            <a:endParaRPr lang="en-GB" sz="1200" b="1" dirty="0"/>
          </a:p>
        </p:txBody>
      </p:sp>
    </p:spTree>
    <p:extLst>
      <p:ext uri="{BB962C8B-B14F-4D97-AF65-F5344CB8AC3E}">
        <p14:creationId xmlns:p14="http://schemas.microsoft.com/office/powerpoint/2010/main" val="1546633248"/>
      </p:ext>
    </p:extLst>
  </p:cSld>
  <p:clrMapOvr>
    <a:masterClrMapping/>
  </p:clrMapOvr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54DB43-64A2-41D9-811D-3663BEF931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000" dirty="0"/>
              <a:t>Measurements with electrons at LHCb</a:t>
            </a:r>
            <a:endParaRPr lang="en-GB" sz="30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7EC029E-579E-44E6-9716-348CEC72665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-52253" y="1006022"/>
            <a:ext cx="6074231" cy="3423011"/>
          </a:xfrm>
        </p:spPr>
        <p:txBody>
          <a:bodyPr>
            <a:normAutofit/>
          </a:bodyPr>
          <a:lstStyle/>
          <a:p>
            <a:r>
              <a:rPr lang="en-GB" sz="1500" b="1" dirty="0"/>
              <a:t>Electrons provide extra challenge in LHCb,</a:t>
            </a:r>
            <a:br>
              <a:rPr lang="en-GB" sz="1500" b="1" dirty="0"/>
            </a:br>
            <a:r>
              <a:rPr lang="en-GB" sz="1500" b="1" dirty="0"/>
              <a:t>because of significant bremsstrahlung in material</a:t>
            </a:r>
          </a:p>
          <a:p>
            <a:r>
              <a:rPr lang="en-US" sz="1500" dirty="0"/>
              <a:t>If bremsstrahlung is emitted before magnet,</a:t>
            </a:r>
            <a:br>
              <a:rPr lang="en-US" sz="1500" dirty="0"/>
            </a:br>
            <a:r>
              <a:rPr lang="en-US" sz="1500" dirty="0"/>
              <a:t>momentum is underestimated</a:t>
            </a:r>
          </a:p>
          <a:p>
            <a:r>
              <a:rPr lang="en-US" sz="1500" dirty="0"/>
              <a:t>Recover bremsstrahlung by </a:t>
            </a:r>
            <a:br>
              <a:rPr lang="en-US" sz="1500" dirty="0"/>
            </a:br>
            <a:r>
              <a:rPr lang="en-US" sz="1500" dirty="0"/>
              <a:t>searching for photon clusters in calorimeter </a:t>
            </a:r>
          </a:p>
          <a:p>
            <a:r>
              <a:rPr lang="en-US" sz="1500" dirty="0"/>
              <a:t>If found, correct electron momentum</a:t>
            </a:r>
          </a:p>
          <a:p>
            <a:r>
              <a:rPr lang="en-US" sz="1500" b="1" dirty="0"/>
              <a:t>Still, mass shape worse for electron modes</a:t>
            </a:r>
          </a:p>
          <a:p>
            <a:endParaRPr lang="en-US" sz="1500" dirty="0"/>
          </a:p>
          <a:p>
            <a:r>
              <a:rPr lang="en-US" sz="1500" b="1" dirty="0"/>
              <a:t>Additionally, electrons more difficult for hardware trigger (than muons)</a:t>
            </a:r>
          </a:p>
          <a:p>
            <a:r>
              <a:rPr lang="en-US" sz="1500" dirty="0"/>
              <a:t>Electron sample divided based on hardware trigger category: electron, rest-of-event, or hadron trigger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99E34D-98F1-473E-83D6-65610A348D4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81</a:t>
            </a:fld>
            <a:endParaRPr lang="en-US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8381EE9-038C-4A34-BB60-A2597E447AA0}"/>
              </a:ext>
            </a:extLst>
          </p:cNvPr>
          <p:cNvSpPr txBox="1"/>
          <p:nvPr/>
        </p:nvSpPr>
        <p:spPr>
          <a:xfrm>
            <a:off x="7362416" y="521830"/>
            <a:ext cx="1645920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hlinkClick r:id="rId2"/>
              </a:rPr>
              <a:t>[arXiv:2103.11769]</a:t>
            </a:r>
            <a:endParaRPr lang="en-GB" sz="1200" b="1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B1BE1D99-352B-4E8A-A37F-A51AB12548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54502" y="1510188"/>
            <a:ext cx="4923371" cy="1911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83489432"/>
      </p:ext>
    </p:extLst>
  </p:cSld>
  <p:clrMapOvr>
    <a:masterClrMapping/>
  </p:clrMapOvr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69E9DE2B-2546-A8E9-BF74-6A29AB04300C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US" dirty="0"/>
                  <a:t>Lepton universality: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R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sub>
                    </m:sSub>
                    <m:r>
                      <a:rPr lang="en-US" b="0" i="0" smtClean="0"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R</m:t>
                        </m:r>
                      </m:e>
                      <m:sub>
                        <m:sSup>
                          <m:sSupPr>
                            <m:ctrlPr>
                              <a:rPr lang="en-US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US" b="0" i="0" smtClean="0">
                                <a:latin typeface="Cambria Math" panose="02040503050406030204" pitchFamily="18" charset="0"/>
                              </a:rPr>
                              <m:t>K</m:t>
                            </m:r>
                          </m:e>
                          <m:sup>
                            <m:r>
                              <a:rPr lang="en-US" b="0" i="0" smtClean="0">
                                <a:latin typeface="Cambria Math" panose="02040503050406030204" pitchFamily="18" charset="0"/>
                              </a:rPr>
                              <m:t>∗</m:t>
                            </m:r>
                          </m:sup>
                        </m:sSup>
                      </m:sub>
                    </m:sSub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69E9DE2B-2546-A8E9-BF74-6A29AB04300C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191532C0-64F0-DBE4-5013-758F0597A0F0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74320" y="994205"/>
                <a:ext cx="8412480" cy="3203145"/>
              </a:xfrm>
            </p:spPr>
            <p:txBody>
              <a:bodyPr>
                <a:normAutofit/>
              </a:bodyPr>
              <a:lstStyle/>
              <a:p>
                <a:r>
                  <a:rPr lang="en-US" sz="1700" dirty="0"/>
                  <a:t>From SM expect equal</a:t>
                </a:r>
                <a:br>
                  <a:rPr lang="en-US" sz="1700" dirty="0"/>
                </a:br>
                <a:r>
                  <a:rPr lang="en-US" sz="1700" dirty="0"/>
                  <a:t>muonic, electronic decay rate</a:t>
                </a:r>
              </a:p>
              <a:p>
                <a:r>
                  <a:rPr lang="en-US" sz="1700" dirty="0"/>
                  <a:t>Measure double ratio with respect to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700" b="0" i="0" smtClean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US" sz="1700" b="0" i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sz="1700" b="0" i="0" smtClean="0">
                        <a:latin typeface="Cambria Math" panose="02040503050406030204" pitchFamily="18" charset="0"/>
                      </a:rPr>
                      <m:t>ψ</m:t>
                    </m:r>
                  </m:oMath>
                </a14:m>
                <a:r>
                  <a:rPr lang="en-US" sz="1700" dirty="0"/>
                  <a:t> modes</a:t>
                </a:r>
              </a:p>
              <a:p>
                <a:r>
                  <a:rPr lang="en-US" sz="1700" b="1" dirty="0"/>
                  <a:t>Consistent with SM</a:t>
                </a:r>
                <a:r>
                  <a:rPr lang="en-US" sz="1700" dirty="0"/>
                  <a:t>, shift versus previous results </a:t>
                </a:r>
                <a:br>
                  <a:rPr lang="en-US" sz="1700" dirty="0"/>
                </a:br>
                <a:r>
                  <a:rPr lang="en-US" sz="1700" dirty="0"/>
                  <a:t>due to contribution from </a:t>
                </a:r>
                <a:r>
                  <a:rPr lang="en-US" sz="1700" dirty="0" err="1"/>
                  <a:t>misID</a:t>
                </a:r>
                <a:r>
                  <a:rPr lang="en-US" sz="1700" dirty="0"/>
                  <a:t> backgrounds</a:t>
                </a:r>
                <a:endParaRPr lang="en-NL" sz="1700" dirty="0"/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191532C0-64F0-DBE4-5013-758F0597A0F0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74320" y="994205"/>
                <a:ext cx="8412480" cy="3203145"/>
              </a:xfrm>
              <a:blipFill>
                <a:blip r:embed="rId3"/>
                <a:stretch>
                  <a:fillRect t="-57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6A61424C-17BC-87D8-C1E5-58D535B7DE2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82</a:t>
            </a:fld>
            <a:endParaRPr lang="en-US" dirty="0"/>
          </a:p>
        </p:txBody>
      </p:sp>
      <p:pic>
        <p:nvPicPr>
          <p:cNvPr id="8" name="Afbeelding 7">
            <a:extLst>
              <a:ext uri="{FF2B5EF4-FFF2-40B4-BE49-F238E27FC236}">
                <a16:creationId xmlns:a16="http://schemas.microsoft.com/office/drawing/2014/main" id="{9B0E62D0-8913-745E-74BA-DB62E97E8B7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023359" y="1005332"/>
            <a:ext cx="5071111" cy="548375"/>
          </a:xfrm>
          <a:prstGeom prst="rect">
            <a:avLst/>
          </a:prstGeom>
        </p:spPr>
      </p:pic>
      <p:pic>
        <p:nvPicPr>
          <p:cNvPr id="10" name="Afbeelding 9" descr="Afbeelding met tekst, diagram&#10;&#10;Automatisch gegenereerde beschrijving">
            <a:extLst>
              <a:ext uri="{FF2B5EF4-FFF2-40B4-BE49-F238E27FC236}">
                <a16:creationId xmlns:a16="http://schemas.microsoft.com/office/drawing/2014/main" id="{36AC9CFA-E280-A183-99C7-6086F57D085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2193" r="-513" b="34912"/>
          <a:stretch/>
        </p:blipFill>
        <p:spPr>
          <a:xfrm>
            <a:off x="0" y="2615344"/>
            <a:ext cx="5863549" cy="1849576"/>
          </a:xfrm>
          <a:prstGeom prst="rect">
            <a:avLst/>
          </a:prstGeom>
        </p:spPr>
      </p:pic>
      <p:pic>
        <p:nvPicPr>
          <p:cNvPr id="12" name="Afbeelding 11" descr="Afbeelding met tekst, Lettertype, schermopname, diagram&#10;&#10;Automatisch gegenereerde beschrijving">
            <a:extLst>
              <a:ext uri="{FF2B5EF4-FFF2-40B4-BE49-F238E27FC236}">
                <a16:creationId xmlns:a16="http://schemas.microsoft.com/office/drawing/2014/main" id="{C1923959-9F06-D39E-D2CA-1B3A85B2DFCA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787349" y="1991906"/>
            <a:ext cx="3356651" cy="2529890"/>
          </a:xfrm>
          <a:prstGeom prst="rect">
            <a:avLst/>
          </a:prstGeom>
        </p:spPr>
      </p:pic>
      <p:sp>
        <p:nvSpPr>
          <p:cNvPr id="15" name="Tekstvak 14">
            <a:extLst>
              <a:ext uri="{FF2B5EF4-FFF2-40B4-BE49-F238E27FC236}">
                <a16:creationId xmlns:a16="http://schemas.microsoft.com/office/drawing/2014/main" id="{FB94BF8D-90BC-85B1-FB96-DC00016E9771}"/>
              </a:ext>
            </a:extLst>
          </p:cNvPr>
          <p:cNvSpPr txBox="1"/>
          <p:nvPr/>
        </p:nvSpPr>
        <p:spPr>
          <a:xfrm>
            <a:off x="5670118" y="1641918"/>
            <a:ext cx="4572000" cy="2616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algn="l" rtl="0" eaLnBrk="1" fontAlgn="ctr" latinLnBrk="0" hangingPunct="1"/>
            <a:r>
              <a:rPr lang="nl-NL" sz="1100" dirty="0">
                <a:hlinkClick r:id="rId7"/>
              </a:rPr>
              <a:t>[PRL 131 (2023) 051803</a:t>
            </a:r>
            <a:r>
              <a:rPr lang="nl-NL" sz="1100" dirty="0"/>
              <a:t>, </a:t>
            </a:r>
            <a:r>
              <a:rPr lang="nl-NL" sz="1100" b="0" i="0" u="none" strike="noStrike" kern="1200" dirty="0">
                <a:solidFill>
                  <a:srgbClr val="0055A0"/>
                </a:solidFill>
                <a:effectLst/>
                <a:latin typeface="Arial" panose="020B0604020202020204" pitchFamily="34" charset="0"/>
                <a:hlinkClick r:id="rId8"/>
              </a:rPr>
              <a:t>PRD 108 (2023) 032002]</a:t>
            </a:r>
            <a:endParaRPr lang="en-NL" sz="1100" dirty="0"/>
          </a:p>
        </p:txBody>
      </p:sp>
      <p:graphicFrame>
        <p:nvGraphicFramePr>
          <p:cNvPr id="17" name="Tabel 16">
            <a:extLst>
              <a:ext uri="{FF2B5EF4-FFF2-40B4-BE49-F238E27FC236}">
                <a16:creationId xmlns:a16="http://schemas.microsoft.com/office/drawing/2014/main" id="{D7156978-CDD9-92E1-467A-3200567C65D8}"/>
              </a:ext>
            </a:extLst>
          </p:cNvPr>
          <p:cNvGraphicFramePr>
            <a:graphicFrameLocks noGrp="1"/>
          </p:cNvGraphicFramePr>
          <p:nvPr/>
        </p:nvGraphicFramePr>
        <p:xfrm>
          <a:off x="121139" y="3677148"/>
          <a:ext cx="8229600" cy="365760"/>
        </p:xfrm>
        <a:graphic>
          <a:graphicData uri="http://schemas.openxmlformats.org/drawingml/2006/table">
            <a:tbl>
              <a:tblPr/>
              <a:tblGrid>
                <a:gridCol w="4114800">
                  <a:extLst>
                    <a:ext uri="{9D8B030D-6E8A-4147-A177-3AD203B41FA5}">
                      <a16:colId xmlns:a16="http://schemas.microsoft.com/office/drawing/2014/main" val="363891270"/>
                    </a:ext>
                  </a:extLst>
                </a:gridCol>
                <a:gridCol w="4114800">
                  <a:extLst>
                    <a:ext uri="{9D8B030D-6E8A-4147-A177-3AD203B41FA5}">
                      <a16:colId xmlns:a16="http://schemas.microsoft.com/office/drawing/2014/main" val="2997224340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endParaRPr lang="en-NL"/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nl-NL" dirty="0"/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89931518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860815198"/>
      </p:ext>
    </p:extLst>
  </p:cSld>
  <p:clrMapOvr>
    <a:masterClrMapping/>
  </p:clrMapOvr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C366BF5-684B-A72C-20DB-8452CEF1D26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247F39-6703-7CB7-1E4A-7013B3AFF8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81637" y="1889654"/>
            <a:ext cx="6780726" cy="705332"/>
          </a:xfrm>
        </p:spPr>
        <p:txBody>
          <a:bodyPr/>
          <a:lstStyle/>
          <a:p>
            <a:pPr algn="ctr"/>
            <a:r>
              <a:rPr lang="en-GB" b="1" dirty="0"/>
              <a:t>Other major LHCb results</a:t>
            </a:r>
            <a:endParaRPr lang="en-NL" b="1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100EBF4-6F2D-A3C2-488A-2B26E6E7EA7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84662395"/>
      </p:ext>
    </p:extLst>
  </p:cSld>
  <p:clrMapOvr>
    <a:masterClrMapping/>
  </p:clrMapOvr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4FC68B-00F2-3936-51E1-5F6E4C8793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/>
              <a:t>Semileptonic</a:t>
            </a:r>
            <a:r>
              <a:rPr lang="en-GB" dirty="0"/>
              <a:t> decays &amp; LFU</a:t>
            </a:r>
            <a:endParaRPr lang="en-NL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F05E4747-F3CF-4657-1D79-8648623C3982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55834" y="994205"/>
                <a:ext cx="8630966" cy="3607292"/>
              </a:xfrm>
            </p:spPr>
            <p:txBody>
              <a:bodyPr>
                <a:normAutofit/>
              </a:bodyPr>
              <a:lstStyle/>
              <a:p>
                <a:r>
                  <a:rPr lang="en-GB" dirty="0"/>
                  <a:t>Semileptonic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b</m:t>
                    </m:r>
                    <m:r>
                      <a:rPr lang="en-GB" b="0" i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clν</m:t>
                    </m:r>
                  </m:oMath>
                </a14:m>
                <a:r>
                  <a:rPr lang="en-GB" dirty="0"/>
                  <a:t> most common decay mode!</a:t>
                </a:r>
              </a:p>
              <a:p>
                <a:r>
                  <a:rPr lang="en-GB" b="1" dirty="0"/>
                  <a:t>Include neutrino in final state </a:t>
                </a:r>
                <a:r>
                  <a:rPr lang="en-GB" b="1" dirty="0">
                    <a:sym typeface="Wingdings" panose="05000000000000000000" pitchFamily="2" charset="2"/>
                  </a:rPr>
                  <a:t> missing mass</a:t>
                </a:r>
                <a:endParaRPr lang="en-GB" b="1" dirty="0"/>
              </a:p>
              <a:p>
                <a:r>
                  <a:rPr lang="en-GB" dirty="0"/>
                  <a:t>Still, used at </a:t>
                </a:r>
                <a:r>
                  <a:rPr lang="en-GB" dirty="0" err="1"/>
                  <a:t>LHCb</a:t>
                </a:r>
                <a:r>
                  <a:rPr lang="en-GB" dirty="0"/>
                  <a:t> for </a:t>
                </a:r>
              </a:p>
              <a:p>
                <a:pPr lvl="1"/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b</m:t>
                    </m:r>
                  </m:oMath>
                </a14:m>
                <a:r>
                  <a:rPr lang="en-GB" dirty="0"/>
                  <a:t>-hadron production measurements</a:t>
                </a:r>
              </a:p>
              <a:p>
                <a:pPr lvl="1"/>
                <a:r>
                  <a:rPr lang="en-GB" dirty="0"/>
                  <a:t>Mixing and CP violation tests</a:t>
                </a:r>
              </a:p>
              <a:p>
                <a:pPr lvl="1"/>
                <a14:m>
                  <m:oMath xmlns:m="http://schemas.openxmlformats.org/officeDocument/2006/math">
                    <m:r>
                      <a:rPr lang="en-GB" b="0" i="0" dirty="0" smtClean="0">
                        <a:latin typeface="Cambria Math" panose="02040503050406030204" pitchFamily="18" charset="0"/>
                      </a:rPr>
                      <m:t>|</m:t>
                    </m:r>
                    <m:sSub>
                      <m:sSubPr>
                        <m:ctrlPr>
                          <a:rPr lang="en-GB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i="0" dirty="0" smtClean="0">
                            <a:latin typeface="Cambria Math" panose="02040503050406030204" pitchFamily="18" charset="0"/>
                          </a:rPr>
                          <m:t>V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i="0" dirty="0" smtClean="0">
                            <a:latin typeface="Cambria Math" panose="02040503050406030204" pitchFamily="18" charset="0"/>
                          </a:rPr>
                          <m:t>ub</m:t>
                        </m:r>
                      </m:sub>
                    </m:sSub>
                    <m:r>
                      <a:rPr lang="en-GB" b="0" i="0" dirty="0" smtClean="0">
                        <a:latin typeface="Cambria Math" panose="02040503050406030204" pitchFamily="18" charset="0"/>
                      </a:rPr>
                      <m:t>|</m:t>
                    </m:r>
                    <m:r>
                      <a:rPr lang="en-GB" i="0" dirty="0" smtClean="0">
                        <a:latin typeface="Cambria Math" panose="02040503050406030204" pitchFamily="18" charset="0"/>
                      </a:rPr>
                      <m:t>, </m:t>
                    </m:r>
                    <m:r>
                      <a:rPr lang="en-GB" b="0" i="0" dirty="0" smtClean="0">
                        <a:latin typeface="Cambria Math" panose="02040503050406030204" pitchFamily="18" charset="0"/>
                      </a:rPr>
                      <m:t>|</m:t>
                    </m:r>
                    <m:sSub>
                      <m:sSubPr>
                        <m:ctrlPr>
                          <a:rPr lang="en-GB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i="0" dirty="0" err="1" smtClean="0">
                            <a:latin typeface="Cambria Math" panose="02040503050406030204" pitchFamily="18" charset="0"/>
                          </a:rPr>
                          <m:t>V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i="0" dirty="0" err="1" smtClean="0">
                            <a:latin typeface="Cambria Math" panose="02040503050406030204" pitchFamily="18" charset="0"/>
                          </a:rPr>
                          <m:t>cb</m:t>
                        </m:r>
                      </m:sub>
                    </m:sSub>
                    <m:r>
                      <a:rPr lang="en-GB" b="0" i="0" dirty="0" smtClean="0">
                        <a:latin typeface="Cambria Math" panose="02040503050406030204" pitchFamily="18" charset="0"/>
                      </a:rPr>
                      <m:t>|</m:t>
                    </m:r>
                  </m:oMath>
                </a14:m>
                <a:r>
                  <a:rPr lang="en-GB" dirty="0"/>
                  <a:t> measurements</a:t>
                </a:r>
              </a:p>
              <a:p>
                <a:r>
                  <a:rPr lang="en-GB" b="1" dirty="0"/>
                  <a:t>Test lepton universality: </a:t>
                </a:r>
                <a14:m>
                  <m:oMath xmlns:m="http://schemas.openxmlformats.org/officeDocument/2006/math">
                    <m:r>
                      <a:rPr lang="en-GB" b="1" i="0" smtClean="0">
                        <a:latin typeface="Cambria Math" panose="02040503050406030204" pitchFamily="18" charset="0"/>
                      </a:rPr>
                      <m:t>𝛕</m:t>
                    </m:r>
                  </m:oMath>
                </a14:m>
                <a:r>
                  <a:rPr lang="en-GB" b="1" dirty="0"/>
                  <a:t> vs. </a:t>
                </a:r>
                <a14:m>
                  <m:oMath xmlns:m="http://schemas.openxmlformats.org/officeDocument/2006/math">
                    <m:r>
                      <a:rPr lang="en-GB" b="1" i="0" smtClean="0">
                        <a:latin typeface="Cambria Math" panose="02040503050406030204" pitchFamily="18" charset="0"/>
                      </a:rPr>
                      <m:t>𝛍</m:t>
                    </m:r>
                    <m:r>
                      <a:rPr lang="en-GB" b="1" i="0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GB" b="1" i="0" smtClean="0">
                        <a:latin typeface="Cambria Math" panose="02040503050406030204" pitchFamily="18" charset="0"/>
                      </a:rPr>
                      <m:t>𝐞</m:t>
                    </m:r>
                  </m:oMath>
                </a14:m>
                <a:r>
                  <a:rPr lang="en-GB" b="1" dirty="0"/>
                  <a:t> rates</a:t>
                </a:r>
              </a:p>
              <a:p>
                <a:r>
                  <a:rPr lang="en-GB" dirty="0"/>
                  <a:t>Precise SM prediction available</a:t>
                </a:r>
              </a:p>
              <a:p>
                <a:r>
                  <a:rPr lang="en-GB" b="1" dirty="0"/>
                  <a:t>At least 1 neutrino produced in </a:t>
                </a:r>
                <a14:m>
                  <m:oMath xmlns:m="http://schemas.openxmlformats.org/officeDocument/2006/math">
                    <m:r>
                      <a:rPr lang="en-GB" b="1" i="0" smtClean="0">
                        <a:latin typeface="Cambria Math" panose="02040503050406030204" pitchFamily="18" charset="0"/>
                      </a:rPr>
                      <m:t>𝛕</m:t>
                    </m:r>
                  </m:oMath>
                </a14:m>
                <a:r>
                  <a:rPr lang="en-GB" b="1" dirty="0"/>
                  <a:t> decay: more missing mass</a:t>
                </a:r>
              </a:p>
              <a:p>
                <a:r>
                  <a:rPr lang="en-GB" dirty="0" err="1"/>
                  <a:t>LHCb</a:t>
                </a:r>
                <a:r>
                  <a:rPr lang="en-GB" dirty="0"/>
                  <a:t> does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i="0">
                            <a:latin typeface="Cambria Math" panose="02040503050406030204" pitchFamily="18" charset="0"/>
                          </a:rPr>
                          <m:t>τ</m:t>
                        </m:r>
                      </m:e>
                      <m:sup>
                        <m:r>
                          <a:rPr lang="en-GB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GB" i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i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GB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sSub>
                      <m:sSubPr>
                        <m:ctrlPr>
                          <a:rPr lang="en-GB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i="0">
                            <a:latin typeface="Cambria Math" panose="02040503050406030204" pitchFamily="18" charset="0"/>
                          </a:rPr>
                          <m:t>ν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i="0">
                            <a:latin typeface="Cambria Math" panose="02040503050406030204" pitchFamily="18" charset="0"/>
                          </a:rPr>
                          <m:t>τ</m:t>
                        </m:r>
                      </m:sub>
                    </m:sSub>
                    <m:sSub>
                      <m:sSubPr>
                        <m:ctrlPr>
                          <a:rPr lang="en-GB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̅"/>
                            <m:ctrlPr>
                              <a:rPr lang="en-GB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GB" i="0">
                                <a:latin typeface="Cambria Math" panose="02040503050406030204" pitchFamily="18" charset="0"/>
                              </a:rPr>
                              <m:t>ν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GB" i="0" dirty="0">
                            <a:latin typeface="Cambria Math" panose="02040503050406030204" pitchFamily="18" charset="0"/>
                          </a:rPr>
                          <m:t>μ</m:t>
                        </m:r>
                      </m:sub>
                    </m:sSub>
                  </m:oMath>
                </a14:m>
                <a:r>
                  <a:rPr lang="en-GB" dirty="0"/>
                  <a:t> or 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i="0">
                            <a:latin typeface="Cambria Math" panose="02040503050406030204" pitchFamily="18" charset="0"/>
                          </a:rPr>
                          <m:t>τ</m:t>
                        </m:r>
                      </m:e>
                      <m:sup>
                        <m:r>
                          <a:rPr lang="en-GB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GB" i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b="0" i="0" smtClean="0">
                            <a:latin typeface="Cambria Math" panose="02040503050406030204" pitchFamily="18" charset="0"/>
                          </a:rPr>
                          <m:t>3</m:t>
                        </m:r>
                        <m:r>
                          <m:rPr>
                            <m:sty m:val="p"/>
                          </m:rPr>
                          <a:rPr lang="en-GB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GB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sSub>
                      <m:sSubPr>
                        <m:ctrlPr>
                          <a:rPr lang="en-GB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i="0">
                            <a:latin typeface="Cambria Math" panose="02040503050406030204" pitchFamily="18" charset="0"/>
                          </a:rPr>
                          <m:t>ν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i="0">
                            <a:latin typeface="Cambria Math" panose="02040503050406030204" pitchFamily="18" charset="0"/>
                          </a:rPr>
                          <m:t>τ</m:t>
                        </m:r>
                      </m:sub>
                    </m:sSub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F05E4747-F3CF-4657-1D79-8648623C3982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55834" y="994205"/>
                <a:ext cx="8630966" cy="3607292"/>
              </a:xfrm>
              <a:blipFill>
                <a:blip r:embed="rId2"/>
                <a:stretch>
                  <a:fillRect t="-67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85FC940-6562-BC8B-7BE2-95F707EF0F0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84</a:t>
            </a:fld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E3819D4-57E1-6966-216B-B9EC5652FA5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71092" y="137167"/>
            <a:ext cx="2717074" cy="1583571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4229F45-730D-2C21-203A-E71B68C619F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84446" y="2856695"/>
            <a:ext cx="2498184" cy="5660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80072507"/>
      </p:ext>
    </p:extLst>
  </p:cSld>
  <p:clrMapOvr>
    <a:masterClrMapping/>
  </p:clrMapOvr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Afbeelding 13" descr="Afbeelding met tekst, Lettertype, handschrift, schermopname&#10;&#10;Automatisch gegenereerde beschrijving">
            <a:extLst>
              <a:ext uri="{FF2B5EF4-FFF2-40B4-BE49-F238E27FC236}">
                <a16:creationId xmlns:a16="http://schemas.microsoft.com/office/drawing/2014/main" id="{E841083B-29C2-BED3-7F0B-B22B1776D28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47950" y="-25692"/>
            <a:ext cx="1529017" cy="108560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AEE81AD4-4240-0A4E-6326-34A4A5915E7A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i="0" dirty="0" smtClean="0">
                        <a:latin typeface="Cambria Math" panose="02040503050406030204" pitchFamily="18" charset="0"/>
                      </a:rPr>
                      <m:t>R</m:t>
                    </m:r>
                    <m:r>
                      <a:rPr lang="en-US" i="0" dirty="0" smtClean="0">
                        <a:latin typeface="Cambria Math" panose="02040503050406030204" pitchFamily="18" charset="0"/>
                      </a:rPr>
                      <m:t>(</m:t>
                    </m:r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US" i="0" dirty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∗</m:t>
                        </m:r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US" i="0" dirty="0" smtClean="0">
                        <a:latin typeface="Cambria Math" panose="02040503050406030204" pitchFamily="18" charset="0"/>
                      </a:rPr>
                      <m:t>) </m:t>
                    </m:r>
                  </m:oMath>
                </a14:m>
                <a:r>
                  <a:rPr lang="en-US" dirty="0"/>
                  <a:t>muonic</a:t>
                </a:r>
                <a:endParaRPr lang="en-NL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AEE81AD4-4240-0A4E-6326-34A4A5915E7A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Tijdelijke aanduiding voor inhoud 7" descr="Afbeelding met tekst, schermopname, diagram, lijn&#10;&#10;Automatisch gegenereerde beschrijving">
            <a:extLst>
              <a:ext uri="{FF2B5EF4-FFF2-40B4-BE49-F238E27FC236}">
                <a16:creationId xmlns:a16="http://schemas.microsoft.com/office/drawing/2014/main" id="{133F0868-1646-4604-8BDB-5E38B5D135F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4780" y="936240"/>
            <a:ext cx="2567542" cy="1738865"/>
          </a:xfrm>
        </p:spPr>
      </p:pic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B2C3182A-0E3E-456B-EF3D-4574988BEB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85</a:t>
            </a:fld>
            <a:endParaRPr lang="en-US" dirty="0"/>
          </a:p>
        </p:txBody>
      </p:sp>
      <p:pic>
        <p:nvPicPr>
          <p:cNvPr id="12" name="Afbeelding 11" descr="Afbeelding met tekst, schermopname, Perceel, diagram&#10;&#10;Automatisch gegenereerde beschrijving">
            <a:extLst>
              <a:ext uri="{FF2B5EF4-FFF2-40B4-BE49-F238E27FC236}">
                <a16:creationId xmlns:a16="http://schemas.microsoft.com/office/drawing/2014/main" id="{BF61E050-A9A3-66C6-EB48-D3D06B8AE6A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76456" y="936239"/>
            <a:ext cx="2567543" cy="173886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5" name="Content Placeholder 2">
                <a:extLst>
                  <a:ext uri="{FF2B5EF4-FFF2-40B4-BE49-F238E27FC236}">
                    <a16:creationId xmlns:a16="http://schemas.microsoft.com/office/drawing/2014/main" id="{94E89366-43B7-EECB-31A4-AD68AF7CAC9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95943" y="994205"/>
                <a:ext cx="8490857" cy="3682497"/>
              </a:xfrm>
              <a:prstGeom prst="rect">
                <a:avLst/>
              </a:prstGeom>
            </p:spPr>
            <p:txBody>
              <a:bodyPr vert="horz">
                <a:normAutofit/>
              </a:bodyPr>
              <a:lstStyle>
                <a:lvl1pPr marL="493776" indent="-457200" algn="l" rtl="0" eaLnBrk="1" latinLnBrk="0" hangingPunct="1">
                  <a:spcBef>
                    <a:spcPct val="20000"/>
                  </a:spcBef>
                  <a:buClrTx/>
                  <a:buSzPct val="80000"/>
                  <a:buFont typeface="Arial"/>
                  <a:buChar char="•"/>
                  <a:defRPr kumimoji="0" sz="20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1pPr>
                <a:lvl2pPr marL="905256" indent="-457200" algn="l" rtl="0" eaLnBrk="1" latinLnBrk="0" hangingPunct="1">
                  <a:spcBef>
                    <a:spcPct val="20000"/>
                  </a:spcBef>
                  <a:buClrTx/>
                  <a:buSzPct val="90000"/>
                  <a:buFont typeface="Arial"/>
                  <a:buChar char="•"/>
                  <a:defRPr kumimoji="0" sz="16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2pPr>
                <a:lvl3pPr marL="1092708" indent="-342900" algn="l" rtl="0" eaLnBrk="1" latinLnBrk="0" hangingPunct="1">
                  <a:spcBef>
                    <a:spcPct val="20000"/>
                  </a:spcBef>
                  <a:buClrTx/>
                  <a:buSzPct val="85000"/>
                  <a:buFont typeface="Arial"/>
                  <a:buChar char="•"/>
                  <a:defRPr kumimoji="0" sz="16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3pPr>
                <a:lvl4pPr marL="1385316" indent="-342900" algn="l" rtl="0" eaLnBrk="1" latinLnBrk="0" hangingPunct="1">
                  <a:spcBef>
                    <a:spcPct val="20000"/>
                  </a:spcBef>
                  <a:buClrTx/>
                  <a:buSzPct val="90000"/>
                  <a:buFont typeface="Arial"/>
                  <a:buChar char="•"/>
                  <a:defRPr kumimoji="0" sz="14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4pPr>
                <a:lvl5pPr marL="1650492" indent="-342900" algn="l" rtl="0" eaLnBrk="1" latinLnBrk="0" hangingPunct="1">
                  <a:spcBef>
                    <a:spcPct val="20000"/>
                  </a:spcBef>
                  <a:buClrTx/>
                  <a:buSzPct val="100000"/>
                  <a:buFont typeface="Arial"/>
                  <a:buChar char="•"/>
                  <a:defRPr kumimoji="0" sz="14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5pPr>
                <a:lvl6pPr marL="1700784" indent="-182880" algn="l" rtl="0" eaLnBrk="1" latinLnBrk="0" hangingPunct="1">
                  <a:spcBef>
                    <a:spcPct val="20000"/>
                  </a:spcBef>
                  <a:buClr>
                    <a:schemeClr val="accent5"/>
                  </a:buClr>
                  <a:buFont typeface="Arial"/>
                  <a:buChar char="-"/>
                  <a:defRPr kumimoji="0" sz="2000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1920240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SzPct val="100000"/>
                  <a:buFont typeface="Arial"/>
                  <a:buChar char="•"/>
                  <a:defRPr kumimoji="0" sz="1800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2139696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Font typeface="Arial"/>
                  <a:buChar char="▪"/>
                  <a:defRPr kumimoji="0" sz="16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2331720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Font typeface="Arial"/>
                  <a:buChar char="•"/>
                  <a:defRPr kumimoji="0" sz="16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r>
                  <a:rPr lang="en-GB" sz="1800" dirty="0"/>
                  <a:t>Simultaneous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R</m:t>
                    </m:r>
                    <m:d>
                      <m:d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p>
                          <m:sSupPr>
                            <m:ctrlPr>
                              <a:rPr lang="en-US" sz="1800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GB" sz="1800" i="0" smtClean="0"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  <m:sup>
                            <m:r>
                              <a:rPr lang="en-US" sz="1800" b="0" i="0" smtClean="0"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</m:e>
                    </m:d>
                    <m:r>
                      <a:rPr lang="en-GB" sz="1800" i="0" smtClean="0">
                        <a:latin typeface="Cambria Math" panose="02040503050406030204" pitchFamily="18" charset="0"/>
                      </a:rPr>
                      <m:t>,</m:t>
                    </m:r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R</m:t>
                    </m:r>
                    <m:r>
                      <a:rPr lang="en-GB" sz="1800" i="0" smtClean="0">
                        <a:latin typeface="Cambria Math" panose="02040503050406030204" pitchFamily="18" charset="0"/>
                      </a:rPr>
                      <m:t>(</m:t>
                    </m:r>
                    <m:sSup>
                      <m:sSup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sz="1800" i="0" smtClean="0">
                            <a:latin typeface="Cambria Math" panose="02040503050406030204" pitchFamily="18" charset="0"/>
                          </a:rPr>
                          <m:t>∗</m:t>
                        </m:r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GB" sz="1800" i="0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GB" sz="1800" dirty="0"/>
                  <a:t> </a:t>
                </a:r>
                <a:br>
                  <a:rPr lang="en-GB" sz="1800" dirty="0"/>
                </a:br>
                <a:r>
                  <a:rPr lang="en-GB" sz="1800" dirty="0"/>
                  <a:t>determination with 2015, 2016 </a:t>
                </a:r>
                <a:br>
                  <a:rPr lang="en-GB" sz="1800" dirty="0"/>
                </a:br>
                <a:r>
                  <a:rPr lang="en-GB" sz="1800" dirty="0"/>
                  <a:t>data, using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>
                            <a:latin typeface="Cambria Math" panose="02040503050406030204" pitchFamily="18" charset="0"/>
                          </a:rPr>
                          <m:t>τ</m:t>
                        </m:r>
                      </m:e>
                      <m:sup>
                        <m:r>
                          <a:rPr lang="en-GB" sz="1800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GB" sz="1800" i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GB" sz="1800" i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sSub>
                      <m:sSub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sz="1800" i="0">
                            <a:latin typeface="Cambria Math" panose="02040503050406030204" pitchFamily="18" charset="0"/>
                          </a:rPr>
                          <m:t>ν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800" i="0">
                            <a:latin typeface="Cambria Math" panose="02040503050406030204" pitchFamily="18" charset="0"/>
                          </a:rPr>
                          <m:t>τ</m:t>
                        </m:r>
                      </m:sub>
                    </m:sSub>
                    <m:sSub>
                      <m:sSubPr>
                        <m:ctrlPr>
                          <a:rPr lang="en-GB" sz="1800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̅"/>
                            <m:ctrlPr>
                              <a:rPr lang="en-GB" sz="1800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GB" sz="1800" i="0">
                                <a:latin typeface="Cambria Math" panose="02040503050406030204" pitchFamily="18" charset="0"/>
                              </a:rPr>
                              <m:t>ν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GB" sz="1800" i="0" dirty="0">
                            <a:latin typeface="Cambria Math" panose="02040503050406030204" pitchFamily="18" charset="0"/>
                          </a:rPr>
                          <m:t>μ</m:t>
                        </m:r>
                      </m:sub>
                    </m:sSub>
                  </m:oMath>
                </a14:m>
                <a:endParaRPr lang="en-GB" sz="1800" dirty="0"/>
              </a:p>
              <a:p>
                <a:r>
                  <a:rPr lang="en-GB" sz="1800" dirty="0">
                    <a:latin typeface="+mj-lt"/>
                  </a:rPr>
                  <a:t>Multidimensional fit in </a:t>
                </a:r>
                <a:br>
                  <a:rPr lang="en-GB" sz="1800" dirty="0">
                    <a:latin typeface="+mj-lt"/>
                  </a:rPr>
                </a:br>
                <a:r>
                  <a:rPr lang="en-GB" sz="1800" dirty="0">
                    <a:latin typeface="+mj-lt"/>
                  </a:rPr>
                  <a:t>3 variables (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m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miss</m:t>
                        </m:r>
                      </m:sub>
                      <m:sup>
                        <m:r>
                          <a:rPr lang="en-GB" sz="1800" i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bSup>
                    <m:r>
                      <a:rPr lang="en-GB" sz="1800" i="0" smtClean="0"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E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μ</m:t>
                        </m:r>
                      </m:sub>
                    </m:sSub>
                    <m:r>
                      <a:rPr lang="en-GB" sz="1800" i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q</m:t>
                        </m:r>
                      </m:e>
                      <m:sup>
                        <m:r>
                          <a:rPr lang="en-GB" sz="1800" i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en-GB" sz="1800" dirty="0">
                    <a:latin typeface="+mj-lt"/>
                  </a:rPr>
                  <a:t>)</a:t>
                </a:r>
              </a:p>
              <a:p>
                <a:endParaRPr lang="en-GB" sz="1800" dirty="0"/>
              </a:p>
            </p:txBody>
          </p:sp>
        </mc:Choice>
        <mc:Fallback xmlns="">
          <p:sp>
            <p:nvSpPr>
              <p:cNvPr id="15" name="Content Placeholder 2">
                <a:extLst>
                  <a:ext uri="{FF2B5EF4-FFF2-40B4-BE49-F238E27FC236}">
                    <a16:creationId xmlns:a16="http://schemas.microsoft.com/office/drawing/2014/main" id="{94E89366-43B7-EECB-31A4-AD68AF7CAC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5943" y="994205"/>
                <a:ext cx="8490857" cy="3682497"/>
              </a:xfrm>
              <a:prstGeom prst="rect">
                <a:avLst/>
              </a:prstGeom>
              <a:blipFill>
                <a:blip r:embed="rId6"/>
                <a:stretch>
                  <a:fillRect t="-828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7" name="Afbeelding 16">
            <a:extLst>
              <a:ext uri="{FF2B5EF4-FFF2-40B4-BE49-F238E27FC236}">
                <a16:creationId xmlns:a16="http://schemas.microsoft.com/office/drawing/2014/main" id="{91B24FF3-D883-ED22-C769-9C3BD6209BCE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572000" y="2788857"/>
            <a:ext cx="3604389" cy="2315147"/>
          </a:xfrm>
          <a:prstGeom prst="rect">
            <a:avLst/>
          </a:prstGeom>
        </p:spPr>
      </p:pic>
      <p:sp>
        <p:nvSpPr>
          <p:cNvPr id="7" name="Tekstvak 6">
            <a:extLst>
              <a:ext uri="{FF2B5EF4-FFF2-40B4-BE49-F238E27FC236}">
                <a16:creationId xmlns:a16="http://schemas.microsoft.com/office/drawing/2014/main" id="{4D93D79F-645F-1EB7-FE7B-F1D69B641887}"/>
              </a:ext>
            </a:extLst>
          </p:cNvPr>
          <p:cNvSpPr txBox="1"/>
          <p:nvPr/>
        </p:nvSpPr>
        <p:spPr>
          <a:xfrm>
            <a:off x="4386663" y="668597"/>
            <a:ext cx="457200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dirty="0">
                <a:hlinkClick r:id="rId8"/>
              </a:rPr>
              <a:t>[</a:t>
            </a:r>
            <a:r>
              <a:rPr lang="en-US" sz="1400" dirty="0" err="1">
                <a:hlinkClick r:id="rId8"/>
              </a:rPr>
              <a:t>arXiv</a:t>
            </a:r>
            <a:r>
              <a:rPr lang="en-US" sz="1400" dirty="0">
                <a:hlinkClick r:id="rId8"/>
              </a:rPr>
              <a:t>:</a:t>
            </a:r>
            <a:r>
              <a:rPr lang="en-NL" sz="1400" dirty="0">
                <a:hlinkClick r:id="rId8"/>
              </a:rPr>
              <a:t>2406.03387</a:t>
            </a:r>
            <a:r>
              <a:rPr lang="en-US" sz="1400" dirty="0">
                <a:hlinkClick r:id="rId8"/>
              </a:rPr>
              <a:t>]</a:t>
            </a:r>
            <a:r>
              <a:rPr lang="en-NL" sz="1400" dirty="0">
                <a:hlinkClick r:id="rId8"/>
              </a:rPr>
              <a:t> </a:t>
            </a:r>
            <a:endParaRPr lang="en-NL" sz="1400" dirty="0"/>
          </a:p>
        </p:txBody>
      </p:sp>
    </p:spTree>
    <p:extLst>
      <p:ext uri="{BB962C8B-B14F-4D97-AF65-F5344CB8AC3E}">
        <p14:creationId xmlns:p14="http://schemas.microsoft.com/office/powerpoint/2010/main" val="308048509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D8F5D50-351E-8641-E421-1EA719FF6B8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Afbeelding 13" descr="Afbeelding met tekst, Lettertype, handschrift, schermopname&#10;&#10;Automatisch gegenereerde beschrijving">
            <a:extLst>
              <a:ext uri="{FF2B5EF4-FFF2-40B4-BE49-F238E27FC236}">
                <a16:creationId xmlns:a16="http://schemas.microsoft.com/office/drawing/2014/main" id="{7BDB6B83-D92C-6741-9091-62F7C491399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47950" y="-25692"/>
            <a:ext cx="1529017" cy="108560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863D6B75-1AC7-25AF-09D9-24BABE188CB3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i="0" dirty="0" smtClean="0">
                        <a:latin typeface="Cambria Math" panose="02040503050406030204" pitchFamily="18" charset="0"/>
                      </a:rPr>
                      <m:t>R</m:t>
                    </m:r>
                    <m:r>
                      <a:rPr lang="en-US" i="0" dirty="0" smtClean="0">
                        <a:latin typeface="Cambria Math" panose="02040503050406030204" pitchFamily="18" charset="0"/>
                      </a:rPr>
                      <m:t>(</m:t>
                    </m:r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US" i="0" dirty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∗</m:t>
                        </m:r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US" i="0" dirty="0" smtClean="0">
                        <a:latin typeface="Cambria Math" panose="02040503050406030204" pitchFamily="18" charset="0"/>
                      </a:rPr>
                      <m:t>) </m:t>
                    </m:r>
                  </m:oMath>
                </a14:m>
                <a:r>
                  <a:rPr lang="en-US" dirty="0"/>
                  <a:t>muonic</a:t>
                </a:r>
                <a:endParaRPr lang="en-NL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863D6B75-1AC7-25AF-09D9-24BABE188CB3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Tijdelijke aanduiding voor inhoud 7" descr="Afbeelding met tekst, schermopname, diagram, lijn&#10;&#10;Automatisch gegenereerde beschrijving">
            <a:extLst>
              <a:ext uri="{FF2B5EF4-FFF2-40B4-BE49-F238E27FC236}">
                <a16:creationId xmlns:a16="http://schemas.microsoft.com/office/drawing/2014/main" id="{210914EF-A756-8FB2-B047-3BDB1E82175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4780" y="936240"/>
            <a:ext cx="2567542" cy="1738865"/>
          </a:xfrm>
        </p:spPr>
      </p:pic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A6EDC2A5-33EA-6561-D80D-E48ED8002D0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86</a:t>
            </a:fld>
            <a:endParaRPr lang="en-US" dirty="0"/>
          </a:p>
        </p:txBody>
      </p:sp>
      <p:pic>
        <p:nvPicPr>
          <p:cNvPr id="12" name="Afbeelding 11" descr="Afbeelding met tekst, schermopname, Perceel, diagram&#10;&#10;Automatisch gegenereerde beschrijving">
            <a:extLst>
              <a:ext uri="{FF2B5EF4-FFF2-40B4-BE49-F238E27FC236}">
                <a16:creationId xmlns:a16="http://schemas.microsoft.com/office/drawing/2014/main" id="{D305B74E-42A3-4778-FE8C-281D75F7E95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76456" y="936239"/>
            <a:ext cx="2567543" cy="173886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5" name="Content Placeholder 2">
                <a:extLst>
                  <a:ext uri="{FF2B5EF4-FFF2-40B4-BE49-F238E27FC236}">
                    <a16:creationId xmlns:a16="http://schemas.microsoft.com/office/drawing/2014/main" id="{B26629FA-3895-0E8D-9988-4AC9860C52B8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195943" y="994205"/>
                <a:ext cx="8490857" cy="3682497"/>
              </a:xfrm>
              <a:prstGeom prst="rect">
                <a:avLst/>
              </a:prstGeom>
            </p:spPr>
            <p:txBody>
              <a:bodyPr vert="horz">
                <a:normAutofit/>
              </a:bodyPr>
              <a:lstStyle>
                <a:lvl1pPr marL="493776" indent="-457200" algn="l" rtl="0" eaLnBrk="1" latinLnBrk="0" hangingPunct="1">
                  <a:spcBef>
                    <a:spcPct val="20000"/>
                  </a:spcBef>
                  <a:buClrTx/>
                  <a:buSzPct val="80000"/>
                  <a:buFont typeface="Arial"/>
                  <a:buChar char="•"/>
                  <a:defRPr kumimoji="0" sz="20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1pPr>
                <a:lvl2pPr marL="905256" indent="-457200" algn="l" rtl="0" eaLnBrk="1" latinLnBrk="0" hangingPunct="1">
                  <a:spcBef>
                    <a:spcPct val="20000"/>
                  </a:spcBef>
                  <a:buClrTx/>
                  <a:buSzPct val="90000"/>
                  <a:buFont typeface="Arial"/>
                  <a:buChar char="•"/>
                  <a:defRPr kumimoji="0" sz="16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2pPr>
                <a:lvl3pPr marL="1092708" indent="-342900" algn="l" rtl="0" eaLnBrk="1" latinLnBrk="0" hangingPunct="1">
                  <a:spcBef>
                    <a:spcPct val="20000"/>
                  </a:spcBef>
                  <a:buClrTx/>
                  <a:buSzPct val="85000"/>
                  <a:buFont typeface="Arial"/>
                  <a:buChar char="•"/>
                  <a:defRPr kumimoji="0" sz="16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3pPr>
                <a:lvl4pPr marL="1385316" indent="-342900" algn="l" rtl="0" eaLnBrk="1" latinLnBrk="0" hangingPunct="1">
                  <a:spcBef>
                    <a:spcPct val="20000"/>
                  </a:spcBef>
                  <a:buClrTx/>
                  <a:buSzPct val="90000"/>
                  <a:buFont typeface="Arial"/>
                  <a:buChar char="•"/>
                  <a:defRPr kumimoji="0" sz="14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4pPr>
                <a:lvl5pPr marL="1650492" indent="-342900" algn="l" rtl="0" eaLnBrk="1" latinLnBrk="0" hangingPunct="1">
                  <a:spcBef>
                    <a:spcPct val="20000"/>
                  </a:spcBef>
                  <a:buClrTx/>
                  <a:buSzPct val="100000"/>
                  <a:buFont typeface="Arial"/>
                  <a:buChar char="•"/>
                  <a:defRPr kumimoji="0" sz="1400" kern="1200">
                    <a:solidFill>
                      <a:schemeClr val="accent6">
                        <a:lumMod val="75000"/>
                      </a:schemeClr>
                    </a:solidFill>
                    <a:latin typeface="+mn-lt"/>
                    <a:ea typeface="+mn-ea"/>
                    <a:cs typeface="+mn-cs"/>
                  </a:defRPr>
                </a:lvl5pPr>
                <a:lvl6pPr marL="1700784" indent="-182880" algn="l" rtl="0" eaLnBrk="1" latinLnBrk="0" hangingPunct="1">
                  <a:spcBef>
                    <a:spcPct val="20000"/>
                  </a:spcBef>
                  <a:buClr>
                    <a:schemeClr val="accent5"/>
                  </a:buClr>
                  <a:buFont typeface="Arial"/>
                  <a:buChar char="-"/>
                  <a:defRPr kumimoji="0" sz="2000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1920240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SzPct val="100000"/>
                  <a:buFont typeface="Arial"/>
                  <a:buChar char="•"/>
                  <a:defRPr kumimoji="0" sz="1800" kern="1200" baseline="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2139696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Font typeface="Arial"/>
                  <a:buChar char="▪"/>
                  <a:defRPr kumimoji="0" sz="16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2331720" indent="-182880" algn="l" rtl="0" eaLnBrk="1" latinLnBrk="0" hangingPunct="1">
                  <a:spcBef>
                    <a:spcPct val="20000"/>
                  </a:spcBef>
                  <a:buClr>
                    <a:schemeClr val="accent6"/>
                  </a:buClr>
                  <a:buFont typeface="Arial"/>
                  <a:buChar char="•"/>
                  <a:defRPr kumimoji="0" sz="16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r>
                  <a:rPr lang="en-GB" sz="1800" dirty="0"/>
                  <a:t>Simultaneous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R</m:t>
                    </m:r>
                    <m:d>
                      <m:d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p>
                          <m:sSupPr>
                            <m:ctrlPr>
                              <a:rPr lang="en-US" sz="1800" b="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GB" sz="1800" i="0" smtClean="0"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  <m:sup>
                            <m:r>
                              <a:rPr lang="en-US" sz="1800" b="0" i="0" smtClean="0"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</m:e>
                    </m:d>
                    <m:r>
                      <a:rPr lang="en-GB" sz="1800" i="0" smtClean="0">
                        <a:latin typeface="Cambria Math" panose="02040503050406030204" pitchFamily="18" charset="0"/>
                      </a:rPr>
                      <m:t>,</m:t>
                    </m:r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R</m:t>
                    </m:r>
                    <m:r>
                      <a:rPr lang="en-GB" sz="1800" i="0" smtClean="0">
                        <a:latin typeface="Cambria Math" panose="02040503050406030204" pitchFamily="18" charset="0"/>
                      </a:rPr>
                      <m:t>(</m:t>
                    </m:r>
                    <m:sSup>
                      <m:sSup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sz="1800" i="0" smtClean="0">
                            <a:latin typeface="Cambria Math" panose="02040503050406030204" pitchFamily="18" charset="0"/>
                          </a:rPr>
                          <m:t>∗</m:t>
                        </m:r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GB" sz="1800" i="0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GB" sz="1800" dirty="0"/>
                  <a:t> </a:t>
                </a:r>
                <a:br>
                  <a:rPr lang="en-GB" sz="1800" dirty="0"/>
                </a:br>
                <a:r>
                  <a:rPr lang="en-GB" sz="1800" dirty="0"/>
                  <a:t>determination with 2015, 2016 </a:t>
                </a:r>
                <a:br>
                  <a:rPr lang="en-GB" sz="1800" dirty="0"/>
                </a:br>
                <a:r>
                  <a:rPr lang="en-GB" sz="1800" dirty="0"/>
                  <a:t>data, using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τ</m:t>
                        </m:r>
                      </m:e>
                      <m:sup>
                        <m:r>
                          <a:rPr lang="en-GB" sz="180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GB" sz="1800" i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GB" sz="180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sSub>
                      <m:sSubPr>
                        <m:ctrlPr>
                          <a:rPr lang="en-GB" sz="1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ν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τ</m:t>
                        </m:r>
                      </m:sub>
                    </m:sSub>
                    <m:sSub>
                      <m:sSubPr>
                        <m:ctrlPr>
                          <a:rPr lang="en-GB" sz="1800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acc>
                          <m:accPr>
                            <m:chr m:val="̅"/>
                            <m:ctrlPr>
                              <a:rPr lang="en-GB" sz="1800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GB" sz="1800" i="0" smtClean="0">
                                <a:latin typeface="Cambria Math" panose="02040503050406030204" pitchFamily="18" charset="0"/>
                              </a:rPr>
                              <m:t>ν</m:t>
                            </m:r>
                          </m:e>
                        </m:acc>
                      </m:e>
                      <m:sub>
                        <m:r>
                          <m:rPr>
                            <m:sty m:val="p"/>
                          </m:rPr>
                          <a:rPr lang="en-GB" sz="1800" i="0" dirty="0" smtClean="0">
                            <a:latin typeface="Cambria Math" panose="02040503050406030204" pitchFamily="18" charset="0"/>
                          </a:rPr>
                          <m:t>μ</m:t>
                        </m:r>
                      </m:sub>
                    </m:sSub>
                  </m:oMath>
                </a14:m>
                <a:endParaRPr lang="en-GB" sz="1800" dirty="0"/>
              </a:p>
              <a:p>
                <a:r>
                  <a:rPr lang="en-GB" sz="1800" dirty="0">
                    <a:latin typeface="+mj-lt"/>
                  </a:rPr>
                  <a:t>Multidimensional fit in </a:t>
                </a:r>
                <a:br>
                  <a:rPr lang="en-GB" sz="1800" dirty="0">
                    <a:latin typeface="+mj-lt"/>
                  </a:rPr>
                </a:br>
                <a:r>
                  <a:rPr lang="en-GB" sz="1800" dirty="0">
                    <a:latin typeface="+mj-lt"/>
                  </a:rPr>
                  <a:t>3 variables (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m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miss</m:t>
                        </m:r>
                      </m:sub>
                      <m:sup>
                        <m:r>
                          <a:rPr lang="en-GB" sz="1800" i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bSup>
                    <m:r>
                      <a:rPr lang="en-GB" sz="1800" i="0" smtClean="0"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E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μ</m:t>
                        </m:r>
                      </m:sub>
                    </m:sSub>
                    <m:r>
                      <a:rPr lang="en-GB" sz="1800" i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q</m:t>
                        </m:r>
                      </m:e>
                      <m:sup>
                        <m:r>
                          <a:rPr lang="en-GB" sz="1800" i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en-GB" sz="1800" dirty="0">
                    <a:latin typeface="+mj-lt"/>
                  </a:rPr>
                  <a:t>)</a:t>
                </a:r>
              </a:p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R</m:t>
                    </m:r>
                    <m:d>
                      <m:d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sSup>
                          <m:sSupPr>
                            <m:ctrlPr>
                              <a:rPr lang="en-GB" sz="1800" i="1" smtClean="0"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GB" sz="1800" i="0" smtClean="0"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  <m:sup>
                            <m:r>
                              <a:rPr lang="en-GB" sz="1800" i="0" smtClean="0">
                                <a:latin typeface="Cambria Math" panose="02040503050406030204" pitchFamily="18" charset="0"/>
                              </a:rPr>
                              <m:t>∗</m:t>
                            </m:r>
                          </m:sup>
                        </m:sSup>
                      </m:e>
                    </m:d>
                    <m:r>
                      <a:rPr lang="en-GB" sz="1800" i="0" smtClean="0">
                        <a:latin typeface="Cambria Math" panose="02040503050406030204" pitchFamily="18" charset="0"/>
                      </a:rPr>
                      <m:t>=0.2</m:t>
                    </m:r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49</m:t>
                    </m:r>
                    <m:r>
                      <a:rPr lang="en-GB" sz="1800" i="0" smtClean="0">
                        <a:latin typeface="Cambria Math" panose="02040503050406030204" pitchFamily="18" charset="0"/>
                      </a:rPr>
                      <m:t>±0.0</m:t>
                    </m:r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43</m:t>
                    </m:r>
                    <m:r>
                      <a:rPr lang="en-GB" sz="1800" i="0" smtClean="0">
                        <a:latin typeface="Cambria Math" panose="02040503050406030204" pitchFamily="18" charset="0"/>
                      </a:rPr>
                      <m:t>±0.0</m:t>
                    </m:r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47</m:t>
                    </m:r>
                  </m:oMath>
                </a14:m>
                <a:br>
                  <a:rPr lang="en-GB" sz="1800" dirty="0">
                    <a:latin typeface="Cambria Math" panose="02040503050406030204" pitchFamily="18" charset="0"/>
                  </a:rPr>
                </a:b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R</m:t>
                    </m:r>
                    <m:d>
                      <m:dPr>
                        <m:ctrlPr>
                          <a:rPr lang="en-GB" sz="180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m:rPr>
                            <m:sty m:val="p"/>
                          </m:rPr>
                          <a:rPr lang="en-GB" sz="1800" i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</m:d>
                    <m:r>
                      <a:rPr lang="en-GB" sz="1800" i="0" smtClean="0">
                        <a:latin typeface="Cambria Math" panose="02040503050406030204" pitchFamily="18" charset="0"/>
                      </a:rPr>
                      <m:t>  =0.4</m:t>
                    </m:r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02</m:t>
                    </m:r>
                    <m:r>
                      <a:rPr lang="en-GB" sz="1800" i="0" smtClean="0">
                        <a:latin typeface="Cambria Math" panose="02040503050406030204" pitchFamily="18" charset="0"/>
                      </a:rPr>
                      <m:t>±0.0</m:t>
                    </m:r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82</m:t>
                    </m:r>
                    <m:r>
                      <a:rPr lang="en-GB" sz="1800" i="0" smtClean="0">
                        <a:latin typeface="Cambria Math" panose="02040503050406030204" pitchFamily="18" charset="0"/>
                      </a:rPr>
                      <m:t>±0.066</m:t>
                    </m:r>
                  </m:oMath>
                </a14:m>
                <a:r>
                  <a:rPr lang="en-GB" sz="1800" dirty="0"/>
                  <a:t> </a:t>
                </a:r>
              </a:p>
              <a:p>
                <a:r>
                  <a:rPr lang="en-GB" sz="1800" dirty="0"/>
                  <a:t>By itself 0.8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σ</m:t>
                    </m:r>
                  </m:oMath>
                </a14:m>
                <a:r>
                  <a:rPr lang="en-GB" sz="1800" dirty="0"/>
                  <a:t> from SM predictions,</a:t>
                </a:r>
                <a:br>
                  <a:rPr lang="en-GB" sz="1800" dirty="0"/>
                </a:br>
                <a:r>
                  <a:rPr lang="en-GB" sz="1800" dirty="0"/>
                  <a:t>preliminary average </a:t>
                </a:r>
                <a14:m>
                  <m:oMath xmlns:m="http://schemas.openxmlformats.org/officeDocument/2006/math">
                    <m:r>
                      <a:rPr lang="en-GB" sz="1800" i="0" smtClean="0">
                        <a:latin typeface="Cambria Math" panose="02040503050406030204" pitchFamily="18" charset="0"/>
                      </a:rPr>
                      <m:t>3.3</m:t>
                    </m:r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σ</m:t>
                    </m:r>
                    <m:r>
                      <a:rPr lang="en-GB" sz="1800" i="0" smtClean="0">
                        <a:latin typeface="Cambria Math" panose="02040503050406030204" pitchFamily="18" charset="0"/>
                      </a:rPr>
                      <m:t>→3.2</m:t>
                    </m:r>
                    <m:r>
                      <m:rPr>
                        <m:sty m:val="p"/>
                      </m:rPr>
                      <a:rPr lang="en-GB" sz="1800" i="0" smtClean="0">
                        <a:latin typeface="Cambria Math" panose="02040503050406030204" pitchFamily="18" charset="0"/>
                      </a:rPr>
                      <m:t>σ</m:t>
                    </m:r>
                  </m:oMath>
                </a14:m>
                <a:endParaRPr lang="en-GB" sz="1800" dirty="0"/>
              </a:p>
              <a:p>
                <a:r>
                  <a:rPr lang="en-GB" sz="1800" dirty="0"/>
                  <a:t>Work on extending LFU tests</a:t>
                </a:r>
                <a:br>
                  <a:rPr lang="en-GB" sz="1800" dirty="0"/>
                </a:br>
                <a:r>
                  <a:rPr lang="en-GB" sz="1800" dirty="0"/>
                  <a:t>to full dataset ongoing</a:t>
                </a:r>
              </a:p>
            </p:txBody>
          </p:sp>
        </mc:Choice>
        <mc:Fallback xmlns="">
          <p:sp>
            <p:nvSpPr>
              <p:cNvPr id="15" name="Content Placeholder 2">
                <a:extLst>
                  <a:ext uri="{FF2B5EF4-FFF2-40B4-BE49-F238E27FC236}">
                    <a16:creationId xmlns:a16="http://schemas.microsoft.com/office/drawing/2014/main" id="{B26629FA-3895-0E8D-9988-4AC9860C52B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5943" y="994205"/>
                <a:ext cx="8490857" cy="3682497"/>
              </a:xfrm>
              <a:prstGeom prst="rect">
                <a:avLst/>
              </a:prstGeom>
              <a:blipFill>
                <a:blip r:embed="rId6"/>
                <a:stretch>
                  <a:fillRect t="-828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7" name="Afbeelding 16">
            <a:extLst>
              <a:ext uri="{FF2B5EF4-FFF2-40B4-BE49-F238E27FC236}">
                <a16:creationId xmlns:a16="http://schemas.microsoft.com/office/drawing/2014/main" id="{AAFB0127-B68E-8DD7-6D0A-825D472893FB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593877" y="2675104"/>
            <a:ext cx="3604389" cy="2468396"/>
          </a:xfrm>
          <a:prstGeom prst="rect">
            <a:avLst/>
          </a:prstGeom>
        </p:spPr>
      </p:pic>
      <p:sp>
        <p:nvSpPr>
          <p:cNvPr id="9" name="Tekstvak 8">
            <a:extLst>
              <a:ext uri="{FF2B5EF4-FFF2-40B4-BE49-F238E27FC236}">
                <a16:creationId xmlns:a16="http://schemas.microsoft.com/office/drawing/2014/main" id="{8942F337-2778-1FE8-1C05-662284AACCA2}"/>
              </a:ext>
            </a:extLst>
          </p:cNvPr>
          <p:cNvSpPr txBox="1"/>
          <p:nvPr/>
        </p:nvSpPr>
        <p:spPr>
          <a:xfrm>
            <a:off x="4386663" y="668597"/>
            <a:ext cx="457200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dirty="0">
                <a:hlinkClick r:id="rId8"/>
              </a:rPr>
              <a:t>[</a:t>
            </a:r>
            <a:r>
              <a:rPr lang="en-US" sz="1400" dirty="0" err="1">
                <a:hlinkClick r:id="rId8"/>
              </a:rPr>
              <a:t>arXiv</a:t>
            </a:r>
            <a:r>
              <a:rPr lang="en-US" sz="1400" dirty="0">
                <a:hlinkClick r:id="rId8"/>
              </a:rPr>
              <a:t>:</a:t>
            </a:r>
            <a:r>
              <a:rPr lang="en-NL" sz="1400" dirty="0">
                <a:hlinkClick r:id="rId8"/>
              </a:rPr>
              <a:t>2406.03387</a:t>
            </a:r>
            <a:r>
              <a:rPr lang="en-US" sz="1400" dirty="0">
                <a:hlinkClick r:id="rId8"/>
              </a:rPr>
              <a:t>]</a:t>
            </a:r>
            <a:r>
              <a:rPr lang="en-NL" sz="1400" dirty="0">
                <a:hlinkClick r:id="rId8"/>
              </a:rPr>
              <a:t> </a:t>
            </a:r>
            <a:endParaRPr lang="en-NL" sz="1400" dirty="0"/>
          </a:p>
        </p:txBody>
      </p:sp>
    </p:spTree>
    <p:extLst>
      <p:ext uri="{BB962C8B-B14F-4D97-AF65-F5344CB8AC3E}">
        <p14:creationId xmlns:p14="http://schemas.microsoft.com/office/powerpoint/2010/main" val="2235800600"/>
      </p:ext>
    </p:extLst>
  </p:cSld>
  <p:clrMapOvr>
    <a:masterClrMapping/>
  </p:clrMapOvr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00C04EB-1D91-225D-A7BE-B9678AA1DC2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5D3F2775-B07E-CA5C-5091-ABFD90853D71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GB" dirty="0"/>
                  <a:t>CKM angle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5D3F2775-B07E-CA5C-5091-ABFD90853D7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1EE7765-9F25-C534-C9AC-647E7A41206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199" y="994205"/>
            <a:ext cx="8399417" cy="3570284"/>
          </a:xfrm>
        </p:spPr>
        <p:txBody>
          <a:bodyPr>
            <a:normAutofit/>
          </a:bodyPr>
          <a:lstStyle/>
          <a:p>
            <a:r>
              <a:rPr lang="en-GB" dirty="0"/>
              <a:t>Only angle accessible in tree-level decays</a:t>
            </a:r>
          </a:p>
          <a:p>
            <a:r>
              <a:rPr lang="en-GB" dirty="0"/>
              <a:t>Theoretically clean</a:t>
            </a:r>
            <a:r>
              <a:rPr lang="en-US" dirty="0"/>
              <a:t> </a:t>
            </a:r>
          </a:p>
          <a:p>
            <a:endParaRPr lang="en-NL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ADCAFBD-A3C8-A579-3DCC-E1FDDFE1F8C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87</a:t>
            </a:fld>
            <a:endParaRPr lang="en-US" dirty="0"/>
          </a:p>
        </p:txBody>
      </p:sp>
      <p:grpSp>
        <p:nvGrpSpPr>
          <p:cNvPr id="7" name="Groep 6">
            <a:extLst>
              <a:ext uri="{FF2B5EF4-FFF2-40B4-BE49-F238E27FC236}">
                <a16:creationId xmlns:a16="http://schemas.microsoft.com/office/drawing/2014/main" id="{16A4D39D-0FD3-E614-02F2-C828FFE837EF}"/>
              </a:ext>
            </a:extLst>
          </p:cNvPr>
          <p:cNvGrpSpPr/>
          <p:nvPr/>
        </p:nvGrpSpPr>
        <p:grpSpPr>
          <a:xfrm>
            <a:off x="4800600" y="1402200"/>
            <a:ext cx="4343400" cy="2339099"/>
            <a:chOff x="4650997" y="1314000"/>
            <a:chExt cx="4343400" cy="2339099"/>
          </a:xfrm>
        </p:grpSpPr>
        <p:pic>
          <p:nvPicPr>
            <p:cNvPr id="8" name="Afbeelding 7">
              <a:extLst>
                <a:ext uri="{FF2B5EF4-FFF2-40B4-BE49-F238E27FC236}">
                  <a16:creationId xmlns:a16="http://schemas.microsoft.com/office/drawing/2014/main" id="{4F91DB21-453A-3B38-B94D-2A13D44AC9D2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4650997" y="1492889"/>
              <a:ext cx="4343400" cy="2160210"/>
            </a:xfrm>
            <a:prstGeom prst="rect">
              <a:avLst/>
            </a:prstGeom>
          </p:spPr>
        </p:pic>
        <p:sp>
          <p:nvSpPr>
            <p:cNvPr id="9" name="Tekstvak 8">
              <a:extLst>
                <a:ext uri="{FF2B5EF4-FFF2-40B4-BE49-F238E27FC236}">
                  <a16:creationId xmlns:a16="http://schemas.microsoft.com/office/drawing/2014/main" id="{CAFC4AE6-3705-6804-EEC1-2F6172193C78}"/>
                </a:ext>
              </a:extLst>
            </p:cNvPr>
            <p:cNvSpPr txBox="1"/>
            <p:nvPr/>
          </p:nvSpPr>
          <p:spPr>
            <a:xfrm>
              <a:off x="6174000" y="1314000"/>
              <a:ext cx="601447" cy="31547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nl-NL" sz="1450" dirty="0">
                  <a:solidFill>
                    <a:srgbClr val="080808"/>
                  </a:solidFill>
                </a:rPr>
                <a:t>2023</a:t>
              </a:r>
              <a:endParaRPr lang="en-NL" sz="1450" dirty="0">
                <a:solidFill>
                  <a:srgbClr val="080808"/>
                </a:solidFill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kstvak 10">
                <a:extLst>
                  <a:ext uri="{FF2B5EF4-FFF2-40B4-BE49-F238E27FC236}">
                    <a16:creationId xmlns:a16="http://schemas.microsoft.com/office/drawing/2014/main" id="{E81D5E5D-F550-DE7A-9967-C480ABDDEFAF}"/>
                  </a:ext>
                </a:extLst>
              </p:cNvPr>
              <p:cNvSpPr txBox="1"/>
              <p:nvPr/>
            </p:nvSpPr>
            <p:spPr>
              <a:xfrm>
                <a:off x="5165363" y="880452"/>
                <a:ext cx="4572000" cy="71468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1" i="0" smtClean="0">
                          <a:solidFill>
                            <a:srgbClr val="C3C161"/>
                          </a:solidFill>
                          <a:latin typeface="Cambria Math" panose="02040503050406030204" pitchFamily="18" charset="0"/>
                        </a:rPr>
                        <m:t>𝛄</m:t>
                      </m:r>
                      <m:r>
                        <a:rPr lang="en-US" b="1" i="0" smtClean="0">
                          <a:solidFill>
                            <a:srgbClr val="C3C16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b="1" i="1" smtClean="0">
                              <a:solidFill>
                                <a:srgbClr val="C3C161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a:rPr lang="en-US" b="1" i="0" smtClean="0">
                              <a:solidFill>
                                <a:srgbClr val="C3C161"/>
                              </a:solidFill>
                              <a:latin typeface="Cambria Math" panose="02040503050406030204" pitchFamily="18" charset="0"/>
                            </a:rPr>
                            <m:t>𝐚𝐫𝐠</m:t>
                          </m:r>
                        </m:fName>
                        <m:e>
                          <m:d>
                            <m:dPr>
                              <m:ctrlPr>
                                <a:rPr lang="en-US" b="1" i="1" smtClean="0">
                                  <a:solidFill>
                                    <a:srgbClr val="C3C16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b="1" i="0" smtClean="0">
                                  <a:solidFill>
                                    <a:srgbClr val="C3C161"/>
                                  </a:solidFill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1" i="1" smtClean="0">
                                      <a:solidFill>
                                        <a:srgbClr val="C3C16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sSubSup>
                                    <m:sSubSupPr>
                                      <m:ctrlPr>
                                        <a:rPr lang="en-US" b="1" i="1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𝐮𝐛</m:t>
                                      </m:r>
                                    </m:sub>
                                    <m:sup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𝐮𝐝</m:t>
                                      </m:r>
                                    </m:sub>
                                  </m:sSub>
                                </m:num>
                                <m:den>
                                  <m:sSubSup>
                                    <m:sSubSupPr>
                                      <m:ctrlPr>
                                        <a:rPr lang="en-US" b="1" i="1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𝐛</m:t>
                                      </m:r>
                                    </m:sub>
                                    <m:sup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𝐝</m:t>
                                      </m:r>
                                    </m:sub>
                                  </m:sSub>
                                </m:den>
                              </m:f>
                            </m:e>
                          </m:d>
                        </m:e>
                      </m:func>
                    </m:oMath>
                  </m:oMathPara>
                </a14:m>
                <a:endParaRPr lang="en-NL" b="1" dirty="0">
                  <a:solidFill>
                    <a:srgbClr val="C3C161"/>
                  </a:solidFill>
                </a:endParaRPr>
              </a:p>
            </p:txBody>
          </p:sp>
        </mc:Choice>
        <mc:Fallback xmlns="">
          <p:sp>
            <p:nvSpPr>
              <p:cNvPr id="11" name="Tekstvak 10">
                <a:extLst>
                  <a:ext uri="{FF2B5EF4-FFF2-40B4-BE49-F238E27FC236}">
                    <a16:creationId xmlns:a16="http://schemas.microsoft.com/office/drawing/2014/main" id="{E81D5E5D-F550-DE7A-9967-C480ABDDEFA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65363" y="880452"/>
                <a:ext cx="4572000" cy="714683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239327551"/>
      </p:ext>
    </p:extLst>
  </p:cSld>
  <p:clrMapOvr>
    <a:masterClrMapping/>
  </p:clrMapOvr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5702D80-4B7E-702B-6F77-4CBFD0F232E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BFC815B0-2495-D9AA-48BA-DE809953DAC5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GB" dirty="0"/>
                  <a:t>CKM angle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BFC815B0-2495-D9AA-48BA-DE809953DAC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698E9870-55F4-EA75-0D19-061022329D31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199" y="994205"/>
                <a:ext cx="8399417" cy="3570284"/>
              </a:xfrm>
            </p:spPr>
            <p:txBody>
              <a:bodyPr>
                <a:normAutofit/>
              </a:bodyPr>
              <a:lstStyle/>
              <a:p>
                <a:r>
                  <a:rPr lang="en-GB" dirty="0"/>
                  <a:t>Only angle accessible in tree-level decays</a:t>
                </a:r>
              </a:p>
              <a:p>
                <a:r>
                  <a:rPr lang="en-GB" dirty="0"/>
                  <a:t>Theoretically clean</a:t>
                </a:r>
              </a:p>
              <a:p>
                <a:r>
                  <a:rPr lang="en-US" dirty="0"/>
                  <a:t>World Average from direct </a:t>
                </a:r>
                <a:br>
                  <a:rPr lang="en-US" dirty="0"/>
                </a:br>
                <a:r>
                  <a:rPr lang="en-US" dirty="0"/>
                  <a:t>measurements: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γ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=</m:t>
                    </m:r>
                    <m:r>
                      <m:rPr>
                        <m:nor/>
                      </m:rPr>
                      <a:rPr lang="en-NL"/>
                      <m:t>(</m:t>
                    </m:r>
                    <m:sSubSup>
                      <m:sSubSupPr>
                        <m:ctrlPr>
                          <a:rPr lang="en-NL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66.4</m:t>
                        </m:r>
                      </m:e>
                      <m:sub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−3.0</m:t>
                        </m:r>
                      </m:sub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+2.8</m:t>
                        </m:r>
                      </m:sup>
                    </m:sSubSup>
                    <m:r>
                      <a:rPr lang="en-US" b="0" i="0" smtClean="0">
                        <a:latin typeface="Cambria Math" panose="02040503050406030204" pitchFamily="18" charset="0"/>
                      </a:rPr>
                      <m:t>)</m:t>
                    </m:r>
                    <m:r>
                      <m:rPr>
                        <m:nor/>
                      </m:rPr>
                      <a:rPr lang="en-NL"/>
                      <m:t>°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/>
                  <a:t> </a:t>
                </a:r>
              </a:p>
              <a:p>
                <a:endParaRPr lang="en-NL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698E9870-55F4-EA75-0D19-061022329D3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199" y="994205"/>
                <a:ext cx="8399417" cy="3570284"/>
              </a:xfrm>
              <a:blipFill>
                <a:blip r:embed="rId4"/>
                <a:stretch>
                  <a:fillRect t="-683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29FC6DA-57DF-87C1-808F-DA08EC398C6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88</a:t>
            </a:fld>
            <a:endParaRPr lang="en-US" dirty="0"/>
          </a:p>
        </p:txBody>
      </p:sp>
      <p:grpSp>
        <p:nvGrpSpPr>
          <p:cNvPr id="7" name="Groep 6">
            <a:extLst>
              <a:ext uri="{FF2B5EF4-FFF2-40B4-BE49-F238E27FC236}">
                <a16:creationId xmlns:a16="http://schemas.microsoft.com/office/drawing/2014/main" id="{898CBB9F-FB1D-FA2F-4FFF-2C28597F5CE4}"/>
              </a:ext>
            </a:extLst>
          </p:cNvPr>
          <p:cNvGrpSpPr/>
          <p:nvPr/>
        </p:nvGrpSpPr>
        <p:grpSpPr>
          <a:xfrm>
            <a:off x="4800600" y="1402200"/>
            <a:ext cx="4343400" cy="2339098"/>
            <a:chOff x="4650997" y="1314000"/>
            <a:chExt cx="4343400" cy="2339098"/>
          </a:xfrm>
        </p:grpSpPr>
        <p:pic>
          <p:nvPicPr>
            <p:cNvPr id="8" name="Afbeelding 7">
              <a:extLst>
                <a:ext uri="{FF2B5EF4-FFF2-40B4-BE49-F238E27FC236}">
                  <a16:creationId xmlns:a16="http://schemas.microsoft.com/office/drawing/2014/main" id="{32AB4308-D705-5301-5D33-D10CDFDF90F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4650997" y="1492889"/>
              <a:ext cx="4343400" cy="2160209"/>
            </a:xfrm>
            <a:prstGeom prst="rect">
              <a:avLst/>
            </a:prstGeom>
          </p:spPr>
        </p:pic>
        <p:sp>
          <p:nvSpPr>
            <p:cNvPr id="9" name="Tekstvak 8">
              <a:extLst>
                <a:ext uri="{FF2B5EF4-FFF2-40B4-BE49-F238E27FC236}">
                  <a16:creationId xmlns:a16="http://schemas.microsoft.com/office/drawing/2014/main" id="{DA1305A2-E4ED-D470-1BFC-29D30FB9EC0E}"/>
                </a:ext>
              </a:extLst>
            </p:cNvPr>
            <p:cNvSpPr txBox="1"/>
            <p:nvPr/>
          </p:nvSpPr>
          <p:spPr>
            <a:xfrm>
              <a:off x="6174000" y="1314000"/>
              <a:ext cx="601447" cy="31547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nl-NL" sz="1450" dirty="0">
                  <a:solidFill>
                    <a:srgbClr val="080808"/>
                  </a:solidFill>
                </a:rPr>
                <a:t>2023</a:t>
              </a:r>
              <a:endParaRPr lang="en-NL" sz="1450" dirty="0">
                <a:solidFill>
                  <a:srgbClr val="080808"/>
                </a:solidFill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kstvak 10">
                <a:extLst>
                  <a:ext uri="{FF2B5EF4-FFF2-40B4-BE49-F238E27FC236}">
                    <a16:creationId xmlns:a16="http://schemas.microsoft.com/office/drawing/2014/main" id="{638B7CAE-96BF-F164-A639-452AAF075603}"/>
                  </a:ext>
                </a:extLst>
              </p:cNvPr>
              <p:cNvSpPr txBox="1"/>
              <p:nvPr/>
            </p:nvSpPr>
            <p:spPr>
              <a:xfrm>
                <a:off x="5165363" y="880452"/>
                <a:ext cx="4572000" cy="71468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1" i="0" smtClean="0">
                          <a:solidFill>
                            <a:srgbClr val="C3C161"/>
                          </a:solidFill>
                          <a:latin typeface="Cambria Math" panose="02040503050406030204" pitchFamily="18" charset="0"/>
                        </a:rPr>
                        <m:t>𝛄</m:t>
                      </m:r>
                      <m:r>
                        <a:rPr lang="en-US" b="1" i="0" smtClean="0">
                          <a:solidFill>
                            <a:srgbClr val="C3C16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b="1" i="1" smtClean="0">
                              <a:solidFill>
                                <a:srgbClr val="C3C161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a:rPr lang="en-US" b="1" i="0" smtClean="0">
                              <a:solidFill>
                                <a:srgbClr val="C3C161"/>
                              </a:solidFill>
                              <a:latin typeface="Cambria Math" panose="02040503050406030204" pitchFamily="18" charset="0"/>
                            </a:rPr>
                            <m:t>𝐚𝐫𝐠</m:t>
                          </m:r>
                        </m:fName>
                        <m:e>
                          <m:d>
                            <m:dPr>
                              <m:ctrlPr>
                                <a:rPr lang="en-US" b="1" i="1" smtClean="0">
                                  <a:solidFill>
                                    <a:srgbClr val="C3C16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b="1" i="0" smtClean="0">
                                  <a:solidFill>
                                    <a:srgbClr val="C3C161"/>
                                  </a:solidFill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1" i="1" smtClean="0">
                                      <a:solidFill>
                                        <a:srgbClr val="C3C16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sSubSup>
                                    <m:sSubSupPr>
                                      <m:ctrlPr>
                                        <a:rPr lang="en-US" b="1" i="1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𝐮𝐛</m:t>
                                      </m:r>
                                    </m:sub>
                                    <m:sup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𝐮𝐝</m:t>
                                      </m:r>
                                    </m:sub>
                                  </m:sSub>
                                </m:num>
                                <m:den>
                                  <m:sSubSup>
                                    <m:sSubSupPr>
                                      <m:ctrlPr>
                                        <a:rPr lang="en-US" b="1" i="1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𝐛</m:t>
                                      </m:r>
                                    </m:sub>
                                    <m:sup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𝐝</m:t>
                                      </m:r>
                                    </m:sub>
                                  </m:sSub>
                                </m:den>
                              </m:f>
                            </m:e>
                          </m:d>
                        </m:e>
                      </m:func>
                    </m:oMath>
                  </m:oMathPara>
                </a14:m>
                <a:endParaRPr lang="en-NL" b="1" dirty="0">
                  <a:solidFill>
                    <a:srgbClr val="C3C161"/>
                  </a:solidFill>
                </a:endParaRPr>
              </a:p>
            </p:txBody>
          </p:sp>
        </mc:Choice>
        <mc:Fallback xmlns="">
          <p:sp>
            <p:nvSpPr>
              <p:cNvPr id="11" name="Tekstvak 10">
                <a:extLst>
                  <a:ext uri="{FF2B5EF4-FFF2-40B4-BE49-F238E27FC236}">
                    <a16:creationId xmlns:a16="http://schemas.microsoft.com/office/drawing/2014/main" id="{638B7CAE-96BF-F164-A639-452AAF07560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65363" y="880452"/>
                <a:ext cx="4572000" cy="714683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78602397"/>
      </p:ext>
    </p:extLst>
  </p:cSld>
  <p:clrMapOvr>
    <a:masterClrMapping/>
  </p:clrMapOvr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DDF8711-4506-F6CD-7ED8-5CD994EE8C2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E131C2B6-4C94-36FF-DC75-17F7199FFE71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GB" dirty="0"/>
                  <a:t>CKM angle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E131C2B6-4C94-36FF-DC75-17F7199FFE7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96A8F68-D660-B0EC-7AD3-27DD6A07621E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199" y="994205"/>
                <a:ext cx="8399417" cy="3570284"/>
              </a:xfrm>
            </p:spPr>
            <p:txBody>
              <a:bodyPr>
                <a:normAutofit/>
              </a:bodyPr>
              <a:lstStyle/>
              <a:p>
                <a:r>
                  <a:rPr lang="en-GB" dirty="0"/>
                  <a:t>Only angle accessible in tree-level decays</a:t>
                </a:r>
              </a:p>
              <a:p>
                <a:r>
                  <a:rPr lang="en-GB" dirty="0"/>
                  <a:t>Theoretically clean</a:t>
                </a:r>
              </a:p>
              <a:p>
                <a:r>
                  <a:rPr lang="en-US" dirty="0"/>
                  <a:t>World Average from direct </a:t>
                </a:r>
                <a:br>
                  <a:rPr lang="en-US" dirty="0"/>
                </a:br>
                <a:r>
                  <a:rPr lang="en-US" dirty="0"/>
                  <a:t>measurements: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γ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=</m:t>
                    </m:r>
                    <m:r>
                      <m:rPr>
                        <m:nor/>
                      </m:rPr>
                      <a:rPr lang="en-NL"/>
                      <m:t>(</m:t>
                    </m:r>
                    <m:sSubSup>
                      <m:sSubSupPr>
                        <m:ctrlPr>
                          <a:rPr lang="en-NL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66.4</m:t>
                        </m:r>
                      </m:e>
                      <m:sub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−3.0</m:t>
                        </m:r>
                      </m:sub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+2.8</m:t>
                        </m:r>
                      </m:sup>
                    </m:sSubSup>
                    <m:r>
                      <a:rPr lang="en-US" b="0" i="0" smtClean="0">
                        <a:latin typeface="Cambria Math" panose="02040503050406030204" pitchFamily="18" charset="0"/>
                      </a:rPr>
                      <m:t>)</m:t>
                    </m:r>
                    <m:r>
                      <m:rPr>
                        <m:nor/>
                      </m:rPr>
                      <a:rPr lang="en-NL"/>
                      <m:t>°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/>
                  <a:t> </a:t>
                </a:r>
              </a:p>
              <a:p>
                <a:r>
                  <a:rPr lang="en-US" dirty="0"/>
                  <a:t>World Average from indirect </a:t>
                </a:r>
                <a:br>
                  <a:rPr lang="en-US" dirty="0"/>
                </a:br>
                <a:r>
                  <a:rPr lang="en-US" dirty="0"/>
                  <a:t>measurements (</a:t>
                </a:r>
                <a:r>
                  <a:rPr lang="en-US" dirty="0" err="1"/>
                  <a:t>CKMFitter</a:t>
                </a:r>
                <a:r>
                  <a:rPr lang="en-US" dirty="0"/>
                  <a:t> 2023):</a:t>
                </a:r>
                <a:br>
                  <a:rPr lang="en-US" dirty="0"/>
                </a:br>
                <a:r>
                  <a:rPr lang="en-US" dirty="0"/>
                  <a:t>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i="0">
                        <a:latin typeface="Cambria Math" panose="02040503050406030204" pitchFamily="18" charset="0"/>
                      </a:rPr>
                      <m:t>γ</m:t>
                    </m:r>
                    <m:r>
                      <a:rPr lang="en-US" i="0">
                        <a:latin typeface="Cambria Math" panose="02040503050406030204" pitchFamily="18" charset="0"/>
                      </a:rPr>
                      <m:t>=</m:t>
                    </m:r>
                    <m:r>
                      <m:rPr>
                        <m:nor/>
                      </m:rPr>
                      <a:rPr lang="en-NL"/>
                      <m:t>(</m:t>
                    </m:r>
                    <m:sSubSup>
                      <m:sSubSupPr>
                        <m:ctrlPr>
                          <a:rPr lang="en-NL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i="0">
                            <a:latin typeface="Cambria Math" panose="02040503050406030204" pitchFamily="18" charset="0"/>
                          </a:rPr>
                          <m:t>66.</m:t>
                        </m:r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3</m:t>
                        </m:r>
                      </m:e>
                      <m:sub>
                        <m:r>
                          <a:rPr lang="en-US" i="0">
                            <a:latin typeface="Cambria Math" panose="02040503050406030204" pitchFamily="18" charset="0"/>
                          </a:rPr>
                          <m:t>−</m:t>
                        </m:r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1.9</m:t>
                        </m:r>
                      </m:sub>
                      <m:sup>
                        <m:r>
                          <a:rPr lang="en-US" i="0">
                            <a:latin typeface="Cambria Math" panose="02040503050406030204" pitchFamily="18" charset="0"/>
                          </a:rPr>
                          <m:t>+</m:t>
                        </m:r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0.7</m:t>
                        </m:r>
                      </m:sup>
                    </m:sSubSup>
                    <m:r>
                      <a:rPr lang="en-US" i="0">
                        <a:latin typeface="Cambria Math" panose="02040503050406030204" pitchFamily="18" charset="0"/>
                      </a:rPr>
                      <m:t>)</m:t>
                    </m:r>
                    <m:r>
                      <m:rPr>
                        <m:nor/>
                      </m:rPr>
                      <a:rPr lang="en-NL"/>
                      <m:t>°</m:t>
                    </m:r>
                  </m:oMath>
                </a14:m>
                <a:r>
                  <a:rPr lang="en-US" dirty="0"/>
                  <a:t> </a:t>
                </a:r>
              </a:p>
              <a:p>
                <a:r>
                  <a:rPr lang="en-US" dirty="0" err="1"/>
                  <a:t>LHCb’s</a:t>
                </a:r>
                <a:r>
                  <a:rPr lang="en-US" dirty="0"/>
                  <a:t> goal: bring uncertainty</a:t>
                </a:r>
                <a:br>
                  <a:rPr lang="en-US" dirty="0"/>
                </a:br>
                <a:r>
                  <a:rPr lang="en-US" dirty="0"/>
                  <a:t>from direct measurements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r>
                  <a:rPr lang="en-US" dirty="0"/>
                  <a:t> down to </a:t>
                </a:r>
                <a:br>
                  <a:rPr lang="en-US" dirty="0"/>
                </a:br>
                <a:r>
                  <a:rPr lang="en-US" dirty="0"/>
                  <a:t>uncertainty from indirect measurements</a:t>
                </a:r>
                <a:endParaRPr lang="en-NL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796A8F68-D660-B0EC-7AD3-27DD6A07621E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199" y="994205"/>
                <a:ext cx="8399417" cy="3570284"/>
              </a:xfrm>
              <a:blipFill>
                <a:blip r:embed="rId4"/>
                <a:stretch>
                  <a:fillRect t="-683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019C84D-E373-9914-E236-C11235A0CA0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89</a:t>
            </a:fld>
            <a:endParaRPr lang="en-US" dirty="0"/>
          </a:p>
        </p:txBody>
      </p:sp>
      <p:grpSp>
        <p:nvGrpSpPr>
          <p:cNvPr id="7" name="Groep 6">
            <a:extLst>
              <a:ext uri="{FF2B5EF4-FFF2-40B4-BE49-F238E27FC236}">
                <a16:creationId xmlns:a16="http://schemas.microsoft.com/office/drawing/2014/main" id="{BD95FFCD-9BF5-6312-892B-3C04C8089F56}"/>
              </a:ext>
            </a:extLst>
          </p:cNvPr>
          <p:cNvGrpSpPr/>
          <p:nvPr/>
        </p:nvGrpSpPr>
        <p:grpSpPr>
          <a:xfrm>
            <a:off x="4802400" y="1402200"/>
            <a:ext cx="4345200" cy="2339305"/>
            <a:chOff x="4652797" y="1314000"/>
            <a:chExt cx="4345200" cy="2339305"/>
          </a:xfrm>
        </p:grpSpPr>
        <p:pic>
          <p:nvPicPr>
            <p:cNvPr id="8" name="Afbeelding 7">
              <a:extLst>
                <a:ext uri="{FF2B5EF4-FFF2-40B4-BE49-F238E27FC236}">
                  <a16:creationId xmlns:a16="http://schemas.microsoft.com/office/drawing/2014/main" id="{ECE0FDCC-3D3D-193C-032E-C89F88D45F29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4652797" y="1492200"/>
              <a:ext cx="4345200" cy="2161105"/>
            </a:xfrm>
            <a:prstGeom prst="rect">
              <a:avLst/>
            </a:prstGeom>
          </p:spPr>
        </p:pic>
        <p:sp>
          <p:nvSpPr>
            <p:cNvPr id="9" name="Tekstvak 8">
              <a:extLst>
                <a:ext uri="{FF2B5EF4-FFF2-40B4-BE49-F238E27FC236}">
                  <a16:creationId xmlns:a16="http://schemas.microsoft.com/office/drawing/2014/main" id="{362B6019-DA9C-0E88-4DE6-2243A01CF040}"/>
                </a:ext>
              </a:extLst>
            </p:cNvPr>
            <p:cNvSpPr txBox="1"/>
            <p:nvPr/>
          </p:nvSpPr>
          <p:spPr>
            <a:xfrm>
              <a:off x="6174000" y="1314000"/>
              <a:ext cx="601447" cy="31547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nl-NL" sz="1450" dirty="0">
                  <a:solidFill>
                    <a:srgbClr val="080808"/>
                  </a:solidFill>
                </a:rPr>
                <a:t>2023</a:t>
              </a:r>
              <a:endParaRPr lang="en-NL" sz="1450" dirty="0">
                <a:solidFill>
                  <a:srgbClr val="080808"/>
                </a:solidFill>
              </a:endParaRPr>
            </a:p>
          </p:txBody>
        </p: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kstvak 10">
                <a:extLst>
                  <a:ext uri="{FF2B5EF4-FFF2-40B4-BE49-F238E27FC236}">
                    <a16:creationId xmlns:a16="http://schemas.microsoft.com/office/drawing/2014/main" id="{E49EB50F-F884-72AC-A5BE-313ABBE53B9F}"/>
                  </a:ext>
                </a:extLst>
              </p:cNvPr>
              <p:cNvSpPr txBox="1"/>
              <p:nvPr/>
            </p:nvSpPr>
            <p:spPr>
              <a:xfrm>
                <a:off x="5165363" y="880452"/>
                <a:ext cx="4572000" cy="71468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1" i="0" smtClean="0">
                          <a:solidFill>
                            <a:srgbClr val="C3C161"/>
                          </a:solidFill>
                          <a:latin typeface="Cambria Math" panose="02040503050406030204" pitchFamily="18" charset="0"/>
                        </a:rPr>
                        <m:t>𝛄</m:t>
                      </m:r>
                      <m:r>
                        <a:rPr lang="en-US" b="1" i="0" smtClean="0">
                          <a:solidFill>
                            <a:srgbClr val="C3C16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b="1" i="1" smtClean="0">
                              <a:solidFill>
                                <a:srgbClr val="C3C161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a:rPr lang="en-US" b="1" i="0" smtClean="0">
                              <a:solidFill>
                                <a:srgbClr val="C3C161"/>
                              </a:solidFill>
                              <a:latin typeface="Cambria Math" panose="02040503050406030204" pitchFamily="18" charset="0"/>
                            </a:rPr>
                            <m:t>𝐚𝐫𝐠</m:t>
                          </m:r>
                        </m:fName>
                        <m:e>
                          <m:d>
                            <m:dPr>
                              <m:ctrlPr>
                                <a:rPr lang="en-US" b="1" i="1" smtClean="0">
                                  <a:solidFill>
                                    <a:srgbClr val="C3C16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b="1" i="0" smtClean="0">
                                  <a:solidFill>
                                    <a:srgbClr val="C3C161"/>
                                  </a:solidFill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1" i="1" smtClean="0">
                                      <a:solidFill>
                                        <a:srgbClr val="C3C16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sSubSup>
                                    <m:sSubSupPr>
                                      <m:ctrlPr>
                                        <a:rPr lang="en-US" b="1" i="1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𝐮𝐛</m:t>
                                      </m:r>
                                    </m:sub>
                                    <m:sup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𝐮𝐝</m:t>
                                      </m:r>
                                    </m:sub>
                                  </m:sSub>
                                </m:num>
                                <m:den>
                                  <m:sSubSup>
                                    <m:sSubSupPr>
                                      <m:ctrlPr>
                                        <a:rPr lang="en-US" b="1" i="1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𝐛</m:t>
                                      </m:r>
                                    </m:sub>
                                    <m:sup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𝐝</m:t>
                                      </m:r>
                                    </m:sub>
                                  </m:sSub>
                                </m:den>
                              </m:f>
                            </m:e>
                          </m:d>
                        </m:e>
                      </m:func>
                    </m:oMath>
                  </m:oMathPara>
                </a14:m>
                <a:endParaRPr lang="en-NL" b="1" dirty="0">
                  <a:solidFill>
                    <a:srgbClr val="C3C161"/>
                  </a:solidFill>
                </a:endParaRPr>
              </a:p>
            </p:txBody>
          </p:sp>
        </mc:Choice>
        <mc:Fallback xmlns="">
          <p:sp>
            <p:nvSpPr>
              <p:cNvPr id="11" name="Tekstvak 10">
                <a:extLst>
                  <a:ext uri="{FF2B5EF4-FFF2-40B4-BE49-F238E27FC236}">
                    <a16:creationId xmlns:a16="http://schemas.microsoft.com/office/drawing/2014/main" id="{E49EB50F-F884-72AC-A5BE-313ABBE53B9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65363" y="880452"/>
                <a:ext cx="4572000" cy="714683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355140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1C734D9-7393-203F-012E-491DBB58BA6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D675CC4E-CB53-33E2-F5AB-D8F794371142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GB" dirty="0"/>
                  <a:t>Measuring CKM angle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D675CC4E-CB53-33E2-F5AB-D8F794371142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D8D818CC-44A6-33CA-779D-B97A256C9094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199" y="994205"/>
                <a:ext cx="8399417" cy="3570284"/>
              </a:xfrm>
            </p:spPr>
            <p:txBody>
              <a:bodyPr>
                <a:normAutofit/>
              </a:bodyPr>
              <a:lstStyle/>
              <a:p>
                <a:r>
                  <a:rPr lang="en-GB" dirty="0"/>
                  <a:t>Use </a:t>
                </a:r>
                <a:r>
                  <a:rPr lang="en-GB" b="1" dirty="0"/>
                  <a:t>interference</a:t>
                </a:r>
                <a:r>
                  <a:rPr lang="en-GB" dirty="0"/>
                  <a:t>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b</m:t>
                    </m:r>
                    <m:r>
                      <a:rPr lang="en-GB" b="0" i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c</m:t>
                    </m:r>
                  </m:oMath>
                </a14:m>
                <a:r>
                  <a:rPr lang="en-GB" dirty="0"/>
                  <a:t> and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b</m:t>
                    </m:r>
                    <m:r>
                      <a:rPr lang="en-GB" b="0" i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u</m:t>
                    </m:r>
                  </m:oMath>
                </a14:m>
                <a:r>
                  <a:rPr lang="en-GB" dirty="0"/>
                  <a:t> diagrams</a:t>
                </a:r>
              </a:p>
              <a:p>
                <a:endParaRPr lang="en-GB" dirty="0"/>
              </a:p>
              <a:p>
                <a:endParaRPr lang="en-GB" dirty="0"/>
              </a:p>
              <a:p>
                <a:endParaRPr lang="en-GB" dirty="0"/>
              </a:p>
              <a:p>
                <a:endParaRPr lang="en-GB" dirty="0"/>
              </a:p>
              <a:p>
                <a:endParaRPr lang="en-GB" dirty="0"/>
              </a:p>
              <a:p>
                <a:r>
                  <a:rPr lang="en-GB" dirty="0"/>
                  <a:t>Interference only possible when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b="0" i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GB" b="0" i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GB" b="0" i="1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GB" b="0" i="0" smtClean="0"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</m:acc>
                      </m:e>
                      <m:sup>
                        <m:r>
                          <a:rPr lang="en-GB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dirty="0"/>
                  <a:t> decay to same final state </a:t>
                </a:r>
              </a:p>
              <a:p>
                <a:r>
                  <a:rPr lang="en-GB" dirty="0"/>
                  <a:t>Extract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r>
                  <a:rPr lang="en-GB" dirty="0"/>
                  <a:t> from combination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B</m:t>
                    </m:r>
                    <m:r>
                      <a:rPr lang="en-GB" b="0" i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b="0" i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(∗)</m:t>
                        </m:r>
                      </m:sup>
                    </m:sSup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h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US" b="0" i="0" smtClean="0">
                        <a:latin typeface="Cambria Math" panose="02040503050406030204" pitchFamily="18" charset="0"/>
                      </a:rPr>
                      <m:t>,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B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(∗)</m:t>
                        </m:r>
                      </m:sup>
                    </m:sSup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h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GB" dirty="0"/>
                  <a:t> measurements (where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h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=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K</m:t>
                    </m:r>
                  </m:oMath>
                </a14:m>
                <a:r>
                  <a:rPr lang="en-US" dirty="0"/>
                  <a:t> or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π</m:t>
                    </m:r>
                  </m:oMath>
                </a14:m>
                <a:r>
                  <a:rPr lang="en-US" dirty="0"/>
                  <a:t>)</a:t>
                </a:r>
                <a:endParaRPr lang="en-NL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D8D818CC-44A6-33CA-779D-B97A256C9094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199" y="994205"/>
                <a:ext cx="8399417" cy="3570284"/>
              </a:xfrm>
              <a:blipFill>
                <a:blip r:embed="rId3"/>
                <a:stretch>
                  <a:fillRect t="-683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0F334E5-1EA2-9E07-9A8A-3639033E470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90</a:t>
            </a:fld>
            <a:endParaRPr lang="en-US" dirty="0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DB1B2D07-A573-32AD-0132-F94D7FFA651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226711" y="1690702"/>
            <a:ext cx="6051410" cy="138911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kstvak 7">
                <a:extLst>
                  <a:ext uri="{FF2B5EF4-FFF2-40B4-BE49-F238E27FC236}">
                    <a16:creationId xmlns:a16="http://schemas.microsoft.com/office/drawing/2014/main" id="{6259C911-75AD-0069-351D-C497BBAB21D3}"/>
                  </a:ext>
                </a:extLst>
              </p:cNvPr>
              <p:cNvSpPr txBox="1"/>
              <p:nvPr/>
            </p:nvSpPr>
            <p:spPr>
              <a:xfrm>
                <a:off x="5165363" y="880452"/>
                <a:ext cx="4572000" cy="714683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1" i="0" smtClean="0">
                          <a:solidFill>
                            <a:srgbClr val="C3C161"/>
                          </a:solidFill>
                          <a:latin typeface="Cambria Math" panose="02040503050406030204" pitchFamily="18" charset="0"/>
                        </a:rPr>
                        <m:t>𝛄</m:t>
                      </m:r>
                      <m:r>
                        <a:rPr lang="en-US" b="1" i="0" smtClean="0">
                          <a:solidFill>
                            <a:srgbClr val="C3C161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unc>
                        <m:funcPr>
                          <m:ctrlPr>
                            <a:rPr lang="en-US" b="1" i="1" smtClean="0">
                              <a:solidFill>
                                <a:srgbClr val="C3C161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a:rPr lang="en-US" b="1" i="0" smtClean="0">
                              <a:solidFill>
                                <a:srgbClr val="C3C161"/>
                              </a:solidFill>
                              <a:latin typeface="Cambria Math" panose="02040503050406030204" pitchFamily="18" charset="0"/>
                            </a:rPr>
                            <m:t>𝐚𝐫𝐠</m:t>
                          </m:r>
                        </m:fName>
                        <m:e>
                          <m:d>
                            <m:dPr>
                              <m:ctrlPr>
                                <a:rPr lang="en-US" b="1" i="1" smtClean="0">
                                  <a:solidFill>
                                    <a:srgbClr val="C3C16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b="1" i="0" smtClean="0">
                                  <a:solidFill>
                                    <a:srgbClr val="C3C161"/>
                                  </a:solidFill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1" i="1" smtClean="0">
                                      <a:solidFill>
                                        <a:srgbClr val="C3C16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sSubSup>
                                    <m:sSubSupPr>
                                      <m:ctrlPr>
                                        <a:rPr lang="en-US" b="1" i="1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𝐮𝐛</m:t>
                                      </m:r>
                                    </m:sub>
                                    <m:sup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𝐮𝐝</m:t>
                                      </m:r>
                                    </m:sub>
                                  </m:sSub>
                                </m:num>
                                <m:den>
                                  <m:sSubSup>
                                    <m:sSubSupPr>
                                      <m:ctrlPr>
                                        <a:rPr lang="en-US" b="1" i="1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𝐛</m:t>
                                      </m:r>
                                    </m:sub>
                                    <m:sup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∗</m:t>
                                      </m:r>
                                    </m:sup>
                                  </m:sSubSup>
                                  <m:sSub>
                                    <m:sSubPr>
                                      <m:ctrlPr>
                                        <a:rPr lang="en-US" b="1" i="1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𝐕</m:t>
                                      </m:r>
                                    </m:e>
                                    <m:sub>
                                      <m:r>
                                        <a:rPr lang="en-US" b="1" i="0" smtClean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𝐜</m:t>
                                      </m:r>
                                      <m:r>
                                        <a:rPr lang="en-US" b="1" i="0">
                                          <a:solidFill>
                                            <a:srgbClr val="C3C161"/>
                                          </a:solidFill>
                                          <a:latin typeface="Cambria Math" panose="02040503050406030204" pitchFamily="18" charset="0"/>
                                        </a:rPr>
                                        <m:t>𝐝</m:t>
                                      </m:r>
                                    </m:sub>
                                  </m:sSub>
                                </m:den>
                              </m:f>
                            </m:e>
                          </m:d>
                        </m:e>
                      </m:func>
                    </m:oMath>
                  </m:oMathPara>
                </a14:m>
                <a:endParaRPr lang="en-NL" b="1" dirty="0">
                  <a:solidFill>
                    <a:srgbClr val="C3C161"/>
                  </a:solidFill>
                </a:endParaRPr>
              </a:p>
            </p:txBody>
          </p:sp>
        </mc:Choice>
        <mc:Fallback xmlns="">
          <p:sp>
            <p:nvSpPr>
              <p:cNvPr id="8" name="Tekstvak 7">
                <a:extLst>
                  <a:ext uri="{FF2B5EF4-FFF2-40B4-BE49-F238E27FC236}">
                    <a16:creationId xmlns:a16="http://schemas.microsoft.com/office/drawing/2014/main" id="{6259C911-75AD-0069-351D-C497BBAB21D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165363" y="880452"/>
                <a:ext cx="4572000" cy="714683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362055174"/>
      </p:ext>
    </p:extLst>
  </p:cSld>
  <p:clrMapOvr>
    <a:masterClrMapping/>
  </p:clrMapOvr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578C830C-9552-B1FF-2F14-7CE5F6A4840F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pPr marL="36576"/>
                <a:r>
                  <a:rPr lang="en-GB" sz="2800" dirty="0"/>
                  <a:t>Measurement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2800" i="0" dirty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r>
                  <a:rPr lang="en-GB" sz="2800" dirty="0"/>
                  <a:t> in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2800" i="0" dirty="0" smtClean="0">
                            <a:latin typeface="Cambria Math" panose="02040503050406030204" pitchFamily="18" charset="0"/>
                          </a:rPr>
                          <m:t>B</m:t>
                        </m:r>
                      </m:e>
                      <m:sup>
                        <m:r>
                          <a:rPr lang="en-US" sz="2800" b="0" i="0" dirty="0" smtClean="0">
                            <a:latin typeface="Cambria Math" panose="02040503050406030204" pitchFamily="18" charset="0"/>
                          </a:rPr>
                          <m:t>±</m:t>
                        </m:r>
                      </m:sup>
                    </m:sSup>
                    <m:r>
                      <a:rPr lang="en-GB" sz="2800" i="0" dirty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GB" sz="2800" i="0" dirty="0" smtClean="0">
                        <a:latin typeface="Cambria Math" panose="02040503050406030204" pitchFamily="18" charset="0"/>
                      </a:rPr>
                      <m:t>D</m:t>
                    </m:r>
                    <m:sSup>
                      <m:sSupPr>
                        <m:ctrlPr>
                          <a:rPr lang="en-US" sz="2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2800" i="0" dirty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sz="2800" b="0" i="0" dirty="0" smtClean="0">
                            <a:latin typeface="Cambria Math" panose="02040503050406030204" pitchFamily="18" charset="0"/>
                          </a:rPr>
                          <m:t>∗±</m:t>
                        </m:r>
                      </m:sup>
                    </m:sSup>
                  </m:oMath>
                </a14:m>
                <a:r>
                  <a:rPr lang="en-GB" sz="2800" dirty="0"/>
                  <a:t> decays</a:t>
                </a:r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578C830C-9552-B1FF-2F14-7CE5F6A4840F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l="-1978" b="-12174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8267CFD6-D64D-C411-715F-C61A65EBC5F5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200" y="994205"/>
                <a:ext cx="8229600" cy="3547315"/>
              </a:xfrm>
            </p:spPr>
            <p:txBody>
              <a:bodyPr>
                <a:normAutofit/>
              </a:bodyPr>
              <a:lstStyle/>
              <a:p>
                <a:r>
                  <a:rPr lang="en-GB" sz="1800" dirty="0">
                    <a:latin typeface="+mj-lt"/>
                  </a:rPr>
                  <a:t>D meson reconstructed in many possible final states:</a:t>
                </a:r>
                <a:br>
                  <a:rPr lang="en-GB" sz="1800" dirty="0">
                    <a:latin typeface="+mj-lt"/>
                  </a:rPr>
                </a:b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800" b="0" i="0" smtClean="0">
                        <a:latin typeface="Cambria Math" panose="02040503050406030204" pitchFamily="18" charset="0"/>
                      </a:rPr>
                      <m:t>D</m:t>
                    </m:r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US" sz="1800" b="0" i="0" smtClean="0">
                        <a:latin typeface="Cambria Math" panose="02040503050406030204" pitchFamily="18" charset="0"/>
                      </a:rPr>
                      <m:t>Kπ</m:t>
                    </m:r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m:rPr>
                        <m:sty m:val="p"/>
                      </m:rPr>
                      <a:rPr lang="en-US" sz="1800" b="0" i="0" smtClean="0">
                        <a:latin typeface="Cambria Math" panose="02040503050406030204" pitchFamily="18" charset="0"/>
                      </a:rPr>
                      <m:t>π</m:t>
                    </m:r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sz="1800" b="0" i="1" smtClean="0">
                            <a:latin typeface="Cambria Math" panose="02040503050406030204" pitchFamily="18" charset="0"/>
                          </a:rPr>
                          <m:t>𝜋</m:t>
                        </m:r>
                      </m:e>
                      <m:sup>
                        <m:r>
                          <a:rPr lang="en-US" sz="1800" b="0" i="1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,</m:t>
                    </m:r>
                    <m:sSubSup>
                      <m:sSub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S</m:t>
                        </m:r>
                      </m:sub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US" sz="1800" b="0" i="0" smtClean="0">
                        <a:latin typeface="Cambria Math" panose="02040503050406030204" pitchFamily="18" charset="0"/>
                      </a:rPr>
                      <m:t>,</m:t>
                    </m:r>
                    <m:sSubSup>
                      <m:sSub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S</m:t>
                        </m:r>
                      </m:sub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sz="1800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sz="1800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GB" sz="1800" dirty="0">
                    <a:latin typeface="+mj-lt"/>
                  </a:rPr>
                  <a:t> </a:t>
                </a:r>
              </a:p>
              <a:p>
                <a:r>
                  <a:rPr lang="en-GB" sz="1800" b="0" dirty="0">
                    <a:solidFill>
                      <a:srgbClr val="080808"/>
                    </a:solidFill>
                    <a:latin typeface="+mj-lt"/>
                  </a:rPr>
                  <a:t>Relatively challenging mode due to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800" i="0" dirty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sz="1800" b="0" i="0" dirty="0" smtClean="0">
                            <a:latin typeface="Cambria Math" panose="02040503050406030204" pitchFamily="18" charset="0"/>
                          </a:rPr>
                          <m:t>∗±</m:t>
                        </m:r>
                      </m:sup>
                    </m:sSup>
                    <m:r>
                      <a:rPr lang="en-US" sz="1800" b="0" i="0" dirty="0" smtClean="0">
                        <a:latin typeface="Cambria Math" panose="02040503050406030204" pitchFamily="18" charset="0"/>
                      </a:rPr>
                      <m:t>→</m:t>
                    </m:r>
                    <m:sSubSup>
                      <m:sSubSupPr>
                        <m:ctrlPr>
                          <a:rPr lang="en-US" sz="1800" b="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US" sz="1800" b="0" i="0" dirty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800" b="0" i="0" dirty="0" smtClean="0">
                            <a:latin typeface="Cambria Math" panose="02040503050406030204" pitchFamily="18" charset="0"/>
                          </a:rPr>
                          <m:t>S</m:t>
                        </m:r>
                      </m:sub>
                      <m:sup>
                        <m:r>
                          <a:rPr lang="en-US" sz="1800" b="0" i="0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sSup>
                      <m:sSupPr>
                        <m:ctrlPr>
                          <a:rPr lang="en-US" sz="18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800" b="0" i="0" dirty="0" smtClean="0"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800" b="0" i="0" dirty="0" smtClean="0">
                            <a:latin typeface="Cambria Math" panose="02040503050406030204" pitchFamily="18" charset="0"/>
                          </a:rPr>
                          <m:t>±</m:t>
                        </m:r>
                      </m:sup>
                    </m:sSup>
                  </m:oMath>
                </a14:m>
                <a:r>
                  <a:rPr lang="en-GB" sz="1800" b="0" dirty="0">
                    <a:solidFill>
                      <a:srgbClr val="080808"/>
                    </a:solidFill>
                    <a:latin typeface="+mj-lt"/>
                  </a:rPr>
                  <a:t> decay,</a:t>
                </a:r>
                <a:br>
                  <a:rPr lang="en-GB" sz="1800" b="0" dirty="0">
                    <a:solidFill>
                      <a:srgbClr val="080808"/>
                    </a:solidFill>
                    <a:latin typeface="+mj-lt"/>
                  </a:rPr>
                </a:br>
                <a:r>
                  <a:rPr lang="en-GB" sz="1800" b="0" dirty="0">
                    <a:solidFill>
                      <a:srgbClr val="080808"/>
                    </a:solidFill>
                    <a:latin typeface="+mj-lt"/>
                  </a:rPr>
                  <a:t>low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1800" i="1" dirty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US" sz="1800" i="0" dirty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800" i="0" dirty="0">
                            <a:latin typeface="Cambria Math" panose="02040503050406030204" pitchFamily="18" charset="0"/>
                          </a:rPr>
                          <m:t>S</m:t>
                        </m:r>
                      </m:sub>
                      <m:sup>
                        <m:r>
                          <a:rPr lang="en-US" sz="1800" i="0" dirty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bSup>
                    <m:r>
                      <a:rPr lang="en-US" sz="1800" i="0" dirty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GB" sz="1800" b="0" dirty="0">
                    <a:solidFill>
                      <a:srgbClr val="080808"/>
                    </a:solidFill>
                    <a:latin typeface="+mj-lt"/>
                  </a:rPr>
                  <a:t>reconstruction efficiency</a:t>
                </a:r>
                <a:endParaRPr lang="en-GB" sz="1800" dirty="0">
                  <a:solidFill>
                    <a:srgbClr val="080808"/>
                  </a:solidFill>
                  <a:latin typeface="+mj-lt"/>
                </a:endParaRPr>
              </a:p>
              <a:p>
                <a:r>
                  <a:rPr lang="en-GB" sz="1800" dirty="0">
                    <a:solidFill>
                      <a:srgbClr val="080808"/>
                    </a:solidFill>
                    <a:latin typeface="+mj-lt"/>
                  </a:rPr>
                  <a:t>Result: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γ</m:t>
                    </m:r>
                    <m:r>
                      <a:rPr lang="en-GB" sz="18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=</m:t>
                    </m:r>
                    <m:d>
                      <m:dPr>
                        <m:ctrlPr>
                          <a:rPr lang="en-GB" sz="180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sz="18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63±13</m:t>
                        </m:r>
                      </m:e>
                    </m:d>
                    <m:r>
                      <a:rPr lang="en-GB" sz="18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°</m:t>
                    </m:r>
                    <m:r>
                      <a:rPr lang="en-US" sz="18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→</m:t>
                    </m:r>
                  </m:oMath>
                </a14:m>
                <a:r>
                  <a:rPr lang="en-US" sz="1800" dirty="0">
                    <a:latin typeface="+mj-lt"/>
                  </a:rPr>
                  <a:t> </a:t>
                </a:r>
                <a:br>
                  <a:rPr lang="en-US" sz="1800" dirty="0">
                    <a:latin typeface="+mj-lt"/>
                  </a:rPr>
                </a:br>
                <a:r>
                  <a:rPr lang="en-US" sz="1800" dirty="0">
                    <a:latin typeface="+mj-lt"/>
                  </a:rPr>
                  <a:t>illustrative of measuring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800" i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γ</m:t>
                    </m:r>
                    <m:r>
                      <a:rPr lang="en-US" sz="18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: </m:t>
                    </m:r>
                  </m:oMath>
                </a14:m>
                <a:br>
                  <a:rPr lang="en-US" sz="1800" dirty="0">
                    <a:latin typeface="+mj-lt"/>
                  </a:rPr>
                </a:br>
                <a:r>
                  <a:rPr lang="en-US" sz="1800" dirty="0">
                    <a:latin typeface="+mj-lt"/>
                  </a:rPr>
                  <a:t>many modes required </a:t>
                </a:r>
                <a:br>
                  <a:rPr lang="en-US" sz="1800" dirty="0">
                    <a:latin typeface="+mj-lt"/>
                  </a:rPr>
                </a:br>
                <a:r>
                  <a:rPr lang="en-US" sz="1800" dirty="0">
                    <a:latin typeface="+mj-lt"/>
                  </a:rPr>
                  <a:t>to reach ultimate precision</a:t>
                </a:r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8267CFD6-D64D-C411-715F-C61A65EBC5F5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994205"/>
                <a:ext cx="8229600" cy="3547315"/>
              </a:xfrm>
              <a:blipFill>
                <a:blip r:embed="rId4"/>
                <a:stretch>
                  <a:fillRect t="-859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0EE1E4E2-D3FB-6375-CA87-41F78C54AF9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91</a:t>
            </a:fld>
            <a:endParaRPr lang="en-US" dirty="0"/>
          </a:p>
        </p:txBody>
      </p:sp>
      <p:pic>
        <p:nvPicPr>
          <p:cNvPr id="10" name="Afbeelding 9" descr="Afbeelding met tekst, schermopname, scherm, diagram&#10;&#10;Automatisch gegenereerde beschrijving">
            <a:extLst>
              <a:ext uri="{FF2B5EF4-FFF2-40B4-BE49-F238E27FC236}">
                <a16:creationId xmlns:a16="http://schemas.microsoft.com/office/drawing/2014/main" id="{A590F400-A030-4AE6-C853-0AC5CE6C989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6074" y="2160739"/>
            <a:ext cx="7278701" cy="5143500"/>
          </a:xfrm>
          <a:prstGeom prst="rect">
            <a:avLst/>
          </a:prstGeom>
        </p:spPr>
      </p:pic>
      <p:cxnSp>
        <p:nvCxnSpPr>
          <p:cNvPr id="11" name="Straight Connector 18">
            <a:extLst>
              <a:ext uri="{FF2B5EF4-FFF2-40B4-BE49-F238E27FC236}">
                <a16:creationId xmlns:a16="http://schemas.microsoft.com/office/drawing/2014/main" id="{28859EEC-147C-7D9F-44CE-5DB2568955F9}"/>
              </a:ext>
            </a:extLst>
          </p:cNvPr>
          <p:cNvCxnSpPr>
            <a:cxnSpLocks/>
          </p:cNvCxnSpPr>
          <p:nvPr/>
        </p:nvCxnSpPr>
        <p:spPr>
          <a:xfrm>
            <a:off x="4708695" y="3198364"/>
            <a:ext cx="2469345" cy="0"/>
          </a:xfrm>
          <a:prstGeom prst="line">
            <a:avLst/>
          </a:prstGeom>
          <a:ln w="28575">
            <a:solidFill>
              <a:schemeClr val="tx1"/>
            </a:solidFill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kstvak 14">
                <a:extLst>
                  <a:ext uri="{FF2B5EF4-FFF2-40B4-BE49-F238E27FC236}">
                    <a16:creationId xmlns:a16="http://schemas.microsoft.com/office/drawing/2014/main" id="{359EF91A-5403-F84C-6F2B-7FC02EE80DCC}"/>
                  </a:ext>
                </a:extLst>
              </p:cNvPr>
              <p:cNvSpPr txBox="1"/>
              <p:nvPr/>
            </p:nvSpPr>
            <p:spPr>
              <a:xfrm>
                <a:off x="4328160" y="2066731"/>
                <a:ext cx="4899660" cy="369332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r>
                  <a:rPr lang="en-GB" dirty="0">
                    <a:solidFill>
                      <a:schemeClr val="tx1"/>
                    </a:solidFill>
                  </a:rPr>
                  <a:t>Direct CPV: more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i="0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B</m:t>
                        </m:r>
                      </m:e>
                      <m:sup>
                        <m:r>
                          <a:rPr lang="en-GB" i="0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GB" dirty="0">
                    <a:solidFill>
                      <a:schemeClr val="tx1"/>
                    </a:solidFill>
                  </a:rPr>
                  <a:t> decays than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i="0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B</m:t>
                        </m:r>
                      </m:e>
                      <m:sup>
                        <m:r>
                          <a:rPr lang="en-GB" i="0" dirty="0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</m:oMath>
                </a14:m>
                <a:r>
                  <a:rPr lang="en-GB" dirty="0">
                    <a:solidFill>
                      <a:schemeClr val="tx1"/>
                    </a:solidFill>
                  </a:rPr>
                  <a:t> decays!  </a:t>
                </a:r>
                <a:endParaRPr lang="en-NL" dirty="0">
                  <a:solidFill>
                    <a:schemeClr val="tx1"/>
                  </a:solidFill>
                </a:endParaRPr>
              </a:p>
            </p:txBody>
          </p:sp>
        </mc:Choice>
        <mc:Fallback xmlns="">
          <p:sp>
            <p:nvSpPr>
              <p:cNvPr id="15" name="Tekstvak 14">
                <a:extLst>
                  <a:ext uri="{FF2B5EF4-FFF2-40B4-BE49-F238E27FC236}">
                    <a16:creationId xmlns:a16="http://schemas.microsoft.com/office/drawing/2014/main" id="{359EF91A-5403-F84C-6F2B-7FC02EE80DC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328160" y="2066731"/>
                <a:ext cx="4899660" cy="369332"/>
              </a:xfrm>
              <a:prstGeom prst="rect">
                <a:avLst/>
              </a:prstGeom>
              <a:blipFill>
                <a:blip r:embed="rId6"/>
                <a:stretch>
                  <a:fillRect l="-995" t="-8197" r="-1119" b="-2459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7" name="Tekstvak 16">
            <a:extLst>
              <a:ext uri="{FF2B5EF4-FFF2-40B4-BE49-F238E27FC236}">
                <a16:creationId xmlns:a16="http://schemas.microsoft.com/office/drawing/2014/main" id="{E373ABCB-2307-EB60-43B9-2F721AF91358}"/>
              </a:ext>
            </a:extLst>
          </p:cNvPr>
          <p:cNvSpPr txBox="1"/>
          <p:nvPr/>
        </p:nvSpPr>
        <p:spPr>
          <a:xfrm>
            <a:off x="7237926" y="1050585"/>
            <a:ext cx="465201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nl-NL" sz="1400" dirty="0"/>
              <a:t>[arXiv:2410.21115]</a:t>
            </a:r>
            <a:endParaRPr lang="en-NL" sz="1400" dirty="0"/>
          </a:p>
        </p:txBody>
      </p:sp>
    </p:spTree>
    <p:extLst>
      <p:ext uri="{BB962C8B-B14F-4D97-AF65-F5344CB8AC3E}">
        <p14:creationId xmlns:p14="http://schemas.microsoft.com/office/powerpoint/2010/main" val="1947841667"/>
      </p:ext>
    </p:extLst>
  </p:cSld>
  <p:clrMapOvr>
    <a:masterClrMapping/>
  </p:clrMapOvr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22FEDD82-01F5-6B64-8AA0-C601C5AB5601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GB" dirty="0"/>
                  <a:t>New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r>
                  <a:rPr lang="en-GB" dirty="0"/>
                  <a:t> combination</a:t>
                </a:r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22FEDD82-01F5-6B64-8AA0-C601C5AB560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3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FB287C2E-88F2-47F8-F110-62B5EC23AE31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203742" y="994205"/>
                <a:ext cx="8229600" cy="3203145"/>
              </a:xfrm>
            </p:spPr>
            <p:txBody>
              <a:bodyPr/>
              <a:lstStyle/>
              <a:p>
                <a:r>
                  <a:rPr lang="en-GB" dirty="0"/>
                  <a:t>Combination of 198 observables </a:t>
                </a:r>
                <a:br>
                  <a:rPr lang="en-GB" dirty="0"/>
                </a:br>
                <a:r>
                  <a:rPr lang="en-GB" dirty="0"/>
                  <a:t>to determine 53 free parameters</a:t>
                </a:r>
              </a:p>
              <a:p>
                <a:r>
                  <a:rPr lang="en-GB" dirty="0"/>
                  <a:t>Simultaneous determination of </a:t>
                </a:r>
                <a:br>
                  <a:rPr lang="en-GB" dirty="0"/>
                </a:b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γ</m:t>
                    </m:r>
                    <m:r>
                      <a:rPr lang="en-GB" b="0" i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GB" dirty="0"/>
                  <a:t>and charm mixing parameters</a:t>
                </a:r>
              </a:p>
              <a:p>
                <a:r>
                  <a:rPr lang="en-GB" dirty="0"/>
                  <a:t>External inputs from BESIII, CLEO-c</a:t>
                </a:r>
              </a:p>
              <a:p>
                <a:endParaRPr lang="en-NL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FB287C2E-88F2-47F8-F110-62B5EC23AE3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203742" y="994205"/>
                <a:ext cx="8229600" cy="3203145"/>
              </a:xfrm>
              <a:blipFill>
                <a:blip r:embed="rId4"/>
                <a:stretch>
                  <a:fillRect t="-76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D1502CD-9E23-F6DF-0753-B8B7C904BF3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92</a:t>
            </a:fld>
            <a:endParaRPr lang="en-US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18F8ACC-F123-5C24-932E-D879100CDE43}"/>
              </a:ext>
            </a:extLst>
          </p:cNvPr>
          <p:cNvSpPr txBox="1"/>
          <p:nvPr/>
        </p:nvSpPr>
        <p:spPr>
          <a:xfrm>
            <a:off x="4855307" y="260817"/>
            <a:ext cx="45720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en-GB" sz="1400" b="0" i="0" u="none" strike="noStrike" baseline="0" dirty="0">
                <a:latin typeface="ArialMT"/>
              </a:rPr>
              <a:t>LHCb-CONF-2024-004;</a:t>
            </a:r>
          </a:p>
          <a:p>
            <a:pPr algn="l"/>
            <a:r>
              <a:rPr lang="en-GB" sz="1400" b="0" i="0" u="none" strike="noStrike" baseline="0" dirty="0">
                <a:latin typeface="ArialMT"/>
              </a:rPr>
              <a:t>update of [JHEP 12(2021)141]</a:t>
            </a:r>
            <a:endParaRPr lang="en-NL" sz="1400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B7E0DC6-FDB4-1358-B69C-DFA0E4D3074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091611" y="971827"/>
            <a:ext cx="3090835" cy="3760662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F6119F4E-3E8D-78F7-95C8-E9F6F8CCDD2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61689" y="3068772"/>
            <a:ext cx="3725217" cy="13038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3242977"/>
      </p:ext>
    </p:extLst>
  </p:cSld>
  <p:clrMapOvr>
    <a:masterClrMapping/>
  </p:clrMapOvr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Afbeelding 10" descr="Afbeelding met tekst, schermopname, Perceel, diagram&#10;&#10;Automatisch gegenereerde beschrijving">
            <a:extLst>
              <a:ext uri="{FF2B5EF4-FFF2-40B4-BE49-F238E27FC236}">
                <a16:creationId xmlns:a16="http://schemas.microsoft.com/office/drawing/2014/main" id="{3162FDBB-4DB7-E153-665C-710A5E128CF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55001" y="2010699"/>
            <a:ext cx="3629053" cy="272179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22FEDD82-01F5-6B64-8AA0-C601C5AB5601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:r>
                  <a:rPr lang="en-GB" dirty="0"/>
                  <a:t>New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dirty="0" smtClean="0">
                        <a:latin typeface="Cambria Math" panose="02040503050406030204" pitchFamily="18" charset="0"/>
                      </a:rPr>
                      <m:t>γ</m:t>
                    </m:r>
                  </m:oMath>
                </a14:m>
                <a:r>
                  <a:rPr lang="en-GB" dirty="0"/>
                  <a:t> combination</a:t>
                </a:r>
                <a:endParaRPr lang="en-NL" dirty="0"/>
              </a:p>
            </p:txBody>
          </p:sp>
        </mc:Choice>
        <mc:Fallback xmlns="">
          <p:sp>
            <p:nvSpPr>
              <p:cNvPr id="2" name="Title 1">
                <a:extLst>
                  <a:ext uri="{FF2B5EF4-FFF2-40B4-BE49-F238E27FC236}">
                    <a16:creationId xmlns:a16="http://schemas.microsoft.com/office/drawing/2014/main" id="{22FEDD82-01F5-6B64-8AA0-C601C5AB560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4"/>
                <a:stretch>
                  <a:fillRect l="-3417"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FB287C2E-88F2-47F8-F110-62B5EC23AE31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312420" y="994205"/>
                <a:ext cx="8732520" cy="3203145"/>
              </a:xfrm>
            </p:spPr>
            <p:txBody>
              <a:bodyPr>
                <a:normAutofit/>
              </a:bodyPr>
              <a:lstStyle/>
              <a:p>
                <a:r>
                  <a:rPr lang="en-GB" dirty="0"/>
                  <a:t>Most precise single experiment result,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γ</m:t>
                    </m:r>
                    <m:r>
                      <a:rPr lang="en-GB" b="0" i="0" smtClean="0">
                        <a:latin typeface="Cambria Math" panose="02040503050406030204" pitchFamily="18" charset="0"/>
                      </a:rPr>
                      <m:t>=(64.6±2.8)°</m:t>
                    </m:r>
                  </m:oMath>
                </a14:m>
                <a:r>
                  <a:rPr lang="en-GB" dirty="0"/>
                  <a:t>, </a:t>
                </a:r>
                <a:br>
                  <a:rPr lang="en-GB" dirty="0"/>
                </a:br>
                <a:r>
                  <a:rPr lang="en-GB" dirty="0"/>
                  <a:t>in agreement with and 20% better than previous average</a:t>
                </a:r>
              </a:p>
              <a:p>
                <a:r>
                  <a:rPr lang="en-GB" dirty="0"/>
                  <a:t>Previous tension between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b="1" i="1" dirty="0" smtClean="0">
                            <a:solidFill>
                              <a:srgbClr val="DC443C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b="1" i="0" dirty="0" smtClean="0">
                            <a:solidFill>
                              <a:srgbClr val="DC443C"/>
                            </a:solidFill>
                            <a:latin typeface="Cambria Math" panose="02040503050406030204" pitchFamily="18" charset="0"/>
                          </a:rPr>
                          <m:t>𝐁</m:t>
                        </m:r>
                      </m:e>
                      <m:sup>
                        <m:r>
                          <a:rPr lang="en-GB" b="1" i="0" dirty="0" smtClean="0">
                            <a:solidFill>
                              <a:srgbClr val="DC443C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</m:oMath>
                </a14:m>
                <a:r>
                  <a:rPr lang="en-GB" b="1" dirty="0">
                    <a:solidFill>
                      <a:srgbClr val="F68460"/>
                    </a:solidFill>
                  </a:rPr>
                  <a:t> </a:t>
                </a:r>
                <a:r>
                  <a:rPr lang="en-GB" dirty="0"/>
                  <a:t>and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b="1" i="1" dirty="0">
                            <a:solidFill>
                              <a:srgbClr val="F68460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b="1" i="0" dirty="0">
                            <a:solidFill>
                              <a:srgbClr val="F68460"/>
                            </a:solidFill>
                            <a:latin typeface="Cambria Math" panose="02040503050406030204" pitchFamily="18" charset="0"/>
                          </a:rPr>
                          <m:t>𝐁</m:t>
                        </m:r>
                      </m:e>
                      <m:sup>
                        <m:r>
                          <a:rPr lang="en-GB" b="1" i="0" dirty="0">
                            <a:solidFill>
                              <a:srgbClr val="F68460"/>
                            </a:solidFill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  <m:r>
                      <a:rPr lang="en-GB" b="1" i="0" dirty="0">
                        <a:solidFill>
                          <a:srgbClr val="F68460"/>
                        </a:solidFill>
                        <a:latin typeface="Cambria Math" panose="02040503050406030204" pitchFamily="18" charset="0"/>
                      </a:rPr>
                      <m:t>/</m:t>
                    </m:r>
                    <m:sSubSup>
                      <m:sSubSupPr>
                        <m:ctrlPr>
                          <a:rPr lang="en-GB" b="1" i="1" dirty="0">
                            <a:solidFill>
                              <a:srgbClr val="8CBBD9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GB" b="1" i="0" dirty="0">
                            <a:solidFill>
                              <a:srgbClr val="8CBBD9"/>
                            </a:solidFill>
                            <a:latin typeface="Cambria Math" panose="02040503050406030204" pitchFamily="18" charset="0"/>
                          </a:rPr>
                          <m:t>𝐁</m:t>
                        </m:r>
                      </m:e>
                      <m:sub>
                        <m:r>
                          <a:rPr lang="en-GB" b="1" i="0" dirty="0">
                            <a:solidFill>
                              <a:srgbClr val="8CBBD9"/>
                            </a:solidFill>
                            <a:latin typeface="Cambria Math" panose="02040503050406030204" pitchFamily="18" charset="0"/>
                          </a:rPr>
                          <m:t>𝐬</m:t>
                        </m:r>
                      </m:sub>
                      <m:sup>
                        <m:r>
                          <a:rPr lang="en-GB" b="1" i="0" dirty="0">
                            <a:solidFill>
                              <a:srgbClr val="8CBBD9"/>
                            </a:solidFill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bSup>
                  </m:oMath>
                </a14:m>
                <a:r>
                  <a:rPr lang="en-GB" dirty="0"/>
                  <a:t> modes resolved</a:t>
                </a:r>
                <a:endParaRPr lang="en-GB" dirty="0">
                  <a:latin typeface="ArialMT"/>
                </a:endParaRPr>
              </a:p>
              <a:p>
                <a:r>
                  <a:rPr lang="en-GB" dirty="0">
                    <a:latin typeface="ArialMT"/>
                  </a:rPr>
                  <a:t>In agreement with</a:t>
                </a:r>
                <a:r>
                  <a:rPr lang="en-GB" b="0" u="none" strike="noStrike" baseline="0" dirty="0">
                    <a:latin typeface="ArialMT"/>
                  </a:rPr>
                  <a:t> global fits: </a:t>
                </a:r>
                <a:r>
                  <a:rPr lang="en-GB" dirty="0"/>
                  <a:t> </a:t>
                </a:r>
                <a:br>
                  <a:rPr lang="en-GB" dirty="0"/>
                </a:b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γ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CKMfitter</m:t>
                        </m:r>
                      </m:sub>
                    </m:sSub>
                    <m:r>
                      <m:rPr>
                        <m:nor/>
                      </m:rPr>
                      <a:rPr lang="en-US" b="0" smtClean="0">
                        <a:latin typeface="Cambria Math" panose="02040503050406030204" pitchFamily="18" charset="0"/>
                      </a:rPr>
                      <m:t> = </m:t>
                    </m:r>
                    <m:r>
                      <m:rPr>
                        <m:nor/>
                      </m:rPr>
                      <a:rPr lang="en-NL" smtClean="0"/>
                      <m:t>(</m:t>
                    </m:r>
                    <m:sSubSup>
                      <m:sSubSupPr>
                        <m:ctrlPr>
                          <a:rPr lang="en-NL" i="1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i="0">
                            <a:latin typeface="Cambria Math" panose="02040503050406030204" pitchFamily="18" charset="0"/>
                          </a:rPr>
                          <m:t>66.</m:t>
                        </m:r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3</m:t>
                        </m:r>
                      </m:e>
                      <m:sub>
                        <m:r>
                          <a:rPr lang="en-US" i="0">
                            <a:latin typeface="Cambria Math" panose="02040503050406030204" pitchFamily="18" charset="0"/>
                          </a:rPr>
                          <m:t>−</m:t>
                        </m:r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1.9</m:t>
                        </m:r>
                      </m:sub>
                      <m:sup>
                        <m:r>
                          <a:rPr lang="en-US" i="0">
                            <a:latin typeface="Cambria Math" panose="02040503050406030204" pitchFamily="18" charset="0"/>
                          </a:rPr>
                          <m:t>+</m:t>
                        </m:r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0.7</m:t>
                        </m:r>
                      </m:sup>
                    </m:sSubSup>
                    <m:r>
                      <a:rPr lang="en-US" i="0">
                        <a:latin typeface="Cambria Math" panose="02040503050406030204" pitchFamily="18" charset="0"/>
                      </a:rPr>
                      <m:t>)</m:t>
                    </m:r>
                    <m:r>
                      <m:rPr>
                        <m:nor/>
                      </m:rPr>
                      <a:rPr lang="en-NL"/>
                      <m:t>°</m:t>
                    </m:r>
                  </m:oMath>
                </a14:m>
                <a:r>
                  <a:rPr lang="en-US" dirty="0"/>
                  <a:t>, </a:t>
                </a:r>
                <a:br>
                  <a:rPr lang="en-US" dirty="0"/>
                </a:b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i="0">
                            <a:latin typeface="Cambria Math" panose="02040503050406030204" pitchFamily="18" charset="0"/>
                          </a:rPr>
                          <m:t>γ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UTfit</m:t>
                        </m:r>
                      </m:sub>
                    </m:sSub>
                    <m:r>
                      <a:rPr lang="en-US" b="0" i="0" smtClean="0">
                        <a:latin typeface="Cambria Math" panose="02040503050406030204" pitchFamily="18" charset="0"/>
                      </a:rPr>
                      <m:t>       =</m:t>
                    </m:r>
                    <m:d>
                      <m:d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65.2±1.5</m:t>
                        </m:r>
                      </m:e>
                    </m:d>
                    <m:r>
                      <m:rPr>
                        <m:nor/>
                      </m:rPr>
                      <a:rPr lang="en-NL"/>
                      <m:t>°</m:t>
                    </m:r>
                  </m:oMath>
                </a14:m>
                <a:r>
                  <a:rPr lang="en-GB" dirty="0"/>
                  <a:t> </a:t>
                </a:r>
              </a:p>
              <a:p>
                <a:r>
                  <a:rPr lang="en-GB" dirty="0"/>
                  <a:t>Still statistically limited</a:t>
                </a:r>
                <a:br>
                  <a:rPr lang="en-GB" dirty="0"/>
                </a:br>
                <a:r>
                  <a:rPr lang="en-GB" dirty="0"/>
                  <a:t>(systematic uncertainty is 1.4</a:t>
                </a:r>
                <a14:m>
                  <m:oMath xmlns:m="http://schemas.openxmlformats.org/officeDocument/2006/math">
                    <m:r>
                      <m:rPr>
                        <m:nor/>
                      </m:rPr>
                      <a:rPr lang="en-NL"/>
                      <m:t>°</m:t>
                    </m:r>
                  </m:oMath>
                </a14:m>
                <a:r>
                  <a:rPr lang="en-GB" dirty="0"/>
                  <a:t>), </a:t>
                </a:r>
                <a:br>
                  <a:rPr lang="en-GB" dirty="0"/>
                </a:br>
                <a:r>
                  <a:rPr lang="en-GB" dirty="0"/>
                  <a:t>so improvements expected in Run 3!</a:t>
                </a:r>
                <a:endParaRPr lang="en-NL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FB287C2E-88F2-47F8-F110-62B5EC23AE31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312420" y="994205"/>
                <a:ext cx="8732520" cy="3203145"/>
              </a:xfrm>
              <a:blipFill>
                <a:blip r:embed="rId5"/>
                <a:stretch>
                  <a:fillRect t="-76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D1502CD-9E23-F6DF-0753-B8B7C904BF3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93</a:t>
            </a:fld>
            <a:endParaRPr lang="en-US" dirty="0"/>
          </a:p>
        </p:txBody>
      </p:sp>
      <p:sp>
        <p:nvSpPr>
          <p:cNvPr id="7" name="TextBox 7">
            <a:extLst>
              <a:ext uri="{FF2B5EF4-FFF2-40B4-BE49-F238E27FC236}">
                <a16:creationId xmlns:a16="http://schemas.microsoft.com/office/drawing/2014/main" id="{2D636E95-85D7-7A6F-B7F2-26AC9F34DD13}"/>
              </a:ext>
            </a:extLst>
          </p:cNvPr>
          <p:cNvSpPr txBox="1"/>
          <p:nvPr/>
        </p:nvSpPr>
        <p:spPr>
          <a:xfrm>
            <a:off x="4855307" y="260817"/>
            <a:ext cx="45720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/>
            <a:r>
              <a:rPr lang="en-GB" sz="1400" b="0" i="0" u="none" strike="noStrike" baseline="0" dirty="0">
                <a:latin typeface="ArialMT"/>
              </a:rPr>
              <a:t>LHCb-CONF-2024-004;</a:t>
            </a:r>
          </a:p>
          <a:p>
            <a:pPr algn="l"/>
            <a:r>
              <a:rPr lang="en-GB" sz="1400" b="0" i="0" u="none" strike="noStrike" baseline="0" dirty="0">
                <a:latin typeface="ArialMT"/>
              </a:rPr>
              <a:t>update to [JHEP 12(2021)141]</a:t>
            </a:r>
            <a:endParaRPr lang="en-NL" sz="1400" dirty="0"/>
          </a:p>
        </p:txBody>
      </p:sp>
    </p:spTree>
    <p:extLst>
      <p:ext uri="{BB962C8B-B14F-4D97-AF65-F5344CB8AC3E}">
        <p14:creationId xmlns:p14="http://schemas.microsoft.com/office/powerpoint/2010/main" val="2763449128"/>
      </p:ext>
    </p:extLst>
  </p:cSld>
  <p:clrMapOvr>
    <a:masterClrMapping/>
  </p:clrMapOvr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4EA8E6-CC38-3A85-CB69-1441F2CCBC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Charm mixing and CPV</a:t>
            </a:r>
            <a:endParaRPr lang="en-NL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6A591F46-6CDC-7536-E802-F8D7A2E0B9CA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103240" y="994205"/>
                <a:ext cx="5589638" cy="3738284"/>
              </a:xfrm>
            </p:spPr>
            <p:txBody>
              <a:bodyPr>
                <a:normAutofit fontScale="92500" lnSpcReduction="10000"/>
              </a:bodyPr>
              <a:lstStyle/>
              <a:p>
                <a:r>
                  <a:rPr lang="en-GB" sz="1600" dirty="0">
                    <a:solidFill>
                      <a:srgbClr val="080808"/>
                    </a:solidFill>
                    <a:latin typeface="ArialMT"/>
                  </a:rPr>
                  <a:t>Unique CP violation test, asymmetries </a:t>
                </a:r>
                <a14:m>
                  <m:oMath xmlns:m="http://schemas.openxmlformats.org/officeDocument/2006/math">
                    <m:r>
                      <a:rPr lang="en-GB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≤0.1%</m:t>
                    </m:r>
                  </m:oMath>
                </a14:m>
                <a:r>
                  <a:rPr lang="en-GB" sz="1600" dirty="0">
                    <a:solidFill>
                      <a:srgbClr val="080808"/>
                    </a:solidFill>
                    <a:latin typeface="ArialMT"/>
                  </a:rPr>
                  <a:t>!</a:t>
                </a:r>
                <a:endParaRPr lang="en-GB" sz="1600" b="0" u="none" strike="noStrike" baseline="0" dirty="0">
                  <a:solidFill>
                    <a:srgbClr val="080808"/>
                  </a:solidFill>
                  <a:latin typeface="ArialMT"/>
                </a:endParaRPr>
              </a:p>
              <a:p>
                <a:r>
                  <a:rPr lang="en-GB" sz="1600" b="1" dirty="0">
                    <a:solidFill>
                      <a:srgbClr val="080808"/>
                    </a:solidFill>
                    <a:latin typeface="ArialMT"/>
                  </a:rPr>
                  <a:t>LHCb discovered CPV in charm in 2019: </a:t>
                </a:r>
                <a:br>
                  <a:rPr lang="en-GB" sz="1600" dirty="0">
                    <a:solidFill>
                      <a:srgbClr val="080808"/>
                    </a:solidFill>
                    <a:latin typeface="ArialMT"/>
                  </a:rPr>
                </a:b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Δ</m:t>
                    </m:r>
                    <m:sSub>
                      <m:sSubPr>
                        <m:ctrlPr>
                          <a:rPr lang="en-US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A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CP</m:t>
                        </m:r>
                      </m:sub>
                    </m:sSub>
                  </m:oMath>
                </a14:m>
                <a:r>
                  <a:rPr lang="en-GB" sz="1600" dirty="0">
                    <a:solidFill>
                      <a:srgbClr val="080808"/>
                    </a:solidFill>
                    <a:latin typeface="ArialMT"/>
                  </a:rPr>
                  <a:t>, difference in time-integrated CP asymmetries of  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GB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GB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GB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GB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GB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GB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GB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GB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 </a:t>
                </a:r>
              </a:p>
              <a:p>
                <a:r>
                  <a:rPr lang="en-GB" sz="1600" b="1" dirty="0">
                    <a:solidFill>
                      <a:srgbClr val="080808"/>
                    </a:solidFill>
                    <a:latin typeface="ArialMT"/>
                  </a:rPr>
                  <a:t>New this year</a:t>
                </a:r>
                <a:r>
                  <a:rPr lang="en-GB" sz="1600" dirty="0">
                    <a:solidFill>
                      <a:srgbClr val="080808"/>
                    </a:solidFill>
                    <a:latin typeface="ArialMT"/>
                  </a:rPr>
                  <a:t>: time-dependent asymmetry of prompt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sz="1600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US" sz="1600" i="0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</m:acc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600" dirty="0">
                    <a:solidFill>
                      <a:srgbClr val="080808"/>
                    </a:solidFill>
                    <a:latin typeface="ArialMT"/>
                  </a:rPr>
                  <a:t> meson decays to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GB" sz="1600" dirty="0">
                    <a:solidFill>
                      <a:srgbClr val="080808"/>
                    </a:solidFill>
                    <a:latin typeface="ArialMT"/>
                  </a:rPr>
                  <a:t>,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</m:oMath>
                </a14:m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, tagged using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∗+</m:t>
                        </m:r>
                      </m:sup>
                    </m:sSup>
                    <m:r>
                      <a:rPr lang="en-US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sSup>
                      <m:sSupPr>
                        <m:ctrlPr>
                          <a:rPr lang="en-US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π</m:t>
                        </m:r>
                      </m:e>
                      <m: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</m:oMath>
                </a14:m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, with full Run 1, 2 dataset</a:t>
                </a:r>
              </a:p>
              <a:p>
                <a:r>
                  <a:rPr lang="en-GB" sz="1600" b="1" u="none" strike="noStrike" baseline="0" dirty="0">
                    <a:solidFill>
                      <a:srgbClr val="080808"/>
                    </a:solidFill>
                    <a:latin typeface="ArialMT"/>
                  </a:rPr>
                  <a:t>Interference </a:t>
                </a:r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between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−</m:t>
                    </m:r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sz="1600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US" sz="1600" i="0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</m:acc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 mixing</a:t>
                </a:r>
                <a:r>
                  <a:rPr lang="en-GB" sz="1600" b="0" u="none" strike="noStrike" dirty="0">
                    <a:solidFill>
                      <a:srgbClr val="080808"/>
                    </a:solidFill>
                    <a:latin typeface="ArialMT"/>
                  </a:rPr>
                  <a:t> and </a:t>
                </a:r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decay of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sz="1600" i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sz="1600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US" sz="1600" i="0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</m:acc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 to either final state </a:t>
                </a:r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  <a:sym typeface="Wingdings" panose="05000000000000000000" pitchFamily="2" charset="2"/>
                  </a:rPr>
                  <a:t> test</a:t>
                </a:r>
                <a:r>
                  <a:rPr lang="en-GB" sz="1600" b="0" u="none" strike="noStrike" dirty="0">
                    <a:solidFill>
                      <a:srgbClr val="080808"/>
                    </a:solidFill>
                    <a:latin typeface="ArialMT"/>
                    <a:sym typeface="Wingdings" panose="05000000000000000000" pitchFamily="2" charset="2"/>
                  </a:rPr>
                  <a:t> </a:t>
                </a:r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mixing</a:t>
                </a:r>
                <a:r>
                  <a:rPr lang="en-GB" sz="1600" b="0" u="none" strike="noStrike" dirty="0">
                    <a:solidFill>
                      <a:srgbClr val="080808"/>
                    </a:solidFill>
                    <a:latin typeface="ArialMT"/>
                  </a:rPr>
                  <a:t> + </a:t>
                </a:r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CP</a:t>
                </a:r>
                <a:r>
                  <a:rPr lang="en-GB" sz="1600" b="0" u="none" strike="noStrike" dirty="0">
                    <a:solidFill>
                      <a:srgbClr val="080808"/>
                    </a:solidFill>
                    <a:latin typeface="ArialMT"/>
                  </a:rPr>
                  <a:t> violation</a:t>
                </a:r>
              </a:p>
              <a:p>
                <a:r>
                  <a:rPr lang="en-GB" sz="1600" baseline="0" dirty="0">
                    <a:solidFill>
                      <a:srgbClr val="080808"/>
                    </a:solidFill>
                    <a:latin typeface="ArialMT"/>
                  </a:rPr>
                  <a:t>Use ratio of wrong sign vs. right sign decay, </a:t>
                </a:r>
                <a:br>
                  <a:rPr lang="en-GB" sz="1600" baseline="0" dirty="0">
                    <a:solidFill>
                      <a:srgbClr val="080808"/>
                    </a:solidFill>
                    <a:latin typeface="ArialMT"/>
                  </a:rPr>
                </a:br>
                <a14:m>
                  <m:oMath xmlns:m="http://schemas.openxmlformats.org/officeDocument/2006/math">
                    <m:sSup>
                      <m:sSupPr>
                        <m:ctrlPr>
                          <a:rPr lang="en-US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r</m:t>
                        </m:r>
                      </m:e>
                      <m: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US" sz="1600" b="0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en-US" sz="1600" b="0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sty m:val="p"/>
                          </m:rP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Γ</m:t>
                        </m:r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(</m:t>
                        </m:r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  <m:sup>
                            <m: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0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→</m:t>
                        </m:r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K</m:t>
                            </m:r>
                          </m:e>
                          <m:sup>
                            <m: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US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π</m:t>
                            </m:r>
                          </m:e>
                          <m:sup>
                            <m: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−</m:t>
                            </m:r>
                          </m:sup>
                        </m:s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)(</m:t>
                        </m:r>
                        <m:r>
                          <m:rPr>
                            <m:sty m:val="p"/>
                          </m:rP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t</m:t>
                        </m:r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num>
                      <m:den>
                        <m:r>
                          <m:rPr>
                            <m:sty m:val="p"/>
                          </m:rP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Γ</m:t>
                        </m:r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(</m:t>
                        </m:r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acc>
                              <m:accPr>
                                <m:chr m:val="̅"/>
                                <m:ctrlPr>
                                  <a:rPr lang="en-US" sz="1600" i="1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m:rPr>
                                    <m:sty m:val="p"/>
                                  </m:rPr>
                                  <a:rPr lang="en-US" sz="1600" i="0" dirty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D</m:t>
                                </m:r>
                              </m:e>
                            </m:acc>
                          </m:e>
                          <m:sup>
                            <m: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0</m:t>
                            </m:r>
                          </m:sup>
                        </m:sSup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US" sz="1600" b="0" i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→</m:t>
                            </m:r>
                            <m:r>
                              <m:rPr>
                                <m:sty m:val="p"/>
                              </m:rP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K</m:t>
                            </m:r>
                          </m:e>
                          <m:sup>
                            <m: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US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π</m:t>
                            </m:r>
                          </m:e>
                          <m:sup>
                            <m: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−</m:t>
                            </m:r>
                          </m:sup>
                        </m:s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)(</m:t>
                        </m:r>
                        <m:r>
                          <m:rPr>
                            <m:sty m:val="p"/>
                          </m:rP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t</m:t>
                        </m:r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den>
                    </m:f>
                  </m:oMath>
                </a14:m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,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r</m:t>
                        </m:r>
                      </m:e>
                      <m:sup>
                        <m:r>
                          <a:rPr lang="en-US" sz="1600" b="0" i="0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  <m:r>
                      <a:rPr lang="en-US" sz="1600" i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en-US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sty m:val="p"/>
                          </m:rP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Γ</m:t>
                        </m:r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(</m:t>
                        </m:r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acc>
                              <m:accPr>
                                <m:chr m:val="̅"/>
                                <m:ctrlPr>
                                  <a:rPr lang="en-US" sz="1600" b="0" i="1" dirty="0" smtClean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m:rPr>
                                    <m:sty m:val="p"/>
                                  </m:rPr>
                                  <a:rPr lang="en-US" sz="1600" b="0" i="0" dirty="0" smtClean="0">
                                    <a:solidFill>
                                      <a:srgbClr val="080808"/>
                                    </a:solidFill>
                                    <a:latin typeface="Cambria Math" panose="02040503050406030204" pitchFamily="18" charset="0"/>
                                  </a:rPr>
                                  <m:t>D</m:t>
                                </m:r>
                              </m:e>
                            </m:acc>
                          </m:e>
                          <m:sup>
                            <m: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0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→</m:t>
                        </m:r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K</m:t>
                            </m:r>
                          </m:e>
                          <m:sup>
                            <m:r>
                              <a:rPr lang="en-US" sz="1600" b="0" i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−</m:t>
                            </m:r>
                          </m:sup>
                        </m:sSup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US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π</m:t>
                            </m:r>
                          </m:e>
                          <m:sup>
                            <m:r>
                              <a:rPr lang="en-US" sz="1600" b="0" i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)(</m:t>
                        </m:r>
                        <m:r>
                          <m:rPr>
                            <m:sty m:val="p"/>
                          </m:rP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t</m:t>
                        </m:r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num>
                      <m:den>
                        <m:r>
                          <m:rPr>
                            <m:sty m:val="p"/>
                          </m:rP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Γ</m:t>
                        </m:r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(</m:t>
                        </m:r>
                        <m:sSup>
                          <m:sSupPr>
                            <m:ctrlPr>
                              <a:rPr lang="en-GB" sz="1600" i="1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US" sz="1600" b="0" i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  <m:sup>
                            <m: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0</m:t>
                            </m:r>
                          </m:sup>
                        </m:sSup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a:rPr lang="en-US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→</m:t>
                            </m:r>
                            <m:r>
                              <m:rPr>
                                <m:sty m:val="p"/>
                              </m:rPr>
                              <a:rPr lang="en-GB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K</m:t>
                            </m:r>
                          </m:e>
                          <m:sup>
                            <m:r>
                              <a:rPr lang="en-US" sz="1600" b="0" i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−</m:t>
                            </m:r>
                          </m:sup>
                        </m:sSup>
                        <m:sSup>
                          <m:sSupPr>
                            <m:ctrlPr>
                              <a:rPr lang="en-GB" sz="1600" i="1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sSupPr>
                          <m:e>
                            <m:r>
                              <m:rPr>
                                <m:sty m:val="p"/>
                              </m:rPr>
                              <a:rPr lang="en-US" sz="1600" i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π</m:t>
                            </m:r>
                          </m:e>
                          <m:sup>
                            <m:r>
                              <a:rPr lang="en-US" sz="1600" b="0" i="0" smtClean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+</m:t>
                            </m:r>
                          </m:sup>
                        </m:sSup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)(</m:t>
                        </m:r>
                        <m:r>
                          <m:rPr>
                            <m:sty m:val="p"/>
                          </m:rP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t</m:t>
                        </m:r>
                        <m:r>
                          <a:rPr lang="en-US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den>
                    </m:f>
                  </m:oMath>
                </a14:m>
                <a:endParaRPr lang="en-GB" sz="1600" b="0" u="none" strike="noStrike" baseline="0" dirty="0">
                  <a:solidFill>
                    <a:srgbClr val="080808"/>
                  </a:solidFill>
                  <a:latin typeface="ArialMT"/>
                </a:endParaRPr>
              </a:p>
              <a:p>
                <a:r>
                  <a:rPr lang="en-GB" sz="1600" b="1" dirty="0">
                    <a:solidFill>
                      <a:srgbClr val="080808"/>
                    </a:solidFill>
                    <a:latin typeface="ArialMT"/>
                  </a:rPr>
                  <a:t>Most precise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b="1" i="1" smtClean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GB" sz="1600" b="1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𝐃</m:t>
                        </m:r>
                      </m:e>
                      <m:sup>
                        <m:r>
                          <a:rPr lang="en-GB" sz="1600" b="1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  <m:r>
                      <a:rPr lang="en-US" sz="1600" b="1" i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−</m:t>
                    </m:r>
                    <m:sSup>
                      <m:sSupPr>
                        <m:ctrlPr>
                          <a:rPr lang="en-GB" sz="1600" b="1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sz="1600" b="1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sz="1600" b="1" i="0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𝐃</m:t>
                            </m:r>
                          </m:e>
                        </m:acc>
                      </m:e>
                      <m:sup>
                        <m:r>
                          <a:rPr lang="en-GB" sz="1600" b="1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𝟎</m:t>
                        </m:r>
                      </m:sup>
                    </m:sSup>
                  </m:oMath>
                </a14:m>
                <a:r>
                  <a:rPr lang="en-GB" sz="1600" b="1" dirty="0">
                    <a:solidFill>
                      <a:srgbClr val="080808"/>
                    </a:solidFill>
                    <a:latin typeface="ArialMT"/>
                  </a:rPr>
                  <a:t> mixing measurement; </a:t>
                </a:r>
                <a:br>
                  <a:rPr lang="en-GB" sz="1600" b="1" dirty="0">
                    <a:solidFill>
                      <a:srgbClr val="080808"/>
                    </a:solidFill>
                    <a:latin typeface="ArialMT"/>
                  </a:rPr>
                </a:br>
                <a:r>
                  <a:rPr lang="en-GB" sz="1600" b="1" dirty="0">
                    <a:solidFill>
                      <a:srgbClr val="080808"/>
                    </a:solidFill>
                    <a:latin typeface="ArialMT"/>
                  </a:rPr>
                  <a:t>no sign of CP violation in mixing or interference</a:t>
                </a:r>
              </a:p>
              <a:p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Parallel analysis using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sz="1600" i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,</m:t>
                    </m:r>
                    <m:sSup>
                      <m:sSupPr>
                        <m:ctrlPr>
                          <a:rPr lang="en-GB" sz="1600" i="1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sz="1600" i="1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US" sz="1600" i="0" dirty="0">
                                <a:solidFill>
                                  <a:srgbClr val="080808"/>
                                </a:solidFill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</m:acc>
                      </m:e>
                      <m:sup>
                        <m:r>
                          <a:rPr lang="en-GB" sz="1600" i="0">
                            <a:solidFill>
                              <a:srgbClr val="080808"/>
                            </a:solidFill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</m:oMath>
                </a14:m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 from </a:t>
                </a:r>
                <a:r>
                  <a:rPr lang="en-GB" sz="1600" b="0" u="none" strike="noStrike" baseline="0" dirty="0" err="1">
                    <a:solidFill>
                      <a:srgbClr val="080808"/>
                    </a:solidFill>
                    <a:latin typeface="ArialMT"/>
                  </a:rPr>
                  <a:t>semileptonic</a:t>
                </a:r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GB" sz="1600" b="0" i="0" u="none" strike="noStrike" baseline="0" dirty="0" smtClean="0">
                        <a:solidFill>
                          <a:srgbClr val="080808"/>
                        </a:solidFill>
                        <a:latin typeface="Cambria Math" panose="02040503050406030204" pitchFamily="18" charset="0"/>
                      </a:rPr>
                      <m:t>B</m:t>
                    </m:r>
                  </m:oMath>
                </a14:m>
                <a:r>
                  <a:rPr lang="en-GB" sz="1600" b="0" u="none" strike="noStrike" baseline="0" dirty="0">
                    <a:solidFill>
                      <a:srgbClr val="080808"/>
                    </a:solidFill>
                    <a:latin typeface="ArialMT"/>
                  </a:rPr>
                  <a:t> decays provides additional constraints</a:t>
                </a:r>
              </a:p>
              <a:p>
                <a:endParaRPr lang="en-NL" sz="1600" dirty="0">
                  <a:solidFill>
                    <a:srgbClr val="080808"/>
                  </a:solidFill>
                </a:endParaRP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6A591F46-6CDC-7536-E802-F8D7A2E0B9CA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103240" y="994205"/>
                <a:ext cx="5589638" cy="3738284"/>
              </a:xfrm>
              <a:blipFill>
                <a:blip r:embed="rId2"/>
                <a:stretch>
                  <a:fillRect t="-816" r="-229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305D6D9-82DE-9177-E424-65D9E53E048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94</a:t>
            </a:fld>
            <a:endParaRPr lang="en-US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311AC847-6590-4BD2-733C-37A5AC46A5BC}"/>
              </a:ext>
            </a:extLst>
          </p:cNvPr>
          <p:cNvSpPr txBox="1"/>
          <p:nvPr/>
        </p:nvSpPr>
        <p:spPr>
          <a:xfrm>
            <a:off x="5246461" y="886956"/>
            <a:ext cx="457200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400" b="0" i="0" u="none" strike="noStrike" baseline="0" dirty="0">
                <a:latin typeface="ArialMT"/>
              </a:rPr>
              <a:t>[PRL 122 (2019) 211803]; [arXiv:2407.18001]</a:t>
            </a:r>
            <a:endParaRPr lang="en-NL" sz="1400" dirty="0"/>
          </a:p>
        </p:txBody>
      </p:sp>
      <p:pic>
        <p:nvPicPr>
          <p:cNvPr id="11" name="Afbeelding 10">
            <a:extLst>
              <a:ext uri="{FF2B5EF4-FFF2-40B4-BE49-F238E27FC236}">
                <a16:creationId xmlns:a16="http://schemas.microsoft.com/office/drawing/2014/main" id="{63308189-121E-2F9A-3DC7-2E8C948F143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92878" y="1193913"/>
            <a:ext cx="3201378" cy="3094069"/>
          </a:xfrm>
          <a:prstGeom prst="rect">
            <a:avLst/>
          </a:prstGeom>
        </p:spPr>
      </p:pic>
      <p:sp>
        <p:nvSpPr>
          <p:cNvPr id="8" name="Tekstvak 7">
            <a:extLst>
              <a:ext uri="{FF2B5EF4-FFF2-40B4-BE49-F238E27FC236}">
                <a16:creationId xmlns:a16="http://schemas.microsoft.com/office/drawing/2014/main" id="{EDBF4642-5811-2A38-8588-B727B4F3534D}"/>
              </a:ext>
            </a:extLst>
          </p:cNvPr>
          <p:cNvSpPr txBox="1"/>
          <p:nvPr/>
        </p:nvSpPr>
        <p:spPr>
          <a:xfrm>
            <a:off x="5671245" y="4310959"/>
            <a:ext cx="491109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nl-NL" sz="1400" dirty="0"/>
              <a:t>[LHCb-PAPER-2024-044, in </a:t>
            </a:r>
            <a:r>
              <a:rPr lang="nl-NL" sz="1400" dirty="0" err="1"/>
              <a:t>preparation</a:t>
            </a:r>
            <a:r>
              <a:rPr lang="nl-NL" sz="1400" dirty="0"/>
              <a:t>]</a:t>
            </a:r>
            <a:endParaRPr lang="en-NL" sz="1400" dirty="0"/>
          </a:p>
        </p:txBody>
      </p:sp>
    </p:spTree>
    <p:extLst>
      <p:ext uri="{BB962C8B-B14F-4D97-AF65-F5344CB8AC3E}">
        <p14:creationId xmlns:p14="http://schemas.microsoft.com/office/powerpoint/2010/main" val="33506232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5975EE-E0CE-C6A4-3F5D-6289AF9CB8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Spectroscopy</a:t>
            </a:r>
            <a:endParaRPr lang="en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6C0ACD-5652-7C59-1A34-DD338D78447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880453"/>
            <a:ext cx="8229600" cy="3316898"/>
          </a:xfrm>
        </p:spPr>
        <p:txBody>
          <a:bodyPr>
            <a:normAutofit/>
          </a:bodyPr>
          <a:lstStyle/>
          <a:p>
            <a:r>
              <a:rPr lang="en-GB" sz="1600" dirty="0"/>
              <a:t>Many new hadrons discovered at LHC: 75 total, 67 at LHCb</a:t>
            </a:r>
            <a:endParaRPr lang="en-NL" sz="16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965FB0D-4D8D-F681-E0E5-3D31322A10A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95</a:t>
            </a:fld>
            <a:endParaRPr lang="en-US" dirty="0"/>
          </a:p>
        </p:txBody>
      </p:sp>
      <p:pic>
        <p:nvPicPr>
          <p:cNvPr id="7" name="Content Placeholder 9">
            <a:extLst>
              <a:ext uri="{FF2B5EF4-FFF2-40B4-BE49-F238E27FC236}">
                <a16:creationId xmlns:a16="http://schemas.microsoft.com/office/drawing/2014/main" id="{45E1C470-8666-52FE-4BC4-ACD0D2B91D1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013848" y="1240211"/>
            <a:ext cx="2917681" cy="2188261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933EA53-593A-AC9A-A728-1A812BE81E7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901242" y="1226440"/>
            <a:ext cx="3758902" cy="20882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9381055"/>
      </p:ext>
    </p:extLst>
  </p:cSld>
  <p:clrMapOvr>
    <a:masterClrMapping/>
  </p:clrMapOvr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451FBB3-3F76-4A7E-07C9-C5363E5FABC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CB9D94-C2B4-8233-ECB1-7D8FEFF0A5E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Spectroscopy</a:t>
            </a:r>
            <a:endParaRPr lang="en-NL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0D2E9A7-5A1F-575B-D8A9-DBAE72A200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880453"/>
            <a:ext cx="8229600" cy="3316898"/>
          </a:xfrm>
        </p:spPr>
        <p:txBody>
          <a:bodyPr>
            <a:normAutofit/>
          </a:bodyPr>
          <a:lstStyle/>
          <a:p>
            <a:r>
              <a:rPr lang="en-GB" sz="1600" dirty="0"/>
              <a:t>Many new hadrons discovered at LHC: 75 total, 67 at LHCb</a:t>
            </a:r>
            <a:endParaRPr lang="en-NL" sz="160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C2C33A1-45A5-B3E1-864E-F662B5A4548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96</a:t>
            </a:fld>
            <a:endParaRPr lang="en-US" dirty="0"/>
          </a:p>
        </p:txBody>
      </p:sp>
      <p:pic>
        <p:nvPicPr>
          <p:cNvPr id="7" name="Content Placeholder 9">
            <a:extLst>
              <a:ext uri="{FF2B5EF4-FFF2-40B4-BE49-F238E27FC236}">
                <a16:creationId xmlns:a16="http://schemas.microsoft.com/office/drawing/2014/main" id="{C621D92C-F851-DE9B-DFEB-2F273DB8F9B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013848" y="1240211"/>
            <a:ext cx="2917681" cy="2188261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267D3C91-268E-92DD-64C9-26F6DD7B992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901242" y="1226440"/>
            <a:ext cx="3758902" cy="2088278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C2EE763E-53DB-2685-7E42-90C121C7AFE2}"/>
              </a:ext>
            </a:extLst>
          </p:cNvPr>
          <p:cNvSpPr txBox="1"/>
          <p:nvPr/>
        </p:nvSpPr>
        <p:spPr>
          <a:xfrm>
            <a:off x="182880" y="3357203"/>
            <a:ext cx="7876903" cy="132343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b="1" i="0" u="none" strike="noStrike" baseline="0" dirty="0">
                <a:solidFill>
                  <a:srgbClr val="080808"/>
                </a:solidFill>
                <a:latin typeface="ArialMT"/>
              </a:rPr>
              <a:t>23 new hadrons are exotic: (partially) four- or five-quark states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b="0" i="0" u="none" strike="noStrike" baseline="0" dirty="0">
                <a:solidFill>
                  <a:srgbClr val="080808"/>
                </a:solidFill>
                <a:latin typeface="ArialMT"/>
              </a:rPr>
              <a:t>Nature of states is unclear: tightly (tetra/pentaquark) </a:t>
            </a:r>
            <a:br>
              <a:rPr lang="en-GB" sz="1600" b="0" i="0" u="none" strike="noStrike" baseline="0" dirty="0">
                <a:solidFill>
                  <a:srgbClr val="080808"/>
                </a:solidFill>
                <a:latin typeface="ArialMT"/>
              </a:rPr>
            </a:br>
            <a:r>
              <a:rPr lang="en-GB" sz="1600" b="0" i="0" u="none" strike="noStrike" baseline="0" dirty="0">
                <a:solidFill>
                  <a:srgbClr val="080808"/>
                </a:solidFill>
                <a:latin typeface="ArialMT"/>
              </a:rPr>
              <a:t>or loosely bound (hadronic molecule)?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b="0" i="0" u="none" strike="noStrike" baseline="0" dirty="0">
                <a:solidFill>
                  <a:srgbClr val="080808"/>
                </a:solidFill>
                <a:latin typeface="ArialMT"/>
              </a:rPr>
              <a:t>Key to study of non-perturbative QCD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GB" sz="1600" dirty="0">
                <a:solidFill>
                  <a:srgbClr val="080808"/>
                </a:solidFill>
                <a:latin typeface="ArialMT"/>
              </a:rPr>
              <a:t>New naming scheme proposed by </a:t>
            </a:r>
            <a:r>
              <a:rPr lang="en-GB" sz="1600" dirty="0" err="1">
                <a:solidFill>
                  <a:srgbClr val="080808"/>
                </a:solidFill>
                <a:latin typeface="ArialMT"/>
              </a:rPr>
              <a:t>LHCb</a:t>
            </a:r>
            <a:r>
              <a:rPr lang="en-GB" sz="1600" dirty="0">
                <a:solidFill>
                  <a:srgbClr val="080808"/>
                </a:solidFill>
                <a:latin typeface="ArialMT"/>
              </a:rPr>
              <a:t>: </a:t>
            </a:r>
            <a:r>
              <a:rPr lang="en-GB" sz="1600" b="0" i="0" u="none" strike="noStrike" baseline="0" dirty="0">
                <a:latin typeface="ArialMT"/>
              </a:rPr>
              <a:t>[arXiv:2206.1523]</a:t>
            </a:r>
            <a:endParaRPr lang="en-NL" sz="1600" dirty="0"/>
          </a:p>
        </p:txBody>
      </p:sp>
      <p:pic>
        <p:nvPicPr>
          <p:cNvPr id="10" name="Picture 10">
            <a:extLst>
              <a:ext uri="{FF2B5EF4-FFF2-40B4-BE49-F238E27FC236}">
                <a16:creationId xmlns:a16="http://schemas.microsoft.com/office/drawing/2014/main" id="{63FE3E02-FDE0-5533-ABED-995C9FA8838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206483" y="3923883"/>
            <a:ext cx="1693213" cy="797764"/>
          </a:xfrm>
          <a:prstGeom prst="rect">
            <a:avLst/>
          </a:prstGeom>
        </p:spPr>
      </p:pic>
      <p:pic>
        <p:nvPicPr>
          <p:cNvPr id="11" name="Picture 12">
            <a:extLst>
              <a:ext uri="{FF2B5EF4-FFF2-40B4-BE49-F238E27FC236}">
                <a16:creationId xmlns:a16="http://schemas.microsoft.com/office/drawing/2014/main" id="{2FBAE7FC-7757-1672-CA02-CE621EFB478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13031" y="3931972"/>
            <a:ext cx="870605" cy="787306"/>
          </a:xfrm>
          <a:prstGeom prst="rect">
            <a:avLst/>
          </a:prstGeom>
        </p:spPr>
      </p:pic>
      <p:sp>
        <p:nvSpPr>
          <p:cNvPr id="12" name="TextBox 15">
            <a:extLst>
              <a:ext uri="{FF2B5EF4-FFF2-40B4-BE49-F238E27FC236}">
                <a16:creationId xmlns:a16="http://schemas.microsoft.com/office/drawing/2014/main" id="{51144E37-0B98-7E7F-B774-A362B416585D}"/>
              </a:ext>
            </a:extLst>
          </p:cNvPr>
          <p:cNvSpPr txBox="1"/>
          <p:nvPr/>
        </p:nvSpPr>
        <p:spPr>
          <a:xfrm>
            <a:off x="6213031" y="3565843"/>
            <a:ext cx="268666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800" b="0" i="0" u="none" strike="noStrike" baseline="0" dirty="0">
                <a:solidFill>
                  <a:srgbClr val="080808"/>
                </a:solidFill>
                <a:latin typeface="ArialMT"/>
              </a:rPr>
              <a:t>tightly or loosely-bound?</a:t>
            </a:r>
            <a:endParaRPr lang="en-NL" dirty="0"/>
          </a:p>
        </p:txBody>
      </p:sp>
    </p:spTree>
    <p:extLst>
      <p:ext uri="{BB962C8B-B14F-4D97-AF65-F5344CB8AC3E}">
        <p14:creationId xmlns:p14="http://schemas.microsoft.com/office/powerpoint/2010/main" val="754232717"/>
      </p:ext>
    </p:extLst>
  </p:cSld>
  <p:clrMapOvr>
    <a:masterClrMapping/>
  </p:clrMapOvr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0204D9D6-B8BE-3071-92F5-C3AC915B50EB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3000" i="0" dirty="0" smtClean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US" sz="3000" b="0" i="0" dirty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sz="3000" b="0" i="0" dirty="0" smtClean="0">
                        <a:latin typeface="Cambria Math" panose="02040503050406030204" pitchFamily="18" charset="0"/>
                      </a:rPr>
                      <m:t>ψϕ</m:t>
                    </m:r>
                    <m:r>
                      <a:rPr lang="en-US" sz="3000" i="0" dirty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sz="3000" dirty="0"/>
                  <a:t>states in diffractive processes</a:t>
                </a:r>
                <a:endParaRPr lang="en-NL" sz="3000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0204D9D6-B8BE-3071-92F5-C3AC915B50EB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b="-16522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7630F79F-EBFF-5EDD-F79C-6410CEA55AB2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457200" y="994205"/>
                <a:ext cx="8229600" cy="3569980"/>
              </a:xfrm>
            </p:spPr>
            <p:txBody>
              <a:bodyPr>
                <a:normAutofit/>
              </a:bodyPr>
              <a:lstStyle/>
              <a:p>
                <a:r>
                  <a:rPr lang="en-US" dirty="0"/>
                  <a:t>Measurement of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2000" i="0" dirty="0" smtClean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US" sz="2000" b="0" i="0" dirty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sz="2000" b="0" i="0" dirty="0" smtClean="0">
                        <a:latin typeface="Cambria Math" panose="02040503050406030204" pitchFamily="18" charset="0"/>
                      </a:rPr>
                      <m:t>ψ</m:t>
                    </m:r>
                    <m:r>
                      <a:rPr lang="en-US" sz="2000" b="0" i="0" dirty="0" smtClean="0">
                        <a:latin typeface="Cambria Math" panose="02040503050406030204" pitchFamily="18" charset="0"/>
                      </a:rPr>
                      <m:t>+</m:t>
                    </m:r>
                    <m:r>
                      <m:rPr>
                        <m:sty m:val="p"/>
                      </m:rPr>
                      <a:rPr lang="en-US" sz="2000" b="0" i="0" dirty="0" smtClean="0">
                        <a:latin typeface="Cambria Math" panose="02040503050406030204" pitchFamily="18" charset="0"/>
                      </a:rPr>
                      <m:t>ϕ</m:t>
                    </m:r>
                  </m:oMath>
                </a14:m>
                <a:r>
                  <a:rPr lang="en-US" dirty="0"/>
                  <a:t> cross section in pp interactions with no other activity: diffractive processes</a:t>
                </a:r>
              </a:p>
              <a:p>
                <a:r>
                  <a:rPr lang="en-US" dirty="0"/>
                  <a:t>Surprisingly, observed resonant structures in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2000" i="0" dirty="0" smtClean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US" sz="2000" b="0" i="0" dirty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sz="2000" b="0" i="0" dirty="0" smtClean="0">
                        <a:latin typeface="Cambria Math" panose="02040503050406030204" pitchFamily="18" charset="0"/>
                      </a:rPr>
                      <m:t>ψϕ</m:t>
                    </m:r>
                    <m:r>
                      <a:rPr lang="en-US" sz="2000" i="0" dirty="0" smtClean="0"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/>
                  <a:t>mass spectrum;</a:t>
                </a:r>
                <a:br>
                  <a:rPr lang="en-US" dirty="0"/>
                </a:br>
                <a:r>
                  <a:rPr lang="en-US" dirty="0"/>
                  <a:t>evidence for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i="0" smtClean="0">
                            <a:latin typeface="Cambria Math" panose="02040503050406030204" pitchFamily="18" charset="0"/>
                          </a:rPr>
                          <m:t>χ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 smtClean="0">
                            <a:latin typeface="Cambria Math" panose="02040503050406030204" pitchFamily="18" charset="0"/>
                          </a:rPr>
                          <m:t>c</m:t>
                        </m:r>
                        <m:r>
                          <a:rPr lang="en-US" i="0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d>
                      <m:d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i="0" smtClean="0">
                            <a:latin typeface="Cambria Math" panose="02040503050406030204" pitchFamily="18" charset="0"/>
                          </a:rPr>
                          <m:t>4274</m:t>
                        </m:r>
                      </m:e>
                    </m:d>
                  </m:oMath>
                </a14:m>
                <a:r>
                  <a:rPr lang="en-US" dirty="0"/>
                  <a:t> (</a:t>
                </a:r>
                <a14:m>
                  <m:oMath xmlns:m="http://schemas.openxmlformats.org/officeDocument/2006/math">
                    <m:r>
                      <a:rPr lang="en-US" b="0" i="0" dirty="0" smtClean="0">
                        <a:latin typeface="Cambria Math" panose="02040503050406030204" pitchFamily="18" charset="0"/>
                      </a:rPr>
                      <m:t>4.2</m:t>
                    </m:r>
                    <m:r>
                      <m:rPr>
                        <m:sty m:val="p"/>
                      </m:rPr>
                      <a:rPr lang="en-US" b="0" i="0" dirty="0" smtClean="0">
                        <a:latin typeface="Cambria Math" panose="02040503050406030204" pitchFamily="18" charset="0"/>
                      </a:rPr>
                      <m:t>σ</m:t>
                    </m:r>
                  </m:oMath>
                </a14:m>
                <a:r>
                  <a:rPr lang="en-US" dirty="0"/>
                  <a:t>),</a:t>
                </a:r>
                <a:br>
                  <a:rPr lang="en-US" dirty="0"/>
                </a:br>
                <a:r>
                  <a:rPr lang="en-US" dirty="0"/>
                  <a:t>observation of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i="0" smtClean="0">
                            <a:latin typeface="Cambria Math" panose="02040503050406030204" pitchFamily="18" charset="0"/>
                          </a:rPr>
                          <m:t>χ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 smtClean="0">
                            <a:latin typeface="Cambria Math" panose="02040503050406030204" pitchFamily="18" charset="0"/>
                          </a:rPr>
                          <m:t>c</m:t>
                        </m:r>
                        <m:r>
                          <a:rPr lang="en-US" i="0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i="0" smtClean="0">
                        <a:latin typeface="Cambria Math" panose="02040503050406030204" pitchFamily="18" charset="0"/>
                      </a:rPr>
                      <m:t>(4500)</m:t>
                    </m:r>
                  </m:oMath>
                </a14:m>
                <a:r>
                  <a:rPr lang="en-US" dirty="0"/>
                  <a:t> (</a:t>
                </a:r>
                <a14:m>
                  <m:oMath xmlns:m="http://schemas.openxmlformats.org/officeDocument/2006/math">
                    <m:r>
                      <a:rPr lang="en-US" i="0" dirty="0" smtClean="0">
                        <a:latin typeface="Cambria Math" panose="02040503050406030204" pitchFamily="18" charset="0"/>
                      </a:rPr>
                      <m:t>5</m:t>
                    </m:r>
                    <m:r>
                      <a:rPr lang="en-US" b="0" i="0" dirty="0" smtClean="0">
                        <a:latin typeface="Cambria Math" panose="02040503050406030204" pitchFamily="18" charset="0"/>
                      </a:rPr>
                      <m:t>.5</m:t>
                    </m:r>
                    <m:r>
                      <m:rPr>
                        <m:sty m:val="p"/>
                      </m:rPr>
                      <a:rPr lang="en-US" i="0" dirty="0" smtClean="0">
                        <a:latin typeface="Cambria Math" panose="02040503050406030204" pitchFamily="18" charset="0"/>
                      </a:rPr>
                      <m:t>σ</m:t>
                    </m:r>
                  </m:oMath>
                </a14:m>
                <a:r>
                  <a:rPr lang="en-US" dirty="0"/>
                  <a:t>)</a:t>
                </a:r>
              </a:p>
              <a:p>
                <a:r>
                  <a:rPr lang="en-US" dirty="0"/>
                  <a:t>Consistent with previous</a:t>
                </a:r>
                <a:br>
                  <a:rPr lang="en-US" dirty="0"/>
                </a:br>
                <a:r>
                  <a:rPr lang="en-US" dirty="0"/>
                  <a:t>“charmonium-like” states found </a:t>
                </a:r>
                <a:br>
                  <a:rPr lang="en-US" dirty="0"/>
                </a:br>
                <a:r>
                  <a:rPr lang="en-US" dirty="0"/>
                  <a:t>in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B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r>
                      <a:rPr lang="en-US" b="0" i="0" smtClean="0">
                        <a:latin typeface="Cambria Math" panose="02040503050406030204" pitchFamily="18" charset="0"/>
                      </a:rPr>
                      <m:t>→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J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/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ψϕ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K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</m:oMath>
                </a14:m>
                <a:r>
                  <a:rPr lang="en-US" dirty="0"/>
                  <a:t> decays!</a:t>
                </a:r>
              </a:p>
              <a:p>
                <a:r>
                  <a:rPr lang="en-US" dirty="0"/>
                  <a:t>First such a correspondence</a:t>
                </a:r>
                <a:br>
                  <a:rPr lang="en-US" dirty="0"/>
                </a:br>
                <a:r>
                  <a:rPr lang="en-US" dirty="0"/>
                  <a:t>apart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χ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c</m:t>
                        </m:r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b="0" i="0" dirty="0" smtClean="0">
                        <a:latin typeface="Cambria Math" panose="02040503050406030204" pitchFamily="18" charset="0"/>
                      </a:rPr>
                      <m:t>(3872)</m:t>
                    </m:r>
                  </m:oMath>
                </a14:m>
                <a:r>
                  <a:rPr lang="en-US" dirty="0"/>
                  <a:t> state</a:t>
                </a:r>
                <a:endParaRPr lang="en-NL" dirty="0"/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7630F79F-EBFF-5EDD-F79C-6410CEA55AB2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994205"/>
                <a:ext cx="8229600" cy="3569980"/>
              </a:xfrm>
              <a:blipFill>
                <a:blip r:embed="rId3"/>
                <a:stretch>
                  <a:fillRect t="-683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3C238C03-917A-F74B-C729-3D117FEA226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97</a:t>
            </a:fld>
            <a:endParaRPr lang="en-US" dirty="0"/>
          </a:p>
        </p:txBody>
      </p:sp>
      <p:pic>
        <p:nvPicPr>
          <p:cNvPr id="8" name="Afbeelding 7" descr="Afbeelding met tekst, schermopname, lijn, diagram&#10;&#10;Automatisch gegenereerde beschrijving">
            <a:extLst>
              <a:ext uri="{FF2B5EF4-FFF2-40B4-BE49-F238E27FC236}">
                <a16:creationId xmlns:a16="http://schemas.microsoft.com/office/drawing/2014/main" id="{C011F96D-4D30-C453-355F-F9BBC860BFD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06743" y="2103120"/>
            <a:ext cx="3937000" cy="2362200"/>
          </a:xfrm>
          <a:prstGeom prst="rect">
            <a:avLst/>
          </a:prstGeom>
        </p:spPr>
      </p:pic>
      <p:sp>
        <p:nvSpPr>
          <p:cNvPr id="10" name="Tekstvak 9">
            <a:extLst>
              <a:ext uri="{FF2B5EF4-FFF2-40B4-BE49-F238E27FC236}">
                <a16:creationId xmlns:a16="http://schemas.microsoft.com/office/drawing/2014/main" id="{B528FEA1-BAEF-B547-08AE-34F23FA4B370}"/>
              </a:ext>
            </a:extLst>
          </p:cNvPr>
          <p:cNvSpPr txBox="1"/>
          <p:nvPr/>
        </p:nvSpPr>
        <p:spPr>
          <a:xfrm>
            <a:off x="5760818" y="740979"/>
            <a:ext cx="457200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dirty="0">
                <a:hlinkClick r:id="rId5"/>
              </a:rPr>
              <a:t>[</a:t>
            </a:r>
            <a:r>
              <a:rPr lang="en-US" sz="1400" dirty="0" err="1">
                <a:hlinkClick r:id="rId5"/>
              </a:rPr>
              <a:t>arXiv</a:t>
            </a:r>
            <a:r>
              <a:rPr lang="en-US" sz="1400" dirty="0">
                <a:hlinkClick r:id="rId5"/>
              </a:rPr>
              <a:t>:</a:t>
            </a:r>
            <a:r>
              <a:rPr lang="en-NL" sz="1400" dirty="0">
                <a:hlinkClick r:id="rId5"/>
              </a:rPr>
              <a:t>2407.14301</a:t>
            </a:r>
            <a:r>
              <a:rPr lang="en-US" sz="1400" dirty="0">
                <a:hlinkClick r:id="rId5"/>
              </a:rPr>
              <a:t>]</a:t>
            </a:r>
            <a:r>
              <a:rPr lang="en-NL" sz="1400" dirty="0">
                <a:hlinkClick r:id="rId5"/>
              </a:rPr>
              <a:t> </a:t>
            </a:r>
            <a:endParaRPr lang="en-NL" sz="1400" dirty="0"/>
          </a:p>
        </p:txBody>
      </p:sp>
    </p:spTree>
    <p:extLst>
      <p:ext uri="{BB962C8B-B14F-4D97-AF65-F5344CB8AC3E}">
        <p14:creationId xmlns:p14="http://schemas.microsoft.com/office/powerpoint/2010/main" val="3069282857"/>
      </p:ext>
    </p:extLst>
  </p:cSld>
  <p:clrMapOvr>
    <a:masterClrMapping/>
  </p:clrMapOvr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5C022430-6A57-B066-770A-C305D012B8FD}"/>
                  </a:ext>
                </a:extLst>
              </p:cNvPr>
              <p:cNvSpPr>
                <a:spLocks noGrp="1"/>
              </p:cNvSpPr>
              <p:nvPr>
                <p:ph type="title"/>
              </p:nvPr>
            </p:nvSpPr>
            <p:spPr/>
            <p:txBody>
              <a:bodyPr/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χ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c</m:t>
                        </m:r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b="0" i="0" dirty="0" smtClean="0">
                        <a:latin typeface="Cambria Math" panose="02040503050406030204" pitchFamily="18" charset="0"/>
                      </a:rPr>
                      <m:t>(3872)</m:t>
                    </m:r>
                  </m:oMath>
                </a14:m>
                <a:r>
                  <a:rPr lang="en-US" dirty="0"/>
                  <a:t>: what state is it?</a:t>
                </a:r>
                <a:endParaRPr lang="en-NL" dirty="0"/>
              </a:p>
            </p:txBody>
          </p:sp>
        </mc:Choice>
        <mc:Fallback xmlns="">
          <p:sp>
            <p:nvSpPr>
              <p:cNvPr id="2" name="Titel 1">
                <a:extLst>
                  <a:ext uri="{FF2B5EF4-FFF2-40B4-BE49-F238E27FC236}">
                    <a16:creationId xmlns:a16="http://schemas.microsoft.com/office/drawing/2014/main" id="{5C022430-6A57-B066-770A-C305D012B8FD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type="title"/>
              </p:nvPr>
            </p:nvSpPr>
            <p:spPr>
              <a:blipFill>
                <a:blip r:embed="rId2"/>
                <a:stretch>
                  <a:fillRect t="-8696" b="-28696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7DCD9FB0-2C84-F16A-EDEE-3124C79884CA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330406" y="994205"/>
                <a:ext cx="8356394" cy="3676855"/>
              </a:xfrm>
            </p:spPr>
            <p:txBody>
              <a:bodyPr>
                <a:normAutofit fontScale="92500" lnSpcReduction="10000"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χ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c</m:t>
                        </m:r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0" dirty="0" smtClean="0">
                        <a:latin typeface="Cambria Math" panose="02040503050406030204" pitchFamily="18" charset="0"/>
                      </a:rPr>
                      <m:t>(3872)</m:t>
                    </m:r>
                  </m:oMath>
                </a14:m>
                <a:r>
                  <a:rPr lang="en-US" dirty="0"/>
                  <a:t> best-known non-conventional</a:t>
                </a:r>
                <a:br>
                  <a:rPr lang="en-US" dirty="0"/>
                </a:br>
                <a:r>
                  <a:rPr lang="en-US" dirty="0"/>
                  <a:t>state (“charmonium-like”), discovered 2003</a:t>
                </a:r>
              </a:p>
              <a:p>
                <a:r>
                  <a:rPr lang="en-US" dirty="0"/>
                  <a:t>Existence at threshold of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</m:acc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∗0</m:t>
                        </m:r>
                      </m:sup>
                    </m:sSup>
                  </m:oMath>
                </a14:m>
                <a:r>
                  <a:rPr lang="en-US" dirty="0"/>
                  <a:t> mass</a:t>
                </a:r>
                <a:br>
                  <a:rPr lang="en-US" dirty="0"/>
                </a:br>
                <a:r>
                  <a:rPr lang="en-US" dirty="0"/>
                  <a:t>suggests loosely bound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D</m:t>
                        </m:r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b="0" i="0" dirty="0" smtClean="0">
                        <a:latin typeface="Cambria Math" panose="02040503050406030204" pitchFamily="18" charset="0"/>
                      </a:rPr>
                      <m:t>−</m:t>
                    </m:r>
                    <m:sSup>
                      <m:sSupPr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̅"/>
                            <m:ctrlPr>
                              <a:rPr lang="en-US" i="1" dirty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m:rPr>
                                <m:sty m:val="p"/>
                              </m:rPr>
                              <a:rPr lang="en-US" i="0" dirty="0" smtClean="0">
                                <a:latin typeface="Cambria Math" panose="02040503050406030204" pitchFamily="18" charset="0"/>
                              </a:rPr>
                              <m:t>D</m:t>
                            </m:r>
                          </m:e>
                        </m:acc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∗0</m:t>
                        </m:r>
                      </m:sup>
                    </m:sSup>
                  </m:oMath>
                </a14:m>
                <a:r>
                  <a:rPr lang="en-US" dirty="0"/>
                  <a:t> molecule</a:t>
                </a:r>
              </a:p>
              <a:p>
                <a:r>
                  <a:rPr lang="en-US" dirty="0"/>
                  <a:t>Prompt production in hadron collisions</a:t>
                </a:r>
                <a:br>
                  <a:rPr lang="en-US" dirty="0"/>
                </a:br>
                <a:r>
                  <a:rPr lang="en-US" dirty="0"/>
                  <a:t>suggests conventional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c</m:t>
                    </m:r>
                    <m:acc>
                      <m:accPr>
                        <m:chr m:val="̅"/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c</m:t>
                        </m:r>
                      </m:e>
                    </m:acc>
                  </m:oMath>
                </a14:m>
                <a:r>
                  <a:rPr lang="en-US" dirty="0"/>
                  <a:t>-state</a:t>
                </a:r>
              </a:p>
              <a:p>
                <a:r>
                  <a:rPr lang="en-US" dirty="0"/>
                  <a:t>This paper: measure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b>
                          <m:sSubPr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m:rPr>
                                <m:sty m:val="p"/>
                              </m:rP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Γ</m:t>
                            </m:r>
                          </m:e>
                          <m:sub>
                            <m:sSub>
                              <m:sSubPr>
                                <m:ctrlPr>
                                  <a:rPr lang="en-US" b="0" i="1" dirty="0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m:rPr>
                                    <m:sty m:val="p"/>
                                  </m:rPr>
                                  <a:rPr lang="en-US" b="0" i="0" dirty="0" smtClean="0">
                                    <a:latin typeface="Cambria Math" panose="02040503050406030204" pitchFamily="18" charset="0"/>
                                  </a:rPr>
                                  <m:t>χ</m:t>
                                </m:r>
                              </m:e>
                              <m:sub>
                                <m:r>
                                  <m:rPr>
                                    <m:sty m:val="p"/>
                                  </m:rPr>
                                  <a:rPr lang="en-US" b="0" i="0" dirty="0" smtClean="0">
                                    <a:latin typeface="Cambria Math" panose="02040503050406030204" pitchFamily="18" charset="0"/>
                                  </a:rPr>
                                  <m:t>c</m:t>
                                </m:r>
                                <m:r>
                                  <a:rPr lang="en-US" b="0" i="0" dirty="0" smtClean="0">
                                    <a:latin typeface="Cambria Math" panose="02040503050406030204" pitchFamily="18" charset="0"/>
                                  </a:rPr>
                                  <m:t>1</m:t>
                                </m:r>
                              </m:sub>
                            </m:sSub>
                            <m:d>
                              <m:dPr>
                                <m:ctrlPr>
                                  <a:rPr lang="en-US" b="0" i="1" dirty="0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i="0" dirty="0" smtClean="0">
                                    <a:latin typeface="Cambria Math" panose="02040503050406030204" pitchFamily="18" charset="0"/>
                                  </a:rPr>
                                  <m:t>3872</m:t>
                                </m:r>
                              </m:e>
                            </m:d>
                            <m: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→</m:t>
                            </m:r>
                            <m:r>
                              <m:rPr>
                                <m:sty m:val="p"/>
                              </m:rP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ψ</m:t>
                            </m:r>
                            <m:d>
                              <m:dPr>
                                <m:ctrlPr>
                                  <a:rPr lang="en-US" b="0" i="1" dirty="0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b="0" i="0" dirty="0" smtClean="0">
                                    <a:latin typeface="Cambria Math" panose="02040503050406030204" pitchFamily="18" charset="0"/>
                                  </a:rPr>
                                  <m:t>2</m:t>
                                </m:r>
                                <m:r>
                                  <m:rPr>
                                    <m:sty m:val="p"/>
                                  </m:rPr>
                                  <a:rPr lang="en-US" b="0" i="0" dirty="0" smtClean="0">
                                    <a:latin typeface="Cambria Math" panose="02040503050406030204" pitchFamily="18" charset="0"/>
                                  </a:rPr>
                                  <m:t>S</m:t>
                                </m:r>
                              </m:e>
                            </m:d>
                            <m:r>
                              <m:rPr>
                                <m:sty m:val="p"/>
                              </m:rP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γ</m:t>
                            </m:r>
                          </m:sub>
                        </m:sSub>
                      </m:num>
                      <m:den>
                        <m:sSub>
                          <m:sSubPr>
                            <m:ctrlP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m:rPr>
                                <m:sty m:val="p"/>
                              </m:rP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Γ</m:t>
                            </m:r>
                          </m:e>
                          <m:sub>
                            <m:sSub>
                              <m:sSubPr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m:rPr>
                                    <m:sty m:val="p"/>
                                  </m:rPr>
                                  <a:rPr lang="en-US" i="0" dirty="0" smtClean="0">
                                    <a:latin typeface="Cambria Math" panose="02040503050406030204" pitchFamily="18" charset="0"/>
                                  </a:rPr>
                                  <m:t>χ</m:t>
                                </m:r>
                              </m:e>
                              <m:sub>
                                <m:r>
                                  <m:rPr>
                                    <m:sty m:val="p"/>
                                  </m:rPr>
                                  <a:rPr lang="en-US" i="0" dirty="0" smtClean="0">
                                    <a:latin typeface="Cambria Math" panose="02040503050406030204" pitchFamily="18" charset="0"/>
                                  </a:rPr>
                                  <m:t>c</m:t>
                                </m:r>
                                <m:r>
                                  <a:rPr lang="en-US" i="0" dirty="0" smtClean="0">
                                    <a:latin typeface="Cambria Math" panose="02040503050406030204" pitchFamily="18" charset="0"/>
                                  </a:rPr>
                                  <m:t>1</m:t>
                                </m:r>
                              </m:sub>
                            </m:sSub>
                            <m:d>
                              <m:dPr>
                                <m:ctrlPr>
                                  <a:rPr lang="en-US" i="1" dirty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i="0" dirty="0" smtClean="0">
                                    <a:latin typeface="Cambria Math" panose="02040503050406030204" pitchFamily="18" charset="0"/>
                                  </a:rPr>
                                  <m:t>3872</m:t>
                                </m:r>
                              </m:e>
                            </m:d>
                            <m:r>
                              <a:rPr lang="en-US" i="0" dirty="0" smtClean="0">
                                <a:latin typeface="Cambria Math" panose="02040503050406030204" pitchFamily="18" charset="0"/>
                              </a:rPr>
                              <m:t>→</m:t>
                            </m:r>
                            <m:r>
                              <m:rPr>
                                <m:sty m:val="p"/>
                              </m:rP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J</m:t>
                            </m:r>
                            <m: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/</m:t>
                            </m:r>
                            <m:r>
                              <m:rPr>
                                <m:sty m:val="p"/>
                              </m:rPr>
                              <a:rPr lang="en-US" b="0" i="0" dirty="0" smtClean="0">
                                <a:latin typeface="Cambria Math" panose="02040503050406030204" pitchFamily="18" charset="0"/>
                              </a:rPr>
                              <m:t>ψγ</m:t>
                            </m:r>
                          </m:sub>
                        </m:sSub>
                      </m:den>
                    </m:f>
                  </m:oMath>
                </a14:m>
                <a:r>
                  <a:rPr lang="en-US" dirty="0"/>
                  <a:t> </a:t>
                </a:r>
              </a:p>
              <a:p>
                <a:r>
                  <a:rPr lang="en-US" dirty="0"/>
                  <a:t>Generally larger than 1 for non-molecular</a:t>
                </a:r>
                <a:br>
                  <a:rPr lang="en-US" dirty="0"/>
                </a:br>
                <a:r>
                  <a:rPr lang="en-US" dirty="0"/>
                  <a:t>states, which is exactly what is measured!</a:t>
                </a:r>
              </a:p>
              <a:p>
                <a:r>
                  <a:rPr lang="en-US" dirty="0"/>
                  <a:t>Looks like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χ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c</m:t>
                        </m:r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0" dirty="0" smtClean="0">
                        <a:latin typeface="Cambria Math" panose="02040503050406030204" pitchFamily="18" charset="0"/>
                      </a:rPr>
                      <m:t>(3872)</m:t>
                    </m:r>
                  </m:oMath>
                </a14:m>
                <a:r>
                  <a:rPr lang="en-US" dirty="0"/>
                  <a:t> has a significant</a:t>
                </a:r>
                <a:br>
                  <a:rPr lang="en-US" dirty="0"/>
                </a:br>
                <a:r>
                  <a:rPr lang="en-US" dirty="0"/>
                  <a:t>compact component, either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i="0" smtClean="0">
                        <a:latin typeface="Cambria Math" panose="02040503050406030204" pitchFamily="18" charset="0"/>
                      </a:rPr>
                      <m:t>c</m:t>
                    </m:r>
                    <m:acc>
                      <m:accPr>
                        <m:chr m:val="̅"/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m:rPr>
                            <m:sty m:val="p"/>
                          </m:rPr>
                          <a:rPr lang="en-US" i="0" smtClean="0">
                            <a:latin typeface="Cambria Math" panose="02040503050406030204" pitchFamily="18" charset="0"/>
                          </a:rPr>
                          <m:t>c</m:t>
                        </m:r>
                      </m:e>
                    </m:acc>
                  </m:oMath>
                </a14:m>
                <a:r>
                  <a:rPr lang="en-US" dirty="0"/>
                  <a:t> or tetraquark</a:t>
                </a:r>
              </a:p>
              <a:p>
                <a:endParaRPr lang="en-NL" dirty="0"/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7DCD9FB0-2C84-F16A-EDEE-3124C79884CA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330406" y="994205"/>
                <a:ext cx="8356394" cy="3676855"/>
              </a:xfrm>
              <a:blipFill>
                <a:blip r:embed="rId3"/>
                <a:stretch>
                  <a:fillRect t="-1658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DF948A12-55D8-EF36-7167-9B05D1D0DD6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98</a:t>
            </a:fld>
            <a:endParaRPr lang="en-US" dirty="0"/>
          </a:p>
        </p:txBody>
      </p:sp>
      <p:pic>
        <p:nvPicPr>
          <p:cNvPr id="8" name="Afbeelding 7">
            <a:extLst>
              <a:ext uri="{FF2B5EF4-FFF2-40B4-BE49-F238E27FC236}">
                <a16:creationId xmlns:a16="http://schemas.microsoft.com/office/drawing/2014/main" id="{457163A9-D00B-E3BB-19D5-9AEF3D86721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775032" y="1127360"/>
            <a:ext cx="3038562" cy="3337560"/>
          </a:xfrm>
          <a:prstGeom prst="rect">
            <a:avLst/>
          </a:prstGeom>
        </p:spPr>
      </p:pic>
      <p:sp>
        <p:nvSpPr>
          <p:cNvPr id="10" name="Tekstvak 9">
            <a:extLst>
              <a:ext uri="{FF2B5EF4-FFF2-40B4-BE49-F238E27FC236}">
                <a16:creationId xmlns:a16="http://schemas.microsoft.com/office/drawing/2014/main" id="{3284646E-8925-061F-7C14-2F1C4BC7972E}"/>
              </a:ext>
            </a:extLst>
          </p:cNvPr>
          <p:cNvSpPr txBox="1"/>
          <p:nvPr/>
        </p:nvSpPr>
        <p:spPr>
          <a:xfrm>
            <a:off x="5775032" y="819583"/>
            <a:ext cx="1744980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nl-NL" sz="1400" dirty="0"/>
              <a:t>[arXiv:2406.17006]</a:t>
            </a:r>
            <a:endParaRPr lang="en-NL" sz="1400" dirty="0"/>
          </a:p>
        </p:txBody>
      </p:sp>
    </p:spTree>
    <p:extLst>
      <p:ext uri="{BB962C8B-B14F-4D97-AF65-F5344CB8AC3E}">
        <p14:creationId xmlns:p14="http://schemas.microsoft.com/office/powerpoint/2010/main" val="2079657781"/>
      </p:ext>
    </p:extLst>
  </p:cSld>
  <p:clrMapOvr>
    <a:masterClrMapping/>
  </p:clrMapOvr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A2156EA-0711-8928-B835-05CBDDDBFD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000" dirty="0"/>
              <a:t>Weak mixing angle at LHCb</a:t>
            </a:r>
            <a:endParaRPr lang="en-NL" sz="30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09BCBDD9-FBA3-AC9C-7D51-EE57034385C2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r>
                  <a:rPr lang="en-US" dirty="0"/>
                  <a:t>Weak mixing angle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sin</m:t>
                        </m:r>
                      </m:e>
                      <m:sup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θ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W</m:t>
                        </m:r>
                      </m:sub>
                    </m:sSub>
                  </m:oMath>
                </a14:m>
                <a:r>
                  <a:rPr lang="en-US" dirty="0"/>
                  <a:t> </a:t>
                </a:r>
                <a:br>
                  <a:rPr lang="en-US" dirty="0"/>
                </a:br>
                <a:r>
                  <a:rPr lang="en-US" dirty="0"/>
                  <a:t>fundamental parameter of SM</a:t>
                </a:r>
                <a:endParaRPr lang="el-GR" dirty="0"/>
              </a:p>
              <a:p>
                <a:r>
                  <a:rPr lang="en-US" dirty="0"/>
                  <a:t>Previously tested at LEP; since 2015, </a:t>
                </a:r>
                <a:br>
                  <a:rPr lang="en-US" dirty="0"/>
                </a:br>
                <a:r>
                  <a:rPr lang="en-US" dirty="0"/>
                  <a:t>LHC started to contribute </a:t>
                </a:r>
              </a:p>
              <a:p>
                <a:r>
                  <a:rPr lang="en-US" dirty="0"/>
                  <a:t>Strategy: measure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sin</m:t>
                        </m:r>
                      </m:e>
                      <m:sup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Sup>
                      <m:sSubSup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θ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dirty="0" smtClean="0">
                            <a:latin typeface="Cambria Math" panose="02040503050406030204" pitchFamily="18" charset="0"/>
                          </a:rPr>
                          <m:t>eff</m:t>
                        </m:r>
                      </m:sub>
                      <m:sup>
                        <m:r>
                          <a:rPr lang="en-US" b="0" i="0" dirty="0" smtClean="0">
                            <a:latin typeface="Cambria Math" panose="02040503050406030204" pitchFamily="18" charset="0"/>
                          </a:rPr>
                          <m:t>ℓ</m:t>
                        </m:r>
                      </m:sup>
                    </m:sSubSup>
                    <m:r>
                      <a:rPr lang="en-US" b="0" i="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∝</m:t>
                    </m:r>
                    <m:sSup>
                      <m:sSupPr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sin</m:t>
                        </m:r>
                      </m:e>
                      <m:sup>
                        <m:r>
                          <a:rPr lang="en-US" i="0" dirty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>
                      <m:sSubPr>
                        <m:ctrlPr>
                          <a:rPr lang="en-US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θ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i="0" dirty="0" smtClean="0">
                            <a:latin typeface="Cambria Math" panose="02040503050406030204" pitchFamily="18" charset="0"/>
                          </a:rPr>
                          <m:t>W</m:t>
                        </m:r>
                      </m:sub>
                    </m:sSub>
                  </m:oMath>
                </a14:m>
                <a:br>
                  <a:rPr lang="en-US" dirty="0"/>
                </a:br>
                <a:r>
                  <a:rPr lang="en-US" dirty="0"/>
                  <a:t>from forward-backward asymmetry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A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FB</m:t>
                        </m:r>
                      </m:sub>
                    </m:sSub>
                  </m:oMath>
                </a14:m>
                <a:r>
                  <a:rPr lang="en-US" dirty="0"/>
                  <a:t> </a:t>
                </a:r>
                <a:br>
                  <a:rPr lang="en-US" dirty="0"/>
                </a:br>
                <a:r>
                  <a:rPr lang="en-US" dirty="0"/>
                  <a:t>in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Z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0</m:t>
                        </m:r>
                      </m:sup>
                    </m:sSup>
                    <m:r>
                      <a:rPr lang="en-US" b="0" i="0" smtClean="0">
                        <a:latin typeface="Cambria Math" panose="02040503050406030204" pitchFamily="18" charset="0"/>
                      </a:rPr>
                      <m:t>→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+</m:t>
                        </m:r>
                      </m:sup>
                    </m:sSup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b="0" i="0" smtClean="0">
                            <a:latin typeface="Cambria Math" panose="02040503050406030204" pitchFamily="18" charset="0"/>
                          </a:rPr>
                          <m:t>μ</m:t>
                        </m:r>
                      </m:e>
                      <m:sup>
                        <m:r>
                          <a:rPr lang="en-US" b="0" i="0" smtClean="0">
                            <a:latin typeface="Cambria Math" panose="02040503050406030204" pitchFamily="18" charset="0"/>
                          </a:rPr>
                          <m:t>−</m:t>
                        </m:r>
                      </m:sup>
                    </m:sSup>
                  </m:oMath>
                </a14:m>
                <a:r>
                  <a:rPr lang="en-US" dirty="0"/>
                  <a:t> decay, in bins of </a:t>
                </a:r>
                <a:br>
                  <a:rPr lang="en-US" dirty="0"/>
                </a:br>
                <a:r>
                  <a:rPr lang="en-US" dirty="0"/>
                  <a:t>difference in </a:t>
                </a:r>
                <a:r>
                  <a:rPr lang="en-US" dirty="0" err="1"/>
                  <a:t>pseudorapidity</a:t>
                </a:r>
                <a:r>
                  <a:rPr lang="en-US" dirty="0"/>
                  <a:t>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Δη</m:t>
                    </m:r>
                  </m:oMath>
                </a14:m>
                <a:endParaRPr lang="en-US" dirty="0"/>
              </a:p>
              <a:p>
                <a:endParaRPr lang="en-US" dirty="0"/>
              </a:p>
              <a:p>
                <a:endParaRPr lang="en-NL" dirty="0"/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09BCBDD9-FBA3-AC9C-7D51-EE57034385C2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>
                <a:blip r:embed="rId2"/>
                <a:stretch>
                  <a:fillRect t="-760"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5C4F0A1B-5564-4216-BD3C-775134B9F49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99</a:t>
            </a:fld>
            <a:endParaRPr lang="en-US" dirty="0"/>
          </a:p>
        </p:txBody>
      </p:sp>
      <p:grpSp>
        <p:nvGrpSpPr>
          <p:cNvPr id="9" name="Groep 8">
            <a:extLst>
              <a:ext uri="{FF2B5EF4-FFF2-40B4-BE49-F238E27FC236}">
                <a16:creationId xmlns:a16="http://schemas.microsoft.com/office/drawing/2014/main" id="{3EC52360-3D42-94A5-59DC-5B872823A4EC}"/>
              </a:ext>
            </a:extLst>
          </p:cNvPr>
          <p:cNvGrpSpPr/>
          <p:nvPr/>
        </p:nvGrpSpPr>
        <p:grpSpPr>
          <a:xfrm>
            <a:off x="5670769" y="1341931"/>
            <a:ext cx="3250759" cy="4576015"/>
            <a:chOff x="5670769" y="1341931"/>
            <a:chExt cx="3250759" cy="4576015"/>
          </a:xfrm>
        </p:grpSpPr>
        <p:pic>
          <p:nvPicPr>
            <p:cNvPr id="7" name="Afbeelding 6">
              <a:extLst>
                <a:ext uri="{FF2B5EF4-FFF2-40B4-BE49-F238E27FC236}">
                  <a16:creationId xmlns:a16="http://schemas.microsoft.com/office/drawing/2014/main" id="{11B18B37-33DB-277F-549D-3AA303A03E52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t="-3" b="28071"/>
            <a:stretch/>
          </p:blipFill>
          <p:spPr>
            <a:xfrm>
              <a:off x="5670769" y="1341931"/>
              <a:ext cx="3250759" cy="2304000"/>
            </a:xfrm>
            <a:prstGeom prst="rect">
              <a:avLst/>
            </a:prstGeom>
          </p:spPr>
        </p:pic>
        <p:pic>
          <p:nvPicPr>
            <p:cNvPr id="8" name="Afbeelding 7">
              <a:extLst>
                <a:ext uri="{FF2B5EF4-FFF2-40B4-BE49-F238E27FC236}">
                  <a16:creationId xmlns:a16="http://schemas.microsoft.com/office/drawing/2014/main" id="{D5373ACE-544F-F3CB-00B6-2D05D779B61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rcRect t="76930" b="-47738"/>
            <a:stretch/>
          </p:blipFill>
          <p:spPr>
            <a:xfrm>
              <a:off x="5670769" y="3649946"/>
              <a:ext cx="3250759" cy="2268000"/>
            </a:xfrm>
            <a:prstGeom prst="rect">
              <a:avLst/>
            </a:prstGeom>
          </p:spPr>
        </p:pic>
      </p:grpSp>
      <p:graphicFrame>
        <p:nvGraphicFramePr>
          <p:cNvPr id="10" name="Tabel 9">
            <a:extLst>
              <a:ext uri="{FF2B5EF4-FFF2-40B4-BE49-F238E27FC236}">
                <a16:creationId xmlns:a16="http://schemas.microsoft.com/office/drawing/2014/main" id="{B6C45951-C286-F902-5D4F-880AC43DA9E3}"/>
              </a:ext>
            </a:extLst>
          </p:cNvPr>
          <p:cNvGraphicFramePr>
            <a:graphicFrameLocks noGrp="1"/>
          </p:cNvGraphicFramePr>
          <p:nvPr/>
        </p:nvGraphicFramePr>
        <p:xfrm>
          <a:off x="6443785" y="980255"/>
          <a:ext cx="8229600" cy="304800"/>
        </p:xfrm>
        <a:graphic>
          <a:graphicData uri="http://schemas.openxmlformats.org/drawingml/2006/table">
            <a:tbl>
              <a:tblPr/>
              <a:tblGrid>
                <a:gridCol w="4114800">
                  <a:extLst>
                    <a:ext uri="{9D8B030D-6E8A-4147-A177-3AD203B41FA5}">
                      <a16:colId xmlns:a16="http://schemas.microsoft.com/office/drawing/2014/main" val="2792793372"/>
                    </a:ext>
                  </a:extLst>
                </a:gridCol>
                <a:gridCol w="4114800">
                  <a:extLst>
                    <a:ext uri="{9D8B030D-6E8A-4147-A177-3AD203B41FA5}">
                      <a16:colId xmlns:a16="http://schemas.microsoft.com/office/drawing/2014/main" val="1979046868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r>
                        <a:rPr lang="en-US" sz="1400" dirty="0">
                          <a:hlinkClick r:id="rId4"/>
                        </a:rPr>
                        <a:t>[</a:t>
                      </a:r>
                      <a:r>
                        <a:rPr lang="en-US" sz="1400" dirty="0" err="1">
                          <a:hlinkClick r:id="rId4"/>
                        </a:rPr>
                        <a:t>arXiv</a:t>
                      </a:r>
                      <a:r>
                        <a:rPr lang="en-US" sz="1400" dirty="0">
                          <a:hlinkClick r:id="rId4"/>
                        </a:rPr>
                        <a:t>:</a:t>
                      </a:r>
                      <a:r>
                        <a:rPr lang="en-NL" sz="1400" dirty="0">
                          <a:hlinkClick r:id="rId4"/>
                        </a:rPr>
                        <a:t>2410.02502</a:t>
                      </a:r>
                      <a:r>
                        <a:rPr lang="en-US" sz="1400" dirty="0">
                          <a:hlinkClick r:id="rId4"/>
                        </a:rPr>
                        <a:t>]</a:t>
                      </a:r>
                      <a:r>
                        <a:rPr lang="en-NL" sz="1400" dirty="0">
                          <a:hlinkClick r:id="rId4"/>
                        </a:rPr>
                        <a:t> </a:t>
                      </a:r>
                      <a:endParaRPr lang="en-NL" sz="1400" dirty="0"/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NL" sz="1400" dirty="0"/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452957142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79677557"/>
      </p:ext>
    </p:extLst>
  </p:cSld>
  <p:clrMapOvr>
    <a:masterClrMapping/>
  </p:clrMapOvr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Afbeelding 11">
            <a:extLst>
              <a:ext uri="{FF2B5EF4-FFF2-40B4-BE49-F238E27FC236}">
                <a16:creationId xmlns:a16="http://schemas.microsoft.com/office/drawing/2014/main" id="{16CE3458-40DB-1A05-BAE5-5C09F6F4988E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t="-549" b="575"/>
          <a:stretch/>
        </p:blipFill>
        <p:spPr>
          <a:xfrm>
            <a:off x="5673506" y="1322734"/>
            <a:ext cx="3250759" cy="3203145"/>
          </a:xfrm>
          <a:prstGeom prst="rect">
            <a:avLst/>
          </a:prstGeom>
        </p:spPr>
      </p:pic>
      <p:pic>
        <p:nvPicPr>
          <p:cNvPr id="8" name="Afbeelding 7" descr="Afbeelding met tekst, schermopname, diagram, lijn&#10;&#10;Automatisch gegenereerde beschrijving">
            <a:extLst>
              <a:ext uri="{FF2B5EF4-FFF2-40B4-BE49-F238E27FC236}">
                <a16:creationId xmlns:a16="http://schemas.microsoft.com/office/drawing/2014/main" id="{7E1DB682-0800-51A0-3BCA-732B7F91991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26065" y="2083635"/>
            <a:ext cx="3380155" cy="2545549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22FB5F58-CAF8-AA60-285D-BFCE9A73BA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Weak mixing angle: results</a:t>
            </a:r>
            <a:endParaRPr lang="en-NL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9CE47E96-83C6-7FE7-EA29-11E67F8FB109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60961" y="994205"/>
                <a:ext cx="8625840" cy="3634979"/>
              </a:xfrm>
            </p:spPr>
            <p:txBody>
              <a:bodyPr>
                <a:normAutofit/>
              </a:bodyPr>
              <a:lstStyle/>
              <a:p>
                <a:r>
                  <a:rPr lang="en-US" sz="1700" b="0" dirty="0"/>
                  <a:t>LHCb finds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1700" b="0" i="1" dirty="0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1700" i="0" dirty="0" smtClean="0">
                            <a:latin typeface="Cambria Math" panose="02040503050406030204" pitchFamily="18" charset="0"/>
                          </a:rPr>
                          <m:t>sin</m:t>
                        </m:r>
                      </m:e>
                      <m:sup>
                        <m:r>
                          <a:rPr lang="en-US" sz="1700" b="0" i="0" dirty="0" smtClean="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  <m:sSubSup>
                      <m:sSubSupPr>
                        <m:ctrlPr>
                          <a:rPr lang="en-US" sz="1700" b="0" i="1" dirty="0" smtClean="0"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m:rPr>
                            <m:sty m:val="p"/>
                          </m:rPr>
                          <a:rPr lang="en-US" sz="1700" b="0" i="0" dirty="0" smtClean="0">
                            <a:latin typeface="Cambria Math" panose="02040503050406030204" pitchFamily="18" charset="0"/>
                          </a:rPr>
                          <m:t>θ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1700" b="0" i="0" dirty="0" smtClean="0">
                            <a:latin typeface="Cambria Math" panose="02040503050406030204" pitchFamily="18" charset="0"/>
                          </a:rPr>
                          <m:t>eff</m:t>
                        </m:r>
                      </m:sub>
                      <m:sup>
                        <m:r>
                          <a:rPr lang="en-US" sz="1700" b="0" i="0" dirty="0" smtClean="0">
                            <a:latin typeface="Cambria Math" panose="02040503050406030204" pitchFamily="18" charset="0"/>
                          </a:rPr>
                          <m:t>ℓ</m:t>
                        </m:r>
                      </m:sup>
                    </m:sSubSup>
                    <m:r>
                      <a:rPr lang="en-US" sz="1700" b="0" i="0" dirty="0" smtClean="0">
                        <a:latin typeface="Cambria Math" panose="02040503050406030204" pitchFamily="18" charset="0"/>
                      </a:rPr>
                      <m:t>=0.23147(44)(5)(23)</m:t>
                    </m:r>
                  </m:oMath>
                </a14:m>
                <a:r>
                  <a:rPr lang="en-US" sz="1700" dirty="0"/>
                  <a:t>, resp. </a:t>
                </a:r>
                <a:br>
                  <a:rPr lang="en-US" sz="1700" dirty="0"/>
                </a:br>
                <a:r>
                  <a:rPr lang="en-US" sz="1700" dirty="0"/>
                  <a:t>statistical, systematic, theoretical (PDF) uncertainties, </a:t>
                </a:r>
                <a:br>
                  <a:rPr lang="en-US" sz="1700" dirty="0"/>
                </a:br>
                <a:r>
                  <a:rPr lang="en-US" sz="1700" b="1" dirty="0"/>
                  <a:t>consistent with other estimates </a:t>
                </a:r>
              </a:p>
              <a:p>
                <a:r>
                  <a:rPr lang="en-US" sz="1700" b="1" dirty="0"/>
                  <a:t>Improvement in </a:t>
                </a:r>
                <a:br>
                  <a:rPr lang="en-US" sz="1700" b="1" dirty="0"/>
                </a:br>
                <a:r>
                  <a:rPr lang="en-US" sz="1700" b="1" dirty="0"/>
                  <a:t>precision of </a:t>
                </a:r>
                <a:br>
                  <a:rPr lang="en-US" sz="1700" b="1" dirty="0"/>
                </a:br>
                <a:r>
                  <a:rPr lang="en-US" sz="1700" b="1" dirty="0"/>
                  <a:t>previous LHCb </a:t>
                </a:r>
                <a:br>
                  <a:rPr lang="en-US" sz="1700" b="1" dirty="0"/>
                </a:br>
                <a:r>
                  <a:rPr lang="en-US" sz="1700" b="1" dirty="0"/>
                  <a:t>measurement</a:t>
                </a:r>
                <a:br>
                  <a:rPr lang="en-US" sz="1700" b="1" dirty="0"/>
                </a:br>
                <a:r>
                  <a:rPr lang="en-US" sz="1700" b="1" dirty="0"/>
                  <a:t>by more than</a:t>
                </a:r>
                <a:br>
                  <a:rPr lang="en-US" sz="1700" b="1" dirty="0"/>
                </a:br>
                <a:r>
                  <a:rPr lang="en-US" sz="1700" b="1" dirty="0"/>
                  <a:t>factor 2</a:t>
                </a:r>
              </a:p>
              <a:p>
                <a:r>
                  <a:rPr lang="en-US" sz="1700" dirty="0"/>
                  <a:t>Still limited by</a:t>
                </a:r>
                <a:br>
                  <a:rPr lang="en-US" sz="1700" dirty="0"/>
                </a:br>
                <a:r>
                  <a:rPr lang="en-US" sz="1700" dirty="0"/>
                  <a:t>statistical </a:t>
                </a:r>
                <a:br>
                  <a:rPr lang="en-US" sz="1700" dirty="0"/>
                </a:br>
                <a:r>
                  <a:rPr lang="en-US" sz="1700" dirty="0"/>
                  <a:t>uncertainties!</a:t>
                </a:r>
                <a:endParaRPr lang="en-NL" sz="1700" dirty="0"/>
              </a:p>
            </p:txBody>
          </p:sp>
        </mc:Choice>
        <mc:Fallback xmlns="">
          <p:sp>
            <p:nvSpPr>
              <p:cNvPr id="3" name="Tijdelijke aanduiding voor inhoud 2">
                <a:extLst>
                  <a:ext uri="{FF2B5EF4-FFF2-40B4-BE49-F238E27FC236}">
                    <a16:creationId xmlns:a16="http://schemas.microsoft.com/office/drawing/2014/main" id="{9CE47E96-83C6-7FE7-EA29-11E67F8FB109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60961" y="994205"/>
                <a:ext cx="8625840" cy="3634979"/>
              </a:xfr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NL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B7D082F2-DAE4-4CE0-C12D-07DDD43990C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17918391-D411-FE40-AAD7-861AE5233E0E}" type="slidenum">
              <a:rPr lang="en-US" smtClean="0"/>
              <a:pPr/>
              <a:t>100</a:t>
            </a:fld>
            <a:endParaRPr lang="en-US" dirty="0"/>
          </a:p>
        </p:txBody>
      </p:sp>
      <p:graphicFrame>
        <p:nvGraphicFramePr>
          <p:cNvPr id="9" name="Tabel 8">
            <a:extLst>
              <a:ext uri="{FF2B5EF4-FFF2-40B4-BE49-F238E27FC236}">
                <a16:creationId xmlns:a16="http://schemas.microsoft.com/office/drawing/2014/main" id="{E6D9C10A-FA04-B84C-7C2E-3D85E46DF6CF}"/>
              </a:ext>
            </a:extLst>
          </p:cNvPr>
          <p:cNvGraphicFramePr>
            <a:graphicFrameLocks noGrp="1"/>
          </p:cNvGraphicFramePr>
          <p:nvPr/>
        </p:nvGraphicFramePr>
        <p:xfrm>
          <a:off x="6443785" y="980255"/>
          <a:ext cx="8229600" cy="304800"/>
        </p:xfrm>
        <a:graphic>
          <a:graphicData uri="http://schemas.openxmlformats.org/drawingml/2006/table">
            <a:tbl>
              <a:tblPr/>
              <a:tblGrid>
                <a:gridCol w="4114800">
                  <a:extLst>
                    <a:ext uri="{9D8B030D-6E8A-4147-A177-3AD203B41FA5}">
                      <a16:colId xmlns:a16="http://schemas.microsoft.com/office/drawing/2014/main" val="2792793372"/>
                    </a:ext>
                  </a:extLst>
                </a:gridCol>
                <a:gridCol w="4114800">
                  <a:extLst>
                    <a:ext uri="{9D8B030D-6E8A-4147-A177-3AD203B41FA5}">
                      <a16:colId xmlns:a16="http://schemas.microsoft.com/office/drawing/2014/main" val="1979046868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r>
                        <a:rPr lang="en-US" sz="1400" dirty="0">
                          <a:hlinkClick r:id="rId6"/>
                        </a:rPr>
                        <a:t>[</a:t>
                      </a:r>
                      <a:r>
                        <a:rPr lang="en-US" sz="1400" dirty="0" err="1">
                          <a:hlinkClick r:id="rId6"/>
                        </a:rPr>
                        <a:t>arXiv</a:t>
                      </a:r>
                      <a:r>
                        <a:rPr lang="en-US" sz="1400" dirty="0">
                          <a:hlinkClick r:id="rId6"/>
                        </a:rPr>
                        <a:t>:</a:t>
                      </a:r>
                      <a:r>
                        <a:rPr lang="en-NL" sz="1400" dirty="0">
                          <a:hlinkClick r:id="rId6"/>
                        </a:rPr>
                        <a:t>2410.02502</a:t>
                      </a:r>
                      <a:r>
                        <a:rPr lang="en-US" sz="1400" dirty="0">
                          <a:hlinkClick r:id="rId6"/>
                        </a:rPr>
                        <a:t>]</a:t>
                      </a:r>
                      <a:r>
                        <a:rPr lang="en-NL" sz="1400" dirty="0">
                          <a:hlinkClick r:id="rId6"/>
                        </a:rPr>
                        <a:t> </a:t>
                      </a:r>
                      <a:endParaRPr lang="en-NL" sz="1400" dirty="0"/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endParaRPr lang="en-NL" sz="1400" dirty="0"/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452957142"/>
                  </a:ext>
                </a:extLst>
              </a:tr>
            </a:tbl>
          </a:graphicData>
        </a:graphic>
      </p:graphicFrame>
      <p:cxnSp>
        <p:nvCxnSpPr>
          <p:cNvPr id="11" name="Rechte verbindingslijn met pijl 10">
            <a:extLst>
              <a:ext uri="{FF2B5EF4-FFF2-40B4-BE49-F238E27FC236}">
                <a16:creationId xmlns:a16="http://schemas.microsoft.com/office/drawing/2014/main" id="{D15C79B3-42E9-27AE-FCB3-FBE5FD6BA827}"/>
              </a:ext>
            </a:extLst>
          </p:cNvPr>
          <p:cNvCxnSpPr>
            <a:cxnSpLocks/>
          </p:cNvCxnSpPr>
          <p:nvPr/>
        </p:nvCxnSpPr>
        <p:spPr>
          <a:xfrm>
            <a:off x="5267569" y="3696677"/>
            <a:ext cx="523631" cy="0"/>
          </a:xfrm>
          <a:prstGeom prst="straightConnector1">
            <a:avLst/>
          </a:prstGeom>
          <a:ln w="57150">
            <a:solidFill>
              <a:schemeClr val="tx2"/>
            </a:solidFill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59866032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7.6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7.6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7.6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0.2|4.5|0.3|0.2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0.2|4.5|0.3|0.2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0.2|4.5|0.3|0.2"/>
</p:tagLst>
</file>

<file path=ppt/theme/theme1.xml><?xml version="1.0" encoding="utf-8"?>
<a:theme xmlns:a="http://schemas.openxmlformats.org/drawingml/2006/main" name="CERNCorporate16-9">
  <a:themeElements>
    <a:clrScheme name="CERN 1">
      <a:dk1>
        <a:srgbClr val="0055A0"/>
      </a:dk1>
      <a:lt1>
        <a:sysClr val="window" lastClr="FFFFFF"/>
      </a:lt1>
      <a:dk2>
        <a:srgbClr val="0055A0"/>
      </a:dk2>
      <a:lt2>
        <a:srgbClr val="F8F8F8"/>
      </a:lt2>
      <a:accent1>
        <a:srgbClr val="DDDDDD"/>
      </a:accent1>
      <a:accent2>
        <a:srgbClr val="B2B2B2"/>
      </a:accent2>
      <a:accent3>
        <a:srgbClr val="969696"/>
      </a:accent3>
      <a:accent4>
        <a:srgbClr val="808080"/>
      </a:accent4>
      <a:accent5>
        <a:srgbClr val="5F5F5F"/>
      </a:accent5>
      <a:accent6>
        <a:srgbClr val="4D4D4D"/>
      </a:accent6>
      <a:hlink>
        <a:srgbClr val="5F5F5F"/>
      </a:hlink>
      <a:folHlink>
        <a:srgbClr val="919191"/>
      </a:folHlink>
    </a:clrScheme>
    <a:fontScheme name="Office Classique 2">
      <a:majorFont>
        <a:latin typeface="Arial"/>
        <a:ea typeface=""/>
        <a:cs typeface=""/>
        <a:font script="Jpan" typeface="ＭＳ Ｐゴシック"/>
        <a:font script="Hang" typeface="돋움"/>
        <a:font script="Hans" typeface="华文新魏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华文新魏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chnic">
      <a:fillStyleLst>
        <a:solidFill>
          <a:schemeClr val="phClr"/>
        </a:solidFill>
        <a:gradFill rotWithShape="1">
          <a:gsLst>
            <a:gs pos="0">
              <a:schemeClr val="phClr">
                <a:tint val="1000"/>
              </a:schemeClr>
            </a:gs>
            <a:gs pos="68000">
              <a:schemeClr val="phClr">
                <a:tint val="77000"/>
              </a:schemeClr>
            </a:gs>
            <a:gs pos="81000">
              <a:schemeClr val="phClr">
                <a:tint val="79000"/>
              </a:schemeClr>
            </a:gs>
            <a:gs pos="86000">
              <a:schemeClr val="phClr">
                <a:tint val="73000"/>
              </a:schemeClr>
            </a:gs>
            <a:gs pos="100000">
              <a:schemeClr val="phClr">
                <a:tint val="35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3000"/>
                <a:satMod val="150000"/>
              </a:schemeClr>
            </a:gs>
            <a:gs pos="25000">
              <a:schemeClr val="phClr">
                <a:tint val="96000"/>
                <a:shade val="80000"/>
                <a:satMod val="105000"/>
              </a:schemeClr>
            </a:gs>
            <a:gs pos="38000">
              <a:schemeClr val="phClr">
                <a:tint val="96000"/>
                <a:shade val="59000"/>
                <a:satMod val="120000"/>
              </a:schemeClr>
            </a:gs>
            <a:gs pos="55000">
              <a:schemeClr val="phClr">
                <a:shade val="57000"/>
                <a:satMod val="120000"/>
              </a:schemeClr>
            </a:gs>
            <a:gs pos="80000">
              <a:schemeClr val="phClr">
                <a:shade val="56000"/>
                <a:satMod val="145000"/>
              </a:schemeClr>
            </a:gs>
            <a:gs pos="88000">
              <a:schemeClr val="phClr">
                <a:shade val="63000"/>
                <a:satMod val="160000"/>
              </a:schemeClr>
            </a:gs>
            <a:gs pos="100000">
              <a:schemeClr val="phClr">
                <a:tint val="99555"/>
                <a:satMod val="155000"/>
              </a:schemeClr>
            </a:gs>
          </a:gsLst>
          <a:lin ang="5400000" scaled="1"/>
        </a:gradFill>
      </a:fillStyleLst>
      <a:lnStyleLst>
        <a:ln w="9525" cap="flat" cmpd="sng" algn="ctr">
          <a:solidFill>
            <a:schemeClr val="phClr">
              <a:shade val="60000"/>
              <a:satMod val="300000"/>
            </a:schemeClr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glow rad="635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</a:effectStyle>
        <a:effectStyle>
          <a:effectLst>
            <a:glow rad="700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</a:effectStyle>
        <a:effectStyle>
          <a:effectLst>
            <a:glow rad="762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  <a:scene3d>
            <a:camera prst="orthographicFront" fov="0">
              <a:rot lat="0" lon="0" rev="0"/>
            </a:camera>
            <a:lightRig rig="harsh" dir="t">
              <a:rot lat="6000000" lon="6000000" rev="0"/>
            </a:lightRig>
          </a:scene3d>
          <a:sp3d contourW="10000" prstMaterial="metal">
            <a:bevelT w="20000" h="9000" prst="softRound"/>
            <a:contourClr>
              <a:schemeClr val="phClr">
                <a:shade val="30000"/>
                <a:satMod val="2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50000"/>
              </a:schemeClr>
            </a:gs>
            <a:gs pos="30000">
              <a:schemeClr val="phClr">
                <a:shade val="60000"/>
                <a:satMod val="150000"/>
              </a:schemeClr>
            </a:gs>
            <a:gs pos="100000">
              <a:schemeClr val="phClr">
                <a:tint val="83000"/>
                <a:satMod val="200000"/>
              </a:schemeClr>
            </a:gs>
          </a:gsLst>
          <a:lin ang="13000000" scaled="0"/>
        </a:gradFill>
        <a:gradFill rotWithShape="1">
          <a:gsLst>
            <a:gs pos="0">
              <a:schemeClr val="phClr">
                <a:tint val="78000"/>
                <a:satMod val="220000"/>
              </a:schemeClr>
            </a:gs>
            <a:gs pos="100000">
              <a:schemeClr val="phClr">
                <a:shade val="35000"/>
                <a:satMod val="155000"/>
              </a:schemeClr>
            </a:gs>
          </a:gsLst>
          <a:path path="circle">
            <a:fillToRect l="60000" t="50000" r="40000" b="50000"/>
          </a:path>
        </a:gradFill>
      </a:bgFillStyleLst>
    </a:fmtScheme>
  </a:themeElements>
  <a:objectDefaults>
    <a:spDef>
      <a:spPr/>
      <a:bodyPr rtlCol="0" anchor="ctr"/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CERNCorporate16-9">
  <a:themeElements>
    <a:clrScheme name="CERN 1">
      <a:dk1>
        <a:srgbClr val="0055A0"/>
      </a:dk1>
      <a:lt1>
        <a:sysClr val="window" lastClr="FFFFFF"/>
      </a:lt1>
      <a:dk2>
        <a:srgbClr val="0055A0"/>
      </a:dk2>
      <a:lt2>
        <a:srgbClr val="F8F8F8"/>
      </a:lt2>
      <a:accent1>
        <a:srgbClr val="DDDDDD"/>
      </a:accent1>
      <a:accent2>
        <a:srgbClr val="B2B2B2"/>
      </a:accent2>
      <a:accent3>
        <a:srgbClr val="969696"/>
      </a:accent3>
      <a:accent4>
        <a:srgbClr val="808080"/>
      </a:accent4>
      <a:accent5>
        <a:srgbClr val="5F5F5F"/>
      </a:accent5>
      <a:accent6>
        <a:srgbClr val="4D4D4D"/>
      </a:accent6>
      <a:hlink>
        <a:srgbClr val="5F5F5F"/>
      </a:hlink>
      <a:folHlink>
        <a:srgbClr val="919191"/>
      </a:folHlink>
    </a:clrScheme>
    <a:fontScheme name="Office Classique 2">
      <a:majorFont>
        <a:latin typeface="Arial"/>
        <a:ea typeface=""/>
        <a:cs typeface=""/>
        <a:font script="Jpan" typeface="ＭＳ Ｐゴシック"/>
        <a:font script="Hang" typeface="돋움"/>
        <a:font script="Hans" typeface="华文新魏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华文新魏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chnic">
      <a:fillStyleLst>
        <a:solidFill>
          <a:schemeClr val="phClr"/>
        </a:solidFill>
        <a:gradFill rotWithShape="1">
          <a:gsLst>
            <a:gs pos="0">
              <a:schemeClr val="phClr">
                <a:tint val="1000"/>
              </a:schemeClr>
            </a:gs>
            <a:gs pos="68000">
              <a:schemeClr val="phClr">
                <a:tint val="77000"/>
              </a:schemeClr>
            </a:gs>
            <a:gs pos="81000">
              <a:schemeClr val="phClr">
                <a:tint val="79000"/>
              </a:schemeClr>
            </a:gs>
            <a:gs pos="86000">
              <a:schemeClr val="phClr">
                <a:tint val="73000"/>
              </a:schemeClr>
            </a:gs>
            <a:gs pos="100000">
              <a:schemeClr val="phClr">
                <a:tint val="35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3000"/>
                <a:satMod val="150000"/>
              </a:schemeClr>
            </a:gs>
            <a:gs pos="25000">
              <a:schemeClr val="phClr">
                <a:tint val="96000"/>
                <a:shade val="80000"/>
                <a:satMod val="105000"/>
              </a:schemeClr>
            </a:gs>
            <a:gs pos="38000">
              <a:schemeClr val="phClr">
                <a:tint val="96000"/>
                <a:shade val="59000"/>
                <a:satMod val="120000"/>
              </a:schemeClr>
            </a:gs>
            <a:gs pos="55000">
              <a:schemeClr val="phClr">
                <a:shade val="57000"/>
                <a:satMod val="120000"/>
              </a:schemeClr>
            </a:gs>
            <a:gs pos="80000">
              <a:schemeClr val="phClr">
                <a:shade val="56000"/>
                <a:satMod val="145000"/>
              </a:schemeClr>
            </a:gs>
            <a:gs pos="88000">
              <a:schemeClr val="phClr">
                <a:shade val="63000"/>
                <a:satMod val="160000"/>
              </a:schemeClr>
            </a:gs>
            <a:gs pos="100000">
              <a:schemeClr val="phClr">
                <a:tint val="99555"/>
                <a:satMod val="155000"/>
              </a:schemeClr>
            </a:gs>
          </a:gsLst>
          <a:lin ang="5400000" scaled="1"/>
        </a:gradFill>
      </a:fillStyleLst>
      <a:lnStyleLst>
        <a:ln w="9525" cap="flat" cmpd="sng" algn="ctr">
          <a:solidFill>
            <a:schemeClr val="phClr">
              <a:shade val="60000"/>
              <a:satMod val="300000"/>
            </a:schemeClr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glow rad="635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</a:effectStyle>
        <a:effectStyle>
          <a:effectLst>
            <a:glow rad="700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</a:effectStyle>
        <a:effectStyle>
          <a:effectLst>
            <a:glow rad="76200">
              <a:schemeClr val="phClr">
                <a:tint val="30000"/>
                <a:shade val="95000"/>
                <a:satMod val="300000"/>
                <a:alpha val="50000"/>
              </a:schemeClr>
            </a:glow>
          </a:effectLst>
          <a:scene3d>
            <a:camera prst="orthographicFront" fov="0">
              <a:rot lat="0" lon="0" rev="0"/>
            </a:camera>
            <a:lightRig rig="harsh" dir="t">
              <a:rot lat="6000000" lon="6000000" rev="0"/>
            </a:lightRig>
          </a:scene3d>
          <a:sp3d contourW="10000" prstMaterial="metal">
            <a:bevelT w="20000" h="9000" prst="softRound"/>
            <a:contourClr>
              <a:schemeClr val="phClr">
                <a:shade val="30000"/>
                <a:satMod val="2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50000"/>
              </a:schemeClr>
            </a:gs>
            <a:gs pos="30000">
              <a:schemeClr val="phClr">
                <a:shade val="60000"/>
                <a:satMod val="150000"/>
              </a:schemeClr>
            </a:gs>
            <a:gs pos="100000">
              <a:schemeClr val="phClr">
                <a:tint val="83000"/>
                <a:satMod val="200000"/>
              </a:schemeClr>
            </a:gs>
          </a:gsLst>
          <a:lin ang="13000000" scaled="0"/>
        </a:gradFill>
        <a:gradFill rotWithShape="1">
          <a:gsLst>
            <a:gs pos="0">
              <a:schemeClr val="phClr">
                <a:tint val="78000"/>
                <a:satMod val="220000"/>
              </a:schemeClr>
            </a:gs>
            <a:gs pos="100000">
              <a:schemeClr val="phClr">
                <a:shade val="35000"/>
                <a:satMod val="155000"/>
              </a:schemeClr>
            </a:gs>
          </a:gsLst>
          <a:path path="circle">
            <a:fillToRect l="60000" t="50000" r="40000" b="50000"/>
          </a:path>
        </a:gradFill>
      </a:bgFillStyleLst>
    </a:fmtScheme>
  </a:themeElements>
  <a:objectDefaults>
    <a:spDef>
      <a:spPr/>
      <a:bodyPr rtlCol="0" anchor="ctr"/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96958</TotalTime>
  <Words>5284</Words>
  <Application>Microsoft Office PowerPoint</Application>
  <PresentationFormat>Diavoorstelling (16:9)</PresentationFormat>
  <Paragraphs>847</Paragraphs>
  <Slides>100</Slides>
  <Notes>40</Notes>
  <HiddenSlides>1</HiddenSlides>
  <MMClips>0</MMClips>
  <ScaleCrop>false</ScaleCrop>
  <HeadingPairs>
    <vt:vector size="6" baseType="variant">
      <vt:variant>
        <vt:lpstr>Gebruikte lettertypen</vt:lpstr>
      </vt:variant>
      <vt:variant>
        <vt:i4>7</vt:i4>
      </vt:variant>
      <vt:variant>
        <vt:lpstr>Thema</vt:lpstr>
      </vt:variant>
      <vt:variant>
        <vt:i4>2</vt:i4>
      </vt:variant>
      <vt:variant>
        <vt:lpstr>Diatitels</vt:lpstr>
      </vt:variant>
      <vt:variant>
        <vt:i4>100</vt:i4>
      </vt:variant>
    </vt:vector>
  </HeadingPairs>
  <TitlesOfParts>
    <vt:vector size="109" baseType="lpstr">
      <vt:lpstr>Arial</vt:lpstr>
      <vt:lpstr>ArialMT</vt:lpstr>
      <vt:lpstr>Calibri</vt:lpstr>
      <vt:lpstr>Cambria Math</vt:lpstr>
      <vt:lpstr>Open Sans</vt:lpstr>
      <vt:lpstr>Symbol</vt:lpstr>
      <vt:lpstr>Wingdings</vt:lpstr>
      <vt:lpstr>CERNCorporate16-9</vt:lpstr>
      <vt:lpstr>CERNCorporate16-9</vt:lpstr>
      <vt:lpstr>LHCb: looking forward Nikhef Jamboree,  Nijmegen, 19 May 2025</vt:lpstr>
      <vt:lpstr>Overview</vt:lpstr>
      <vt:lpstr>Why LHCb? </vt:lpstr>
      <vt:lpstr>Why LHCb? </vt:lpstr>
      <vt:lpstr>Why LHCb? </vt:lpstr>
      <vt:lpstr>Why LHCb? Direct vs indirect measurements</vt:lpstr>
      <vt:lpstr>Why LHCb? Direct vs indirect measurements</vt:lpstr>
      <vt:lpstr>Why LHCb? Direct vs indirect measurements</vt:lpstr>
      <vt:lpstr>Why LHCb? Direct vs indirect measurements</vt:lpstr>
      <vt:lpstr>Many particles were first discovered indirectly</vt:lpstr>
      <vt:lpstr>Why are B mesons sensitive to new physics?</vt:lpstr>
      <vt:lpstr>Why are B mesons sensitive to new physics?</vt:lpstr>
      <vt:lpstr>Why are B mesons sensitive to new physics?</vt:lpstr>
      <vt:lpstr>How LHCb detects a B meson</vt:lpstr>
      <vt:lpstr>How LHCb detects a B meson</vt:lpstr>
      <vt:lpstr>How LHCb detects a B meson</vt:lpstr>
      <vt:lpstr>LHCb @ Nikhef in 2025</vt:lpstr>
      <vt:lpstr>LHCb @ Nikhef: postdocs and PhDs</vt:lpstr>
      <vt:lpstr>LHCb @ Nikhef: postdocs and PhDs</vt:lpstr>
      <vt:lpstr>PhD defenses since last year</vt:lpstr>
      <vt:lpstr>Nikhef in LHCb</vt:lpstr>
      <vt:lpstr>Nikhef in LHCb</vt:lpstr>
      <vt:lpstr>Nikhef in LHCb</vt:lpstr>
      <vt:lpstr>Run 1 + 2 analyses</vt:lpstr>
      <vt:lpstr>Nikhef in LHCb: contributed to flavour milestones</vt:lpstr>
      <vt:lpstr>Leptonic rare decays: B_((s))^0→l^+ l^-</vt:lpstr>
      <vt:lpstr>Legacy measurement: B_s^0→μ^+ μ^-</vt:lpstr>
      <vt:lpstr>Search for B_s^0→e^+ e^- with Run 1 + 2 </vt:lpstr>
      <vt:lpstr>Semileptonic rare decays and q^2</vt:lpstr>
      <vt:lpstr>Angular analysis of B^0→K^(∗0) e^+ e^- </vt:lpstr>
      <vt:lpstr>Semileptonic rare B decays: deviations</vt:lpstr>
      <vt:lpstr>Semileptonic rare B decays: deviations</vt:lpstr>
      <vt:lpstr>PowerPoint-presentatie</vt:lpstr>
      <vt:lpstr>Step 1: measure BF(Λ_b^0→J/ψΛ^0)</vt:lpstr>
      <vt:lpstr>LHCb Upgrade 1: Looking “now”</vt:lpstr>
      <vt:lpstr>LHCb Upgrade 1 detector</vt:lpstr>
      <vt:lpstr>LHCb Upgrade 1 detector</vt:lpstr>
      <vt:lpstr>LHCb Upgrade 1 detector</vt:lpstr>
      <vt:lpstr>VELO</vt:lpstr>
      <vt:lpstr>SciFi</vt:lpstr>
      <vt:lpstr>Trigger</vt:lpstr>
      <vt:lpstr>Upgrade performance: trigger</vt:lpstr>
      <vt:lpstr>Upgrade performance: trigger</vt:lpstr>
      <vt:lpstr>LHCb Upgrade I: mixing and CPV</vt:lpstr>
      <vt:lpstr>LHCb Upgrade I: mixing and CPV</vt:lpstr>
      <vt:lpstr>LHCb Upgrade I: new possibilities</vt:lpstr>
      <vt:lpstr>LHCb Upgrade I: new possibilities</vt:lpstr>
      <vt:lpstr>LHCb Upgrade I: new possibilities</vt:lpstr>
      <vt:lpstr>LHCb Upgrade 2: Looking forward</vt:lpstr>
      <vt:lpstr>LHCb Upgrade 2: the final frontier</vt:lpstr>
      <vt:lpstr>LHCb Upgrade 2: the final frontier</vt:lpstr>
      <vt:lpstr>LHCb Upgrade 2: the final frontier</vt:lpstr>
      <vt:lpstr>LHCb Upgrade 2: VELO</vt:lpstr>
      <vt:lpstr>LHCb Upgrade 2: VELO</vt:lpstr>
      <vt:lpstr>LHCb Upgrade 2: VELO</vt:lpstr>
      <vt:lpstr>Conclusions</vt:lpstr>
      <vt:lpstr>Thanks for your attention!</vt:lpstr>
      <vt:lpstr>Track reconstruction with Quantum Computing</vt:lpstr>
      <vt:lpstr>Four reasons why LHCb looks forward</vt:lpstr>
      <vt:lpstr>Mixing and CP violation</vt:lpstr>
      <vt:lpstr>CKM matrix</vt:lpstr>
      <vt:lpstr>CKM matrix</vt:lpstr>
      <vt:lpstr>CKM matrix</vt:lpstr>
      <vt:lpstr>Unitarity triangle</vt:lpstr>
      <vt:lpstr>Meson mixing</vt:lpstr>
      <vt:lpstr>Constraining the unitarity triangle</vt:lpstr>
      <vt:lpstr>Constraining the unitarity triangle</vt:lpstr>
      <vt:lpstr>CKM angle β</vt:lpstr>
      <vt:lpstr>Recent measurement of sin 2β</vt:lpstr>
      <vt:lpstr>LHCb </vt:lpstr>
      <vt:lpstr>Advantages of b-hadrons</vt:lpstr>
      <vt:lpstr>LHCb collaboration now</vt:lpstr>
      <vt:lpstr>LHCb collaboration now </vt:lpstr>
      <vt:lpstr>LHCb Upgrade 2 detector</vt:lpstr>
      <vt:lpstr>Rare decays</vt:lpstr>
      <vt:lpstr>Effective field theory</vt:lpstr>
      <vt:lpstr>Effective field theory</vt:lpstr>
      <vt:lpstr>Searching for B_s^0→μ^+ μ^-</vt:lpstr>
      <vt:lpstr>Effective lifetime</vt:lpstr>
      <vt:lpstr>Measurements with electrons at LHCb</vt:lpstr>
      <vt:lpstr>Measurements with electrons at LHCb</vt:lpstr>
      <vt:lpstr>Lepton universality: R_K,R_(K^∗ )</vt:lpstr>
      <vt:lpstr>Other major LHCb results</vt:lpstr>
      <vt:lpstr>Semileptonic decays &amp; LFU</vt:lpstr>
      <vt:lpstr>R(D^+,D^(∗+)) muonic</vt:lpstr>
      <vt:lpstr>R(D^+,D^(∗+)) muonic</vt:lpstr>
      <vt:lpstr>CKM angle γ</vt:lpstr>
      <vt:lpstr>CKM angle γ</vt:lpstr>
      <vt:lpstr>CKM angle γ</vt:lpstr>
      <vt:lpstr>Measuring CKM angle γ</vt:lpstr>
      <vt:lpstr>Measurement of γ in B^±→DK^(∗±) decays</vt:lpstr>
      <vt:lpstr>New γ combination</vt:lpstr>
      <vt:lpstr>New γ combination</vt:lpstr>
      <vt:lpstr>Charm mixing and CPV</vt:lpstr>
      <vt:lpstr>Spectroscopy</vt:lpstr>
      <vt:lpstr>Spectroscopy</vt:lpstr>
      <vt:lpstr>J/ψϕ states in diffractive processes</vt:lpstr>
      <vt:lpstr>χ_c1 (3872): what state is it?</vt:lpstr>
      <vt:lpstr>Weak mixing angle at LHCb</vt:lpstr>
      <vt:lpstr>Weak mixing angle: results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Nikhef LHCb Jamboree 2025</dc:title>
  <dc:creator>Mick Mulder</dc:creator>
  <cp:lastModifiedBy>M. Mulder</cp:lastModifiedBy>
  <cp:revision>3178</cp:revision>
  <dcterms:created xsi:type="dcterms:W3CDTF">2020-10-15T11:11:27Z</dcterms:created>
  <dcterms:modified xsi:type="dcterms:W3CDTF">2025-05-20T06:31:13Z</dcterms:modified>
</cp:coreProperties>
</file>