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2" r:id="rId2"/>
    <p:sldId id="301" r:id="rId3"/>
    <p:sldId id="30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21C7-6591-407E-8888-85A4B70DCC87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9FE16-5D00-4DF4-A556-31FFAF742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11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0FC3-98F0-44E0-9C83-347D2CEB266F}" type="datetime1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B0B4-F10C-4E88-8347-AB1E02EF6EFD}" type="datetime1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9705-1771-43F7-BA22-2A9506BDA13A}" type="datetime1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CE9-2172-4ABA-BCD1-7B99E50CAE60}" type="datetime1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2246-B7F5-4E3E-89B2-3567BC5BC594}" type="datetime1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14D-5E1D-48EF-8E96-9995C33F20AF}" type="datetime1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D3CC-6BF5-4985-B400-B517297EE7F9}" type="datetime1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B93-E98A-45E2-9771-7E9541DBABB0}" type="datetime1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E295-C726-4913-8908-6489E1CFF786}" type="datetime1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611C-1409-458E-8472-BFADDF1CE4C0}" type="datetime1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E556-2199-4615-A465-0465F7C95C28}" type="datetime1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E6D6-ABF6-4D83-A9BC-7D12B1C19823}" type="datetime1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25C4E-C1C2-47B3-A8FD-C018BE4B20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894016" y="263550"/>
            <a:ext cx="1649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 smtClean="0"/>
              <a:t>Aart</a:t>
            </a:r>
            <a:endParaRPr lang="en-GB" sz="3200" b="1" dirty="0"/>
          </a:p>
          <a:p>
            <a:pPr algn="ctr"/>
            <a:r>
              <a:rPr lang="en-GB" sz="3200" b="1" dirty="0" err="1" smtClean="0"/>
              <a:t>Heijboer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55071" y="744945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/>
              <a:t>KM3NeT 2.0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49" y="764704"/>
            <a:ext cx="16610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200" b="1" dirty="0" smtClean="0"/>
              <a:t>neutrino</a:t>
            </a:r>
          </a:p>
          <a:p>
            <a:pPr algn="ctr">
              <a:lnSpc>
                <a:spcPct val="200000"/>
              </a:lnSpc>
            </a:pPr>
            <a:r>
              <a:rPr lang="en-GB" sz="3200" b="1" dirty="0" smtClean="0"/>
              <a:t>physics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20332" y="6259081"/>
            <a:ext cx="3443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Mediterranean Sea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18024" y="6477940"/>
            <a:ext cx="2133600" cy="365125"/>
          </a:xfrm>
        </p:spPr>
        <p:txBody>
          <a:bodyPr/>
          <a:lstStyle/>
          <a:p>
            <a:fld id="{E62FEE40-A5DB-8B42-996B-36C0A8BCEC5C}" type="slidenum">
              <a:rPr lang="fr-FR" smtClean="0"/>
              <a:t>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456241"/>
                  </p:ext>
                </p:extLst>
              </p:nvPr>
            </p:nvGraphicFramePr>
            <p:xfrm>
              <a:off x="5567618" y="4350619"/>
              <a:ext cx="3252740" cy="24143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4506"/>
                    <a:gridCol w="774489"/>
                    <a:gridCol w="836910"/>
                    <a:gridCol w="916835"/>
                  </a:tblGrid>
                  <a:tr h="9541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mtClean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𝝂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[MeV]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N</a:t>
                          </a:r>
                          <a:r>
                            <a:rPr lang="en-US" baseline="-25000" dirty="0" err="1" smtClean="0"/>
                            <a:t>ev</a:t>
                          </a:r>
                          <a:r>
                            <a:rPr lang="en-US" baseline="-25000" dirty="0" smtClean="0"/>
                            <a:t/>
                          </a:r>
                          <a:br>
                            <a:rPr lang="en-US" baseline="-25000" dirty="0" smtClean="0"/>
                          </a:br>
                          <a:r>
                            <a:rPr lang="en-US" baseline="0" dirty="0" smtClean="0"/>
                            <a:t>per</a:t>
                          </a:r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block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r>
                            <a:rPr lang="en-US" baseline="-25000" dirty="0" smtClean="0"/>
                            <a:t>5σ</a:t>
                          </a:r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[</a:t>
                          </a:r>
                          <a:r>
                            <a:rPr lang="en-US" baseline="0" dirty="0" err="1" smtClean="0"/>
                            <a:t>kpc</a:t>
                          </a:r>
                          <a:r>
                            <a:rPr lang="en-US" baseline="0" dirty="0" smtClean="0"/>
                            <a:t>]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ARCA</a:t>
                          </a:r>
                          <a:endParaRPr lang="en-US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D</a:t>
                          </a:r>
                          <a:r>
                            <a:rPr lang="en-US" baseline="-25000" dirty="0" smtClean="0"/>
                            <a:t>5σ</a:t>
                          </a:r>
                          <a:endParaRPr lang="en-US" baseline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[</a:t>
                          </a:r>
                          <a:r>
                            <a:rPr lang="en-US" baseline="0" dirty="0" err="1" smtClean="0"/>
                            <a:t>kpc</a:t>
                          </a:r>
                          <a:r>
                            <a:rPr lang="en-US" baseline="0" dirty="0" smtClean="0"/>
                            <a:t>]</a:t>
                          </a:r>
                          <a:endParaRPr lang="en-US" baseline="-25000" dirty="0" smtClean="0"/>
                        </a:p>
                        <a:p>
                          <a:pPr algn="ctr"/>
                          <a:r>
                            <a:rPr lang="en-US" dirty="0" smtClean="0"/>
                            <a:t>ORCA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/>
                    </a:tc>
                  </a:tr>
                  <a:tr h="486739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60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23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</a:tr>
                  <a:tr h="486739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100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29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</a:tr>
                  <a:tr h="486739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150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37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24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456241"/>
                  </p:ext>
                </p:extLst>
              </p:nvPr>
            </p:nvGraphicFramePr>
            <p:xfrm>
              <a:off x="5567618" y="4350619"/>
              <a:ext cx="3252740" cy="24143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4506"/>
                    <a:gridCol w="774489"/>
                    <a:gridCol w="836910"/>
                    <a:gridCol w="916835"/>
                  </a:tblGrid>
                  <a:tr h="9541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 rotWithShape="0">
                          <a:blip r:embed="rId2"/>
                          <a:stretch>
                            <a:fillRect l="-840" t="-3185" r="-350420" b="-155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N</a:t>
                          </a:r>
                          <a:r>
                            <a:rPr lang="en-US" baseline="-25000" dirty="0" err="1" smtClean="0"/>
                            <a:t>ev</a:t>
                          </a:r>
                          <a:r>
                            <a:rPr lang="en-US" baseline="-25000" dirty="0" smtClean="0"/>
                            <a:t/>
                          </a:r>
                          <a:br>
                            <a:rPr lang="en-US" baseline="-25000" dirty="0" smtClean="0"/>
                          </a:br>
                          <a:r>
                            <a:rPr lang="en-US" baseline="0" dirty="0" smtClean="0"/>
                            <a:t>per</a:t>
                          </a:r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block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r>
                            <a:rPr lang="en-US" baseline="-25000" dirty="0" smtClean="0"/>
                            <a:t>5σ</a:t>
                          </a:r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[</a:t>
                          </a:r>
                          <a:r>
                            <a:rPr lang="en-US" baseline="0" dirty="0" err="1" smtClean="0"/>
                            <a:t>kpc</a:t>
                          </a:r>
                          <a:r>
                            <a:rPr lang="en-US" baseline="0" dirty="0" smtClean="0"/>
                            <a:t>]</a:t>
                          </a:r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ARCA</a:t>
                          </a:r>
                          <a:endParaRPr lang="en-US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D</a:t>
                          </a:r>
                          <a:r>
                            <a:rPr lang="en-US" baseline="-25000" dirty="0" smtClean="0"/>
                            <a:t>5σ</a:t>
                          </a:r>
                          <a:endParaRPr lang="en-US" baseline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[</a:t>
                          </a:r>
                          <a:r>
                            <a:rPr lang="en-US" baseline="0" dirty="0" err="1" smtClean="0"/>
                            <a:t>kpc</a:t>
                          </a:r>
                          <a:r>
                            <a:rPr lang="en-US" baseline="0" dirty="0" smtClean="0"/>
                            <a:t>]</a:t>
                          </a:r>
                          <a:endParaRPr lang="en-US" baseline="-25000" dirty="0" smtClean="0"/>
                        </a:p>
                        <a:p>
                          <a:pPr algn="ctr"/>
                          <a:r>
                            <a:rPr lang="en-US" dirty="0" smtClean="0"/>
                            <a:t>ORCA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/>
                    </a:tc>
                  </a:tr>
                  <a:tr h="486739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60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23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</a:tr>
                  <a:tr h="486739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100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29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</a:tr>
                  <a:tr h="486739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150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16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37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90000"/>
                            </a:lnSpc>
                          </a:pPr>
                          <a:r>
                            <a:rPr lang="en-US" dirty="0" smtClean="0"/>
                            <a:t>24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R="28800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r="1624" b="10011"/>
          <a:stretch/>
        </p:blipFill>
        <p:spPr>
          <a:xfrm>
            <a:off x="826680" y="1721356"/>
            <a:ext cx="4608000" cy="31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8230" y="2204864"/>
            <a:ext cx="1515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Supernova</a:t>
            </a:r>
            <a:br>
              <a:rPr lang="en-US" sz="2400" dirty="0" smtClean="0"/>
            </a:br>
            <a:r>
              <a:rPr lang="en-US" sz="2400" dirty="0" smtClean="0"/>
              <a:t>neutrinos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42260" y="1736359"/>
            <a:ext cx="155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E</a:t>
            </a:r>
            <a:r>
              <a:rPr lang="en-US" baseline="-25000" dirty="0" err="1" smtClean="0"/>
              <a:t>ν</a:t>
            </a:r>
            <a:r>
              <a:rPr lang="en-US" dirty="0" smtClean="0"/>
              <a:t>&gt;=12 MeV</a:t>
            </a:r>
          </a:p>
          <a:p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ν</a:t>
            </a:r>
            <a:r>
              <a:rPr lang="en-US" dirty="0" smtClean="0">
                <a:solidFill>
                  <a:srgbClr val="FF0000"/>
                </a:solidFill>
              </a:rPr>
              <a:t>&gt;=14 MeV</a:t>
            </a:r>
          </a:p>
          <a:p>
            <a:r>
              <a:rPr lang="en-US" dirty="0">
                <a:solidFill>
                  <a:srgbClr val="00B050"/>
                </a:solidFill>
              </a:rPr>
              <a:t>&lt;</a:t>
            </a:r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-25000" dirty="0" err="1">
                <a:solidFill>
                  <a:srgbClr val="00B050"/>
                </a:solidFill>
              </a:rPr>
              <a:t>ν</a:t>
            </a:r>
            <a:r>
              <a:rPr lang="en-US" dirty="0" smtClean="0">
                <a:solidFill>
                  <a:srgbClr val="00B050"/>
                </a:solidFill>
              </a:rPr>
              <a:t>&gt;=16 MeV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549878" y="1739672"/>
                <a:ext cx="3240000" cy="2484000"/>
              </a:xfrm>
              <a:ln>
                <a:solidFill>
                  <a:schemeClr val="tx1"/>
                </a:solidFill>
              </a:ln>
            </p:spPr>
            <p:txBody>
              <a:bodyPr anchor="ctr" anchorCtr="0">
                <a:noAutofit/>
              </a:bodyPr>
              <a:lstStyle/>
              <a:p>
                <a:pPr marL="92075" indent="0" algn="ctr">
                  <a:buNone/>
                </a:pPr>
                <a:r>
                  <a:rPr lang="en-US" sz="2000" dirty="0" smtClean="0"/>
                  <a:t>Simulation </a:t>
                </a:r>
                <a:r>
                  <a:rPr lang="en-US" sz="2000" dirty="0"/>
                  <a:t>(</a:t>
                </a:r>
                <a:r>
                  <a:rPr lang="en-US" sz="2000" dirty="0" smtClean="0"/>
                  <a:t>SN1987A-like)</a:t>
                </a:r>
              </a:p>
              <a:p>
                <a:pPr indent="-250825">
                  <a:lnSpc>
                    <a:spcPct val="90000"/>
                  </a:lnSpc>
                </a:pPr>
                <a:r>
                  <a:rPr lang="en-US" sz="1800" dirty="0" smtClean="0"/>
                  <a:t>10 </a:t>
                </a:r>
                <a:r>
                  <a:rPr lang="en-US" sz="1800" dirty="0" err="1" smtClean="0"/>
                  <a:t>kpc</a:t>
                </a:r>
                <a:endParaRPr lang="en-US" sz="1800" dirty="0" smtClean="0"/>
              </a:p>
              <a:p>
                <a:pPr indent="-250825">
                  <a:lnSpc>
                    <a:spcPct val="90000"/>
                  </a:lnSpc>
                </a:pPr>
                <a:r>
                  <a:rPr lang="en-US" sz="1800" dirty="0" smtClean="0"/>
                  <a:t>3x10</a:t>
                </a:r>
                <a:r>
                  <a:rPr lang="en-US" sz="1800" baseline="30000" dirty="0" smtClean="0"/>
                  <a:t>53</a:t>
                </a:r>
                <a:r>
                  <a:rPr lang="en-US" sz="1800" dirty="0" smtClean="0"/>
                  <a:t> erg</a:t>
                </a:r>
              </a:p>
              <a:p>
                <a:pPr indent="-250825">
                  <a:lnSpc>
                    <a:spcPct val="90000"/>
                  </a:lnSpc>
                </a:pPr>
                <a:r>
                  <a:rPr lang="en-US" sz="1800" dirty="0" smtClean="0"/>
                  <a:t>1/6 of energy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nl-NL" sz="1800" dirty="0" smtClean="0"/>
              </a:p>
              <a:p>
                <a:pPr indent="-250825">
                  <a:lnSpc>
                    <a:spcPct val="90000"/>
                  </a:lnSpc>
                </a:pPr>
                <a:r>
                  <a:rPr lang="en-US" sz="1800" dirty="0" smtClean="0"/>
                  <a:t>25% in first 100 </a:t>
                </a:r>
                <a:r>
                  <a:rPr lang="en-US" sz="1800" dirty="0" err="1" smtClean="0"/>
                  <a:t>ms</a:t>
                </a:r>
                <a:endParaRPr lang="en-US" sz="1800" dirty="0" smtClean="0"/>
              </a:p>
              <a:p>
                <a:pPr indent="-25082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sSup>
                      <m:sSupPr>
                        <m:ctrlP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f>
                          <m:fPr>
                            <m:type m:val="lin"/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l-NL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⟨"/>
                                <m:endChr m:val="⟩"/>
                                <m:ctrlPr>
                                  <a:rPr lang="nl-NL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NL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sup>
                    </m:sSup>
                  </m:oMath>
                </a14:m>
                <a:endParaRPr lang="nl-NL" sz="1800" b="0" dirty="0" smtClean="0">
                  <a:ea typeface="Cambria Math" panose="02040503050406030204" pitchFamily="18" charset="0"/>
                </a:endParaRPr>
              </a:p>
              <a:p>
                <a:pPr lvl="1" indent="-250825">
                  <a:lnSpc>
                    <a:spcPct val="90000"/>
                  </a:lnSpc>
                </a:pP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49878" y="1739672"/>
                <a:ext cx="3240000" cy="2484000"/>
              </a:xfr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012543" y="1815207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aseline="30000" dirty="0" smtClean="0"/>
              <a:t>40</a:t>
            </a: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47536" y="5817840"/>
            <a:ext cx="4572000" cy="9361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≥80% </a:t>
            </a:r>
            <a:r>
              <a:rPr lang="en-US" sz="2400" dirty="0">
                <a:solidFill>
                  <a:schemeClr val="tx1"/>
                </a:solidFill>
              </a:rPr>
              <a:t>of all Galactic </a:t>
            </a:r>
            <a:r>
              <a:rPr lang="en-US" sz="2400" dirty="0" smtClean="0">
                <a:solidFill>
                  <a:schemeClr val="tx1"/>
                </a:solidFill>
              </a:rPr>
              <a:t>Supernovae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detected with 5</a:t>
            </a:r>
            <a:r>
              <a:rPr lang="en-US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/ detector </a:t>
            </a:r>
            <a:r>
              <a:rPr lang="en-US" sz="2400" dirty="0">
                <a:solidFill>
                  <a:schemeClr val="tx1"/>
                </a:solidFill>
              </a:rPr>
              <a:t>block</a:t>
            </a:r>
            <a:r>
              <a:rPr lang="en-US" b="1" dirty="0" smtClean="0"/>
              <a:t>!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90583" y="1829904"/>
            <a:ext cx="0" cy="29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134277" y="1829584"/>
            <a:ext cx="0" cy="29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23535" y="3134447"/>
            <a:ext cx="174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atmospheric</a:t>
            </a:r>
            <a:br>
              <a:rPr lang="en-US" sz="2400" dirty="0" smtClean="0"/>
            </a:br>
            <a:r>
              <a:rPr lang="en-US" sz="2400" dirty="0" smtClean="0"/>
              <a:t>muons</a:t>
            </a:r>
            <a:endParaRPr lang="en-US" sz="24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Supernova neutrinos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237" y="1736359"/>
            <a:ext cx="216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511983" y="518081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multiplicity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-304331" y="3025106"/>
            <a:ext cx="98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rate [Hz]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916865" y="4980171"/>
            <a:ext cx="4448745" cy="144000"/>
            <a:chOff x="810185" y="4580195"/>
            <a:chExt cx="4448745" cy="947263"/>
          </a:xfrm>
        </p:grpSpPr>
        <p:sp>
          <p:nvSpPr>
            <p:cNvPr id="20" name="TextBox 19"/>
            <p:cNvSpPr txBox="1"/>
            <p:nvPr/>
          </p:nvSpPr>
          <p:spPr>
            <a:xfrm>
              <a:off x="810185" y="4580195"/>
              <a:ext cx="104196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 smtClean="0"/>
                <a:t>2</a:t>
              </a:r>
              <a:endParaRPr lang="en-GB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71127" y="4580195"/>
              <a:ext cx="104196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/>
                <a:t>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46289" y="4580195"/>
              <a:ext cx="104196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 smtClean="0"/>
                <a:t>6</a:t>
              </a:r>
              <a:endParaRPr lang="en-GB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22471" y="4580195"/>
              <a:ext cx="104196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/>
                <a:t>8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74276" y="4580195"/>
              <a:ext cx="208390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 smtClean="0"/>
                <a:t>10</a:t>
              </a:r>
              <a:endParaRPr lang="en-GB" sz="16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47852" y="4580195"/>
              <a:ext cx="208390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 smtClean="0"/>
                <a:t>12</a:t>
              </a:r>
              <a:endParaRPr lang="en-GB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10380" y="4580195"/>
              <a:ext cx="208390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 smtClean="0"/>
                <a:t>14</a:t>
              </a:r>
              <a:endParaRPr lang="en-GB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03388" y="4580195"/>
              <a:ext cx="208390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 smtClean="0"/>
                <a:t>16</a:t>
              </a:r>
              <a:endParaRPr lang="en-GB" sz="16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72772" y="4580195"/>
              <a:ext cx="208390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 smtClean="0"/>
                <a:t>18</a:t>
              </a:r>
              <a:endParaRPr lang="en-GB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50540" y="4580195"/>
              <a:ext cx="208390" cy="947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 smtClean="0"/>
                <a:t>20</a:t>
              </a:r>
              <a:endParaRPr lang="en-GB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2598" y="1539101"/>
            <a:ext cx="503663" cy="337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100"/>
              </a:lnSpc>
            </a:pPr>
            <a:r>
              <a:rPr lang="en-GB" sz="1600" dirty="0" smtClean="0"/>
              <a:t>10</a:t>
            </a:r>
            <a:r>
              <a:rPr lang="en-GB" sz="1600" baseline="30000" dirty="0" smtClean="0"/>
              <a:t>3</a:t>
            </a:r>
          </a:p>
          <a:p>
            <a:pPr algn="r">
              <a:lnSpc>
                <a:spcPts val="3100"/>
              </a:lnSpc>
            </a:pPr>
            <a:r>
              <a:rPr lang="en-GB" sz="1600" dirty="0" smtClean="0"/>
              <a:t>10</a:t>
            </a:r>
            <a:r>
              <a:rPr lang="en-GB" sz="1600" baseline="30000" dirty="0"/>
              <a:t>2</a:t>
            </a:r>
            <a:endParaRPr lang="en-GB" sz="1600" dirty="0" smtClean="0"/>
          </a:p>
          <a:p>
            <a:pPr algn="r">
              <a:lnSpc>
                <a:spcPts val="3100"/>
              </a:lnSpc>
            </a:pPr>
            <a:r>
              <a:rPr lang="en-GB" sz="1600" dirty="0" smtClean="0"/>
              <a:t>10</a:t>
            </a:r>
            <a:r>
              <a:rPr lang="en-GB" sz="1600" baseline="30000" dirty="0"/>
              <a:t>1</a:t>
            </a:r>
            <a:endParaRPr lang="en-GB" sz="1600" dirty="0" smtClean="0"/>
          </a:p>
          <a:p>
            <a:pPr algn="r">
              <a:lnSpc>
                <a:spcPts val="3100"/>
              </a:lnSpc>
            </a:pPr>
            <a:r>
              <a:rPr lang="en-GB" sz="1600" dirty="0" smtClean="0"/>
              <a:t>1</a:t>
            </a:r>
          </a:p>
          <a:p>
            <a:pPr algn="r">
              <a:lnSpc>
                <a:spcPts val="3100"/>
              </a:lnSpc>
            </a:pPr>
            <a:r>
              <a:rPr lang="en-GB" sz="1600" dirty="0" smtClean="0"/>
              <a:t>10</a:t>
            </a:r>
            <a:r>
              <a:rPr lang="en-GB" sz="1600" baseline="30000" dirty="0" smtClean="0"/>
              <a:t>-1</a:t>
            </a:r>
            <a:endParaRPr lang="en-GB" sz="1600" dirty="0" smtClean="0"/>
          </a:p>
          <a:p>
            <a:pPr algn="r">
              <a:lnSpc>
                <a:spcPts val="3100"/>
              </a:lnSpc>
            </a:pPr>
            <a:r>
              <a:rPr lang="en-GB" sz="1600" dirty="0" smtClean="0"/>
              <a:t>10</a:t>
            </a:r>
            <a:r>
              <a:rPr lang="en-GB" sz="1600" baseline="30000" dirty="0" smtClean="0"/>
              <a:t>-2</a:t>
            </a:r>
            <a:endParaRPr lang="en-GB" sz="1600" dirty="0" smtClean="0"/>
          </a:p>
          <a:p>
            <a:pPr algn="r">
              <a:lnSpc>
                <a:spcPts val="3100"/>
              </a:lnSpc>
            </a:pPr>
            <a:r>
              <a:rPr lang="en-GB" sz="1600" dirty="0" smtClean="0"/>
              <a:t>10</a:t>
            </a:r>
            <a:r>
              <a:rPr lang="en-GB" sz="1600" baseline="30000" dirty="0" smtClean="0"/>
              <a:t>-3</a:t>
            </a:r>
            <a:endParaRPr lang="en-GB" sz="1600" dirty="0" smtClean="0"/>
          </a:p>
          <a:p>
            <a:pPr algn="r">
              <a:lnSpc>
                <a:spcPts val="3100"/>
              </a:lnSpc>
            </a:pPr>
            <a:r>
              <a:rPr lang="en-GB" sz="1600" dirty="0" smtClean="0"/>
              <a:t>10</a:t>
            </a:r>
            <a:r>
              <a:rPr lang="en-GB" sz="1600" baseline="30000" dirty="0" smtClean="0"/>
              <a:t>-4</a:t>
            </a:r>
            <a:endParaRPr lang="en-GB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1323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ORCA effective volume </a:t>
            </a:r>
            <a:r>
              <a:rPr lang="en-GB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en-GB" baseline="-25000" dirty="0" smtClean="0">
                <a:solidFill>
                  <a:schemeClr val="bg1"/>
                </a:solidFill>
              </a:rPr>
              <a:t>e</a:t>
            </a:r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5C4E-C1C2-47B3-A8FD-C018BE4B203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6561" r="6568" b="2155"/>
          <a:stretch/>
        </p:blipFill>
        <p:spPr>
          <a:xfrm>
            <a:off x="1907704" y="1476000"/>
            <a:ext cx="5227189" cy="49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107</Words>
  <Application>Microsoft Office PowerPoint</Application>
  <PresentationFormat>On-screen Show (4:3)</PresentationFormat>
  <Paragraphs>67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 Math</vt:lpstr>
      <vt:lpstr>Symbol</vt:lpstr>
      <vt:lpstr>Office Theme</vt:lpstr>
      <vt:lpstr>PowerPoint Presentation</vt:lpstr>
      <vt:lpstr>Supernova neutrinos</vt:lpstr>
      <vt:lpstr>ORCA effective volume ne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Memorandum of Understanding KM3NeT Phase-1</dc:title>
  <dc:creator>mjg_2</dc:creator>
  <cp:lastModifiedBy>mjg</cp:lastModifiedBy>
  <cp:revision>1044</cp:revision>
  <dcterms:created xsi:type="dcterms:W3CDTF">2013-10-02T15:15:34Z</dcterms:created>
  <dcterms:modified xsi:type="dcterms:W3CDTF">2017-03-14T17:26:13Z</dcterms:modified>
</cp:coreProperties>
</file>