
<file path=[Content_Types].xml><?xml version="1.0" encoding="utf-8"?>
<Types xmlns="http://schemas.openxmlformats.org/package/2006/content-types">
  <Default Extension="emf" ContentType="image/x-emf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saveSubsetFonts="1">
  <p:sldMasterIdLst>
    <p:sldMasterId id="2147483648" r:id="rId1"/>
  </p:sldMasterIdLst>
  <p:notesMasterIdLst>
    <p:notesMasterId r:id="rId33"/>
  </p:notesMasterIdLst>
  <p:handoutMasterIdLst>
    <p:handoutMasterId r:id="rId34"/>
  </p:handoutMasterIdLst>
  <p:sldIdLst>
    <p:sldId id="684" r:id="rId2"/>
    <p:sldId id="698" r:id="rId3"/>
    <p:sldId id="654" r:id="rId4"/>
    <p:sldId id="699" r:id="rId5"/>
    <p:sldId id="655" r:id="rId6"/>
    <p:sldId id="681" r:id="rId7"/>
    <p:sldId id="658" r:id="rId8"/>
    <p:sldId id="667" r:id="rId9"/>
    <p:sldId id="666" r:id="rId10"/>
    <p:sldId id="682" r:id="rId11"/>
    <p:sldId id="679" r:id="rId12"/>
    <p:sldId id="680" r:id="rId13"/>
    <p:sldId id="663" r:id="rId14"/>
    <p:sldId id="700" r:id="rId15"/>
    <p:sldId id="675" r:id="rId16"/>
    <p:sldId id="677" r:id="rId17"/>
    <p:sldId id="558" r:id="rId18"/>
    <p:sldId id="695" r:id="rId19"/>
    <p:sldId id="683" r:id="rId20"/>
    <p:sldId id="678" r:id="rId21"/>
    <p:sldId id="685" r:id="rId22"/>
    <p:sldId id="701" r:id="rId23"/>
    <p:sldId id="688" r:id="rId24"/>
    <p:sldId id="689" r:id="rId25"/>
    <p:sldId id="686" r:id="rId26"/>
    <p:sldId id="703" r:id="rId27"/>
    <p:sldId id="704" r:id="rId28"/>
    <p:sldId id="705" r:id="rId29"/>
    <p:sldId id="706" r:id="rId30"/>
    <p:sldId id="707" r:id="rId31"/>
    <p:sldId id="708" r:id="rId32"/>
  </p:sldIdLst>
  <p:sldSz cx="12192000" cy="6858000"/>
  <p:notesSz cx="7023100" cy="9309100"/>
  <p:kinsoku lang="ja-JP" invalStChars="、。，．・：；？！゛゜ヽヾゝゞ々ー’”）〕］｝〉》」』】°‰′″℃￠％ぁぃぅぇぉっゃゅょゎァィゥェォッャュョヮヵヶ!%),.:;?]}｡｣､･ｧｨｩｪｫｬｭｮｯｰﾞﾟ" invalEndChars="‘“（〔［｛〈《「『【￥＄$([\{｢￡"/>
  <p:defaultTextStyle>
    <a:defPPr>
      <a:defRPr lang="en-GB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3552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66FF"/>
    <a:srgbClr val="CCFFFF"/>
    <a:srgbClr val="66FF33"/>
    <a:srgbClr val="FF0000"/>
    <a:srgbClr val="FF6600"/>
    <a:srgbClr val="FFFF00"/>
    <a:srgbClr val="808080"/>
    <a:srgbClr val="FFFF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253" autoAdjust="0"/>
    <p:restoredTop sz="94993" autoAdjust="0"/>
  </p:normalViewPr>
  <p:slideViewPr>
    <p:cSldViewPr>
      <p:cViewPr varScale="1">
        <p:scale>
          <a:sx n="112" d="100"/>
          <a:sy n="112" d="100"/>
        </p:scale>
        <p:origin x="288" y="176"/>
      </p:cViewPr>
      <p:guideLst>
        <p:guide orient="horz" pos="3552"/>
        <p:guide pos="3840"/>
      </p:guideLst>
    </p:cSldViewPr>
  </p:slideViewPr>
  <p:outlineViewPr>
    <p:cViewPr>
      <p:scale>
        <a:sx n="25" d="100"/>
        <a:sy n="25" d="100"/>
      </p:scale>
      <p:origin x="0" y="-5938"/>
    </p:cViewPr>
  </p:outlineViewPr>
  <p:notesTextViewPr>
    <p:cViewPr>
      <p:scale>
        <a:sx n="50" d="100"/>
        <a:sy n="50" d="100"/>
      </p:scale>
      <p:origin x="0" y="0"/>
    </p:cViewPr>
  </p:notesTextViewPr>
  <p:sorterViewPr>
    <p:cViewPr>
      <p:scale>
        <a:sx n="100" d="100"/>
        <a:sy n="100" d="100"/>
      </p:scale>
      <p:origin x="0" y="-709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430213" y="703263"/>
            <a:ext cx="6183312" cy="3479800"/>
          </a:xfrm>
          <a:prstGeom prst="rect">
            <a:avLst/>
          </a:prstGeom>
          <a:noFill/>
          <a:ln w="12700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051" name="Rectangle 3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35038" y="4422775"/>
            <a:ext cx="5151437" cy="418782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vert="horz" wrap="square" lIns="94845" tIns="46622" rIns="94845" bIns="46622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0"/>
            <a:r>
              <a:rPr lang="en-GB" noProof="0"/>
              <a:t>Second level</a:t>
            </a:r>
          </a:p>
          <a:p>
            <a:pPr lvl="0"/>
            <a:r>
              <a:rPr lang="en-GB" noProof="0"/>
              <a:t>Third level</a:t>
            </a:r>
          </a:p>
          <a:p>
            <a:pPr lvl="0"/>
            <a:r>
              <a:rPr lang="en-GB" noProof="0"/>
              <a:t>Fourth level</a:t>
            </a:r>
          </a:p>
          <a:p>
            <a:pPr lvl="0"/>
            <a:r>
              <a:rPr lang="en-GB" noProof="0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A43744B-4294-B7AE-A8F9-F0E9640E53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C30051B8-DB9E-B2DA-3439-C3F344884B9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5320ACC9-076C-4C1E-82B6-08ECF6953AC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8723765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6593299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FDF9E6F-76A3-7983-1D7C-ECA7F59492F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9F3A5DAD-019C-B6E5-CBBC-3A8C35FDE07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849BCDAC-8A25-11CF-589F-4BE6BD08045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1304960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2350184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03398114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3276378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597395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2681315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1774459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8380294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1774459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5827605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3F14251-846D-0791-CABD-27CE89FC633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6AA39592-B301-4C09-3D95-FEC91B3ECF2C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F28E20E7-D764-09DC-8119-155C71C28EE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7814890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95875073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1054018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7245186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280845E-0BFD-1FC4-2DE9-F3AB184CE3A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E2C420AA-CAEA-725D-BB48-92469BD7CCB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30213" y="703263"/>
            <a:ext cx="6183312" cy="3479800"/>
          </a:xfrm>
          <a:ln/>
        </p:spPr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22970B7B-F75A-F682-592D-09487C6D55B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 w="9525"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985217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4911711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 marL="342900" indent="-342900">
              <a:buFontTx/>
              <a:buBlip>
                <a:blip r:embed="rId2"/>
              </a:buBlip>
              <a:defRPr/>
            </a:lvl1pPr>
            <a:lvl2pPr marL="742950" indent="-285750">
              <a:buFontTx/>
              <a:buBlip>
                <a:blip r:embed="rId2"/>
              </a:buBlip>
              <a:defRPr/>
            </a:lvl2pPr>
            <a:lvl3pPr marL="1143000" indent="-228600">
              <a:buFontTx/>
              <a:buBlip>
                <a:blip r:embed="rId2"/>
              </a:buBlip>
              <a:defRPr/>
            </a:lvl3pPr>
            <a:lvl4pPr marL="1600200" indent="-228600">
              <a:buFontTx/>
              <a:buBlip>
                <a:blip r:embed="rId2"/>
              </a:buBlip>
              <a:defRPr/>
            </a:lvl4pPr>
            <a:lvl5pPr marL="2057400" indent="-228600">
              <a:buFontTx/>
              <a:buBlip>
                <a:blip r:embed="rId2"/>
              </a:buBlip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4720129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732945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6728238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1657350"/>
            <a:ext cx="5350933" cy="337185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1467" y="1657350"/>
            <a:ext cx="5350933" cy="337185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409194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6095949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000" b="0"/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5772478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910597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 marL="342900" indent="-342900">
              <a:buFont typeface="Wingdings" panose="05000000000000000000" pitchFamily="2" charset="2"/>
              <a:buChar char="§"/>
              <a:defRPr sz="3200"/>
            </a:lvl1pPr>
            <a:lvl2pPr marL="742950" indent="-285750">
              <a:buClr>
                <a:schemeClr val="accent1"/>
              </a:buClr>
              <a:buFont typeface="Wingdings" panose="05000000000000000000" pitchFamily="2" charset="2"/>
              <a:buChar char="§"/>
              <a:defRPr sz="2800"/>
            </a:lvl2pPr>
            <a:lvl3pPr marL="1257300" indent="-342900">
              <a:buClr>
                <a:schemeClr val="accent1"/>
              </a:buClr>
              <a:buFont typeface="Wingdings" panose="05000000000000000000" pitchFamily="2" charset="2"/>
              <a:buChar char="§"/>
              <a:defRPr sz="2400"/>
            </a:lvl3pPr>
            <a:lvl4pPr marL="1714500" indent="-342900">
              <a:buClr>
                <a:schemeClr val="accent1"/>
              </a:buClr>
              <a:buFont typeface="Wingdings" panose="05000000000000000000" pitchFamily="2" charset="2"/>
              <a:buChar char="§"/>
              <a:defRPr sz="2000"/>
            </a:lvl4pPr>
            <a:lvl5pPr marL="2171700" indent="-342900">
              <a:buClr>
                <a:schemeClr val="accent1"/>
              </a:buClr>
              <a:buFont typeface="Wingdings" panose="05000000000000000000" pitchFamily="2" charset="2"/>
              <a:buChar char="§"/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1620458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174804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31462351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56133" y="457200"/>
            <a:ext cx="2726267" cy="45720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3" y="457200"/>
            <a:ext cx="7975600" cy="45720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60727588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48267" y="457200"/>
            <a:ext cx="10363200" cy="8001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77334" y="1657350"/>
            <a:ext cx="5350933" cy="33718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1467" y="1657350"/>
            <a:ext cx="5350933" cy="33718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0117263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948267" y="457200"/>
            <a:ext cx="10363200" cy="800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GB" alt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77333" y="1657350"/>
            <a:ext cx="10905067" cy="3371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altLang="en-US" dirty="0"/>
              <a:t>Click to edit Master text styles</a:t>
            </a:r>
          </a:p>
          <a:p>
            <a:pPr lvl="1"/>
            <a:r>
              <a:rPr lang="en-GB" altLang="en-US" dirty="0"/>
              <a:t>Second level</a:t>
            </a:r>
          </a:p>
          <a:p>
            <a:pPr lvl="2"/>
            <a:r>
              <a:rPr lang="en-GB" altLang="en-US" dirty="0"/>
              <a:t>Third level</a:t>
            </a:r>
          </a:p>
          <a:p>
            <a:pPr lvl="3"/>
            <a:r>
              <a:rPr lang="en-GB" altLang="en-US" dirty="0"/>
              <a:t>Fourth level</a:t>
            </a:r>
          </a:p>
          <a:p>
            <a:pPr lvl="4"/>
            <a:r>
              <a:rPr lang="en-GB" altLang="en-US" dirty="0"/>
              <a:t>Fifth level </a:t>
            </a:r>
          </a:p>
        </p:txBody>
      </p:sp>
      <p:sp>
        <p:nvSpPr>
          <p:cNvPr id="1028" name="Rectangle 5"/>
          <p:cNvSpPr>
            <a:spLocks noChangeArrowheads="1"/>
          </p:cNvSpPr>
          <p:nvPr/>
        </p:nvSpPr>
        <p:spPr bwMode="auto">
          <a:xfrm>
            <a:off x="4343400" y="6305550"/>
            <a:ext cx="3962400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algn="ctr">
              <a:spcBef>
                <a:spcPct val="50000"/>
              </a:spcBef>
              <a:defRPr/>
            </a:pPr>
            <a:r>
              <a:rPr lang="en-GB" altLang="en-US" sz="1200" dirty="0">
                <a:solidFill>
                  <a:schemeClr val="tx1"/>
                </a:solidFill>
                <a:latin typeface="Verdana"/>
                <a:cs typeface="Verdana"/>
              </a:rPr>
              <a:t>Peter</a:t>
            </a:r>
            <a:r>
              <a:rPr lang="en-GB" altLang="en-US" sz="1200" baseline="0" dirty="0">
                <a:solidFill>
                  <a:schemeClr val="tx1"/>
                </a:solidFill>
                <a:latin typeface="Verdana"/>
                <a:cs typeface="Verdana"/>
              </a:rPr>
              <a:t> </a:t>
            </a:r>
            <a:r>
              <a:rPr lang="en-GB" altLang="en-US" sz="1200" baseline="0" dirty="0" err="1">
                <a:solidFill>
                  <a:schemeClr val="tx1"/>
                </a:solidFill>
                <a:latin typeface="Verdana"/>
                <a:cs typeface="Verdana"/>
              </a:rPr>
              <a:t>Kluit</a:t>
            </a:r>
            <a:r>
              <a:rPr lang="en-GB" altLang="en-US" sz="1200" baseline="0" dirty="0">
                <a:solidFill>
                  <a:schemeClr val="tx1"/>
                </a:solidFill>
                <a:latin typeface="Verdana"/>
                <a:cs typeface="Verdana"/>
              </a:rPr>
              <a:t> (</a:t>
            </a:r>
            <a:r>
              <a:rPr lang="en-GB" altLang="en-US" sz="1200" baseline="0" dirty="0" err="1">
                <a:solidFill>
                  <a:schemeClr val="tx1"/>
                </a:solidFill>
                <a:latin typeface="Verdana"/>
                <a:cs typeface="Verdana"/>
              </a:rPr>
              <a:t>Nikhef</a:t>
            </a:r>
            <a:r>
              <a:rPr lang="en-GB" altLang="en-US" sz="1200" baseline="0" dirty="0">
                <a:solidFill>
                  <a:schemeClr val="tx1"/>
                </a:solidFill>
                <a:latin typeface="Verdana"/>
                <a:cs typeface="Verdana"/>
              </a:rPr>
              <a:t>)</a:t>
            </a:r>
            <a:endParaRPr lang="en-GB" altLang="en-US" sz="1200" dirty="0">
              <a:solidFill>
                <a:schemeClr val="tx1"/>
              </a:solidFill>
              <a:latin typeface="Verdana"/>
              <a:cs typeface="Verdana"/>
            </a:endParaRPr>
          </a:p>
        </p:txBody>
      </p:sp>
      <p:sp>
        <p:nvSpPr>
          <p:cNvPr id="1029" name="Rectangle 6"/>
          <p:cNvSpPr>
            <a:spLocks noChangeArrowheads="1"/>
          </p:cNvSpPr>
          <p:nvPr/>
        </p:nvSpPr>
        <p:spPr bwMode="auto">
          <a:xfrm>
            <a:off x="8940800" y="6229350"/>
            <a:ext cx="2540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b"/>
          <a:lstStyle>
            <a:lvl1pPr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r">
              <a:spcBef>
                <a:spcPct val="50000"/>
              </a:spcBef>
              <a:defRPr/>
            </a:pPr>
            <a:r>
              <a:rPr lang="en-GB" altLang="en-US" sz="800">
                <a:solidFill>
                  <a:schemeClr val="bg2"/>
                </a:solidFill>
              </a:rPr>
              <a:t> </a:t>
            </a:r>
            <a:fld id="{50F9948D-FA28-478D-A82E-F93DDFBE36D5}" type="slidenum">
              <a:rPr lang="en-GB" altLang="en-US" sz="800" smtClean="0">
                <a:solidFill>
                  <a:schemeClr val="bg2"/>
                </a:solidFill>
              </a:rPr>
              <a:pPr algn="r">
                <a:spcBef>
                  <a:spcPct val="50000"/>
                </a:spcBef>
                <a:defRPr/>
              </a:pPr>
              <a:t>‹#›</a:t>
            </a:fld>
            <a:endParaRPr lang="en-GB" altLang="en-US" sz="800">
              <a:solidFill>
                <a:schemeClr val="bg2"/>
              </a:solidFill>
            </a:endParaRPr>
          </a:p>
        </p:txBody>
      </p:sp>
      <p:sp>
        <p:nvSpPr>
          <p:cNvPr id="1030" name="Rectangle 8"/>
          <p:cNvSpPr>
            <a:spLocks noChangeArrowheads="1"/>
          </p:cNvSpPr>
          <p:nvPr/>
        </p:nvSpPr>
        <p:spPr bwMode="auto">
          <a:xfrm>
            <a:off x="533400" y="6460282"/>
            <a:ext cx="4906061" cy="2453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 anchor="b"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5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GB" altLang="en-US" sz="700" dirty="0">
                <a:solidFill>
                  <a:schemeClr val="bg2"/>
                </a:solidFill>
                <a:latin typeface="Verdana"/>
                <a:cs typeface="Verdana"/>
              </a:rPr>
              <a:t> </a:t>
            </a:r>
            <a:r>
              <a:rPr lang="en-US" altLang="en-US" sz="1200" kern="1200" dirty="0">
                <a:solidFill>
                  <a:schemeClr val="tx1"/>
                </a:solidFill>
                <a:latin typeface="Verdana"/>
                <a:ea typeface="+mn-ea"/>
                <a:cs typeface="Verdana"/>
              </a:rPr>
              <a:t>LCTPC Bonn January 2025</a:t>
            </a:r>
            <a:endParaRPr lang="en-GB" altLang="en-US" sz="900" dirty="0">
              <a:latin typeface="Verdana"/>
              <a:cs typeface="Verdana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2800" b="1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100000"/>
        <a:buFont typeface="Monotype Sorts"/>
        <a:buChar char="u"/>
        <a:defRPr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100000"/>
        <a:buFont typeface="Monotype Sorts"/>
        <a:buChar char="l"/>
        <a:defRPr sz="16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/>
        <a:buChar char="n"/>
        <a:defRPr sz="1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100000"/>
        <a:buFont typeface="Monotype Sorts"/>
        <a:buChar char="u"/>
        <a:defRPr sz="12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/>
        <a:buChar char="l"/>
        <a:defRPr sz="1000">
          <a:solidFill>
            <a:schemeClr val="tx1"/>
          </a:solidFill>
          <a:latin typeface="+mn-lt"/>
        </a:defRPr>
      </a:lvl5pPr>
      <a:lvl6pPr marL="25146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6pPr>
      <a:lvl7pPr marL="29718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7pPr>
      <a:lvl8pPr marL="34290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8pPr>
      <a:lvl9pPr marL="3886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100000"/>
        <a:buFont typeface="Monotype Sorts" pitchFamily="2" charset="2"/>
        <a:buChar char="l"/>
        <a:defRPr sz="1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11" Type="http://schemas.openxmlformats.org/officeDocument/2006/relationships/image" Target="../media/image10.jpg"/><Relationship Id="rId5" Type="http://schemas.openxmlformats.org/officeDocument/2006/relationships/image" Target="../media/image4.png"/><Relationship Id="rId10" Type="http://schemas.openxmlformats.org/officeDocument/2006/relationships/image" Target="../media/image9.emf"/><Relationship Id="rId4" Type="http://schemas.openxmlformats.org/officeDocument/2006/relationships/image" Target="../media/image3.png"/><Relationship Id="rId9" Type="http://schemas.openxmlformats.org/officeDocument/2006/relationships/image" Target="../media/image8.jpe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emf"/><Relationship Id="rId3" Type="http://schemas.openxmlformats.org/officeDocument/2006/relationships/image" Target="../media/image2.png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Relationship Id="rId9" Type="http://schemas.openxmlformats.org/officeDocument/2006/relationships/image" Target="../media/image13.emf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14.emf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png"/><Relationship Id="rId5" Type="http://schemas.openxmlformats.org/officeDocument/2006/relationships/image" Target="../media/image2.png"/><Relationship Id="rId4" Type="http://schemas.openxmlformats.org/officeDocument/2006/relationships/image" Target="../media/image15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16.JP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17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emf"/><Relationship Id="rId3" Type="http://schemas.openxmlformats.org/officeDocument/2006/relationships/image" Target="../media/image18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20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hyperlink" Target="https://github.com/iLCSoft/MarlinReco/blob/master/Analysis/PIDTools/" TargetMode="External"/><Relationship Id="rId3" Type="http://schemas.openxmlformats.org/officeDocument/2006/relationships/image" Target="../media/image23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24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nikhef.nl/pub/services/biblio/theses_pdf/thesis_C_Ligtenberg.pdf" TargetMode="External"/><Relationship Id="rId3" Type="http://schemas.openxmlformats.org/officeDocument/2006/relationships/image" Target="../media/image26.png"/><Relationship Id="rId7" Type="http://schemas.openxmlformats.org/officeDocument/2006/relationships/image" Target="../media/image30.jp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png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emf"/><Relationship Id="rId3" Type="http://schemas.openxmlformats.org/officeDocument/2006/relationships/image" Target="../media/image33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Relationship Id="rId9" Type="http://schemas.openxmlformats.org/officeDocument/2006/relationships/image" Target="../media/image35.emf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1.gi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3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emf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emf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emf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hyperlink" Target="https://agenda.linearcollider.org/event/10269" TargetMode="Externa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0.jpeg"/><Relationship Id="rId4" Type="http://schemas.openxmlformats.org/officeDocument/2006/relationships/image" Target="../media/image39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0.png"/><Relationship Id="rId2" Type="http://schemas.openxmlformats.org/officeDocument/2006/relationships/hyperlink" Target="https://agenda.linearcollider.org/event/10041/" TargetMode="Externa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hyperlink" Target="https://indico.in2p3.fr/event/32629/contributions/142937/attachments/87495/132069/TPC-BG-ECFA2024.pdf" TargetMode="External"/><Relationship Id="rId2" Type="http://schemas.openxmlformats.org/officeDocument/2006/relationships/hyperlink" Target="https://agenda.linearcollider.org/event/9903/contributions/51756/attachments/38604/60743/TPC-teraz-update.pdf" TargetMode="Externa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indico.ihep.ac.cn/event/17020/contributions/118690/" TargetMode="External"/><Relationship Id="rId4" Type="http://schemas.openxmlformats.org/officeDocument/2006/relationships/hyperlink" Target="https://agenda.linearcollider.org/event/10557/contributions/56005/attachments/40138/63634/TPC-BG-update-ild-swana-dec2024.pdf" TargetMode="Externa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emf"/><Relationship Id="rId2" Type="http://schemas.openxmlformats.org/officeDocument/2006/relationships/hyperlink" Target="https://agenda.linearcollider.org/event/8508/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629774" y="711200"/>
            <a:ext cx="2232026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854598" y="980728"/>
            <a:ext cx="7203802" cy="1080120"/>
          </a:xfrm>
        </p:spPr>
        <p:txBody>
          <a:bodyPr anchor="ctr"/>
          <a:lstStyle/>
          <a:p>
            <a:r>
              <a:rPr kumimoji="0" lang="en-GB" altLang="en-US" sz="32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Pixel TPC </a:t>
            </a:r>
            <a:r>
              <a:rPr lang="en-GB" altLang="en-US" sz="3200" b="0">
                <a:solidFill>
                  <a:srgbClr val="FF0000"/>
                </a:solidFill>
                <a:latin typeface="Verdana"/>
                <a:ea typeface="+mn-ea"/>
                <a:cs typeface="Verdana"/>
              </a:rPr>
              <a:t>particle identification</a:t>
            </a:r>
            <a:r>
              <a:rPr kumimoji="0" lang="en-GB" altLang="en-US" sz="3200" b="0" i="0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performance</a:t>
            </a:r>
            <a:br>
              <a:rPr lang="en-GB" dirty="0"/>
            </a:br>
            <a:endParaRPr lang="en-GB" altLang="en-US" sz="36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076" name="Rectangle 6"/>
          <p:cNvSpPr>
            <a:spLocks noGrp="1" noChangeArrowheads="1"/>
          </p:cNvSpPr>
          <p:nvPr>
            <p:ph type="subTitle" idx="1"/>
          </p:nvPr>
        </p:nvSpPr>
        <p:spPr>
          <a:xfrm>
            <a:off x="1126231" y="2174193"/>
            <a:ext cx="4103220" cy="2819221"/>
          </a:xfrm>
        </p:spPr>
        <p:txBody>
          <a:bodyPr/>
          <a:lstStyle/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 err="1">
                <a:latin typeface="Verdana"/>
                <a:cs typeface="Verdana"/>
              </a:rPr>
              <a:t>Yevgen</a:t>
            </a:r>
            <a:r>
              <a:rPr lang="en-GB" altLang="en-US" dirty="0">
                <a:latin typeface="Verdana"/>
                <a:cs typeface="Verdana"/>
              </a:rPr>
              <a:t> </a:t>
            </a:r>
            <a:r>
              <a:rPr lang="en-GB" altLang="en-US" dirty="0" err="1">
                <a:latin typeface="Verdana"/>
                <a:cs typeface="Verdana"/>
              </a:rPr>
              <a:t>Bilevych</a:t>
            </a:r>
            <a:r>
              <a:rPr lang="en-GB" altLang="en-US" dirty="0">
                <a:latin typeface="Verdana"/>
                <a:cs typeface="Verdana"/>
              </a:rPr>
              <a:t>, Klaus </a:t>
            </a:r>
            <a:r>
              <a:rPr lang="en-GB" altLang="en-US" dirty="0" err="1">
                <a:latin typeface="Verdana"/>
                <a:cs typeface="Verdana"/>
              </a:rPr>
              <a:t>Desch</a:t>
            </a:r>
            <a:r>
              <a:rPr lang="en-GB" altLang="en-US" dirty="0">
                <a:latin typeface="Verdana"/>
                <a:cs typeface="Verdana"/>
              </a:rPr>
              <a:t>, Sander van </a:t>
            </a:r>
            <a:r>
              <a:rPr lang="en-GB" altLang="en-US" dirty="0" err="1">
                <a:latin typeface="Verdana"/>
                <a:cs typeface="Verdana"/>
              </a:rPr>
              <a:t>Doesburg</a:t>
            </a:r>
            <a:r>
              <a:rPr lang="en-GB" altLang="en-US" dirty="0">
                <a:latin typeface="Verdana"/>
                <a:cs typeface="Verdana"/>
              </a:rPr>
              <a:t>, Harry van der Graaf, Fred </a:t>
            </a:r>
            <a:r>
              <a:rPr lang="en-GB" altLang="en-US" dirty="0" err="1">
                <a:latin typeface="Verdana"/>
                <a:cs typeface="Verdana"/>
              </a:rPr>
              <a:t>Hartjes</a:t>
            </a:r>
            <a:r>
              <a:rPr lang="en-GB" altLang="en-US" dirty="0">
                <a:latin typeface="Verdana"/>
                <a:cs typeface="Verdana"/>
              </a:rPr>
              <a:t>, Jochen Kaminski, Peter Kluit, Naomi van der Kolk,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Cornelis </a:t>
            </a:r>
            <a:r>
              <a:rPr lang="en-GB" altLang="en-US" dirty="0" err="1">
                <a:latin typeface="Verdana"/>
                <a:cs typeface="Verdana"/>
              </a:rPr>
              <a:t>Ligtenberg</a:t>
            </a:r>
            <a:r>
              <a:rPr lang="en-GB" altLang="en-US" dirty="0">
                <a:latin typeface="Verdana"/>
                <a:cs typeface="Verdana"/>
              </a:rPr>
              <a:t>,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Gerhard Raven, and </a:t>
            </a: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>
                <a:latin typeface="Verdana"/>
                <a:cs typeface="Verdana"/>
              </a:rPr>
              <a:t>Jan </a:t>
            </a:r>
            <a:r>
              <a:rPr lang="en-GB" altLang="en-US" dirty="0" err="1">
                <a:latin typeface="Verdana"/>
                <a:cs typeface="Verdana"/>
              </a:rPr>
              <a:t>Timmermans</a:t>
            </a:r>
            <a:endParaRPr lang="en-GB" altLang="en-US" dirty="0">
              <a:latin typeface="Verdana"/>
              <a:cs typeface="Verdana"/>
            </a:endParaRPr>
          </a:p>
          <a:p>
            <a:pPr indent="-457200">
              <a:lnSpc>
                <a:spcPct val="120000"/>
              </a:lnSpc>
              <a:spcBef>
                <a:spcPct val="0"/>
              </a:spcBef>
              <a:defRPr/>
            </a:pPr>
            <a:r>
              <a:rPr lang="en-GB" altLang="en-US" dirty="0"/>
              <a:t> </a:t>
            </a:r>
          </a:p>
        </p:txBody>
      </p:sp>
      <p:sp>
        <p:nvSpPr>
          <p:cNvPr id="2" name="Text Box 8"/>
          <p:cNvSpPr txBox="1">
            <a:spLocks noChangeArrowheads="1"/>
          </p:cNvSpPr>
          <p:nvPr/>
        </p:nvSpPr>
        <p:spPr bwMode="auto">
          <a:xfrm>
            <a:off x="2927350" y="6011864"/>
            <a:ext cx="6597650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accent1"/>
              </a:buClr>
              <a:buSzPct val="100000"/>
              <a:buFont typeface="Monotype Sorts"/>
              <a:buChar char="u"/>
              <a:defRPr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lr>
                <a:schemeClr val="hlink"/>
              </a:buClr>
              <a:buSzPct val="100000"/>
              <a:buFont typeface="Monotype Sorts"/>
              <a:buChar char="l"/>
              <a:defRPr sz="16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lr>
                <a:schemeClr val="folHlink"/>
              </a:buClr>
              <a:buSzPct val="100000"/>
              <a:buFont typeface="Monotype Sorts"/>
              <a:buChar char="n"/>
              <a:defRPr sz="1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lr>
                <a:schemeClr val="accent2"/>
              </a:buClr>
              <a:buSzPct val="100000"/>
              <a:buFont typeface="Monotype Sorts"/>
              <a:buChar char="u"/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lr>
                <a:schemeClr val="folHlink"/>
              </a:buClr>
              <a:buSzPct val="100000"/>
              <a:buFont typeface="Monotype Sorts"/>
              <a:buChar char="l"/>
              <a:defRPr sz="1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100000"/>
              <a:buFont typeface="Monotype Sorts"/>
              <a:buChar char="l"/>
              <a:defRPr sz="1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100000"/>
              <a:buFont typeface="Monotype Sorts"/>
              <a:buChar char="l"/>
              <a:defRPr sz="1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100000"/>
              <a:buFont typeface="Monotype Sorts"/>
              <a:buChar char="l"/>
              <a:defRPr sz="1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100000"/>
              <a:buFont typeface="Monotype Sorts"/>
              <a:buChar char="l"/>
              <a:defRPr sz="1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50000"/>
              </a:spcBef>
              <a:buNone/>
            </a:pPr>
            <a:r>
              <a:rPr lang="en-US" sz="1600" dirty="0">
                <a:latin typeface="Verdana"/>
                <a:cs typeface="Verdana"/>
              </a:rPr>
              <a:t>LCTPC Bonn meeting January 2025</a:t>
            </a:r>
            <a:endParaRPr lang="en-GB" altLang="en-US" sz="1600" i="1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5400" y="652463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9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99" t="5901" r="5202" b="18501"/>
          <a:stretch>
            <a:fillRect/>
          </a:stretch>
        </p:blipFill>
        <p:spPr bwMode="auto">
          <a:xfrm flipH="1">
            <a:off x="5872172" y="2497942"/>
            <a:ext cx="2103839" cy="23297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838200" y="553847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51592" y="5733256"/>
            <a:ext cx="1089024" cy="696976"/>
          </a:xfrm>
          <a:prstGeom prst="rect">
            <a:avLst/>
          </a:prstGeom>
        </p:spPr>
      </p:pic>
      <p:pic>
        <p:nvPicPr>
          <p:cNvPr id="12" name="Picture 11" descr="CEPC_logo.png">
            <a:extLst>
              <a:ext uri="{FF2B5EF4-FFF2-40B4-BE49-F238E27FC236}">
                <a16:creationId xmlns:a16="http://schemas.microsoft.com/office/drawing/2014/main" id="{7BD7AD5D-FF02-7D4D-99A1-8CBCB1E54D9B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063480" y="4993415"/>
            <a:ext cx="1622491" cy="955439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62E65BF5-320A-3B47-8204-DC65DDCA163F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42673" y="5136573"/>
            <a:ext cx="1997744" cy="884715"/>
          </a:xfrm>
          <a:prstGeom prst="rect">
            <a:avLst/>
          </a:prstGeom>
        </p:spPr>
      </p:pic>
      <p:pic>
        <p:nvPicPr>
          <p:cNvPr id="13" name="Afbeelding 6">
            <a:extLst>
              <a:ext uri="{FF2B5EF4-FFF2-40B4-BE49-F238E27FC236}">
                <a16:creationId xmlns:a16="http://schemas.microsoft.com/office/drawing/2014/main" id="{24CE5863-C9F8-FB42-A5F5-390A83884929}"/>
              </a:ext>
            </a:extLst>
          </p:cNvPr>
          <p:cNvPicPr>
            <a:picLocks noChangeAspect="1"/>
          </p:cNvPicPr>
          <p:nvPr/>
        </p:nvPicPr>
        <p:blipFill rotWithShape="1">
          <a:blip r:embed="rId10"/>
          <a:srcRect l="10224" t="5416" r="10487" b="5393"/>
          <a:stretch/>
        </p:blipFill>
        <p:spPr>
          <a:xfrm>
            <a:off x="8618732" y="2328274"/>
            <a:ext cx="3285893" cy="2630331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E8AF7C9B-6D7C-774B-A961-276A17812939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50976" y="4939672"/>
            <a:ext cx="1600199" cy="1081616"/>
          </a:xfrm>
          <a:prstGeom prst="rect">
            <a:avLst/>
          </a:prstGeom>
        </p:spPr>
      </p:pic>
    </p:spTree>
  </p:cSld>
  <p:clrMapOvr>
    <a:masterClrMapping/>
  </p:clrMapOvr>
  <p:transition spd="slow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C52AE3A-7B27-6986-4FDF-F97D03BC58B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>
            <a:extLst>
              <a:ext uri="{FF2B5EF4-FFF2-40B4-BE49-F238E27FC236}">
                <a16:creationId xmlns:a16="http://schemas.microsoft.com/office/drawing/2014/main" id="{4C5D9276-B914-76A5-8FCF-F7261D003B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06603AF1-E32C-6B68-58C1-EE6FDAE8DFAC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>
            <a:extLst>
              <a:ext uri="{FF2B5EF4-FFF2-40B4-BE49-F238E27FC236}">
                <a16:creationId xmlns:a16="http://schemas.microsoft.com/office/drawing/2014/main" id="{E9E75410-FE24-A0E1-0BAD-0A6C79C8A52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>
            <a:extLst>
              <a:ext uri="{FF2B5EF4-FFF2-40B4-BE49-F238E27FC236}">
                <a16:creationId xmlns:a16="http://schemas.microsoft.com/office/drawing/2014/main" id="{5DD2A965-EADD-2332-87BB-71E42F35C1B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>
            <a:extLst>
              <a:ext uri="{FF2B5EF4-FFF2-40B4-BE49-F238E27FC236}">
                <a16:creationId xmlns:a16="http://schemas.microsoft.com/office/drawing/2014/main" id="{FD3A5688-7309-91AC-56E6-73B9957FAB1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F578AB45-351F-7799-92A6-4E2701C95CA7}"/>
              </a:ext>
            </a:extLst>
          </p:cNvPr>
          <p:cNvSpPr/>
          <p:nvPr/>
        </p:nvSpPr>
        <p:spPr>
          <a:xfrm>
            <a:off x="3431704" y="363130"/>
            <a:ext cx="6505307" cy="120032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altLang="en-US" sz="3600" b="0" dirty="0">
                <a:solidFill>
                  <a:srgbClr val="FF0000"/>
                </a:solidFill>
                <a:latin typeface="Verdana"/>
                <a:cs typeface="Verdana"/>
              </a:rPr>
              <a:t>Discuss of two NIM papers </a:t>
            </a:r>
          </a:p>
          <a:p>
            <a:r>
              <a:rPr lang="en-GB" altLang="en-US" sz="3600" b="0" dirty="0">
                <a:solidFill>
                  <a:srgbClr val="FF0000"/>
                </a:solidFill>
                <a:latin typeface="Verdana"/>
                <a:cs typeface="Verdana"/>
              </a:rPr>
              <a:t>on module performance 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BDB87BEF-3E60-07B4-1F3F-C5FF9B60701B}"/>
              </a:ext>
            </a:extLst>
          </p:cNvPr>
          <p:cNvSpPr/>
          <p:nvPr/>
        </p:nvSpPr>
        <p:spPr>
          <a:xfrm>
            <a:off x="1703512" y="1837243"/>
            <a:ext cx="936104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GB" altLang="en-US" dirty="0">
              <a:latin typeface="Verdana"/>
              <a:cs typeface="Verdana"/>
            </a:endParaRPr>
          </a:p>
          <a:p>
            <a:pPr>
              <a:buFontTx/>
              <a:buBlip>
                <a:blip r:embed="rId7"/>
              </a:buBlip>
            </a:pPr>
            <a:r>
              <a:rPr lang="en-GB" altLang="en-US" sz="2400" dirty="0">
                <a:latin typeface="Verdana"/>
                <a:cs typeface="Verdana"/>
              </a:rPr>
              <a:t> </a:t>
            </a:r>
            <a:r>
              <a:rPr lang="en-GB" altLang="en-US" sz="2400" dirty="0">
                <a:solidFill>
                  <a:srgbClr val="0066FF"/>
                </a:solidFill>
                <a:latin typeface="Verdana"/>
                <a:cs typeface="Verdana"/>
              </a:rPr>
              <a:t>First paper with emphasis on module construction and tracking performance (some items this talk)</a:t>
            </a:r>
            <a:r>
              <a:rPr lang="en-GB" altLang="en-US" sz="2400" dirty="0">
                <a:latin typeface="Verdana"/>
                <a:cs typeface="Verdana"/>
              </a:rPr>
              <a:t> </a:t>
            </a:r>
          </a:p>
          <a:p>
            <a:r>
              <a:rPr lang="en-GB" altLang="en-US" dirty="0">
                <a:latin typeface="Verdana"/>
                <a:cs typeface="Verdana"/>
              </a:rPr>
              <a:t> </a:t>
            </a:r>
            <a:endParaRPr lang="en-GB" altLang="en-US" sz="2400" dirty="0">
              <a:latin typeface="Verdana"/>
              <a:cs typeface="Verdana"/>
            </a:endParaRPr>
          </a:p>
          <a:p>
            <a:r>
              <a:rPr lang="en-GB" altLang="en-US" sz="2400" dirty="0">
                <a:latin typeface="Verdana"/>
                <a:cs typeface="Verdana"/>
              </a:rPr>
              <a:t> </a:t>
            </a:r>
          </a:p>
          <a:p>
            <a:pPr>
              <a:buFontTx/>
              <a:buBlip>
                <a:blip r:embed="rId7"/>
              </a:buBlip>
            </a:pPr>
            <a:r>
              <a:rPr lang="en-GB" altLang="en-US" sz="2400" dirty="0">
                <a:latin typeface="Verdana"/>
                <a:cs typeface="Verdana"/>
              </a:rPr>
              <a:t> </a:t>
            </a:r>
            <a:r>
              <a:rPr lang="en-GB" altLang="en-US" sz="2400" dirty="0">
                <a:solidFill>
                  <a:srgbClr val="0066FF"/>
                </a:solidFill>
                <a:latin typeface="Verdana"/>
                <a:cs typeface="Verdana"/>
              </a:rPr>
              <a:t>Second paper with emphasis particle identification (</a:t>
            </a:r>
            <a:r>
              <a:rPr lang="en-GB" altLang="en-US" dirty="0">
                <a:solidFill>
                  <a:srgbClr val="0066FF"/>
                </a:solidFill>
                <a:latin typeface="Verdana"/>
                <a:cs typeface="Verdana"/>
              </a:rPr>
              <a:t>this</a:t>
            </a:r>
            <a:r>
              <a:rPr lang="en-GB" altLang="en-US" sz="2400" dirty="0">
                <a:solidFill>
                  <a:srgbClr val="0066FF"/>
                </a:solidFill>
                <a:latin typeface="Verdana"/>
                <a:cs typeface="Verdana"/>
              </a:rPr>
              <a:t> talk)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39B4C1E-A191-BD7D-93A3-906961F93BF4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479800" y="2991405"/>
            <a:ext cx="5232400" cy="6731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BE3FAE9-2BB1-EF1B-C3EE-42E60BD02BBB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3479800" y="4580492"/>
            <a:ext cx="4914900" cy="698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0021700"/>
      </p:ext>
    </p:extLst>
  </p:cSld>
  <p:clrMapOvr>
    <a:masterClrMapping/>
  </p:clrMapOvr>
  <p:transition spd="slow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131C0027-7361-31D4-9077-38B2FD90EDA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008329" y="700582"/>
            <a:ext cx="3876868" cy="538770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FAD4D7B-BC68-3852-105F-55AC6F1B0EA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988050" y="650007"/>
            <a:ext cx="3876868" cy="5387706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168490" y="1148361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Number of hits per chip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A31DE7E-CABF-501C-4134-90ECCC42B9C7}"/>
              </a:ext>
            </a:extLst>
          </p:cNvPr>
          <p:cNvSpPr txBox="1"/>
          <p:nvPr/>
        </p:nvSpPr>
        <p:spPr>
          <a:xfrm>
            <a:off x="1941027" y="5152696"/>
            <a:ext cx="9173061" cy="101566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B=0 T has a large Landau tail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B=1 T smaller Landau tail and a more gaussian distribution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 electron crossing 8 chips in the module has about 1000 TX3 hits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42E1823-6ED6-6CE1-F78B-E1BBBC6E9888}"/>
              </a:ext>
            </a:extLst>
          </p:cNvPr>
          <p:cNvSpPr txBox="1"/>
          <p:nvPr/>
        </p:nvSpPr>
        <p:spPr>
          <a:xfrm>
            <a:off x="4201081" y="2060848"/>
            <a:ext cx="1174839" cy="46166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NL" sz="2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B=0 T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2AFB9BE-BCFF-9183-0850-C2658E58D9D4}"/>
              </a:ext>
            </a:extLst>
          </p:cNvPr>
          <p:cNvSpPr txBox="1"/>
          <p:nvPr/>
        </p:nvSpPr>
        <p:spPr>
          <a:xfrm>
            <a:off x="9120545" y="2060847"/>
            <a:ext cx="1318855" cy="46166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NL" sz="2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B=1 T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D733FA8B-E49C-E5D2-6797-79B1E9173BD4}"/>
              </a:ext>
            </a:extLst>
          </p:cNvPr>
          <p:cNvSpPr txBox="1"/>
          <p:nvPr/>
        </p:nvSpPr>
        <p:spPr>
          <a:xfrm rot="19400085">
            <a:off x="5190072" y="2915016"/>
            <a:ext cx="2457525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950151786"/>
      </p:ext>
    </p:extLst>
  </p:cSld>
  <p:clrMapOvr>
    <a:masterClrMapping/>
  </p:clrMapOvr>
  <p:transition spd="slow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97E070B-3B42-BC06-457C-66AC418227C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>
            <a:extLst>
              <a:ext uri="{FF2B5EF4-FFF2-40B4-BE49-F238E27FC236}">
                <a16:creationId xmlns:a16="http://schemas.microsoft.com/office/drawing/2014/main" id="{8F688B99-6958-C1A3-3842-47B0E54BE35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64EA8F13-E169-7473-1D0A-9A82EA4F6B8D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>
            <a:extLst>
              <a:ext uri="{FF2B5EF4-FFF2-40B4-BE49-F238E27FC236}">
                <a16:creationId xmlns:a16="http://schemas.microsoft.com/office/drawing/2014/main" id="{229F190A-DE2C-4320-A281-EA167AC044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>
            <a:extLst>
              <a:ext uri="{FF2B5EF4-FFF2-40B4-BE49-F238E27FC236}">
                <a16:creationId xmlns:a16="http://schemas.microsoft.com/office/drawing/2014/main" id="{023B9621-BB0A-BCE8-EC91-3EC47E62B71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>
            <a:extLst>
              <a:ext uri="{FF2B5EF4-FFF2-40B4-BE49-F238E27FC236}">
                <a16:creationId xmlns:a16="http://schemas.microsoft.com/office/drawing/2014/main" id="{35BD31D1-391D-7ACE-A135-BD225AEBBE7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A218B243-C493-EB45-F8BB-849636810FDC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09CAA5EE-7D23-8009-DFC4-69E4E12D72CF}"/>
              </a:ext>
            </a:extLst>
          </p:cNvPr>
          <p:cNvSpPr txBox="1"/>
          <p:nvPr/>
        </p:nvSpPr>
        <p:spPr>
          <a:xfrm>
            <a:off x="2675620" y="1268760"/>
            <a:ext cx="684076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Single-electron efficiency of the module</a:t>
            </a:r>
            <a:endParaRPr lang="en-NL" dirty="0">
              <a:solidFill>
                <a:srgbClr val="FF0000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7B71FA9-1BD1-2DCD-AF60-7F76674C173D}"/>
              </a:ext>
            </a:extLst>
          </p:cNvPr>
          <p:cNvSpPr txBox="1"/>
          <p:nvPr/>
        </p:nvSpPr>
        <p:spPr>
          <a:xfrm>
            <a:off x="812246" y="1422400"/>
            <a:ext cx="8114811" cy="230832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4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single electron efficiency for the quad detector as a function of the grid voltage and the measured ToT </a:t>
            </a:r>
          </a:p>
          <a:p>
            <a:r>
              <a:rPr lang="en-GB" sz="1600" dirty="0">
                <a:solidFill>
                  <a:srgbClr val="00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the module &lt;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</a:t>
            </a:r>
            <a:r>
              <a:rPr lang="en-GB" sz="2000" dirty="0" err="1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oT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&gt; = </a:t>
            </a:r>
            <a:r>
              <a:rPr lang="en-GB" sz="2000" dirty="0"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0.68(0.86)</a:t>
            </a:r>
            <a:r>
              <a:rPr lang="en-GB" sz="2000" dirty="0">
                <a:effectLst/>
                <a:latin typeface="Helvetica" pitchFamily="2" charset="0"/>
              </a:rPr>
              <a:t> µs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B= 0(1) 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following results were obtained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 </a:t>
            </a:r>
            <a:endParaRPr lang="en-GB" sz="1600" dirty="0">
              <a:solidFill>
                <a:srgbClr val="0066FF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127B2A51-31AC-08C7-DE13-0A4AC1097AA9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50909" y="2105070"/>
            <a:ext cx="3221755" cy="2891492"/>
          </a:xfrm>
          <a:prstGeom prst="rect">
            <a:avLst/>
          </a:prstGeom>
        </p:spPr>
      </p:pic>
      <p:graphicFrame>
        <p:nvGraphicFramePr>
          <p:cNvPr id="5" name="Table 4">
            <a:extLst>
              <a:ext uri="{FF2B5EF4-FFF2-40B4-BE49-F238E27FC236}">
                <a16:creationId xmlns:a16="http://schemas.microsoft.com/office/drawing/2014/main" id="{CC22A447-B5FE-0D8B-9F18-18227AEA2F3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14595678"/>
              </p:ext>
            </p:extLst>
          </p:nvPr>
        </p:nvGraphicFramePr>
        <p:xfrm>
          <a:off x="1905001" y="3343446"/>
          <a:ext cx="6048672" cy="1381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95699">
                  <a:extLst>
                    <a:ext uri="{9D8B030D-6E8A-4147-A177-3AD203B41FA5}">
                      <a16:colId xmlns:a16="http://schemas.microsoft.com/office/drawing/2014/main" val="2970155944"/>
                    </a:ext>
                  </a:extLst>
                </a:gridCol>
                <a:gridCol w="2236749">
                  <a:extLst>
                    <a:ext uri="{9D8B030D-6E8A-4147-A177-3AD203B41FA5}">
                      <a16:colId xmlns:a16="http://schemas.microsoft.com/office/drawing/2014/main" val="3470605904"/>
                    </a:ext>
                  </a:extLst>
                </a:gridCol>
                <a:gridCol w="2016224">
                  <a:extLst>
                    <a:ext uri="{9D8B030D-6E8A-4147-A177-3AD203B41FA5}">
                      <a16:colId xmlns:a16="http://schemas.microsoft.com/office/drawing/2014/main" val="68192367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NL" baseline="0" dirty="0">
                        <a:latin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baseline="0" dirty="0">
                          <a:latin typeface="Verdana" panose="020B0604030504040204" pitchFamily="34" charset="0"/>
                        </a:rPr>
                        <a:t>&lt;hits&gt; (MOP) B=0 </a:t>
                      </a:r>
                      <a:endParaRPr lang="en-NL" baseline="0" dirty="0">
                        <a:latin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&lt;hits&gt; (MOP) B= 1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6758305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GB" baseline="0" dirty="0">
                          <a:latin typeface="Verdana" panose="020B0604030504040204" pitchFamily="34" charset="0"/>
                        </a:rPr>
                        <a:t>Measured</a:t>
                      </a:r>
                      <a:endParaRPr lang="en-NL" baseline="0" dirty="0">
                        <a:latin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124 (87)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89 (64)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940575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MagBoltz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106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-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08359137"/>
                  </a:ext>
                </a:extLst>
              </a:tr>
            </a:tbl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0186369D-D516-5063-0C1B-EB439DFA4833}"/>
              </a:ext>
            </a:extLst>
          </p:cNvPr>
          <p:cNvSpPr txBox="1"/>
          <p:nvPr/>
        </p:nvSpPr>
        <p:spPr>
          <a:xfrm>
            <a:off x="1140949" y="5058148"/>
            <a:ext cx="1094618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 is consistent with a detector running at 85% single-electron efficiency</a:t>
            </a:r>
            <a:endParaRPr lang="en-GB" sz="1600" dirty="0">
              <a:solidFill>
                <a:srgbClr val="FF0000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0A1AB744-C592-651F-2DCA-C36F9D6C0569}"/>
              </a:ext>
            </a:extLst>
          </p:cNvPr>
          <p:cNvCxnSpPr>
            <a:cxnSpLocks/>
          </p:cNvCxnSpPr>
          <p:nvPr/>
        </p:nvCxnSpPr>
        <p:spPr bwMode="auto">
          <a:xfrm flipH="1" flipV="1">
            <a:off x="7953673" y="2576562"/>
            <a:ext cx="2485727" cy="561900"/>
          </a:xfrm>
          <a:prstGeom prst="line">
            <a:avLst/>
          </a:prstGeom>
          <a:solidFill>
            <a:schemeClr val="accent1"/>
          </a:solidFill>
          <a:ln w="34925" cap="flat" cmpd="sng" algn="ctr">
            <a:solidFill>
              <a:srgbClr val="FF0000"/>
            </a:solidFill>
            <a:prstDash val="solid"/>
            <a:round/>
            <a:headEnd type="triangle" w="med" len="med"/>
            <a:tailEnd type="none" w="med" len="med"/>
          </a:ln>
          <a:effectLst/>
        </p:spPr>
      </p:cxnSp>
    </p:spTree>
    <p:extLst>
      <p:ext uri="{BB962C8B-B14F-4D97-AF65-F5344CB8AC3E}">
        <p14:creationId xmlns:p14="http://schemas.microsoft.com/office/powerpoint/2010/main" val="1614297964"/>
      </p:ext>
    </p:extLst>
  </p:cSld>
  <p:clrMapOvr>
    <a:masterClrMapping/>
  </p:clrMapOvr>
  <p:transition spd="slow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D06C30C8-BB74-BC2C-9C38-011AC6CCCD64}"/>
              </a:ext>
            </a:extLst>
          </p:cNvPr>
          <p:cNvPicPr>
            <a:picLocks noChangeAspect="1"/>
          </p:cNvPicPr>
          <p:nvPr/>
        </p:nvPicPr>
        <p:blipFill>
          <a:blip r:embed="rId7"/>
          <a:srcRect b="28890"/>
          <a:stretch/>
        </p:blipFill>
        <p:spPr>
          <a:xfrm>
            <a:off x="9165420" y="4490279"/>
            <a:ext cx="2808312" cy="1467519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A02B7EB9-7A0F-CD30-4808-401D8F4D7003}"/>
              </a:ext>
            </a:extLst>
          </p:cNvPr>
          <p:cNvSpPr txBox="1"/>
          <p:nvPr/>
        </p:nvSpPr>
        <p:spPr>
          <a:xfrm>
            <a:off x="8632788" y="6020106"/>
            <a:ext cx="381642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hesis Kees Ligtenberg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4E7C219-A9AF-D3F9-DD14-4837218691C6}"/>
              </a:ext>
            </a:extLst>
          </p:cNvPr>
          <p:cNvSpPr txBox="1"/>
          <p:nvPr/>
        </p:nvSpPr>
        <p:spPr>
          <a:xfrm>
            <a:off x="1828800" y="1232520"/>
            <a:ext cx="8534399" cy="43396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4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        </a:t>
            </a:r>
            <a:r>
              <a:rPr lang="en-NL" sz="24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Particle Identification (PID) performance</a:t>
            </a:r>
          </a:p>
          <a:p>
            <a:endParaRPr lang="en-NL" sz="24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number of hits per unit of track leng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can be used to identify particles by hit or cluster counting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Here not only the number of hits or clusters are important but also the fluctuations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Comparing the number of hits for B=1 T to 0 T one can observe a reduction of the fluctuation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a GridPix we know that there is a contribution from UV photons that contribute to the Landau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HV scan shows extra hits that are  produced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NL" sz="16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Note the smaller the fluctuations</a:t>
            </a:r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better the PID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EE17B2B-596E-A74C-9643-F2FCFC99F03F}"/>
              </a:ext>
            </a:extLst>
          </p:cNvPr>
          <p:cNvSpPr txBox="1"/>
          <p:nvPr/>
        </p:nvSpPr>
        <p:spPr>
          <a:xfrm>
            <a:off x="2207568" y="5628980"/>
            <a:ext cx="6957852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1600" dirty="0">
                <a:solidFill>
                  <a:schemeClr val="tx2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* So if one can reduce the UV photons, using e.g. a double grid it will improve further the PID performance </a:t>
            </a:r>
            <a:endParaRPr lang="nl-NL" sz="1600" dirty="0">
              <a:solidFill>
                <a:schemeClr val="tx2"/>
              </a:solidFill>
            </a:endParaRP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7CD4B1D2-B5EC-0556-528C-64F0B07B4233}"/>
              </a:ext>
            </a:extLst>
          </p:cNvPr>
          <p:cNvCxnSpPr>
            <a:cxnSpLocks/>
          </p:cNvCxnSpPr>
          <p:nvPr/>
        </p:nvCxnSpPr>
        <p:spPr bwMode="auto">
          <a:xfrm flipH="1" flipV="1">
            <a:off x="9048328" y="4657644"/>
            <a:ext cx="1391072" cy="322658"/>
          </a:xfrm>
          <a:prstGeom prst="line">
            <a:avLst/>
          </a:prstGeom>
          <a:solidFill>
            <a:schemeClr val="accent1"/>
          </a:solidFill>
          <a:ln w="34925" cap="flat" cmpd="sng" algn="ctr">
            <a:solidFill>
              <a:srgbClr val="FF0000"/>
            </a:solidFill>
            <a:prstDash val="solid"/>
            <a:round/>
            <a:headEnd type="triangle" w="med" len="med"/>
            <a:tailEnd type="none" w="med" len="med"/>
          </a:ln>
          <a:effectLst/>
        </p:spPr>
      </p:cxnSp>
    </p:spTree>
    <p:extLst>
      <p:ext uri="{BB962C8B-B14F-4D97-AF65-F5344CB8AC3E}">
        <p14:creationId xmlns:p14="http://schemas.microsoft.com/office/powerpoint/2010/main" val="3090226371"/>
      </p:ext>
    </p:extLst>
  </p:cSld>
  <p:clrMapOvr>
    <a:masterClrMapping/>
  </p:clrMapOvr>
  <p:transition spd="slow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932922" y="980728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Analysis of PID performance 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1703512" y="1712486"/>
            <a:ext cx="9955088" cy="424731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Combine chips to form 1 m long track with 60 % coverage for electrons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Truncation method: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reject large clusters and then run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dEdx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@ 90% with slices of 20 pixels along track (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) (gives nr of selected hits). A large cluster has more than 6 hits in 5 consecutive pixels. </a:t>
            </a:r>
          </a:p>
          <a:p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Template fit method: 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 the slope of the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minimum distance in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(d) distribution with an exponential function (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(d)=defines the inverse weights):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  N(d)</a:t>
            </a:r>
            <a:r>
              <a:rPr lang="en-GB" sz="1800" baseline="-25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=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 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observed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 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      N(d)</a:t>
            </a:r>
            <a:r>
              <a:rPr lang="en-GB" sz="1800" baseline="-25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scaled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is then fitted for each track with N</a:t>
            </a:r>
            <a:r>
              <a:rPr lang="en-GB" sz="1800" baseline="-25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0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exp(-slope d)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Calculate the “PID” variable for electrons and MIP (==70% of hits)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Truncation method  = nr of selected hits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Template fit method = slope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Resolution is </a:t>
            </a:r>
            <a:r>
              <a:rPr lang="en-GB" sz="18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 = s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(PID)/PID  (for </a:t>
            </a:r>
            <a:r>
              <a:rPr lang="en-GB" sz="18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s 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we use the rms) </a:t>
            </a:r>
          </a:p>
        </p:txBody>
      </p:sp>
    </p:spTree>
    <p:extLst>
      <p:ext uri="{BB962C8B-B14F-4D97-AF65-F5344CB8AC3E}">
        <p14:creationId xmlns:p14="http://schemas.microsoft.com/office/powerpoint/2010/main" val="496961969"/>
      </p:ext>
    </p:extLst>
  </p:cSld>
  <p:clrMapOvr>
    <a:masterClrMapping/>
  </p:clrMapOvr>
  <p:transition spd="slow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D57A5805-864E-0EB6-0936-73FDA54F4E6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23420" y="1860269"/>
            <a:ext cx="3852700" cy="4215307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972017"/>
            <a:ext cx="995508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2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</a:t>
            </a:r>
            <a:r>
              <a:rPr lang="en-NL" sz="32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istance distribution</a:t>
            </a:r>
            <a:endParaRPr lang="en-NL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71865CF-F51F-669D-6374-62DCFD439508}"/>
              </a:ext>
            </a:extLst>
          </p:cNvPr>
          <p:cNvSpPr txBox="1"/>
          <p:nvPr/>
        </p:nvSpPr>
        <p:spPr>
          <a:xfrm>
            <a:off x="4242048" y="1628800"/>
            <a:ext cx="2286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Single chip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0324AB36-147C-6D3A-6C4E-B21BC9E0DDF9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394582" y="1937191"/>
            <a:ext cx="3191583" cy="3284261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76A7A636-6666-8B5C-39A3-20F10154826B}"/>
              </a:ext>
            </a:extLst>
          </p:cNvPr>
          <p:cNvSpPr txBox="1"/>
          <p:nvPr/>
        </p:nvSpPr>
        <p:spPr>
          <a:xfrm>
            <a:off x="7348242" y="1628279"/>
            <a:ext cx="3284262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Q</a:t>
            </a:r>
            <a:r>
              <a:rPr kumimoji="0" lang="en-NL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uad module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B7F97F64-24D2-1EC0-227D-EECCE686AE7E}"/>
              </a:ext>
            </a:extLst>
          </p:cNvPr>
          <p:cNvSpPr txBox="1"/>
          <p:nvPr/>
        </p:nvSpPr>
        <p:spPr>
          <a:xfrm>
            <a:off x="8736632" y="2285849"/>
            <a:ext cx="12478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4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B=0 T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341D389-66AE-50F1-EE41-A850DC7C7B03}"/>
              </a:ext>
            </a:extLst>
          </p:cNvPr>
          <p:cNvSpPr txBox="1"/>
          <p:nvPr/>
        </p:nvSpPr>
        <p:spPr>
          <a:xfrm>
            <a:off x="401225" y="1550467"/>
            <a:ext cx="3553970" cy="40934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Calculate minimum distance in </a:t>
            </a:r>
            <a:r>
              <a:rPr lang="en-GB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xy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between the hits. </a:t>
            </a:r>
          </a:p>
          <a:p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slope of the distribution is related to the number of primary clusters/cm.</a:t>
            </a:r>
          </a:p>
          <a:p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diffused peak at d&lt;10 pixels comes from clusters with &gt; 1 hit.</a:t>
            </a:r>
          </a:p>
          <a:p>
            <a:endParaRPr lang="en-NL" sz="2000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59BDBACE-75BB-E3DF-9C20-06E3B4EAF6AD}"/>
              </a:ext>
            </a:extLst>
          </p:cNvPr>
          <p:cNvSpPr txBox="1"/>
          <p:nvPr/>
        </p:nvSpPr>
        <p:spPr>
          <a:xfrm>
            <a:off x="3955195" y="5947372"/>
            <a:ext cx="3767127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hesis Kees Ligtenberg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492CD47-56C2-81E2-E862-8C6EC87DFE0D}"/>
              </a:ext>
            </a:extLst>
          </p:cNvPr>
          <p:cNvSpPr txBox="1"/>
          <p:nvPr/>
        </p:nvSpPr>
        <p:spPr>
          <a:xfrm>
            <a:off x="8562528" y="2774142"/>
            <a:ext cx="2286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4156713045"/>
      </p:ext>
    </p:extLst>
  </p:cSld>
  <p:clrMapOvr>
    <a:masterClrMapping/>
  </p:clrMapOvr>
  <p:transition spd="slow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32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Performance of dEdx</a:t>
            </a:r>
            <a:endParaRPr lang="en-NL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27B021D-2585-D074-19D2-5139FB9914A9}"/>
              </a:ext>
            </a:extLst>
          </p:cNvPr>
          <p:cNvSpPr txBox="1"/>
          <p:nvPr/>
        </p:nvSpPr>
        <p:spPr>
          <a:xfrm>
            <a:off x="1775520" y="1700808"/>
            <a:ext cx="8496944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tabLst/>
              <a:defRPr/>
            </a:pPr>
            <a:r>
              <a:rPr kumimoji="0" lang="en-GB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Template fit of slope of the distance distribution 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1F437D-23FB-24F4-A80C-EC29141B1739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470134" y="2222218"/>
            <a:ext cx="3764284" cy="3873592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E3AED339-01A7-BB8C-DCEE-0FB80329F573}"/>
              </a:ext>
            </a:extLst>
          </p:cNvPr>
          <p:cNvSpPr txBox="1"/>
          <p:nvPr/>
        </p:nvSpPr>
        <p:spPr>
          <a:xfrm>
            <a:off x="5433088" y="2204864"/>
            <a:ext cx="5799144" cy="43396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From 10 clusters onwards an exponential distribution is followed.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Below 10 the distribution will be down-weighted (</a:t>
            </a:r>
            <a:r>
              <a:rPr lang="en-GB" sz="18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</a:t>
            </a:r>
            <a:r>
              <a:rPr lang="en-GB" sz="1800" baseline="-25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scale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(d) = 1/weight). The weights are:</a:t>
            </a:r>
          </a:p>
          <a:p>
            <a:endParaRPr lang="en-GB" sz="1400" dirty="0">
              <a:solidFill>
                <a:srgbClr val="000000"/>
              </a:solidFill>
              <a:latin typeface="Menlo" panose="020B0609030804020204" pitchFamily="49" charset="0"/>
            </a:endParaRPr>
          </a:p>
          <a:p>
            <a:r>
              <a:rPr lang="en-GB" sz="1400" dirty="0">
                <a:solidFill>
                  <a:srgbClr val="000000"/>
                </a:solidFill>
                <a:latin typeface="Menlo" panose="020B0609030804020204" pitchFamily="49" charset="0"/>
              </a:rPr>
              <a:t>Weights B=0</a:t>
            </a:r>
            <a:r>
              <a:rPr lang="en-GB" sz="1400" dirty="0">
                <a:solidFill>
                  <a:srgbClr val="000000"/>
                </a:solidFill>
                <a:effectLst/>
                <a:latin typeface="Menlo" panose="020B0609030804020204" pitchFamily="49" charset="0"/>
              </a:rPr>
              <a:t> = { 35.0467 , 12.1497 , 4.52914 , 2.76311 , 1.99386 , 1.59795 , 1.3656 , 1.21409 , 1.11898 , 1.04385 };</a:t>
            </a:r>
          </a:p>
          <a:p>
            <a:endParaRPr lang="en-GB" sz="1400" dirty="0">
              <a:solidFill>
                <a:srgbClr val="000000"/>
              </a:solidFill>
              <a:latin typeface="Menlo" panose="020B0609030804020204" pitchFamily="49" charset="0"/>
            </a:endParaRPr>
          </a:p>
          <a:p>
            <a:r>
              <a:rPr lang="en-GB" sz="1400" dirty="0">
                <a:solidFill>
                  <a:srgbClr val="000000"/>
                </a:solidFill>
                <a:latin typeface="Menlo" panose="020B0609030804020204" pitchFamily="49" charset="0"/>
              </a:rPr>
              <a:t>Weights B=1 </a:t>
            </a:r>
            <a:r>
              <a:rPr lang="en-GB" sz="1400" dirty="0">
                <a:solidFill>
                  <a:srgbClr val="000000"/>
                </a:solidFill>
                <a:effectLst/>
                <a:latin typeface="Menlo" panose="020B0609030804020204" pitchFamily="49" charset="0"/>
              </a:rPr>
              <a:t>=   { 22.5617 , 7.39573 , 2.43318 , 1.54528 , 1.23428 , 1.09727 , 1.04368 , 1.01625 , 1.00182 , 0.998178 };</a:t>
            </a:r>
          </a:p>
          <a:p>
            <a:endParaRPr lang="en-GB" sz="1800" dirty="0">
              <a:solidFill>
                <a:srgbClr val="FF0000"/>
              </a:solidFill>
              <a:effectLst/>
              <a:latin typeface="Menlo" panose="020B0609030804020204" pitchFamily="49" charset="0"/>
            </a:endParaRPr>
          </a:p>
          <a:p>
            <a:r>
              <a:rPr lang="en-GB" sz="1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Note the difference in weights in the B=0 and 1 T data sets. This is related to the large Landau fluctuations</a:t>
            </a:r>
            <a:endParaRPr lang="en-GB" sz="1800" dirty="0">
              <a:solidFill>
                <a:srgbClr val="FF0000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9AED7BE-475E-6D1F-5692-9BA6573F3804}"/>
              </a:ext>
            </a:extLst>
          </p:cNvPr>
          <p:cNvSpPr txBox="1"/>
          <p:nvPr/>
        </p:nvSpPr>
        <p:spPr>
          <a:xfrm>
            <a:off x="3431704" y="2846839"/>
            <a:ext cx="1175792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en-NL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B=0 T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9ACFA8E-8F7F-E760-58BA-FF04BD412F53}"/>
              </a:ext>
            </a:extLst>
          </p:cNvPr>
          <p:cNvSpPr txBox="1"/>
          <p:nvPr/>
        </p:nvSpPr>
        <p:spPr>
          <a:xfrm>
            <a:off x="2712297" y="3389100"/>
            <a:ext cx="195776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3303114497"/>
      </p:ext>
    </p:extLst>
  </p:cSld>
  <p:clrMapOvr>
    <a:masterClrMapping/>
  </p:clrMapOvr>
  <p:transition spd="slow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01230D30-70C8-96A6-4532-2958CEBE271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373403" y="600931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0710" y="1311517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 performance truncation method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6AAE81B-AB8C-885C-7786-D157961EEBBA}"/>
              </a:ext>
            </a:extLst>
          </p:cNvPr>
          <p:cNvSpPr txBox="1"/>
          <p:nvPr/>
        </p:nvSpPr>
        <p:spPr>
          <a:xfrm>
            <a:off x="588416" y="2424110"/>
            <a:ext cx="3851400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lectron resolution 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3.6%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 </a:t>
            </a:r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t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60% and coverage</a:t>
            </a:r>
          </a:p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inearity MIP-e = 1.03</a:t>
            </a: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drift=5-15 mm (flat)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BEBB611-D1A7-5B13-D4BB-8E7F23292AA1}"/>
              </a:ext>
            </a:extLst>
          </p:cNvPr>
          <p:cNvSpPr txBox="1"/>
          <p:nvPr/>
        </p:nvSpPr>
        <p:spPr>
          <a:xfrm>
            <a:off x="5519936" y="3301273"/>
            <a:ext cx="2831023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42DDAE7-4D86-8433-4B3A-94DB7857B3CC}"/>
              </a:ext>
            </a:extLst>
          </p:cNvPr>
          <p:cNvSpPr txBox="1"/>
          <p:nvPr/>
        </p:nvSpPr>
        <p:spPr>
          <a:xfrm>
            <a:off x="2640375" y="5945897"/>
            <a:ext cx="3851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MIP in plot was corrected … thanks Ulli</a:t>
            </a:r>
          </a:p>
        </p:txBody>
      </p:sp>
    </p:spTree>
    <p:extLst>
      <p:ext uri="{BB962C8B-B14F-4D97-AF65-F5344CB8AC3E}">
        <p14:creationId xmlns:p14="http://schemas.microsoft.com/office/powerpoint/2010/main" val="2869602236"/>
      </p:ext>
    </p:extLst>
  </p:cSld>
  <p:clrMapOvr>
    <a:masterClrMapping/>
  </p:clrMapOvr>
  <p:transition spd="slow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962FD27B-D79B-C103-B608-89CBF09D024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284155" y="600931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0710" y="1311517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 performance template fit method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6AAE81B-AB8C-885C-7786-D157961EEBBA}"/>
              </a:ext>
            </a:extLst>
          </p:cNvPr>
          <p:cNvSpPr txBox="1"/>
          <p:nvPr/>
        </p:nvSpPr>
        <p:spPr>
          <a:xfrm>
            <a:off x="588416" y="2204864"/>
            <a:ext cx="38514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lectron resolution 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2.9% </a:t>
            </a:r>
          </a:p>
          <a:p>
            <a:pPr algn="ctr"/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 </a:t>
            </a:r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t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60% and coverage</a:t>
            </a:r>
          </a:p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inearity MIP-e = 1.07</a:t>
            </a:r>
          </a:p>
          <a:p>
            <a:pPr algn="ctr"/>
            <a:endParaRPr lang="en-NL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</a:t>
            </a:r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 syst uncertainty on resolution +7%</a:t>
            </a:r>
          </a:p>
          <a:p>
            <a:pPr algn="ctr"/>
            <a:endParaRPr lang="en-NL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59EF878-EDB3-B3D9-2D85-2308B5E965E9}"/>
              </a:ext>
            </a:extLst>
          </p:cNvPr>
          <p:cNvSpPr txBox="1"/>
          <p:nvPr/>
        </p:nvSpPr>
        <p:spPr>
          <a:xfrm>
            <a:off x="5459269" y="3351303"/>
            <a:ext cx="2470983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1268481902"/>
      </p:ext>
    </p:extLst>
  </p:cSld>
  <p:clrMapOvr>
    <a:masterClrMapping/>
  </p:clrMapOvr>
  <p:transition spd="slow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BF291BB5-74D9-2E16-8FBB-52C93FC4888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07804191"/>
              </p:ext>
            </p:extLst>
          </p:nvPr>
        </p:nvGraphicFramePr>
        <p:xfrm>
          <a:off x="1271464" y="2708920"/>
          <a:ext cx="9505055" cy="1112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21812">
                  <a:extLst>
                    <a:ext uri="{9D8B030D-6E8A-4147-A177-3AD203B41FA5}">
                      <a16:colId xmlns:a16="http://schemas.microsoft.com/office/drawing/2014/main" val="2970155944"/>
                    </a:ext>
                  </a:extLst>
                </a:gridCol>
                <a:gridCol w="3514891">
                  <a:extLst>
                    <a:ext uri="{9D8B030D-6E8A-4147-A177-3AD203B41FA5}">
                      <a16:colId xmlns:a16="http://schemas.microsoft.com/office/drawing/2014/main" val="3470605904"/>
                    </a:ext>
                  </a:extLst>
                </a:gridCol>
                <a:gridCol w="3168352">
                  <a:extLst>
                    <a:ext uri="{9D8B030D-6E8A-4147-A177-3AD203B41FA5}">
                      <a16:colId xmlns:a16="http://schemas.microsoft.com/office/drawing/2014/main" val="68192367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Method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baseline="0" dirty="0">
                          <a:latin typeface="Verdana" panose="020B0604030504040204" pitchFamily="34" charset="0"/>
                        </a:rPr>
                        <a:t>B=0 R</a:t>
                      </a:r>
                      <a:r>
                        <a:rPr lang="en-NL" baseline="0" dirty="0">
                          <a:latin typeface="Verdana" panose="020B0604030504040204" pitchFamily="34" charset="0"/>
                        </a:rPr>
                        <a:t>esolution (%)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B= 1 T Resolution (%)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6758305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GB" baseline="0" dirty="0">
                          <a:latin typeface="Verdana" panose="020B0604030504040204" pitchFamily="34" charset="0"/>
                        </a:rPr>
                        <a:t> Truncation</a:t>
                      </a:r>
                      <a:endParaRPr lang="en-NL" baseline="0" dirty="0">
                        <a:latin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6.0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3.6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940575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 </a:t>
                      </a:r>
                      <a:r>
                        <a:rPr lang="en-GB" baseline="0" dirty="0">
                          <a:latin typeface="Verdana" panose="020B0604030504040204" pitchFamily="34" charset="0"/>
                        </a:rPr>
                        <a:t>T</a:t>
                      </a:r>
                      <a:r>
                        <a:rPr lang="en-NL" baseline="0" dirty="0">
                          <a:latin typeface="Verdana" panose="020B0604030504040204" pitchFamily="34" charset="0"/>
                        </a:rPr>
                        <a:t>emplate fit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5.4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NL" baseline="0" dirty="0">
                          <a:latin typeface="Verdana" panose="020B0604030504040204" pitchFamily="34" charset="0"/>
                        </a:rPr>
                        <a:t>2.9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08359137"/>
                  </a:ext>
                </a:extLst>
              </a:tr>
            </a:tbl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1E264E63-8AAD-7FBE-695A-E0A0C8D78909}"/>
              </a:ext>
            </a:extLst>
          </p:cNvPr>
          <p:cNvSpPr txBox="1"/>
          <p:nvPr/>
        </p:nvSpPr>
        <p:spPr>
          <a:xfrm>
            <a:off x="1703512" y="4365104"/>
            <a:ext cx="9145016" cy="101566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truncation method has a slightly worse performance – as it is more sensitive to the hits than the template fit method – that is more sensitive to the number of clusters.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endParaRPr lang="en-NL" sz="20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4AF332A-6A13-47FE-F934-072476F815A3}"/>
              </a:ext>
            </a:extLst>
          </p:cNvPr>
          <p:cNvSpPr txBox="1"/>
          <p:nvPr/>
        </p:nvSpPr>
        <p:spPr>
          <a:xfrm>
            <a:off x="1881592" y="1693257"/>
            <a:ext cx="8842057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dEdx resolution for electrons from data by combining tracks to form a 1 m long track with realistic coverage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~60% </a:t>
            </a:r>
            <a:r>
              <a:rPr kumimoji="0" lang="en-GB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coverage</a:t>
            </a:r>
            <a:r>
              <a:rPr kumimoji="0" lang="en-NL" sz="2000" b="0" i="0" u="none" strike="noStrike" kern="120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srgbClr val="0066FF"/>
              </a:solidFill>
              <a:effectLst/>
              <a:uLnTx/>
              <a:uFillTx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B5E1262-F3F3-E987-95A9-6D5E92BB19DC}"/>
              </a:ext>
            </a:extLst>
          </p:cNvPr>
          <p:cNvSpPr txBox="1"/>
          <p:nvPr/>
        </p:nvSpPr>
        <p:spPr>
          <a:xfrm>
            <a:off x="3047048" y="1104175"/>
            <a:ext cx="609790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 performance of a Pixel TPC</a:t>
            </a:r>
            <a:endParaRPr lang="en-NL" sz="2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D8296DA-BC0A-4FD3-3B66-0CD1BF79C70A}"/>
              </a:ext>
            </a:extLst>
          </p:cNvPr>
          <p:cNvSpPr txBox="1"/>
          <p:nvPr/>
        </p:nvSpPr>
        <p:spPr>
          <a:xfrm rot="17346532">
            <a:off x="-484876" y="2695607"/>
            <a:ext cx="2427932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2423045874"/>
      </p:ext>
    </p:extLst>
  </p:cSld>
  <p:clrMapOvr>
    <a:masterClrMapping/>
  </p:clrMapOvr>
  <p:transition spd="slow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695400" y="1449202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PID Performance extrapolated to the ILD detector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6AAE81B-AB8C-885C-7786-D157961EEBBA}"/>
              </a:ext>
            </a:extLst>
          </p:cNvPr>
          <p:cNvSpPr txBox="1"/>
          <p:nvPr/>
        </p:nvSpPr>
        <p:spPr>
          <a:xfrm>
            <a:off x="1380503" y="2438886"/>
            <a:ext cx="3419353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Test beam B = 1 T</a:t>
            </a: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=5,6 GeV/c </a:t>
            </a:r>
          </a:p>
          <a:p>
            <a:pPr algn="ctr"/>
            <a:endParaRPr lang="en-GB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Template 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 (Truncation)</a:t>
            </a:r>
          </a:p>
          <a:p>
            <a:pPr algn="ctr"/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lectron resolution </a:t>
            </a:r>
          </a:p>
          <a:p>
            <a:pPr algn="ctr"/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2.9 (3.6)%</a:t>
            </a:r>
          </a:p>
          <a:p>
            <a:pPr algn="ctr"/>
            <a:endParaRPr lang="en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algn="ctr"/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 </a:t>
            </a:r>
            <a:r>
              <a:rPr lang="en-GB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 t</a:t>
            </a:r>
            <a:r>
              <a:rPr lang="en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rack 60% and coverage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0B04710-7D26-9BFF-3C3B-5AFDD0E986D5}"/>
              </a:ext>
            </a:extLst>
          </p:cNvPr>
          <p:cNvSpPr txBox="1"/>
          <p:nvPr/>
        </p:nvSpPr>
        <p:spPr>
          <a:xfrm>
            <a:off x="5187706" y="2132856"/>
            <a:ext cx="5444798" cy="33855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32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detector </a:t>
            </a:r>
          </a:p>
          <a:p>
            <a:pPr algn="ctr"/>
            <a:r>
              <a:rPr lang="en-GB" sz="14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algn="ctr"/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rInner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= 329 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rOuter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= 1770 mm 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electron resolution = 2.4 (3.0) %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</a:t>
            </a:r>
            <a:r>
              <a:rPr lang="en-GB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q=p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/2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</a:p>
          <a:p>
            <a:pPr algn="ctr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Assume Pixel TPC performance at B = 1 T at p = 5,6 GeV/c</a:t>
            </a:r>
            <a:endParaRPr lang="en-NL" dirty="0">
              <a:solidFill>
                <a:srgbClr val="0066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45170244"/>
      </p:ext>
    </p:extLst>
  </p:cSld>
  <p:clrMapOvr>
    <a:masterClrMapping/>
  </p:clrMapOvr>
  <p:transition spd="slow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6E0C26FC-F524-8DF0-4250-AA85A723CD1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221619" y="367342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dEdx performance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6478498" y="2467908"/>
            <a:ext cx="5418584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From dEdx studies in ILD (Ullrich Einhaus)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Extracted the ILC soft parametrisations for energy loss based on G4 and full simulation of the ILC TPC with T2K gas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8"/>
              </a:rPr>
              <a:t>Link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generated in 2020 with ILC soft v02-02 and v02-02-01 </a:t>
            </a:r>
          </a:p>
        </p:txBody>
      </p:sp>
    </p:spTree>
    <p:extLst>
      <p:ext uri="{BB962C8B-B14F-4D97-AF65-F5344CB8AC3E}">
        <p14:creationId xmlns:p14="http://schemas.microsoft.com/office/powerpoint/2010/main" val="2943939044"/>
      </p:ext>
    </p:extLst>
  </p:cSld>
  <p:clrMapOvr>
    <a:masterClrMapping/>
  </p:clrMapOvr>
  <p:transition spd="slow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10B4C1C-2E52-886F-935E-AFC917AE514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>
            <a:extLst>
              <a:ext uri="{FF2B5EF4-FFF2-40B4-BE49-F238E27FC236}">
                <a16:creationId xmlns:a16="http://schemas.microsoft.com/office/drawing/2014/main" id="{AA35BE0E-8832-D489-6E21-B63997C8B51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45BAA74A-A497-5FA9-827F-9EF9B75FD1DA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>
            <a:extLst>
              <a:ext uri="{FF2B5EF4-FFF2-40B4-BE49-F238E27FC236}">
                <a16:creationId xmlns:a16="http://schemas.microsoft.com/office/drawing/2014/main" id="{368FA04B-055A-97DE-9E0A-1D93ED4F3E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>
            <a:extLst>
              <a:ext uri="{FF2B5EF4-FFF2-40B4-BE49-F238E27FC236}">
                <a16:creationId xmlns:a16="http://schemas.microsoft.com/office/drawing/2014/main" id="{0B2C16F0-49BD-902A-0E25-3B328E3D124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>
            <a:extLst>
              <a:ext uri="{FF2B5EF4-FFF2-40B4-BE49-F238E27FC236}">
                <a16:creationId xmlns:a16="http://schemas.microsoft.com/office/drawing/2014/main" id="{1C387484-07FC-8FEB-DF6D-309D1FC2C40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57781695-4768-92C8-6072-BB3DE1E4BFE8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D995705-59E2-2FFD-77CD-E80F639D7964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Pixel TPC PID performance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38159E2C-0EB8-9738-D49D-7F486AB45EDD}"/>
                  </a:ext>
                </a:extLst>
              </p:cNvPr>
              <p:cNvSpPr txBox="1"/>
              <p:nvPr/>
            </p:nvSpPr>
            <p:spPr>
              <a:xfrm>
                <a:off x="1314145" y="1916832"/>
                <a:ext cx="10573055" cy="3850606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ILD PID performance is evaluated using the ILD dEdx parametrisation</a:t>
                </a: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NL" sz="2000" dirty="0">
                    <a:solidFill>
                      <a:srgbClr val="0066FF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For an ILD detecor with </a:t>
                </a:r>
                <a:endParaRPr lang="en-GB" sz="2000" dirty="0">
                  <a:solidFill>
                    <a:srgbClr val="000000"/>
                  </a:solidFill>
                  <a:effectLst/>
                  <a:latin typeface="Menlo" panose="020B0609030804020204" pitchFamily="49" charset="0"/>
                </a:endParaRPr>
              </a:p>
              <a:p>
                <a:pPr algn="ctr"/>
                <a:r>
                  <a:rPr lang="en-GB" sz="2000" dirty="0">
                    <a:solidFill>
                      <a:srgbClr val="000000"/>
                    </a:solidFill>
                    <a:effectLst/>
                    <a:latin typeface="Menlo" panose="020B0609030804020204" pitchFamily="49" charset="0"/>
                  </a:rPr>
                  <a:t>   </a:t>
                </a:r>
                <a:r>
                  <a:rPr lang="en-GB" sz="2000" dirty="0" err="1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rInner</a:t>
                </a:r>
                <a:r>
                  <a:rPr lang="en-GB" sz="2000" dirty="0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= 329</a:t>
                </a:r>
                <a:r>
                  <a:rPr lang="en-GB" sz="2000" dirty="0">
                    <a:solidFill>
                      <a:srgbClr val="00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en-GB" sz="2000" dirty="0" err="1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rOuter</a:t>
                </a:r>
                <a:r>
                  <a:rPr lang="en-GB" sz="2000" dirty="0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= 1770 mm</a:t>
                </a:r>
              </a:p>
              <a:p>
                <a:pPr algn="ctr"/>
                <a:r>
                  <a:rPr lang="en-GB" sz="2000" dirty="0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   </a:t>
                </a:r>
                <a:r>
                  <a:rPr lang="en-GB" sz="2000" dirty="0">
                    <a:solidFill>
                      <a:srgbClr val="00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</a:t>
                </a:r>
                <a:r>
                  <a:rPr lang="en-GB" sz="2000" dirty="0" err="1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zMax</a:t>
                </a:r>
                <a:r>
                  <a:rPr lang="en-GB" sz="2000" dirty="0">
                    <a:solidFill>
                      <a:srgbClr val="000000"/>
                    </a:solidFill>
                    <a:effectLst/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  = 2350  mm // half length</a:t>
                </a:r>
              </a:p>
              <a:p>
                <a:pPr algn="ctr"/>
                <a:endParaRPr lang="en-NL" sz="12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truncation and template fit method results at B = 1T for the electrons</a:t>
                </a:r>
              </a:p>
              <a:p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  are used as resp. worse and best scenarios</a:t>
                </a: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performance plots assume cos </a:t>
                </a:r>
                <a:r>
                  <a:rPr lang="en-NL" sz="2000" dirty="0">
                    <a:solidFill>
                      <a:srgbClr val="0066FF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q = 0</a:t>
                </a:r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and the PID resolution scales as:</a:t>
                </a:r>
              </a:p>
              <a:p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        1/</a:t>
                </a:r>
                <a14:m>
                  <m:oMath xmlns:m="http://schemas.openxmlformats.org/officeDocument/2006/math">
                    <m:rad>
                      <m:radPr>
                        <m:degHide m:val="on"/>
                        <m:ctrlPr>
                          <a:rPr lang="en-NL" sz="2000" b="0" i="1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</m:ctrlPr>
                      </m:radPr>
                      <m:deg/>
                      <m:e>
                        <m:r>
                          <m:rPr>
                            <m:sty m:val="p"/>
                          </m:rPr>
                          <a:rPr lang="en-US" sz="2000" b="0" i="0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track</m:t>
                        </m:r>
                        <m:r>
                          <a:rPr lang="en-US" sz="2000" b="0" i="0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n-US" sz="2000" b="0" i="0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length</m:t>
                        </m:r>
                        <m:r>
                          <a:rPr lang="en-US" sz="2000" b="0" i="0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 </m:t>
                        </m:r>
                        <m:r>
                          <a:rPr lang="en-US" sz="2000" b="0" i="1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&lt;</m:t>
                        </m:r>
                        <m:r>
                          <m:rPr>
                            <m:sty m:val="p"/>
                          </m:rPr>
                          <a:rPr lang="en-US" sz="2000" b="0" i="0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Eloss</m:t>
                        </m:r>
                        <m:r>
                          <a:rPr lang="en-US" sz="2000" b="0" i="1" smtClean="0">
                            <a:solidFill>
                              <a:srgbClr val="0066FF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Verdana" panose="020B0604030504040204" pitchFamily="34" charset="0"/>
                          </a:rPr>
                          <m:t>&gt;</m:t>
                        </m:r>
                      </m:e>
                    </m:rad>
                  </m:oMath>
                </a14:m>
                <a:endParaRPr lang="en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separation between electrons, kaons, protons and pions is defined as</a:t>
                </a:r>
              </a:p>
              <a:p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    |&lt;Eloss e,K,p&gt; - &lt;Eloss </a:t>
                </a:r>
                <a:r>
                  <a:rPr lang="en-NL" sz="2000" dirty="0">
                    <a:solidFill>
                      <a:srgbClr val="0066FF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p</a:t>
                </a:r>
                <a:r>
                  <a:rPr lang="en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&gt;| / </a:t>
                </a:r>
                <a:r>
                  <a:rPr lang="en-NL" sz="2000" dirty="0">
                    <a:solidFill>
                      <a:srgbClr val="0066FF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s </a:t>
                </a:r>
                <a:r>
                  <a:rPr lang="en-NL" sz="2000" baseline="-25000" dirty="0">
                    <a:solidFill>
                      <a:srgbClr val="0066FF"/>
                    </a:solidFill>
                    <a:latin typeface="Symbol" pitchFamily="2" charset="2"/>
                    <a:ea typeface="Verdana" panose="020B0604030504040204" pitchFamily="34" charset="0"/>
                    <a:cs typeface="Verdana" panose="020B0604030504040204" pitchFamily="34" charset="0"/>
                  </a:rPr>
                  <a:t>p     </a:t>
                </a:r>
                <a:endParaRPr lang="en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endParaRPr lang="en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38159E2C-0EB8-9738-D49D-7F486AB45ED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14145" y="1916832"/>
                <a:ext cx="10573055" cy="3850606"/>
              </a:xfrm>
              <a:prstGeom prst="rect">
                <a:avLst/>
              </a:prstGeom>
              <a:blipFill>
                <a:blip r:embed="rId7"/>
                <a:stretch>
                  <a:fillRect l="-480" t="-656"/>
                </a:stretch>
              </a:blipFill>
            </p:spPr>
            <p:txBody>
              <a:bodyPr/>
              <a:lstStyle/>
              <a:p>
                <a:r>
                  <a:rPr lang="nl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588107699"/>
      </p:ext>
    </p:extLst>
  </p:cSld>
  <p:clrMapOvr>
    <a:masterClrMapping/>
  </p:clrMapOvr>
  <p:transition spd="slow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2A58D0B6-8FAC-FD3A-1703-DC1E74D9CE2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1227741" y="319052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pixel TPC PID performance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6500966" y="1915169"/>
            <a:ext cx="5418584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PID Performance for the two methods: template fit (solid), truncation (dashed)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expected pion-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kaon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PID separation for momenta in the range of 2.5-45 GeV/c at cos </a:t>
            </a:r>
            <a:r>
              <a:rPr lang="el-GR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θ = 0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 more than 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5.5(4.5)</a:t>
            </a:r>
            <a:r>
              <a:rPr lang="el-GR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</a:t>
            </a:r>
            <a:endParaRPr lang="en-US" sz="180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a momentum of 100 GeV/c the separation is still 3.0(2.0)</a:t>
            </a:r>
            <a:r>
              <a:rPr lang="el-GR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</a:t>
            </a:r>
            <a:endParaRPr lang="en-US" sz="2000" dirty="0">
              <a:solidFill>
                <a:srgbClr val="0066FF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expected pion-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proton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PID separation for momenta in the range of 2.5-100 GeV/c at cos </a:t>
            </a:r>
            <a:r>
              <a:rPr lang="el-GR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θ = 0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 more than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6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.0(4.8)</a:t>
            </a:r>
            <a:r>
              <a:rPr lang="el-GR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3983F02-12B4-6174-519C-1A054914A060}"/>
              </a:ext>
            </a:extLst>
          </p:cNvPr>
          <p:cNvSpPr txBox="1"/>
          <p:nvPr/>
        </p:nvSpPr>
        <p:spPr>
          <a:xfrm>
            <a:off x="1499456" y="2276872"/>
            <a:ext cx="25202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Pixel TPC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1A7DF2C-487A-1B48-FD81-CB06C930ACA2}"/>
              </a:ext>
            </a:extLst>
          </p:cNvPr>
          <p:cNvSpPr txBox="1"/>
          <p:nvPr/>
        </p:nvSpPr>
        <p:spPr>
          <a:xfrm>
            <a:off x="2351584" y="3517219"/>
            <a:ext cx="2398975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2737634765"/>
      </p:ext>
    </p:extLst>
  </p:cSld>
  <p:clrMapOvr>
    <a:masterClrMapping/>
  </p:clrMapOvr>
  <p:transition spd="slow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15240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Simulation of ILD TPC with pixel readout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533400" y="1219200"/>
            <a:ext cx="6096000" cy="3822585"/>
          </a:xfrm>
          <a:prstGeom prst="rect">
            <a:avLst/>
          </a:prstGeom>
        </p:spPr>
        <p:txBody>
          <a:bodyPr>
            <a:spAutoFit/>
          </a:bodyPr>
          <a:lstStyle/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To study the performance of a large </a:t>
            </a:r>
            <a:r>
              <a:rPr lang="en-US" sz="2000" dirty="0" err="1">
                <a:latin typeface="Verdana"/>
                <a:cs typeface="Verdana"/>
              </a:rPr>
              <a:t>pixelized</a:t>
            </a:r>
            <a:r>
              <a:rPr lang="en-US" sz="2000" dirty="0">
                <a:latin typeface="Verdana"/>
                <a:cs typeface="Verdana"/>
              </a:rPr>
              <a:t> TPC, the pixel readout was implemented in the full ILD DD4HEP (Geant4) simulation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Changed the existing TPC pad readout to a pixel readout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Adapted </a:t>
            </a:r>
            <a:r>
              <a:rPr lang="en-US" sz="2000" dirty="0" err="1">
                <a:latin typeface="Verdana"/>
                <a:cs typeface="Verdana"/>
              </a:rPr>
              <a:t>Kalman</a:t>
            </a:r>
            <a:r>
              <a:rPr lang="en-US" sz="2000" dirty="0">
                <a:latin typeface="Verdana"/>
                <a:cs typeface="Verdana"/>
              </a:rPr>
              <a:t> filter track reconstruction to pixels</a:t>
            </a: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000" dirty="0"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solidFill>
                <a:srgbClr val="000000"/>
              </a:solidFill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200" kern="0" dirty="0">
              <a:solidFill>
                <a:srgbClr val="000000"/>
              </a:solidFill>
              <a:latin typeface="Verdana"/>
              <a:cs typeface="Verdana"/>
            </a:endParaRPr>
          </a:p>
        </p:txBody>
      </p:sp>
      <p:grpSp>
        <p:nvGrpSpPr>
          <p:cNvPr id="6" name="Groep 24">
            <a:extLst>
              <a:ext uri="{FF2B5EF4-FFF2-40B4-BE49-F238E27FC236}">
                <a16:creationId xmlns:a16="http://schemas.microsoft.com/office/drawing/2014/main" id="{3E408CF5-CD16-414B-B4F7-0B9EB97746A1}"/>
              </a:ext>
            </a:extLst>
          </p:cNvPr>
          <p:cNvGrpSpPr/>
          <p:nvPr/>
        </p:nvGrpSpPr>
        <p:grpSpPr>
          <a:xfrm>
            <a:off x="7924904" y="2457984"/>
            <a:ext cx="4024733" cy="4040674"/>
            <a:chOff x="5202442" y="3037086"/>
            <a:chExt cx="3437388" cy="3897716"/>
          </a:xfrm>
        </p:grpSpPr>
        <p:pic>
          <p:nvPicPr>
            <p:cNvPr id="7" name="Afbeelding 25">
              <a:extLst>
                <a:ext uri="{FF2B5EF4-FFF2-40B4-BE49-F238E27FC236}">
                  <a16:creationId xmlns:a16="http://schemas.microsoft.com/office/drawing/2014/main" id="{A8BB9E7B-E6B5-421F-BEE4-8CCB2F3EFD5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>
              <a:lum/>
              <a:alphaModFix/>
            </a:blip>
            <a:srcRect l="45850" t="15358" r="9978" b="6475"/>
            <a:stretch/>
          </p:blipFill>
          <p:spPr>
            <a:xfrm>
              <a:off x="5202442" y="3037086"/>
              <a:ext cx="3437388" cy="3180710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9" name="Tekstvak 26">
              <a:extLst>
                <a:ext uri="{FF2B5EF4-FFF2-40B4-BE49-F238E27FC236}">
                  <a16:creationId xmlns:a16="http://schemas.microsoft.com/office/drawing/2014/main" id="{19220523-8212-47D6-B84D-3EB5391A35A1}"/>
                </a:ext>
              </a:extLst>
            </p:cNvPr>
            <p:cNvSpPr txBox="1"/>
            <p:nvPr/>
          </p:nvSpPr>
          <p:spPr>
            <a:xfrm>
              <a:off x="5577126" y="6251961"/>
              <a:ext cx="2833180" cy="6828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nl-NL" sz="2000" dirty="0">
                  <a:latin typeface="Verdana"/>
                  <a:cs typeface="Verdana"/>
                </a:rPr>
                <a:t>50 </a:t>
              </a:r>
              <a:r>
                <a:rPr lang="nl-NL" sz="2000" dirty="0" err="1">
                  <a:latin typeface="Verdana"/>
                  <a:cs typeface="Verdana"/>
                </a:rPr>
                <a:t>GeV</a:t>
              </a:r>
              <a:r>
                <a:rPr lang="nl-NL" sz="2000" dirty="0">
                  <a:latin typeface="Verdana"/>
                  <a:cs typeface="Verdana"/>
                </a:rPr>
                <a:t> muon track </a:t>
              </a:r>
              <a:r>
                <a:rPr lang="nl-NL" sz="2000" dirty="0" err="1">
                  <a:latin typeface="Verdana"/>
                  <a:cs typeface="Verdana"/>
                </a:rPr>
                <a:t>with</a:t>
              </a:r>
              <a:r>
                <a:rPr lang="nl-NL" sz="2000" dirty="0">
                  <a:latin typeface="Verdana"/>
                  <a:cs typeface="Verdana"/>
                </a:rPr>
                <a:t> </a:t>
              </a:r>
            </a:p>
            <a:p>
              <a:pPr algn="ctr"/>
              <a:r>
                <a:rPr lang="nl-NL" sz="2000" dirty="0">
                  <a:latin typeface="Verdana"/>
                  <a:cs typeface="Verdana"/>
                </a:rPr>
                <a:t>pixel </a:t>
              </a:r>
              <a:r>
                <a:rPr lang="nl-NL" sz="2000" dirty="0" err="1">
                  <a:latin typeface="Verdana"/>
                  <a:cs typeface="Verdana"/>
                </a:rPr>
                <a:t>readout</a:t>
              </a:r>
              <a:endParaRPr lang="en-GB" sz="2000" dirty="0">
                <a:latin typeface="Verdana"/>
                <a:cs typeface="Verdana"/>
              </a:endParaRPr>
            </a:p>
          </p:txBody>
        </p:sp>
        <p:pic>
          <p:nvPicPr>
            <p:cNvPr id="10" name="Afbeelding 27">
              <a:extLst>
                <a:ext uri="{FF2B5EF4-FFF2-40B4-BE49-F238E27FC236}">
                  <a16:creationId xmlns:a16="http://schemas.microsoft.com/office/drawing/2014/main" id="{AC6819F4-3A05-4382-856C-2AE74305B64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>
              <a:lum/>
              <a:alphaModFix/>
            </a:blip>
            <a:srcRect l="25896" t="18797" r="35241" b="25512"/>
            <a:stretch/>
          </p:blipFill>
          <p:spPr>
            <a:xfrm>
              <a:off x="5255456" y="4721324"/>
              <a:ext cx="1154784" cy="1191347"/>
            </a:xfrm>
            <a:prstGeom prst="rect">
              <a:avLst/>
            </a:prstGeom>
            <a:noFill/>
            <a:ln w="12600">
              <a:solidFill>
                <a:srgbClr val="000000"/>
              </a:solidFill>
              <a:prstDash val="solid"/>
            </a:ln>
          </p:spPr>
        </p:pic>
        <p:cxnSp>
          <p:nvCxnSpPr>
            <p:cNvPr id="11" name="Rechte verbindingslijn 28">
              <a:extLst>
                <a:ext uri="{FF2B5EF4-FFF2-40B4-BE49-F238E27FC236}">
                  <a16:creationId xmlns:a16="http://schemas.microsoft.com/office/drawing/2014/main" id="{4752641D-94E1-4E51-BFA6-79687C059AE1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5245894" y="4231481"/>
              <a:ext cx="1219200" cy="485775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Rechthoek 29">
              <a:extLst>
                <a:ext uri="{FF2B5EF4-FFF2-40B4-BE49-F238E27FC236}">
                  <a16:creationId xmlns:a16="http://schemas.microsoft.com/office/drawing/2014/main" id="{02C085DD-6515-404D-B9B7-22890ED8F29F}"/>
                </a:ext>
              </a:extLst>
            </p:cNvPr>
            <p:cNvSpPr/>
            <p:nvPr/>
          </p:nvSpPr>
          <p:spPr>
            <a:xfrm>
              <a:off x="6462688" y="4226079"/>
              <a:ext cx="100012" cy="132790"/>
            </a:xfrm>
            <a:prstGeom prst="rect">
              <a:avLst/>
            </a:prstGeom>
            <a:noFill/>
            <a:ln w="127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14" name="Rechte verbindingslijn 30">
              <a:extLst>
                <a:ext uri="{FF2B5EF4-FFF2-40B4-BE49-F238E27FC236}">
                  <a16:creationId xmlns:a16="http://schemas.microsoft.com/office/drawing/2014/main" id="{74FA51E8-48C8-49F6-AD4C-E797D2BE9C49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6417310" y="4333307"/>
              <a:ext cx="145390" cy="1579364"/>
            </a:xfrm>
            <a:prstGeom prst="line">
              <a:avLst/>
            </a:prstGeom>
            <a:ln w="127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5" name="Groep 13">
            <a:extLst>
              <a:ext uri="{FF2B5EF4-FFF2-40B4-BE49-F238E27FC236}">
                <a16:creationId xmlns:a16="http://schemas.microsoft.com/office/drawing/2014/main" id="{A29F506C-4372-4ACC-A899-B280F4673A99}"/>
              </a:ext>
            </a:extLst>
          </p:cNvPr>
          <p:cNvGrpSpPr/>
          <p:nvPr/>
        </p:nvGrpSpPr>
        <p:grpSpPr>
          <a:xfrm>
            <a:off x="3810000" y="3962400"/>
            <a:ext cx="4011835" cy="1803449"/>
            <a:chOff x="7138695" y="3060888"/>
            <a:chExt cx="4011835" cy="1803449"/>
          </a:xfrm>
        </p:grpSpPr>
        <p:pic>
          <p:nvPicPr>
            <p:cNvPr id="17" name="Afbeelding 5">
              <a:extLst>
                <a:ext uri="{FF2B5EF4-FFF2-40B4-BE49-F238E27FC236}">
                  <a16:creationId xmlns:a16="http://schemas.microsoft.com/office/drawing/2014/main" id="{9E208370-7D81-4A48-8B34-EADD9FF400A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45978"/>
            <a:stretch/>
          </p:blipFill>
          <p:spPr>
            <a:xfrm>
              <a:off x="7138695" y="3060888"/>
              <a:ext cx="3926680" cy="1599361"/>
            </a:xfrm>
            <a:prstGeom prst="rect">
              <a:avLst/>
            </a:prstGeom>
          </p:spPr>
        </p:pic>
        <p:sp>
          <p:nvSpPr>
            <p:cNvPr id="18" name="Rechthoek 8">
              <a:extLst>
                <a:ext uri="{FF2B5EF4-FFF2-40B4-BE49-F238E27FC236}">
                  <a16:creationId xmlns:a16="http://schemas.microsoft.com/office/drawing/2014/main" id="{8F33CB74-9226-4E3E-AE52-2767AFA33921}"/>
                </a:ext>
              </a:extLst>
            </p:cNvPr>
            <p:cNvSpPr/>
            <p:nvPr/>
          </p:nvSpPr>
          <p:spPr>
            <a:xfrm rot="1142033">
              <a:off x="10053820" y="3250963"/>
              <a:ext cx="1096710" cy="1613374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pic>
        <p:nvPicPr>
          <p:cNvPr id="19" name="Afbeelding 6">
            <a:extLst>
              <a:ext uri="{FF2B5EF4-FFF2-40B4-BE49-F238E27FC236}">
                <a16:creationId xmlns:a16="http://schemas.microsoft.com/office/drawing/2014/main" id="{3EBF0D4A-322D-4D45-A833-AC61896CF036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60544"/>
          <a:stretch/>
        </p:blipFill>
        <p:spPr>
          <a:xfrm>
            <a:off x="152400" y="3826486"/>
            <a:ext cx="2976563" cy="1659914"/>
          </a:xfrm>
          <a:prstGeom prst="rect">
            <a:avLst/>
          </a:prstGeom>
        </p:spPr>
      </p:pic>
      <p:sp>
        <p:nvSpPr>
          <p:cNvPr id="20" name="Tekstvak 12">
            <a:extLst>
              <a:ext uri="{FF2B5EF4-FFF2-40B4-BE49-F238E27FC236}">
                <a16:creationId xmlns:a16="http://schemas.microsoft.com/office/drawing/2014/main" id="{0C7AAF03-D15E-4B2E-A88B-218902F5C626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4610872" y="5490023"/>
            <a:ext cx="2095510" cy="646331"/>
          </a:xfrm>
          <a:prstGeom prst="rect">
            <a:avLst/>
          </a:prstGeom>
          <a:blipFill>
            <a:blip r:embed="rId5"/>
            <a:stretch>
              <a:fillRect l="-2326" t="-5660" r="-1744" b="-14151"/>
            </a:stretch>
          </a:blipFill>
        </p:spPr>
        <p:txBody>
          <a:bodyPr/>
          <a:lstStyle/>
          <a:p>
            <a:r>
              <a:rPr lang="en-GB">
                <a:noFill/>
              </a:rPr>
              <a:t> </a:t>
            </a:r>
          </a:p>
        </p:txBody>
      </p:sp>
      <p:sp>
        <p:nvSpPr>
          <p:cNvPr id="21" name="Tekstvak 11">
            <a:extLst>
              <a:ext uri="{FF2B5EF4-FFF2-40B4-BE49-F238E27FC236}">
                <a16:creationId xmlns:a16="http://schemas.microsoft.com/office/drawing/2014/main" id="{55FDCABD-356C-4CB3-91B6-33F314397B7D}"/>
              </a:ext>
            </a:extLst>
          </p:cNvPr>
          <p:cNvSpPr txBox="1">
            <a:spLocks noRot="1" noChangeAspect="1" noMove="1" noResize="1" noEditPoints="1" noAdjustHandles="1" noChangeArrowheads="1" noChangeShapeType="1" noTextEdit="1"/>
          </p:cNvSpPr>
          <p:nvPr/>
        </p:nvSpPr>
        <p:spPr>
          <a:xfrm>
            <a:off x="835860" y="5564096"/>
            <a:ext cx="1808572" cy="646331"/>
          </a:xfrm>
          <a:prstGeom prst="rect">
            <a:avLst/>
          </a:prstGeom>
          <a:blipFill>
            <a:blip r:embed="rId6"/>
            <a:stretch>
              <a:fillRect l="-2694" t="-5660" r="-2020" b="-14151"/>
            </a:stretch>
          </a:blipFill>
        </p:spPr>
        <p:txBody>
          <a:bodyPr/>
          <a:lstStyle/>
          <a:p>
            <a:r>
              <a:rPr lang="en-GB">
                <a:noFill/>
              </a:rPr>
              <a:t> 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2438400" y="3886200"/>
            <a:ext cx="12192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Verdana"/>
                <a:cs typeface="Verdana"/>
              </a:rPr>
              <a:t>pads</a:t>
            </a:r>
          </a:p>
        </p:txBody>
      </p:sp>
      <p:sp>
        <p:nvSpPr>
          <p:cNvPr id="23" name="Rectangle 22"/>
          <p:cNvSpPr/>
          <p:nvPr/>
        </p:nvSpPr>
        <p:spPr>
          <a:xfrm>
            <a:off x="6096000" y="3733800"/>
            <a:ext cx="920419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Verdana"/>
                <a:cs typeface="Verdana"/>
              </a:rPr>
              <a:t>pixels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C9F43F8B-51C9-9B4E-9D0F-E69B3F37FEDA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458"/>
          <a:stretch/>
        </p:blipFill>
        <p:spPr>
          <a:xfrm rot="5400000">
            <a:off x="6689876" y="1111786"/>
            <a:ext cx="1006806" cy="973794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33758719-56DC-2040-8ACD-3CE307EFD9ED}"/>
              </a:ext>
            </a:extLst>
          </p:cNvPr>
          <p:cNvSpPr/>
          <p:nvPr/>
        </p:nvSpPr>
        <p:spPr>
          <a:xfrm>
            <a:off x="8054937" y="1196752"/>
            <a:ext cx="357640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nl-NL" dirty="0">
                <a:latin typeface="Verdana"/>
                <a:cs typeface="Verdana"/>
              </a:rPr>
              <a:t>details: PhD </a:t>
            </a:r>
            <a:r>
              <a:rPr lang="nl-NL" dirty="0">
                <a:latin typeface="Verdana"/>
                <a:cs typeface="Verdana"/>
                <a:hlinkClick r:id="rId8"/>
              </a:rPr>
              <a:t>thesis</a:t>
            </a:r>
            <a:r>
              <a:rPr lang="nl-NL" dirty="0">
                <a:latin typeface="Verdana"/>
                <a:cs typeface="Verdana"/>
              </a:rPr>
              <a:t> Kees </a:t>
            </a:r>
            <a:r>
              <a:rPr lang="nl-NL" dirty="0" err="1">
                <a:latin typeface="Verdana"/>
                <a:cs typeface="Verdana"/>
              </a:rPr>
              <a:t>Ligtenberg</a:t>
            </a:r>
            <a:endParaRPr lang="en-GB" dirty="0">
              <a:latin typeface="Verdana"/>
              <a:cs typeface="Verdana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Afbeelding 9">
            <a:extLst>
              <a:ext uri="{FF2B5EF4-FFF2-40B4-BE49-F238E27FC236}">
                <a16:creationId xmlns:a16="http://schemas.microsoft.com/office/drawing/2014/main" id="{98ADD7E5-F6BD-4B8A-B514-A7EDCDAF199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71077" y="2133600"/>
            <a:ext cx="5934072" cy="4268368"/>
          </a:xfrm>
          <a:prstGeom prst="rect">
            <a:avLst/>
          </a:prstGeom>
        </p:spPr>
      </p:pic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1336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Performance of a </a:t>
            </a:r>
            <a:r>
              <a:rPr lang="en-US" sz="3600" b="0" dirty="0" err="1">
                <a:latin typeface="Verdana"/>
                <a:cs typeface="Verdana"/>
              </a:rPr>
              <a:t>GridPix</a:t>
            </a:r>
            <a:r>
              <a:rPr lang="en-US" sz="3600" b="0" dirty="0">
                <a:latin typeface="Verdana"/>
                <a:cs typeface="Verdana"/>
              </a:rPr>
              <a:t> TPC at ILC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pic>
        <p:nvPicPr>
          <p:cNvPr id="30" name="Afbeelding 6">
            <a:extLst>
              <a:ext uri="{FF2B5EF4-FFF2-40B4-BE49-F238E27FC236}">
                <a16:creationId xmlns:a16="http://schemas.microsoft.com/office/drawing/2014/main" id="{B9823C7C-C9BF-468A-BC8E-7200092AF6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72674" y="2133600"/>
            <a:ext cx="4335026" cy="4282901"/>
          </a:xfrm>
          <a:prstGeom prst="rect">
            <a:avLst/>
          </a:prstGeom>
        </p:spPr>
      </p:pic>
      <p:sp>
        <p:nvSpPr>
          <p:cNvPr id="13" name="Rectangle 12"/>
          <p:cNvSpPr/>
          <p:nvPr/>
        </p:nvSpPr>
        <p:spPr>
          <a:xfrm>
            <a:off x="533400" y="1206853"/>
            <a:ext cx="11353800" cy="22221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From full simulation the momentum resolution can be determined 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Momentum resolution is about 15% better for the pixels with realistic coverage (with the quads arranged in modules coverage 59%) and deltas. </a:t>
            </a: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000" dirty="0"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solidFill>
                <a:srgbClr val="000000"/>
              </a:solidFill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200" kern="0" dirty="0">
              <a:solidFill>
                <a:srgbClr val="000000"/>
              </a:solidFill>
              <a:latin typeface="Verdana"/>
              <a:cs typeface="Verdana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408DEBDD-5BEC-37EF-C944-549431445C9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877925" y="1319065"/>
            <a:ext cx="3388532" cy="5263829"/>
          </a:xfrm>
          <a:prstGeom prst="rect">
            <a:avLst/>
          </a:prstGeom>
        </p:spPr>
      </p:pic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3B5751A4-A1C8-994A-A53E-C7F6319043C6}"/>
              </a:ext>
            </a:extLst>
          </p:cNvPr>
          <p:cNvSpPr/>
          <p:nvPr/>
        </p:nvSpPr>
        <p:spPr>
          <a:xfrm>
            <a:off x="3359696" y="539969"/>
            <a:ext cx="549541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Pixel TPC tracking studies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F883329-1F52-BA4C-229D-2347B571B407}"/>
              </a:ext>
            </a:extLst>
          </p:cNvPr>
          <p:cNvSpPr txBox="1"/>
          <p:nvPr/>
        </p:nvSpPr>
        <p:spPr>
          <a:xfrm>
            <a:off x="1879106" y="1496978"/>
            <a:ext cx="9324975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tracking Performance for a Pixel TPC based on test beam </a:t>
            </a: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E498E08-8E6F-22B2-B90F-91327B82C69E}"/>
              </a:ext>
            </a:extLst>
          </p:cNvPr>
          <p:cNvSpPr txBox="1"/>
          <p:nvPr/>
        </p:nvSpPr>
        <p:spPr>
          <a:xfrm>
            <a:off x="228600" y="2578030"/>
            <a:ext cx="709153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</a:t>
            </a:r>
            <a:r>
              <a:rPr lang="en-NL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ingle electron resolution    6 mm track(“pad”) resolution </a:t>
            </a:r>
            <a:endParaRPr lang="en-NL" sz="1800" dirty="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CF1A895-AB68-8AD4-48C1-DAED0FA4A1E8}"/>
              </a:ext>
            </a:extLst>
          </p:cNvPr>
          <p:cNvSpPr txBox="1"/>
          <p:nvPr/>
        </p:nvSpPr>
        <p:spPr>
          <a:xfrm>
            <a:off x="7896200" y="2038782"/>
            <a:ext cx="619506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10 cm track resolution</a:t>
            </a:r>
            <a:endParaRPr lang="en-NL" sz="2000" dirty="0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084C4A7E-1327-6D39-357C-E708B2E066B1}"/>
              </a:ext>
            </a:extLst>
          </p:cNvPr>
          <p:cNvSpPr txBox="1"/>
          <p:nvPr/>
        </p:nvSpPr>
        <p:spPr>
          <a:xfrm>
            <a:off x="2255902" y="5555648"/>
            <a:ext cx="9168690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Each 10 cm we have a point with a resolution of &lt; 18 (31) </a:t>
            </a:r>
            <a:r>
              <a:rPr lang="en-NL" sz="18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NL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on the track</a:t>
            </a:r>
          </a:p>
          <a:p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Comparable to performance of a silicon detector (but TPC gas material).</a:t>
            </a:r>
            <a:endParaRPr lang="en-NL" sz="18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2A00393-A1AB-38ED-E54E-5A1A985ECCB7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50820" y="2367329"/>
            <a:ext cx="2331878" cy="3622396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2483D02-CF41-F77B-5D05-5C7FBF3EBA06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4073016" y="2349284"/>
            <a:ext cx="2397102" cy="37237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0725047"/>
      </p:ext>
    </p:extLst>
  </p:cSld>
  <p:clrMapOvr>
    <a:masterClrMapping/>
  </p:clrMapOvr>
  <p:transition spd="slow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495600" y="461963"/>
            <a:ext cx="720276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Performance of a </a:t>
            </a:r>
            <a:r>
              <a:rPr lang="en-US" sz="3600" b="0" dirty="0" err="1">
                <a:latin typeface="Verdana"/>
                <a:cs typeface="Verdana"/>
              </a:rPr>
              <a:t>GridPix</a:t>
            </a:r>
            <a:r>
              <a:rPr lang="en-US" sz="3600" b="0" dirty="0">
                <a:latin typeface="Verdana"/>
                <a:cs typeface="Verdana"/>
              </a:rPr>
              <a:t> TPC 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343472" y="1142971"/>
            <a:ext cx="10255696" cy="554613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Further integration of the Pixel TPC in the ILD software </a:t>
            </a:r>
          </a:p>
          <a:p>
            <a:endParaRPr lang="en-GB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 thought by Frank Gaede about combining pixels into pads:</a:t>
            </a:r>
          </a:p>
          <a:p>
            <a:endParaRPr lang="en-GB" sz="2000" dirty="0">
              <a:solidFill>
                <a:srgbClr val="0066FF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one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could easily project the pixels into pads - of similar/same size as in the current ILD simulation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but rather than simply adding up the charge, you can compute the true </a:t>
            </a:r>
            <a:r>
              <a:rPr lang="en-GB" sz="2000" dirty="0" err="1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center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-of-gravity based position and charge of the virtual pad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 a second step you combine neighbouring pads to a cluster and compute the position (in r-phi, z) of the cluster and create a </a:t>
            </a:r>
            <a:r>
              <a:rPr lang="en-GB" sz="2000" dirty="0" err="1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SimHit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from this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both operations should be linear in time (i.e. one loop over pixels/pads)</a:t>
            </a:r>
            <a:b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</a:br>
            <a:endParaRPr lang="en-GB" sz="2000" dirty="0">
              <a:solidFill>
                <a:srgbClr val="0066FF"/>
              </a:solidFill>
              <a:effectLst/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his procedure should preserve all the point resolution information of the pixels but allow you to run standard </a:t>
            </a:r>
            <a:r>
              <a:rPr lang="en-GB" sz="2000" dirty="0" err="1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Clupatra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as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the pad based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TPC reconstruction.</a:t>
            </a: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solidFill>
                <a:srgbClr val="000000"/>
              </a:solidFill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200" kern="0" dirty="0">
              <a:solidFill>
                <a:srgbClr val="000000"/>
              </a:solidFill>
              <a:latin typeface="Verdana"/>
              <a:cs typeface="Verdana"/>
            </a:endParaRPr>
          </a:p>
        </p:txBody>
      </p:sp>
    </p:spTree>
    <p:extLst>
      <p:ext uri="{BB962C8B-B14F-4D97-AF65-F5344CB8AC3E}">
        <p14:creationId xmlns:p14="http://schemas.microsoft.com/office/powerpoint/2010/main" val="236941624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1336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 Pixel TPC: Track fitting at the edge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533400" y="1386871"/>
            <a:ext cx="11353800" cy="48690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In case of the a realistic geometry with detector edges, </a:t>
            </a:r>
            <a:r>
              <a:rPr lang="en-US" sz="2000" dirty="0" err="1">
                <a:latin typeface="Verdana"/>
                <a:cs typeface="Verdana"/>
              </a:rPr>
              <a:t>Kees</a:t>
            </a:r>
            <a:r>
              <a:rPr lang="en-US" sz="2000" dirty="0">
                <a:latin typeface="Verdana"/>
                <a:cs typeface="Verdana"/>
              </a:rPr>
              <a:t> </a:t>
            </a:r>
            <a:r>
              <a:rPr lang="en-US" sz="2000" dirty="0" err="1">
                <a:latin typeface="Verdana"/>
                <a:cs typeface="Verdana"/>
              </a:rPr>
              <a:t>Ligtenberg</a:t>
            </a:r>
            <a:r>
              <a:rPr lang="en-US" sz="2000" dirty="0">
                <a:latin typeface="Verdana"/>
                <a:cs typeface="Verdana"/>
              </a:rPr>
              <a:t> observed a worsened momentum resolution and momentum biases. This was traced down to be caused by biases in the residuals at the edge of the detector   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solidFill>
                  <a:srgbClr val="0066FF"/>
                </a:solidFill>
                <a:latin typeface="Verdana"/>
                <a:cs typeface="Verdana"/>
              </a:rPr>
              <a:t>The conclusion was that the track fit should be updated to take into account the (small) biases in the residuals at the detector edge(s)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Recently, a master student (computational physics) at the </a:t>
            </a:r>
            <a:r>
              <a:rPr lang="en-US" sz="2000" dirty="0" err="1">
                <a:latin typeface="Verdana"/>
                <a:cs typeface="Verdana"/>
              </a:rPr>
              <a:t>UvA</a:t>
            </a:r>
            <a:r>
              <a:rPr lang="en-US" sz="2000" dirty="0">
                <a:latin typeface="Verdana"/>
                <a:cs typeface="Verdana"/>
              </a:rPr>
              <a:t>, Peter </a:t>
            </a:r>
            <a:r>
              <a:rPr lang="en-US" sz="2000" dirty="0" err="1">
                <a:latin typeface="Verdana"/>
                <a:cs typeface="Verdana"/>
              </a:rPr>
              <a:t>Voerman</a:t>
            </a:r>
            <a:r>
              <a:rPr lang="en-US" sz="2000" dirty="0">
                <a:latin typeface="Verdana"/>
                <a:cs typeface="Verdana"/>
              </a:rPr>
              <a:t>, has written a track fit that corrects the biases in one pass: “Track fitting at the edge”. </a:t>
            </a:r>
          </a:p>
          <a:p>
            <a:pPr marL="34290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The technique can also be applied to fit hits from other gaseous or non-gaseous detectors: 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 a </a:t>
            </a:r>
            <a:r>
              <a:rPr lang="en-US" sz="2000" dirty="0" err="1">
                <a:latin typeface="Verdana"/>
                <a:cs typeface="Verdana"/>
              </a:rPr>
              <a:t>centre</a:t>
            </a:r>
            <a:r>
              <a:rPr lang="en-US" sz="2000" dirty="0">
                <a:latin typeface="Verdana"/>
                <a:cs typeface="Verdana"/>
              </a:rPr>
              <a:t> of gravity technique is used (with measured charges over multiple strips near the edge)  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r>
              <a:rPr lang="en-US" sz="2000" dirty="0">
                <a:latin typeface="Verdana"/>
                <a:cs typeface="Verdana"/>
              </a:rPr>
              <a:t> in case of silicon detector hits near the boundaries of the sensitive volume</a:t>
            </a: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</a:pPr>
            <a:endParaRPr lang="en-US" sz="2000" kern="0" dirty="0">
              <a:solidFill>
                <a:srgbClr val="000000"/>
              </a:solidFill>
              <a:latin typeface="Verdana"/>
              <a:cs typeface="Verdana"/>
            </a:endParaRPr>
          </a:p>
          <a:p>
            <a:pPr marL="342900" lvl="0" indent="-342900">
              <a:spcBef>
                <a:spcPct val="20000"/>
              </a:spcBef>
              <a:buClr>
                <a:srgbClr val="FF6600"/>
              </a:buClr>
              <a:buSzPct val="100000"/>
              <a:buFont typeface="Wingdings" panose="05000000000000000000" pitchFamily="2" charset="2"/>
              <a:buChar char="§"/>
            </a:pPr>
            <a:endParaRPr lang="en-US" sz="2200" kern="0" dirty="0">
              <a:solidFill>
                <a:srgbClr val="000000"/>
              </a:solidFill>
              <a:latin typeface="Verdana"/>
              <a:cs typeface="Verdana"/>
            </a:endParaRPr>
          </a:p>
        </p:txBody>
      </p:sp>
    </p:spTree>
    <p:extLst>
      <p:ext uri="{BB962C8B-B14F-4D97-AF65-F5344CB8AC3E}">
        <p14:creationId xmlns:p14="http://schemas.microsoft.com/office/powerpoint/2010/main" val="326844617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bonn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/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6BD2F96-317E-46E9-8B30-07D6AEAAA013}"/>
              </a:ext>
            </a:extLst>
          </p:cNvPr>
          <p:cNvSpPr txBox="1"/>
          <p:nvPr/>
        </p:nvSpPr>
        <p:spPr>
          <a:xfrm>
            <a:off x="1499456" y="349567"/>
            <a:ext cx="995508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32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Pixel TPC PID performance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619DA6A-516F-2E7D-44FF-9538D2B6C8E3}"/>
              </a:ext>
            </a:extLst>
          </p:cNvPr>
          <p:cNvSpPr txBox="1"/>
          <p:nvPr/>
        </p:nvSpPr>
        <p:spPr>
          <a:xfrm>
            <a:off x="895874" y="1771796"/>
            <a:ext cx="10912988" cy="37733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The relative PID</a:t>
            </a: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resolution for an electron with </a:t>
            </a:r>
            <a:r>
              <a:rPr kumimoji="0" lang="en-GB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</a:t>
            </a:r>
            <a:r>
              <a:rPr kumimoji="0" lang="en-NL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=5,6 GeV/c </a:t>
            </a: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and</a:t>
            </a: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1 m track length with 60% coverage is measured to be: </a:t>
            </a:r>
          </a:p>
          <a:p>
            <a:pPr marL="800100" lvl="1" indent="-342900">
              <a:spcBef>
                <a:spcPct val="20000"/>
              </a:spcBef>
              <a:buClr>
                <a:srgbClr val="FF6600"/>
              </a:buClr>
              <a:buSzPct val="100000"/>
              <a:buBlip>
                <a:blip r:embed="rId7"/>
              </a:buBlip>
              <a:defRPr/>
            </a:pP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2.9 (3.6)% using the template fit (truncation) methods at B = 1 </a:t>
            </a:r>
            <a:r>
              <a:rPr lang="en-US" sz="2000" kern="0" dirty="0">
                <a:solidFill>
                  <a:srgbClr val="0066FF"/>
                </a:solidFill>
                <a:latin typeface="Verdana"/>
                <a:cs typeface="Verdana"/>
              </a:rPr>
              <a:t>T</a:t>
            </a:r>
            <a:endParaRPr kumimoji="0" lang="en-US" sz="2000" b="0" i="0" u="none" strike="noStrike" kern="0" cap="none" spc="0" normalizeH="0" baseline="0" noProof="0" dirty="0">
              <a:ln>
                <a:noFill/>
              </a:ln>
              <a:solidFill>
                <a:srgbClr val="0066FF"/>
              </a:solidFill>
              <a:effectLst/>
              <a:uLnTx/>
              <a:uFillTx/>
              <a:latin typeface="Verdana"/>
              <a:ea typeface="+mn-ea"/>
              <a:cs typeface="Verdana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 is world-best resolution per meter of track length of constructed TPCs running at atmospheric pressure</a:t>
            </a:r>
            <a:endParaRPr kumimoji="0" lang="en-US" sz="2000" b="0" i="0" u="none" strike="noStrike" kern="0" cap="none" spc="0" normalizeH="0" baseline="0" noProof="0" dirty="0">
              <a:ln>
                <a:noFill/>
              </a:ln>
              <a:solidFill>
                <a:srgbClr val="0066FF"/>
              </a:solidFill>
              <a:effectLst/>
              <a:uLnTx/>
              <a:uFillTx/>
              <a:latin typeface="Verdana"/>
              <a:ea typeface="+mn-ea"/>
              <a:cs typeface="Verdana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The extrapolated PID resolution for the ILD detector is 2.4 (3.0)%</a:t>
            </a: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This allows for particle identification and separation of kaons from </a:t>
            </a:r>
            <a:r>
              <a:rPr kumimoji="0" lang="en-US" sz="2000" b="0" i="0" u="none" strike="noStrike" kern="0" cap="none" spc="0" normalizeH="0" baseline="0" noProof="0" dirty="0" err="1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pions</a:t>
            </a: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 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momenta 2.5-45 GeV/c at cos </a:t>
            </a:r>
            <a:r>
              <a:rPr lang="el-GR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θ = 0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with</a:t>
            </a:r>
            <a:r>
              <a:rPr lang="en-GB" sz="2000" dirty="0">
                <a:solidFill>
                  <a:srgbClr val="0066FF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more than </a:t>
            </a:r>
            <a:r>
              <a:rPr lang="en-GB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5.5 (4.5)</a:t>
            </a:r>
            <a:r>
              <a:rPr lang="el-GR" sz="2000" dirty="0">
                <a:solidFill>
                  <a:srgbClr val="FF0000"/>
                </a:solidFill>
                <a:effectLst/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σ</a:t>
            </a: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.  </a:t>
            </a:r>
            <a:endParaRPr kumimoji="0" lang="en-US" sz="22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Verdana"/>
              <a:ea typeface="+mn-ea"/>
              <a:cs typeface="Verdana"/>
            </a:endParaRPr>
          </a:p>
          <a:p>
            <a:pPr marL="342900" marR="0" lvl="0" indent="-34290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FF6600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kumimoji="0" lang="en-US" sz="2000" b="0" i="0" u="none" strike="noStrike" kern="0" cap="none" spc="0" normalizeH="0" baseline="0" noProof="0" dirty="0">
                <a:ln>
                  <a:noFill/>
                </a:ln>
                <a:solidFill>
                  <a:srgbClr val="0066FF"/>
                </a:solidFill>
                <a:effectLst/>
                <a:uLnTx/>
                <a:uFillTx/>
                <a:latin typeface="Verdana"/>
                <a:ea typeface="+mn-ea"/>
                <a:cs typeface="Verdana"/>
              </a:rPr>
              <a:t>A pixel TPC has become a realistic viable option for experiments</a:t>
            </a:r>
          </a:p>
          <a:p>
            <a:pPr marL="742950" marR="0" lvl="1" indent="-28575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rgbClr val="996633"/>
              </a:buClr>
              <a:buSzPct val="100000"/>
              <a:buFontTx/>
              <a:buBlip>
                <a:blip r:embed="rId7"/>
              </a:buBlip>
              <a:tabLst/>
              <a:defRPr/>
            </a:pP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Verdana"/>
                <a:cs typeface="Verdana"/>
              </a:rPr>
              <a:t>High precision tracking like ILD@ILC in the transverse and longitudinal planes, </a:t>
            </a:r>
            <a:r>
              <a:rPr kumimoji="0" lang="en-US" sz="1600" b="0" i="0" u="none" strike="noStrike" kern="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Verdana"/>
                <a:cs typeface="Verdana"/>
              </a:rPr>
              <a:t>dE</a:t>
            </a:r>
            <a:r>
              <a:rPr kumimoji="0" lang="en-US" sz="16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Verdana"/>
                <a:cs typeface="Verdana"/>
              </a:rPr>
              <a:t>/dx by electron and cluster counting, excellent two track resolution, digital readout that can deal with high rates</a:t>
            </a:r>
          </a:p>
        </p:txBody>
      </p:sp>
    </p:spTree>
    <p:extLst>
      <p:ext uri="{BB962C8B-B14F-4D97-AF65-F5344CB8AC3E}">
        <p14:creationId xmlns:p14="http://schemas.microsoft.com/office/powerpoint/2010/main" val="278019195"/>
      </p:ext>
    </p:extLst>
  </p:cSld>
  <p:clrMapOvr>
    <a:masterClrMapping/>
  </p:clrMapOvr>
  <p:transition spd="slow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684957F-AACA-66B6-EE21-AC1CF475CF9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DEA1B4BD-2131-1227-1BA8-9D0FD70324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196939" y="96875"/>
            <a:ext cx="4414762" cy="6858000"/>
          </a:xfrm>
          <a:prstGeom prst="rect">
            <a:avLst/>
          </a:prstGeom>
        </p:spPr>
      </p:pic>
      <p:pic>
        <p:nvPicPr>
          <p:cNvPr id="11" name="Picture 10" descr="bonn.png">
            <a:extLst>
              <a:ext uri="{FF2B5EF4-FFF2-40B4-BE49-F238E27FC236}">
                <a16:creationId xmlns:a16="http://schemas.microsoft.com/office/drawing/2014/main" id="{CBF5A0FD-A8D8-B555-C80B-F24A4757BFD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96400" y="457200"/>
            <a:ext cx="2489200" cy="965200"/>
          </a:xfrm>
          <a:prstGeom prst="rect">
            <a:avLst/>
          </a:prstGeom>
        </p:spPr>
      </p:pic>
      <p:sp>
        <p:nvSpPr>
          <p:cNvPr id="3074" name="Rectangle 4">
            <a:extLst>
              <a:ext uri="{FF2B5EF4-FFF2-40B4-BE49-F238E27FC236}">
                <a16:creationId xmlns:a16="http://schemas.microsoft.com/office/drawing/2014/main" id="{62A640AC-E144-8BEB-B8FC-A0B8789B79AF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2514600" y="260648"/>
            <a:ext cx="7924800" cy="775320"/>
          </a:xfrm>
        </p:spPr>
        <p:txBody>
          <a:bodyPr anchor="ctr"/>
          <a:lstStyle/>
          <a:p>
            <a:pPr marL="342900" lvl="2" indent="-342900">
              <a:spcBef>
                <a:spcPct val="20000"/>
              </a:spcBef>
            </a:pPr>
            <a:br>
              <a:rPr lang="en-US" sz="3200" dirty="0">
                <a:solidFill>
                  <a:srgbClr val="000000"/>
                </a:solidFill>
                <a:latin typeface="Verdana"/>
                <a:cs typeface="Verdana"/>
              </a:rPr>
            </a:br>
            <a:endParaRPr lang="en-GB" altLang="en-US" sz="4000" b="0" dirty="0">
              <a:latin typeface="Verdana"/>
              <a:cs typeface="Verdana"/>
            </a:endParaRPr>
          </a:p>
        </p:txBody>
      </p:sp>
      <p:pic>
        <p:nvPicPr>
          <p:cNvPr id="3077" name="Picture 7">
            <a:extLst>
              <a:ext uri="{FF2B5EF4-FFF2-40B4-BE49-F238E27FC236}">
                <a16:creationId xmlns:a16="http://schemas.microsoft.com/office/drawing/2014/main" id="{02457618-1190-9502-1A38-7813045B2C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304800"/>
            <a:ext cx="2232025" cy="871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CTPClogo_simple.wb.png">
            <a:extLst>
              <a:ext uri="{FF2B5EF4-FFF2-40B4-BE49-F238E27FC236}">
                <a16:creationId xmlns:a16="http://schemas.microsoft.com/office/drawing/2014/main" id="{90EC5E5A-FA85-523E-87B0-86B420F1E72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  <p:pic>
        <p:nvPicPr>
          <p:cNvPr id="25" name="Picture 24" descr="ildlogoTransparant.png">
            <a:extLst>
              <a:ext uri="{FF2B5EF4-FFF2-40B4-BE49-F238E27FC236}">
                <a16:creationId xmlns:a16="http://schemas.microsoft.com/office/drawing/2014/main" id="{4C87C0B6-00DB-3875-35AC-7B0F624FC67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569576" y="5791200"/>
            <a:ext cx="1089024" cy="696976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1DDDBCE8-CE0F-05F8-BA1E-C25724F34BD8}"/>
              </a:ext>
            </a:extLst>
          </p:cNvPr>
          <p:cNvSpPr/>
          <p:nvPr/>
        </p:nvSpPr>
        <p:spPr>
          <a:xfrm>
            <a:off x="3359696" y="363130"/>
            <a:ext cx="677300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DESY </a:t>
            </a:r>
            <a:r>
              <a:rPr lang="nl-NL" sz="3200" kern="0" dirty="0" err="1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testbeam</a:t>
            </a:r>
            <a:r>
              <a:rPr lang="nl-NL" sz="3200" kern="0" dirty="0">
                <a:solidFill>
                  <a:srgbClr val="FF0000"/>
                </a:solidFill>
                <a:latin typeface="Verdana"/>
                <a:ea typeface="+mj-ea"/>
                <a:cs typeface="Verdana"/>
              </a:rPr>
              <a:t> Module Analysis</a:t>
            </a:r>
            <a:endParaRPr lang="nl-NL" sz="3200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191AED7-1BA8-33A8-DB7B-947FC0D7DD03}"/>
              </a:ext>
            </a:extLst>
          </p:cNvPr>
          <p:cNvSpPr txBox="1"/>
          <p:nvPr/>
        </p:nvSpPr>
        <p:spPr>
          <a:xfrm>
            <a:off x="1499456" y="1124744"/>
            <a:ext cx="99550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NL" sz="28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Pixel TPC PID performance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C7B2DFC-4A28-A668-13AD-9C9A25577423}"/>
              </a:ext>
            </a:extLst>
          </p:cNvPr>
          <p:cNvSpPr txBox="1"/>
          <p:nvPr/>
        </p:nvSpPr>
        <p:spPr>
          <a:xfrm>
            <a:off x="6500966" y="2091620"/>
            <a:ext cx="5418584" cy="37856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Separation pion-kaon for different cos(theta) values due to the track length dependence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cos(theta)=0 till 0.95 the separation lies between the black and red curves. </a:t>
            </a: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Only above 0.95-0.975 the separation drops till the blue curve.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Excellent performance over very large polar angle range </a:t>
            </a:r>
          </a:p>
          <a:p>
            <a:r>
              <a:rPr lang="en-NL" sz="2000" baseline="-25000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   </a:t>
            </a:r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endParaRPr lang="en-NL" sz="20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64D81D6-F4D5-061A-359F-0CE9D1A0B0C7}"/>
              </a:ext>
            </a:extLst>
          </p:cNvPr>
          <p:cNvSpPr txBox="1"/>
          <p:nvPr/>
        </p:nvSpPr>
        <p:spPr>
          <a:xfrm>
            <a:off x="1499456" y="2132856"/>
            <a:ext cx="25202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NL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ILD Pixel TPC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70C1F9B-2F20-53DB-6A05-99B49C054E4A}"/>
              </a:ext>
            </a:extLst>
          </p:cNvPr>
          <p:cNvSpPr txBox="1"/>
          <p:nvPr/>
        </p:nvSpPr>
        <p:spPr>
          <a:xfrm>
            <a:off x="984973" y="1245356"/>
            <a:ext cx="1840056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/>
            <a:r>
              <a:rPr lang="en-US" dirty="0">
                <a:solidFill>
                  <a:srgbClr val="FFFFFF">
                    <a:lumMod val="50000"/>
                  </a:srgbClr>
                </a:solidFill>
                <a:latin typeface="Verdana"/>
                <a:cs typeface="Verdana"/>
              </a:rPr>
              <a:t>Backup</a:t>
            </a:r>
            <a:endParaRPr lang="en-NL" dirty="0">
              <a:solidFill>
                <a:srgbClr val="FFFFFF">
                  <a:lumMod val="50000"/>
                </a:srgbClr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AB91F3D-6E57-2644-0EA4-65A65F554213}"/>
              </a:ext>
            </a:extLst>
          </p:cNvPr>
          <p:cNvSpPr txBox="1"/>
          <p:nvPr/>
        </p:nvSpPr>
        <p:spPr>
          <a:xfrm>
            <a:off x="1760985" y="2740984"/>
            <a:ext cx="2128088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3470393251"/>
      </p:ext>
    </p:extLst>
  </p:cSld>
  <p:clrMapOvr>
    <a:masterClrMapping/>
  </p:clrMapOvr>
  <p:transition spd="slow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1336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 Pixel TPC: Track fitting at the edge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1093DC0E-7957-0885-6EC5-A6FB22BAB9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9456" y="967228"/>
            <a:ext cx="9617968" cy="5428809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B0F0EB01-7E02-2DF7-C43F-A83AC833FB37}"/>
              </a:ext>
            </a:extLst>
          </p:cNvPr>
          <p:cNvSpPr txBox="1"/>
          <p:nvPr/>
        </p:nvSpPr>
        <p:spPr>
          <a:xfrm rot="16200000">
            <a:off x="-705302" y="3450799"/>
            <a:ext cx="268700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dirty="0">
                <a:latin typeface="Verdana"/>
                <a:cs typeface="Verdana"/>
              </a:rPr>
              <a:t>Peter </a:t>
            </a:r>
            <a:r>
              <a:rPr lang="en-US" sz="2400" dirty="0" err="1">
                <a:latin typeface="Verdana"/>
                <a:cs typeface="Verdana"/>
              </a:rPr>
              <a:t>Voerman</a:t>
            </a:r>
            <a:endParaRPr lang="en-NL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F83786CC-C2AE-4E09-C217-5A338B8148F6}"/>
              </a:ext>
            </a:extLst>
          </p:cNvPr>
          <p:cNvSpPr txBox="1"/>
          <p:nvPr/>
        </p:nvSpPr>
        <p:spPr>
          <a:xfrm>
            <a:off x="384657" y="332656"/>
            <a:ext cx="1678895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/>
            <a:r>
              <a:rPr lang="en-US" dirty="0">
                <a:solidFill>
                  <a:srgbClr val="FFFFFF">
                    <a:lumMod val="50000"/>
                  </a:srgbClr>
                </a:solidFill>
                <a:latin typeface="Verdana"/>
                <a:cs typeface="Verdana"/>
              </a:rPr>
              <a:t>Backup</a:t>
            </a:r>
            <a:endParaRPr lang="en-NL" dirty="0">
              <a:solidFill>
                <a:srgbClr val="FFFFFF">
                  <a:lumMod val="5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89078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2133600" y="461963"/>
            <a:ext cx="9906000" cy="452437"/>
          </a:xfrm>
        </p:spPr>
        <p:txBody>
          <a:bodyPr/>
          <a:lstStyle/>
          <a:p>
            <a:pPr algn="l"/>
            <a:r>
              <a:rPr lang="en-US" sz="3600" b="0" dirty="0">
                <a:latin typeface="Verdana"/>
                <a:cs typeface="Verdana"/>
              </a:rPr>
              <a:t> Pixel TPC: Track fitting at the edge</a:t>
            </a:r>
            <a:endParaRPr lang="en-GB" altLang="en-US" sz="3600" b="0" dirty="0">
              <a:latin typeface="Verdana"/>
              <a:cs typeface="Verdana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EE8BDF9-9A8D-4693-2E1B-023C8DBF81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7488" y="1038027"/>
            <a:ext cx="9380411" cy="5271293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8D86408-B909-9E9D-A333-2282BB32D05B}"/>
              </a:ext>
            </a:extLst>
          </p:cNvPr>
          <p:cNvSpPr txBox="1"/>
          <p:nvPr/>
        </p:nvSpPr>
        <p:spPr>
          <a:xfrm rot="16200000">
            <a:off x="-627861" y="3257867"/>
            <a:ext cx="2760921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dirty="0">
                <a:latin typeface="Verdana"/>
                <a:cs typeface="Verdana"/>
              </a:rPr>
              <a:t>Peter </a:t>
            </a:r>
            <a:r>
              <a:rPr lang="en-US" sz="2400" dirty="0" err="1">
                <a:latin typeface="Verdana"/>
                <a:cs typeface="Verdana"/>
              </a:rPr>
              <a:t>Voerman</a:t>
            </a:r>
            <a:endParaRPr lang="en-NL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5226E2F-AAF4-DF68-CAD7-F5FC0580A17D}"/>
              </a:ext>
            </a:extLst>
          </p:cNvPr>
          <p:cNvSpPr txBox="1"/>
          <p:nvPr/>
        </p:nvSpPr>
        <p:spPr>
          <a:xfrm>
            <a:off x="407368" y="317847"/>
            <a:ext cx="1462871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/>
            <a:r>
              <a:rPr lang="en-US" dirty="0">
                <a:solidFill>
                  <a:srgbClr val="FFFFFF">
                    <a:lumMod val="50000"/>
                  </a:srgbClr>
                </a:solidFill>
                <a:latin typeface="Verdana"/>
                <a:cs typeface="Verdana"/>
              </a:rPr>
              <a:t>Backup</a:t>
            </a:r>
            <a:endParaRPr lang="en-NL" dirty="0">
              <a:solidFill>
                <a:srgbClr val="FFFFFF">
                  <a:lumMod val="50000"/>
                </a:srgb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930268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6" y="188640"/>
            <a:ext cx="10764357" cy="3024336"/>
          </a:xfrm>
        </p:spPr>
        <p:txBody>
          <a:bodyPr/>
          <a:lstStyle/>
          <a:p>
            <a:b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</a:br>
            <a:b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</a:br>
            <a:r>
              <a:rPr lang="nl-NL" sz="40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Operation</a:t>
            </a:r>
            <a:r>
              <a:rPr lang="nl-NL" sz="40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a Pixel TPC </a:t>
            </a:r>
            <a:br>
              <a:rPr lang="nl-NL" sz="40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</a:br>
            <a:r>
              <a:rPr lang="nl-NL" sz="4000" b="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at CEPC or FCC-</a:t>
            </a:r>
            <a:r>
              <a:rPr lang="nl-NL" sz="4000" b="0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ee</a:t>
            </a:r>
            <a:endParaRPr lang="en-GB" sz="3600" b="0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295869901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88640"/>
            <a:ext cx="10363200" cy="800100"/>
          </a:xfrm>
        </p:spPr>
        <p:txBody>
          <a:bodyPr/>
          <a:lstStyle/>
          <a:p>
            <a: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CEPC or FCC-</a:t>
            </a:r>
            <a:r>
              <a:rPr lang="nl-NL" sz="36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ee</a:t>
            </a:r>
            <a:endParaRPr lang="en-GB" sz="36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39822A7A-1EC3-441B-8C12-ABFF22A4945A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38199" y="1196622"/>
                <a:ext cx="11234465" cy="5184706"/>
              </a:xfrm>
            </p:spPr>
            <p:txBody>
              <a:bodyPr>
                <a:normAutofit fontScale="92500" lnSpcReduction="10000"/>
              </a:bodyPr>
              <a:lstStyle/>
              <a:p>
                <a:pPr marL="0" indent="0">
                  <a:buNone/>
                </a:pPr>
                <a:r>
                  <a:rPr lang="en-GB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most difficult situation for a TPC is running at the Z. </a:t>
                </a:r>
              </a:p>
              <a:p>
                <a:pPr marL="0" indent="0">
                  <a:buNone/>
                </a:pPr>
                <a:r>
                  <a:rPr lang="en-GB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At the Z pole with 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L = 200 10</a:t>
                </a:r>
                <a:r>
                  <a:rPr lang="nl-NL" sz="20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34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cm</a:t>
                </a:r>
                <a:r>
                  <a:rPr lang="nl-NL" sz="20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-2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s</a:t>
                </a:r>
                <a:r>
                  <a:rPr lang="nl-NL" sz="20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-1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 </a:t>
                </a:r>
                <a:r>
                  <a:rPr lang="nl-NL" sz="20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Z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bosons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will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be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produced</a:t>
                </a: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at </a:t>
                </a:r>
                <a14:m>
                  <m:oMath xmlns:m="http://schemas.openxmlformats.org/officeDocument/2006/math">
                    <m:r>
                      <a:rPr lang="nl-NL" sz="2000" b="0" i="1" smtClean="0">
                        <a:latin typeface="Cambria Math" panose="02040503050406030204" pitchFamily="18" charset="0"/>
                      </a:rPr>
                      <m:t>~</m:t>
                    </m:r>
                  </m:oMath>
                </a14:m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60 kHz</a:t>
                </a:r>
              </a:p>
              <a:p>
                <a:pPr marL="0" indent="0">
                  <a:buNone/>
                </a:pPr>
                <a:endParaRPr lang="nl-NL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endParaRPr lang="nl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endParaRPr lang="nl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endParaRPr lang="nl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endParaRPr lang="nl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marL="0" indent="0">
                  <a:buNone/>
                </a:pPr>
                <a:endParaRPr lang="nl-NL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Can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a pixel TPC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reconstruct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2000" dirty="0" err="1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</a:t>
                </a:r>
                <a:r>
                  <a:rPr lang="nl-NL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events?</a:t>
                </a:r>
                <a:endParaRPr lang="en-GB" sz="2000" dirty="0">
                  <a:solidFill>
                    <a:srgbClr val="0066FF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TPC total drift time is about </a:t>
                </a:r>
                <a:r>
                  <a:rPr lang="en-US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30 </a:t>
                </a:r>
                <a:r>
                  <a:rPr lang="en-US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μs</a:t>
                </a:r>
                <a:endParaRPr lang="en-US" sz="18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US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This means that there is on average 2 event / TPC readout cycle</a:t>
                </a:r>
              </a:p>
              <a:p>
                <a:pPr lvl="1"/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YES: The excellent time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resolution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: time stamping of tracks &lt; 1.2 ns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allows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to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resolve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and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reconstruct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  <a:r>
                  <a:rPr lang="nl-NL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</a:t>
                </a:r>
                <a:r>
                  <a:rPr lang="nl-NL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events</a:t>
                </a:r>
                <a:endParaRPr lang="en-GB" sz="20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Can the current readout deal with the rate?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Link speed of Timepix3 (in Quad): 2.6 </a:t>
                </a:r>
                <a:r>
                  <a:rPr lang="en-GB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MHits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/s per 1.41 × 1.41 cm</a:t>
                </a:r>
                <a:r>
                  <a:rPr lang="en-GB" sz="18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  </a:t>
                </a:r>
                <a:r>
                  <a:rPr lang="en-GB" sz="1800" dirty="0" err="1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  <a:hlinkClick r:id="rId2"/>
                  </a:rPr>
                  <a:t>Testbeam</a:t>
                </a:r>
                <a:r>
                  <a:rPr lang="en-GB" sz="1800" dirty="0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  <a:hlinkClick r:id="rId2"/>
                  </a:rPr>
                  <a:t> up to 1.5 kHz</a:t>
                </a:r>
                <a:endParaRPr lang="en-GB" sz="1800" baseline="30000" dirty="0">
                  <a:solidFill>
                    <a:srgbClr val="FF0000"/>
                  </a:solidFill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YES: This is sufficient to deal with hits from Z’s in high luminosity Z running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NB: Data size is not a show stopper as e.g. </a:t>
                </a:r>
                <a:r>
                  <a:rPr lang="en-GB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LHCb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experiment shows using the </a:t>
                </a:r>
                <a:r>
                  <a:rPr lang="en-GB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VeloPix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chip </a:t>
                </a:r>
              </a:p>
              <a:p>
                <a:endParaRPr lang="nl-NL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39822A7A-1EC3-441B-8C12-ABFF22A4945A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199" y="1196622"/>
                <a:ext cx="11234465" cy="5184706"/>
              </a:xfrm>
              <a:blipFill>
                <a:blip r:embed="rId3"/>
                <a:stretch>
                  <a:fillRect l="-451" t="-1222" b="-122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A776C8F5-4D7C-1845-AB26-BC4CCE07240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18852" y="1988840"/>
            <a:ext cx="3466852" cy="1648731"/>
          </a:xfrm>
          <a:prstGeom prst="rect">
            <a:avLst/>
          </a:prstGeom>
        </p:spPr>
      </p:pic>
      <p:grpSp>
        <p:nvGrpSpPr>
          <p:cNvPr id="12" name="Groep 8">
            <a:extLst>
              <a:ext uri="{FF2B5EF4-FFF2-40B4-BE49-F238E27FC236}">
                <a16:creationId xmlns:a16="http://schemas.microsoft.com/office/drawing/2014/main" id="{50D56FB8-D3E1-144E-906C-4CAD19ED7E1E}"/>
              </a:ext>
            </a:extLst>
          </p:cNvPr>
          <p:cNvGrpSpPr/>
          <p:nvPr/>
        </p:nvGrpSpPr>
        <p:grpSpPr>
          <a:xfrm>
            <a:off x="1631504" y="1916832"/>
            <a:ext cx="4824537" cy="1584176"/>
            <a:chOff x="7149455" y="4681579"/>
            <a:chExt cx="4876923" cy="1764303"/>
          </a:xfrm>
        </p:grpSpPr>
        <p:pic>
          <p:nvPicPr>
            <p:cNvPr id="13" name="Afbeelding 6">
              <a:extLst>
                <a:ext uri="{FF2B5EF4-FFF2-40B4-BE49-F238E27FC236}">
                  <a16:creationId xmlns:a16="http://schemas.microsoft.com/office/drawing/2014/main" id="{4B2B1183-034B-D044-B833-090BE692906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7517" b="25276"/>
            <a:stretch/>
          </p:blipFill>
          <p:spPr>
            <a:xfrm>
              <a:off x="7149455" y="4681579"/>
              <a:ext cx="4669132" cy="1764303"/>
            </a:xfrm>
            <a:prstGeom prst="rect">
              <a:avLst/>
            </a:prstGeom>
          </p:spPr>
        </p:pic>
        <p:sp>
          <p:nvSpPr>
            <p:cNvPr id="14" name="Tekstvak 7">
              <a:extLst>
                <a:ext uri="{FF2B5EF4-FFF2-40B4-BE49-F238E27FC236}">
                  <a16:creationId xmlns:a16="http://schemas.microsoft.com/office/drawing/2014/main" id="{370EADA3-3EF4-CD41-9D12-A9689F0DDA22}"/>
                </a:ext>
              </a:extLst>
            </p:cNvPr>
            <p:cNvSpPr txBox="1"/>
            <p:nvPr/>
          </p:nvSpPr>
          <p:spPr>
            <a:xfrm>
              <a:off x="11075925" y="6168883"/>
              <a:ext cx="950453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200" dirty="0"/>
                <a:t>Picture IHEP</a:t>
              </a:r>
              <a:endParaRPr lang="en-GB" sz="1200" dirty="0"/>
            </a:p>
          </p:txBody>
        </p:sp>
      </p:grpSp>
    </p:spTree>
    <p:extLst>
      <p:ext uri="{BB962C8B-B14F-4D97-AF65-F5344CB8AC3E}">
        <p14:creationId xmlns:p14="http://schemas.microsoft.com/office/powerpoint/2010/main" val="12088328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88640"/>
            <a:ext cx="10363200" cy="800100"/>
          </a:xfrm>
        </p:spPr>
        <p:txBody>
          <a:bodyPr/>
          <a:lstStyle/>
          <a:p>
            <a: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CEPC or FCC-</a:t>
            </a:r>
            <a:r>
              <a:rPr lang="nl-NL" sz="36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ee</a:t>
            </a:r>
            <a:endParaRPr lang="en-GB" sz="36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39822A7A-1EC3-441B-8C12-ABFF22A4945A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38199" y="980728"/>
                <a:ext cx="10800645" cy="4980341"/>
              </a:xfrm>
            </p:spPr>
            <p:txBody>
              <a:bodyPr>
                <a:normAutofit/>
              </a:bodyPr>
              <a:lstStyle/>
              <a:p>
                <a:pPr marL="0" indent="0">
                  <a:buNone/>
                </a:pPr>
                <a:r>
                  <a:rPr lang="nl-NL" sz="2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</a:t>
                </a:r>
              </a:p>
              <a:p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What is the current power consumption?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No power pulsing possible at these colliders (at ILC power pulsing was possible) 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Current power consumption TPX3 chip </a:t>
                </a:r>
                <a14:m>
                  <m:oMath xmlns:m="http://schemas.openxmlformats.org/officeDocument/2006/math"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~</m:t>
                    </m:r>
                  </m:oMath>
                </a14:m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2W/chip per 1.41 × 1.41 cm</a:t>
                </a:r>
                <a:r>
                  <a:rPr lang="en-GB" sz="1800" baseline="300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2</a:t>
                </a:r>
                <a:endParaRPr lang="en-GB" sz="1800" dirty="0">
                  <a:latin typeface="Verdana" panose="020B0604030504040204" pitchFamily="34" charset="0"/>
                  <a:ea typeface="Verdana" panose="020B0604030504040204" pitchFamily="34" charset="0"/>
                  <a:cs typeface="Verdana" panose="020B0604030504040204" pitchFamily="34" charset="0"/>
                </a:endParaRP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So: good cooling is important but in my opinion no show stopper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For Silicon detectors lower consumption for the chips and cooling is an important point that needs R&amp;D (e.g. microchannel cooling). 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To save power the TPX3/4 chips can be run in 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  <a:hlinkClick r:id="rId2"/>
                  </a:rPr>
                  <a:t>LowPowerMode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: </a:t>
                </a:r>
                <a:r>
                  <a:rPr lang="en-GB" sz="1800" dirty="0">
                    <a:solidFill>
                      <a:srgbClr val="FF0000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reduction factor 10.</a:t>
                </a:r>
              </a:p>
              <a:p>
                <a:r>
                  <a:rPr lang="en-GB" sz="2000" dirty="0">
                    <a:solidFill>
                      <a:srgbClr val="0066FF"/>
                    </a:solidFill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Can one limit the track distortions?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There are two important sources of track distortions: </a:t>
                </a:r>
              </a:p>
              <a:p>
                <a:pPr lvl="2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distortions of the TPC drift field due to the primary ions </a:t>
                </a:r>
              </a:p>
              <a:p>
                <a:pPr lvl="2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the distortions of the TPC drift field due to the ion back flow (IBF)</a:t>
                </a:r>
              </a:p>
              <a:p>
                <a:pPr lvl="1"/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At the ILC gating is possible; for CEPC or FCC-</a:t>
                </a:r>
                <a:r>
                  <a:rPr lang="en-GB" sz="1800" dirty="0" err="1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ee</a:t>
                </a:r>
                <a:r>
                  <a:rPr lang="en-GB" sz="1800" dirty="0">
                    <a:latin typeface="Verdana" panose="020B0604030504040204" pitchFamily="34" charset="0"/>
                    <a:ea typeface="Verdana" panose="020B0604030504040204" pitchFamily="34" charset="0"/>
                    <a:cs typeface="Verdana" panose="020B0604030504040204" pitchFamily="34" charset="0"/>
                  </a:rPr>
                  <a:t> this is more involved, for a Pixel TPC a double grid is the best solution (see next slide) </a:t>
                </a:r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39822A7A-1EC3-441B-8C12-ABFF22A4945A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199" y="980728"/>
                <a:ext cx="10800645" cy="4980341"/>
              </a:xfr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87831772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88640"/>
            <a:ext cx="10363200" cy="800100"/>
          </a:xfrm>
        </p:spPr>
        <p:txBody>
          <a:bodyPr/>
          <a:lstStyle/>
          <a:p>
            <a: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at CEPC or FCC-</a:t>
            </a:r>
            <a:r>
              <a:rPr lang="nl-NL" sz="36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ee</a:t>
            </a:r>
            <a:endParaRPr lang="en-GB" sz="36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822A7A-1EC3-441B-8C12-ABFF22A49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55440" y="731014"/>
            <a:ext cx="10586393" cy="5722322"/>
          </a:xfrm>
        </p:spPr>
        <p:txBody>
          <a:bodyPr>
            <a:noAutofit/>
          </a:bodyPr>
          <a:lstStyle/>
          <a:p>
            <a:pPr marL="0" indent="0">
              <a:buNone/>
            </a:pPr>
            <a:endParaRPr lang="nl-NL" sz="200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 it possible to reduce the IBF for a pixel TPC?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IDEA: by making chip with a double grid structure (see back up slide)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 idea was already realized as a TWINGRID </a:t>
            </a:r>
            <a:r>
              <a:rPr lang="en-GB" sz="17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NIMA 610 (2009) 644-648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GEMs for the ALICE TPC this was also the way – several GEMs on top of each other to reduce IBF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 the Pixel the IBF can be easily modelled and w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ith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hole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size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25 </a:t>
            </a:r>
            <a:r>
              <a:rPr lang="en-US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μm</a:t>
            </a:r>
            <a:r>
              <a:rPr lang="en-US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an IBF of  3 10</a:t>
            </a:r>
            <a:r>
              <a:rPr lang="en-US" sz="1800" baseline="30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-4 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achieved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value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IBF*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Gain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(2000)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would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0.6. </a:t>
            </a:r>
          </a:p>
          <a:p>
            <a:pPr lvl="1"/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YES: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reduced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0.6 but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needs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R&amp;D</a:t>
            </a:r>
          </a:p>
          <a:p>
            <a:pPr lvl="1"/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In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new detector lab in Bonn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is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possible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make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study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this</a:t>
            </a:r>
            <a:r>
              <a:rPr lang="nl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device</a:t>
            </a:r>
          </a:p>
          <a:p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What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would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size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TPC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distortions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?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Tera-Z studies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by Daniel Jeans and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Keisuke Fuji 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show that for FCC-</a:t>
            </a:r>
            <a:r>
              <a:rPr lang="en-GB" sz="18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ee</a:t>
            </a:r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or CEPC this means: distortions from Z decays up to &lt; O(100) </a:t>
            </a:r>
            <a:r>
              <a:rPr lang="en-NL" sz="1800" dirty="0"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</a:p>
          <a:p>
            <a:pPr lvl="1"/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Beam strahlung gives (now) a factor 200 more hits in the TPC. See Daniel Jeans studies in 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3"/>
              </a:rPr>
              <a:t>ECFA2024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Detector optimization and shielding is important for TPC and Silicon detectors to reduce pair background. A recemt 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4"/>
              </a:rPr>
              <a:t>study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shows the potential.</a:t>
            </a:r>
          </a:p>
          <a:p>
            <a:pPr lvl="1"/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was argued that in an 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5"/>
              </a:rPr>
              <a:t>ILD like detector</a:t>
            </a:r>
            <a:r>
              <a:rPr lang="en-NL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distortions can be mapped or fitted out using the VTX-SIT/SET detectors (see next slide). 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40529994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16632"/>
            <a:ext cx="10363200" cy="800100"/>
          </a:xfrm>
        </p:spPr>
        <p:txBody>
          <a:bodyPr/>
          <a:lstStyle/>
          <a:p>
            <a: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Fitting out TPC </a:t>
            </a:r>
            <a:r>
              <a:rPr lang="nl-NL" sz="36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distortions</a:t>
            </a:r>
            <a:r>
              <a:rPr lang="nl-NL" sz="36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in ILD/CEPC</a:t>
            </a:r>
            <a:endParaRPr lang="en-GB" sz="36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822A7A-1EC3-441B-8C12-ABFF22A49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55440" y="1091054"/>
            <a:ext cx="10586393" cy="5722322"/>
          </a:xfrm>
        </p:spPr>
        <p:txBody>
          <a:bodyPr>
            <a:noAutofit/>
          </a:bodyPr>
          <a:lstStyle/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is possible to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map out distortions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using e.g. muons from Z decays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E.g. by fitting the 3D spatial distribution as a function of time as was done by ALEPH and more recently by ALICE. Using this distribution the hits positions are corrected and the TPC track refitted.</a:t>
            </a: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However, with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silicon trackers around the TPC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,  more elaborate methods can be used. One can use the track predictions based of the silicon trackers SIT and SET to correct on a track-by-track level the TPC track. 	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One can use as a constraint that the extrapolated positions and angles agree with the measured in the SIT and SET.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Practically, one can e.g. correct the TPC track parameters</a:t>
            </a:r>
          </a:p>
          <a:p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ultimate way is a </a:t>
            </a:r>
            <a:r>
              <a:rPr lang="en-GB" sz="2000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fitting technique </a:t>
            </a:r>
            <a:r>
              <a:rPr lang="en-GB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similar to ATLAS. In the ATLAS track fit the common systematics is fitted out for sets of Muon hits. For ILD/CEPC the fit would fit free parameters in the distortion model, while using as a constraint the SIT and SET position and direction measurements. </a:t>
            </a:r>
          </a:p>
          <a:p>
            <a:pPr lvl="1"/>
            <a:r>
              <a:rPr lang="en-GB" sz="18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simplest case is a model where the strength (amplitude) and radial dependence would be scaled and a model is used for the 3D extrapolations</a:t>
            </a:r>
            <a:r>
              <a:rPr lang="en-GB" sz="18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10076147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A2A6131-5760-4854-9184-A8DBAE0EE3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6" y="188640"/>
            <a:ext cx="10363200" cy="720080"/>
          </a:xfrm>
        </p:spPr>
        <p:txBody>
          <a:bodyPr/>
          <a:lstStyle/>
          <a:p>
            <a:r>
              <a:rPr lang="en-US" sz="3200" b="0" dirty="0">
                <a:latin typeface="Verdana"/>
                <a:cs typeface="Verdana"/>
              </a:rPr>
              <a:t>Conclusions</a:t>
            </a:r>
            <a:r>
              <a:rPr lang="nl-NL" sz="32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: Pixel TPC at CEPC or </a:t>
            </a:r>
            <a:r>
              <a:rPr lang="nl-NL" sz="32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endParaRPr lang="en-US" sz="3200" b="0" dirty="0">
              <a:latin typeface="Verdana"/>
              <a:cs typeface="Verdana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C6D65CE5-28D5-4BA6-93F2-E2172EAB075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3392" y="1052736"/>
            <a:ext cx="11407824" cy="5018112"/>
          </a:xfrm>
        </p:spPr>
        <p:txBody>
          <a:bodyPr/>
          <a:lstStyle/>
          <a:p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YES: a pixel TPC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reconstruct</a:t>
            </a:r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Z</a:t>
            </a:r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events in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one</a:t>
            </a:r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readout</a:t>
            </a:r>
            <a:r>
              <a:rPr lang="nl-NL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cycle</a:t>
            </a:r>
            <a:endParaRPr lang="en-GB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US" dirty="0">
                <a:solidFill>
                  <a:srgbClr val="0066FF"/>
                </a:solidFill>
                <a:latin typeface="Verdana"/>
                <a:ea typeface="Verdana" panose="020B0604030504040204" pitchFamily="34" charset="0"/>
                <a:cs typeface="Verdana"/>
              </a:rPr>
              <a:t>YES: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the current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readout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the Timepix3 chip can deal with the Z hit rate running</a:t>
            </a:r>
            <a:endParaRPr lang="en-GB" dirty="0">
              <a:solidFill>
                <a:srgbClr val="FF0000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beam–beam background currently dominates the hit rate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current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power consumption 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is 1W/cm</a:t>
            </a:r>
            <a:r>
              <a:rPr lang="en-GB" baseline="30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2</a:t>
            </a:r>
            <a:r>
              <a:rPr lang="en-GB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 running the TPX chips in low power mode this can be reduced by a factor of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10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Still good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cooling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is important no show stopper.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Track distortions in the TPC drift volume are a concern at high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lumi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Z running: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Track distortions from Z decays in TPC are O(100) </a:t>
            </a:r>
            <a:r>
              <a:rPr lang="en-GB" dirty="0">
                <a:solidFill>
                  <a:srgbClr val="0066FF"/>
                </a:solidFill>
                <a:latin typeface="Symbol" pitchFamily="2" charset="2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m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current MDI design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/CEPC gives a lot of beam-beam background more that a factor 100 more hits from the beam than from the Z.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 improved MDI is needed. Also a high B field (say 3 T) would help (now an option at </a:t>
            </a:r>
            <a:r>
              <a:rPr lang="en-GB" dirty="0" err="1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FCCee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).</a:t>
            </a:r>
            <a:endParaRPr lang="en-GB" sz="1800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is possible to reduce the IBF for a pixel TPC by making a device with a </a:t>
            </a:r>
            <a:r>
              <a:rPr lang="en-GB" dirty="0">
                <a:solidFill>
                  <a:srgbClr val="FF0000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double grid</a:t>
            </a:r>
          </a:p>
          <a:p>
            <a:pPr lvl="1"/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double grid needs dedicated R&amp;D that can be performed in the new lab in Bonn </a:t>
            </a: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Z physics program at FCC-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ee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or CEPC with an ILD-like detector with a Pixel TPC (with double grid structures) sliced between two silicon trackers (VTX-SIT and SET) can be fully exploited. The reduction of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beamstrahlung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by an improved MDI – and the fitting out of distortions - needs more study.</a:t>
            </a:r>
            <a:endParaRPr lang="en-GB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  <a:p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 pixel TPC can perfectly run at WW, ZH or </a:t>
            </a:r>
            <a:r>
              <a:rPr lang="en-GB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tt</a:t>
            </a:r>
            <a:r>
              <a:rPr lang="en-GB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energies where track distortions are several orders of magnitude smaller </a:t>
            </a:r>
            <a:endParaRPr lang="en-NL" dirty="0">
              <a:solidFill>
                <a:srgbClr val="0066FF"/>
              </a:solidFill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524056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18CC231-EC49-46BA-B8D3-09F05285A0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8267" y="116632"/>
            <a:ext cx="10363200" cy="800100"/>
          </a:xfrm>
        </p:spPr>
        <p:txBody>
          <a:bodyPr/>
          <a:lstStyle/>
          <a:p>
            <a:r>
              <a:rPr lang="nl-NL" sz="32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Reducing</a:t>
            </a:r>
            <a:r>
              <a:rPr lang="nl-NL" sz="32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3200" b="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3200" b="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Ion back flow in a Pixel TPC</a:t>
            </a:r>
            <a:endParaRPr lang="en-GB" sz="3200" b="0" dirty="0">
              <a:latin typeface="Verdana" panose="020B0604030504040204" pitchFamily="34" charset="0"/>
              <a:ea typeface="Verdana" panose="020B0604030504040204" pitchFamily="34" charset="0"/>
              <a:cs typeface="Verdana" panose="020B0604030504040204" pitchFamily="34" charset="0"/>
            </a:endParaRP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822A7A-1EC3-441B-8C12-ABFF22A494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83248" y="1185617"/>
            <a:ext cx="9934707" cy="4979687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 Ion back flow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reduced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adding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second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to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device.</a:t>
            </a:r>
          </a:p>
          <a:p>
            <a:pPr marL="0" indent="0">
              <a:buNone/>
            </a:pP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It is important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that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holes of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grids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are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aligned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 The Ion back flow is a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function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geometry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electric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fields.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Detailed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simulations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–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validated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by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data - have been </a:t>
            </a:r>
            <a:r>
              <a:rPr lang="nl-NL" sz="2000" dirty="0" err="1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presented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in 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  <a:hlinkClick r:id="rId2"/>
              </a:rPr>
              <a:t>LCTPC WP #326</a:t>
            </a:r>
            <a:r>
              <a:rPr lang="nl-NL" sz="2000" dirty="0"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.  </a:t>
            </a:r>
          </a:p>
          <a:p>
            <a:pPr marL="0" indent="0">
              <a:buNone/>
            </a:pP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With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 hole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size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of 25 </a:t>
            </a:r>
            <a:r>
              <a:rPr lang="en-US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μm</a:t>
            </a:r>
            <a:r>
              <a:rPr lang="en-US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an IBF </a:t>
            </a:r>
            <a:r>
              <a:rPr lang="en-US" sz="200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of 3 </a:t>
            </a:r>
            <a:r>
              <a:rPr lang="en-US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10</a:t>
            </a:r>
            <a:r>
              <a:rPr lang="en-US" sz="2000" baseline="30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-4 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can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achieved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and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the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value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for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IBF*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Gain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(2000)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would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</a:t>
            </a:r>
            <a:r>
              <a:rPr lang="nl-NL" sz="2000" dirty="0" err="1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be</a:t>
            </a:r>
            <a:r>
              <a:rPr lang="nl-NL" sz="2000" dirty="0">
                <a:solidFill>
                  <a:srgbClr val="0066FF"/>
                </a:solidFill>
                <a:latin typeface="Verdana" panose="020B0604030504040204" pitchFamily="34" charset="0"/>
                <a:ea typeface="Verdana" panose="020B0604030504040204" pitchFamily="34" charset="0"/>
                <a:cs typeface="Verdana" panose="020B0604030504040204" pitchFamily="34" charset="0"/>
              </a:rPr>
              <a:t> 0.6. 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143A0E9E-8C1A-470F-B709-7C23131E629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28625" y="6597419"/>
            <a:ext cx="274320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/>
              <a:t>26/10/2020</a:t>
            </a:r>
            <a:endParaRPr lang="en-GB" dirty="0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F214B82-A4FE-404C-8B1B-22CB8F49B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171825" y="6597419"/>
            <a:ext cx="5848350" cy="26058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ctr" defTabSz="914400" rtl="0" eaLnBrk="1" latinLnBrk="0" hangingPunct="1">
              <a:defRPr sz="1200" b="1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/>
              <a:t>Pixel TPC R&amp;D (Peter Kluit)</a:t>
            </a:r>
            <a:endParaRPr lang="en-GB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4B3B02B1-81E7-A545-9CFB-3B847B2ECD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483013"/>
            <a:ext cx="5164667" cy="2189370"/>
          </a:xfrm>
          <a:prstGeom prst="rect">
            <a:avLst/>
          </a:prstGeom>
        </p:spPr>
      </p:pic>
      <p:graphicFrame>
        <p:nvGraphicFramePr>
          <p:cNvPr id="22" name="Table 21">
            <a:extLst>
              <a:ext uri="{FF2B5EF4-FFF2-40B4-BE49-F238E27FC236}">
                <a16:creationId xmlns:a16="http://schemas.microsoft.com/office/drawing/2014/main" id="{CBEBA02B-93F0-9B4C-B46B-02322BB99C0B}"/>
              </a:ext>
            </a:extLst>
          </p:cNvPr>
          <p:cNvGraphicFramePr>
            <a:graphicFrameLocks noGrp="1"/>
          </p:cNvGraphicFramePr>
          <p:nvPr/>
        </p:nvGraphicFramePr>
        <p:xfrm>
          <a:off x="5303912" y="3448144"/>
          <a:ext cx="6840760" cy="2357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1019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71019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71019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71019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74318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800" b="0" baseline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b="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Ion backflow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1800" b="0" baseline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algn="ctr"/>
                      <a:r>
                        <a:rPr lang="en-US" sz="1800" b="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Hole 30 </a:t>
                      </a:r>
                      <a:r>
                        <a:rPr kumimoji="0" lang="en-US" sz="1800" b="0" i="0" u="none" strike="noStrike" kern="1200" cap="none" spc="0" normalizeH="0" baseline="0" noProof="0" dirty="0" err="1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μm</a:t>
                      </a:r>
                      <a:endParaRPr lang="en-US" sz="1600" b="0" baseline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1600" b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</a:t>
                      </a: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Hole 25 </a:t>
                      </a:r>
                      <a:r>
                        <a:rPr kumimoji="0" lang="en-US" sz="1800" b="0" i="0" u="none" strike="noStrike" kern="1200" cap="none" spc="0" normalizeH="0" baseline="0" noProof="0" dirty="0" err="1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μm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algn="ctr"/>
                      <a:endParaRPr lang="en-US" sz="1600" b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1600" b="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rgbClr val="0000FF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</a:t>
                      </a:r>
                      <a:r>
                        <a:rPr kumimoji="0" lang="en-US" sz="1800" b="0" i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Hole 20 </a:t>
                      </a:r>
                      <a:r>
                        <a:rPr kumimoji="0" lang="en-US" sz="1800" b="0" i="0" u="none" strike="noStrike" kern="1200" cap="none" spc="0" normalizeH="0" baseline="0" noProof="0" dirty="0" err="1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uLnTx/>
                          <a:uFillTx/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μm</a:t>
                      </a:r>
                      <a:endParaRPr lang="en-US" sz="1800" b="0" dirty="0">
                        <a:solidFill>
                          <a:schemeClr val="bg1"/>
                        </a:solidFill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91749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Top grid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2.2%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1.2%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0.7%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91749"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err="1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GridPix</a:t>
                      </a:r>
                      <a:endParaRPr lang="en-US" sz="16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5.5%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2.8%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1.7%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9174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Total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12</a:t>
                      </a:r>
                      <a:r>
                        <a:rPr lang="en-US" sz="160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10</a:t>
                      </a:r>
                      <a:r>
                        <a:rPr lang="en-US" sz="1600" baseline="300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-4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3 10</a:t>
                      </a:r>
                      <a:r>
                        <a:rPr lang="en-US" sz="1600" baseline="300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-4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</a:t>
                      </a:r>
                      <a:r>
                        <a:rPr lang="en-US" sz="1600" baseline="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 10</a:t>
                      </a:r>
                      <a:r>
                        <a:rPr lang="en-US" sz="1600" baseline="300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-4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3152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err="1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transparancy</a:t>
                      </a:r>
                      <a:endParaRPr lang="en-US" sz="16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100%</a:t>
                      </a:r>
                    </a:p>
                    <a:p>
                      <a:pPr algn="ctr"/>
                      <a:endParaRPr lang="en-US" sz="1600" baseline="300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99.4%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600" baseline="300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Verdana" panose="020B0604030504040204" pitchFamily="34" charset="0"/>
                          <a:ea typeface="Verdana" panose="020B0604030504040204" pitchFamily="34" charset="0"/>
                          <a:cs typeface="Verdana" panose="020B0604030504040204" pitchFamily="34" charset="0"/>
                        </a:rPr>
                        <a:t>91.7%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600" baseline="30000" dirty="0">
                        <a:latin typeface="Verdana" panose="020B0604030504040204" pitchFamily="34" charset="0"/>
                        <a:ea typeface="Verdana" panose="020B0604030504040204" pitchFamily="34" charset="0"/>
                        <a:cs typeface="Verdana" panose="020B060403050404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pic>
        <p:nvPicPr>
          <p:cNvPr id="6" name="Picture 5" descr="LCTPClogo_simple.wb.png">
            <a:extLst>
              <a:ext uri="{FF2B5EF4-FFF2-40B4-BE49-F238E27FC236}">
                <a16:creationId xmlns:a16="http://schemas.microsoft.com/office/drawing/2014/main" id="{F35EAE25-FE28-72DC-538D-9775C47E5E6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0800000" flipH="1" flipV="1">
            <a:off x="304800" y="5562600"/>
            <a:ext cx="1600200" cy="9150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2922582"/>
      </p:ext>
    </p:extLst>
  </p:cSld>
  <p:clrMapOvr>
    <a:masterClrMapping/>
  </p:clrMapOvr>
</p:sld>
</file>

<file path=ppt/theme/theme1.xml><?xml version="1.0" encoding="utf-8"?>
<a:theme xmlns:a="http://schemas.openxmlformats.org/drawingml/2006/main" name="Como">
  <a:themeElements>
    <a:clrScheme name="">
      <a:dk1>
        <a:srgbClr val="000000"/>
      </a:dk1>
      <a:lt1>
        <a:srgbClr val="FFFFFF"/>
      </a:lt1>
      <a:dk2>
        <a:srgbClr val="000000"/>
      </a:dk2>
      <a:lt2>
        <a:srgbClr val="5E574E"/>
      </a:lt2>
      <a:accent1>
        <a:srgbClr val="FF6600"/>
      </a:accent1>
      <a:accent2>
        <a:srgbClr val="FFCC00"/>
      </a:accent2>
      <a:accent3>
        <a:srgbClr val="FFFFFF"/>
      </a:accent3>
      <a:accent4>
        <a:srgbClr val="000000"/>
      </a:accent4>
      <a:accent5>
        <a:srgbClr val="FFB8AA"/>
      </a:accent5>
      <a:accent6>
        <a:srgbClr val="E7B900"/>
      </a:accent6>
      <a:hlink>
        <a:srgbClr val="996633"/>
      </a:hlink>
      <a:folHlink>
        <a:srgbClr val="808000"/>
      </a:folHlink>
    </a:clrScheme>
    <a:fontScheme name="Como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Como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Como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omo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69696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9103043</TotalTime>
  <Pages>11</Pages>
  <Words>3302</Words>
  <Application>Microsoft Macintosh PowerPoint</Application>
  <PresentationFormat>Widescreen</PresentationFormat>
  <Paragraphs>348</Paragraphs>
  <Slides>31</Slides>
  <Notes>18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41" baseType="lpstr">
      <vt:lpstr>Arial</vt:lpstr>
      <vt:lpstr>Cambria Math</vt:lpstr>
      <vt:lpstr>Helvetica</vt:lpstr>
      <vt:lpstr>Menlo</vt:lpstr>
      <vt:lpstr>Monotype Sorts</vt:lpstr>
      <vt:lpstr>Symbol</vt:lpstr>
      <vt:lpstr>Times New Roman</vt:lpstr>
      <vt:lpstr>Verdana</vt:lpstr>
      <vt:lpstr>Wingdings</vt:lpstr>
      <vt:lpstr>Como</vt:lpstr>
      <vt:lpstr>Pixel TPC particle identification performance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 </vt:lpstr>
      <vt:lpstr>Simulation of ILD TPC with pixel readout</vt:lpstr>
      <vt:lpstr>Performance of a GridPix TPC at ILC</vt:lpstr>
      <vt:lpstr> </vt:lpstr>
      <vt:lpstr>Performance of a GridPix TPC </vt:lpstr>
      <vt:lpstr> Pixel TPC: Track fitting at the edge</vt:lpstr>
      <vt:lpstr> </vt:lpstr>
      <vt:lpstr> </vt:lpstr>
      <vt:lpstr> Pixel TPC: Track fitting at the edge</vt:lpstr>
      <vt:lpstr> Pixel TPC: Track fitting at the edge</vt:lpstr>
      <vt:lpstr>  Operation of a Pixel TPC  at CEPC or FCC-ee</vt:lpstr>
      <vt:lpstr>A Pixel TPC at CEPC or FCC-ee</vt:lpstr>
      <vt:lpstr>A Pixel TPC at CEPC or FCC-ee</vt:lpstr>
      <vt:lpstr>A Pixel TPC at CEPC or FCC-ee</vt:lpstr>
      <vt:lpstr>Fitting out TPC distortions in ILD/CEPC</vt:lpstr>
      <vt:lpstr>Conclusions: Pixel TPC at CEPC or FCCee</vt:lpstr>
      <vt:lpstr>Reducing the Ion back flow in a Pixel TPC</vt:lpstr>
    </vt:vector>
  </TitlesOfParts>
  <Manager/>
  <Company>NIKHEF</Company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gaseous QUAD pixel detector</dc:title>
  <dc:subject/>
  <dc:creator>Peter Kluit </dc:creator>
  <cp:keywords/>
  <dc:description/>
  <cp:lastModifiedBy>Peter Kluit</cp:lastModifiedBy>
  <cp:revision>2530</cp:revision>
  <cp:lastPrinted>2002-02-06T08:01:21Z</cp:lastPrinted>
  <dcterms:created xsi:type="dcterms:W3CDTF">2019-10-28T05:36:17Z</dcterms:created>
  <dcterms:modified xsi:type="dcterms:W3CDTF">2025-02-13T12:55:39Z</dcterms:modified>
  <cp:category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TemplateType">
    <vt:i4>1</vt:i4>
  </property>
  <property fmtid="{D5CDD505-2E9C-101B-9397-08002B2CF9AE}" pid="3" name="GraphicType">
    <vt:i4>1</vt:i4>
  </property>
  <property fmtid="{D5CDD505-2E9C-101B-9397-08002B2CF9AE}" pid="4" name="Compression">
    <vt:i4>100</vt:i4>
  </property>
  <property fmtid="{D5CDD505-2E9C-101B-9397-08002B2CF9AE}" pid="5" name="ScreenSize">
    <vt:i4>1</vt:i4>
  </property>
  <property fmtid="{D5CDD505-2E9C-101B-9397-08002B2CF9AE}" pid="6" name="ScreenUsage">
    <vt:i4>3</vt:i4>
  </property>
  <property fmtid="{D5CDD505-2E9C-101B-9397-08002B2CF9AE}" pid="7" name="MailAddress">
    <vt:lpwstr>F.Hartjes@nikhef.nl</vt:lpwstr>
  </property>
  <property fmtid="{D5CDD505-2E9C-101B-9397-08002B2CF9AE}" pid="8" name="HomePage">
    <vt:lpwstr/>
  </property>
  <property fmtid="{D5CDD505-2E9C-101B-9397-08002B2CF9AE}" pid="9" name="Other">
    <vt:lpwstr/>
  </property>
  <property fmtid="{D5CDD505-2E9C-101B-9397-08002B2CF9AE}" pid="10" name="DownloadOriginal">
    <vt:bool>false</vt:bool>
  </property>
  <property fmtid="{D5CDD505-2E9C-101B-9397-08002B2CF9AE}" pid="11" name="DownloadIEButton">
    <vt:bool>false</vt:bool>
  </property>
  <property fmtid="{D5CDD505-2E9C-101B-9397-08002B2CF9AE}" pid="12" name="UseBrowserColor">
    <vt:bool>true</vt:bool>
  </property>
  <property fmtid="{D5CDD505-2E9C-101B-9397-08002B2CF9AE}" pid="13" name="BackColor">
    <vt:i4>15132390</vt:i4>
  </property>
  <property fmtid="{D5CDD505-2E9C-101B-9397-08002B2CF9AE}" pid="14" name="TextColor">
    <vt:i4>0</vt:i4>
  </property>
  <property fmtid="{D5CDD505-2E9C-101B-9397-08002B2CF9AE}" pid="15" name="LinkColor">
    <vt:i4>16711782</vt:i4>
  </property>
  <property fmtid="{D5CDD505-2E9C-101B-9397-08002B2CF9AE}" pid="16" name="VisitedColor">
    <vt:i4>10040268</vt:i4>
  </property>
  <property fmtid="{D5CDD505-2E9C-101B-9397-08002B2CF9AE}" pid="17" name="TransparentButton">
    <vt:i4>0</vt:i4>
  </property>
  <property fmtid="{D5CDD505-2E9C-101B-9397-08002B2CF9AE}" pid="18" name="ButtonType">
    <vt:i4>1</vt:i4>
  </property>
  <property fmtid="{D5CDD505-2E9C-101B-9397-08002B2CF9AE}" pid="19" name="ShowNotes">
    <vt:bool>false</vt:bool>
  </property>
  <property fmtid="{D5CDD505-2E9C-101B-9397-08002B2CF9AE}" pid="20" name="NavBtnPos">
    <vt:i4>1</vt:i4>
  </property>
  <property fmtid="{D5CDD505-2E9C-101B-9397-08002B2CF9AE}" pid="21" name="OutputDir">
    <vt:lpwstr>\\Nikhefh\CT www\pub\techphys\diamond</vt:lpwstr>
  </property>
</Properties>
</file>