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84" r:id="rId2"/>
    <p:sldId id="698" r:id="rId3"/>
    <p:sldId id="654" r:id="rId4"/>
    <p:sldId id="699" r:id="rId5"/>
    <p:sldId id="655" r:id="rId6"/>
    <p:sldId id="681" r:id="rId7"/>
    <p:sldId id="658" r:id="rId8"/>
    <p:sldId id="667" r:id="rId9"/>
    <p:sldId id="666" r:id="rId10"/>
    <p:sldId id="682" r:id="rId11"/>
    <p:sldId id="679" r:id="rId12"/>
    <p:sldId id="680" r:id="rId13"/>
    <p:sldId id="663" r:id="rId14"/>
    <p:sldId id="700" r:id="rId15"/>
    <p:sldId id="675" r:id="rId16"/>
    <p:sldId id="677" r:id="rId17"/>
    <p:sldId id="558" r:id="rId18"/>
    <p:sldId id="695" r:id="rId19"/>
    <p:sldId id="683" r:id="rId20"/>
    <p:sldId id="678" r:id="rId21"/>
    <p:sldId id="685" r:id="rId22"/>
    <p:sldId id="701" r:id="rId23"/>
    <p:sldId id="688" r:id="rId24"/>
    <p:sldId id="689" r:id="rId25"/>
    <p:sldId id="686" r:id="rId26"/>
    <p:sldId id="703" r:id="rId27"/>
    <p:sldId id="704" r:id="rId28"/>
    <p:sldId id="705" r:id="rId29"/>
    <p:sldId id="706" r:id="rId30"/>
    <p:sldId id="707" r:id="rId31"/>
    <p:sldId id="708" r:id="rId32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3" autoAdjust="0"/>
    <p:restoredTop sz="94993" autoAdjust="0"/>
  </p:normalViewPr>
  <p:slideViewPr>
    <p:cSldViewPr>
      <p:cViewPr varScale="1">
        <p:scale>
          <a:sx n="112" d="100"/>
          <a:sy n="112" d="100"/>
        </p:scale>
        <p:origin x="288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4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0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4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4251-846D-0791-CABD-27CE89FC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A39592-B301-4C09-3D95-FEC91B3EC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8E20E7-D764-09DC-8119-155C71C28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4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5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40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51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0845E-0BFD-1FC4-2DE9-F3AB184C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2C420AA-CAEA-725D-BB48-92469BD7C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970B7B-F75A-F682-592D-09487C6D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2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3744B-4294-B7AE-A8F9-F0E9640E5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0051B8-DB9E-B2DA-3439-C3F344884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320ACC9-076C-4C1E-82B6-08ECF6953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3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F9E6F-76A3-7983-1D7C-ECA7F594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3A5DAD-019C-B6E5-CBBC-3A8C35FDE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9BCDAC-8A25-11CF-589F-4BE6BD080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04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8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1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LCTPC Bonn January 2025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LCSoft/MarlinReco/blob/master/Analysis/PIDTools/" TargetMode="External"/><Relationship Id="rId3" Type="http://schemas.openxmlformats.org/officeDocument/2006/relationships/image" Target="../media/image2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khef.nl/pub/services/biblio/theses_pdf/thesis_C_Ligtenberg.pdf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genda.linearcollider.org/event/102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hyperlink" Target="https://agenda.linearcollider.org/event/10041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2629/contributions/142937/attachments/87495/132069/TPC-BG-ECFA2024.pdf" TargetMode="External"/><Relationship Id="rId2" Type="http://schemas.openxmlformats.org/officeDocument/2006/relationships/hyperlink" Target="https://agenda.linearcollider.org/event/9903/contributions/51756/attachments/38604/60743/TPC-teraz-updat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hep.ac.cn/event/17020/contributions/118690/" TargetMode="External"/><Relationship Id="rId4" Type="http://schemas.openxmlformats.org/officeDocument/2006/relationships/hyperlink" Target="https://agenda.linearcollider.org/event/10557/contributions/56005/attachments/40138/63634/TPC-BG-update-ild-swana-dec2024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hyperlink" Target="https://agenda.linearcollider.org/event/850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980728"/>
            <a:ext cx="7203802" cy="1080120"/>
          </a:xfrm>
        </p:spPr>
        <p:txBody>
          <a:bodyPr anchor="ctr"/>
          <a:lstStyle/>
          <a:p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Pixel TPC </a:t>
            </a:r>
            <a:r>
              <a:rPr lang="en-GB" altLang="en-US" sz="32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particle </a:t>
            </a:r>
            <a:r>
              <a:rPr lang="en-GB" altLang="en-US" sz="3200" b="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identificaction</a:t>
            </a: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performance</a:t>
            </a:r>
            <a:br>
              <a:rPr lang="en-GB" dirty="0"/>
            </a:b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1" y="2174193"/>
            <a:ext cx="4103220" cy="2819221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Sander van </a:t>
            </a:r>
            <a:r>
              <a:rPr lang="en-GB" altLang="en-US" dirty="0" err="1">
                <a:latin typeface="Verdana"/>
                <a:cs typeface="Verdana"/>
              </a:rPr>
              <a:t>Doesburg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Kluit,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LCTPC Bonn meeting January 2025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5872172" y="2497942"/>
            <a:ext cx="2103839" cy="23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7BD7AD5D-FF02-7D4D-99A1-8CBCB1E54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480" y="4993415"/>
            <a:ext cx="1622491" cy="95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5BF5-320A-3B47-8204-DC65DDCA1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73" y="5136573"/>
            <a:ext cx="1997744" cy="884715"/>
          </a:xfrm>
          <a:prstGeom prst="rect">
            <a:avLst/>
          </a:prstGeom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id="{24CE5863-C9F8-FB42-A5F5-390A838849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24" t="5416" r="10487" b="5393"/>
          <a:stretch/>
        </p:blipFill>
        <p:spPr>
          <a:xfrm>
            <a:off x="8618732" y="2328274"/>
            <a:ext cx="3285893" cy="2630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F7C9B-6D7C-774B-A961-276A17812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6" y="4939672"/>
            <a:ext cx="1600199" cy="10816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2FD27B-D79B-C103-B608-89CBF09D0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4155" y="600931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0710" y="131151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template fit method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588416" y="2204864"/>
            <a:ext cx="385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2.9%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inearity MIP-e = 1.07</a:t>
            </a:r>
          </a:p>
          <a:p>
            <a:pPr algn="ctr"/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syst uncertainty on resolution +7%</a:t>
            </a:r>
          </a:p>
          <a:p>
            <a:pPr algn="ctr"/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EF878-EDB3-B3D9-2D85-2308B5E965E9}"/>
              </a:ext>
            </a:extLst>
          </p:cNvPr>
          <p:cNvSpPr txBox="1"/>
          <p:nvPr/>
        </p:nvSpPr>
        <p:spPr>
          <a:xfrm>
            <a:off x="5459269" y="3351303"/>
            <a:ext cx="2470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684819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04191"/>
              </p:ext>
            </p:extLst>
          </p:nvPr>
        </p:nvGraphicFramePr>
        <p:xfrm>
          <a:off x="1271464" y="2708920"/>
          <a:ext cx="95050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12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3514891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T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 Truncation</a:t>
                      </a:r>
                      <a:endParaRPr lang="en-NL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emplate fit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703512" y="4365104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truncation method has a slightly worse performance – as it is more sensitive to the hits than the template fit method – that is more sensitive to the number of clusters.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332A-6A13-47FE-F934-072476F815A3}"/>
              </a:ext>
            </a:extLst>
          </p:cNvPr>
          <p:cNvSpPr txBox="1"/>
          <p:nvPr/>
        </p:nvSpPr>
        <p:spPr>
          <a:xfrm>
            <a:off x="1881592" y="1693257"/>
            <a:ext cx="8842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dEdx resolution for electrons from data by combining tracks to form a 1 m long track with realistic coverage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E1262-F3F3-E987-95A9-6D5E92BB19DC}"/>
              </a:ext>
            </a:extLst>
          </p:cNvPr>
          <p:cNvSpPr txBox="1"/>
          <p:nvPr/>
        </p:nvSpPr>
        <p:spPr>
          <a:xfrm>
            <a:off x="3047048" y="110417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of a Pixel TPC</a:t>
            </a:r>
            <a:endParaRPr lang="en-NL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296DA-BC0A-4FD3-3B66-0CD1BF79C70A}"/>
              </a:ext>
            </a:extLst>
          </p:cNvPr>
          <p:cNvSpPr txBox="1"/>
          <p:nvPr/>
        </p:nvSpPr>
        <p:spPr>
          <a:xfrm rot="17346532">
            <a:off x="-484876" y="2695607"/>
            <a:ext cx="2427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4230458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695400" y="1449202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extrapolated to the ILD detector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1380503" y="2438886"/>
            <a:ext cx="3419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beam B = 1 T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=5,6 GeV/c 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(Truncation)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2.9 (3.6)%</a:t>
            </a:r>
          </a:p>
          <a:p>
            <a:pPr algn="ctr"/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04710-7D26-9BFF-3C3B-5AFDD0E986D5}"/>
              </a:ext>
            </a:extLst>
          </p:cNvPr>
          <p:cNvSpPr txBox="1"/>
          <p:nvPr/>
        </p:nvSpPr>
        <p:spPr>
          <a:xfrm>
            <a:off x="5187706" y="2132856"/>
            <a:ext cx="544479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detector </a:t>
            </a:r>
          </a:p>
          <a:p>
            <a:pPr algn="ctr"/>
            <a:r>
              <a:rPr lang="en-GB" sz="1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rInner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329 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rOuter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1770 mm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 resolution = 2.4 (3.0) %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GB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q=p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Assume Pixel TPC performance at B = 1 T at p = 5,6 GeV/c</a:t>
            </a:r>
            <a:endParaRPr lang="en-NL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02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0C26FC-F524-8DF0-4250-AA85A723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619" y="367342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dEdx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6478498" y="2467908"/>
            <a:ext cx="54185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dEdx studies in ILD (Ullrich Einhaus)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Extracted the ILC soft parametrisations for energy loss based on G4 and full simulation of the ILC TPC with T2K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Link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generated in 2020 with ILC soft v02-02 and v02-02-01 </a:t>
            </a:r>
          </a:p>
        </p:txBody>
      </p:sp>
    </p:spTree>
    <p:extLst>
      <p:ext uri="{BB962C8B-B14F-4D97-AF65-F5344CB8AC3E}">
        <p14:creationId xmlns:p14="http://schemas.microsoft.com/office/powerpoint/2010/main" val="29439390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4C1C-2E52-886F-935E-AFC917AE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AA35BE0E-8832-D489-6E21-B63997C8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45BAA74A-A497-5FA9-827F-9EF9B75FD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368FA04B-055A-97DE-9E0A-1D93ED4F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0B2C16F0-49BD-902A-0E25-3B328E3D1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1C387484-07FC-8FEB-DF6D-309D1FC2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781695-4768-92C8-6072-BB3DE1E4BFE8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95705-59E2-2FFD-77CD-E80F639D7964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59E2C-0EB8-9738-D49D-7F486AB45EDD}"/>
                  </a:ext>
                </a:extLst>
              </p:cNvPr>
              <p:cNvSpPr txBox="1"/>
              <p:nvPr/>
            </p:nvSpPr>
            <p:spPr>
              <a:xfrm>
                <a:off x="1314145" y="1916832"/>
                <a:ext cx="10573055" cy="3850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ILD PID performance is evaluated using the ILD dEdx parametrisation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an ILD detecor with </a:t>
                </a:r>
                <a:endParaRPr lang="en-GB" sz="20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 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rInner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329</a:t>
                </a:r>
                <a:r>
                  <a:rPr lang="en-GB" sz="2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rOuter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1770 mm</a:t>
                </a: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  </a:t>
                </a:r>
                <a:r>
                  <a:rPr lang="en-GB" sz="2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zMax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  = 2350  mm // half length</a:t>
                </a:r>
              </a:p>
              <a:p>
                <a:pPr algn="ctr"/>
                <a:endParaRPr lang="en-NL" sz="12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truncation and template fit method results at B = 1T for the electrons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are used as resp. worse and best scenarios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performance plots assume cos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 = 0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the PID resolution scales as: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track</m:t>
                        </m:r>
                        <m: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length</m:t>
                        </m:r>
                        <m: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Eloss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&gt;</m:t>
                        </m:r>
                      </m:e>
                    </m:rad>
                  </m:oMath>
                </a14:m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separation between electrons, kaons, protons and pions is defined as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|&lt;Eloss e,K,p&gt; - &lt;Eloss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p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&gt;| /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r>
                  <a:rPr lang="en-NL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p     </a:t>
                </a:r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59E2C-0EB8-9738-D49D-7F486AB45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45" y="1916832"/>
                <a:ext cx="10573055" cy="3850606"/>
              </a:xfrm>
              <a:prstGeom prst="rect">
                <a:avLst/>
              </a:prstGeom>
              <a:blipFill>
                <a:blip r:embed="rId7"/>
                <a:stretch>
                  <a:fillRect l="-480" t="-6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0769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58D0B6-8FAC-FD3A-1703-DC1E74D9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7741" y="319052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6500966" y="1915169"/>
            <a:ext cx="54185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PID Performance for the two methods: template fit (solid), truncation (dashed)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pion-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kaon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PID separation for momenta in the range of 2.5-45 GeV/c at cos 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 = 0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more than 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5.5(4.5)</a:t>
            </a:r>
            <a:r>
              <a:rPr lang="el-G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U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 momentum of 100 GeV/c the separation is still 3.0(2.0)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US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pion-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PID separation for momenta in the range of 2.5-100 GeV/c at cos 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 = 0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more than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.0(4.8)</a:t>
            </a:r>
            <a:r>
              <a:rPr lang="el-G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983F02-12B4-6174-519C-1A054914A060}"/>
              </a:ext>
            </a:extLst>
          </p:cNvPr>
          <p:cNvSpPr txBox="1"/>
          <p:nvPr/>
        </p:nvSpPr>
        <p:spPr>
          <a:xfrm>
            <a:off x="1499456" y="22768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7DF2C-487A-1B48-FD81-CB06C930ACA2}"/>
              </a:ext>
            </a:extLst>
          </p:cNvPr>
          <p:cNvSpPr txBox="1"/>
          <p:nvPr/>
        </p:nvSpPr>
        <p:spPr>
          <a:xfrm>
            <a:off x="2351584" y="3517219"/>
            <a:ext cx="239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3763476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0" y="461963"/>
            <a:ext cx="990600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Simulation of ILD TPC with pixel readout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6096000" cy="3822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To study the performance of a large </a:t>
            </a:r>
            <a:r>
              <a:rPr lang="en-US" sz="2000" dirty="0" err="1">
                <a:latin typeface="Verdana"/>
                <a:cs typeface="Verdana"/>
              </a:rPr>
              <a:t>pixelized</a:t>
            </a:r>
            <a:r>
              <a:rPr lang="en-US" sz="2000" dirty="0">
                <a:latin typeface="Verdana"/>
                <a:cs typeface="Verdana"/>
              </a:rPr>
              <a:t> TPC, the pixel readout was implemented in the full ILD DD4HEP (Geant4) simulation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Changed the existing TPC pad readout to a pixel readout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Adapted </a:t>
            </a:r>
            <a:r>
              <a:rPr lang="en-US" sz="2000" dirty="0" err="1">
                <a:latin typeface="Verdana"/>
                <a:cs typeface="Verdana"/>
              </a:rPr>
              <a:t>Kalman</a:t>
            </a:r>
            <a:r>
              <a:rPr lang="en-US" sz="2000" dirty="0">
                <a:latin typeface="Verdana"/>
                <a:cs typeface="Verdana"/>
              </a:rPr>
              <a:t> filter track reconstruction to pixels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kern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pSp>
        <p:nvGrpSpPr>
          <p:cNvPr id="6" name="Groep 24">
            <a:extLst>
              <a:ext uri="{FF2B5EF4-FFF2-40B4-BE49-F238E27FC236}">
                <a16:creationId xmlns:a16="http://schemas.microsoft.com/office/drawing/2014/main" id="{3E408CF5-CD16-414B-B4F7-0B9EB97746A1}"/>
              </a:ext>
            </a:extLst>
          </p:cNvPr>
          <p:cNvGrpSpPr/>
          <p:nvPr/>
        </p:nvGrpSpPr>
        <p:grpSpPr>
          <a:xfrm>
            <a:off x="7924904" y="2457984"/>
            <a:ext cx="4024733" cy="4040674"/>
            <a:chOff x="5202442" y="3037086"/>
            <a:chExt cx="3437388" cy="3897716"/>
          </a:xfrm>
        </p:grpSpPr>
        <p:pic>
          <p:nvPicPr>
            <p:cNvPr id="7" name="Afbeelding 25">
              <a:extLst>
                <a:ext uri="{FF2B5EF4-FFF2-40B4-BE49-F238E27FC236}">
                  <a16:creationId xmlns:a16="http://schemas.microsoft.com/office/drawing/2014/main" id="{A8BB9E7B-E6B5-421F-BEE4-8CCB2F3EF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l="45850" t="15358" r="9978" b="6475"/>
            <a:stretch/>
          </p:blipFill>
          <p:spPr>
            <a:xfrm>
              <a:off x="5202442" y="3037086"/>
              <a:ext cx="3437388" cy="31807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kstvak 26">
              <a:extLst>
                <a:ext uri="{FF2B5EF4-FFF2-40B4-BE49-F238E27FC236}">
                  <a16:creationId xmlns:a16="http://schemas.microsoft.com/office/drawing/2014/main" id="{19220523-8212-47D6-B84D-3EB5391A35A1}"/>
                </a:ext>
              </a:extLst>
            </p:cNvPr>
            <p:cNvSpPr txBox="1"/>
            <p:nvPr/>
          </p:nvSpPr>
          <p:spPr>
            <a:xfrm>
              <a:off x="5577126" y="6251961"/>
              <a:ext cx="2833180" cy="682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000" dirty="0">
                  <a:latin typeface="Verdana"/>
                  <a:cs typeface="Verdana"/>
                </a:rPr>
                <a:t>50 </a:t>
              </a:r>
              <a:r>
                <a:rPr lang="nl-NL" sz="2000" dirty="0" err="1">
                  <a:latin typeface="Verdana"/>
                  <a:cs typeface="Verdana"/>
                </a:rPr>
                <a:t>GeV</a:t>
              </a:r>
              <a:r>
                <a:rPr lang="nl-NL" sz="2000" dirty="0">
                  <a:latin typeface="Verdana"/>
                  <a:cs typeface="Verdana"/>
                </a:rPr>
                <a:t> muon track </a:t>
              </a:r>
              <a:r>
                <a:rPr lang="nl-NL" sz="2000" dirty="0" err="1">
                  <a:latin typeface="Verdana"/>
                  <a:cs typeface="Verdana"/>
                </a:rPr>
                <a:t>with</a:t>
              </a:r>
              <a:r>
                <a:rPr lang="nl-NL" sz="2000" dirty="0">
                  <a:latin typeface="Verdana"/>
                  <a:cs typeface="Verdana"/>
                </a:rPr>
                <a:t> </a:t>
              </a:r>
            </a:p>
            <a:p>
              <a:pPr algn="ctr"/>
              <a:r>
                <a:rPr lang="nl-NL" sz="2000" dirty="0">
                  <a:latin typeface="Verdana"/>
                  <a:cs typeface="Verdana"/>
                </a:rPr>
                <a:t>pixel </a:t>
              </a:r>
              <a:r>
                <a:rPr lang="nl-NL" sz="2000" dirty="0" err="1">
                  <a:latin typeface="Verdana"/>
                  <a:cs typeface="Verdana"/>
                </a:rPr>
                <a:t>readout</a:t>
              </a:r>
              <a:endParaRPr lang="en-GB" sz="2000" dirty="0">
                <a:latin typeface="Verdana"/>
                <a:cs typeface="Verdana"/>
              </a:endParaRPr>
            </a:p>
          </p:txBody>
        </p:sp>
        <p:pic>
          <p:nvPicPr>
            <p:cNvPr id="10" name="Afbeelding 27">
              <a:extLst>
                <a:ext uri="{FF2B5EF4-FFF2-40B4-BE49-F238E27FC236}">
                  <a16:creationId xmlns:a16="http://schemas.microsoft.com/office/drawing/2014/main" id="{AC6819F4-3A05-4382-856C-2AE74305B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/>
              <a:alphaModFix/>
            </a:blip>
            <a:srcRect l="25896" t="18797" r="35241" b="25512"/>
            <a:stretch/>
          </p:blipFill>
          <p:spPr>
            <a:xfrm>
              <a:off x="5255456" y="4721324"/>
              <a:ext cx="1154784" cy="1191347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solid"/>
            </a:ln>
          </p:spPr>
        </p:pic>
        <p:cxnSp>
          <p:nvCxnSpPr>
            <p:cNvPr id="11" name="Rechte verbindingslijn 28">
              <a:extLst>
                <a:ext uri="{FF2B5EF4-FFF2-40B4-BE49-F238E27FC236}">
                  <a16:creationId xmlns:a16="http://schemas.microsoft.com/office/drawing/2014/main" id="{4752641D-94E1-4E51-BFA6-79687C059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5894" y="4231481"/>
              <a:ext cx="1219200" cy="485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hoek 29">
              <a:extLst>
                <a:ext uri="{FF2B5EF4-FFF2-40B4-BE49-F238E27FC236}">
                  <a16:creationId xmlns:a16="http://schemas.microsoft.com/office/drawing/2014/main" id="{02C085DD-6515-404D-B9B7-22890ED8F29F}"/>
                </a:ext>
              </a:extLst>
            </p:cNvPr>
            <p:cNvSpPr/>
            <p:nvPr/>
          </p:nvSpPr>
          <p:spPr>
            <a:xfrm>
              <a:off x="6462688" y="4226079"/>
              <a:ext cx="100012" cy="1327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Rechte verbindingslijn 30">
              <a:extLst>
                <a:ext uri="{FF2B5EF4-FFF2-40B4-BE49-F238E27FC236}">
                  <a16:creationId xmlns:a16="http://schemas.microsoft.com/office/drawing/2014/main" id="{74FA51E8-48C8-49F6-AD4C-E797D2BE9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7310" y="4333307"/>
              <a:ext cx="145390" cy="1579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3">
            <a:extLst>
              <a:ext uri="{FF2B5EF4-FFF2-40B4-BE49-F238E27FC236}">
                <a16:creationId xmlns:a16="http://schemas.microsoft.com/office/drawing/2014/main" id="{A29F506C-4372-4ACC-A899-B280F4673A99}"/>
              </a:ext>
            </a:extLst>
          </p:cNvPr>
          <p:cNvGrpSpPr/>
          <p:nvPr/>
        </p:nvGrpSpPr>
        <p:grpSpPr>
          <a:xfrm>
            <a:off x="3810000" y="3962400"/>
            <a:ext cx="4011835" cy="1803449"/>
            <a:chOff x="7138695" y="3060888"/>
            <a:chExt cx="4011835" cy="1803449"/>
          </a:xfrm>
        </p:grpSpPr>
        <p:pic>
          <p:nvPicPr>
            <p:cNvPr id="17" name="Afbeelding 5">
              <a:extLst>
                <a:ext uri="{FF2B5EF4-FFF2-40B4-BE49-F238E27FC236}">
                  <a16:creationId xmlns:a16="http://schemas.microsoft.com/office/drawing/2014/main" id="{9E208370-7D81-4A48-8B34-EADD9FF40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978"/>
            <a:stretch/>
          </p:blipFill>
          <p:spPr>
            <a:xfrm>
              <a:off x="7138695" y="3060888"/>
              <a:ext cx="3926680" cy="1599361"/>
            </a:xfrm>
            <a:prstGeom prst="rect">
              <a:avLst/>
            </a:prstGeom>
          </p:spPr>
        </p:pic>
        <p:sp>
          <p:nvSpPr>
            <p:cNvPr id="18" name="Rechthoek 8">
              <a:extLst>
                <a:ext uri="{FF2B5EF4-FFF2-40B4-BE49-F238E27FC236}">
                  <a16:creationId xmlns:a16="http://schemas.microsoft.com/office/drawing/2014/main" id="{8F33CB74-9226-4E3E-AE52-2767AFA33921}"/>
                </a:ext>
              </a:extLst>
            </p:cNvPr>
            <p:cNvSpPr/>
            <p:nvPr/>
          </p:nvSpPr>
          <p:spPr>
            <a:xfrm rot="1142033">
              <a:off x="10053820" y="3250963"/>
              <a:ext cx="1096710" cy="1613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Afbeelding 6">
            <a:extLst>
              <a:ext uri="{FF2B5EF4-FFF2-40B4-BE49-F238E27FC236}">
                <a16:creationId xmlns:a16="http://schemas.microsoft.com/office/drawing/2014/main" id="{3EBF0D4A-322D-4D45-A833-AC61896CF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44"/>
          <a:stretch/>
        </p:blipFill>
        <p:spPr>
          <a:xfrm>
            <a:off x="152400" y="3826486"/>
            <a:ext cx="2976563" cy="1659914"/>
          </a:xfrm>
          <a:prstGeom prst="rect">
            <a:avLst/>
          </a:prstGeom>
        </p:spPr>
      </p:pic>
      <p:sp>
        <p:nvSpPr>
          <p:cNvPr id="20" name="Tekstvak 12">
            <a:extLst>
              <a:ext uri="{FF2B5EF4-FFF2-40B4-BE49-F238E27FC236}">
                <a16:creationId xmlns:a16="http://schemas.microsoft.com/office/drawing/2014/main" id="{0C7AAF03-D15E-4B2E-A88B-218902F5C6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10872" y="5490023"/>
            <a:ext cx="2095510" cy="646331"/>
          </a:xfrm>
          <a:prstGeom prst="rect">
            <a:avLst/>
          </a:prstGeom>
          <a:blipFill>
            <a:blip r:embed="rId5"/>
            <a:stretch>
              <a:fillRect l="-2326" t="-5660" r="-1744" b="-14151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1" name="Tekstvak 11">
            <a:extLst>
              <a:ext uri="{FF2B5EF4-FFF2-40B4-BE49-F238E27FC236}">
                <a16:creationId xmlns:a16="http://schemas.microsoft.com/office/drawing/2014/main" id="{55FDCABD-356C-4CB3-91B6-33F314397B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5860" y="5564096"/>
            <a:ext cx="1808572" cy="646331"/>
          </a:xfrm>
          <a:prstGeom prst="rect">
            <a:avLst/>
          </a:prstGeom>
          <a:blipFill>
            <a:blip r:embed="rId6"/>
            <a:stretch>
              <a:fillRect l="-2694" t="-5660" r="-2020" b="-14151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3886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erdana"/>
                <a:cs typeface="Verdana"/>
              </a:rPr>
              <a:t>pads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0" y="3733800"/>
            <a:ext cx="920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erdana"/>
                <a:cs typeface="Verdana"/>
              </a:rPr>
              <a:t>pixels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F43F8B-51C9-9B4E-9D0F-E69B3F37FE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8"/>
          <a:stretch/>
        </p:blipFill>
        <p:spPr>
          <a:xfrm rot="5400000">
            <a:off x="6689876" y="1111786"/>
            <a:ext cx="1006806" cy="973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758719-56DC-2040-8ACD-3CE307EFD9ED}"/>
              </a:ext>
            </a:extLst>
          </p:cNvPr>
          <p:cNvSpPr/>
          <p:nvPr/>
        </p:nvSpPr>
        <p:spPr>
          <a:xfrm>
            <a:off x="8054937" y="1196752"/>
            <a:ext cx="3576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Verdana"/>
                <a:cs typeface="Verdana"/>
              </a:rPr>
              <a:t>details: PhD </a:t>
            </a:r>
            <a:r>
              <a:rPr lang="nl-NL" dirty="0">
                <a:latin typeface="Verdana"/>
                <a:cs typeface="Verdana"/>
                <a:hlinkClick r:id="rId8"/>
              </a:rPr>
              <a:t>thesis</a:t>
            </a:r>
            <a:r>
              <a:rPr lang="nl-NL" dirty="0">
                <a:latin typeface="Verdana"/>
                <a:cs typeface="Verdana"/>
              </a:rPr>
              <a:t> Kees </a:t>
            </a:r>
            <a:r>
              <a:rPr lang="nl-NL" dirty="0" err="1">
                <a:latin typeface="Verdana"/>
                <a:cs typeface="Verdana"/>
              </a:rPr>
              <a:t>Ligtenberg</a:t>
            </a:r>
            <a:endParaRPr lang="en-GB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9">
            <a:extLst>
              <a:ext uri="{FF2B5EF4-FFF2-40B4-BE49-F238E27FC236}">
                <a16:creationId xmlns:a16="http://schemas.microsoft.com/office/drawing/2014/main" id="{98ADD7E5-F6BD-4B8A-B514-A7EDCDAF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77" y="2133600"/>
            <a:ext cx="5934072" cy="4268368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461963"/>
            <a:ext cx="990600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Performance of a </a:t>
            </a:r>
            <a:r>
              <a:rPr lang="en-US" sz="3600" b="0" dirty="0" err="1">
                <a:latin typeface="Verdana"/>
                <a:cs typeface="Verdana"/>
              </a:rPr>
              <a:t>GridPix</a:t>
            </a:r>
            <a:r>
              <a:rPr lang="en-US" sz="3600" b="0" dirty="0">
                <a:latin typeface="Verdana"/>
                <a:cs typeface="Verdana"/>
              </a:rPr>
              <a:t> TPC at ILC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pic>
        <p:nvPicPr>
          <p:cNvPr id="30" name="Afbeelding 6">
            <a:extLst>
              <a:ext uri="{FF2B5EF4-FFF2-40B4-BE49-F238E27FC236}">
                <a16:creationId xmlns:a16="http://schemas.microsoft.com/office/drawing/2014/main" id="{B9823C7C-C9BF-468A-BC8E-7200092AF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4" y="2133600"/>
            <a:ext cx="4335026" cy="42829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206853"/>
            <a:ext cx="11353800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From full simulation the momentum resolution can be determined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Momentum resolution is about 15% better for the pixels with realistic coverage (with the quads arranged in modules coverage 59%) and deltas. 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kern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8DEBDD-5BEC-37EF-C944-549431445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7925" y="1319065"/>
            <a:ext cx="3388532" cy="5263829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539969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Pixel TPC tracking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879106" y="1496978"/>
            <a:ext cx="9324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tracking Performance for a Pixel TPC based on test beam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498E08-8E6F-22B2-B90F-91327B82C69E}"/>
              </a:ext>
            </a:extLst>
          </p:cNvPr>
          <p:cNvSpPr txBox="1"/>
          <p:nvPr/>
        </p:nvSpPr>
        <p:spPr>
          <a:xfrm>
            <a:off x="228600" y="2578030"/>
            <a:ext cx="709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ingle electron resolution    6 mm track(“pad”) resolution </a:t>
            </a:r>
            <a:endParaRPr lang="en-NL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F1A895-AB68-8AD4-48C1-DAED0FA4A1E8}"/>
              </a:ext>
            </a:extLst>
          </p:cNvPr>
          <p:cNvSpPr txBox="1"/>
          <p:nvPr/>
        </p:nvSpPr>
        <p:spPr>
          <a:xfrm>
            <a:off x="7896200" y="2038782"/>
            <a:ext cx="6195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cm track resolution</a:t>
            </a:r>
            <a:endParaRPr lang="en-NL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C4A7E-1327-6D39-357C-E708B2E066B1}"/>
              </a:ext>
            </a:extLst>
          </p:cNvPr>
          <p:cNvSpPr txBox="1"/>
          <p:nvPr/>
        </p:nvSpPr>
        <p:spPr>
          <a:xfrm>
            <a:off x="2255902" y="5555648"/>
            <a:ext cx="9168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10 cm we have a point with a resolution of &lt; 18 (31)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track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Comparable to performance of a silicon detector (but TPC gas material).</a:t>
            </a:r>
            <a:endParaRPr lang="en-N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00393-A1AB-38ED-E54E-5A1A985EC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820" y="2367329"/>
            <a:ext cx="2331878" cy="3622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83D02-CF41-F77B-5D05-5C7FBF3EBA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3016" y="2349284"/>
            <a:ext cx="2397102" cy="37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504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95600" y="461963"/>
            <a:ext cx="720276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Performance of a </a:t>
            </a:r>
            <a:r>
              <a:rPr lang="en-US" sz="3600" b="0" dirty="0" err="1">
                <a:latin typeface="Verdana"/>
                <a:cs typeface="Verdana"/>
              </a:rPr>
              <a:t>GridPix</a:t>
            </a:r>
            <a:r>
              <a:rPr lang="en-US" sz="3600" b="0" dirty="0">
                <a:latin typeface="Verdana"/>
                <a:cs typeface="Verdana"/>
              </a:rPr>
              <a:t> TPC 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472" y="1142971"/>
            <a:ext cx="10255696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integration of the Pixel TPC in the ILD software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thought by Frank Gaede about combining pixels into pads:</a:t>
            </a:r>
          </a:p>
          <a:p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could easily project the pixels into pads - of similar/same size as in the current ILD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rather than simply adding up the charge, you can compute the true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-of-gravity based position and charge of the virtual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second step you combine neighbouring pads to a cluster and compute the position (in r-phi, z) of the cluster and create a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SimHit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operations should be linear in time (i.e. one loop over pixels/pads)</a:t>
            </a:r>
            <a:b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procedure should preserve all the point resolution information of the pixels but allow you to run standard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Clupatra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pad based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TPC reconstruction.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kern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941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2AE3A-7B27-6986-4FDF-F97D03BC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4C5D9276-B914-76A5-8FCF-F7261D00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06603AF1-E32C-6B68-58C1-EE6FDAE8D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E9E75410-FE24-A0E1-0BAD-0A6C79C8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5DD2A965-EADD-2332-87BB-71E42F35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FD3A5688-7309-91AC-56E6-73B9957FA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78AB45-351F-7799-92A6-4E2701C95CA7}"/>
              </a:ext>
            </a:extLst>
          </p:cNvPr>
          <p:cNvSpPr/>
          <p:nvPr/>
        </p:nvSpPr>
        <p:spPr>
          <a:xfrm>
            <a:off x="3431704" y="363130"/>
            <a:ext cx="6505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0" dirty="0">
                <a:solidFill>
                  <a:srgbClr val="FF0000"/>
                </a:solidFill>
                <a:latin typeface="Verdana"/>
                <a:cs typeface="Verdana"/>
              </a:rPr>
              <a:t>Discuss of two NIM papers </a:t>
            </a:r>
          </a:p>
          <a:p>
            <a:r>
              <a:rPr lang="en-GB" altLang="en-US" sz="3600" b="0" dirty="0">
                <a:solidFill>
                  <a:srgbClr val="FF0000"/>
                </a:solidFill>
                <a:latin typeface="Verdana"/>
                <a:cs typeface="Verdana"/>
              </a:rPr>
              <a:t>on module performance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87BEF-3E60-07B4-1F3F-C5FF9B60701B}"/>
              </a:ext>
            </a:extLst>
          </p:cNvPr>
          <p:cNvSpPr/>
          <p:nvPr/>
        </p:nvSpPr>
        <p:spPr>
          <a:xfrm>
            <a:off x="1703512" y="1837243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>
              <a:latin typeface="Verdana"/>
              <a:cs typeface="Verdana"/>
            </a:endParaRPr>
          </a:p>
          <a:p>
            <a:pPr>
              <a:buFontTx/>
              <a:buBlip>
                <a:blip r:embed="rId7"/>
              </a:buBlip>
            </a:pPr>
            <a:r>
              <a:rPr lang="en-GB" altLang="en-US" sz="2400" dirty="0">
                <a:latin typeface="Verdana"/>
                <a:cs typeface="Verdana"/>
              </a:rPr>
              <a:t> </a:t>
            </a:r>
            <a:r>
              <a:rPr lang="en-GB" altLang="en-US" sz="2400" dirty="0">
                <a:solidFill>
                  <a:srgbClr val="0066FF"/>
                </a:solidFill>
                <a:latin typeface="Verdana"/>
                <a:cs typeface="Verdana"/>
              </a:rPr>
              <a:t>First paper with emphasis on module construction and tracking performance (this talk)</a:t>
            </a:r>
            <a:r>
              <a:rPr lang="en-GB" altLang="en-US" sz="2400" dirty="0">
                <a:latin typeface="Verdana"/>
                <a:cs typeface="Verdana"/>
              </a:rPr>
              <a:t> </a:t>
            </a:r>
          </a:p>
          <a:p>
            <a:r>
              <a:rPr lang="en-GB" altLang="en-US" dirty="0">
                <a:latin typeface="Verdana"/>
                <a:cs typeface="Verdana"/>
              </a:rPr>
              <a:t> </a:t>
            </a:r>
            <a:endParaRPr lang="en-GB" altLang="en-US" sz="2400" dirty="0">
              <a:latin typeface="Verdana"/>
              <a:cs typeface="Verdana"/>
            </a:endParaRPr>
          </a:p>
          <a:p>
            <a:r>
              <a:rPr lang="en-GB" altLang="en-US" sz="2400" dirty="0">
                <a:latin typeface="Verdana"/>
                <a:cs typeface="Verdana"/>
              </a:rPr>
              <a:t> </a:t>
            </a:r>
          </a:p>
          <a:p>
            <a:pPr>
              <a:buFontTx/>
              <a:buBlip>
                <a:blip r:embed="rId7"/>
              </a:buBlip>
            </a:pPr>
            <a:r>
              <a:rPr lang="en-GB" altLang="en-US" sz="2400" dirty="0">
                <a:latin typeface="Verdana"/>
                <a:cs typeface="Verdana"/>
              </a:rPr>
              <a:t> </a:t>
            </a:r>
            <a:r>
              <a:rPr lang="en-GB" altLang="en-US" sz="2400" dirty="0">
                <a:solidFill>
                  <a:srgbClr val="0066FF"/>
                </a:solidFill>
                <a:latin typeface="Verdana"/>
                <a:cs typeface="Verdana"/>
              </a:rPr>
              <a:t>Second paper with emphasis particle identification (second talk) and other analysis results (this talk)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B4C1E-A191-BD7D-93A3-906961F93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800" y="2991405"/>
            <a:ext cx="52324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3FAE9-2BB1-EF1B-C3EE-42E60BD02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9800" y="4580492"/>
            <a:ext cx="4914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170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461963"/>
            <a:ext cx="990600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 Pixel TPC: Track fitting at the edge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386871"/>
            <a:ext cx="1135380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 case of the a realistic geometry with detector edges, </a:t>
            </a:r>
            <a:r>
              <a:rPr lang="en-US" sz="2000" dirty="0" err="1">
                <a:latin typeface="Verdana"/>
                <a:cs typeface="Verdana"/>
              </a:rPr>
              <a:t>Kees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Ligtenberg</a:t>
            </a:r>
            <a:r>
              <a:rPr lang="en-US" sz="2000" dirty="0">
                <a:latin typeface="Verdana"/>
                <a:cs typeface="Verdana"/>
              </a:rPr>
              <a:t> observed a worsened momentum resolution and momentum biases. This was traced down to be caused by biases in the residuals at the edge of the detector  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 conclusion was that the track fit should be updated to take into account the (small) biases in the residuals at the detector edge(s)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Recently, a master student (computational physics) at the </a:t>
            </a:r>
            <a:r>
              <a:rPr lang="en-US" sz="2000" dirty="0" err="1">
                <a:latin typeface="Verdana"/>
                <a:cs typeface="Verdana"/>
              </a:rPr>
              <a:t>UvA</a:t>
            </a:r>
            <a:r>
              <a:rPr lang="en-US" sz="2000" dirty="0">
                <a:latin typeface="Verdana"/>
                <a:cs typeface="Verdana"/>
              </a:rPr>
              <a:t>, Peter </a:t>
            </a:r>
            <a:r>
              <a:rPr lang="en-US" sz="2000" dirty="0" err="1">
                <a:latin typeface="Verdana"/>
                <a:cs typeface="Verdana"/>
              </a:rPr>
              <a:t>Voerman</a:t>
            </a:r>
            <a:r>
              <a:rPr lang="en-US" sz="2000" dirty="0">
                <a:latin typeface="Verdana"/>
                <a:cs typeface="Verdana"/>
              </a:rPr>
              <a:t>, has written a track fit that corrects the biases in one pass: “Track fitting at the edge”.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technique can also be applied to fit hits from other gaseous or non-gaseous detectors: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cs typeface="Verdana"/>
              </a:rPr>
              <a:t>centre</a:t>
            </a:r>
            <a:r>
              <a:rPr lang="en-US" sz="2000" dirty="0">
                <a:latin typeface="Verdana"/>
                <a:cs typeface="Verdana"/>
              </a:rPr>
              <a:t> of gravity technique is used (with measured charges over multiple strips near the edge)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 in case of silicon detector hits near the boundaries of the sensitive volume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kern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844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349567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PID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9DA6A-516F-2E7D-44FF-9538D2B6C8E3}"/>
              </a:ext>
            </a:extLst>
          </p:cNvPr>
          <p:cNvSpPr txBox="1"/>
          <p:nvPr/>
        </p:nvSpPr>
        <p:spPr>
          <a:xfrm>
            <a:off x="895874" y="1771796"/>
            <a:ext cx="10912988" cy="377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lang="en-US" sz="2000" kern="0" dirty="0">
                <a:solidFill>
                  <a:srgbClr val="0066FF"/>
                </a:solidFill>
                <a:latin typeface="Verdana"/>
                <a:cs typeface="Verdana"/>
              </a:rPr>
              <a:t>The relative PID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resolution for an electron with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en-NL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=5,6 GeV/c </a:t>
            </a:r>
            <a:r>
              <a:rPr lang="en-US" sz="2000" kern="0" dirty="0">
                <a:solidFill>
                  <a:srgbClr val="0066FF"/>
                </a:solidFill>
                <a:latin typeface="Verdana"/>
                <a:cs typeface="Verdana"/>
              </a:rPr>
              <a:t>and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1 m track length with 60% coverage is measured to be: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2.9 (3.6)% using the template fit (truncation) methods at B = 1 </a:t>
            </a:r>
            <a:r>
              <a:rPr lang="en-US" sz="2000" kern="0" dirty="0">
                <a:solidFill>
                  <a:srgbClr val="0066FF"/>
                </a:solidFill>
                <a:latin typeface="Verdana"/>
                <a:cs typeface="Verdana"/>
              </a:rPr>
              <a:t>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world-best resolution per meter of track length of constructed TPCs running at atmospheric pressure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extrapolated PID resolution for the ILD detector is 2.4 (3.0)%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This allows for particle identification and separation of kaons from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momenta 2.5-45 GeV/c at cos 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 = 0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than 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 (4.5)</a:t>
            </a:r>
            <a:r>
              <a:rPr lang="el-G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 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pixel TPC has become a realistic viable option for experiments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Verdana"/>
              </a:rPr>
              <a:t>High precision tracking like ILD@ILC in the transverse and longitudinal planes,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Verdana"/>
              </a:rPr>
              <a:t>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Verdana"/>
              </a:rPr>
              <a:t>/dx by electron and cluster counting, excellent two track resolution, digital readout that can deal with high rates</a:t>
            </a:r>
          </a:p>
        </p:txBody>
      </p:sp>
    </p:spTree>
    <p:extLst>
      <p:ext uri="{BB962C8B-B14F-4D97-AF65-F5344CB8AC3E}">
        <p14:creationId xmlns:p14="http://schemas.microsoft.com/office/powerpoint/2010/main" val="27801919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957F-AACA-66B6-EE21-AC1CF475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1B4BD-2131-1227-1BA8-9D0FD703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6939" y="96875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CBF5A0FD-A8D8-B555-C80B-F24A4757B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62A640AC-E144-8BEB-B8FC-A0B8789B79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02457618-1190-9502-1A38-7813045B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90EC5E5A-FA85-523E-87B0-86B420F1E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4C87C0B6-00DB-3875-35AC-7B0F624FC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DDBCE8-CE0F-05F8-BA1E-C25724F34BD8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1AED7-1BA8-33A8-DB7B-947FC0D7DD0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B2DFC-4A28-A668-13AD-9C9A25577423}"/>
              </a:ext>
            </a:extLst>
          </p:cNvPr>
          <p:cNvSpPr txBox="1"/>
          <p:nvPr/>
        </p:nvSpPr>
        <p:spPr>
          <a:xfrm>
            <a:off x="6500966" y="2091620"/>
            <a:ext cx="54185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Separation pion-kaon for different cos(theta) values due to the track length 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cos(theta)=0 till 0.95 the separation lies between the black and red curves.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above 0.95-0.975 the separation drops till the blue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Excellent performance over very large polar angle range </a:t>
            </a:r>
          </a:p>
          <a:p>
            <a:r>
              <a:rPr lang="en-NL" sz="2000" baseline="-25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D81D6-F4D5-061A-359F-0CE9D1A0B0C7}"/>
              </a:ext>
            </a:extLst>
          </p:cNvPr>
          <p:cNvSpPr txBox="1"/>
          <p:nvPr/>
        </p:nvSpPr>
        <p:spPr>
          <a:xfrm>
            <a:off x="1499456" y="213285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C1F9B-2F20-53DB-6A05-99B49C054E4A}"/>
              </a:ext>
            </a:extLst>
          </p:cNvPr>
          <p:cNvSpPr txBox="1"/>
          <p:nvPr/>
        </p:nvSpPr>
        <p:spPr>
          <a:xfrm>
            <a:off x="984973" y="1245356"/>
            <a:ext cx="1840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FF">
                    <a:lumMod val="50000"/>
                  </a:srgbClr>
                </a:solidFill>
                <a:latin typeface="Verdana"/>
                <a:cs typeface="Verdana"/>
              </a:rPr>
              <a:t>Backup</a:t>
            </a:r>
            <a:endParaRPr lang="en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91F3D-6E57-2644-0EA4-65A65F554213}"/>
              </a:ext>
            </a:extLst>
          </p:cNvPr>
          <p:cNvSpPr txBox="1"/>
          <p:nvPr/>
        </p:nvSpPr>
        <p:spPr>
          <a:xfrm>
            <a:off x="1760985" y="2740984"/>
            <a:ext cx="212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47039325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461963"/>
            <a:ext cx="990600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 Pixel TPC: Track fitting at the edge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93DC0E-7957-0885-6EC5-A6FB22BA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967228"/>
            <a:ext cx="9617968" cy="5428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0EB01-7E02-2DF7-C43F-A83AC833FB37}"/>
              </a:ext>
            </a:extLst>
          </p:cNvPr>
          <p:cNvSpPr txBox="1"/>
          <p:nvPr/>
        </p:nvSpPr>
        <p:spPr>
          <a:xfrm rot="16200000">
            <a:off x="-705302" y="3450799"/>
            <a:ext cx="2687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Verdana"/>
                <a:cs typeface="Verdana"/>
              </a:rPr>
              <a:t>Peter </a:t>
            </a:r>
            <a:r>
              <a:rPr lang="en-US" sz="2400" dirty="0" err="1">
                <a:latin typeface="Verdana"/>
                <a:cs typeface="Verdana"/>
              </a:rPr>
              <a:t>Voerman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786CC-C2AE-4E09-C217-5A338B8148F6}"/>
              </a:ext>
            </a:extLst>
          </p:cNvPr>
          <p:cNvSpPr txBox="1"/>
          <p:nvPr/>
        </p:nvSpPr>
        <p:spPr>
          <a:xfrm>
            <a:off x="384657" y="332656"/>
            <a:ext cx="167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FF">
                    <a:lumMod val="50000"/>
                  </a:srgbClr>
                </a:solidFill>
                <a:latin typeface="Verdana"/>
                <a:cs typeface="Verdana"/>
              </a:rPr>
              <a:t>Backup</a:t>
            </a:r>
            <a:endParaRPr lang="en-NL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461963"/>
            <a:ext cx="9906000" cy="452437"/>
          </a:xfrm>
        </p:spPr>
        <p:txBody>
          <a:bodyPr/>
          <a:lstStyle/>
          <a:p>
            <a:pPr algn="l"/>
            <a:r>
              <a:rPr lang="en-US" sz="3600" b="0" dirty="0">
                <a:latin typeface="Verdana"/>
                <a:cs typeface="Verdana"/>
              </a:rPr>
              <a:t> Pixel TPC: Track fitting at the edge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8BDF9-9A8D-4693-2E1B-023C8DBF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038027"/>
            <a:ext cx="9380411" cy="527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86408-B909-9E9D-A333-2282BB32D05B}"/>
              </a:ext>
            </a:extLst>
          </p:cNvPr>
          <p:cNvSpPr txBox="1"/>
          <p:nvPr/>
        </p:nvSpPr>
        <p:spPr>
          <a:xfrm rot="16200000">
            <a:off x="-627861" y="3257867"/>
            <a:ext cx="2760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Verdana"/>
                <a:cs typeface="Verdana"/>
              </a:rPr>
              <a:t>Peter </a:t>
            </a:r>
            <a:r>
              <a:rPr lang="en-US" sz="2400" dirty="0" err="1">
                <a:latin typeface="Verdana"/>
                <a:cs typeface="Verdana"/>
              </a:rPr>
              <a:t>Voerman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26E2F-AAF4-DF68-CAD7-F5FC0580A17D}"/>
              </a:ext>
            </a:extLst>
          </p:cNvPr>
          <p:cNvSpPr txBox="1"/>
          <p:nvPr/>
        </p:nvSpPr>
        <p:spPr>
          <a:xfrm>
            <a:off x="407368" y="317847"/>
            <a:ext cx="1462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FF">
                    <a:lumMod val="50000"/>
                  </a:srgbClr>
                </a:solidFill>
                <a:latin typeface="Verdana"/>
                <a:cs typeface="Verdana"/>
              </a:rPr>
              <a:t>Backup</a:t>
            </a:r>
            <a:endParaRPr lang="en-NL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188640"/>
            <a:ext cx="10764357" cy="3024336"/>
          </a:xfrm>
        </p:spPr>
        <p:txBody>
          <a:bodyPr/>
          <a:lstStyle/>
          <a:p>
            <a:b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</a:t>
            </a:r>
            <a:r>
              <a:rPr lang="nl-NL" sz="40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Pixel TPC </a:t>
            </a:r>
            <a:br>
              <a:rPr lang="nl-NL" sz="40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CEPC or FCC-</a:t>
            </a:r>
            <a:r>
              <a:rPr lang="nl-NL" sz="40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6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Pixel TPC at CEPC or FCC-</a:t>
            </a:r>
            <a:r>
              <a:rPr lang="nl-NL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GB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6622"/>
                <a:ext cx="11234465" cy="518470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most difficult situation for a TPC is running at the Z.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 the Z pole with 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= 200 10</a:t>
                </a:r>
                <a:r>
                  <a:rPr lang="nl-NL" sz="20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34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cm</a:t>
                </a:r>
                <a:r>
                  <a:rPr lang="nl-NL" sz="20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</a:t>
                </a:r>
                <a:r>
                  <a:rPr lang="nl-NL" sz="20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nl-NL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bosons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will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produced</a:t>
                </a: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 kHz</a:t>
                </a:r>
              </a:p>
              <a:p>
                <a:pPr marL="0" indent="0">
                  <a:buNone/>
                </a:pPr>
                <a:endParaRPr lang="nl-N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nl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nl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nl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nl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nl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Can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pixel TPC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reconstruct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events?</a:t>
                </a: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TPC total drift time is about </a:t>
                </a:r>
                <a:r>
                  <a:rPr lang="en-US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 </a:t>
                </a:r>
                <a:r>
                  <a:rPr lang="en-US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μs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US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 means that there is on average 2 event / TPC readout cycle</a:t>
                </a:r>
              </a:p>
              <a:p>
                <a:pPr lvl="1"/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YES: The excellent time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resolution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time stamping of tracks &lt; 1.2 ns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allows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resolve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reconstruct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</a:t>
                </a:r>
                <a:r>
                  <a:rPr lang="nl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events</a:t>
                </a:r>
                <a:endParaRPr lang="en-GB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Can the current readout deal with the rate?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Link speed of Timepix3 (in Quad): 2.6 </a:t>
                </a:r>
                <a:r>
                  <a:rPr lang="en-GB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MHits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/s per 1.41 × 1.41 cm</a:t>
                </a:r>
                <a:r>
                  <a:rPr lang="en-GB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 </a:t>
                </a:r>
                <a:r>
                  <a:rPr lang="en-GB" sz="1800" dirty="0" err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2"/>
                  </a:rPr>
                  <a:t>Testbeam</a:t>
                </a:r>
                <a:r>
                  <a:rPr lang="en-GB" sz="1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2"/>
                  </a:rPr>
                  <a:t> up to 1.5 kHz</a:t>
                </a:r>
                <a:endParaRPr lang="en-GB" sz="1800" baseline="30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YES: This is sufficient to deal with hits from Z’s in high luminosity Z running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NB: Data size is not a show stopper as e.g. </a:t>
                </a:r>
                <a:r>
                  <a:rPr lang="en-GB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LHCb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experiment shows using the </a:t>
                </a:r>
                <a:r>
                  <a:rPr lang="en-GB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VeloPix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chip 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6622"/>
                <a:ext cx="11234465" cy="5184706"/>
              </a:xfrm>
              <a:blipFill>
                <a:blip r:embed="rId3"/>
                <a:stretch>
                  <a:fillRect l="-451" t="-1222" b="-1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6C8F5-4D7C-1845-AB26-BC4CCE072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52" y="1988840"/>
            <a:ext cx="3466852" cy="1648731"/>
          </a:xfrm>
          <a:prstGeom prst="rect">
            <a:avLst/>
          </a:prstGeom>
        </p:spPr>
      </p:pic>
      <p:grpSp>
        <p:nvGrpSpPr>
          <p:cNvPr id="12" name="Groep 8">
            <a:extLst>
              <a:ext uri="{FF2B5EF4-FFF2-40B4-BE49-F238E27FC236}">
                <a16:creationId xmlns:a16="http://schemas.microsoft.com/office/drawing/2014/main" id="{50D56FB8-D3E1-144E-906C-4CAD19ED7E1E}"/>
              </a:ext>
            </a:extLst>
          </p:cNvPr>
          <p:cNvGrpSpPr/>
          <p:nvPr/>
        </p:nvGrpSpPr>
        <p:grpSpPr>
          <a:xfrm>
            <a:off x="1631504" y="1916832"/>
            <a:ext cx="4824537" cy="1584176"/>
            <a:chOff x="7149455" y="4681579"/>
            <a:chExt cx="4876923" cy="1764303"/>
          </a:xfrm>
        </p:grpSpPr>
        <p:pic>
          <p:nvPicPr>
            <p:cNvPr id="13" name="Afbeelding 6">
              <a:extLst>
                <a:ext uri="{FF2B5EF4-FFF2-40B4-BE49-F238E27FC236}">
                  <a16:creationId xmlns:a16="http://schemas.microsoft.com/office/drawing/2014/main" id="{4B2B1183-034B-D044-B833-090BE6929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7" b="25276"/>
            <a:stretch/>
          </p:blipFill>
          <p:spPr>
            <a:xfrm>
              <a:off x="7149455" y="4681579"/>
              <a:ext cx="4669132" cy="1764303"/>
            </a:xfrm>
            <a:prstGeom prst="rect">
              <a:avLst/>
            </a:prstGeom>
          </p:spPr>
        </p:pic>
        <p:sp>
          <p:nvSpPr>
            <p:cNvPr id="14" name="Tekstvak 7">
              <a:extLst>
                <a:ext uri="{FF2B5EF4-FFF2-40B4-BE49-F238E27FC236}">
                  <a16:creationId xmlns:a16="http://schemas.microsoft.com/office/drawing/2014/main" id="{370EADA3-3EF4-CD41-9D12-A9689F0DDA22}"/>
                </a:ext>
              </a:extLst>
            </p:cNvPr>
            <p:cNvSpPr txBox="1"/>
            <p:nvPr/>
          </p:nvSpPr>
          <p:spPr>
            <a:xfrm>
              <a:off x="11075925" y="6168883"/>
              <a:ext cx="950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Picture IHEP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8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Pixel TPC at CEPC or FCC-</a:t>
            </a:r>
            <a:r>
              <a:rPr lang="nl-NL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GB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0728"/>
                <a:ext cx="10800645" cy="49803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What is the current power consumption?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 power pulsing possible at these colliders (at ILC power pulsing was possible) 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Current power consumption TPX3 chip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2W/chip per 1.41 × 1.41 cm</a:t>
                </a:r>
                <a:r>
                  <a:rPr lang="en-GB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GB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So: good cooling is important but in my opinion no show stopper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Silicon detectors lower consumption for the chips and cooling is an important point that needs R&amp;D (e.g. microchannel cooling). 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 save power the TPX3/4 chips can be run in 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2"/>
                  </a:rPr>
                  <a:t>LowPowerMode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:r>
                  <a:rPr lang="en-GB" sz="1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reduction factor 10.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Can one limit the track distortions?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There are two important sources of track distortions: </a:t>
                </a:r>
              </a:p>
              <a:p>
                <a:pPr lvl="2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distortions of the TPC drift field due to the primary ions </a:t>
                </a:r>
              </a:p>
              <a:p>
                <a:pPr lvl="2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distortions of the TPC drift field due to the ion back flow (IBF)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 the ILC gating is possible; for CEPC or FCC-</a:t>
                </a:r>
                <a:r>
                  <a:rPr lang="en-GB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ee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this is more involved, for a Pixel TPC a double grid is the best solution (see next slide)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0728"/>
                <a:ext cx="10800645" cy="498034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1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Pixel TPC at CEPC or FCC-</a:t>
            </a:r>
            <a:r>
              <a:rPr lang="nl-NL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GB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731014"/>
            <a:ext cx="10586393" cy="57223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possible to reduce the IBF for a pixel TPC?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IDEA: by making chip with a double grid structure (see back up slide)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idea was already realized as a TWINGRID </a:t>
            </a:r>
            <a:r>
              <a:rPr lang="en-GB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NIMA 610 (2009) 644-648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GEMs for the ALICE TPC this was also the way – several GEMs on top of each other to reduce IBF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Pixel the IBF can be easily modelled and w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ith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hole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25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IBF of  3 10</a:t>
            </a:r>
            <a:r>
              <a:rPr lang="en-US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 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IBF*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(2000)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0.6. </a:t>
            </a:r>
          </a:p>
          <a:p>
            <a:pPr lvl="1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YES: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IBF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0.6 but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R&amp;D</a:t>
            </a:r>
          </a:p>
          <a:p>
            <a:pPr lvl="1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detector lab in Bonn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make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device</a:t>
            </a:r>
          </a:p>
          <a:p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TPC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distortions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Tera-Z studies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Daniel Jeans and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Keisuke Fuji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 that for FCC-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CEPC this means: distortions from Z decays up to &lt; O(100)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lvl="1"/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 strahlung gives (now) a factor 200 more hits in the TPC. See Daniel Jeans studies in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ECFA2024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Detector optimization and shielding is important for TPC and Silicon detectors to reduce pair background. A recemt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study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shows the potential.</a:t>
            </a:r>
          </a:p>
          <a:p>
            <a:pPr lvl="1"/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argued that in an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ILD like detector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distortions can be mapped or fitted out using the VTX-SIT/SET detectors (see next slide).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29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16632"/>
            <a:ext cx="10363200" cy="800100"/>
          </a:xfrm>
        </p:spPr>
        <p:txBody>
          <a:bodyPr/>
          <a:lstStyle/>
          <a:p>
            <a: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Fitting out TPC </a:t>
            </a:r>
            <a:r>
              <a:rPr lang="nl-NL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distortions</a:t>
            </a:r>
            <a:r>
              <a:rPr lang="nl-NL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ILD/CEPC</a:t>
            </a:r>
            <a:endParaRPr lang="en-GB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091054"/>
            <a:ext cx="10586393" cy="572232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possible to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 out distortions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e.g. muons from Z decays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by fitting the 3D spatial distribution as a function of time as was done by ALEPH and more recently by ALICE. Using this distribution the hits positions are corrected and the TPC track refitted.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with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silicon trackers around the TPC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more elaborate methods can be used. One can use the track predictions based of the silicon trackers SIT and SET to correct on a track-by-track level the TPC track. 	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 use as a constraint that the extrapolated positions and angles agree with the measured in the SIT and SET.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Practically, one can e.g. correct the TPC track parameters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ultimate way is a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fitting technique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to ATLAS. In the ATLAS track fit the common systematics is fitted out for sets of Muon hits. For ILD/CEPC the fit would fit free parameters in the distortion model, while using as a constraint the SIT and SET position and direction measurements.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simplest case is a model where the strength (amplitude) and radial dependence would be scaled and a model is used for the 3D extrapolations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07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1C0027-7361-31D4-9077-38B2FD90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8329" y="700582"/>
            <a:ext cx="3876868" cy="5387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D4D7B-BC68-3852-105F-55AC6F1B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8050" y="650007"/>
            <a:ext cx="3876868" cy="538770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168490" y="1148361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hits per chip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1941027" y="5152696"/>
            <a:ext cx="9173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smaller Landau tail and a more gaussian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electron crossing 8 chips in the module has about 1000 TX3 hits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1823-6ED6-6CE1-F78B-E1BBBC6E9888}"/>
              </a:ext>
            </a:extLst>
          </p:cNvPr>
          <p:cNvSpPr txBox="1"/>
          <p:nvPr/>
        </p:nvSpPr>
        <p:spPr>
          <a:xfrm>
            <a:off x="4201081" y="2060848"/>
            <a:ext cx="117483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FB9BE-BCFF-9183-0850-C2658E58D9D4}"/>
              </a:ext>
            </a:extLst>
          </p:cNvPr>
          <p:cNvSpPr txBox="1"/>
          <p:nvPr/>
        </p:nvSpPr>
        <p:spPr>
          <a:xfrm>
            <a:off x="9120545" y="2060847"/>
            <a:ext cx="131885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3FA8B-E49C-E5D2-6797-79B1E9173BD4}"/>
              </a:ext>
            </a:extLst>
          </p:cNvPr>
          <p:cNvSpPr txBox="1"/>
          <p:nvPr/>
        </p:nvSpPr>
        <p:spPr>
          <a:xfrm rot="19400085">
            <a:off x="5190072" y="2915016"/>
            <a:ext cx="2457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A6131-5760-4854-9184-A8DBAE0E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188640"/>
            <a:ext cx="10363200" cy="720080"/>
          </a:xfrm>
        </p:spPr>
        <p:txBody>
          <a:bodyPr/>
          <a:lstStyle/>
          <a:p>
            <a:r>
              <a:rPr lang="en-US" sz="3200" b="0" dirty="0">
                <a:latin typeface="Verdana"/>
                <a:cs typeface="Verdana"/>
              </a:rPr>
              <a:t>Conclusions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Pixel TPC at CEPC or </a:t>
            </a:r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endParaRPr lang="en-US" sz="3200" b="0" dirty="0">
              <a:latin typeface="Verdana"/>
              <a:cs typeface="Verdana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D65CE5-28D5-4BA6-93F2-E2172EAB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52736"/>
            <a:ext cx="11407824" cy="5018112"/>
          </a:xfrm>
        </p:spPr>
        <p:txBody>
          <a:bodyPr/>
          <a:lstStyle/>
          <a:p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YES: a pixel TPC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 in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readout</a:t>
            </a:r>
            <a:r>
              <a:rPr lang="nl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Verdana"/>
                <a:ea typeface="Verdana" panose="020B0604030504040204" pitchFamily="34" charset="0"/>
                <a:cs typeface="Verdana"/>
              </a:rPr>
              <a:t>YES: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current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readout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Timepix3 chip can deal with the Z hit rate running</a:t>
            </a:r>
            <a:endParaRPr lang="en-GB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beam–beam background currently dominates the hit rate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consumption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1W/cm</a:t>
            </a:r>
            <a:r>
              <a:rPr lang="en-GB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running the TPX chips in low power mode this can be reduced by a factor of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Still good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cooling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important no show stopper.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distortions in the TPC drift volume are a concern at high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lumi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running:</a:t>
            </a: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distortions from Z decays in TPC are O(100) </a:t>
            </a:r>
            <a:r>
              <a:rPr lang="en-GB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MDI design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/CEPC gives a lot of beam-beam background more that a factor 100 more hits from the beam than from the Z.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improved MDI is needed. Also a high B field (say 3 T) would help (now an option at </a:t>
            </a:r>
            <a:r>
              <a:rPr lang="en-GB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possible to reduce the IBF for a pixel TPC by making a device with a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grid</a:t>
            </a: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double grid needs dedicated R&amp;D that can be performed in the new lab in Bonn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Z physics program at FCC-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CEPC with an ILD-like detector with a Pixel TPC (with double grid structures) sliced between two silicon trackers (VTX-SIT and SET) can be fully exploited. The reduction of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beamstrahlung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an improved MDI – and the fitting out of distortions - needs more study.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pixel TPC can perfectly run at WW, ZH or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energies where track distortions are several orders of magnitude smaller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16632"/>
            <a:ext cx="10363200" cy="800100"/>
          </a:xfrm>
        </p:spPr>
        <p:txBody>
          <a:bodyPr/>
          <a:lstStyle/>
          <a:p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Ion back flow in a Pixel TPC</a:t>
            </a:r>
            <a:endParaRPr lang="en-GB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48" y="1185617"/>
            <a:ext cx="9934707" cy="497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Ion back flow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adding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second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device.</a:t>
            </a:r>
          </a:p>
          <a:p>
            <a:pPr marL="0" indent="0"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holes of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grids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aligned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The Ion back flow is a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fields.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simulations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validated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- have been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LCTPC WP #326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marL="0" indent="0">
              <a:buNone/>
            </a:pP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hole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25 </a:t>
            </a:r>
            <a:r>
              <a:rPr lang="en-US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μm</a:t>
            </a:r>
            <a:r>
              <a:rPr lang="en-US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IBF </a:t>
            </a:r>
            <a:r>
              <a:rPr lang="en-US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3 </a:t>
            </a:r>
            <a:r>
              <a:rPr lang="en-US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 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IBF*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(2000)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0.6.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B02B1-81E7-A545-9CFB-3B847B2EC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3013"/>
            <a:ext cx="5164667" cy="218937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BEBA02B-93F0-9B4C-B46B-02322BB99C0B}"/>
              </a:ext>
            </a:extLst>
          </p:cNvPr>
          <p:cNvGraphicFramePr>
            <a:graphicFrameLocks noGrp="1"/>
          </p:cNvGraphicFramePr>
          <p:nvPr/>
        </p:nvGraphicFramePr>
        <p:xfrm>
          <a:off x="5303912" y="3448144"/>
          <a:ext cx="684076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Ion backflow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Hole 30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μm</a:t>
                      </a:r>
                      <a:endParaRPr lang="en-US" sz="1600" b="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Hole 25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μm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Hole 20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μm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GridPix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lang="en-US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</a:t>
                      </a:r>
                      <a:r>
                        <a:rPr lang="en-US" sz="16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3 10</a:t>
                      </a:r>
                      <a:r>
                        <a:rPr lang="en-US" sz="16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</a:t>
                      </a:r>
                      <a:r>
                        <a:rPr lang="en-US" sz="16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transparancy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  <a:p>
                      <a:pPr algn="ctr"/>
                      <a:endParaRPr lang="en-US" sz="16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91.7%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LCTPClogo_simple.wb.png">
            <a:extLst>
              <a:ext uri="{FF2B5EF4-FFF2-40B4-BE49-F238E27FC236}">
                <a16:creationId xmlns:a16="http://schemas.microsoft.com/office/drawing/2014/main" id="{F35EAE25-FE28-72DC-538D-9775C47E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070B-3B42-BC06-457C-66AC41822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8F688B99-6958-C1A3-3842-47B0E54BE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64EA8F13-E169-7473-1D0A-9A82EA4F6B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229F190A-DE2C-4320-A281-EA167AC0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023B9621-BB0A-BCE8-EC91-3EC47E62B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35BD31D1-391D-7ACE-A135-BD225AEBB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8B243-C493-EB45-F8BB-849636810FDC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AA5EE-7D23-8009-DFC4-69E4E12D72CF}"/>
              </a:ext>
            </a:extLst>
          </p:cNvPr>
          <p:cNvSpPr txBox="1"/>
          <p:nvPr/>
        </p:nvSpPr>
        <p:spPr>
          <a:xfrm>
            <a:off x="2675620" y="1268760"/>
            <a:ext cx="6840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Single-electron efficiency of the module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71FA9-1BD1-2DCD-AF60-7F76674C173D}"/>
              </a:ext>
            </a:extLst>
          </p:cNvPr>
          <p:cNvSpPr txBox="1"/>
          <p:nvPr/>
        </p:nvSpPr>
        <p:spPr>
          <a:xfrm>
            <a:off x="812246" y="1422400"/>
            <a:ext cx="81148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single electron efficiency for the quad detector as a function of the grid voltage and the measured ToT 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module &lt;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= 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0.68(0.86)</a:t>
            </a:r>
            <a:r>
              <a:rPr lang="en-GB" sz="2000" dirty="0">
                <a:effectLst/>
                <a:latin typeface="Helvetica" pitchFamily="2" charset="0"/>
              </a:rPr>
              <a:t> µs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B= 0(1)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following results were obtained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sz="16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B2A51-31AC-08C7-DE13-0A4AC1097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09" y="2105070"/>
            <a:ext cx="3221755" cy="289149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22A447-B5FE-0D8B-9F18-18227AEA2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95678"/>
              </p:ext>
            </p:extLst>
          </p:nvPr>
        </p:nvGraphicFramePr>
        <p:xfrm>
          <a:off x="1905001" y="3343446"/>
          <a:ext cx="60486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9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23674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NL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&lt;hits&gt; (MOP) B=0 </a:t>
                      </a:r>
                      <a:endParaRPr lang="en-NL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&lt;hits&gt; (MOP) B=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Measured</a:t>
                      </a:r>
                      <a:endParaRPr lang="en-NL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124 (87)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89 (64)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MagBoltz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86369D-D516-5063-0C1B-EB439DFA4833}"/>
              </a:ext>
            </a:extLst>
          </p:cNvPr>
          <p:cNvSpPr txBox="1"/>
          <p:nvPr/>
        </p:nvSpPr>
        <p:spPr>
          <a:xfrm>
            <a:off x="1140949" y="5058148"/>
            <a:ext cx="10946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consistent with a detector running at 85% single-electron efficiency</a:t>
            </a:r>
            <a:endParaRPr lang="en-GB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AB744-C592-651F-2DCA-C36F9D6C05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53673" y="2576562"/>
            <a:ext cx="2485727" cy="5619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429796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6C30C8-BB74-BC2C-9C38-011AC6CCCD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8890"/>
          <a:stretch/>
        </p:blipFill>
        <p:spPr>
          <a:xfrm>
            <a:off x="9165420" y="4490279"/>
            <a:ext cx="2808312" cy="14675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2B7EB9-7A0F-CD30-4808-401D8F4D7003}"/>
              </a:ext>
            </a:extLst>
          </p:cNvPr>
          <p:cNvSpPr txBox="1"/>
          <p:nvPr/>
        </p:nvSpPr>
        <p:spPr>
          <a:xfrm>
            <a:off x="8632788" y="602010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hesis Kees Ligtenberg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7C219-A9AF-D3F9-DD14-4837218691C6}"/>
              </a:ext>
            </a:extLst>
          </p:cNvPr>
          <p:cNvSpPr txBox="1"/>
          <p:nvPr/>
        </p:nvSpPr>
        <p:spPr>
          <a:xfrm>
            <a:off x="1828800" y="1232520"/>
            <a:ext cx="85343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NL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Particle Identification (PID) performance</a:t>
            </a:r>
          </a:p>
          <a:p>
            <a:endParaRPr lang="en-NL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 of hits per unit of track leng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used to identify particles by hit or cluster 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not only the number of hits or clusters are important but also the fluctuations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Comparing the number of hits for B=1 T to 0 T one can observe a reduction of the fluctuation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GridPix we know that there is a contribution from UV photons that contribute to the Landau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HV scan shows extra hits that are  produced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the smaller the fluctuations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better the PID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17B2B-596E-A74C-9643-F2FCFC99F03F}"/>
              </a:ext>
            </a:extLst>
          </p:cNvPr>
          <p:cNvSpPr txBox="1"/>
          <p:nvPr/>
        </p:nvSpPr>
        <p:spPr>
          <a:xfrm>
            <a:off x="2207568" y="5628980"/>
            <a:ext cx="6957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So if one can reduce the UV photons, using e.g. a double grid it will improve further the PID performance </a:t>
            </a:r>
            <a:endParaRPr lang="nl-NL" sz="16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4B1D2-B5EC-0556-528C-64F0B07B42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48328" y="4657644"/>
            <a:ext cx="1391072" cy="32265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02263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932922" y="980728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 of PID performance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703512" y="1712486"/>
            <a:ext cx="99550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 chips to form 1 m long track with 60 % coverage for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Truncation method: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reject large clusters and then run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@ 90% with slices of 20 pixels along track (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(gives nr of selected hits). A large cluster has more than 6 hits in 5 consecutive pixels.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 fit method: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the slope of the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scaled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minimum distance in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(d) distribution with an exponential function (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(d)=defines the inverse weights):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N(d)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scaled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=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observed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N(d)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scaled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is then fitted for each track with N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exp(-slope 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the “PID” variable for electrons and MIP (==70% of hits)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Truncation method  = nr of selected hits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 fit method = slope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is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  = 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(PID)/PID  (for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use the rms) </a:t>
            </a:r>
          </a:p>
        </p:txBody>
      </p:sp>
    </p:spTree>
    <p:extLst>
      <p:ext uri="{BB962C8B-B14F-4D97-AF65-F5344CB8AC3E}">
        <p14:creationId xmlns:p14="http://schemas.microsoft.com/office/powerpoint/2010/main" val="4969619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A5805-864E-0EB6-0936-73FDA54F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420" y="1860269"/>
            <a:ext cx="3852700" cy="421530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972017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4242048" y="162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4AB36-147C-6D3A-6C4E-B21BC9E0D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4582" y="1937191"/>
            <a:ext cx="3191583" cy="3284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A7A636-6666-8B5C-39A3-20F10154826B}"/>
              </a:ext>
            </a:extLst>
          </p:cNvPr>
          <p:cNvSpPr txBox="1"/>
          <p:nvPr/>
        </p:nvSpPr>
        <p:spPr>
          <a:xfrm>
            <a:off x="7348242" y="1628279"/>
            <a:ext cx="3284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8736632" y="2285849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1D389-66AE-50F1-EE41-A850DC7C7B03}"/>
              </a:ext>
            </a:extLst>
          </p:cNvPr>
          <p:cNvSpPr txBox="1"/>
          <p:nvPr/>
        </p:nvSpPr>
        <p:spPr>
          <a:xfrm>
            <a:off x="401225" y="1550467"/>
            <a:ext cx="35539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minimum distance 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the hits.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slope of the distribution is related to the number of primary clusters/cm.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diffused peak at d&lt;10 pixels comes from clusters with &gt; 1 hit.</a:t>
            </a:r>
          </a:p>
          <a:p>
            <a:endParaRPr lang="en-NL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DBACE-75BB-E3DF-9C20-06E3B4EAF6AD}"/>
              </a:ext>
            </a:extLst>
          </p:cNvPr>
          <p:cNvSpPr txBox="1"/>
          <p:nvPr/>
        </p:nvSpPr>
        <p:spPr>
          <a:xfrm>
            <a:off x="3955195" y="5947372"/>
            <a:ext cx="3767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hesis Kees Ligtenberg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2CD47-56C2-81E2-E862-8C6EC87DFE0D}"/>
              </a:ext>
            </a:extLst>
          </p:cNvPr>
          <p:cNvSpPr txBox="1"/>
          <p:nvPr/>
        </p:nvSpPr>
        <p:spPr>
          <a:xfrm>
            <a:off x="8562528" y="2774142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1567130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021D-2585-D074-19D2-5139FB9914A9}"/>
              </a:ext>
            </a:extLst>
          </p:cNvPr>
          <p:cNvSpPr txBox="1"/>
          <p:nvPr/>
        </p:nvSpPr>
        <p:spPr>
          <a:xfrm>
            <a:off x="1775520" y="1700808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Template fit of slope of the distance distribution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F437D-23FB-24F4-A80C-EC29141B1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0134" y="2222218"/>
            <a:ext cx="3764284" cy="3873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AED339-01A7-BB8C-DCEE-0FB80329F573}"/>
              </a:ext>
            </a:extLst>
          </p:cNvPr>
          <p:cNvSpPr txBox="1"/>
          <p:nvPr/>
        </p:nvSpPr>
        <p:spPr>
          <a:xfrm>
            <a:off x="5433088" y="2204864"/>
            <a:ext cx="579914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10 clusters onwards an exponential distribution is followed.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 10 the distribution will be down-weighted (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 = 1/weight). The weights are:</a:t>
            </a:r>
          </a:p>
          <a:p>
            <a:endParaRPr lang="en-GB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{ 35.0467 , 12.1497 , 4.52914 , 2.76311 , 1.99386 , 1.59795 , 1.3656 , 1.21409 , 1.11898 , 1.04385 };</a:t>
            </a:r>
          </a:p>
          <a:p>
            <a:endParaRPr lang="en-GB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B=1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  { 22.5617 , 7.39573 , 2.43318 , 1.54528 , 1.23428 , 1.09727 , 1.04368 , 1.01625 , 1.00182 , 0.998178 };</a:t>
            </a:r>
          </a:p>
          <a:p>
            <a:endParaRPr lang="en-GB" sz="180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the difference in weights in the B=0 and 1 T data sets. This is related to the large Landau fluctuations</a:t>
            </a:r>
            <a:endParaRPr lang="en-GB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D7BE-475E-6D1F-5692-9BA6573F3804}"/>
              </a:ext>
            </a:extLst>
          </p:cNvPr>
          <p:cNvSpPr txBox="1"/>
          <p:nvPr/>
        </p:nvSpPr>
        <p:spPr>
          <a:xfrm>
            <a:off x="3431704" y="2846839"/>
            <a:ext cx="117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CFA8E-8F7F-E760-58BA-FF04BD412F53}"/>
              </a:ext>
            </a:extLst>
          </p:cNvPr>
          <p:cNvSpPr txBox="1"/>
          <p:nvPr/>
        </p:nvSpPr>
        <p:spPr>
          <a:xfrm>
            <a:off x="2712297" y="3389100"/>
            <a:ext cx="1957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3031144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230D30-70C8-96A6-4532-2958CEBE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3403" y="600931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0710" y="131151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truncation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588416" y="2424110"/>
            <a:ext cx="3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3.6%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inearity MIP-e = 1.03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drift=5-15 mm (flat)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BB611-D1A7-5B13-D4BB-8E7F23292AA1}"/>
              </a:ext>
            </a:extLst>
          </p:cNvPr>
          <p:cNvSpPr txBox="1"/>
          <p:nvPr/>
        </p:nvSpPr>
        <p:spPr>
          <a:xfrm>
            <a:off x="5519936" y="3301273"/>
            <a:ext cx="2831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DDAE7-4D86-8433-4B3A-94DB7857B3CC}"/>
              </a:ext>
            </a:extLst>
          </p:cNvPr>
          <p:cNvSpPr txBox="1"/>
          <p:nvPr/>
        </p:nvSpPr>
        <p:spPr>
          <a:xfrm>
            <a:off x="2640375" y="5945897"/>
            <a:ext cx="3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 in plot was corrected … thanks Ulli</a:t>
            </a:r>
          </a:p>
        </p:txBody>
      </p:sp>
    </p:spTree>
    <p:extLst>
      <p:ext uri="{BB962C8B-B14F-4D97-AF65-F5344CB8AC3E}">
        <p14:creationId xmlns:p14="http://schemas.microsoft.com/office/powerpoint/2010/main" val="28696022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9103042</TotalTime>
  <Pages>11</Pages>
  <Words>3308</Words>
  <Application>Microsoft Macintosh PowerPoint</Application>
  <PresentationFormat>Widescreen</PresentationFormat>
  <Paragraphs>348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Cambria Math</vt:lpstr>
      <vt:lpstr>Helvetica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particle identificaction performance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Simulation of ILD TPC with pixel readout</vt:lpstr>
      <vt:lpstr>Performance of a GridPix TPC at ILC</vt:lpstr>
      <vt:lpstr> </vt:lpstr>
      <vt:lpstr>Performance of a GridPix TPC </vt:lpstr>
      <vt:lpstr> Pixel TPC: Track fitting at the edge</vt:lpstr>
      <vt:lpstr> </vt:lpstr>
      <vt:lpstr> </vt:lpstr>
      <vt:lpstr> Pixel TPC: Track fitting at the edge</vt:lpstr>
      <vt:lpstr> Pixel TPC: Track fitting at the edge</vt:lpstr>
      <vt:lpstr>  Operation of a Pixel TPC  at CEPC or FCC-ee</vt:lpstr>
      <vt:lpstr>A Pixel TPC at CEPC or FCC-ee</vt:lpstr>
      <vt:lpstr>A Pixel TPC at CEPC or FCC-ee</vt:lpstr>
      <vt:lpstr>A Pixel TPC at CEPC or FCC-ee</vt:lpstr>
      <vt:lpstr>Fitting out TPC distortions in ILD/CEPC</vt:lpstr>
      <vt:lpstr>Conclusions: Pixel TPC at CEPC or FCCee</vt:lpstr>
      <vt:lpstr>Reducing the Ion back flow in a Pixel TPC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2528</cp:revision>
  <cp:lastPrinted>2002-02-06T08:01:21Z</cp:lastPrinted>
  <dcterms:created xsi:type="dcterms:W3CDTF">2019-10-28T05:36:17Z</dcterms:created>
  <dcterms:modified xsi:type="dcterms:W3CDTF">2025-01-22T13:19:26Z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