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553" r:id="rId3"/>
    <p:sldId id="605" r:id="rId4"/>
    <p:sldId id="476" r:id="rId5"/>
    <p:sldId id="545" r:id="rId6"/>
    <p:sldId id="509" r:id="rId7"/>
    <p:sldId id="482" r:id="rId8"/>
    <p:sldId id="572" r:id="rId9"/>
    <p:sldId id="698" r:id="rId10"/>
    <p:sldId id="574" r:id="rId11"/>
    <p:sldId id="668" r:id="rId12"/>
    <p:sldId id="602" r:id="rId13"/>
    <p:sldId id="669" r:id="rId14"/>
    <p:sldId id="670" r:id="rId15"/>
    <p:sldId id="699" r:id="rId16"/>
    <p:sldId id="621" r:id="rId17"/>
    <p:sldId id="672" r:id="rId18"/>
    <p:sldId id="700" r:id="rId19"/>
    <p:sldId id="633" r:id="rId20"/>
    <p:sldId id="673" r:id="rId21"/>
    <p:sldId id="679" r:id="rId22"/>
    <p:sldId id="680" r:id="rId23"/>
    <p:sldId id="660" r:id="rId24"/>
    <p:sldId id="657" r:id="rId25"/>
    <p:sldId id="701" r:id="rId26"/>
    <p:sldId id="678" r:id="rId27"/>
    <p:sldId id="663" r:id="rId28"/>
    <p:sldId id="681" r:id="rId29"/>
    <p:sldId id="685" r:id="rId30"/>
    <p:sldId id="682" r:id="rId31"/>
    <p:sldId id="688" r:id="rId32"/>
    <p:sldId id="656" r:id="rId33"/>
    <p:sldId id="689" r:id="rId34"/>
    <p:sldId id="675" r:id="rId35"/>
    <p:sldId id="676" r:id="rId36"/>
    <p:sldId id="677" r:id="rId37"/>
    <p:sldId id="693" r:id="rId38"/>
    <p:sldId id="695" r:id="rId39"/>
    <p:sldId id="608" r:id="rId40"/>
    <p:sldId id="690" r:id="rId41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FF00"/>
    <a:srgbClr val="FF0000"/>
    <a:srgbClr val="FFFF66"/>
    <a:srgbClr val="FF6600"/>
    <a:srgbClr val="66FF33"/>
    <a:srgbClr val="80808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9" autoAdjust="0"/>
    <p:restoredTop sz="94820" autoAdjust="0"/>
  </p:normalViewPr>
  <p:slideViewPr>
    <p:cSldViewPr>
      <p:cViewPr varScale="1">
        <p:scale>
          <a:sx n="109" d="100"/>
          <a:sy n="109" d="100"/>
        </p:scale>
        <p:origin x="528" y="18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848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7EDE1-995F-B6C7-1FA7-27873183A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450D4F0-B38A-F8E0-3DA6-E126AD1A0B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E716822-4EEA-E952-CDB1-9496BD871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699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2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87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D1386-F530-C38A-919E-197AD4B0F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B54410D-28D3-6F3A-1CF8-D698329B1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98EA417-F86D-B8B8-438B-E4EF5C514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989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114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4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620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9A3B2-206C-24AA-E706-83D664B1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43D309E-F508-25B7-D39C-F86B891482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2E61CDA-EA3E-08F3-D68A-E174DA960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148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43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901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067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79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837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428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52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787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648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301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304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100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58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744B-4294-B7AE-A8F9-F0E9640E5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30051B8-DB9E-B2DA-3439-C3F344884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320ACC9-076C-4C1E-82B6-08ECF6953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237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548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21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 Kluit  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LCTPC Bonn January 2025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emf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image" Target="../media/image40.emf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1.png"/><Relationship Id="rId3" Type="http://schemas.openxmlformats.org/officeDocument/2006/relationships/image" Target="../media/image45.emf"/><Relationship Id="rId7" Type="http://schemas.openxmlformats.org/officeDocument/2006/relationships/image" Target="../media/image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9.png"/><Relationship Id="rId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image" Target="../media/image46.emf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2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8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2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2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6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2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4598" y="980728"/>
            <a:ext cx="7203802" cy="1080120"/>
          </a:xfrm>
        </p:spPr>
        <p:txBody>
          <a:bodyPr anchor="ctr"/>
          <a:lstStyle/>
          <a:p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Pixel TPC resolution and deformation results</a:t>
            </a:r>
            <a:br>
              <a:rPr lang="en-GB" dirty="0"/>
            </a:b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174193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</a:t>
            </a:r>
            <a:r>
              <a:rPr lang="en-GB" altLang="en-US" dirty="0" err="1">
                <a:latin typeface="Verdana"/>
                <a:cs typeface="Verdana"/>
              </a:rPr>
              <a:t>Hartjes</a:t>
            </a:r>
            <a:r>
              <a:rPr lang="en-GB" altLang="en-US" dirty="0">
                <a:latin typeface="Verdana"/>
                <a:cs typeface="Verdana"/>
              </a:rPr>
              <a:t>, Jochen Kaminski, Peter Kluit, 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6597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1600" dirty="0">
                <a:latin typeface="Verdana"/>
                <a:cs typeface="Verdana"/>
              </a:rPr>
              <a:t>LCTPC Bonn meeting January 2025</a:t>
            </a:r>
            <a:endParaRPr lang="en-GB" altLang="en-US" sz="1600" i="1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480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1F92C-54C1-EAD8-79C5-BE7BEB2A0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146315" y="-1941698"/>
            <a:ext cx="3924771" cy="113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DC543-6A35-8790-AAE7-6165D99AA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18057" y="304551"/>
            <a:ext cx="4850190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7AC25-F9CC-4542-8D97-7A2537A23311}"/>
              </a:ext>
            </a:extLst>
          </p:cNvPr>
          <p:cNvSpPr txBox="1"/>
          <p:nvPr/>
        </p:nvSpPr>
        <p:spPr>
          <a:xfrm>
            <a:off x="695400" y="4377298"/>
            <a:ext cx="396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964 selected tracks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Impressive 1009 hits / track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B6007-45F2-B841-9E9F-9CEC80A25B73}"/>
              </a:ext>
            </a:extLst>
          </p:cNvPr>
          <p:cNvSpPr/>
          <p:nvPr/>
        </p:nvSpPr>
        <p:spPr>
          <a:xfrm>
            <a:off x="4421799" y="936155"/>
            <a:ext cx="4084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Verdana"/>
                <a:cs typeface="Verdana"/>
              </a:rPr>
              <a:t>B=0 T and p =6 GeV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EEA57-F59B-6946-9CA5-080B5CB83FEE}"/>
              </a:ext>
            </a:extLst>
          </p:cNvPr>
          <p:cNvSpPr/>
          <p:nvPr/>
        </p:nvSpPr>
        <p:spPr>
          <a:xfrm>
            <a:off x="1676188" y="1340768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B03355-61D5-9B46-9F3A-80EED9485335}"/>
              </a:ext>
            </a:extLst>
          </p:cNvPr>
          <p:cNvSpPr/>
          <p:nvPr/>
        </p:nvSpPr>
        <p:spPr>
          <a:xfrm>
            <a:off x="4926739" y="3519006"/>
            <a:ext cx="68578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8-quad module Tracking precision: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osition 9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(xy) 13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(z)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ngle 0.19 mrad (dx/dy) 0.25 mrad (dz/dy)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odule tracklength = 157.96 mm 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in a B field because of the reduced diffusion the tracking precision will improve substantially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7FD0AC-4970-444C-B866-53DD9E216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752" y="928549"/>
            <a:ext cx="2616101" cy="42237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09C83-D3DA-1E45-93FB-E9F314A69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r="49380"/>
          <a:stretch/>
        </p:blipFill>
        <p:spPr>
          <a:xfrm rot="5400000">
            <a:off x="5136290" y="572286"/>
            <a:ext cx="2001768" cy="3826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44AEF4-1834-8B44-AD8F-A096136399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4"/>
          <a:stretch/>
        </p:blipFill>
        <p:spPr>
          <a:xfrm rot="5400000">
            <a:off x="9044068" y="555968"/>
            <a:ext cx="1827482" cy="39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340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EFF24-9354-4145-953E-EEE4B1801C40}"/>
              </a:ext>
            </a:extLst>
          </p:cNvPr>
          <p:cNvSpPr/>
          <p:nvPr/>
        </p:nvSpPr>
        <p:spPr>
          <a:xfrm>
            <a:off x="3503712" y="1099408"/>
            <a:ext cx="5264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8AF21-1B48-C24A-BE7B-4BB016B70C00}"/>
              </a:ext>
            </a:extLst>
          </p:cNvPr>
          <p:cNvSpPr txBox="1"/>
          <p:nvPr/>
        </p:nvSpPr>
        <p:spPr>
          <a:xfrm>
            <a:off x="3503712" y="1772816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runs at different drift distances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149235">
            <a:off x="22766" y="3489561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7AF75-02BE-4F4D-9544-DA26C0EB3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863" y="-890489"/>
            <a:ext cx="3581449" cy="98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609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478E0-5529-9C15-CBC2-7908BFC6D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74233" y="1657971"/>
            <a:ext cx="3632140" cy="4669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8CC930-6E10-22D6-E1EF-9BF036506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0238" y="1684654"/>
            <a:ext cx="3632140" cy="4669894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263780" y="1558824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T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780" y="1558824"/>
                <a:ext cx="6137101" cy="400110"/>
              </a:xfrm>
              <a:prstGeom prst="rect">
                <a:avLst/>
              </a:prstGeom>
              <a:blipFill>
                <a:blip r:embed="rId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4271516" y="998352"/>
            <a:ext cx="3573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B=0, 1 T p=5,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720202" y="4568128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2124686" y="1581978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154975" y="2046139"/>
                <a:ext cx="350038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±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0.5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75" y="2046139"/>
                <a:ext cx="3500381" cy="461665"/>
              </a:xfrm>
              <a:prstGeom prst="rect">
                <a:avLst/>
              </a:prstGeom>
              <a:blipFill>
                <a:blip r:embed="rId10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863246" y="2050165"/>
                <a:ext cx="266380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aseline="-2500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120 ±0.5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246" y="2050165"/>
                <a:ext cx="2663806" cy="400110"/>
              </a:xfrm>
              <a:prstGeom prst="rect">
                <a:avLst/>
              </a:prstGeom>
              <a:blipFill>
                <a:blip r:embed="rId11"/>
                <a:stretch>
                  <a:fillRect t="-3125" b="-218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559740" y="4565634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965694" y="2295298"/>
            <a:ext cx="2881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2000" dirty="0">
                <a:latin typeface="Symbol" pitchFamily="2" charset="2"/>
              </a:rPr>
              <a:t> 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latin typeface="Symbol" pitchFamily="2" charset="2"/>
              </a:rPr>
              <a:t> + 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6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sz="2000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18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7FC68-729E-4848-9DAA-ED985AA2725D}"/>
              </a:ext>
            </a:extLst>
          </p:cNvPr>
          <p:cNvSpPr txBox="1"/>
          <p:nvPr/>
        </p:nvSpPr>
        <p:spPr>
          <a:xfrm>
            <a:off x="2994420" y="5756531"/>
            <a:ext cx="52636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 =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gas with O</a:t>
            </a:r>
            <a:r>
              <a:rPr lang="en-NL" sz="2000" baseline="-25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H</a:t>
            </a:r>
            <a:r>
              <a:rPr lang="en-NL" sz="2000" baseline="-25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837B6-5B67-D471-BEED-C7733916FAD3}"/>
              </a:ext>
            </a:extLst>
          </p:cNvPr>
          <p:cNvSpPr txBox="1"/>
          <p:nvPr/>
        </p:nvSpPr>
        <p:spPr>
          <a:xfrm>
            <a:off x="2994420" y="6179207"/>
            <a:ext cx="4901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</a:t>
            </a:r>
            <a:r>
              <a:rPr lang="en-GB" sz="16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/iC4H10/CO2 gas mixture 93.6/5.0/1.4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61761-E70E-54BE-E5A7-7D5DE9C99F10}"/>
                  </a:ext>
                </a:extLst>
              </p:cNvPr>
              <p:cNvSpPr txBox="1"/>
              <p:nvPr/>
            </p:nvSpPr>
            <p:spPr>
              <a:xfrm>
                <a:off x="8807608" y="3665491"/>
                <a:ext cx="339500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Predictions </a:t>
                </a:r>
                <a:r>
                  <a:rPr lang="en-US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US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sz="2000" i="1" dirty="0">
                  <a:solidFill>
                    <a:srgbClr val="0066FF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aseline="-2500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(0) 287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±4%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aseline="-2500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(1T)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19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±2%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61761-E70E-54BE-E5A7-7D5DE9C99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7608" y="3665491"/>
                <a:ext cx="3395002" cy="1015663"/>
              </a:xfrm>
              <a:prstGeom prst="rect">
                <a:avLst/>
              </a:prstGeom>
              <a:blipFill>
                <a:blip r:embed="rId12"/>
                <a:stretch>
                  <a:fillRect l="-1866" t="-3704" b="-987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60498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9CCDF-CA1D-8EB0-842B-BD175375C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EA86064-8295-4DB8-19E6-9DD35BDD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4245" y="1737687"/>
            <a:ext cx="3587735" cy="4612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B80427-E239-787D-1355-D0B216E32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41936" y="1719533"/>
            <a:ext cx="3607127" cy="4637735"/>
          </a:xfrm>
          <a:prstGeom prst="rect">
            <a:avLst/>
          </a:prstGeom>
        </p:spPr>
      </p:pic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5C801402-5908-6251-A641-A0F0CAD9C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A1A1E0DD-AA02-D6A8-641E-4D9A75391F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FD0C7A1-9BE4-905E-D0D3-C3C56031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86CEE6F0-33B3-C40E-710B-399244FE0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F9050D63-C4C1-1595-0D8A-8F93BDE60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EF4CD2-6786-DAEB-8C69-6E63ACCBF9CE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EB6A15-0194-4771-CD52-C55A6FE687F6}"/>
                  </a:ext>
                </a:extLst>
              </p:cNvPr>
              <p:cNvSpPr txBox="1"/>
              <p:nvPr/>
            </p:nvSpPr>
            <p:spPr>
              <a:xfrm>
                <a:off x="3263780" y="1558824"/>
                <a:ext cx="6137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18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1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1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8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18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GB" sz="2000" dirty="0">
                          <a:latin typeface="Symbol" pitchFamily="2" charset="2"/>
                        </a:rPr>
                        <m:t>s</m:t>
                      </m:r>
                      <m:r>
                        <m:rPr>
                          <m:nor/>
                        </m:rPr>
                        <a:rPr lang="en-GB" sz="2000" baseline="30000" dirty="0">
                          <a:latin typeface="Symbol" pitchFamily="2" charset="2"/>
                        </a:rPr>
                        <m:t>2</m:t>
                      </m:r>
                      <m:r>
                        <m:rPr>
                          <m:nor/>
                        </m:rPr>
                        <a:rPr lang="en-GB" sz="18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GB" sz="18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track</m:t>
                      </m:r>
                      <m:r>
                        <a:rPr lang="en-US" sz="1800" b="0" i="0" baseline="-25000" dirty="0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1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8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L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18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EB6A15-0194-4771-CD52-C55A6FE68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780" y="1558824"/>
                <a:ext cx="6137101" cy="369332"/>
              </a:xfrm>
              <a:prstGeom prst="rect">
                <a:avLst/>
              </a:prstGeom>
              <a:blipFill>
                <a:blip r:embed="rId9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1693D23-B247-2ABF-7FDA-3E954FBF3FDF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584B7-2794-06F9-4B8B-E50701B4750C}"/>
              </a:ext>
            </a:extLst>
          </p:cNvPr>
          <p:cNvSpPr/>
          <p:nvPr/>
        </p:nvSpPr>
        <p:spPr>
          <a:xfrm>
            <a:off x="4271516" y="998352"/>
            <a:ext cx="3573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B=0, 1 T p=5,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9E1285-3BD1-D2AD-F8D6-77E6A84C87B6}"/>
              </a:ext>
            </a:extLst>
          </p:cNvPr>
          <p:cNvSpPr/>
          <p:nvPr/>
        </p:nvSpPr>
        <p:spPr>
          <a:xfrm>
            <a:off x="2720202" y="4568128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CD8C0A-76E9-A627-3398-890AC916F2F3}"/>
              </a:ext>
            </a:extLst>
          </p:cNvPr>
          <p:cNvSpPr/>
          <p:nvPr/>
        </p:nvSpPr>
        <p:spPr>
          <a:xfrm>
            <a:off x="2124686" y="1581978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5B5A0A-D226-B151-D83A-9839FE571F83}"/>
                  </a:ext>
                </a:extLst>
              </p:cNvPr>
              <p:cNvSpPr/>
              <p:nvPr/>
            </p:nvSpPr>
            <p:spPr>
              <a:xfrm>
                <a:off x="952988" y="2038097"/>
                <a:ext cx="350038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</m:oMath>
                </a14:m>
                <a:r>
                  <a:rPr lang="en-NL" sz="2000" baseline="-25000" dirty="0">
                    <a:solidFill>
                      <a:srgbClr val="0066FF"/>
                    </a:solidFill>
                  </a:rPr>
                  <a:t>L</a:t>
                </a:r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±</a:t>
                </a:r>
                <a:r>
                  <a:rPr lang="en-NL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14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5B5A0A-D226-B151-D83A-9839FE571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88" y="2038097"/>
                <a:ext cx="3500381" cy="461665"/>
              </a:xfrm>
              <a:prstGeom prst="rect">
                <a:avLst/>
              </a:prstGeom>
              <a:blipFill>
                <a:blip r:embed="rId10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DBAA4DD-E198-C556-19A2-BF844172ABBB}"/>
                  </a:ext>
                </a:extLst>
              </p:cNvPr>
              <p:cNvSpPr/>
              <p:nvPr/>
            </p:nvSpPr>
            <p:spPr>
              <a:xfrm>
                <a:off x="5623125" y="2058972"/>
                <a:ext cx="2825710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NL" sz="2000" baseline="-25000" dirty="0">
                          <a:solidFill>
                            <a:srgbClr val="0066FF"/>
                          </a:solidFill>
                        </a:rPr>
                        <m:t>L</m:t>
                      </m:r>
                      <m:r>
                        <m:rPr>
                          <m:nor/>
                        </m:rPr>
                        <a:rPr lang="en-NL" sz="2000" dirty="0">
                          <a:solidFill>
                            <a:srgbClr val="0066FF"/>
                          </a:solidFill>
                        </a:rPr>
                        <m:t>  </m:t>
                      </m:r>
                      <m:r>
                        <m:rPr>
                          <m:nor/>
                        </m:rPr>
                        <a:rPr lang="en-NL" sz="1800" dirty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b="0" i="0" dirty="0" smtClean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24</m:t>
                      </m:r>
                      <m:r>
                        <m:rPr>
                          <m:nor/>
                        </m:rPr>
                        <a:rPr lang="en-NL" sz="1800" dirty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NL" sz="2000" dirty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±</m:t>
                      </m:r>
                      <m:r>
                        <m:rPr>
                          <m:nor/>
                        </m:rPr>
                        <a:rPr lang="en-NL" sz="1800" dirty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14 </m:t>
                      </m:r>
                      <m:r>
                        <m:rPr>
                          <m:nor/>
                        </m:rPr>
                        <a:rPr lang="en-NL" sz="1800" dirty="0">
                          <a:solidFill>
                            <a:srgbClr val="0066FF"/>
                          </a:solidFill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NL" sz="1800" dirty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NL" sz="1800" dirty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NL" sz="1800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cm</m:t>
                          </m:r>
                        </m:e>
                      </m:rad>
                      <m:r>
                        <m:rPr>
                          <m:nor/>
                        </m:rPr>
                        <a:rPr lang="en-NL" sz="1800" dirty="0">
                          <a:solidFill>
                            <a:srgbClr val="0066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en-NL" sz="2000" dirty="0">
                  <a:solidFill>
                    <a:srgbClr val="0066FF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DBAA4DD-E198-C556-19A2-BF844172A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125" y="2058972"/>
                <a:ext cx="2825710" cy="392993"/>
              </a:xfrm>
              <a:prstGeom prst="rect">
                <a:avLst/>
              </a:prstGeom>
              <a:blipFill>
                <a:blip r:embed="rId11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A8257C7D-B5A8-4C2B-15D6-30FF1CAE1459}"/>
              </a:ext>
            </a:extLst>
          </p:cNvPr>
          <p:cNvSpPr/>
          <p:nvPr/>
        </p:nvSpPr>
        <p:spPr>
          <a:xfrm>
            <a:off x="6559740" y="4565634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0D44BBF-84BB-64B0-5711-330F6C2E98F8}"/>
                  </a:ext>
                </a:extLst>
              </p:cNvPr>
              <p:cNvSpPr/>
              <p:nvPr/>
            </p:nvSpPr>
            <p:spPr>
              <a:xfrm>
                <a:off x="8777740" y="1862231"/>
                <a:ext cx="3722791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>
                  <a:buFont typeface="Symbol" pitchFamily="2" charset="2"/>
                  <a:buChar char="s"/>
                </a:pPr>
                <a:r>
                  <a:rPr lang="en-GB" sz="18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z0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fit  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129 (0 T) </a:t>
                </a:r>
              </a:p>
              <a:p>
                <a:pPr lvl="0"/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          114 (1 T)  </a:t>
                </a:r>
                <a:r>
                  <a:rPr lang="en-GB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GB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GB" sz="1600" baseline="30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GB" sz="2000" dirty="0" err="1">
                    <a:solidFill>
                      <a:srgbClr val="000000"/>
                    </a:solidFill>
                    <a:latin typeface="Symbol" pitchFamily="2" charset="2"/>
                  </a:rPr>
                  <a:t>s</a:t>
                </a:r>
                <a:r>
                  <a:rPr lang="en-GB" sz="1800" baseline="-25000" dirty="0" err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en-GB" sz="1800" baseline="-250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track</a:t>
                </a:r>
                <a:r>
                  <a:rPr lang="en-GB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</a:t>
                </a:r>
                <a:r>
                  <a:rPr lang="en-GB" sz="16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50</a:t>
                </a:r>
                <a:r>
                  <a:rPr lang="en-GB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NL" sz="1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±</m:t>
                    </m:r>
                    <m:r>
                      <m:rPr>
                        <m:nor/>
                      </m:rPr>
                      <a:rPr lang="en-NL" sz="16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25</m:t>
                    </m:r>
                    <m:r>
                      <m:rPr>
                        <m:nor/>
                      </m:rPr>
                      <a:rPr lang="en-NL" sz="16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GB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GB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 </a:t>
                </a:r>
                <a:endParaRPr lang="en-NL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0D44BBF-84BB-64B0-5711-330F6C2E9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740" y="1862231"/>
                <a:ext cx="3722791" cy="984885"/>
              </a:xfrm>
              <a:prstGeom prst="rect">
                <a:avLst/>
              </a:prstGeom>
              <a:blipFill>
                <a:blip r:embed="rId12"/>
                <a:stretch>
                  <a:fillRect l="-2041" b="-886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4115F64-88CB-4C0F-38C8-0EA4E90DEFCA}"/>
              </a:ext>
            </a:extLst>
          </p:cNvPr>
          <p:cNvSpPr txBox="1"/>
          <p:nvPr/>
        </p:nvSpPr>
        <p:spPr>
          <a:xfrm>
            <a:off x="2994420" y="5756531"/>
            <a:ext cx="52636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 =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gas with O</a:t>
            </a:r>
            <a:r>
              <a:rPr lang="en-NL" sz="2000" baseline="-25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H</a:t>
            </a:r>
            <a:r>
              <a:rPr lang="en-NL" sz="2000" baseline="-25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DE2948-F588-0DB2-76B7-BD5BE7F233A5}"/>
              </a:ext>
            </a:extLst>
          </p:cNvPr>
          <p:cNvSpPr txBox="1"/>
          <p:nvPr/>
        </p:nvSpPr>
        <p:spPr>
          <a:xfrm>
            <a:off x="2994420" y="6179207"/>
            <a:ext cx="4901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</a:t>
            </a:r>
            <a:r>
              <a:rPr lang="en-GB" sz="16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/iC4H10/CO2 gas mixture 93.6/5.0/1.4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0F8648-9CD1-BE52-9873-3344AB2E45F9}"/>
                  </a:ext>
                </a:extLst>
              </p:cNvPr>
              <p:cNvSpPr txBox="1"/>
              <p:nvPr/>
            </p:nvSpPr>
            <p:spPr>
              <a:xfrm>
                <a:off x="8713148" y="4153084"/>
                <a:ext cx="339500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Predictions </a:t>
                </a:r>
                <a:r>
                  <a:rPr lang="en-US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US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sz="2000" i="1" dirty="0">
                  <a:solidFill>
                    <a:srgbClr val="0066FF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aseline="-2500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(0) 236 ±3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aseline="-2500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(1T) 245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±4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0F8648-9CD1-BE52-9873-3344AB2E4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148" y="4153084"/>
                <a:ext cx="3395002" cy="1015663"/>
              </a:xfrm>
              <a:prstGeom prst="rect">
                <a:avLst/>
              </a:prstGeom>
              <a:blipFill>
                <a:blip r:embed="rId13"/>
                <a:stretch>
                  <a:fillRect l="-1487" t="-3659" b="-731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3F0FB60-30BF-4EED-F9E5-FC5EEBF22AFF}"/>
              </a:ext>
            </a:extLst>
          </p:cNvPr>
          <p:cNvSpPr txBox="1"/>
          <p:nvPr/>
        </p:nvSpPr>
        <p:spPr>
          <a:xfrm>
            <a:off x="6770759" y="4033315"/>
            <a:ext cx="2250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 &gt; 50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endParaRPr lang="en-NL" sz="1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49AC09-51AA-B90E-287D-2B4EC664D79B}"/>
              </a:ext>
            </a:extLst>
          </p:cNvPr>
          <p:cNvSpPr txBox="1"/>
          <p:nvPr/>
        </p:nvSpPr>
        <p:spPr>
          <a:xfrm>
            <a:off x="8584747" y="3045636"/>
            <a:ext cx="3523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Rather large experimental uncertainty coming from syst uncertainty on </a:t>
            </a:r>
            <a:r>
              <a:rPr lang="en-GB" sz="2000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18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track</a:t>
            </a:r>
            <a:endParaRPr lang="en-US" sz="1800" i="1" dirty="0">
              <a:solidFill>
                <a:srgbClr val="0066FF"/>
              </a:solidFill>
              <a:latin typeface="Cambria Math" panose="02040503050406030204" pitchFamily="18" charset="0"/>
              <a:ea typeface="Cambria Math" panose="02040503050406030204" pitchFamily="18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5250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6DF689-1042-4199-8857-FB56EE14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545" y="1037336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4930358" y="1011535"/>
            <a:ext cx="2795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B=0 T 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110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1F2B58-30CF-4E27-D2D9-D96DF1F0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9592" y="1043383"/>
            <a:ext cx="4826000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3018283" y="1011535"/>
            <a:ext cx="6155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2985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43102-4C32-A8B3-187B-7F6FE0D31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1CF630C-3842-5FB5-DD51-221480FF0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78538" y="738188"/>
            <a:ext cx="2792450" cy="5757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84401C-A926-5CEA-506F-CDC274A0D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33407" y="689510"/>
            <a:ext cx="2864244" cy="5927104"/>
          </a:xfrm>
          <a:prstGeom prst="rect">
            <a:avLst/>
          </a:prstGeom>
        </p:spPr>
      </p:pic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65BD1C94-15AE-DEE5-FCFB-1B48AC8FC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3665953C-F5E5-8082-7E15-112EBE095C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E424093B-F387-870E-C8AA-33EC7BC5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40AB7CE4-346E-C15D-F9A6-D7CC5BB8A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A8174F75-B01F-80DB-25D7-90C25D5D3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FE1E64-4175-7DF6-D3CC-63E5F4CC8B7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44C65-8DD5-372B-553F-4CEAD02237F3}"/>
              </a:ext>
            </a:extLst>
          </p:cNvPr>
          <p:cNvSpPr txBox="1"/>
          <p:nvPr/>
        </p:nvSpPr>
        <p:spPr>
          <a:xfrm>
            <a:off x="3240096" y="942221"/>
            <a:ext cx="55779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Regrouping the module plane to increase stats</a:t>
            </a:r>
          </a:p>
          <a:p>
            <a:pPr algn="ctr"/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1568F-7E6C-FBCC-52E9-137192C3294C}"/>
              </a:ext>
            </a:extLst>
          </p:cNvPr>
          <p:cNvSpPr txBox="1"/>
          <p:nvPr/>
        </p:nvSpPr>
        <p:spPr>
          <a:xfrm rot="16200000">
            <a:off x="-759512" y="3299737"/>
            <a:ext cx="2096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olumn 256 pixels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645E8F-FA7D-8D88-5FFA-E7C1A19E4D83}"/>
              </a:ext>
            </a:extLst>
          </p:cNvPr>
          <p:cNvSpPr/>
          <p:nvPr/>
        </p:nvSpPr>
        <p:spPr>
          <a:xfrm>
            <a:off x="1905001" y="5003884"/>
            <a:ext cx="2164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 4x256 pixels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43FF1D-8CFA-7FA3-34AE-F31901851800}"/>
              </a:ext>
            </a:extLst>
          </p:cNvPr>
          <p:cNvSpPr/>
          <p:nvPr/>
        </p:nvSpPr>
        <p:spPr>
          <a:xfrm>
            <a:off x="8676098" y="2679303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21BD04-ECDF-D674-C09F-843D29603B7B}"/>
              </a:ext>
            </a:extLst>
          </p:cNvPr>
          <p:cNvSpPr/>
          <p:nvPr/>
        </p:nvSpPr>
        <p:spPr>
          <a:xfrm>
            <a:off x="2629560" y="2679303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BC7A68-D029-E52C-F12C-9A6CE739CFFF}"/>
              </a:ext>
            </a:extLst>
          </p:cNvPr>
          <p:cNvSpPr/>
          <p:nvPr/>
        </p:nvSpPr>
        <p:spPr>
          <a:xfrm>
            <a:off x="8845774" y="4047455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71EE07-6005-7B0D-8137-73667ADFE3F4}"/>
              </a:ext>
            </a:extLst>
          </p:cNvPr>
          <p:cNvSpPr/>
          <p:nvPr/>
        </p:nvSpPr>
        <p:spPr>
          <a:xfrm>
            <a:off x="2764647" y="3975447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D45834-A406-9B84-725C-F96230027387}"/>
              </a:ext>
            </a:extLst>
          </p:cNvPr>
          <p:cNvSpPr/>
          <p:nvPr/>
        </p:nvSpPr>
        <p:spPr>
          <a:xfrm>
            <a:off x="3370405" y="1442701"/>
            <a:ext cx="66656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(module) ‘row’ regrouping</a:t>
            </a:r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9E7031-4881-E607-F40F-7C974212B31B}"/>
              </a:ext>
            </a:extLst>
          </p:cNvPr>
          <p:cNvSpPr/>
          <p:nvPr/>
        </p:nvSpPr>
        <p:spPr>
          <a:xfrm rot="16200000">
            <a:off x="5114420" y="330084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8EF27E-8054-5CA5-335D-50833BE52FA4}"/>
              </a:ext>
            </a:extLst>
          </p:cNvPr>
          <p:cNvSpPr txBox="1"/>
          <p:nvPr/>
        </p:nvSpPr>
        <p:spPr>
          <a:xfrm>
            <a:off x="2625456" y="1848306"/>
            <a:ext cx="8295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B=0 T                                             B=1 T </a:t>
            </a:r>
            <a:endParaRPr lang="nl-NL" dirty="0"/>
          </a:p>
          <a:p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264226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3D34A8-3AAF-5AC7-6303-BC1E8BEC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2721" y="130806"/>
            <a:ext cx="1847253" cy="5851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9A1B16-4D3D-638A-E328-46372CFDC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4631" y="2143825"/>
            <a:ext cx="1850210" cy="586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746200" y="4590871"/>
            <a:ext cx="44612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5692314" y="94430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B=0 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874964" y="4005064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C29FFA-2FF8-3FEB-18BE-E31E37E44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454464"/>
              </p:ext>
            </p:extLst>
          </p:nvPr>
        </p:nvGraphicFramePr>
        <p:xfrm>
          <a:off x="6315294" y="266029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 (4)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(4)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50CB61A-5620-8DF5-B0E7-BEA9A4F1A88F}"/>
              </a:ext>
            </a:extLst>
          </p:cNvPr>
          <p:cNvSpPr txBox="1"/>
          <p:nvPr/>
        </p:nvSpPr>
        <p:spPr>
          <a:xfrm>
            <a:off x="6746200" y="1934910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B=0 T 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1367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5245374" y="1036690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B=1 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75788"/>
              </p:ext>
            </p:extLst>
          </p:nvPr>
        </p:nvGraphicFramePr>
        <p:xfrm>
          <a:off x="6202161" y="3110853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(3)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(3)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8788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</a:p>
          <a:p>
            <a:pPr algn="ctr"/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99456" y="1902231"/>
                <a:ext cx="10297144" cy="3231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18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18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18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18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1800" dirty="0">
                    <a:solidFill>
                      <a:schemeClr val="tx1"/>
                    </a:solidFill>
                  </a:rPr>
                  <a:t> </a:t>
                </a:r>
                <a:r>
                  <a:rPr lang="en-NL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±0.5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1800" dirty="0">
                    <a:solidFill>
                      <a:schemeClr val="tx1"/>
                    </a:solidFill>
                  </a:rPr>
                  <a:t> </a:t>
                </a:r>
                <a:r>
                  <a:rPr lang="en-NL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±</a:t>
                </a:r>
                <a:r>
                  <a:rPr lang="en-NL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14 </a:t>
                </a:r>
                <a:r>
                  <a:rPr lang="en-NL" sz="18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="0" i="0" baseline="-25000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±0.5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="0" i="0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NL" sz="1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1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24</m:t>
                    </m:r>
                    <m:r>
                      <m:rPr>
                        <m:nor/>
                      </m:rPr>
                      <a:rPr lang="en-NL" sz="1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NL" sz="20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±</m:t>
                    </m:r>
                    <m:r>
                      <m:rPr>
                        <m:nor/>
                      </m:rPr>
                      <a:rPr lang="en-NL" sz="1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14 </m:t>
                    </m:r>
                    <m:r>
                      <m:rPr>
                        <m:nor/>
                      </m:rPr>
                      <a:rPr lang="en-NL" sz="1800" dirty="0" smtClean="0">
                        <a:solidFill>
                          <a:schemeClr val="tx1"/>
                        </a:solidFill>
                        <a:latin typeface="Symbol" pitchFamily="2" charset="2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NL" sz="1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NL" sz="1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="0" i="0" baseline="-25000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r>
                  <a:rPr lang="en-NL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19 </a:t>
                </a:r>
                <a:r>
                  <a:rPr lang="en-NL" sz="18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±2%</a:t>
                </a:r>
                <a:endParaRPr lang="en-NL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1902231"/>
                <a:ext cx="10297144" cy="3231654"/>
              </a:xfrm>
              <a:prstGeom prst="rect">
                <a:avLst/>
              </a:prstGeom>
              <a:blipFill>
                <a:blip r:embed="rId8"/>
                <a:stretch>
                  <a:fillRect t="-781" b="-23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793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 see backup slide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368296321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7521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</a:p>
          <a:p>
            <a:pPr algn="ctr"/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systematics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488456" y="2095306"/>
            <a:ext cx="102971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in the bending plane: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in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lvl="1">
              <a:spcBef>
                <a:spcPct val="20000"/>
              </a:spcBef>
              <a:buClr>
                <a:srgbClr val="FF6600"/>
              </a:buClr>
              <a:buSzPct val="100000"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884163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40C4A-CAC0-9443-AA4E-127E2C6CD8AE}"/>
              </a:ext>
            </a:extLst>
          </p:cNvPr>
          <p:cNvSpPr txBox="1"/>
          <p:nvPr/>
        </p:nvSpPr>
        <p:spPr>
          <a:xfrm>
            <a:off x="1906529" y="1883727"/>
            <a:ext cx="858019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topics part of the second paper</a:t>
            </a:r>
          </a:p>
          <a:p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efficiency at high hit rates</a:t>
            </a:r>
          </a:p>
          <a:p>
            <a:pPr marL="914400" lvl="1" indent="-457200">
              <a:buFont typeface="+mj-lt"/>
              <a:buAutoNum type="alphaUcPeriod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and characterization of bursts i.e. large numbers of hits due to highly energizing particles (e.g. delta’s)</a:t>
            </a:r>
          </a:p>
          <a:p>
            <a:pPr marL="914400" lvl="1" indent="-457200">
              <a:buFont typeface="+mj-lt"/>
              <a:buAutoNum type="alphaUcPeriod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Extraction of the resolution as a function of the incident angle using circles (helixes)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B0D93-64BF-501B-6933-DB9BEE885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752" y="2348880"/>
            <a:ext cx="4864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882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344612" y="1296869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at high hit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344612" y="2144861"/>
            <a:ext cx="1057500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efficiency of the device to detect a hit in a high (low) rate environment is measured comparing the mean time over threshold for low and high rate runs at B fields of 0 and 1T.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succesfull approach is based on hits associated to TPX3 tracks using the two central rows of six chips. The mean ToT was calculated for ToT values between 0.15 and 1.4 </a:t>
            </a:r>
            <a:r>
              <a:rPr lang="en-NL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to remove the tail.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change in ToT in low and high rate runs is then related to a (maximum) the efficiency change. 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8425111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02BE5-F0D2-2E59-143F-0FA089272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CBFFF56D-EF0F-257B-0D3C-5B17553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4652669D-ACC3-A0C4-4012-F0C2D5383C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BEFBBE25-89F7-D9C6-E98C-C57AF8320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A19ABDF3-A419-3E81-9F24-318CB31B6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6212BB0F-8E7B-FFE7-4732-5E9298A13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D45D13-29E2-E7EB-3F1D-FAC2450A626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DEF1F-1FAB-2399-A471-3E77BBA4A336}"/>
              </a:ext>
            </a:extLst>
          </p:cNvPr>
          <p:cNvSpPr txBox="1"/>
          <p:nvPr/>
        </p:nvSpPr>
        <p:spPr>
          <a:xfrm>
            <a:off x="758999" y="108203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at high hit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1E45B-5523-02A4-0A81-28231E453501}"/>
              </a:ext>
            </a:extLst>
          </p:cNvPr>
          <p:cNvSpPr txBox="1"/>
          <p:nvPr/>
        </p:nvSpPr>
        <p:spPr>
          <a:xfrm>
            <a:off x="1703512" y="4896840"/>
            <a:ext cx="102981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 1 (2) = mean ToT for upper/lower part (each 6 chips)  stat errors are neglible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Hits 1 (2) are raw hits with ToT&gt; 0.15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rigger rate is not corrected for efficiency off scintillators and duty cycle of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raw hit rates are not affected by the trigger efficiency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28E08-5CFB-0B45-2677-100938F9E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512" y="1693384"/>
            <a:ext cx="9023548" cy="32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56366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104900" y="109741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at a high hit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983432" y="1916832"/>
            <a:ext cx="736982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relative change in mean ToT is related to the relative change in the efficiency </a:t>
            </a:r>
            <a:r>
              <a:rPr lang="en-NL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at the working point around 0.6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- as: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NL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0.5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ToT/ToT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means that the efficiency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NL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stable at the level of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+0.9%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(B=1T)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-0.6%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(B=0T) for hit  rates up to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3.3 (5.7) kHz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chip.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804ED-7A24-5C2D-537A-FE0AD94E9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60" y="1768178"/>
            <a:ext cx="3221755" cy="2891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F1949-1ED4-058B-5285-1CA11576ACDB}"/>
              </a:ext>
            </a:extLst>
          </p:cNvPr>
          <p:cNvSpPr txBox="1"/>
          <p:nvPr/>
        </p:nvSpPr>
        <p:spPr>
          <a:xfrm>
            <a:off x="1698688" y="4354358"/>
            <a:ext cx="8434016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sz="11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demonstrated that running at hit rates up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.7 kHz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chip or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2.9 kHz/cm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 quite high rate) gives at most a reduction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0.6%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relative efficiency.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0327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A74AB1-91AD-8C22-64A7-C0FA84617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6470" y="1246151"/>
            <a:ext cx="2438992" cy="7556875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Characterisation of large hit bursts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83329-1F52-BA4C-229D-2347B571B407}"/>
                  </a:ext>
                </a:extLst>
              </p:cNvPr>
              <p:cNvSpPr txBox="1"/>
              <p:nvPr/>
            </p:nvSpPr>
            <p:spPr>
              <a:xfrm>
                <a:off x="1083598" y="1745521"/>
                <a:ext cx="10575002" cy="1962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It is interesting to study the large hit bursts, where in a location many hits are detected.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this pattern recognition was written: looking in a radius of 25 pixels for burtst of hits. For large bursts this radius is increased by a factor </a:t>
                </a:r>
                <a14:m>
                  <m:oMath xmlns:m="http://schemas.openxmlformats.org/officeDocument/2006/math">
                    <m:r>
                      <a:rPr lang="en-NL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√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(N/400) and maximally 2. For the largest burst</a:t>
                </a:r>
                <a:r>
                  <a:rPr lang="en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3180 hits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radius is 50 pixels.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Here a large burst </a:t>
                </a:r>
                <a:r>
                  <a:rPr lang="en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463 hits </a:t>
                </a:r>
                <a:r>
                  <a:rPr lang="en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the many circles event 2: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83329-1F52-BA4C-229D-2347B571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98" y="1745521"/>
                <a:ext cx="10575002" cy="1962012"/>
              </a:xfrm>
              <a:prstGeom prst="rect">
                <a:avLst/>
              </a:prstGeom>
              <a:blipFill>
                <a:blip r:embed="rId8"/>
                <a:stretch>
                  <a:fillRect l="-480" t="-1935" b="-51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3E6B0F-70AE-F47F-D476-421610F65653}"/>
              </a:ext>
            </a:extLst>
          </p:cNvPr>
          <p:cNvCxnSpPr>
            <a:cxnSpLocks/>
          </p:cNvCxnSpPr>
          <p:nvPr/>
        </p:nvCxnSpPr>
        <p:spPr bwMode="auto">
          <a:xfrm>
            <a:off x="4439816" y="3707533"/>
            <a:ext cx="141729" cy="101441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05038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hit bursts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8F6A9F-0914-C9F6-CB23-8673801031FB}"/>
              </a:ext>
            </a:extLst>
          </p:cNvPr>
          <p:cNvSpPr txBox="1"/>
          <p:nvPr/>
        </p:nvSpPr>
        <p:spPr>
          <a:xfrm>
            <a:off x="7965077" y="2021939"/>
            <a:ext cx="3162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42 with a burst of 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1066</a:t>
            </a:r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hits 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76133-98C9-C397-4118-20B2CF169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3529" y="-813181"/>
            <a:ext cx="221342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FE758-E530-12D6-80B5-0EC5DD1E26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2485" y="1753985"/>
            <a:ext cx="33140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BA231-EED9-38B4-7189-51D8E4E78E3A}"/>
              </a:ext>
            </a:extLst>
          </p:cNvPr>
          <p:cNvSpPr txBox="1"/>
          <p:nvPr/>
        </p:nvSpPr>
        <p:spPr>
          <a:xfrm>
            <a:off x="667972" y="4146897"/>
            <a:ext cx="46225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the TPX3 deadtime of a pixel is  475 ns and therefore not all the hits in the core of the burst will be detected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353476822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551335" y="1254627"/>
            <a:ext cx="995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Characterisation of large hit bursts B =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9E7E8-4E59-30DF-E214-BD6A5F171AE2}"/>
              </a:ext>
            </a:extLst>
          </p:cNvPr>
          <p:cNvSpPr txBox="1"/>
          <p:nvPr/>
        </p:nvSpPr>
        <p:spPr>
          <a:xfrm>
            <a:off x="1104900" y="2217479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B8042-0C7E-0A09-A7C4-A0B0A8A7A158}"/>
              </a:ext>
            </a:extLst>
          </p:cNvPr>
          <p:cNvSpPr txBox="1"/>
          <p:nvPr/>
        </p:nvSpPr>
        <p:spPr>
          <a:xfrm>
            <a:off x="1030630" y="3552704"/>
            <a:ext cx="4173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B=0 radius90 and time90 distributions are pretty similar for large hit bursts.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7B9A5-780F-31C4-54AF-7334D3C1AFDA}"/>
              </a:ext>
            </a:extLst>
          </p:cNvPr>
          <p:cNvSpPr txBox="1"/>
          <p:nvPr/>
        </p:nvSpPr>
        <p:spPr>
          <a:xfrm>
            <a:off x="1104900" y="2274545"/>
            <a:ext cx="41736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Radius90 (time90) is radius (time) where 90% of the hits are contained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8BA7A1-A1B5-AF8C-502E-71F8BAF1F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65886" y="322061"/>
            <a:ext cx="3289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847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Pixel TPC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67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F29B83-D0B7-4442-97A6-C7672224B5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3917133" y="5463852"/>
            <a:ext cx="1136219" cy="1098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87FCF6-3A0B-424B-88BB-79B67A88CFF6}"/>
              </a:ext>
            </a:extLst>
          </p:cNvPr>
          <p:cNvSpPr/>
          <p:nvPr/>
        </p:nvSpPr>
        <p:spPr>
          <a:xfrm>
            <a:off x="5688632" y="5929535"/>
            <a:ext cx="6528048" cy="30777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777777"/>
                </a:solidFill>
                <a:latin typeface="Roboto"/>
              </a:rPr>
              <a:t>https://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www.nikhef.nl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/pub/services/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biblio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theses_pdf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thesis_C_Ligtenberg.pdf</a:t>
            </a:r>
            <a:endParaRPr lang="en-NL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5038DE-173C-6B59-0CBF-6C9B34386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89" y="1729575"/>
            <a:ext cx="3404034" cy="3541445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406400" y="1239143"/>
            <a:ext cx="995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Characterisation of large hit bursts B = 1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3D422-49AB-C8E6-9C87-C1BE7FE87131}"/>
              </a:ext>
            </a:extLst>
          </p:cNvPr>
          <p:cNvSpPr txBox="1"/>
          <p:nvPr/>
        </p:nvSpPr>
        <p:spPr>
          <a:xfrm>
            <a:off x="8976320" y="404492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or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79F3C-903D-0EAA-EA5F-11207737BCE0}"/>
              </a:ext>
            </a:extLst>
          </p:cNvPr>
          <p:cNvSpPr txBox="1"/>
          <p:nvPr/>
        </p:nvSpPr>
        <p:spPr>
          <a:xfrm>
            <a:off x="5026055" y="1957069"/>
            <a:ext cx="5544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Radius90 and time90 are pretty different for large bursts!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3B737-AAF0-BB0B-7E27-8ACF997B4DED}"/>
              </a:ext>
            </a:extLst>
          </p:cNvPr>
          <p:cNvSpPr txBox="1"/>
          <p:nvPr/>
        </p:nvSpPr>
        <p:spPr>
          <a:xfrm>
            <a:off x="1631504" y="3271692"/>
            <a:ext cx="2228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largest burst has 3180 hits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C123-EE26-F8DB-2918-9F999FED80F1}"/>
              </a:ext>
            </a:extLst>
          </p:cNvPr>
          <p:cNvSpPr txBox="1"/>
          <p:nvPr/>
        </p:nvSpPr>
        <p:spPr>
          <a:xfrm>
            <a:off x="2038749" y="2641586"/>
            <a:ext cx="1464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597DE-B590-C6A2-8454-5C87997B6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23257" y="993638"/>
            <a:ext cx="3289905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96BC69-A4B1-CF30-2C05-63B858FC1942}"/>
              </a:ext>
            </a:extLst>
          </p:cNvPr>
          <p:cNvSpPr txBox="1"/>
          <p:nvPr/>
        </p:nvSpPr>
        <p:spPr>
          <a:xfrm>
            <a:off x="4244159" y="5970411"/>
            <a:ext cx="6325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B=1 T p= 6 GeV run 6969 ~ 8000 triggers (events)</a:t>
            </a:r>
          </a:p>
        </p:txBody>
      </p:sp>
    </p:spTree>
    <p:extLst>
      <p:ext uri="{BB962C8B-B14F-4D97-AF65-F5344CB8AC3E}">
        <p14:creationId xmlns:p14="http://schemas.microsoft.com/office/powerpoint/2010/main" val="356438517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32160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fitting and large hit bursts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69E7E8-4E59-30DF-E214-BD6A5F171AE2}"/>
                  </a:ext>
                </a:extLst>
              </p:cNvPr>
              <p:cNvSpPr txBox="1"/>
              <p:nvPr/>
            </p:nvSpPr>
            <p:spPr>
              <a:xfrm>
                <a:off x="1559496" y="2282883"/>
                <a:ext cx="9217024" cy="3162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tracking this means that it is important to cut tightly around the residuals in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xy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z. In particular the cut in z (time) reduces the impact of bursts in the B=1 T data – as shown in the time90 distribution. In the B=0 T data the reduction is much smaller.</a:t>
                </a:r>
              </a:p>
              <a:p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Still after say 3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cuts in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xy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z the burst will contribute locally to the resolution: 6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baseline="-25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d0,z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√</m:t>
                    </m:r>
                  </m:oMath>
                </a14:m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(12) = 1.73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baseline="-25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d0,z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 stead of with 1 </a:t>
                </a:r>
                <a:r>
                  <a:rPr lang="en-GB" sz="20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en-GB" sz="2000" baseline="-25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d0,z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a better track fit can be performed by down weighting the burst events with 0.58. </a:t>
                </a:r>
                <a:endParaRPr lang="en-GB" sz="1400" dirty="0">
                  <a:solidFill>
                    <a:srgbClr val="000000"/>
                  </a:solidFill>
                  <a:effectLst/>
                  <a:latin typeface="Menlo" panose="020B0609030804020204" pitchFamily="49" charset="0"/>
                </a:endParaRPr>
              </a:p>
              <a:p>
                <a:endParaRPr lang="en-NL" sz="1800" dirty="0">
                  <a:solidFill>
                    <a:srgbClr val="0066FF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69E7E8-4E59-30DF-E214-BD6A5F171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96" y="2282883"/>
                <a:ext cx="9217024" cy="3162341"/>
              </a:xfrm>
              <a:prstGeom prst="rect">
                <a:avLst/>
              </a:prstGeom>
              <a:blipFill>
                <a:blip r:embed="rId7"/>
                <a:stretch>
                  <a:fillRect l="-688" t="-8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03135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376108"/>
            <a:ext cx="995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a Pixel TPC have a hit resolution independent of the local track angle?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083598" y="2406876"/>
            <a:ext cx="105750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 pixel TPC one expects that the resolution is independent of the local track angle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For pads one expects and has measured a rather strong dependence.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study this topic we use circular tracks (curlers)</a:t>
            </a:r>
            <a:r>
              <a:rPr lang="en-NL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Each hit on the circle will have a different local track angle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f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a part of a circle and a large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f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 range, we analysed the B=1 data for run 6969 p = 6 GeV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Hough transform for a circle was coded; also a straight line hough transform was used to reject high momentum tracks.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1D83F-3093-50D2-AE41-D2F4F80327B3}"/>
              </a:ext>
            </a:extLst>
          </p:cNvPr>
          <p:cNvSpPr txBox="1"/>
          <p:nvPr/>
        </p:nvSpPr>
        <p:spPr>
          <a:xfrm>
            <a:off x="2460625" y="5498812"/>
            <a:ext cx="7519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took data with small incident beam angles plus min 10 degrees; in a circle one will have 360  degrees incident angles.</a:t>
            </a:r>
          </a:p>
        </p:txBody>
      </p:sp>
    </p:spTree>
    <p:extLst>
      <p:ext uri="{BB962C8B-B14F-4D97-AF65-F5344CB8AC3E}">
        <p14:creationId xmlns:p14="http://schemas.microsoft.com/office/powerpoint/2010/main" val="205665111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Circle finding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D1114-229D-9A2B-440C-97CC54AC9E02}"/>
              </a:ext>
            </a:extLst>
          </p:cNvPr>
          <p:cNvSpPr txBox="1"/>
          <p:nvPr/>
        </p:nvSpPr>
        <p:spPr>
          <a:xfrm>
            <a:off x="479376" y="1739711"/>
            <a:ext cx="23390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center should lie in the plane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Pattern f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inding can get disturbed by large hit bursts and “straight” line beam particles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solutions in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selected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AAAF7-D386-125F-72EF-59DC9E9FB8CA}"/>
              </a:ext>
            </a:extLst>
          </p:cNvPr>
          <p:cNvSpPr txBox="1"/>
          <p:nvPr/>
        </p:nvSpPr>
        <p:spPr>
          <a:xfrm>
            <a:off x="9670915" y="2708920"/>
            <a:ext cx="2977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 = 1024 pixels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16.9 MeV/c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 = 121 pixels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 = 1 MeV/c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 = 25 pixels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412 keV/c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7FB02E-E1ED-580D-71D3-B07D54A5F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1431" y="-579595"/>
            <a:ext cx="2455333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ABA6AC-05E0-35B5-D285-340CF4E50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333" y="1796669"/>
            <a:ext cx="2455333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B4F01C-FCB0-3C58-9D81-E45A57A3CFBF}"/>
              </a:ext>
            </a:extLst>
          </p:cNvPr>
          <p:cNvSpPr txBox="1"/>
          <p:nvPr/>
        </p:nvSpPr>
        <p:spPr>
          <a:xfrm>
            <a:off x="9671196" y="1703512"/>
            <a:ext cx="2561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vents 14 and 41</a:t>
            </a:r>
          </a:p>
        </p:txBody>
      </p:sp>
    </p:spTree>
    <p:extLst>
      <p:ext uri="{BB962C8B-B14F-4D97-AF65-F5344CB8AC3E}">
        <p14:creationId xmlns:p14="http://schemas.microsoft.com/office/powerpoint/2010/main" val="385187031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4C4F3-713E-9787-569B-BBE807AC9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1126" y="1709782"/>
            <a:ext cx="2529715" cy="4797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B56FD-49F6-F6D1-9CEB-29F5AB915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1118" y="1709782"/>
            <a:ext cx="2529715" cy="4797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AE16E-A0AD-D1EF-8800-43F16F4AFEB5}"/>
              </a:ext>
            </a:extLst>
          </p:cNvPr>
          <p:cNvSpPr txBox="1"/>
          <p:nvPr/>
        </p:nvSpPr>
        <p:spPr>
          <a:xfrm>
            <a:off x="1100738" y="1571427"/>
            <a:ext cx="981979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events 14 and 41.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phi around the circle (phi = 0 is pointing opposite the local y axis = right to left in the event display).The drift time (z) can be fitted vs phi. It has a linear dependence (for a helix). The residuals in z are calculated after the fit.</a:t>
            </a:r>
            <a:endParaRPr lang="en-GB" sz="24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26381-3A54-92A5-32CF-122595A2F60C}"/>
              </a:ext>
            </a:extLst>
          </p:cNvPr>
          <p:cNvSpPr txBox="1"/>
          <p:nvPr/>
        </p:nvSpPr>
        <p:spPr>
          <a:xfrm>
            <a:off x="4968552" y="53732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 hit on circle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D2C05-8503-B831-52FB-2588E0BB3670}"/>
              </a:ext>
            </a:extLst>
          </p:cNvPr>
          <p:cNvSpPr txBox="1"/>
          <p:nvPr/>
        </p:nvSpPr>
        <p:spPr>
          <a:xfrm>
            <a:off x="3428048" y="93889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Circle finding</a:t>
            </a:r>
          </a:p>
        </p:txBody>
      </p:sp>
    </p:spTree>
    <p:extLst>
      <p:ext uri="{BB962C8B-B14F-4D97-AF65-F5344CB8AC3E}">
        <p14:creationId xmlns:p14="http://schemas.microsoft.com/office/powerpoint/2010/main" val="2747885962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9E7E8-4E59-30DF-E214-BD6A5F171AE2}"/>
              </a:ext>
            </a:extLst>
          </p:cNvPr>
          <p:cNvSpPr txBox="1"/>
          <p:nvPr/>
        </p:nvSpPr>
        <p:spPr>
          <a:xfrm>
            <a:off x="1991544" y="1393850"/>
            <a:ext cx="92170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selection for circles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Radius &gt; 50 pixels with at least 20 selected hits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Reject circles with a better SL line fit by applying cuts on the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number of hits for the circle and line hypothesis.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20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4 pixels and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20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 mm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20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dof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 5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20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dof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 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 range (phi max – phi min)  &gt; 1 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phi&gt; 8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/32 and phi &lt; 2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 -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/32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 hits near edge of chip (15 pixels columns and rows)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Residual cuts at 2.5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z)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 weighting of large clusters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(counting hits N in bins R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f 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pixels)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where w = 1/ (N(bin-1)+N(bin)+N(bin+1))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3154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CDB8E-111C-3D30-2FBC-5EE7B4B49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5364" y="-1423316"/>
            <a:ext cx="4059880" cy="10369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54E31-5995-A37D-A3B9-95B287631917}"/>
              </a:ext>
            </a:extLst>
          </p:cNvPr>
          <p:cNvSpPr txBox="1"/>
          <p:nvPr/>
        </p:nvSpPr>
        <p:spPr>
          <a:xfrm>
            <a:off x="4368176" y="1222996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circles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plots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9495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4A8DC-A623-D414-367A-EB197134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20357" y="1315100"/>
            <a:ext cx="4875014" cy="5517232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54E31-5995-A37D-A3B9-95B287631917}"/>
              </a:ext>
            </a:extLst>
          </p:cNvPr>
          <p:cNvSpPr txBox="1"/>
          <p:nvPr/>
        </p:nvSpPr>
        <p:spPr>
          <a:xfrm>
            <a:off x="4380781" y="1228717"/>
            <a:ext cx="3744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 in </a:t>
            </a:r>
            <a:r>
              <a:rPr lang="en-GB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FF273-846D-8E24-8A78-4B32FC7BC6A6}"/>
              </a:ext>
            </a:extLst>
          </p:cNvPr>
          <p:cNvSpPr txBox="1"/>
          <p:nvPr/>
        </p:nvSpPr>
        <p:spPr>
          <a:xfrm>
            <a:off x="6923017" y="6000690"/>
            <a:ext cx="2430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track angle</a:t>
            </a:r>
            <a:endParaRPr lang="en-NL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8F6CBF-78E1-F877-0B09-5F92335E42AD}"/>
              </a:ext>
            </a:extLst>
          </p:cNvPr>
          <p:cNvSpPr txBox="1"/>
          <p:nvPr/>
        </p:nvSpPr>
        <p:spPr>
          <a:xfrm>
            <a:off x="650670" y="1516722"/>
            <a:ext cx="386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details in backup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3C94F-EDF2-2F48-58D8-8C2B81F03C15}"/>
                  </a:ext>
                </a:extLst>
              </p:cNvPr>
              <p:cNvSpPr txBox="1"/>
              <p:nvPr/>
            </p:nvSpPr>
            <p:spPr>
              <a:xfrm>
                <a:off x="300017" y="2164431"/>
                <a:ext cx="507580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Fit result  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</a:t>
                </a: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esolution flat in phi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0.241 </a:t>
                </a:r>
                <a14:m>
                  <m:oMath xmlns:m="http://schemas.openxmlformats.org/officeDocument/2006/math">
                    <m:r>
                      <a:rPr kumimoji="0" lang="en-NL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±</m:t>
                    </m:r>
                  </m:oMath>
                </a14:m>
                <a:r>
                  <a: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0.016 mm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3C94F-EDF2-2F48-58D8-8C2B81F0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17" y="2164431"/>
                <a:ext cx="5075809" cy="707886"/>
              </a:xfrm>
              <a:prstGeom prst="rect">
                <a:avLst/>
              </a:prstGeom>
              <a:blipFill>
                <a:blip r:embed="rId8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9A54D0C-8290-FFFE-339F-6BFB36269E1F}"/>
              </a:ext>
            </a:extLst>
          </p:cNvPr>
          <p:cNvSpPr txBox="1"/>
          <p:nvPr/>
        </p:nvSpPr>
        <p:spPr>
          <a:xfrm>
            <a:off x="5875248" y="2206219"/>
            <a:ext cx="3496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NL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it:  </a:t>
            </a:r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+ b cos </a:t>
            </a:r>
            <a:r>
              <a:rPr lang="en-NL" sz="24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3E147-D3A4-5331-62D6-FFA71A8057BC}"/>
              </a:ext>
            </a:extLst>
          </p:cNvPr>
          <p:cNvSpPr txBox="1"/>
          <p:nvPr/>
        </p:nvSpPr>
        <p:spPr>
          <a:xfrm>
            <a:off x="711468" y="3069765"/>
            <a:ext cx="42529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NL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</a:p>
          <a:p>
            <a:pPr algn="ctr"/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single electron resolution is – as expected - independent of the local  track angle within an uncertainty of 16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319557909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40C4A-CAC0-9443-AA4E-127E2C6CD8AE}"/>
              </a:ext>
            </a:extLst>
          </p:cNvPr>
          <p:cNvSpPr txBox="1"/>
          <p:nvPr/>
        </p:nvSpPr>
        <p:spPr>
          <a:xfrm>
            <a:off x="1516988" y="1340182"/>
            <a:ext cx="915802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 Pixel TPC analysis topics</a:t>
            </a:r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efficiency at high hit rates</a:t>
            </a:r>
            <a:b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demonstrated that running at hit rates up 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.7 kHz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chip or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2.9 kHz/cm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most a reduction of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0.6%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relative efficiency.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Characterization of bursts </a:t>
            </a:r>
            <a:b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time distribution in the B=1 T data is most sensitive to reject burts. In the track fit an improvement can be obtained by identifying and downweighting burst.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Pixel TPC single electron resolution is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as expected -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independent of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local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track angle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an uncertainty of 16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7104986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47667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Pictures of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repair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work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in Bonn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3349E-7907-8640-9C3D-FFD11EA31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94917"/>
            <a:ext cx="4400629" cy="330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858C1-BC44-0E45-A502-759B941E5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094917"/>
            <a:ext cx="4400630" cy="3300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D34F3-126D-394D-A536-3F6B71823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305" y="2518012"/>
            <a:ext cx="3300471" cy="2475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87680-4198-274E-9AED-57D7BA1DD0D2}"/>
              </a:ext>
            </a:extLst>
          </p:cNvPr>
          <p:cNvSpPr txBox="1"/>
          <p:nvPr/>
        </p:nvSpPr>
        <p:spPr>
          <a:xfrm>
            <a:off x="2567608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short in chip 11 was succesully repaired by Fred Hartjes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EA348-6624-F440-8390-79C69AD71835}"/>
              </a:ext>
            </a:extLst>
          </p:cNvPr>
          <p:cNvSpPr/>
          <p:nvPr/>
        </p:nvSpPr>
        <p:spPr>
          <a:xfrm>
            <a:off x="551384" y="735087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4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54E31-5995-A37D-A3B9-95B287631917}"/>
              </a:ext>
            </a:extLst>
          </p:cNvPr>
          <p:cNvSpPr txBox="1"/>
          <p:nvPr/>
        </p:nvSpPr>
        <p:spPr>
          <a:xfrm>
            <a:off x="3575720" y="1383159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circles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plots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weighted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0F24F-CB7D-FE3F-86DA-3882C52F3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0767" y="122153"/>
            <a:ext cx="328990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DFF273-846D-8E24-8A78-4B32FC7BC6A6}"/>
              </a:ext>
            </a:extLst>
          </p:cNvPr>
          <p:cNvSpPr txBox="1"/>
          <p:nvPr/>
        </p:nvSpPr>
        <p:spPr>
          <a:xfrm>
            <a:off x="4219651" y="5057427"/>
            <a:ext cx="2430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local phi angle </a:t>
            </a:r>
            <a:endParaRPr lang="en-NL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B617C-C454-4C1F-724D-BC011CE851BE}"/>
              </a:ext>
            </a:extLst>
          </p:cNvPr>
          <p:cNvSpPr txBox="1"/>
          <p:nvPr/>
        </p:nvSpPr>
        <p:spPr>
          <a:xfrm>
            <a:off x="563115" y="1383159"/>
            <a:ext cx="1317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41898-4688-EC4B-ADAE-8256E9F132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6155" y="1630708"/>
            <a:ext cx="3552056" cy="3996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B3D1E-D144-1DA9-9300-FF0C58E2109E}"/>
              </a:ext>
            </a:extLst>
          </p:cNvPr>
          <p:cNvSpPr txBox="1"/>
          <p:nvPr/>
        </p:nvSpPr>
        <p:spPr>
          <a:xfrm>
            <a:off x="2717035" y="5488300"/>
            <a:ext cx="7870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 dependency of the resolution  of phi and the radius</a:t>
            </a:r>
          </a:p>
          <a:p>
            <a:pPr algn="ctr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mall radii correlated to large phi range</a:t>
            </a:r>
          </a:p>
        </p:txBody>
      </p:sp>
    </p:spTree>
    <p:extLst>
      <p:ext uri="{BB962C8B-B14F-4D97-AF65-F5344CB8AC3E}">
        <p14:creationId xmlns:p14="http://schemas.microsoft.com/office/powerpoint/2010/main" val="191640337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2AE3A-7B27-6986-4FDF-F97D03BC5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4C5D9276-B914-76A5-8FCF-F7261D003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06603AF1-E32C-6B68-58C1-EE6FDAE8DF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E9E75410-FE24-A0E1-0BAD-0A6C79C8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5DD2A965-EADD-2332-87BB-71E42F35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FD3A5688-7309-91AC-56E6-73B9957FA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78AB45-351F-7799-92A6-4E2701C95CA7}"/>
              </a:ext>
            </a:extLst>
          </p:cNvPr>
          <p:cNvSpPr/>
          <p:nvPr/>
        </p:nvSpPr>
        <p:spPr>
          <a:xfrm>
            <a:off x="3431704" y="363130"/>
            <a:ext cx="65053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Discuss of two NIM papers </a:t>
            </a:r>
          </a:p>
          <a:p>
            <a:r>
              <a:rPr lang="en-GB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on module performance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B87BEF-3E60-07B4-1F3F-C5FF9B60701B}"/>
              </a:ext>
            </a:extLst>
          </p:cNvPr>
          <p:cNvSpPr/>
          <p:nvPr/>
        </p:nvSpPr>
        <p:spPr>
          <a:xfrm>
            <a:off x="1703512" y="1837243"/>
            <a:ext cx="9361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7"/>
              </a:buBlip>
            </a:pPr>
            <a:r>
              <a:rPr lang="en-GB" altLang="en-US" sz="2400" dirty="0">
                <a:latin typeface="Verdana"/>
                <a:cs typeface="Verdana"/>
              </a:rPr>
              <a:t> </a:t>
            </a:r>
            <a:r>
              <a:rPr lang="en-GB" altLang="en-US" sz="2400" dirty="0">
                <a:solidFill>
                  <a:srgbClr val="0066FF"/>
                </a:solidFill>
                <a:latin typeface="Verdana"/>
                <a:cs typeface="Verdana"/>
              </a:rPr>
              <a:t>First paper with emphasis on module construction and tracking performance (this talk)</a:t>
            </a:r>
            <a:r>
              <a:rPr lang="en-GB" altLang="en-US" sz="2400" dirty="0">
                <a:latin typeface="Verdana"/>
                <a:cs typeface="Verdana"/>
              </a:rPr>
              <a:t> </a:t>
            </a:r>
          </a:p>
          <a:p>
            <a:r>
              <a:rPr lang="en-GB" altLang="en-US" dirty="0">
                <a:latin typeface="Verdana"/>
                <a:cs typeface="Verdana"/>
              </a:rPr>
              <a:t> </a:t>
            </a:r>
            <a:endParaRPr lang="en-GB" altLang="en-US" sz="2400" dirty="0">
              <a:latin typeface="Verdana"/>
              <a:cs typeface="Verdana"/>
            </a:endParaRPr>
          </a:p>
          <a:p>
            <a:r>
              <a:rPr lang="en-GB" altLang="en-US" sz="2400" dirty="0">
                <a:latin typeface="Verdana"/>
                <a:cs typeface="Verdana"/>
              </a:rPr>
              <a:t> </a:t>
            </a:r>
          </a:p>
          <a:p>
            <a:pPr>
              <a:buFontTx/>
              <a:buBlip>
                <a:blip r:embed="rId7"/>
              </a:buBlip>
            </a:pPr>
            <a:r>
              <a:rPr lang="en-GB" altLang="en-US" sz="2400" dirty="0">
                <a:latin typeface="Verdana"/>
                <a:cs typeface="Verdana"/>
              </a:rPr>
              <a:t> </a:t>
            </a:r>
            <a:r>
              <a:rPr lang="en-GB" altLang="en-US" sz="2400" dirty="0">
                <a:solidFill>
                  <a:srgbClr val="0066FF"/>
                </a:solidFill>
                <a:latin typeface="Verdana"/>
                <a:cs typeface="Verdana"/>
              </a:rPr>
              <a:t>Second paper with emphasis particle identification (second talk) and other analysis results (this talk)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B4C1E-A191-BD7D-93A3-906961F93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800" y="2991405"/>
            <a:ext cx="5232400" cy="67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3FAE9-2BB1-EF1B-C3EE-42E60BD02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800" y="4580492"/>
            <a:ext cx="4914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170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9099469</TotalTime>
  <Pages>11</Pages>
  <Words>2991</Words>
  <Application>Microsoft Macintosh PowerPoint</Application>
  <PresentationFormat>Widescreen</PresentationFormat>
  <Paragraphs>423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Cambria Math</vt:lpstr>
      <vt:lpstr>Menlo</vt:lpstr>
      <vt:lpstr>Monotype Sorts</vt:lpstr>
      <vt:lpstr>Roboto</vt:lpstr>
      <vt:lpstr>Symbol</vt:lpstr>
      <vt:lpstr>Times New Roman</vt:lpstr>
      <vt:lpstr>Verdana</vt:lpstr>
      <vt:lpstr>Wingdings</vt:lpstr>
      <vt:lpstr>Como</vt:lpstr>
      <vt:lpstr>Pixel TPC resolution and deformation results </vt:lpstr>
      <vt:lpstr>Pixel TPC</vt:lpstr>
      <vt:lpstr> Pixel TPC</vt:lpstr>
      <vt:lpstr> GridPix technology</vt:lpstr>
      <vt:lpstr>Pixel chip: TimePix3</vt:lpstr>
      <vt:lpstr>QUAD design and realization</vt:lpstr>
      <vt:lpstr>    QUAD as a building block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Pictures of repair work in Bonn</vt:lpstr>
      <vt:lpstr> 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2453</cp:revision>
  <cp:lastPrinted>2002-02-06T08:01:21Z</cp:lastPrinted>
  <dcterms:created xsi:type="dcterms:W3CDTF">2019-10-28T05:36:17Z</dcterms:created>
  <dcterms:modified xsi:type="dcterms:W3CDTF">2025-01-22T09:00:52Z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