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648" r:id="rId4"/>
  </p:sldMasterIdLst>
  <p:sldIdLst>
    <p:sldId id="267" r:id="rId5"/>
    <p:sldId id="287" r:id="rId6"/>
    <p:sldId id="291" r:id="rId7"/>
    <p:sldId id="293" r:id="rId8"/>
    <p:sldId id="294" r:id="rId9"/>
    <p:sldId id="295" r:id="rId10"/>
    <p:sldId id="273" r:id="rId11"/>
    <p:sldId id="299" r:id="rId12"/>
    <p:sldId id="278" r:id="rId13"/>
    <p:sldId id="279" r:id="rId14"/>
    <p:sldId id="296" r:id="rId15"/>
    <p:sldId id="297" r:id="rId16"/>
    <p:sldId id="298" r:id="rId17"/>
    <p:sldId id="281" r:id="rId18"/>
    <p:sldId id="269" r:id="rId19"/>
    <p:sldId id="280" r:id="rId20"/>
    <p:sldId id="285" r:id="rId21"/>
  </p:sldIdLst>
  <p:sldSz cx="12192000" cy="6858000"/>
  <p:notesSz cx="6858000" cy="9144000"/>
  <p:embeddedFontLst>
    <p:embeddedFont>
      <p:font typeface="Assistant" pitchFamily="2" charset="-79"/>
      <p:regular r:id="rId22"/>
      <p:bold r:id="rId23"/>
    </p:embeddedFont>
    <p:embeddedFont>
      <p:font typeface="Consolas" panose="020B0609020204030204" pitchFamily="49" charset="0"/>
      <p:regular r:id="rId24"/>
      <p:bold r:id="rId25"/>
      <p:italic r:id="rId26"/>
      <p:boldItalic r:id="rId27"/>
    </p:embeddedFont>
    <p:embeddedFont>
      <p:font typeface="Nunito" pitchFamily="2" charset="0"/>
      <p:regular r:id="rId28"/>
      <p:bold r:id="rId29"/>
      <p:italic r:id="rId30"/>
      <p:boldItalic r:id="rId31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F777948-06F2-54E4-3E37-6A8B06E81428}" v="117" dt="2025-02-24T07:04:08.340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slideViewPr>
    <p:cSldViewPr snapToGrid="0">
      <p:cViewPr>
        <p:scale>
          <a:sx n="1" d="2"/>
          <a:sy n="1" d="2"/>
        </p:scale>
        <p:origin x="0" y="0"/>
      </p:cViewPr>
      <p:guideLst/>
    </p:cSldViewPr>
  </p:slide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font" Target="fonts/font5.fntdata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34" Type="http://schemas.openxmlformats.org/officeDocument/2006/relationships/theme" Target="theme/theme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font" Target="fonts/font4.fntdata"/><Relationship Id="rId33" Type="http://schemas.openxmlformats.org/officeDocument/2006/relationships/viewProps" Target="viewProp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font" Target="fonts/font8.fntdata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font" Target="fonts/font3.fntdata"/><Relationship Id="rId32" Type="http://schemas.openxmlformats.org/officeDocument/2006/relationships/presProps" Target="presProp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font" Target="fonts/font2.fntdata"/><Relationship Id="rId28" Type="http://schemas.openxmlformats.org/officeDocument/2006/relationships/font" Target="fonts/font7.fntdata"/><Relationship Id="rId36" Type="http://schemas.microsoft.com/office/2015/10/relationships/revisionInfo" Target="revisionInfo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font" Target="fonts/font10.fntdata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font" Target="fonts/font1.fntdata"/><Relationship Id="rId27" Type="http://schemas.openxmlformats.org/officeDocument/2006/relationships/font" Target="fonts/font6.fntdata"/><Relationship Id="rId30" Type="http://schemas.openxmlformats.org/officeDocument/2006/relationships/font" Target="fonts/font9.fntdata"/><Relationship Id="rId35" Type="http://schemas.openxmlformats.org/officeDocument/2006/relationships/tableStyles" Target="tableStyles.xml"/><Relationship Id="rId8" Type="http://schemas.openxmlformats.org/officeDocument/2006/relationships/slide" Target="slides/slide4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04DFD75-F66A-4849-8F04-1D4BCBEA84C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2143760"/>
            <a:ext cx="9144000" cy="2387600"/>
          </a:xfrm>
        </p:spPr>
        <p:txBody>
          <a:bodyPr anchor="b"/>
          <a:lstStyle>
            <a:lvl1pPr algn="ctr">
              <a:defRPr sz="6000" b="1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9CFDA3F-E1B8-40BD-8CBB-3BE733B7107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714240"/>
            <a:ext cx="9144000" cy="543560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C4A13D7-779E-4E56-AAA8-196B6D232E2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1FF56F3-B404-4155-829A-16CCD5902A9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B0715F-5DAA-42CE-ADD5-D4D62E9ECF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713195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04DFD75-F66A-4849-8F04-1D4BCBEA84C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2143760"/>
            <a:ext cx="9144000" cy="2387600"/>
          </a:xfrm>
        </p:spPr>
        <p:txBody>
          <a:bodyPr anchor="b"/>
          <a:lstStyle>
            <a:lvl1pPr algn="ctr">
              <a:defRPr sz="6000" b="1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9CFDA3F-E1B8-40BD-8CBB-3BE733B7107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714240"/>
            <a:ext cx="9144000" cy="543560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C4A13D7-779E-4E56-AAA8-196B6D232E2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1FF56F3-B404-4155-829A-16CCD5902A9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B0715F-5DAA-42CE-ADD5-D4D62E9ECF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036455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4654" y="1690688"/>
            <a:ext cx="4731989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B5D5CE-1BC5-4E2D-AA5B-AC594DDEB30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64654" y="3184071"/>
            <a:ext cx="4751615" cy="2076904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jdelijke aanduiding voor tekst 8">
            <a:extLst>
              <a:ext uri="{FF2B5EF4-FFF2-40B4-BE49-F238E27FC236}">
                <a16:creationId xmlns:a16="http://schemas.microsoft.com/office/drawing/2014/main" id="{20C0D452-4650-C54D-8A93-1855E1E9F2A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425549" y="2126754"/>
            <a:ext cx="3288834" cy="2800766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</a:lstStyle>
          <a:p>
            <a:pPr lvl="0"/>
            <a:r>
              <a:rPr lang="nl-NL"/>
              <a:t>Click </a:t>
            </a:r>
            <a:r>
              <a:rPr lang="nl-NL" err="1"/>
              <a:t>to</a:t>
            </a:r>
            <a:r>
              <a:rPr lang="nl-NL"/>
              <a:t> </a:t>
            </a:r>
            <a:r>
              <a:rPr lang="nl-NL" err="1"/>
              <a:t>edit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39076649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4654" y="1690688"/>
            <a:ext cx="4731989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B5D5CE-1BC5-4E2D-AA5B-AC594DDEB30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64654" y="3184071"/>
            <a:ext cx="4751615" cy="2076904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  <p:sp>
        <p:nvSpPr>
          <p:cNvPr id="9" name="Tijdelijke aanduiding voor tekst 8">
            <a:extLst>
              <a:ext uri="{FF2B5EF4-FFF2-40B4-BE49-F238E27FC236}">
                <a16:creationId xmlns:a16="http://schemas.microsoft.com/office/drawing/2014/main" id="{42FC0228-9E95-8343-95E7-721F4D7F79C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425549" y="2126754"/>
            <a:ext cx="3288834" cy="2800766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</a:lstStyle>
          <a:p>
            <a:pPr lvl="0"/>
            <a:r>
              <a:rPr lang="nl-NL"/>
              <a:t>Click </a:t>
            </a:r>
            <a:r>
              <a:rPr lang="nl-NL" err="1"/>
              <a:t>to</a:t>
            </a:r>
            <a:r>
              <a:rPr lang="nl-NL"/>
              <a:t> </a:t>
            </a:r>
            <a:r>
              <a:rPr lang="nl-NL" err="1"/>
              <a:t>edit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31504163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551054" y="2457485"/>
            <a:ext cx="5172860" cy="525115"/>
          </a:xfrm>
        </p:spPr>
        <p:txBody>
          <a:bodyPr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B5D5CE-1BC5-4E2D-AA5B-AC594DDEB30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51054" y="2988125"/>
            <a:ext cx="5172860" cy="538843"/>
          </a:xfrm>
        </p:spPr>
        <p:txBody>
          <a:bodyPr/>
          <a:lstStyle>
            <a:lvl1pPr marL="0" indent="0">
              <a:buNone/>
              <a:defRPr sz="1600" b="1">
                <a:solidFill>
                  <a:schemeClr val="accent3"/>
                </a:solidFill>
              </a:defRPr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548244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B5D5CE-1BC5-4E2D-AA5B-AC594DDEB30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959957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0_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B5D5CE-1BC5-4E2D-AA5B-AC594DDEB30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660762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9_Title and Conten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B5D5CE-1BC5-4E2D-AA5B-AC594DDEB30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718843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B5D5CE-1BC5-4E2D-AA5B-AC594DDEB30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110296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4_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B5D5CE-1BC5-4E2D-AA5B-AC594DDEB30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6542075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4654" y="1690688"/>
            <a:ext cx="4731989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B5D5CE-1BC5-4E2D-AA5B-AC594DDEB30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64654" y="3184071"/>
            <a:ext cx="4751615" cy="2076904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jdelijke aanduiding voor tekst 7">
            <a:extLst>
              <a:ext uri="{FF2B5EF4-FFF2-40B4-BE49-F238E27FC236}">
                <a16:creationId xmlns:a16="http://schemas.microsoft.com/office/drawing/2014/main" id="{21866999-EA1A-5D4E-A54C-32B05219E46F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429114" y="1700647"/>
            <a:ext cx="3334964" cy="3559268"/>
          </a:xfrm>
        </p:spPr>
        <p:txBody>
          <a:bodyPr/>
          <a:lstStyle>
            <a:lvl1pPr marL="0" indent="0">
              <a:lnSpc>
                <a:spcPct val="100000"/>
              </a:lnSpc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</a:lstStyle>
          <a:p>
            <a:pPr lvl="0"/>
            <a:r>
              <a:rPr lang="nl-NL"/>
              <a:t>Click </a:t>
            </a:r>
            <a:r>
              <a:rPr lang="nl-NL" err="1"/>
              <a:t>to</a:t>
            </a:r>
            <a:r>
              <a:rPr lang="nl-NL"/>
              <a:t> </a:t>
            </a:r>
            <a:r>
              <a:rPr lang="nl-NL" err="1"/>
              <a:t>edit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318858204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660B84-5DEE-4871-BF64-E2FB63FD81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69670" y="2022475"/>
            <a:ext cx="460248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  <p:pic>
        <p:nvPicPr>
          <p:cNvPr id="12" name="Afbeelding 1">
            <a:extLst>
              <a:ext uri="{FF2B5EF4-FFF2-40B4-BE49-F238E27FC236}">
                <a16:creationId xmlns:a16="http://schemas.microsoft.com/office/drawing/2014/main" id="{071BA0D4-0B93-479D-85E8-08D60C5174D9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071044" y="1925617"/>
            <a:ext cx="191697" cy="191697"/>
          </a:xfrm>
          <a:prstGeom prst="rect">
            <a:avLst/>
          </a:prstGeom>
        </p:spPr>
      </p:pic>
      <p:pic>
        <p:nvPicPr>
          <p:cNvPr id="13" name="Afbeelding 11">
            <a:extLst>
              <a:ext uri="{FF2B5EF4-FFF2-40B4-BE49-F238E27FC236}">
                <a16:creationId xmlns:a16="http://schemas.microsoft.com/office/drawing/2014/main" id="{FA5003EA-07F9-4F25-A16B-DD53E728F814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071044" y="3162746"/>
            <a:ext cx="191697" cy="191697"/>
          </a:xfrm>
          <a:prstGeom prst="rect">
            <a:avLst/>
          </a:prstGeom>
        </p:spPr>
      </p:pic>
      <p:pic>
        <p:nvPicPr>
          <p:cNvPr id="14" name="Afbeelding 12">
            <a:extLst>
              <a:ext uri="{FF2B5EF4-FFF2-40B4-BE49-F238E27FC236}">
                <a16:creationId xmlns:a16="http://schemas.microsoft.com/office/drawing/2014/main" id="{EA323091-C82C-4E4C-90C9-DB5E85A1ACD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071044" y="4389118"/>
            <a:ext cx="191697" cy="191697"/>
          </a:xfrm>
          <a:prstGeom prst="rect">
            <a:avLst/>
          </a:prstGeom>
        </p:spPr>
      </p:pic>
      <p:sp>
        <p:nvSpPr>
          <p:cNvPr id="15" name="Tijdelijke aanduiding voor tekst 8">
            <a:extLst>
              <a:ext uri="{FF2B5EF4-FFF2-40B4-BE49-F238E27FC236}">
                <a16:creationId xmlns:a16="http://schemas.microsoft.com/office/drawing/2014/main" id="{4E29CA66-CB24-0949-A555-88562E362190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419852" y="1858211"/>
            <a:ext cx="4602478" cy="92474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</a:lstStyle>
          <a:p>
            <a:pPr lvl="0"/>
            <a:r>
              <a:rPr lang="nl-NL"/>
              <a:t>Click </a:t>
            </a:r>
            <a:r>
              <a:rPr lang="nl-NL" err="1"/>
              <a:t>to</a:t>
            </a:r>
            <a:r>
              <a:rPr lang="nl-NL"/>
              <a:t> </a:t>
            </a:r>
            <a:r>
              <a:rPr lang="nl-NL" err="1"/>
              <a:t>edit</a:t>
            </a:r>
            <a:endParaRPr lang="nl-NL"/>
          </a:p>
        </p:txBody>
      </p:sp>
      <p:sp>
        <p:nvSpPr>
          <p:cNvPr id="16" name="Tijdelijke aanduiding voor tekst 8">
            <a:extLst>
              <a:ext uri="{FF2B5EF4-FFF2-40B4-BE49-F238E27FC236}">
                <a16:creationId xmlns:a16="http://schemas.microsoft.com/office/drawing/2014/main" id="{0C5C2877-54AF-AF42-BEE7-797EFC63260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419852" y="3100603"/>
            <a:ext cx="4602478" cy="92474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</a:lstStyle>
          <a:p>
            <a:pPr lvl="0"/>
            <a:r>
              <a:rPr lang="nl-NL"/>
              <a:t>Click </a:t>
            </a:r>
            <a:r>
              <a:rPr lang="nl-NL" err="1"/>
              <a:t>to</a:t>
            </a:r>
            <a:r>
              <a:rPr lang="nl-NL"/>
              <a:t> </a:t>
            </a:r>
            <a:r>
              <a:rPr lang="nl-NL" err="1"/>
              <a:t>edit</a:t>
            </a:r>
            <a:endParaRPr lang="nl-NL"/>
          </a:p>
        </p:txBody>
      </p:sp>
      <p:sp>
        <p:nvSpPr>
          <p:cNvPr id="17" name="Tijdelijke aanduiding voor tekst 8">
            <a:extLst>
              <a:ext uri="{FF2B5EF4-FFF2-40B4-BE49-F238E27FC236}">
                <a16:creationId xmlns:a16="http://schemas.microsoft.com/office/drawing/2014/main" id="{2E443700-FF5F-1A4A-95F6-0E656D4F8628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419852" y="4326938"/>
            <a:ext cx="4602478" cy="92474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</a:lstStyle>
          <a:p>
            <a:pPr lvl="0"/>
            <a:r>
              <a:rPr lang="nl-NL"/>
              <a:t>Click </a:t>
            </a:r>
            <a:r>
              <a:rPr lang="nl-NL" err="1"/>
              <a:t>to</a:t>
            </a:r>
            <a:r>
              <a:rPr lang="nl-NL"/>
              <a:t> </a:t>
            </a:r>
            <a:r>
              <a:rPr lang="nl-NL" err="1"/>
              <a:t>edit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81978874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B5F9CD-09B2-4288-8B0F-DFE0E5E618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987B25-8A83-4C70-B2F1-C1832EC7BC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68EA61-ADEF-44A4-A550-82FA30A08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jdelijke aanduiding voor tekst 7">
            <a:extLst>
              <a:ext uri="{FF2B5EF4-FFF2-40B4-BE49-F238E27FC236}">
                <a16:creationId xmlns:a16="http://schemas.microsoft.com/office/drawing/2014/main" id="{FCDD82BE-D135-C544-8C46-204EE67B6B1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160963" y="1543050"/>
            <a:ext cx="5938837" cy="3602038"/>
          </a:xfrm>
        </p:spPr>
        <p:txBody>
          <a:bodyPr/>
          <a:lstStyle>
            <a:lvl1pPr marL="0" indent="0">
              <a:buNone/>
              <a:defRPr sz="1400" b="0">
                <a:solidFill>
                  <a:schemeClr val="tx2"/>
                </a:solidFill>
                <a:latin typeface="+mn-lt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nl-NL"/>
              <a:t>Click </a:t>
            </a:r>
            <a:r>
              <a:rPr lang="nl-NL" err="1"/>
              <a:t>to</a:t>
            </a:r>
            <a:r>
              <a:rPr lang="nl-NL"/>
              <a:t> </a:t>
            </a:r>
            <a:r>
              <a:rPr lang="nl-NL" err="1"/>
              <a:t>edit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98086475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78D6DCD4-D09A-424D-BCF1-10D9CEB389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4A81BBE-0237-4A1F-BA6E-13DF7555F8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EFC6D35-11CD-4922-8A60-58D2E1AB67C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5692AEA3-9819-8946-A9C8-BDDE9DB6949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23980" y="2821303"/>
            <a:ext cx="3034539" cy="1325563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Let’s stay</a:t>
            </a:r>
            <a:br>
              <a:rPr lang="en-US"/>
            </a:br>
            <a:r>
              <a:rPr lang="en-US"/>
              <a:t>in touch</a:t>
            </a:r>
          </a:p>
        </p:txBody>
      </p:sp>
      <p:sp>
        <p:nvSpPr>
          <p:cNvPr id="8" name="Tijdelijke aanduiding voor tekst 7">
            <a:extLst>
              <a:ext uri="{FF2B5EF4-FFF2-40B4-BE49-F238E27FC236}">
                <a16:creationId xmlns:a16="http://schemas.microsoft.com/office/drawing/2014/main" id="{D7EA6672-B697-1F45-B601-485816F12E4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441850" y="2411300"/>
            <a:ext cx="3334964" cy="454071"/>
          </a:xfrm>
        </p:spPr>
        <p:txBody>
          <a:bodyPr/>
          <a:lstStyle>
            <a:lvl1pPr marL="0" indent="0">
              <a:lnSpc>
                <a:spcPct val="100000"/>
              </a:lnSpc>
              <a:buNone/>
              <a:defRPr sz="1400" baseline="0">
                <a:solidFill>
                  <a:schemeClr val="bg1"/>
                </a:solidFill>
              </a:defRPr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</a:lstStyle>
          <a:p>
            <a:pPr lvl="0"/>
            <a:r>
              <a:rPr lang="nl-NL" err="1"/>
              <a:t>www.eScienceCenter.nl</a:t>
            </a:r>
            <a:endParaRPr lang="nl-NL"/>
          </a:p>
        </p:txBody>
      </p:sp>
      <p:sp>
        <p:nvSpPr>
          <p:cNvPr id="9" name="Tijdelijke aanduiding voor tekst 7">
            <a:extLst>
              <a:ext uri="{FF2B5EF4-FFF2-40B4-BE49-F238E27FC236}">
                <a16:creationId xmlns:a16="http://schemas.microsoft.com/office/drawing/2014/main" id="{8044E8D2-73A1-754B-A79F-38C8566011BC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441850" y="3138788"/>
            <a:ext cx="3334964" cy="454071"/>
          </a:xfrm>
        </p:spPr>
        <p:txBody>
          <a:bodyPr/>
          <a:lstStyle>
            <a:lvl1pPr marL="0" indent="0">
              <a:lnSpc>
                <a:spcPct val="100000"/>
              </a:lnSpc>
              <a:buNone/>
              <a:defRPr sz="1400" baseline="0">
                <a:solidFill>
                  <a:schemeClr val="bg1"/>
                </a:solidFill>
              </a:defRPr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</a:lstStyle>
          <a:p>
            <a:pPr lvl="0"/>
            <a:r>
              <a:rPr lang="nl-NL" err="1"/>
              <a:t>info@esciencecenter.com</a:t>
            </a:r>
            <a:endParaRPr lang="nl-NL"/>
          </a:p>
        </p:txBody>
      </p:sp>
      <p:sp>
        <p:nvSpPr>
          <p:cNvPr id="10" name="Tijdelijke aanduiding voor tekst 7">
            <a:extLst>
              <a:ext uri="{FF2B5EF4-FFF2-40B4-BE49-F238E27FC236}">
                <a16:creationId xmlns:a16="http://schemas.microsoft.com/office/drawing/2014/main" id="{5F583079-5811-6140-9BA6-DF65FDE8673E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441850" y="3865901"/>
            <a:ext cx="3334964" cy="454071"/>
          </a:xfrm>
        </p:spPr>
        <p:txBody>
          <a:bodyPr/>
          <a:lstStyle>
            <a:lvl1pPr marL="0" indent="0">
              <a:lnSpc>
                <a:spcPct val="100000"/>
              </a:lnSpc>
              <a:buNone/>
              <a:defRPr sz="1400" baseline="0">
                <a:solidFill>
                  <a:schemeClr val="bg1"/>
                </a:solidFill>
              </a:defRPr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</a:lstStyle>
          <a:p>
            <a:pPr lvl="0"/>
            <a:r>
              <a:rPr lang="nl-NL"/>
              <a:t>+31 (0)20 460 4770</a:t>
            </a:r>
          </a:p>
        </p:txBody>
      </p:sp>
    </p:spTree>
    <p:extLst>
      <p:ext uri="{BB962C8B-B14F-4D97-AF65-F5344CB8AC3E}">
        <p14:creationId xmlns:p14="http://schemas.microsoft.com/office/powerpoint/2010/main" val="418016933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2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30"/>
          </p:nvPr>
        </p:nvSpPr>
        <p:spPr/>
        <p:txBody>
          <a:bodyPr/>
          <a:lstStyle/>
          <a:p>
            <a:fld id="{635F526D-147F-49E0-8555-4FFC0720CE39}" type="slidenum"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8"/>
          </p:nvPr>
        </p:nvSpPr>
        <p:spPr/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05171283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7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63953DF0-B3E3-4CA0-901B-3E9940F70D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F47C2B6-AE5B-4C95-AFBB-4E4C0CAEA11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999343F-3D17-496B-B837-C1FFB896E42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A730EFB-AB28-4A68-9CF2-24FEA7CF3D98}" type="datetimeFigureOut">
              <a:rPr lang="en-US" smtClean="0"/>
              <a:t>2/24/2025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F8C3BB4-6034-4D3F-9DBD-013180527E7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931F1FB-D371-4F1E-A37C-3BD40CF8FC9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8F0EB9D-8EC8-4EF4-9A95-65EE5F6F83A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46047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62" r:id="rId3"/>
    <p:sldLayoutId id="2147483667" r:id="rId4"/>
    <p:sldLayoutId id="2147483663" r:id="rId5"/>
    <p:sldLayoutId id="2147483650" r:id="rId6"/>
    <p:sldLayoutId id="2147483671" r:id="rId7"/>
    <p:sldLayoutId id="2147483670" r:id="rId8"/>
    <p:sldLayoutId id="2147483661" r:id="rId9"/>
    <p:sldLayoutId id="2147483664" r:id="rId10"/>
    <p:sldLayoutId id="2147483668" r:id="rId11"/>
    <p:sldLayoutId id="2147483665" r:id="rId12"/>
    <p:sldLayoutId id="2147483669" r:id="rId13"/>
    <p:sldLayoutId id="2147483666" r:id="rId14"/>
    <p:sldLayoutId id="2147483672" r:id="rId1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0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0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0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0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0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svg"/><Relationship Id="rId5" Type="http://schemas.openxmlformats.org/officeDocument/2006/relationships/image" Target="../media/image16.png"/><Relationship Id="rId4" Type="http://schemas.openxmlformats.org/officeDocument/2006/relationships/image" Target="../media/image15.sv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https://webui.rucio.km3net.org&#8203;" TargetMode="Externa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s://rucio.pages.km3net.de/rucio-documentation/" TargetMode="External"/><Relationship Id="rId2" Type="http://schemas.openxmlformats.org/officeDocument/2006/relationships/hyperlink" Target="https://wiki.km3net.de/index.php?title=Rucio_data_management" TargetMode="External"/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5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hyperlink" Target="https://fts3-public.cern.ch:8449/fts3/ftsmon/#/" TargetMode="External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EFBD5B28-127B-ED49-9A36-ACDB0774254D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nl-NL" dirty="0"/>
              <a:t>Data management </a:t>
            </a:r>
            <a:r>
              <a:rPr lang="nl-NL" dirty="0" err="1"/>
              <a:t>with</a:t>
            </a:r>
            <a:r>
              <a:rPr lang="nl-NL" dirty="0"/>
              <a:t> </a:t>
            </a:r>
            <a:r>
              <a:rPr lang="nl-NL" dirty="0" err="1"/>
              <a:t>rucio</a:t>
            </a:r>
            <a:r>
              <a:rPr lang="nl-NL" dirty="0"/>
              <a:t> </a:t>
            </a:r>
            <a:r>
              <a:rPr lang="nl-NL" dirty="0" err="1"/>
              <a:t>for</a:t>
            </a:r>
            <a:r>
              <a:rPr lang="nl-NL" dirty="0"/>
              <a:t> KM3NeT</a:t>
            </a:r>
          </a:p>
        </p:txBody>
      </p:sp>
      <p:sp>
        <p:nvSpPr>
          <p:cNvPr id="3" name="Ondertitel 2">
            <a:extLst>
              <a:ext uri="{FF2B5EF4-FFF2-40B4-BE49-F238E27FC236}">
                <a16:creationId xmlns:a16="http://schemas.microsoft.com/office/drawing/2014/main" id="{FB0C25BD-626E-7645-8979-9474FF6411F8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 vert="horz" lIns="91440" tIns="45720" rIns="91440" bIns="45720" rtlCol="0" anchor="t">
            <a:noAutofit/>
          </a:bodyPr>
          <a:lstStyle/>
          <a:p>
            <a:r>
              <a:rPr lang="nl-NL" dirty="0">
                <a:cs typeface="Assistant"/>
              </a:rPr>
              <a:t>Victor </a:t>
            </a:r>
            <a:r>
              <a:rPr lang="nl-NL" dirty="0" err="1">
                <a:cs typeface="Assistant"/>
              </a:rPr>
              <a:t>Azizi</a:t>
            </a:r>
            <a:r>
              <a:rPr lang="nl-NL" dirty="0">
                <a:cs typeface="Assistant"/>
              </a:rPr>
              <a:t>, Bouwe Andela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9151568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29B64F28-E052-4899-DB04-3CDABD6F5D3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002314"/>
            <a:ext cx="10515600" cy="4351338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514350" indent="-514350">
              <a:buAutoNum type="arabicPeriod"/>
            </a:pPr>
            <a:r>
              <a:rPr lang="en-US" dirty="0">
                <a:cs typeface="Assistant"/>
              </a:rPr>
              <a:t>Introduction to </a:t>
            </a:r>
            <a:r>
              <a:rPr lang="en-US" dirty="0" err="1">
                <a:cs typeface="Assistant"/>
              </a:rPr>
              <a:t>Rucio</a:t>
            </a:r>
            <a:endParaRPr lang="en-US">
              <a:cs typeface="Assistant"/>
            </a:endParaRPr>
          </a:p>
          <a:p>
            <a:pPr marL="971550" lvl="1">
              <a:buFont typeface="Courier New"/>
              <a:buChar char="o"/>
            </a:pPr>
            <a:r>
              <a:rPr lang="en-US" dirty="0">
                <a:cs typeface="Assistant"/>
              </a:rPr>
              <a:t>What can it do</a:t>
            </a:r>
          </a:p>
          <a:p>
            <a:pPr marL="971550" lvl="1">
              <a:buFont typeface="Courier New"/>
              <a:buChar char="o"/>
            </a:pPr>
            <a:r>
              <a:rPr lang="en-US" dirty="0" err="1">
                <a:cs typeface="Assistant"/>
              </a:rPr>
              <a:t>Rucio</a:t>
            </a:r>
            <a:endParaRPr lang="en-US">
              <a:cs typeface="Assistant"/>
            </a:endParaRPr>
          </a:p>
          <a:p>
            <a:pPr marL="1428750" lvl="2" indent="-514350">
              <a:buFont typeface="Wingdings"/>
              <a:buChar char="§"/>
            </a:pPr>
            <a:r>
              <a:rPr lang="en-US" dirty="0">
                <a:cs typeface="Assistant"/>
              </a:rPr>
              <a:t>Declarative data management</a:t>
            </a:r>
            <a:endParaRPr lang="en-US" dirty="0"/>
          </a:p>
          <a:p>
            <a:pPr marL="1428750" lvl="2" indent="-514350">
              <a:buFont typeface="Wingdings"/>
              <a:buChar char="§"/>
            </a:pPr>
            <a:r>
              <a:rPr lang="en-US" dirty="0">
                <a:cs typeface="Assistant"/>
              </a:rPr>
              <a:t>Architecture</a:t>
            </a:r>
          </a:p>
          <a:p>
            <a:pPr marL="1428750" lvl="2" indent="-514350">
              <a:buFont typeface="Wingdings"/>
              <a:buChar char="§"/>
            </a:pPr>
            <a:r>
              <a:rPr lang="en-US" dirty="0">
                <a:cs typeface="Assistant"/>
              </a:rPr>
              <a:t>Namespaces</a:t>
            </a:r>
          </a:p>
          <a:p>
            <a:pPr marL="971550" lvl="1" indent="-514350">
              <a:buFont typeface="Courier New"/>
              <a:buChar char="o"/>
            </a:pPr>
            <a:r>
              <a:rPr lang="en-US" dirty="0">
                <a:cs typeface="Assistant"/>
              </a:rPr>
              <a:t>Examples</a:t>
            </a:r>
          </a:p>
          <a:p>
            <a:pPr marL="971550" lvl="1" indent="-514350">
              <a:buFont typeface="Courier New"/>
              <a:buChar char="o"/>
            </a:pPr>
            <a:r>
              <a:rPr lang="en-US" dirty="0">
                <a:cs typeface="Assistant"/>
              </a:rPr>
              <a:t>Resources to get started</a:t>
            </a:r>
          </a:p>
          <a:p>
            <a:pPr marL="514350" indent="-514350">
              <a:buAutoNum type="arabicPeriod"/>
            </a:pPr>
            <a:endParaRPr lang="en-US" dirty="0">
              <a:cs typeface="Assistant"/>
            </a:endParaRPr>
          </a:p>
        </p:txBody>
      </p:sp>
    </p:spTree>
    <p:extLst>
      <p:ext uri="{BB962C8B-B14F-4D97-AF65-F5344CB8AC3E}">
        <p14:creationId xmlns:p14="http://schemas.microsoft.com/office/powerpoint/2010/main" val="325089703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35713D-53F3-C934-026E-DAF6E63FF24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can </a:t>
            </a:r>
            <a:r>
              <a:rPr lang="en-US" dirty="0" err="1"/>
              <a:t>Rucio</a:t>
            </a:r>
            <a:r>
              <a:rPr lang="en-US" dirty="0"/>
              <a:t> do for you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AD6A497-6D83-BF2A-FA2C-355FA583C9B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Autofit/>
          </a:bodyPr>
          <a:lstStyle/>
          <a:p>
            <a:r>
              <a:rPr lang="en-US" b="1" dirty="0">
                <a:ea typeface="+mn-lt"/>
                <a:cs typeface="+mn-lt"/>
              </a:rPr>
              <a:t>Data management: </a:t>
            </a:r>
            <a:r>
              <a:rPr lang="en-US">
                <a:ea typeface="+mn-lt"/>
                <a:cs typeface="+mn-lt"/>
              </a:rPr>
              <a:t>organizing and cataloging data and metadata</a:t>
            </a:r>
          </a:p>
          <a:p>
            <a:r>
              <a:rPr lang="en-US" b="1" dirty="0">
                <a:cs typeface="Assistant"/>
              </a:rPr>
              <a:t>Data replication: </a:t>
            </a:r>
            <a:r>
              <a:rPr lang="en-US" dirty="0">
                <a:cs typeface="Assistant"/>
              </a:rPr>
              <a:t>managing the replication of data to various locations with user defined rules</a:t>
            </a:r>
          </a:p>
          <a:p>
            <a:r>
              <a:rPr lang="en-US" b="1" dirty="0">
                <a:cs typeface="Assistant"/>
              </a:rPr>
              <a:t>Monitoring:</a:t>
            </a:r>
            <a:r>
              <a:rPr lang="en-US" dirty="0">
                <a:cs typeface="Assistant"/>
              </a:rPr>
              <a:t> keep track of what data is where</a:t>
            </a:r>
          </a:p>
          <a:p>
            <a:r>
              <a:rPr lang="en-US" b="1">
                <a:cs typeface="Assistant"/>
              </a:rPr>
              <a:t>Dynamic data placement: </a:t>
            </a:r>
            <a:r>
              <a:rPr lang="en-US">
                <a:cs typeface="Assistant"/>
              </a:rPr>
              <a:t>plugins are available to make data dynamically available at sites when needed for a job </a:t>
            </a:r>
            <a:endParaRPr lang="en-US" dirty="0">
              <a:cs typeface="Assistant"/>
            </a:endParaRPr>
          </a:p>
        </p:txBody>
      </p:sp>
    </p:spTree>
    <p:extLst>
      <p:ext uri="{BB962C8B-B14F-4D97-AF65-F5344CB8AC3E}">
        <p14:creationId xmlns:p14="http://schemas.microsoft.com/office/powerpoint/2010/main" val="295786796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EB5BDB-7C9D-8D5D-AB05-4ED03A129B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Rucio</a:t>
            </a:r>
            <a:r>
              <a:rPr lang="en-US" dirty="0"/>
              <a:t>: declarative data management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532A68A-77CB-7095-CC20-632233561B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32593"/>
            <a:ext cx="10515600" cy="4351338"/>
          </a:xfr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 sz="1800" dirty="0">
                <a:ea typeface="+mn-lt"/>
                <a:cs typeface="+mn-lt"/>
              </a:rPr>
              <a:t>Express what you want with rules. Example:</a:t>
            </a:r>
            <a:endParaRPr lang="en-US" sz="1800" dirty="0">
              <a:cs typeface="Assistant"/>
            </a:endParaRP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800" dirty="0">
                <a:ea typeface="+mn-lt"/>
                <a:cs typeface="+mn-lt"/>
              </a:rPr>
              <a:t> </a:t>
            </a:r>
            <a:r>
              <a:rPr lang="en-US" sz="1800" b="1" dirty="0">
                <a:ea typeface="+mn-lt"/>
                <a:cs typeface="+mn-lt"/>
              </a:rPr>
              <a:t>Rule</a:t>
            </a:r>
            <a:br>
              <a:rPr lang="en-US" sz="1800" b="1" dirty="0">
                <a:ea typeface="+mn-lt"/>
                <a:cs typeface="+mn-lt"/>
              </a:rPr>
            </a:br>
            <a:r>
              <a:rPr lang="en-US" sz="1600" dirty="0">
                <a:latin typeface="Consolas"/>
                <a:ea typeface="+mn-lt"/>
                <a:cs typeface="+mn-lt"/>
              </a:rPr>
              <a:t>"Three copies of this dataset, distributed evenly across three institutes on different continents, with two copies on DISK and one on TAPE"</a:t>
            </a:r>
            <a:endParaRPr lang="en-US" sz="1600" dirty="0">
              <a:latin typeface="Consolas"/>
              <a:cs typeface="Assistant"/>
            </a:endParaRPr>
          </a:p>
          <a:p>
            <a:r>
              <a:rPr lang="en-US" sz="1800" dirty="0">
                <a:ea typeface="+mn-lt"/>
                <a:cs typeface="+mn-lt"/>
              </a:rPr>
              <a:t>Rules allow a fully dynamic and automated data distribution</a:t>
            </a:r>
            <a:endParaRPr lang="en-US" sz="1800" dirty="0">
              <a:latin typeface="Assistant"/>
              <a:cs typeface="Arial"/>
            </a:endParaRP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600" dirty="0">
                <a:ea typeface="+mn-lt"/>
                <a:cs typeface="+mn-lt"/>
              </a:rPr>
              <a:t>Rules can be dynamically added and removed by all accounts, some pending </a:t>
            </a:r>
            <a:r>
              <a:rPr lang="en-US" sz="1600" err="1">
                <a:ea typeface="+mn-lt"/>
                <a:cs typeface="+mn-lt"/>
              </a:rPr>
              <a:t>authorisation</a:t>
            </a:r>
            <a:endParaRPr lang="en-US" sz="1600">
              <a:ea typeface="+mn-lt"/>
              <a:cs typeface="Assistant"/>
            </a:endParaRP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600" err="1">
                <a:ea typeface="+mn-lt"/>
                <a:cs typeface="+mn-lt"/>
              </a:rPr>
              <a:t>Rucio</a:t>
            </a:r>
            <a:r>
              <a:rPr lang="en-US" sz="1600" dirty="0">
                <a:ea typeface="+mn-lt"/>
                <a:cs typeface="+mn-lt"/>
              </a:rPr>
              <a:t> constantly evaluates all rules and tries to satisfy them</a:t>
            </a:r>
            <a:endParaRPr lang="en-US" sz="1600">
              <a:ea typeface="+mn-lt"/>
              <a:cs typeface="Assistant"/>
            </a:endParaRP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600" dirty="0">
                <a:ea typeface="+mn-lt"/>
                <a:cs typeface="+mn-lt"/>
              </a:rPr>
              <a:t>Rules enforce data lifecycles with lifetimes (e.g., automatically delete temporary data after a week)</a:t>
            </a:r>
            <a:endParaRPr lang="en-US" sz="1600">
              <a:ea typeface="+mn-lt"/>
              <a:cs typeface="+mn-lt"/>
            </a:endParaRP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600" dirty="0">
                <a:ea typeface="+mn-lt"/>
                <a:cs typeface="+mn-lt"/>
              </a:rPr>
              <a:t>Rules enforce user and group quotas (</a:t>
            </a:r>
            <a:r>
              <a:rPr lang="en-US" sz="1600" err="1">
                <a:ea typeface="+mn-lt"/>
                <a:cs typeface="+mn-lt"/>
              </a:rPr>
              <a:t>e.g</a:t>
            </a:r>
            <a:r>
              <a:rPr lang="en-US" sz="1600" dirty="0">
                <a:ea typeface="+mn-lt"/>
                <a:cs typeface="+mn-lt"/>
              </a:rPr>
              <a:t>, 50 PB globally for a physics group, 10 extra PB at a site</a:t>
            </a:r>
            <a:endParaRPr lang="en-US" sz="1600">
              <a:ea typeface="+mn-lt"/>
              <a:cs typeface="Assistant"/>
            </a:endParaRPr>
          </a:p>
          <a:p>
            <a:r>
              <a:rPr lang="en-US" sz="1800" dirty="0">
                <a:latin typeface="Assistant"/>
                <a:cs typeface="Arial"/>
              </a:rPr>
              <a:t>User and group quotas can be set for individual storage endpoints</a:t>
            </a:r>
            <a:endParaRPr lang="en-US" sz="1800">
              <a:latin typeface="Assistant"/>
              <a:cs typeface="Assistant"/>
            </a:endParaRPr>
          </a:p>
          <a:p>
            <a:pPr marL="457200" lvl="1" indent="0">
              <a:buNone/>
            </a:pPr>
            <a:endParaRPr lang="en-US" sz="1800" dirty="0">
              <a:cs typeface="Assistant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7EE97D80-63F4-DAC9-EED3-6D574A491815}"/>
              </a:ext>
            </a:extLst>
          </p:cNvPr>
          <p:cNvSpPr txBox="1"/>
          <p:nvPr/>
        </p:nvSpPr>
        <p:spPr>
          <a:xfrm>
            <a:off x="6297448" y="6172614"/>
            <a:ext cx="4539915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dirty="0">
                <a:cs typeface="Assistant"/>
              </a:rPr>
              <a:t>Credit: slides from Martin </a:t>
            </a:r>
            <a:r>
              <a:rPr lang="en-US" dirty="0" err="1">
                <a:cs typeface="Assistant"/>
              </a:rPr>
              <a:t>Baristis</a:t>
            </a:r>
            <a:r>
              <a:rPr lang="en-US" dirty="0">
                <a:cs typeface="Assistant"/>
              </a:rPr>
              <a:t> on </a:t>
            </a:r>
            <a:r>
              <a:rPr lang="en-US" dirty="0" err="1">
                <a:cs typeface="Assistant"/>
              </a:rPr>
              <a:t>rucio</a:t>
            </a:r>
            <a:endParaRPr lang="en-US" dirty="0" err="1"/>
          </a:p>
        </p:txBody>
      </p:sp>
    </p:spTree>
    <p:extLst>
      <p:ext uri="{BB962C8B-B14F-4D97-AF65-F5344CB8AC3E}">
        <p14:creationId xmlns:p14="http://schemas.microsoft.com/office/powerpoint/2010/main" val="161909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5ADA764-9084-BD40-E64E-549F263910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Rucio: Architecture</a:t>
            </a:r>
          </a:p>
        </p:txBody>
      </p:sp>
      <p:pic>
        <p:nvPicPr>
          <p:cNvPr id="4" name="Content Placeholder 3" descr="A diagram of a software company&#10;&#10;Description automatically generated">
            <a:extLst>
              <a:ext uri="{FF2B5EF4-FFF2-40B4-BE49-F238E27FC236}">
                <a16:creationId xmlns:a16="http://schemas.microsoft.com/office/drawing/2014/main" id="{6CE93903-92D5-9C75-422E-A4D5F9C951C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43550" y="1687220"/>
            <a:ext cx="4601405" cy="4114800"/>
          </a:xfr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A3AAB369-043C-3533-D1C9-7B1B5099B07F}"/>
              </a:ext>
            </a:extLst>
          </p:cNvPr>
          <p:cNvSpPr txBox="1"/>
          <p:nvPr/>
        </p:nvSpPr>
        <p:spPr>
          <a:xfrm>
            <a:off x="5684622" y="1812388"/>
            <a:ext cx="6112041" cy="3970318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b="1">
                <a:ea typeface="+mn-lt"/>
                <a:cs typeface="+mn-lt"/>
              </a:rPr>
              <a:t>Servers</a:t>
            </a:r>
          </a:p>
          <a:p>
            <a:pPr marL="742950" lvl="1" indent="-285750">
              <a:buFont typeface="Courier New"/>
              <a:buChar char="o"/>
            </a:pPr>
            <a:r>
              <a:rPr lang="en-US">
                <a:ea typeface="+mn-lt"/>
                <a:cs typeface="+mn-lt"/>
              </a:rPr>
              <a:t>HTTP REST/JSON APIs</a:t>
            </a:r>
          </a:p>
          <a:p>
            <a:pPr marL="742950" lvl="1" indent="-285750">
              <a:buFont typeface="Courier New"/>
              <a:buChar char="o"/>
            </a:pPr>
            <a:r>
              <a:rPr lang="en-US" dirty="0">
                <a:ea typeface="+mn-lt"/>
                <a:cs typeface="+mn-lt"/>
              </a:rPr>
              <a:t> </a:t>
            </a:r>
            <a:r>
              <a:rPr lang="en-US">
                <a:ea typeface="+mn-lt"/>
                <a:cs typeface="+mn-lt"/>
              </a:rPr>
              <a:t>Token-based authentication (x509, ssh, kerberos, …</a:t>
            </a:r>
          </a:p>
          <a:p>
            <a:pPr marL="742950" lvl="1" indent="-285750">
              <a:buFont typeface="Courier New"/>
              <a:buChar char="o"/>
            </a:pPr>
            <a:r>
              <a:rPr lang="en-US">
                <a:ea typeface="+mn-lt"/>
                <a:cs typeface="+mn-lt"/>
              </a:rPr>
              <a:t> Horizontally scalable</a:t>
            </a:r>
          </a:p>
          <a:p>
            <a:pPr marL="285750" indent="-285750">
              <a:buFont typeface="Arial"/>
              <a:buChar char="•"/>
            </a:pPr>
            <a:r>
              <a:rPr lang="en-US" b="1">
                <a:ea typeface="+mn-lt"/>
                <a:cs typeface="+mn-lt"/>
              </a:rPr>
              <a:t>Daemons</a:t>
            </a:r>
          </a:p>
          <a:p>
            <a:pPr marL="742950" lvl="1" indent="-285750">
              <a:buFont typeface="Courier New"/>
              <a:buChar char="o"/>
            </a:pPr>
            <a:r>
              <a:rPr lang="en-US">
                <a:ea typeface="+mn-lt"/>
                <a:cs typeface="+mn-lt"/>
              </a:rPr>
              <a:t>Orchestrates the collaborative work</a:t>
            </a:r>
            <a:br>
              <a:rPr lang="en-US" dirty="0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e.g., transfers, deletion, recovery, policy</a:t>
            </a:r>
          </a:p>
          <a:p>
            <a:pPr marL="742950" lvl="1" indent="-285750">
              <a:buFont typeface="Courier New"/>
              <a:buChar char="o"/>
            </a:pPr>
            <a:r>
              <a:rPr lang="en-US">
                <a:ea typeface="+mn-lt"/>
                <a:cs typeface="+mn-lt"/>
              </a:rPr>
              <a:t>Horizontally scalable</a:t>
            </a:r>
          </a:p>
          <a:p>
            <a:pPr marL="285750" indent="-285750">
              <a:buFont typeface="Arial"/>
              <a:buChar char="•"/>
            </a:pPr>
            <a:r>
              <a:rPr lang="en-US" b="1">
                <a:ea typeface="+mn-lt"/>
                <a:cs typeface="+mn-lt"/>
              </a:rPr>
              <a:t>Persistence</a:t>
            </a:r>
          </a:p>
          <a:p>
            <a:pPr marL="742950" lvl="1" indent="-285750">
              <a:buFont typeface="Courier New"/>
              <a:buChar char="o"/>
            </a:pPr>
            <a:r>
              <a:rPr lang="en-US">
                <a:ea typeface="+mn-lt"/>
                <a:cs typeface="+mn-lt"/>
              </a:rPr>
              <a:t>Object relational mapping</a:t>
            </a:r>
          </a:p>
          <a:p>
            <a:pPr marL="742950" lvl="1" indent="-285750">
              <a:buFont typeface="Courier New"/>
              <a:buChar char="o"/>
            </a:pPr>
            <a:r>
              <a:rPr lang="en-US">
                <a:ea typeface="+mn-lt"/>
                <a:cs typeface="+mn-lt"/>
              </a:rPr>
              <a:t>Oracle, PostgreSQL, MySQL/MariaDB, SQLite</a:t>
            </a:r>
          </a:p>
          <a:p>
            <a:pPr marL="285750" indent="-285750">
              <a:buFont typeface="Arial"/>
              <a:buChar char="•"/>
            </a:pPr>
            <a:r>
              <a:rPr lang="en-US" b="1">
                <a:ea typeface="+mn-lt"/>
                <a:cs typeface="+mn-lt"/>
              </a:rPr>
              <a:t>Middleware</a:t>
            </a:r>
          </a:p>
          <a:p>
            <a:pPr marL="742950" lvl="1" indent="-285750">
              <a:buFont typeface="Courier New"/>
              <a:buChar char="o"/>
            </a:pPr>
            <a:r>
              <a:rPr lang="en-US">
                <a:ea typeface="+mn-lt"/>
                <a:cs typeface="+mn-lt"/>
              </a:rPr>
              <a:t>Connects to well-established products,</a:t>
            </a:r>
          </a:p>
          <a:p>
            <a:pPr marL="742950" lvl="1" indent="-285750">
              <a:buFont typeface="Courier New"/>
              <a:buChar char="o"/>
            </a:pPr>
            <a:r>
              <a:rPr lang="en-US">
                <a:ea typeface="+mn-lt"/>
                <a:cs typeface="+mn-lt"/>
              </a:rPr>
              <a:t>e.g., FTS3, DynaFed, dCache, EOS, S3, …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BE31E963-705F-6BAA-06F4-31EAB7A8EBCA}"/>
              </a:ext>
            </a:extLst>
          </p:cNvPr>
          <p:cNvSpPr txBox="1"/>
          <p:nvPr/>
        </p:nvSpPr>
        <p:spPr>
          <a:xfrm>
            <a:off x="6297448" y="6172614"/>
            <a:ext cx="4539915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dirty="0">
                <a:cs typeface="Assistant"/>
              </a:rPr>
              <a:t>Credit: slides from Martin </a:t>
            </a:r>
            <a:r>
              <a:rPr lang="en-US" dirty="0" err="1">
                <a:cs typeface="Assistant"/>
              </a:rPr>
              <a:t>Baristis</a:t>
            </a:r>
            <a:r>
              <a:rPr lang="en-US" dirty="0">
                <a:cs typeface="Assistant"/>
              </a:rPr>
              <a:t> on </a:t>
            </a:r>
            <a:r>
              <a:rPr lang="en-US" dirty="0" err="1">
                <a:cs typeface="Assistant"/>
              </a:rPr>
              <a:t>rucio</a:t>
            </a:r>
            <a:endParaRPr lang="en-US" dirty="0" err="1"/>
          </a:p>
        </p:txBody>
      </p:sp>
    </p:spTree>
    <p:extLst>
      <p:ext uri="{BB962C8B-B14F-4D97-AF65-F5344CB8AC3E}">
        <p14:creationId xmlns:p14="http://schemas.microsoft.com/office/powerpoint/2010/main" val="328325499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CC2251-39A4-9A9D-D0E5-EE13C99F2D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Rucio</a:t>
            </a:r>
            <a:r>
              <a:rPr lang="en-US" dirty="0"/>
              <a:t>: Namespace handling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B17786B-31E8-135A-3F45-6B93C3417A1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8128000" cy="4351338"/>
          </a:xfr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 sz="1600" dirty="0">
                <a:latin typeface="Assistant"/>
                <a:cs typeface="Assistant"/>
              </a:rPr>
              <a:t>Data is federated in a single namespace</a:t>
            </a:r>
          </a:p>
          <a:p>
            <a:pPr lvl="1">
              <a:spcBef>
                <a:spcPts val="1000"/>
              </a:spcBef>
              <a:buFont typeface="Arial" panose="020B0604020202020204" pitchFamily="34" charset="0"/>
              <a:buChar char="o"/>
            </a:pPr>
            <a:r>
              <a:rPr lang="en-US" sz="1600" dirty="0">
                <a:latin typeface="Assistant"/>
                <a:cs typeface="Assistant"/>
              </a:rPr>
              <a:t>Ensure transparent access across multiple locations</a:t>
            </a:r>
          </a:p>
          <a:p>
            <a:r>
              <a:rPr lang="en-US" sz="1600" dirty="0">
                <a:latin typeface="Assistant"/>
                <a:cs typeface="Assistant"/>
              </a:rPr>
              <a:t>Data Identifier (DID) is the primary addressable unit</a:t>
            </a: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600" dirty="0">
                <a:latin typeface="Assistant"/>
                <a:cs typeface="Assistant"/>
              </a:rPr>
              <a:t>DIDs can be either files, collections (datasets), or collections of collections (containers)</a:t>
            </a: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600" dirty="0">
                <a:latin typeface="Assistant"/>
                <a:cs typeface="Assistant"/>
              </a:rPr>
              <a:t>Datasets only hold files, containers only hold datasets and containers</a:t>
            </a:r>
          </a:p>
          <a:p>
            <a:r>
              <a:rPr lang="en-US" sz="1600" dirty="0">
                <a:latin typeface="Assistant"/>
                <a:cs typeface="Assistant"/>
              </a:rPr>
              <a:t>DIDs are standalone and partitioned</a:t>
            </a:r>
            <a:endParaRPr lang="en-US" sz="1600">
              <a:latin typeface="Assistant"/>
              <a:cs typeface="Assistant"/>
            </a:endParaRP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600" dirty="0">
                <a:latin typeface="Assistant"/>
                <a:cs typeface="Assistant"/>
              </a:rPr>
              <a:t>Files do not need to be in a dataset</a:t>
            </a:r>
            <a:endParaRPr lang="en-US" sz="1600">
              <a:latin typeface="Assistant"/>
              <a:cs typeface="Assistant"/>
            </a:endParaRP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600" dirty="0">
                <a:latin typeface="Assistant"/>
                <a:cs typeface="Assistant"/>
              </a:rPr>
              <a:t>Datasets do not need to be in a collection</a:t>
            </a:r>
            <a:endParaRPr lang="en-US" sz="1600">
              <a:latin typeface="Assistant"/>
              <a:cs typeface="Assistant"/>
            </a:endParaRPr>
          </a:p>
          <a:p>
            <a:pPr>
              <a:buFont typeface="Courier New" panose="020B0604020202020204" pitchFamily="34" charset="0"/>
            </a:pPr>
            <a:r>
              <a:rPr lang="en-US" sz="1600" dirty="0">
                <a:latin typeface="Assistant"/>
                <a:cs typeface="Assistant"/>
              </a:rPr>
              <a:t>DIDs are globally unique Files cannot have the same name as collections, and vice versa</a:t>
            </a:r>
          </a:p>
          <a:p>
            <a:pPr lvl="1">
              <a:spcBef>
                <a:spcPts val="1000"/>
              </a:spcBef>
              <a:buFont typeface="Courier New" panose="020B0604020202020204" pitchFamily="34" charset="0"/>
              <a:buChar char="o"/>
            </a:pPr>
            <a:r>
              <a:rPr lang="en-US" sz="1600" dirty="0">
                <a:latin typeface="Assistant"/>
                <a:cs typeface="Assistant"/>
              </a:rPr>
              <a:t>Prevent reuse of modified files for consistently repeatable science results</a:t>
            </a:r>
          </a:p>
          <a:p>
            <a:pPr>
              <a:buFont typeface="Courier New" panose="020B0604020202020204" pitchFamily="34" charset="0"/>
              <a:buChar char="•"/>
            </a:pPr>
            <a:r>
              <a:rPr lang="en-US" sz="1600" dirty="0">
                <a:latin typeface="Assistant"/>
                <a:cs typeface="Assistant"/>
              </a:rPr>
              <a:t> Collections can be organized freely</a:t>
            </a: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sz="1600" dirty="0">
                <a:latin typeface="Assistant"/>
                <a:cs typeface="Assistant"/>
              </a:rPr>
              <a:t>Files can be in multiple datasets, datasets can be in multiple containers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B402695-C66B-43DB-5AE3-61DC20B2D1B9}"/>
              </a:ext>
            </a:extLst>
          </p:cNvPr>
          <p:cNvSpPr txBox="1"/>
          <p:nvPr/>
        </p:nvSpPr>
        <p:spPr>
          <a:xfrm>
            <a:off x="6297448" y="6172614"/>
            <a:ext cx="4539915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dirty="0">
                <a:cs typeface="Assistant"/>
              </a:rPr>
              <a:t>Credit: slides from Martin </a:t>
            </a:r>
            <a:r>
              <a:rPr lang="en-US" dirty="0" err="1">
                <a:cs typeface="Assistant"/>
              </a:rPr>
              <a:t>Baristis</a:t>
            </a:r>
            <a:r>
              <a:rPr lang="en-US" dirty="0">
                <a:cs typeface="Assistant"/>
              </a:rPr>
              <a:t> on </a:t>
            </a:r>
            <a:r>
              <a:rPr lang="en-US" dirty="0" err="1">
                <a:cs typeface="Assistant"/>
              </a:rPr>
              <a:t>rucio</a:t>
            </a:r>
            <a:endParaRPr lang="en-US" dirty="0" err="1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BD644C7-9E10-9556-E84C-111542788111}"/>
              </a:ext>
            </a:extLst>
          </p:cNvPr>
          <p:cNvSpPr txBox="1"/>
          <p:nvPr/>
        </p:nvSpPr>
        <p:spPr>
          <a:xfrm>
            <a:off x="9249211" y="1847777"/>
            <a:ext cx="2652954" cy="1754326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>
                <a:cs typeface="Assistant"/>
              </a:rPr>
              <a:t>Example did:</a:t>
            </a:r>
          </a:p>
          <a:p>
            <a:endParaRPr lang="en-US" dirty="0">
              <a:cs typeface="Assistant"/>
            </a:endParaRPr>
          </a:p>
          <a:p>
            <a:r>
              <a:rPr lang="en-US" dirty="0" err="1">
                <a:cs typeface="Assistant"/>
              </a:rPr>
              <a:t>testing:test_file.txt</a:t>
            </a:r>
          </a:p>
          <a:p>
            <a:endParaRPr lang="en-US" dirty="0">
              <a:cs typeface="Assistant"/>
            </a:endParaRPr>
          </a:p>
          <a:p>
            <a:r>
              <a:rPr lang="en-US" dirty="0">
                <a:cs typeface="Assistant"/>
              </a:rPr>
              <a:t>&lt;scope&gt;:&lt;unique name&gt;</a:t>
            </a:r>
          </a:p>
          <a:p>
            <a:endParaRPr lang="en-US" dirty="0">
              <a:cs typeface="Assistant"/>
            </a:endParaRPr>
          </a:p>
        </p:txBody>
      </p:sp>
    </p:spTree>
    <p:extLst>
      <p:ext uri="{BB962C8B-B14F-4D97-AF65-F5344CB8AC3E}">
        <p14:creationId xmlns:p14="http://schemas.microsoft.com/office/powerpoint/2010/main" val="219374753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extBox 29">
            <a:extLst>
              <a:ext uri="{FF2B5EF4-FFF2-40B4-BE49-F238E27FC236}">
                <a16:creationId xmlns:a16="http://schemas.microsoft.com/office/drawing/2014/main" id="{510D95C5-4C2F-D8F8-6A59-BFB9F36DB60A}"/>
              </a:ext>
            </a:extLst>
          </p:cNvPr>
          <p:cNvSpPr txBox="1"/>
          <p:nvPr/>
        </p:nvSpPr>
        <p:spPr>
          <a:xfrm>
            <a:off x="5870179" y="1160653"/>
            <a:ext cx="4220306" cy="1754326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285750" indent="-285750">
              <a:buFont typeface="Calibri"/>
              <a:buChar char="-"/>
            </a:pPr>
            <a:r>
              <a:rPr lang="en-US">
                <a:cs typeface="Assistant"/>
              </a:rPr>
              <a:t>Define rules for data (de)duplication, and automatically ensure those rules are followed (by instructing a file transfer service)</a:t>
            </a:r>
          </a:p>
          <a:p>
            <a:pPr marL="285750" indent="-285750">
              <a:buFont typeface="Calibri"/>
              <a:buChar char="-"/>
            </a:pPr>
            <a:endParaRPr lang="en-US">
              <a:cs typeface="Assistant"/>
            </a:endParaRPr>
          </a:p>
          <a:p>
            <a:pPr marL="285750" indent="-285750">
              <a:buFont typeface="Calibri"/>
              <a:buChar char="-"/>
            </a:pPr>
            <a:endParaRPr lang="en-US">
              <a:cs typeface="Assistant"/>
            </a:endParaRPr>
          </a:p>
        </p:txBody>
      </p:sp>
      <p:pic>
        <p:nvPicPr>
          <p:cNvPr id="9" name="Picture 8" descr="A black and white logo&#10;&#10;Description automatically generated">
            <a:extLst>
              <a:ext uri="{FF2B5EF4-FFF2-40B4-BE49-F238E27FC236}">
                <a16:creationId xmlns:a16="http://schemas.microsoft.com/office/drawing/2014/main" id="{C82F8074-B195-CE92-B7AB-D75EA2A2914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052941" y="348495"/>
            <a:ext cx="1751846" cy="1760219"/>
          </a:xfrm>
          <a:prstGeom prst="rect">
            <a:avLst/>
          </a:prstGeom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EC096028-285C-5CB4-246E-2CDB54B0DC0F}"/>
              </a:ext>
            </a:extLst>
          </p:cNvPr>
          <p:cNvSpPr txBox="1"/>
          <p:nvPr/>
        </p:nvSpPr>
        <p:spPr>
          <a:xfrm>
            <a:off x="10173005" y="2163590"/>
            <a:ext cx="1708219" cy="64633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>
                <a:cs typeface="Assistant"/>
              </a:rPr>
              <a:t>Orchestrator and Catalogue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EA012C4C-BBAB-3EF3-705A-FCA767E2B01E}"/>
              </a:ext>
            </a:extLst>
          </p:cNvPr>
          <p:cNvSpPr txBox="1"/>
          <p:nvPr/>
        </p:nvSpPr>
        <p:spPr>
          <a:xfrm>
            <a:off x="385186" y="1817077"/>
            <a:ext cx="1663003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b="1">
                <a:cs typeface="Assistant"/>
              </a:rPr>
              <a:t>Storage</a:t>
            </a:r>
          </a:p>
        </p:txBody>
      </p:sp>
      <p:grpSp>
        <p:nvGrpSpPr>
          <p:cNvPr id="42" name="Group 41">
            <a:extLst>
              <a:ext uri="{FF2B5EF4-FFF2-40B4-BE49-F238E27FC236}">
                <a16:creationId xmlns:a16="http://schemas.microsoft.com/office/drawing/2014/main" id="{7FFCB080-926D-7E42-C5C9-05A6940BDE1E}"/>
              </a:ext>
            </a:extLst>
          </p:cNvPr>
          <p:cNvGrpSpPr/>
          <p:nvPr/>
        </p:nvGrpSpPr>
        <p:grpSpPr>
          <a:xfrm>
            <a:off x="2107603" y="727388"/>
            <a:ext cx="3732937" cy="4387468"/>
            <a:chOff x="2817090" y="292112"/>
            <a:chExt cx="5295012" cy="5961547"/>
          </a:xfrm>
        </p:grpSpPr>
        <p:pic>
          <p:nvPicPr>
            <p:cNvPr id="4" name="Graphic 3" descr="Database outline">
              <a:extLst>
                <a:ext uri="{FF2B5EF4-FFF2-40B4-BE49-F238E27FC236}">
                  <a16:creationId xmlns:a16="http://schemas.microsoft.com/office/drawing/2014/main" id="{8159904D-E9ED-FDFB-0A03-0F11E95E2B43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821709" y="4195618"/>
              <a:ext cx="914400" cy="914400"/>
            </a:xfrm>
            <a:prstGeom prst="rect">
              <a:avLst/>
            </a:prstGeom>
          </p:spPr>
        </p:pic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65840A4B-B22F-4E59-5914-AD849A623A9C}"/>
                </a:ext>
              </a:extLst>
            </p:cNvPr>
            <p:cNvSpPr txBox="1"/>
            <p:nvPr/>
          </p:nvSpPr>
          <p:spPr>
            <a:xfrm>
              <a:off x="2817090" y="5126181"/>
              <a:ext cx="1275592" cy="878213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r>
                <a:rPr lang="en-US" dirty="0"/>
                <a:t>IN2P3 TAPE</a:t>
              </a:r>
            </a:p>
          </p:txBody>
        </p:sp>
        <p:pic>
          <p:nvPicPr>
            <p:cNvPr id="14" name="Graphic 13" descr="Database outline">
              <a:extLst>
                <a:ext uri="{FF2B5EF4-FFF2-40B4-BE49-F238E27FC236}">
                  <a16:creationId xmlns:a16="http://schemas.microsoft.com/office/drawing/2014/main" id="{DCB9CF0B-8E43-9803-13B6-0C504652B41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4259180" y="292112"/>
              <a:ext cx="914400" cy="914400"/>
            </a:xfrm>
            <a:prstGeom prst="rect">
              <a:avLst/>
            </a:prstGeom>
          </p:spPr>
        </p:pic>
        <p:pic>
          <p:nvPicPr>
            <p:cNvPr id="15" name="Graphic 14" descr="Database outline">
              <a:extLst>
                <a:ext uri="{FF2B5EF4-FFF2-40B4-BE49-F238E27FC236}">
                  <a16:creationId xmlns:a16="http://schemas.microsoft.com/office/drawing/2014/main" id="{AFC0C0CE-2D10-CA80-059C-C73F78F9426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7105072" y="1066798"/>
              <a:ext cx="914400" cy="914400"/>
            </a:xfrm>
            <a:prstGeom prst="rect">
              <a:avLst/>
            </a:prstGeom>
          </p:spPr>
        </p:pic>
        <p:sp>
          <p:nvSpPr>
            <p:cNvPr id="2" name="TextBox 1">
              <a:extLst>
                <a:ext uri="{FF2B5EF4-FFF2-40B4-BE49-F238E27FC236}">
                  <a16:creationId xmlns:a16="http://schemas.microsoft.com/office/drawing/2014/main" id="{A2227BA8-0A8F-7584-27BD-06B3756D1481}"/>
                </a:ext>
              </a:extLst>
            </p:cNvPr>
            <p:cNvSpPr txBox="1"/>
            <p:nvPr/>
          </p:nvSpPr>
          <p:spPr>
            <a:xfrm>
              <a:off x="4318246" y="1168774"/>
              <a:ext cx="919019" cy="501836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r>
                <a:rPr lang="en-US"/>
                <a:t>Surf</a:t>
              </a:r>
            </a:p>
          </p:txBody>
        </p:sp>
        <p:sp>
          <p:nvSpPr>
            <p:cNvPr id="3" name="TextBox 2">
              <a:extLst>
                <a:ext uri="{FF2B5EF4-FFF2-40B4-BE49-F238E27FC236}">
                  <a16:creationId xmlns:a16="http://schemas.microsoft.com/office/drawing/2014/main" id="{462C7DD8-CD29-BA67-E619-AF6BBE5E3CC3}"/>
                </a:ext>
              </a:extLst>
            </p:cNvPr>
            <p:cNvSpPr txBox="1"/>
            <p:nvPr/>
          </p:nvSpPr>
          <p:spPr>
            <a:xfrm>
              <a:off x="6758509" y="1951914"/>
              <a:ext cx="1353593" cy="501836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r>
                <a:rPr lang="en-US" dirty="0"/>
                <a:t>NIKHEF</a:t>
              </a:r>
            </a:p>
          </p:txBody>
        </p:sp>
        <p:cxnSp>
          <p:nvCxnSpPr>
            <p:cNvPr id="18" name="Straight Arrow Connector 17">
              <a:extLst>
                <a:ext uri="{FF2B5EF4-FFF2-40B4-BE49-F238E27FC236}">
                  <a16:creationId xmlns:a16="http://schemas.microsoft.com/office/drawing/2014/main" id="{BB8B0C0D-E5A5-B1EA-6440-0587E4728CE3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060997" y="833791"/>
              <a:ext cx="2083357" cy="746108"/>
            </a:xfrm>
            <a:prstGeom prst="straightConnector1">
              <a:avLst/>
            </a:prstGeom>
            <a:ln w="57150">
              <a:headEnd type="triangle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Arrow Connector 20">
              <a:extLst>
                <a:ext uri="{FF2B5EF4-FFF2-40B4-BE49-F238E27FC236}">
                  <a16:creationId xmlns:a16="http://schemas.microsoft.com/office/drawing/2014/main" id="{18A1BBDE-2230-57CC-8025-22AD95215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3367849" y="1177109"/>
              <a:ext cx="1132113" cy="2864636"/>
            </a:xfrm>
            <a:prstGeom prst="straightConnector1">
              <a:avLst/>
            </a:prstGeom>
            <a:ln w="57150">
              <a:headEnd type="triangle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Straight Arrow Connector 21">
              <a:extLst>
                <a:ext uri="{FF2B5EF4-FFF2-40B4-BE49-F238E27FC236}">
                  <a16:creationId xmlns:a16="http://schemas.microsoft.com/office/drawing/2014/main" id="{E5EDE4CD-D814-2EFD-D2BB-69FA6B454F27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4901895" y="1428317"/>
              <a:ext cx="2351315" cy="2755779"/>
            </a:xfrm>
            <a:prstGeom prst="straightConnector1">
              <a:avLst/>
            </a:prstGeom>
            <a:ln w="57150">
              <a:headEnd type="triangle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pic>
          <p:nvPicPr>
            <p:cNvPr id="31" name="Graphic 30" descr="Database outline">
              <a:extLst>
                <a:ext uri="{FF2B5EF4-FFF2-40B4-BE49-F238E27FC236}">
                  <a16:creationId xmlns:a16="http://schemas.microsoft.com/office/drawing/2014/main" id="{E9A6E106-D76A-5983-4324-09A71D4CE36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4666551" y="4821260"/>
              <a:ext cx="914400" cy="914400"/>
            </a:xfrm>
            <a:prstGeom prst="rect">
              <a:avLst/>
            </a:prstGeom>
          </p:spPr>
        </p:pic>
        <p:sp>
          <p:nvSpPr>
            <p:cNvPr id="33" name="TextBox 32">
              <a:extLst>
                <a:ext uri="{FF2B5EF4-FFF2-40B4-BE49-F238E27FC236}">
                  <a16:creationId xmlns:a16="http://schemas.microsoft.com/office/drawing/2014/main" id="{F4AE2152-0359-9E51-9BDF-736573373F7E}"/>
                </a:ext>
              </a:extLst>
            </p:cNvPr>
            <p:cNvSpPr txBox="1"/>
            <p:nvPr/>
          </p:nvSpPr>
          <p:spPr>
            <a:xfrm>
              <a:off x="4661931" y="5751823"/>
              <a:ext cx="2022168" cy="501836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r>
                <a:rPr lang="en-US"/>
                <a:t>IN2P3 DISK</a:t>
              </a:r>
            </a:p>
          </p:txBody>
        </p:sp>
        <p:cxnSp>
          <p:nvCxnSpPr>
            <p:cNvPr id="35" name="Straight Arrow Connector 34">
              <a:extLst>
                <a:ext uri="{FF2B5EF4-FFF2-40B4-BE49-F238E27FC236}">
                  <a16:creationId xmlns:a16="http://schemas.microsoft.com/office/drawing/2014/main" id="{6C615738-1660-8640-CC36-ECBD68AD4AD8}"/>
                </a:ext>
              </a:extLst>
            </p:cNvPr>
            <p:cNvCxnSpPr>
              <a:cxnSpLocks/>
            </p:cNvCxnSpPr>
            <p:nvPr/>
          </p:nvCxnSpPr>
          <p:spPr>
            <a:xfrm>
              <a:off x="3752859" y="4619261"/>
              <a:ext cx="971692" cy="528269"/>
            </a:xfrm>
            <a:prstGeom prst="straightConnector1">
              <a:avLst/>
            </a:prstGeom>
            <a:ln w="57150">
              <a:headEnd type="triangle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1" name="Straight Arrow Connector 40">
              <a:extLst>
                <a:ext uri="{FF2B5EF4-FFF2-40B4-BE49-F238E27FC236}">
                  <a16:creationId xmlns:a16="http://schemas.microsoft.com/office/drawing/2014/main" id="{C480C290-02CE-D7F8-7991-370D9496BAA7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5108417" y="2235888"/>
              <a:ext cx="1918175" cy="2535772"/>
            </a:xfrm>
            <a:prstGeom prst="straightConnector1">
              <a:avLst/>
            </a:prstGeom>
            <a:ln w="57150">
              <a:headEnd type="triangle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44" name="Straight Arrow Connector 43">
            <a:extLst>
              <a:ext uri="{FF2B5EF4-FFF2-40B4-BE49-F238E27FC236}">
                <a16:creationId xmlns:a16="http://schemas.microsoft.com/office/drawing/2014/main" id="{86097325-5146-875C-28D7-C639237AE1D3}"/>
              </a:ext>
            </a:extLst>
          </p:cNvPr>
          <p:cNvCxnSpPr/>
          <p:nvPr/>
        </p:nvCxnSpPr>
        <p:spPr>
          <a:xfrm>
            <a:off x="5654252" y="4394835"/>
            <a:ext cx="1179600" cy="1109105"/>
          </a:xfrm>
          <a:prstGeom prst="straightConnector1">
            <a:avLst/>
          </a:prstGeom>
          <a:ln w="5715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5" name="Graphic 44" descr="User Crown Female with solid fill">
            <a:extLst>
              <a:ext uri="{FF2B5EF4-FFF2-40B4-BE49-F238E27FC236}">
                <a16:creationId xmlns:a16="http://schemas.microsoft.com/office/drawing/2014/main" id="{C5E37E0C-609D-DA8B-F603-2079F23A786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7524161" y="5289223"/>
            <a:ext cx="914400" cy="914400"/>
          </a:xfrm>
          <a:prstGeom prst="rect">
            <a:avLst/>
          </a:prstGeom>
        </p:spPr>
      </p:pic>
      <p:sp>
        <p:nvSpPr>
          <p:cNvPr id="46" name="TextBox 45">
            <a:extLst>
              <a:ext uri="{FF2B5EF4-FFF2-40B4-BE49-F238E27FC236}">
                <a16:creationId xmlns:a16="http://schemas.microsoft.com/office/drawing/2014/main" id="{E15EA39A-0059-EF56-8E30-CBD6CB6D7E0F}"/>
              </a:ext>
            </a:extLst>
          </p:cNvPr>
          <p:cNvSpPr txBox="1"/>
          <p:nvPr/>
        </p:nvSpPr>
        <p:spPr>
          <a:xfrm>
            <a:off x="8484123" y="5525756"/>
            <a:ext cx="3496958" cy="176681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285750" indent="-285750">
              <a:buFont typeface="Calibri,Sans-Serif"/>
              <a:buChar char="-"/>
            </a:pPr>
            <a:r>
              <a:rPr lang="en-US" dirty="0">
                <a:latin typeface="Arial"/>
                <a:cs typeface="Arial"/>
              </a:rPr>
              <a:t>Interface for </a:t>
            </a:r>
            <a:r>
              <a:rPr lang="en-US">
                <a:latin typeface="Arial"/>
                <a:cs typeface="Arial"/>
              </a:rPr>
              <a:t>directly up/downloading data,adding </a:t>
            </a:r>
            <a:r>
              <a:rPr lang="en-US" dirty="0">
                <a:latin typeface="Arial"/>
                <a:cs typeface="Arial"/>
              </a:rPr>
              <a:t>data to the catalogue</a:t>
            </a:r>
          </a:p>
          <a:p>
            <a:pPr marL="285750" indent="-285750">
              <a:buFont typeface="Calibri,Sans-Serif"/>
              <a:buChar char="-"/>
            </a:pPr>
            <a:endParaRPr lang="en-US">
              <a:latin typeface="Arial"/>
              <a:cs typeface="Arial"/>
            </a:endParaRPr>
          </a:p>
          <a:p>
            <a:pPr marL="285750" indent="-285750">
              <a:buFont typeface="Calibri,Sans-Serif"/>
              <a:buChar char="-"/>
            </a:pPr>
            <a:endParaRPr lang="en-US">
              <a:latin typeface="Arial"/>
              <a:cs typeface="Arial"/>
            </a:endParaRPr>
          </a:p>
          <a:p>
            <a:pPr algn="l"/>
            <a:endParaRPr lang="en-US">
              <a:cs typeface="Assistant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0AF96647-F773-7FE2-7455-FEB1552158DE}"/>
              </a:ext>
            </a:extLst>
          </p:cNvPr>
          <p:cNvSpPr txBox="1"/>
          <p:nvPr/>
        </p:nvSpPr>
        <p:spPr>
          <a:xfrm>
            <a:off x="7690701" y="6056721"/>
            <a:ext cx="2743200" cy="64633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dirty="0">
                <a:cs typeface="Assistant"/>
              </a:rPr>
              <a:t>User</a:t>
            </a:r>
          </a:p>
          <a:p>
            <a:pPr algn="l"/>
            <a:endParaRPr lang="en-US" dirty="0">
              <a:cs typeface="Assistant"/>
            </a:endParaRPr>
          </a:p>
        </p:txBody>
      </p:sp>
    </p:spTree>
    <p:extLst>
      <p:ext uri="{BB962C8B-B14F-4D97-AF65-F5344CB8AC3E}">
        <p14:creationId xmlns:p14="http://schemas.microsoft.com/office/powerpoint/2010/main" val="7915831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  <p:bldP spid="23" grpId="0"/>
      <p:bldP spid="28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751CE3-DCAD-E783-90E6-260138C32A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Accessing </a:t>
            </a:r>
            <a:r>
              <a:rPr lang="en-US" dirty="0" err="1"/>
              <a:t>webui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E4D1F0E-12C9-73FA-AAAE-B1AD1BF3AC8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Autofit/>
          </a:bodyPr>
          <a:lstStyle/>
          <a:p>
            <a:r>
              <a:rPr lang="en-US" dirty="0">
                <a:cs typeface="Assistant"/>
              </a:rPr>
              <a:t>Go to </a:t>
            </a:r>
            <a:r>
              <a:rPr lang="en-US" dirty="0">
                <a:solidFill>
                  <a:schemeClr val="accent1"/>
                </a:solidFill>
                <a:cs typeface="Assistant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https://webui.rucio.km3net.org</a:t>
            </a:r>
            <a:endParaRPr lang="en-US"/>
          </a:p>
          <a:p>
            <a:r>
              <a:rPr lang="en-US" dirty="0">
                <a:solidFill>
                  <a:srgbClr val="000000"/>
                </a:solidFill>
                <a:cs typeface="Assistant"/>
              </a:rPr>
              <a:t>Login</a:t>
            </a:r>
            <a:r>
              <a:rPr lang="en-US" dirty="0">
                <a:cs typeface="Assistant"/>
              </a:rPr>
              <a:t> with your certificate (add it to your browser first)</a:t>
            </a:r>
          </a:p>
          <a:p>
            <a:endParaRPr lang="en-US" dirty="0">
              <a:cs typeface="Assistant"/>
            </a:endParaRPr>
          </a:p>
          <a:p>
            <a:r>
              <a:rPr lang="en-US" dirty="0">
                <a:cs typeface="Assistant"/>
              </a:rPr>
              <a:t>Insight in datasets, rules, etc...</a:t>
            </a:r>
          </a:p>
          <a:p>
            <a:endParaRPr lang="en-US" dirty="0">
              <a:cs typeface="Assistant"/>
            </a:endParaRPr>
          </a:p>
          <a:p>
            <a:r>
              <a:rPr lang="en-US" dirty="0">
                <a:cs typeface="Assistant"/>
              </a:rPr>
              <a:t>Note: no downloading, no metadata (yet).</a:t>
            </a:r>
          </a:p>
        </p:txBody>
      </p:sp>
    </p:spTree>
    <p:extLst>
      <p:ext uri="{BB962C8B-B14F-4D97-AF65-F5344CB8AC3E}">
        <p14:creationId xmlns:p14="http://schemas.microsoft.com/office/powerpoint/2010/main" val="276969616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38C844E-B521-DC97-3631-A8E891C4DA4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Uploading data to </a:t>
            </a:r>
            <a:r>
              <a:rPr lang="en-US" err="1"/>
              <a:t>rucio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293C519-2B8F-9ACF-2FCC-1F794FBF513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Autofit/>
          </a:bodyPr>
          <a:lstStyle/>
          <a:p>
            <a:r>
              <a:rPr lang="en-US" dirty="0" err="1">
                <a:cs typeface="Assistant"/>
              </a:rPr>
              <a:t>Rucio</a:t>
            </a:r>
            <a:r>
              <a:rPr lang="en-US" dirty="0">
                <a:cs typeface="Assistant"/>
              </a:rPr>
              <a:t> upload:</a:t>
            </a:r>
            <a:br>
              <a:rPr lang="en-US" dirty="0">
                <a:cs typeface="Assistant"/>
              </a:rPr>
            </a:br>
            <a:r>
              <a:rPr lang="en-US" sz="1600" dirty="0" err="1">
                <a:latin typeface="Consolas"/>
                <a:ea typeface="+mn-lt"/>
                <a:cs typeface="+mn-lt"/>
              </a:rPr>
              <a:t>rucio</a:t>
            </a:r>
            <a:r>
              <a:rPr lang="en-US" sz="1600" dirty="0">
                <a:latin typeface="Consolas"/>
                <a:ea typeface="+mn-lt"/>
                <a:cs typeface="+mn-lt"/>
              </a:rPr>
              <a:t> upload --</a:t>
            </a:r>
            <a:r>
              <a:rPr lang="en-US" sz="1600" dirty="0" err="1">
                <a:latin typeface="Consolas"/>
                <a:ea typeface="+mn-lt"/>
                <a:cs typeface="+mn-lt"/>
              </a:rPr>
              <a:t>rse</a:t>
            </a:r>
            <a:r>
              <a:rPr lang="en-US" sz="1600" dirty="0">
                <a:latin typeface="Consolas"/>
                <a:ea typeface="+mn-lt"/>
                <a:cs typeface="+mn-lt"/>
              </a:rPr>
              <a:t> NIKHEF --register-after-upload --scope testing </a:t>
            </a:r>
            <a:r>
              <a:rPr lang="en-US" sz="1600" dirty="0" err="1">
                <a:latin typeface="Consolas"/>
                <a:ea typeface="+mn-lt"/>
                <a:cs typeface="+mn-lt"/>
              </a:rPr>
              <a:t>testing:hello_dataset</a:t>
            </a:r>
            <a:r>
              <a:rPr lang="en-US" sz="1600" dirty="0">
                <a:latin typeface="Consolas"/>
                <a:ea typeface="+mn-lt"/>
                <a:cs typeface="+mn-lt"/>
              </a:rPr>
              <a:t> hello.tx</a:t>
            </a:r>
            <a:r>
              <a:rPr lang="en-US" sz="1600" dirty="0">
                <a:ea typeface="+mn-lt"/>
                <a:cs typeface="+mn-lt"/>
              </a:rPr>
              <a:t>t</a:t>
            </a:r>
          </a:p>
          <a:p>
            <a:endParaRPr lang="en-US" dirty="0">
              <a:cs typeface="Assistant"/>
            </a:endParaRPr>
          </a:p>
          <a:p>
            <a:r>
              <a:rPr lang="en-US" dirty="0">
                <a:cs typeface="Assistant"/>
              </a:rPr>
              <a:t>Uploads file hello.txt to the </a:t>
            </a:r>
            <a:r>
              <a:rPr lang="en-US" dirty="0" err="1">
                <a:cs typeface="Assistant"/>
              </a:rPr>
              <a:t>nikhef</a:t>
            </a:r>
            <a:r>
              <a:rPr lang="en-US" dirty="0">
                <a:cs typeface="Assistant"/>
              </a:rPr>
              <a:t> grid storage, in the scope "testing" and attaches it to the </a:t>
            </a:r>
            <a:r>
              <a:rPr lang="en-US" dirty="0" err="1">
                <a:cs typeface="Assistant"/>
              </a:rPr>
              <a:t>hello_dataset</a:t>
            </a:r>
            <a:endParaRPr lang="en-US" dirty="0">
              <a:cs typeface="Assistant"/>
            </a:endParaRPr>
          </a:p>
        </p:txBody>
      </p:sp>
    </p:spTree>
    <p:extLst>
      <p:ext uri="{BB962C8B-B14F-4D97-AF65-F5344CB8AC3E}">
        <p14:creationId xmlns:p14="http://schemas.microsoft.com/office/powerpoint/2010/main" val="99335658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24C888-6243-B0BB-9010-0993EE4F35C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Downloading data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6E7139F-4D35-FC5A-BC76-E9C65D6E4E0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Autofit/>
          </a:bodyPr>
          <a:lstStyle/>
          <a:p>
            <a:r>
              <a:rPr lang="en-US" dirty="0" err="1">
                <a:cs typeface="Assistant"/>
              </a:rPr>
              <a:t>Rucio</a:t>
            </a:r>
            <a:r>
              <a:rPr lang="en-US" dirty="0">
                <a:cs typeface="Assistant"/>
              </a:rPr>
              <a:t> download</a:t>
            </a:r>
            <a:br>
              <a:rPr lang="en-US" dirty="0">
                <a:cs typeface="Assistant"/>
              </a:rPr>
            </a:br>
            <a:r>
              <a:rPr lang="en-US" sz="1600" dirty="0" err="1">
                <a:latin typeface="Consolas"/>
                <a:ea typeface="+mn-lt"/>
                <a:cs typeface="+mn-lt"/>
              </a:rPr>
              <a:t>rucio</a:t>
            </a:r>
            <a:r>
              <a:rPr lang="en-US" sz="1600" dirty="0">
                <a:latin typeface="Consolas"/>
                <a:ea typeface="+mn-lt"/>
                <a:cs typeface="+mn-lt"/>
              </a:rPr>
              <a:t> download </a:t>
            </a:r>
            <a:r>
              <a:rPr lang="en-US" sz="1600" dirty="0">
                <a:ea typeface="+mn-lt"/>
                <a:cs typeface="+mn-lt"/>
              </a:rPr>
              <a:t>calibration_legacy:00000133_offline_H_1.0.0_00016415_00016563_1_v1.1.3.datx</a:t>
            </a:r>
            <a:endParaRPr lang="en-US" sz="1600" dirty="0">
              <a:latin typeface="Consolas"/>
              <a:ea typeface="+mn-lt"/>
              <a:cs typeface="+mn-lt"/>
            </a:endParaRPr>
          </a:p>
          <a:p>
            <a:r>
              <a:rPr lang="en-US" dirty="0">
                <a:latin typeface="Assistant"/>
                <a:cs typeface="Assistant"/>
              </a:rPr>
              <a:t>Downloads the file from any available source</a:t>
            </a:r>
          </a:p>
        </p:txBody>
      </p:sp>
    </p:spTree>
    <p:extLst>
      <p:ext uri="{BB962C8B-B14F-4D97-AF65-F5344CB8AC3E}">
        <p14:creationId xmlns:p14="http://schemas.microsoft.com/office/powerpoint/2010/main" val="85879764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4DE009-FD2E-3B9D-F0BB-B6D6E748A75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Data available (currently) in </a:t>
            </a:r>
            <a:r>
              <a:rPr lang="en-US" dirty="0" err="1"/>
              <a:t>rucio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B5E8776-3A4A-CF7F-E161-B3059A2D1CA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435390" cy="2362118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en-US" dirty="0">
                <a:ea typeface="+mn-lt"/>
                <a:cs typeface="+mn-lt"/>
              </a:rPr>
              <a:t>Various data-sources are available in scopes:</a:t>
            </a:r>
            <a:endParaRPr lang="en-US" dirty="0">
              <a:cs typeface="Assistant"/>
            </a:endParaRPr>
          </a:p>
          <a:p>
            <a:r>
              <a:rPr lang="en-US" b="1" dirty="0">
                <a:ea typeface="+mn-lt"/>
                <a:cs typeface="+mn-lt"/>
              </a:rPr>
              <a:t>Raw data</a:t>
            </a:r>
            <a:r>
              <a:rPr lang="en-US" dirty="0">
                <a:ea typeface="+mn-lt"/>
                <a:cs typeface="+mn-lt"/>
              </a:rPr>
              <a:t>: available in the scope </a:t>
            </a:r>
            <a:r>
              <a:rPr lang="en-US" dirty="0" err="1">
                <a:latin typeface="Consolas"/>
              </a:rPr>
              <a:t>data_raw_sea</a:t>
            </a:r>
            <a:endParaRPr lang="en-US" dirty="0" err="1"/>
          </a:p>
          <a:p>
            <a:r>
              <a:rPr lang="en-US" b="1" dirty="0">
                <a:ea typeface="+mn-lt"/>
                <a:cs typeface="+mn-lt"/>
              </a:rPr>
              <a:t>Processed data</a:t>
            </a:r>
            <a:r>
              <a:rPr lang="en-US" dirty="0">
                <a:ea typeface="+mn-lt"/>
                <a:cs typeface="+mn-lt"/>
              </a:rPr>
              <a:t>: available in the scope </a:t>
            </a:r>
            <a:r>
              <a:rPr lang="en-US" dirty="0" err="1">
                <a:latin typeface="Consolas"/>
              </a:rPr>
              <a:t>processed_data</a:t>
            </a:r>
            <a:endParaRPr lang="en-US" dirty="0" err="1"/>
          </a:p>
          <a:p>
            <a:r>
              <a:rPr lang="en-US" b="1" dirty="0">
                <a:ea typeface="+mn-lt"/>
                <a:cs typeface="+mn-lt"/>
              </a:rPr>
              <a:t>Calibration data:</a:t>
            </a:r>
            <a:r>
              <a:rPr lang="en-US" dirty="0">
                <a:ea typeface="+mn-lt"/>
                <a:cs typeface="+mn-lt"/>
              </a:rPr>
              <a:t>: available in the scope </a:t>
            </a:r>
            <a:r>
              <a:rPr lang="en-US" dirty="0" err="1">
                <a:latin typeface="Consolas"/>
              </a:rPr>
              <a:t>calibration_legacy</a:t>
            </a:r>
            <a:endParaRPr lang="en-US" dirty="0" err="1"/>
          </a:p>
          <a:p>
            <a:endParaRPr lang="en-US" dirty="0">
              <a:cs typeface="Assistant"/>
            </a:endParaRPr>
          </a:p>
        </p:txBody>
      </p:sp>
    </p:spTree>
    <p:extLst>
      <p:ext uri="{BB962C8B-B14F-4D97-AF65-F5344CB8AC3E}">
        <p14:creationId xmlns:p14="http://schemas.microsoft.com/office/powerpoint/2010/main" val="162442937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594052-CE5A-69E5-71B8-C8F13BE40A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to search for data in </a:t>
            </a:r>
            <a:r>
              <a:rPr lang="en-US" dirty="0" err="1"/>
              <a:t>rucio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2AC40D3-9F56-D526-9B91-494BEBD1728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8847222" cy="1142917"/>
          </a:xfr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>
                <a:cs typeface="Assistant"/>
              </a:rPr>
              <a:t>Most files have metadata attached</a:t>
            </a: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dirty="0" err="1">
                <a:highlight>
                  <a:srgbClr val="C0C0C0"/>
                </a:highlight>
                <a:cs typeface="Assistant"/>
              </a:rPr>
              <a:t>rucio</a:t>
            </a:r>
            <a:r>
              <a:rPr lang="en-US" dirty="0">
                <a:highlight>
                  <a:srgbClr val="C0C0C0"/>
                </a:highlight>
                <a:cs typeface="Assistant"/>
              </a:rPr>
              <a:t> get-metadata</a:t>
            </a:r>
            <a:r>
              <a:rPr lang="en-US" dirty="0">
                <a:cs typeface="Assistant"/>
              </a:rPr>
              <a:t> can be used to inspect available metadata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F6EE556C-39F0-0770-5CB4-C7F7A88398BE}"/>
              </a:ext>
            </a:extLst>
          </p:cNvPr>
          <p:cNvSpPr txBox="1"/>
          <p:nvPr/>
        </p:nvSpPr>
        <p:spPr>
          <a:xfrm>
            <a:off x="209948" y="2967451"/>
            <a:ext cx="11780449" cy="2862322"/>
          </a:xfrm>
          <a:prstGeom prst="rect">
            <a:avLst/>
          </a:prstGeom>
          <a:solidFill>
            <a:schemeClr val="bg2">
              <a:lumMod val="85000"/>
            </a:schemeClr>
          </a:solidFill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dirty="0">
                <a:latin typeface="Consolas"/>
              </a:rPr>
              <a:t>$ </a:t>
            </a:r>
            <a:r>
              <a:rPr lang="en-US" dirty="0" err="1">
                <a:latin typeface="Consolas"/>
              </a:rPr>
              <a:t>rucio</a:t>
            </a:r>
            <a:r>
              <a:rPr lang="en-US" dirty="0">
                <a:latin typeface="Consolas"/>
              </a:rPr>
              <a:t> get-metadata –-plugin </a:t>
            </a:r>
            <a:r>
              <a:rPr lang="en-US" dirty="0" err="1">
                <a:latin typeface="Consolas"/>
              </a:rPr>
              <a:t>json</a:t>
            </a:r>
            <a:r>
              <a:rPr lang="en-US" dirty="0">
                <a:latin typeface="Consolas"/>
              </a:rPr>
              <a:t> \</a:t>
            </a:r>
            <a:endParaRPr lang="en-US" dirty="0">
              <a:latin typeface="Assistant"/>
              <a:cs typeface="Assistant"/>
            </a:endParaRPr>
          </a:p>
          <a:p>
            <a:r>
              <a:rPr lang="en-US" dirty="0">
                <a:latin typeface="Consolas"/>
              </a:rPr>
              <a:t>processed_data:KM3NeT_00000146_00016415.data.jppmuon_jppshower_dynamic.offline.dst.v9.2.root</a:t>
            </a:r>
          </a:p>
          <a:p>
            <a:endParaRPr lang="en-US" dirty="0">
              <a:latin typeface="Consolas"/>
              <a:cs typeface="Assistant"/>
            </a:endParaRPr>
          </a:p>
          <a:p>
            <a:r>
              <a:rPr lang="en-US" dirty="0">
                <a:latin typeface="Consolas"/>
                <a:cs typeface="Assistant"/>
              </a:rPr>
              <a:t>detid:      00000146
</a:t>
            </a:r>
            <a:r>
              <a:rPr lang="en-US" err="1">
                <a:latin typeface="Consolas"/>
                <a:cs typeface="Assistant"/>
              </a:rPr>
              <a:t>dtype</a:t>
            </a:r>
            <a:r>
              <a:rPr lang="en-US" dirty="0">
                <a:latin typeface="Consolas"/>
                <a:cs typeface="Assistant"/>
              </a:rPr>
              <a:t>:      </a:t>
            </a:r>
            <a:r>
              <a:rPr lang="en-US" err="1">
                <a:latin typeface="Consolas"/>
                <a:cs typeface="Assistant"/>
              </a:rPr>
              <a:t>mc.mupage_default.sirene.jterbr</a:t>
            </a:r>
            <a:r>
              <a:rPr lang="en-US" dirty="0">
                <a:latin typeface="Consolas"/>
                <a:cs typeface="Assistant"/>
              </a:rPr>
              <a:t>
extension:  root
</a:t>
            </a:r>
            <a:r>
              <a:rPr lang="en-US" err="1">
                <a:latin typeface="Consolas"/>
                <a:cs typeface="Assistant"/>
              </a:rPr>
              <a:t>reco</a:t>
            </a:r>
            <a:r>
              <a:rPr lang="en-US" dirty="0">
                <a:latin typeface="Consolas"/>
                <a:cs typeface="Assistant"/>
              </a:rPr>
              <a:t>:       </a:t>
            </a:r>
            <a:r>
              <a:rPr lang="en-US" err="1">
                <a:latin typeface="Consolas"/>
                <a:cs typeface="Assistant"/>
              </a:rPr>
              <a:t>jppmuon_jppshower_static</a:t>
            </a:r>
            <a:r>
              <a:rPr lang="en-US" dirty="0">
                <a:latin typeface="Consolas"/>
                <a:cs typeface="Assistant"/>
              </a:rPr>
              <a:t>
run:        00016415
</a:t>
            </a:r>
            <a:r>
              <a:rPr lang="en-US" err="1">
                <a:latin typeface="Consolas"/>
                <a:cs typeface="Assistant"/>
              </a:rPr>
              <a:t>typ</a:t>
            </a:r>
            <a:r>
              <a:rPr lang="en-US" dirty="0">
                <a:latin typeface="Consolas"/>
                <a:cs typeface="Assistant"/>
              </a:rPr>
              <a:t>:        </a:t>
            </a:r>
            <a:r>
              <a:rPr lang="en-US" err="1">
                <a:latin typeface="Consolas"/>
                <a:cs typeface="Assistant"/>
              </a:rPr>
              <a:t>dst</a:t>
            </a:r>
            <a:r>
              <a:rPr lang="en-US" dirty="0">
                <a:latin typeface="Consolas"/>
                <a:cs typeface="Assistant"/>
              </a:rPr>
              <a:t>
version_:   v9.2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176872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87DCA64-522A-FCE0-97CC-CB7E1772220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381775-F4F1-AD0A-0463-467E89532C4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to search for data in </a:t>
            </a:r>
            <a:r>
              <a:rPr lang="en-US" dirty="0" err="1"/>
              <a:t>rucio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3D1F25-2BD8-4910-0C0F-E578E14459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8847222" cy="1142917"/>
          </a:xfr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 dirty="0">
                <a:cs typeface="Assistant"/>
              </a:rPr>
              <a:t>You can query </a:t>
            </a:r>
            <a:r>
              <a:rPr lang="en-US" dirty="0" err="1">
                <a:cs typeface="Assistant"/>
              </a:rPr>
              <a:t>rucio</a:t>
            </a:r>
            <a:r>
              <a:rPr lang="en-US" dirty="0">
                <a:cs typeface="Assistant"/>
              </a:rPr>
              <a:t> with the </a:t>
            </a:r>
            <a:r>
              <a:rPr lang="en-US" dirty="0">
                <a:highlight>
                  <a:srgbClr val="C0C0C0"/>
                </a:highlight>
                <a:cs typeface="Assistant"/>
              </a:rPr>
              <a:t>--filter</a:t>
            </a:r>
            <a:r>
              <a:rPr lang="en-US" dirty="0">
                <a:cs typeface="Assistant"/>
              </a:rPr>
              <a:t> argument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6F68B59-A66F-3D8C-B5A5-F7EB73487200}"/>
              </a:ext>
            </a:extLst>
          </p:cNvPr>
          <p:cNvSpPr txBox="1"/>
          <p:nvPr/>
        </p:nvSpPr>
        <p:spPr>
          <a:xfrm>
            <a:off x="209948" y="2967451"/>
            <a:ext cx="11780449" cy="1785104"/>
          </a:xfrm>
          <a:prstGeom prst="rect">
            <a:avLst/>
          </a:prstGeom>
          <a:solidFill>
            <a:schemeClr val="bg2">
              <a:lumMod val="85000"/>
            </a:schemeClr>
          </a:solidFill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1100" dirty="0" err="1">
                <a:latin typeface="Consolas"/>
              </a:rPr>
              <a:t>vikko@niks</a:t>
            </a:r>
            <a:r>
              <a:rPr lang="en-US" sz="1100" dirty="0">
                <a:latin typeface="Consolas"/>
              </a:rPr>
              <a:t>:~/</a:t>
            </a:r>
            <a:r>
              <a:rPr lang="en-US" sz="1100" dirty="0" err="1">
                <a:latin typeface="Consolas"/>
              </a:rPr>
              <a:t>local_projects</a:t>
            </a:r>
            <a:r>
              <a:rPr lang="en-US" sz="1100" dirty="0">
                <a:latin typeface="Consolas"/>
              </a:rPr>
              <a:t>/DIKSAP$ </a:t>
            </a:r>
            <a:r>
              <a:rPr lang="en-US" sz="1100" dirty="0" err="1">
                <a:latin typeface="Consolas"/>
              </a:rPr>
              <a:t>rucio</a:t>
            </a:r>
            <a:r>
              <a:rPr lang="en-US" sz="1100" dirty="0">
                <a:latin typeface="Consolas"/>
              </a:rPr>
              <a:t> did list -d </a:t>
            </a:r>
            <a:r>
              <a:rPr lang="en-US" sz="1100" dirty="0" err="1">
                <a:latin typeface="Consolas"/>
              </a:rPr>
              <a:t>processed_data</a:t>
            </a:r>
            <a:r>
              <a:rPr lang="en-US" sz="1100" dirty="0">
                <a:latin typeface="Consolas"/>
              </a:rPr>
              <a:t>: --filter 'run=16415,version_&gt;v9.0'
+--------------------------------------------------------------------------------------------------------------------------------+--------------+
| SCOPE:NAME                                                                                                                     | [DID TYPE]   |
|--------------------------------------------------------------------------------------------------------------------------------+--------------|
| processed_data:KM3NeT_00000146_00016415.data.jppmuon_jppshower_dynamic.offline.dst.v9.2.root                                   |              |
| processed_data:KM3NeT_00000133_00016415.mc.mupage_default.sirene.jterbr.jppmuon_aashower_static.offline.dst.v9.1.root          |              |
| processed_data:KM3NeT_00000146_00016415.mc.mupage_default.sirene.jterbr.jppmuon_jppshower-upgoing_static.offline.dst.v9.0.root |              |
| processed_data:KM3NeT_00000146_00016415.mc.mupage_default.sirene.jterbr.jppmuon_jppshower_static.offline.dst.v9.2.root         |              |
| processed_data:KM3NeT_00000146_00016415.mc.pure_noise.jterbr.jppmuon_jppshower_static.offline.dst.v9.2.root                    |              |
+--------------------------------------------------------------------------------------------------------------------------------+--------------+</a:t>
            </a:r>
            <a:endParaRPr lang="en-US" sz="1100" dirty="0">
              <a:cs typeface="Assistant"/>
            </a:endParaRPr>
          </a:p>
        </p:txBody>
      </p:sp>
    </p:spTree>
    <p:extLst>
      <p:ext uri="{BB962C8B-B14F-4D97-AF65-F5344CB8AC3E}">
        <p14:creationId xmlns:p14="http://schemas.microsoft.com/office/powerpoint/2010/main" val="256164493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EA46A4C-D147-858A-BAF5-2DC441141C8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Resources to get started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49208B8-D39C-18E6-F5B1-23B55F8FDA9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en-US" dirty="0">
                <a:cs typeface="Assistant"/>
              </a:rPr>
              <a:t>Will be given later today. Info can be found on:</a:t>
            </a:r>
            <a:endParaRPr lang="en-US" dirty="0">
              <a:solidFill>
                <a:srgbClr val="0070C0"/>
              </a:solidFill>
              <a:cs typeface="Assistant"/>
            </a:endParaRPr>
          </a:p>
          <a:p>
            <a:r>
              <a:rPr lang="en-US" dirty="0">
                <a:solidFill>
                  <a:srgbClr val="0070C0"/>
                </a:solidFill>
                <a:cs typeface="Assistant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https://wiki.km3net.de</a:t>
            </a:r>
            <a:r>
              <a:rPr lang="en-US" dirty="0">
                <a:solidFill>
                  <a:srgbClr val="0070C0"/>
                </a:solidFill>
                <a:ea typeface="+mn-lt"/>
                <a:cs typeface="+mn-lt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/index.php?title=Rucio_data_management</a:t>
            </a:r>
          </a:p>
          <a:p>
            <a:r>
              <a:rPr lang="en-US" dirty="0">
                <a:solidFill>
                  <a:schemeClr val="accent1"/>
                </a:solidFill>
                <a:ea typeface="+mn-lt"/>
                <a:cs typeface="+mn-lt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https://rucio.pages.km3net.de/rucio-documentation/</a:t>
            </a:r>
            <a:endParaRPr lang="en-US">
              <a:solidFill>
                <a:schemeClr val="accent1"/>
              </a:solidFill>
              <a:ea typeface="+mn-lt"/>
              <a:cs typeface="+mn-lt"/>
              <a:hlinkClick r:id="rId3">
                <a:extLst>
                  <a:ext uri="{A12FA001-AC4F-418D-AE19-62706E023703}">
                    <ahyp:hlinkClr xmlns:ahyp="http://schemas.microsoft.com/office/drawing/2018/hyperlinkcolor" val="tx"/>
                  </a:ext>
                </a:extLst>
              </a:hlinkClick>
            </a:endParaRPr>
          </a:p>
          <a:p>
            <a:endParaRPr lang="en-US" dirty="0">
              <a:cs typeface="Assistant"/>
            </a:endParaRPr>
          </a:p>
        </p:txBody>
      </p:sp>
    </p:spTree>
    <p:extLst>
      <p:ext uri="{BB962C8B-B14F-4D97-AF65-F5344CB8AC3E}">
        <p14:creationId xmlns:p14="http://schemas.microsoft.com/office/powerpoint/2010/main" val="113157663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6" name="PlaceHolder 1"/>
          <p:cNvSpPr>
            <a:spLocks noGrp="1"/>
          </p:cNvSpPr>
          <p:nvPr>
            <p:ph type="title"/>
          </p:nvPr>
        </p:nvSpPr>
        <p:spPr>
          <a:xfrm>
            <a:off x="6156783" y="2203560"/>
            <a:ext cx="5566617" cy="5248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/>
          <a:p>
            <a:pPr indent="0" defTabSz="914400">
              <a:lnSpc>
                <a:spcPct val="90000"/>
              </a:lnSpc>
              <a:buNone/>
            </a:pPr>
            <a:r>
              <a:rPr lang="en-GB" sz="3200" b="0" spc="-1" dirty="0">
                <a:solidFill>
                  <a:schemeClr val="dk1"/>
                </a:solidFill>
                <a:latin typeface="Nunito"/>
              </a:rPr>
              <a:t>DIKSAP</a:t>
            </a:r>
            <a:endParaRPr lang="en-US" dirty="0"/>
          </a:p>
        </p:txBody>
      </p:sp>
      <p:sp>
        <p:nvSpPr>
          <p:cNvPr id="617" name="PlaceHolder 2"/>
          <p:cNvSpPr>
            <a:spLocks noGrp="1"/>
          </p:cNvSpPr>
          <p:nvPr>
            <p:ph/>
          </p:nvPr>
        </p:nvSpPr>
        <p:spPr>
          <a:xfrm>
            <a:off x="6156782" y="2728440"/>
            <a:ext cx="5960563" cy="5385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t">
            <a:noAutofit/>
          </a:bodyPr>
          <a:lstStyle/>
          <a:p>
            <a:pPr indent="0">
              <a:spcBef>
                <a:spcPts val="1001"/>
              </a:spcBef>
              <a:buNone/>
              <a:tabLst>
                <a:tab pos="0" algn="l"/>
              </a:tabLst>
            </a:pPr>
            <a:r>
              <a:rPr lang="en-US" sz="1600" b="1" spc="-1" dirty="0">
                <a:solidFill>
                  <a:schemeClr val="accent3"/>
                </a:solidFill>
                <a:latin typeface="Assistant"/>
              </a:rPr>
              <a:t>A Database-integrated KM3NeT solution for automated processing</a:t>
            </a:r>
            <a:endParaRPr lang="en-US" dirty="0">
              <a:solidFill>
                <a:schemeClr val="accent3"/>
              </a:solidFill>
            </a:endParaRPr>
          </a:p>
        </p:txBody>
      </p:sp>
      <p:sp>
        <p:nvSpPr>
          <p:cNvPr id="619" name="Tijdelijke aanduiding voor tekst 8"/>
          <p:cNvSpPr/>
          <p:nvPr/>
        </p:nvSpPr>
        <p:spPr>
          <a:xfrm>
            <a:off x="7965360" y="4221720"/>
            <a:ext cx="3591360" cy="979920"/>
          </a:xfrm>
          <a:prstGeom prst="rect">
            <a:avLst/>
          </a:prstGeom>
          <a:noFill/>
          <a:ln w="0"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 lIns="90000" tIns="45000" rIns="90000" bIns="45000" anchor="t">
            <a:noAutofit/>
          </a:bodyPr>
          <a:lstStyle/>
          <a:p>
            <a:pPr>
              <a:spcBef>
                <a:spcPts val="601"/>
              </a:spcBef>
              <a:tabLst>
                <a:tab pos="0" algn="l"/>
              </a:tabLst>
            </a:pPr>
            <a:r>
              <a:rPr lang="nl-NL" sz="1600" spc="-1" dirty="0">
                <a:solidFill>
                  <a:schemeClr val="dk1"/>
                </a:solidFill>
                <a:latin typeface="Assistant"/>
              </a:rPr>
              <a:t>Bouwe Andela</a:t>
            </a:r>
            <a:endParaRPr lang="en-US" dirty="0"/>
          </a:p>
          <a:p>
            <a:pPr defTabSz="914400">
              <a:lnSpc>
                <a:spcPct val="100000"/>
              </a:lnSpc>
              <a:spcBef>
                <a:spcPts val="601"/>
              </a:spcBef>
              <a:tabLst>
                <a:tab pos="0" algn="l"/>
              </a:tabLst>
            </a:pPr>
            <a:r>
              <a:rPr lang="nl-NL" sz="1600" b="0" strike="noStrike" spc="-1" dirty="0">
                <a:solidFill>
                  <a:schemeClr val="dk1"/>
                </a:solidFill>
                <a:latin typeface="Assistant"/>
              </a:rPr>
              <a:t>Senior Research Software Engineer</a:t>
            </a:r>
            <a:endParaRPr lang="en-US" sz="1600" b="0" strike="noStrike" spc="-1" dirty="0">
              <a:solidFill>
                <a:schemeClr val="dk1"/>
              </a:solidFill>
              <a:latin typeface="Arial"/>
            </a:endParaRPr>
          </a:p>
          <a:p>
            <a:pPr defTabSz="914400">
              <a:lnSpc>
                <a:spcPct val="100000"/>
              </a:lnSpc>
              <a:spcBef>
                <a:spcPts val="601"/>
              </a:spcBef>
              <a:tabLst>
                <a:tab pos="0" algn="l"/>
              </a:tabLst>
            </a:pPr>
            <a:r>
              <a:rPr lang="nl-NL" sz="1600" spc="-1" dirty="0">
                <a:solidFill>
                  <a:schemeClr val="dk1"/>
                </a:solidFill>
                <a:latin typeface="Assistant"/>
              </a:rPr>
              <a:t>b.andela@</a:t>
            </a:r>
            <a:r>
              <a:rPr lang="nl-NL" sz="1600" b="0" strike="noStrike" spc="-1" dirty="0">
                <a:solidFill>
                  <a:schemeClr val="dk1"/>
                </a:solidFill>
                <a:latin typeface="Assistant"/>
              </a:rPr>
              <a:t>esciencecenter.nl</a:t>
            </a:r>
            <a:endParaRPr lang="en-US" sz="1600" b="0" strike="noStrike" spc="-1" dirty="0">
              <a:solidFill>
                <a:schemeClr val="dk1"/>
              </a:solidFill>
              <a:latin typeface="Arial"/>
              <a:cs typeface="Arial"/>
            </a:endParaRPr>
          </a:p>
        </p:txBody>
      </p:sp>
      <p:sp>
        <p:nvSpPr>
          <p:cNvPr id="620" name="Tijdelijke aanduiding voor tekst 8"/>
          <p:cNvSpPr/>
          <p:nvPr/>
        </p:nvSpPr>
        <p:spPr>
          <a:xfrm>
            <a:off x="6550920" y="3675960"/>
            <a:ext cx="4114440" cy="414720"/>
          </a:xfrm>
          <a:prstGeom prst="rect">
            <a:avLst/>
          </a:prstGeom>
          <a:noFill/>
          <a:ln w="0"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 lIns="90000" tIns="45000" rIns="90000" bIns="45000" anchor="t">
            <a:noAutofit/>
          </a:bodyPr>
          <a:lstStyle/>
          <a:p>
            <a:pPr defTabSz="914400">
              <a:lnSpc>
                <a:spcPct val="100000"/>
              </a:lnSpc>
              <a:spcBef>
                <a:spcPts val="1001"/>
              </a:spcBef>
              <a:tabLst>
                <a:tab pos="0" algn="l"/>
              </a:tabLst>
            </a:pPr>
            <a:r>
              <a:rPr lang="nl-NL" sz="2200" b="1" strike="noStrike" spc="-1">
                <a:solidFill>
                  <a:schemeClr val="dk1"/>
                </a:solidFill>
                <a:latin typeface="Assistant"/>
              </a:rPr>
              <a:t>Contact Person</a:t>
            </a:r>
            <a:endParaRPr lang="en-US" sz="2200" b="0" strike="noStrike" spc="-1">
              <a:solidFill>
                <a:srgbClr val="000000"/>
              </a:solidFill>
              <a:latin typeface="Arial"/>
            </a:endParaRPr>
          </a:p>
        </p:txBody>
      </p:sp>
      <p:sp>
        <p:nvSpPr>
          <p:cNvPr id="621" name="Title 1"/>
          <p:cNvSpPr/>
          <p:nvPr/>
        </p:nvSpPr>
        <p:spPr>
          <a:xfrm>
            <a:off x="635040" y="2942280"/>
            <a:ext cx="4114440" cy="2125080"/>
          </a:xfrm>
          <a:prstGeom prst="rect">
            <a:avLst/>
          </a:prstGeom>
          <a:noFill/>
          <a:ln w="0"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 anchor="ctr">
            <a:noAutofit/>
          </a:bodyPr>
          <a:lstStyle/>
          <a:p>
            <a:pPr defTabSz="914400">
              <a:lnSpc>
                <a:spcPct val="90000"/>
              </a:lnSpc>
            </a:pPr>
            <a:r>
              <a:rPr lang="en-US" sz="3200" b="1" strike="noStrike" spc="-1">
                <a:solidFill>
                  <a:schemeClr val="lt1"/>
                </a:solidFill>
                <a:latin typeface="Nunito"/>
              </a:rPr>
              <a:t>“Empowering</a:t>
            </a:r>
            <a:endParaRPr lang="en-US" sz="3200" b="0" strike="noStrike" spc="-1">
              <a:solidFill>
                <a:srgbClr val="000000"/>
              </a:solidFill>
              <a:latin typeface="Arial"/>
            </a:endParaRPr>
          </a:p>
          <a:p>
            <a:pPr defTabSz="914400">
              <a:lnSpc>
                <a:spcPct val="90000"/>
              </a:lnSpc>
            </a:pPr>
            <a:r>
              <a:rPr lang="en-US" sz="3200" b="1" strike="noStrike" spc="-1">
                <a:solidFill>
                  <a:schemeClr val="lt1"/>
                </a:solidFill>
                <a:latin typeface="Nunito"/>
              </a:rPr>
              <a:t>researchers across</a:t>
            </a:r>
            <a:endParaRPr lang="en-US" sz="3200" b="0" strike="noStrike" spc="-1">
              <a:solidFill>
                <a:srgbClr val="000000"/>
              </a:solidFill>
              <a:latin typeface="Arial"/>
            </a:endParaRPr>
          </a:p>
          <a:p>
            <a:pPr defTabSz="914400">
              <a:lnSpc>
                <a:spcPct val="90000"/>
              </a:lnSpc>
            </a:pPr>
            <a:r>
              <a:rPr lang="en-US" sz="3200" b="1" strike="noStrike" spc="-1">
                <a:solidFill>
                  <a:schemeClr val="lt1"/>
                </a:solidFill>
                <a:latin typeface="Nunito"/>
              </a:rPr>
              <a:t>all disciplines</a:t>
            </a:r>
            <a:endParaRPr lang="en-US" sz="3200" b="0" strike="noStrike" spc="-1">
              <a:solidFill>
                <a:srgbClr val="000000"/>
              </a:solidFill>
              <a:latin typeface="Arial"/>
            </a:endParaRPr>
          </a:p>
          <a:p>
            <a:pPr defTabSz="914400">
              <a:lnSpc>
                <a:spcPct val="90000"/>
              </a:lnSpc>
            </a:pPr>
            <a:r>
              <a:rPr lang="en-US" sz="3200" b="1" strike="noStrike" spc="-1">
                <a:solidFill>
                  <a:schemeClr val="lt1"/>
                </a:solidFill>
                <a:latin typeface="Nunito"/>
              </a:rPr>
              <a:t>through innovative</a:t>
            </a:r>
            <a:endParaRPr lang="en-US" sz="3200" b="0" strike="noStrike" spc="-1">
              <a:solidFill>
                <a:srgbClr val="000000"/>
              </a:solidFill>
              <a:latin typeface="Arial"/>
            </a:endParaRPr>
          </a:p>
          <a:p>
            <a:pPr defTabSz="914400">
              <a:lnSpc>
                <a:spcPct val="90000"/>
              </a:lnSpc>
            </a:pPr>
            <a:r>
              <a:rPr lang="en-US" sz="3200" b="1" strike="noStrike" spc="-1">
                <a:solidFill>
                  <a:schemeClr val="lt1"/>
                </a:solidFill>
                <a:latin typeface="Nunito"/>
              </a:rPr>
              <a:t>research software”</a:t>
            </a:r>
            <a:endParaRPr lang="en-US" sz="3200" b="0" strike="noStrike" spc="-1">
              <a:solidFill>
                <a:srgbClr val="000000"/>
              </a:solidFill>
              <a:latin typeface="Arial"/>
            </a:endParaRPr>
          </a:p>
        </p:txBody>
      </p:sp>
      <p:sp>
        <p:nvSpPr>
          <p:cNvPr id="622" name="Tijdelijke aanduiding voor tekst 8"/>
          <p:cNvSpPr/>
          <p:nvPr/>
        </p:nvSpPr>
        <p:spPr>
          <a:xfrm>
            <a:off x="7965360" y="5470920"/>
            <a:ext cx="3591360" cy="979920"/>
          </a:xfrm>
          <a:prstGeom prst="rect">
            <a:avLst/>
          </a:prstGeom>
          <a:noFill/>
          <a:ln w="0"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 anchor="t">
            <a:noAutofit/>
          </a:bodyPr>
          <a:lstStyle/>
          <a:p>
            <a:pPr defTabSz="914400">
              <a:lnSpc>
                <a:spcPct val="100000"/>
              </a:lnSpc>
              <a:spcBef>
                <a:spcPts val="601"/>
              </a:spcBef>
              <a:tabLst>
                <a:tab pos="0" algn="l"/>
              </a:tabLst>
            </a:pPr>
            <a:r>
              <a:rPr lang="nl-NL" sz="1600" b="0" strike="noStrike" spc="-1">
                <a:solidFill>
                  <a:schemeClr val="dk1"/>
                </a:solidFill>
                <a:latin typeface="Assistant"/>
              </a:rPr>
              <a:t>Victor Azizi</a:t>
            </a:r>
            <a:endParaRPr lang="en-US" sz="1600" b="0" strike="noStrike" spc="-1">
              <a:solidFill>
                <a:srgbClr val="000000"/>
              </a:solidFill>
              <a:latin typeface="Arial"/>
            </a:endParaRPr>
          </a:p>
          <a:p>
            <a:pPr defTabSz="914400">
              <a:lnSpc>
                <a:spcPct val="100000"/>
              </a:lnSpc>
              <a:spcBef>
                <a:spcPts val="601"/>
              </a:spcBef>
              <a:tabLst>
                <a:tab pos="0" algn="l"/>
              </a:tabLst>
            </a:pPr>
            <a:r>
              <a:rPr lang="nl-NL" sz="1600" b="0" strike="noStrike" spc="-1">
                <a:solidFill>
                  <a:schemeClr val="dk1"/>
                </a:solidFill>
                <a:latin typeface="Assistant"/>
              </a:rPr>
              <a:t>Research Software Engineer</a:t>
            </a:r>
            <a:endParaRPr lang="en-US" sz="1600" b="0" strike="noStrike" spc="-1">
              <a:solidFill>
                <a:srgbClr val="000000"/>
              </a:solidFill>
              <a:latin typeface="Arial"/>
            </a:endParaRPr>
          </a:p>
          <a:p>
            <a:pPr defTabSz="914400">
              <a:lnSpc>
                <a:spcPct val="100000"/>
              </a:lnSpc>
              <a:spcBef>
                <a:spcPts val="601"/>
              </a:spcBef>
              <a:tabLst>
                <a:tab pos="0" algn="l"/>
              </a:tabLst>
            </a:pPr>
            <a:r>
              <a:rPr lang="nl-NL" sz="1600" b="0" strike="noStrike" spc="-1">
                <a:solidFill>
                  <a:schemeClr val="dk1"/>
                </a:solidFill>
                <a:latin typeface="Assistant"/>
              </a:rPr>
              <a:t>v.azizi@esciencecenter.nl</a:t>
            </a:r>
            <a:endParaRPr lang="en-US" sz="1600" b="0" strike="noStrike" spc="-1">
              <a:solidFill>
                <a:srgbClr val="000000"/>
              </a:solidFill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sldNum" idx="30"/>
          </p:nvPr>
        </p:nvSpPr>
        <p:spPr/>
        <p:txBody>
          <a:bodyPr/>
          <a:lstStyle/>
          <a:p>
            <a:fld id="{6E402621-B2D5-4B33-A22F-B8076A01C897}" type="slidenum">
              <a:t>15</a:t>
            </a:fld>
            <a:endParaRPr/>
          </a:p>
        </p:txBody>
      </p:sp>
      <p:pic>
        <p:nvPicPr>
          <p:cNvPr id="3" name="Picture 2" descr="A person smiling for the camera&#10;&#10;Description automatically generated">
            <a:extLst>
              <a:ext uri="{FF2B5EF4-FFF2-40B4-BE49-F238E27FC236}">
                <a16:creationId xmlns:a16="http://schemas.microsoft.com/office/drawing/2014/main" id="{3CDC7F3E-566A-A155-8139-4767102E542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flipH="1">
            <a:off x="6556649" y="4127719"/>
            <a:ext cx="1163254" cy="1168838"/>
          </a:xfrm>
          <a:prstGeom prst="rect">
            <a:avLst/>
          </a:prstGeom>
        </p:spPr>
      </p:pic>
      <p:pic>
        <p:nvPicPr>
          <p:cNvPr id="5" name="Picture 4" descr="A person wearing glasses smiling&#10;&#10;Description automatically generated">
            <a:extLst>
              <a:ext uri="{FF2B5EF4-FFF2-40B4-BE49-F238E27FC236}">
                <a16:creationId xmlns:a16="http://schemas.microsoft.com/office/drawing/2014/main" id="{738B732A-F501-8107-705E-9234D3081FA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52708" y="5378667"/>
            <a:ext cx="1153621" cy="1171905"/>
          </a:xfrm>
          <a:prstGeom prst="rect">
            <a:avLst/>
          </a:prstGeom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F5BD46-6181-AD59-5DF8-B8822EDDB1D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Replication rules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0404CA3-18C0-86D3-AD32-717993C15BC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Autofit/>
          </a:bodyPr>
          <a:lstStyle/>
          <a:p>
            <a:r>
              <a:rPr lang="en-US" dirty="0">
                <a:ea typeface="+mn-lt"/>
                <a:cs typeface="+mn-lt"/>
              </a:rPr>
              <a:t>Let </a:t>
            </a:r>
            <a:r>
              <a:rPr lang="en-US" dirty="0" err="1">
                <a:ea typeface="+mn-lt"/>
                <a:cs typeface="+mn-lt"/>
              </a:rPr>
              <a:t>rucio</a:t>
            </a:r>
            <a:r>
              <a:rPr lang="en-US" dirty="0">
                <a:ea typeface="+mn-lt"/>
                <a:cs typeface="+mn-lt"/>
              </a:rPr>
              <a:t> replicate a file from tape to a grid site storage</a:t>
            </a:r>
            <a:br>
              <a:rPr lang="en-US" dirty="0">
                <a:ea typeface="+mn-lt"/>
                <a:cs typeface="+mn-lt"/>
              </a:rPr>
            </a:br>
            <a:r>
              <a:rPr lang="en-US" sz="1600" dirty="0" err="1">
                <a:latin typeface="Consolas"/>
                <a:ea typeface="+mn-lt"/>
                <a:cs typeface="+mn-lt"/>
              </a:rPr>
              <a:t>rucio</a:t>
            </a:r>
            <a:r>
              <a:rPr lang="en-US" sz="1600" dirty="0">
                <a:latin typeface="Consolas"/>
                <a:ea typeface="+mn-lt"/>
                <a:cs typeface="+mn-lt"/>
              </a:rPr>
              <a:t> add-rule --account root </a:t>
            </a:r>
            <a:r>
              <a:rPr lang="en-US" sz="1600" dirty="0" err="1">
                <a:latin typeface="Consolas"/>
                <a:ea typeface="+mn-lt"/>
                <a:cs typeface="+mn-lt"/>
              </a:rPr>
              <a:t>testing:hello_dataset</a:t>
            </a:r>
            <a:r>
              <a:rPr lang="en-US" sz="1600" dirty="0">
                <a:latin typeface="Consolas"/>
                <a:ea typeface="+mn-lt"/>
                <a:cs typeface="+mn-lt"/>
              </a:rPr>
              <a:t> 2 "type=DISK"</a:t>
            </a:r>
          </a:p>
          <a:p>
            <a:endParaRPr lang="en-US" sz="1600" dirty="0">
              <a:latin typeface="Consolas"/>
              <a:cs typeface="Assistant"/>
            </a:endParaRPr>
          </a:p>
          <a:p>
            <a:r>
              <a:rPr lang="en-US" dirty="0">
                <a:latin typeface="Assistant"/>
                <a:cs typeface="Assistant"/>
              </a:rPr>
              <a:t>We can follow the progress here: </a:t>
            </a:r>
            <a:r>
              <a:rPr lang="en-US" dirty="0">
                <a:solidFill>
                  <a:srgbClr val="FF0000"/>
                </a:solidFill>
                <a:ea typeface="+mn-lt"/>
                <a:cs typeface="+mn-lt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cern public fts monitor</a:t>
            </a:r>
          </a:p>
          <a:p>
            <a:r>
              <a:rPr lang="en-US" dirty="0">
                <a:latin typeface="Assistant"/>
                <a:cs typeface="Assistant"/>
              </a:rPr>
              <a:t>We can follow the progress via </a:t>
            </a:r>
            <a:r>
              <a:rPr lang="en-US" dirty="0" err="1">
                <a:latin typeface="Assistant"/>
                <a:cs typeface="Assistant"/>
              </a:rPr>
              <a:t>rucio</a:t>
            </a:r>
            <a:r>
              <a:rPr lang="en-US" dirty="0">
                <a:latin typeface="Assistant"/>
                <a:cs typeface="Assistant"/>
              </a:rPr>
              <a:t>:</a:t>
            </a:r>
            <a:br>
              <a:rPr lang="en-US" dirty="0">
                <a:latin typeface="Assistant"/>
                <a:cs typeface="Assistant"/>
              </a:rPr>
            </a:br>
            <a:r>
              <a:rPr lang="en-US" sz="1200" dirty="0" err="1">
                <a:latin typeface="Consolas"/>
                <a:cs typeface="Assistant"/>
              </a:rPr>
              <a:t>rucio</a:t>
            </a:r>
            <a:r>
              <a:rPr lang="en-US" sz="1200" dirty="0">
                <a:latin typeface="Consolas"/>
                <a:cs typeface="Assistant"/>
              </a:rPr>
              <a:t> list-rules </a:t>
            </a:r>
            <a:r>
              <a:rPr lang="en-US" sz="1600" dirty="0" err="1">
                <a:ea typeface="+mn-lt"/>
                <a:cs typeface="+mn-lt"/>
              </a:rPr>
              <a:t>testing:hello_dataset</a:t>
            </a:r>
            <a:endParaRPr lang="en-US" sz="1200" dirty="0" err="1">
              <a:latin typeface="Consolas"/>
              <a:ea typeface="+mn-lt"/>
              <a:cs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379954724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screenshot of a computer&#10;&#10;Description automatically generated">
            <a:extLst>
              <a:ext uri="{FF2B5EF4-FFF2-40B4-BE49-F238E27FC236}">
                <a16:creationId xmlns:a16="http://schemas.microsoft.com/office/drawing/2014/main" id="{B079A6A6-E75A-9B90-FFD8-8740AB16051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87777" y="829008"/>
            <a:ext cx="11204223" cy="5707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157408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eScience colors">
      <a:dk1>
        <a:srgbClr val="000000"/>
      </a:dk1>
      <a:lt1>
        <a:srgbClr val="FFFFFF"/>
      </a:lt1>
      <a:dk2>
        <a:srgbClr val="000000"/>
      </a:dk2>
      <a:lt2>
        <a:srgbClr val="FFFFFF"/>
      </a:lt2>
      <a:accent1>
        <a:srgbClr val="009DDD"/>
      </a:accent1>
      <a:accent2>
        <a:srgbClr val="380338"/>
      </a:accent2>
      <a:accent3>
        <a:srgbClr val="FFB213"/>
      </a:accent3>
      <a:accent4>
        <a:srgbClr val="FFFFFF"/>
      </a:accent4>
      <a:accent5>
        <a:srgbClr val="FFFFFF"/>
      </a:accent5>
      <a:accent6>
        <a:srgbClr val="FFFFFF"/>
      </a:accent6>
      <a:hlink>
        <a:srgbClr val="FFFFFF"/>
      </a:hlink>
      <a:folHlink>
        <a:srgbClr val="009DDD"/>
      </a:folHlink>
    </a:clrScheme>
    <a:fontScheme name="Custom 2">
      <a:majorFont>
        <a:latin typeface="Nunito"/>
        <a:ea typeface=""/>
        <a:cs typeface=""/>
      </a:majorFont>
      <a:minorFont>
        <a:latin typeface="Assistan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d524e8e6-9967-4aee-9f44-a119181d2657" xsi:nil="true"/>
    <lcf76f155ced4ddcb4097134ff3c332f xmlns="6f35d0f1-6b87-42ba-ba3e-91c0d4d98947">
      <Terms xmlns="http://schemas.microsoft.com/office/infopath/2007/PartnerControls"/>
    </lcf76f155ced4ddcb4097134ff3c332f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B34F217B6DCBAE46AC4A63ED982DCB03" ma:contentTypeVersion="16" ma:contentTypeDescription="Create a new document." ma:contentTypeScope="" ma:versionID="d5d7d2bf4a134b776eeaf0d3f79e5e8e">
  <xsd:schema xmlns:xsd="http://www.w3.org/2001/XMLSchema" xmlns:xs="http://www.w3.org/2001/XMLSchema" xmlns:p="http://schemas.microsoft.com/office/2006/metadata/properties" xmlns:ns2="d524e8e6-9967-4aee-9f44-a119181d2657" xmlns:ns3="d0ce14b4-296e-49b5-89d1-87b1b19d123a" xmlns:ns4="6f35d0f1-6b87-42ba-ba3e-91c0d4d98947" targetNamespace="http://schemas.microsoft.com/office/2006/metadata/properties" ma:root="true" ma:fieldsID="972f85ab8906d8099f675232d10e92d7" ns2:_="" ns3:_="" ns4:_="">
    <xsd:import namespace="d524e8e6-9967-4aee-9f44-a119181d2657"/>
    <xsd:import namespace="d0ce14b4-296e-49b5-89d1-87b1b19d123a"/>
    <xsd:import namespace="6f35d0f1-6b87-42ba-ba3e-91c0d4d98947"/>
    <xsd:element name="properties">
      <xsd:complexType>
        <xsd:sequence>
          <xsd:element name="documentManagement">
            <xsd:complexType>
              <xsd:all>
                <xsd:element ref="ns2:SharedWithUsers" minOccurs="0"/>
                <xsd:element ref="ns3:SharingHintHash" minOccurs="0"/>
                <xsd:element ref="ns2:SharedWithDetails" minOccurs="0"/>
                <xsd:element ref="ns4:MediaServiceMetadata" minOccurs="0"/>
                <xsd:element ref="ns4:MediaServiceFastMetadata" minOccurs="0"/>
                <xsd:element ref="ns4:MediaServiceOCR" minOccurs="0"/>
                <xsd:element ref="ns4:MediaServiceAutoKeyPoints" minOccurs="0"/>
                <xsd:element ref="ns4:MediaServiceKeyPoints" minOccurs="0"/>
                <xsd:element ref="ns4:MediaServiceGenerationTime" minOccurs="0"/>
                <xsd:element ref="ns4:MediaServiceEventHashCode" minOccurs="0"/>
                <xsd:element ref="ns4:MediaServiceDateTaken" minOccurs="0"/>
                <xsd:element ref="ns4:MediaLengthInSeconds" minOccurs="0"/>
                <xsd:element ref="ns4:lcf76f155ced4ddcb4097134ff3c332f" minOccurs="0"/>
                <xsd:element ref="ns2:TaxCatchAll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524e8e6-9967-4aee-9f44-a119181d2657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0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2" nillable="true" ma:displayName="Taxonomy Catch All Column" ma:hidden="true" ma:list="{79e49f80-fd85-4eb3-9fb5-881a5d1ce61b}" ma:internalName="TaxCatchAll" ma:showField="CatchAllData" ma:web="d524e8e6-9967-4aee-9f44-a119181d2657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0ce14b4-296e-49b5-89d1-87b1b19d123a" elementFormDefault="qualified">
    <xsd:import namespace="http://schemas.microsoft.com/office/2006/documentManagement/types"/>
    <xsd:import namespace="http://schemas.microsoft.com/office/infopath/2007/PartnerControls"/>
    <xsd:element name="SharingHintHash" ma:index="9" nillable="true" ma:displayName="Sharing Hint Hash" ma:internalName="SharingHintHash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f35d0f1-6b87-42ba-ba3e-91c0d4d98947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1" nillable="true" ma:displayName="MediaServiceMetadata" ma:description="" ma:hidden="true" ma:internalName="MediaServiceMetadata" ma:readOnly="true">
      <xsd:simpleType>
        <xsd:restriction base="dms:Note"/>
      </xsd:simpleType>
    </xsd:element>
    <xsd:element name="MediaServiceFastMetadata" ma:index="12" nillable="true" ma:displayName="MediaServiceFastMetadata" ma:description="" ma:hidden="true" ma:internalName="MediaServiceFastMetadata" ma:readOnly="true">
      <xsd:simpleType>
        <xsd:restriction base="dms:Note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AutoKeyPoints" ma:index="14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5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9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1" nillable="true" ma:taxonomy="true" ma:internalName="lcf76f155ced4ddcb4097134ff3c332f" ma:taxonomyFieldName="MediaServiceImageTags" ma:displayName="Image Tags" ma:readOnly="false" ma:fieldId="{5cf76f15-5ced-4ddc-b409-7134ff3c332f}" ma:taxonomyMulti="true" ma:sspId="c0ad629c-0c64-4cfd-a7c6-02f1c6e4954d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70FF6FBF-B4F4-49AD-A88B-091F94ABFAFA}">
  <ds:schemaRefs>
    <ds:schemaRef ds:uri="6f35d0f1-6b87-42ba-ba3e-91c0d4d98947"/>
    <ds:schemaRef ds:uri="d524e8e6-9967-4aee-9f44-a119181d2657"/>
    <ds:schemaRef ds:uri="http://schemas.microsoft.com/office/2006/metadata/properties"/>
    <ds:schemaRef ds:uri="http://schemas.microsoft.com/office/infopath/2007/PartnerControls"/>
  </ds:schemaRefs>
</ds:datastoreItem>
</file>

<file path=customXml/itemProps2.xml><?xml version="1.0" encoding="utf-8"?>
<ds:datastoreItem xmlns:ds="http://schemas.openxmlformats.org/officeDocument/2006/customXml" ds:itemID="{B72CECC3-7DC2-48A3-A34C-CF77ADEDD298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67E607C3-0DCA-4A9B-9587-D0930EC010E0}">
  <ds:schemaRefs>
    <ds:schemaRef ds:uri="6f35d0f1-6b87-42ba-ba3e-91c0d4d98947"/>
    <ds:schemaRef ds:uri="d0ce14b4-296e-49b5-89d1-87b1b19d123a"/>
    <ds:schemaRef ds:uri="d524e8e6-9967-4aee-9f44-a119181d2657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Application>Microsoft Office PowerPoint</Application>
  <PresentationFormat>Widescreen</PresentationFormat>
  <Slides>17</Slides>
  <Notes>0</Notes>
  <HiddenSlides>0</HiddenSlide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18" baseType="lpstr">
      <vt:lpstr>Office Theme</vt:lpstr>
      <vt:lpstr>Data management with rucio for KM3NeT</vt:lpstr>
      <vt:lpstr>PowerPoint Presentation</vt:lpstr>
      <vt:lpstr>What can Rucio do for you</vt:lpstr>
      <vt:lpstr>Rucio: declarative data management</vt:lpstr>
      <vt:lpstr>Rucio: Architecture</vt:lpstr>
      <vt:lpstr>Rucio: Namespace handling</vt:lpstr>
      <vt:lpstr>PowerPoint Presentation</vt:lpstr>
      <vt:lpstr>Accessing webui</vt:lpstr>
      <vt:lpstr>Uploading data to rucio</vt:lpstr>
      <vt:lpstr>Downloading data</vt:lpstr>
      <vt:lpstr>Data available (currently) in rucio</vt:lpstr>
      <vt:lpstr>How to search for data in rucio</vt:lpstr>
      <vt:lpstr>How to search for data in rucio</vt:lpstr>
      <vt:lpstr>Resources to get started</vt:lpstr>
      <vt:lpstr>DIKSAP</vt:lpstr>
      <vt:lpstr>Replication rules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Netherlands eScience Center</dc:title>
  <dc:creator>Ben van Werkhoven</dc:creator>
  <cp:revision>869</cp:revision>
  <dcterms:created xsi:type="dcterms:W3CDTF">2021-07-14T12:30:17Z</dcterms:created>
  <dcterms:modified xsi:type="dcterms:W3CDTF">2025-02-24T08:48:19Z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0x010100B34F217B6DCBAE46AC4A63ED982DCB03</vt:lpwstr>
  </property>
  <property fmtid="{D5CDD505-2E9C-101B-9397-08002B2CF9AE}" pid="3" name="MediaServiceImageTags">
    <vt:lpwstr/>
  </property>
</Properties>
</file>