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740" r:id="rId2"/>
    <p:sldMasterId id="2147483726" r:id="rId3"/>
  </p:sldMasterIdLst>
  <p:notesMasterIdLst>
    <p:notesMasterId r:id="rId36"/>
  </p:notesMasterIdLst>
  <p:handoutMasterIdLst>
    <p:handoutMasterId r:id="rId37"/>
  </p:handoutMasterIdLst>
  <p:sldIdLst>
    <p:sldId id="256" r:id="rId4"/>
    <p:sldId id="258" r:id="rId5"/>
    <p:sldId id="259" r:id="rId6"/>
    <p:sldId id="261" r:id="rId7"/>
    <p:sldId id="260" r:id="rId8"/>
    <p:sldId id="264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1" r:id="rId29"/>
    <p:sldId id="284" r:id="rId30"/>
    <p:sldId id="285" r:id="rId31"/>
    <p:sldId id="286" r:id="rId32"/>
    <p:sldId id="287" r:id="rId33"/>
    <p:sldId id="288" r:id="rId34"/>
    <p:sldId id="257" r:id="rId35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857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1714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2571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3429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4286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5143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6000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6858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575"/>
    <a:srgbClr val="E3D8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43"/>
  </p:normalViewPr>
  <p:slideViewPr>
    <p:cSldViewPr snapToGrid="0" snapToObjects="1">
      <p:cViewPr varScale="1">
        <p:scale>
          <a:sx n="132" d="100"/>
          <a:sy n="132" d="100"/>
        </p:scale>
        <p:origin x="14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40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E9CF-6ECB-41C1-8DD6-9BF6F92CECC7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6F17-2B88-4A13-AF5C-86B2AC906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w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2.w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NikUM - 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 lIns="0" rIns="0"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4657035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923566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 lIns="0" rIns="0"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17" y="4390909"/>
            <a:ext cx="3017492" cy="6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1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 lIns="0" rIns="0"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6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91420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27587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59206" y="-8110"/>
            <a:ext cx="33554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received funding from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the European Union’s Horizon research and innovation programmes.</a:t>
            </a:r>
            <a:endParaRPr lang="en-GB" sz="650" cap="none" dirty="0">
              <a:solidFill>
                <a:srgbClr val="E3D8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90727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9206" y="-8110"/>
            <a:ext cx="33554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received funding from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the European Union’s Horizon research and innovation programmes.</a:t>
            </a:r>
            <a:endParaRPr lang="en-GB" sz="650" cap="none" dirty="0">
              <a:solidFill>
                <a:srgbClr val="E3D88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36193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R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91" y="1095615"/>
            <a:ext cx="6135650" cy="3613544"/>
          </a:xfrm>
          <a:prstGeom prst="rect">
            <a:avLst/>
          </a:prstGeom>
        </p:spPr>
      </p:pic>
      <p:sp>
        <p:nvSpPr>
          <p:cNvPr id="6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10" name="Rechthoek"/>
          <p:cNvSpPr/>
          <p:nvPr userDrawn="1"/>
        </p:nvSpPr>
        <p:spPr>
          <a:xfrm>
            <a:off x="1130" y="4667250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64467" y="3720459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79" y="12028322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2" y="3957111"/>
            <a:ext cx="1834422" cy="718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71480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SURF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30" y="4177514"/>
            <a:ext cx="1259675" cy="49372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-1" y="4759692"/>
            <a:ext cx="8097011" cy="27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>
            <a:lvl1pPr marL="21675" marR="21675" indent="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21675" marR="21675" indent="857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2pPr>
            <a:lvl3pPr marL="21675" marR="21675" indent="1714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21675" marR="21675" indent="2571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21675" marR="21675" indent="3429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21675" marR="21675" indent="4286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21675" marR="21675" indent="5143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21675" marR="21675" indent="6000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21675" marR="21675" indent="6858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marL="21675" marR="21675" lvl="0" indent="0" algn="ctr" defTabSz="485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sym typeface="Akkurat Std Mono"/>
              </a:rPr>
              <a:t>this work co-funded by and contributing to the Dutch National e-Infrastructure coordinated by SURF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E3D88B"/>
              </a:solidFill>
              <a:effectLst/>
              <a:uLnTx/>
              <a:uFill>
                <a:solidFill>
                  <a:srgbClr val="000000"/>
                </a:solidFill>
              </a:uFill>
              <a:latin typeface="Akkurat Std" panose="02000503000000000000" pitchFamily="2" charset="0"/>
              <a:sym typeface="Akkurat Std Mono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83" y="4215439"/>
            <a:ext cx="1010653" cy="515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6" y="4017975"/>
            <a:ext cx="622642" cy="776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985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NightBeel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 sz="1400"/>
            </a:lvl2pPr>
            <a:lvl3pPr marL="288925" indent="0">
              <a:buFont typeface="Arial" panose="020B0604020202020204" pitchFamily="34" charset="0"/>
              <a:buNone/>
              <a:defRPr sz="1200"/>
            </a:lvl3pPr>
            <a:lvl4pPr marL="401638" indent="0">
              <a:buFont typeface="Arial" panose="020B0604020202020204" pitchFamily="34" charset="0"/>
              <a:buNone/>
              <a:defRPr sz="1100"/>
            </a:lvl4pPr>
            <a:lvl5pPr marL="515938" indent="0">
              <a:buFont typeface="Arial" panose="020B0604020202020204" pitchFamily="34" charset="0"/>
              <a:buNone/>
              <a:defRPr sz="11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8031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NightBeeldTekst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2075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 sz="1400"/>
            </a:lvl2pPr>
            <a:lvl3pPr marL="288925" indent="0">
              <a:buFont typeface="Arial" panose="020B0604020202020204" pitchFamily="34" charset="0"/>
              <a:buNone/>
              <a:defRPr sz="1200"/>
            </a:lvl3pPr>
            <a:lvl4pPr marL="401638" indent="0">
              <a:buFont typeface="Arial" panose="020B0604020202020204" pitchFamily="34" charset="0"/>
              <a:buNone/>
              <a:defRPr sz="1100"/>
            </a:lvl4pPr>
            <a:lvl5pPr marL="515938" indent="0">
              <a:buFont typeface="Arial" panose="020B0604020202020204" pitchFamily="34" charset="0"/>
              <a:buNone/>
              <a:defRPr sz="11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E3D88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96748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Nigh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2801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NightBeeld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E3D88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68800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Night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 lIns="0" rIns="0"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430625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96516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UM - 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223532"/>
            <a:ext cx="2657839" cy="5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9726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UM - 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" y="1181003"/>
            <a:ext cx="2614842" cy="5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1770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4267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684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UM - 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37068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UM - 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ik - 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3404301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 - 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94183405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 - 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728547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 - 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1421751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 - 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019193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119063" indent="0">
              <a:buFont typeface="Arial" panose="020B0604020202020204" pitchFamily="34" charset="0"/>
              <a:buNone/>
              <a:defRPr sz="1400"/>
            </a:lvl2pPr>
            <a:lvl3pPr marL="288925" indent="0">
              <a:buFont typeface="Arial" panose="020B0604020202020204" pitchFamily="34" charset="0"/>
              <a:buNone/>
              <a:defRPr sz="1200"/>
            </a:lvl3pPr>
            <a:lvl4pPr marL="401638" indent="0">
              <a:buFont typeface="Arial" panose="020B0604020202020204" pitchFamily="34" charset="0"/>
              <a:buNone/>
              <a:defRPr sz="1100"/>
            </a:lvl4pPr>
            <a:lvl5pPr marL="515938" indent="0">
              <a:buFont typeface="Arial" panose="020B0604020202020204" pitchFamily="34" charset="0"/>
              <a:buNone/>
              <a:defRPr sz="11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74920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Tekst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2907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119063" indent="0">
              <a:buFont typeface="Arial" panose="020B0604020202020204" pitchFamily="34" charset="0"/>
              <a:buNone/>
              <a:defRPr sz="1400"/>
            </a:lvl2pPr>
            <a:lvl3pPr marL="288925" indent="0">
              <a:buFont typeface="Arial" panose="020B0604020202020204" pitchFamily="34" charset="0"/>
              <a:buNone/>
              <a:defRPr sz="1200"/>
            </a:lvl3pPr>
            <a:lvl4pPr marL="401638" indent="0">
              <a:buFont typeface="Arial" panose="020B0604020202020204" pitchFamily="34" charset="0"/>
              <a:buNone/>
              <a:defRPr sz="1100"/>
            </a:lvl4pPr>
            <a:lvl5pPr marL="515938" indent="0">
              <a:buFont typeface="Arial" panose="020B0604020202020204" pitchFamily="34" charset="0"/>
              <a:buNone/>
              <a:defRPr sz="11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6F2575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105290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753344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Beeld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6F2575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67966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Beel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119063" indent="0">
              <a:buFont typeface="Arial" panose="020B0604020202020204" pitchFamily="34" charset="0"/>
              <a:buNone/>
              <a:defRPr sz="1600"/>
            </a:lvl2pPr>
            <a:lvl3pPr marL="288925" indent="0">
              <a:buFont typeface="Arial" panose="020B0604020202020204" pitchFamily="34" charset="0"/>
              <a:buNone/>
              <a:defRPr sz="1400"/>
            </a:lvl3pPr>
            <a:lvl4pPr marL="401638" indent="0">
              <a:buFont typeface="Arial" panose="020B0604020202020204" pitchFamily="34" charset="0"/>
              <a:buNone/>
              <a:defRPr sz="1200"/>
            </a:lvl4pPr>
            <a:lvl5pPr marL="515938" indent="0">
              <a:buFont typeface="Arial" panose="020B0604020202020204" pitchFamily="34" charset="0"/>
              <a:buNone/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139330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 lIns="0" rIns="0"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1834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 sz="1400"/>
            </a:lvl2pPr>
            <a:lvl3pPr marL="288925" indent="0">
              <a:buFont typeface="Arial" panose="020B0604020202020204" pitchFamily="34" charset="0"/>
              <a:buNone/>
              <a:defRPr sz="1200"/>
            </a:lvl3pPr>
            <a:lvl4pPr marL="401638" indent="0">
              <a:buFont typeface="Arial" panose="020B0604020202020204" pitchFamily="34" charset="0"/>
              <a:buNone/>
              <a:defRPr sz="1100"/>
            </a:lvl4pPr>
            <a:lvl5pPr marL="515938" indent="0">
              <a:buFont typeface="Arial" panose="020B0604020202020204" pitchFamily="34" charset="0"/>
              <a:buNone/>
              <a:defRPr sz="11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964992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Tekst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2075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 sz="1400"/>
            </a:lvl2pPr>
            <a:lvl3pPr marL="288925" indent="0">
              <a:buFont typeface="Arial" panose="020B0604020202020204" pitchFamily="34" charset="0"/>
              <a:buNone/>
              <a:defRPr sz="1200"/>
            </a:lvl3pPr>
            <a:lvl4pPr marL="401638" indent="0">
              <a:buFont typeface="Arial" panose="020B0604020202020204" pitchFamily="34" charset="0"/>
              <a:buNone/>
              <a:defRPr sz="1100"/>
            </a:lvl4pPr>
            <a:lvl5pPr marL="515938" indent="0">
              <a:buFont typeface="Arial" panose="020B0604020202020204" pitchFamily="34" charset="0"/>
              <a:buNone/>
              <a:defRPr sz="11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E3D88B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281818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516455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Beeld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E3D88B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783731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 lIns="0" rIns="0"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660482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289969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623222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6904246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48000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BeeldTekst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7"/>
            <a:ext cx="8669759" cy="32907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119063" indent="0">
              <a:buFont typeface="Arial" panose="020B0604020202020204" pitchFamily="34" charset="0"/>
              <a:buNone/>
              <a:defRPr sz="1600"/>
            </a:lvl2pPr>
            <a:lvl3pPr marL="288925" indent="0">
              <a:buFont typeface="Arial" panose="020B0604020202020204" pitchFamily="34" charset="0"/>
              <a:buNone/>
              <a:defRPr sz="1400"/>
            </a:lvl3pPr>
            <a:lvl4pPr marL="401638" indent="0">
              <a:buFont typeface="Arial" panose="020B0604020202020204" pitchFamily="34" charset="0"/>
              <a:buNone/>
              <a:defRPr sz="1200"/>
            </a:lvl4pPr>
            <a:lvl5pPr marL="515938" indent="0">
              <a:buFont typeface="Arial" panose="020B0604020202020204" pitchFamily="34" charset="0"/>
              <a:buNone/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6F2575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33798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1607339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933633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912011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1339778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8687553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6174032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168874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92293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9722192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412397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88323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4093756150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49102221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670025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044333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178964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8879878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2851580926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940150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650536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78956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Beeld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6F2575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609834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831298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1514775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047627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341121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996908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202005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5539118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0369490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61827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6892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42" Type="http://schemas.openxmlformats.org/officeDocument/2006/relationships/slideLayout" Target="../slideLayouts/slideLayout92.xml"/><Relationship Id="rId47" Type="http://schemas.openxmlformats.org/officeDocument/2006/relationships/slideLayout" Target="../slideLayouts/slideLayout97.xml"/><Relationship Id="rId50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slideLayout" Target="../slideLayouts/slideLayout90.xml"/><Relationship Id="rId45" Type="http://schemas.openxmlformats.org/officeDocument/2006/relationships/slideLayout" Target="../slideLayouts/slideLayout95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4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4" Type="http://schemas.openxmlformats.org/officeDocument/2006/relationships/slideLayout" Target="../slideLayouts/slideLayout9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43" Type="http://schemas.openxmlformats.org/officeDocument/2006/relationships/slideLayout" Target="../slideLayouts/slideLayout93.xml"/><Relationship Id="rId48" Type="http://schemas.openxmlformats.org/officeDocument/2006/relationships/slideLayout" Target="../slideLayouts/slideLayout98.xml"/><Relationship Id="rId8" Type="http://schemas.openxmlformats.org/officeDocument/2006/relationships/slideLayout" Target="../slideLayouts/slideLayout58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4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05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0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5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30" r:id="rId2"/>
    <p:sldLayoutId id="2147483731" r:id="rId3"/>
    <p:sldLayoutId id="2147483732" r:id="rId4"/>
    <p:sldLayoutId id="2147483692" r:id="rId5"/>
    <p:sldLayoutId id="2147483735" r:id="rId6"/>
    <p:sldLayoutId id="2147483791" r:id="rId7"/>
    <p:sldLayoutId id="2147483736" r:id="rId8"/>
    <p:sldLayoutId id="2147483792" r:id="rId9"/>
    <p:sldLayoutId id="2147483734" r:id="rId10"/>
    <p:sldLayoutId id="2147483724" r:id="rId11"/>
    <p:sldLayoutId id="2147483797" r:id="rId12"/>
    <p:sldLayoutId id="2147483733" r:id="rId13"/>
    <p:sldLayoutId id="2147483798" r:id="rId14"/>
    <p:sldLayoutId id="2147483737" r:id="rId15"/>
    <p:sldLayoutId id="2147483708" r:id="rId16"/>
    <p:sldLayoutId id="2147483662" r:id="rId17"/>
    <p:sldLayoutId id="2147483701" r:id="rId18"/>
    <p:sldLayoutId id="2147483668" r:id="rId19"/>
    <p:sldLayoutId id="2147483660" r:id="rId20"/>
    <p:sldLayoutId id="2147483704" r:id="rId21"/>
    <p:sldLayoutId id="2147483705" r:id="rId22"/>
    <p:sldLayoutId id="2147483706" r:id="rId23"/>
    <p:sldLayoutId id="2147483707" r:id="rId24"/>
    <p:sldLayoutId id="2147483703" r:id="rId25"/>
    <p:sldLayoutId id="2147483661" r:id="rId26"/>
    <p:sldLayoutId id="2147483664" r:id="rId27"/>
    <p:sldLayoutId id="2147483667" r:id="rId28"/>
    <p:sldLayoutId id="2147483702" r:id="rId29"/>
    <p:sldLayoutId id="2147483697" r:id="rId30"/>
    <p:sldLayoutId id="2147483709" r:id="rId31"/>
    <p:sldLayoutId id="2147483674" r:id="rId32"/>
    <p:sldLayoutId id="2147483677" r:id="rId33"/>
    <p:sldLayoutId id="2147483698" r:id="rId34"/>
    <p:sldLayoutId id="2147483699" r:id="rId35"/>
    <p:sldLayoutId id="2147483710" r:id="rId36"/>
    <p:sldLayoutId id="2147483672" r:id="rId37"/>
    <p:sldLayoutId id="2147483675" r:id="rId38"/>
    <p:sldLayoutId id="2147483678" r:id="rId39"/>
    <p:sldLayoutId id="2147483681" r:id="rId40"/>
    <p:sldLayoutId id="2147483684" r:id="rId41"/>
    <p:sldLayoutId id="2147483673" r:id="rId42"/>
    <p:sldLayoutId id="2147483676" r:id="rId43"/>
    <p:sldLayoutId id="2147483679" r:id="rId44"/>
    <p:sldLayoutId id="2147483682" r:id="rId45"/>
    <p:sldLayoutId id="2147483685" r:id="rId46"/>
    <p:sldLayoutId id="2147483686" r:id="rId47"/>
    <p:sldLayoutId id="2147483688" r:id="rId48"/>
    <p:sldLayoutId id="2147483689" r:id="rId49"/>
    <p:sldLayoutId id="2147483690" r:id="rId50"/>
  </p:sldLayoutIdLst>
  <p:transition spd="med"/>
  <p:hf hdr="0" ft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5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8613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93" r:id="rId7"/>
    <p:sldLayoutId id="2147483748" r:id="rId8"/>
    <p:sldLayoutId id="2147483794" r:id="rId9"/>
    <p:sldLayoutId id="2147483749" r:id="rId10"/>
    <p:sldLayoutId id="2147483750" r:id="rId11"/>
    <p:sldLayoutId id="2147483796" r:id="rId12"/>
    <p:sldLayoutId id="2147483751" r:id="rId13"/>
    <p:sldLayoutId id="2147483795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  <p:sldLayoutId id="2147483775" r:id="rId38"/>
    <p:sldLayoutId id="2147483776" r:id="rId39"/>
    <p:sldLayoutId id="2147483777" r:id="rId40"/>
    <p:sldLayoutId id="2147483778" r:id="rId41"/>
    <p:sldLayoutId id="2147483779" r:id="rId42"/>
    <p:sldLayoutId id="2147483780" r:id="rId43"/>
    <p:sldLayoutId id="2147483781" r:id="rId44"/>
    <p:sldLayoutId id="2147483782" r:id="rId45"/>
    <p:sldLayoutId id="2147483783" r:id="rId46"/>
    <p:sldLayoutId id="2147483784" r:id="rId47"/>
    <p:sldLayoutId id="2147483785" r:id="rId48"/>
    <p:sldLayoutId id="2147483786" r:id="rId49"/>
    <p:sldLayoutId id="2147483787" r:id="rId50"/>
  </p:sldLayoutIdLst>
  <p:transition spd="med"/>
  <p:hf hdr="0" ft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l" defTabSz="1714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3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3791" y="1226905"/>
            <a:ext cx="6429375" cy="3448050"/>
          </a:xfrm>
          <a:prstGeom prst="rect">
            <a:avLst/>
          </a:prstGeom>
        </p:spPr>
      </p:pic>
      <p:sp>
        <p:nvSpPr>
          <p:cNvPr id="11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2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3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5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6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8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Groep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kkurat Std"/>
              </a:endParaRP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davidg@nikhef.nl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https://www.nikhef.nl/~</a:t>
              </a: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davidg/presentations/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https://orcid.org/0000-0003-1026-6606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kkurat Std"/>
                <a:sym typeface="Akkurat Std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9550" y="12056840"/>
              <a:ext cx="529432" cy="52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2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89" r:id="rId2"/>
    <p:sldLayoutId id="2147483727" r:id="rId3"/>
    <p:sldLayoutId id="2147483788" r:id="rId4"/>
    <p:sldLayoutId id="2147483739" r:id="rId5"/>
    <p:sldLayoutId id="2147483790" r:id="rId6"/>
    <p:sldLayoutId id="2147483729" r:id="rId7"/>
    <p:sldLayoutId id="2147483728" r:id="rId8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David Groep</a:t>
            </a:r>
          </a:p>
          <a:p>
            <a:r>
              <a:rPr lang="en-GB" dirty="0" smtClean="0"/>
              <a:t>January 2025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3136909"/>
            <a:ext cx="6235246" cy="1768070"/>
          </a:xfrm>
        </p:spPr>
        <p:txBody>
          <a:bodyPr/>
          <a:lstStyle/>
          <a:p>
            <a:r>
              <a:rPr lang="en-GB" sz="3200" dirty="0" smtClean="0"/>
              <a:t>Dutch </a:t>
            </a:r>
            <a:br>
              <a:rPr lang="en-GB" sz="3200" dirty="0" smtClean="0"/>
            </a:br>
            <a:r>
              <a:rPr lang="en-GB" sz="3200" dirty="0" smtClean="0"/>
              <a:t>National Technology Strategy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ESPP-NL Technology 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sz="1600" b="1" dirty="0" smtClean="0"/>
              <a:t>Optical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industrial scale achieved, but there are some low-TRL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widely applicable, but emphasis here on complex systems</a:t>
            </a:r>
          </a:p>
          <a:p>
            <a:endParaRPr lang="en-GB" sz="1600" dirty="0" smtClean="0"/>
          </a:p>
          <a:p>
            <a:r>
              <a:rPr lang="en-GB" sz="1600" b="1" dirty="0" smtClean="0"/>
              <a:t>Integrated photonics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mostly niche applications </a:t>
            </a:r>
            <a:br>
              <a:rPr lang="en-GB" sz="1600" dirty="0" smtClean="0"/>
            </a:br>
            <a:r>
              <a:rPr lang="en-GB" sz="1600" dirty="0" smtClean="0"/>
              <a:t>(apart from Datacom)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sensing in </a:t>
            </a:r>
            <a:r>
              <a:rPr lang="en-GB" sz="1600" dirty="0" err="1" smtClean="0"/>
              <a:t>datacom</a:t>
            </a:r>
            <a:r>
              <a:rPr lang="en-GB" sz="1600" dirty="0" smtClean="0"/>
              <a:t> (strategic!) </a:t>
            </a:r>
            <a:br>
              <a:rPr lang="en-GB" sz="1600" dirty="0" smtClean="0"/>
            </a:br>
            <a:r>
              <a:rPr lang="en-GB" sz="1600" dirty="0" smtClean="0"/>
              <a:t>and in agro/bio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low TRL for things like wafer-scale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dirty="0" smtClean="0"/>
              <a:t>Existing partners dominate </a:t>
            </a:r>
            <a:br>
              <a:rPr lang="en-GB" sz="1600" dirty="0" smtClean="0"/>
            </a:br>
            <a:r>
              <a:rPr lang="en-GB" sz="1600" dirty="0" smtClean="0"/>
              <a:t>(</a:t>
            </a:r>
            <a:r>
              <a:rPr lang="en-GB" sz="1600" dirty="0" err="1"/>
              <a:t>PhotonicsNL</a:t>
            </a:r>
            <a:r>
              <a:rPr lang="en-GB" sz="1600" dirty="0"/>
              <a:t>, Optics Netherlands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and </a:t>
            </a:r>
            <a:r>
              <a:rPr lang="en-GB" sz="1600" dirty="0" err="1" smtClean="0"/>
              <a:t>PhotonDelta</a:t>
            </a:r>
            <a:r>
              <a:rPr lang="en-GB" sz="1600" dirty="0"/>
              <a:t>, </a:t>
            </a:r>
            <a:r>
              <a:rPr lang="en-GB" sz="1600" dirty="0" smtClean="0"/>
              <a:t> plus HTSM)</a:t>
            </a:r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10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707886"/>
          </a:xfrm>
        </p:spPr>
        <p:txBody>
          <a:bodyPr/>
          <a:lstStyle/>
          <a:p>
            <a:r>
              <a:rPr lang="en-GB" dirty="0" smtClean="0"/>
              <a:t>Optical systems and photonics </a:t>
            </a:r>
            <a:br>
              <a:rPr lang="en-GB" dirty="0" smtClean="0"/>
            </a:br>
            <a:r>
              <a:rPr lang="en-GB" sz="2000" dirty="0" smtClean="0"/>
              <a:t>“in </a:t>
            </a:r>
            <a:r>
              <a:rPr lang="en-US" sz="2000" dirty="0"/>
              <a:t>2035 NL is the world </a:t>
            </a:r>
            <a:r>
              <a:rPr lang="en-US" sz="2000" dirty="0" smtClean="0"/>
              <a:t>leader and we outcompete the rest”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352" y="2037728"/>
            <a:ext cx="4757523" cy="244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4841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5" y="1397977"/>
            <a:ext cx="5151560" cy="29428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Quantum 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Quantum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Quantum </a:t>
            </a:r>
            <a:r>
              <a:rPr lang="nl-NL" dirty="0" err="1" smtClean="0"/>
              <a:t>Sensing</a:t>
            </a:r>
            <a:endParaRPr lang="nl-NL" dirty="0" smtClean="0"/>
          </a:p>
          <a:p>
            <a:endParaRPr lang="en-GB" dirty="0" smtClean="0"/>
          </a:p>
          <a:p>
            <a:r>
              <a:rPr lang="en-GB" dirty="0" smtClean="0"/>
              <a:t>Clear </a:t>
            </a:r>
            <a:r>
              <a:rPr lang="en-GB" dirty="0"/>
              <a:t>focus on </a:t>
            </a:r>
            <a:r>
              <a:rPr lang="en-GB" dirty="0" smtClean="0"/>
              <a:t>‘Dutch</a:t>
            </a:r>
            <a:r>
              <a:rPr lang="en-GB" dirty="0"/>
              <a:t>’ quantum tech: </a:t>
            </a:r>
            <a:r>
              <a:rPr lang="en-GB" sz="1600" i="1" dirty="0"/>
              <a:t>“</a:t>
            </a:r>
            <a:r>
              <a:rPr lang="nl-NL" sz="1600" i="1" dirty="0"/>
              <a:t>Quantumtoepassingen zullen in toenemende mate kennis uit </a:t>
            </a:r>
            <a:r>
              <a:rPr lang="nl-NL" sz="1600" i="1" dirty="0" err="1"/>
              <a:t>semicon</a:t>
            </a:r>
            <a:r>
              <a:rPr lang="nl-NL" sz="1600" i="1" dirty="0"/>
              <a:t> </a:t>
            </a:r>
            <a:r>
              <a:rPr lang="nl-NL" sz="1600" i="1" dirty="0" err="1"/>
              <a:t>technologies</a:t>
            </a:r>
            <a:r>
              <a:rPr lang="nl-NL" sz="1600" i="1" dirty="0"/>
              <a:t> gebruiken voor het ontwerp van chips en systemen.”</a:t>
            </a:r>
          </a:p>
          <a:p>
            <a:endParaRPr lang="en-GB" dirty="0"/>
          </a:p>
          <a:p>
            <a:r>
              <a:rPr lang="en-GB" sz="1600" dirty="0" smtClean="0"/>
              <a:t>Recognition this will be European as there’s lack of large tech and venture capital - should align well for NL linking to a European strategy (with the EU QT Flagship)</a:t>
            </a:r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11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1015663"/>
          </a:xfrm>
        </p:spPr>
        <p:txBody>
          <a:bodyPr/>
          <a:lstStyle/>
          <a:p>
            <a:r>
              <a:rPr lang="en-GB" dirty="0" smtClean="0"/>
              <a:t>Quantum</a:t>
            </a:r>
            <a:br>
              <a:rPr lang="en-GB" dirty="0" smtClean="0"/>
            </a:br>
            <a:r>
              <a:rPr lang="en-GB" sz="2000" dirty="0" smtClean="0"/>
              <a:t>“In 2035 the Dutch Quantum ecosystem is world-class with the Dutch leading with </a:t>
            </a:r>
            <a:r>
              <a:rPr lang="en-GB" sz="2000" dirty="0" err="1" smtClean="0"/>
              <a:t>controlpoints</a:t>
            </a:r>
            <a:r>
              <a:rPr lang="en-GB" sz="2000" dirty="0" smtClean="0"/>
              <a:t> for all three areas”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848" y="1253788"/>
            <a:ext cx="3665027" cy="1939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612" y="3290792"/>
            <a:ext cx="2480188" cy="121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742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12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Quantum SWOT for NL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344" y="967796"/>
            <a:ext cx="3796533" cy="3490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9" y="987561"/>
            <a:ext cx="4429743" cy="3353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5567" y="121640"/>
            <a:ext cx="354030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Research and test facility emphasis strengthens existing hubs (</a:t>
            </a:r>
            <a:r>
              <a:rPr kumimoji="0" lang="en-GB" sz="1600" b="0" i="1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QuTech</a:t>
            </a:r>
            <a:r>
              <a:rPr kumimoji="0" lang="en-GB" sz="16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, </a:t>
            </a:r>
            <a:r>
              <a:rPr kumimoji="0" lang="en-GB" sz="1600" b="0" i="1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NanoLabNL</a:t>
            </a:r>
            <a:r>
              <a:rPr kumimoji="0" lang="en-GB" sz="16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, </a:t>
            </a:r>
            <a:r>
              <a:rPr kumimoji="0" lang="en-GB" sz="1600" b="0" i="1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QuSoft</a:t>
            </a:r>
            <a:r>
              <a:rPr kumimoji="0" lang="en-GB" sz="16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) </a:t>
            </a:r>
            <a:endParaRPr kumimoji="0" lang="en-GB" sz="1600" b="0" i="1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959472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13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Quantum Quotes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01" y="2980321"/>
            <a:ext cx="3416171" cy="10614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239107" y="2808417"/>
            <a:ext cx="3490922" cy="1218459"/>
            <a:chOff x="5414953" y="3161287"/>
            <a:chExt cx="3490922" cy="121845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4953" y="3161287"/>
              <a:ext cx="3490922" cy="121845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14953" y="3511061"/>
              <a:ext cx="3490922" cy="515815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5393" y="1037045"/>
            <a:ext cx="3378795" cy="1427765"/>
            <a:chOff x="140947" y="782300"/>
            <a:chExt cx="3378795" cy="14277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947" y="782300"/>
              <a:ext cx="3378795" cy="142776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40947" y="1284129"/>
              <a:ext cx="3235299" cy="699806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19299" y="852854"/>
            <a:ext cx="3565673" cy="1569793"/>
            <a:chOff x="5414953" y="151333"/>
            <a:chExt cx="3565673" cy="15697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4953" y="151333"/>
              <a:ext cx="3565673" cy="15697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414953" y="852854"/>
              <a:ext cx="3490922" cy="342900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80168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14"/>
          </p:nvPr>
        </p:nvSpPr>
        <p:spPr>
          <a:xfrm>
            <a:off x="238125" y="1591408"/>
            <a:ext cx="8669759" cy="27494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 technology including process intensification </a:t>
            </a:r>
            <a:r>
              <a:rPr lang="en-US" dirty="0" smtClean="0"/>
              <a:t>(bio-mass and waste energy conversion, </a:t>
            </a:r>
            <a:r>
              <a:rPr lang="en-US" dirty="0" err="1" smtClean="0"/>
              <a:t>pyrolyse</a:t>
            </a:r>
            <a:r>
              <a:rPr lang="en-US" dirty="0" smtClean="0"/>
              <a:t> plants, syngas, ethanol fermentation)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Biomolecular</a:t>
            </a:r>
            <a:r>
              <a:rPr lang="en-GB" dirty="0"/>
              <a:t> and cell technologies </a:t>
            </a:r>
            <a:r>
              <a:rPr lang="en-GB" dirty="0" smtClean="0"/>
              <a:t>(precision health, sustainable agro and non-food </a:t>
            </a:r>
            <a:r>
              <a:rPr lang="en-GB" dirty="0" err="1" smtClean="0"/>
              <a:t>bioproduction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Energy materials (batteries, electrolysers, heat storage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14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Here may be less overlap (but who knows)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82686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2" y="2189619"/>
            <a:ext cx="4344006" cy="17909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5" y="836033"/>
            <a:ext cx="5810983" cy="913758"/>
          </a:xfrm>
        </p:spPr>
        <p:txBody>
          <a:bodyPr/>
          <a:lstStyle/>
          <a:p>
            <a:r>
              <a:rPr lang="en-GB" sz="1600" dirty="0" smtClean="0"/>
              <a:t>“Imaging is the generation, duplication, analysis and visualisation of images” … with “applications in medicine, </a:t>
            </a:r>
            <a:r>
              <a:rPr lang="en-GB" sz="1600" dirty="0" err="1" smtClean="0"/>
              <a:t>semicon</a:t>
            </a:r>
            <a:r>
              <a:rPr lang="en-GB" sz="1600" dirty="0" smtClean="0"/>
              <a:t>, security, agriculture, industry, traffic and aerospace.”</a:t>
            </a:r>
          </a:p>
          <a:p>
            <a:endParaRPr lang="en-GB" sz="1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15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But … Imaging?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859" y="323910"/>
            <a:ext cx="3168885" cy="9656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564" y="1838827"/>
            <a:ext cx="395941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And it’s very nice of course, but why here?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68" y="3233028"/>
            <a:ext cx="4193931" cy="12945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2259" y="2346656"/>
            <a:ext cx="393404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True that analytics equipment and research instrumentation is needed, but also here ‘just ET’ is mentioned 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64" y="3963481"/>
            <a:ext cx="399021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listed alongside medical, defence, </a:t>
            </a:r>
            <a:r>
              <a:rPr kumimoji="0" lang="en-GB" sz="1200" b="0" i="1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semicon</a:t>
            </a:r>
            <a:r>
              <a:rPr kumimoji="0" lang="en-GB" sz="12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, agro, industry and traffic imaging on pg. 56 as significant application area for new imaging techniques</a:t>
            </a:r>
            <a:endParaRPr kumimoji="0" lang="en-GB" sz="1200" b="0" i="1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135717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16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Some imaging considerations as a counterbalance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294" y="1380831"/>
            <a:ext cx="4420705" cy="2725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085" y="3141875"/>
            <a:ext cx="3238409" cy="1928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9" y="775398"/>
            <a:ext cx="4486901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1588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4"/>
          </p:nvPr>
        </p:nvSpPr>
        <p:spPr>
          <a:xfrm>
            <a:off x="238126" y="1397977"/>
            <a:ext cx="3287590" cy="659423"/>
          </a:xfrm>
        </p:spPr>
        <p:txBody>
          <a:bodyPr/>
          <a:lstStyle/>
          <a:p>
            <a:r>
              <a:rPr lang="en-GB" dirty="0" smtClean="0"/>
              <a:t>Here ET </a:t>
            </a:r>
            <a:r>
              <a:rPr lang="en-GB" i="1" dirty="0" smtClean="0"/>
              <a:t>is</a:t>
            </a:r>
            <a:r>
              <a:rPr lang="en-GB" dirty="0" smtClean="0"/>
              <a:t> mentioned, and makes perfect sense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17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Mechatronics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 smtClean="0"/>
              <a:t>Optomechatronics</a:t>
            </a:r>
            <a:r>
              <a:rPr lang="en-GB" dirty="0"/>
              <a:t/>
            </a:r>
            <a:br>
              <a:rPr lang="en-GB" dirty="0"/>
            </a:br>
            <a:r>
              <a:rPr lang="en-GB" sz="2000" dirty="0" smtClean="0"/>
              <a:t>“the Netherlands has further strengthened its leadership position” </a:t>
            </a:r>
            <a:br>
              <a:rPr lang="en-GB" sz="2000" dirty="0" smtClean="0"/>
            </a:br>
            <a:r>
              <a:rPr lang="en-GB" sz="2000" dirty="0" smtClean="0"/>
              <a:t>“delivering open strategic autonomy”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300" y="1588837"/>
            <a:ext cx="4628350" cy="275199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64319" y="2118365"/>
            <a:ext cx="3973573" cy="2144074"/>
            <a:chOff x="264319" y="2118365"/>
            <a:chExt cx="3973573" cy="21440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19" y="2118365"/>
              <a:ext cx="3973573" cy="214407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4319" y="4000500"/>
              <a:ext cx="3586712" cy="261939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27260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18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</p:spPr>
        <p:txBody>
          <a:bodyPr/>
          <a:lstStyle/>
          <a:p>
            <a:r>
              <a:rPr lang="en-GB" dirty="0"/>
              <a:t>Mechatronics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 smtClean="0"/>
              <a:t>Optomechatronics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2" y="3552749"/>
            <a:ext cx="3922422" cy="1391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2" y="768541"/>
            <a:ext cx="4005996" cy="1449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565" y="1947156"/>
            <a:ext cx="3386450" cy="15242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646" y="656958"/>
            <a:ext cx="3969431" cy="33523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766595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4"/>
          </p:nvPr>
        </p:nvSpPr>
        <p:spPr>
          <a:xfrm>
            <a:off x="238126" y="1441938"/>
            <a:ext cx="3797544" cy="28988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note this was </a:t>
            </a:r>
            <a:r>
              <a:rPr lang="en-GB" sz="1600" i="1" dirty="0" smtClean="0"/>
              <a:t>not</a:t>
            </a:r>
            <a:r>
              <a:rPr lang="en-GB" sz="1600" dirty="0" smtClean="0"/>
              <a:t> designated as a control-point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entire focus of this topic is on decentralised learning, federated models, and sharing in data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it is recognised that NL has prominent scientific position, but failed (fails) in large-scale AI and data analytics … just like the rest of Europe!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19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Artificial Intelligence and </a:t>
            </a:r>
            <a:r>
              <a:rPr lang="en-GB" dirty="0" smtClean="0"/>
              <a:t>data</a:t>
            </a:r>
            <a:br>
              <a:rPr lang="en-GB" dirty="0" smtClean="0"/>
            </a:br>
            <a:r>
              <a:rPr lang="en-GB" sz="2000" dirty="0" smtClean="0"/>
              <a:t>“the Netherlands has the capacity to work with AI and data, </a:t>
            </a:r>
            <a:br>
              <a:rPr lang="en-GB" sz="2000" dirty="0" smtClean="0"/>
            </a:br>
            <a:r>
              <a:rPr lang="en-GB" sz="2000" dirty="0" smtClean="0"/>
              <a:t>leading to innovation and accelerating societal transitions”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472" y="1441939"/>
            <a:ext cx="4767587" cy="249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368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14"/>
          </p:nvPr>
        </p:nvSpPr>
        <p:spPr>
          <a:xfrm>
            <a:off x="238125" y="967797"/>
            <a:ext cx="5625645" cy="3290776"/>
          </a:xfrm>
        </p:spPr>
        <p:txBody>
          <a:bodyPr/>
          <a:lstStyle/>
          <a:p>
            <a:r>
              <a:rPr lang="en-GB" sz="1600" dirty="0" smtClean="0"/>
              <a:t>In view of international competition and strategic emphasis abroad on </a:t>
            </a:r>
            <a:r>
              <a:rPr lang="en-GB" sz="1600" i="1" dirty="0" smtClean="0"/>
              <a:t>key technologies</a:t>
            </a:r>
            <a:r>
              <a:rPr lang="en-GB" sz="1600" dirty="0" smtClean="0"/>
              <a:t>, the Dutch government developed the “NTS</a:t>
            </a:r>
            <a:r>
              <a:rPr lang="en-GB" sz="1600" dirty="0" smtClean="0"/>
              <a:t>” (</a:t>
            </a:r>
            <a:r>
              <a:rPr lang="en-GB" sz="1600" dirty="0" err="1" smtClean="0"/>
              <a:t>Nationale</a:t>
            </a:r>
            <a:r>
              <a:rPr lang="en-GB" sz="1600" dirty="0" smtClean="0"/>
              <a:t> </a:t>
            </a:r>
            <a:r>
              <a:rPr lang="en-GB" sz="1600" dirty="0" err="1" smtClean="0"/>
              <a:t>Technologie</a:t>
            </a:r>
            <a:r>
              <a:rPr lang="en-GB" sz="1600" dirty="0" smtClean="0"/>
              <a:t> </a:t>
            </a:r>
            <a:r>
              <a:rPr lang="en-GB" sz="1600" dirty="0" err="1" smtClean="0"/>
              <a:t>Strategie</a:t>
            </a:r>
            <a:r>
              <a:rPr lang="en-GB" sz="1600" dirty="0" smtClean="0"/>
              <a:t>) with technologies</a:t>
            </a:r>
            <a:endParaRPr lang="en-GB" sz="1600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F2575"/>
                </a:solidFill>
              </a:rPr>
              <a:t>that increase </a:t>
            </a:r>
            <a:r>
              <a:rPr lang="en-GB" dirty="0" smtClean="0">
                <a:solidFill>
                  <a:srgbClr val="6F2575"/>
                </a:solidFill>
              </a:rPr>
              <a:t>significantly national earning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F2575"/>
                </a:solidFill>
              </a:rPr>
              <a:t>are crucial for societal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F2575"/>
                </a:solidFill>
              </a:rPr>
              <a:t>are important </a:t>
            </a:r>
            <a:r>
              <a:rPr lang="en-GB" dirty="0" smtClean="0">
                <a:solidFill>
                  <a:srgbClr val="6F2575"/>
                </a:solidFill>
              </a:rPr>
              <a:t>for national </a:t>
            </a:r>
            <a:r>
              <a:rPr lang="en-GB" dirty="0" smtClean="0">
                <a:solidFill>
                  <a:srgbClr val="6F2575"/>
                </a:solidFill>
              </a:rPr>
              <a:t>(economic) security</a:t>
            </a:r>
            <a:endParaRPr lang="en-GB" dirty="0" smtClean="0">
              <a:solidFill>
                <a:srgbClr val="6F257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F2575"/>
                </a:solidFill>
              </a:rPr>
              <a:t>enable </a:t>
            </a:r>
            <a:r>
              <a:rPr lang="en-GB" dirty="0" smtClean="0">
                <a:solidFill>
                  <a:srgbClr val="6F2575"/>
                </a:solidFill>
              </a:rPr>
              <a:t>(continued) Dutch </a:t>
            </a:r>
            <a:r>
              <a:rPr lang="en-GB" dirty="0" smtClean="0">
                <a:solidFill>
                  <a:srgbClr val="6F2575"/>
                </a:solidFill>
              </a:rPr>
              <a:t>technological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1400" dirty="0" smtClean="0"/>
              <a:t>There are actually two versions: one (Jan 19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, 2024) missing Cybersecurity, and one (June 6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) </a:t>
            </a:r>
            <a:r>
              <a:rPr lang="en-GB" sz="1400" i="1" dirty="0" smtClean="0"/>
              <a:t>with</a:t>
            </a:r>
            <a:r>
              <a:rPr lang="en-GB" sz="1400" dirty="0" smtClean="0"/>
              <a:t> </a:t>
            </a:r>
            <a:r>
              <a:rPr lang="en-GB" sz="1400" dirty="0" err="1" smtClean="0"/>
              <a:t>CyberSec</a:t>
            </a:r>
            <a:r>
              <a:rPr lang="en-GB" sz="1400" dirty="0" smtClean="0"/>
              <a:t> and some formatting changes! So beware which one you pick – I chose the latest one</a:t>
            </a:r>
            <a:endParaRPr lang="en-GB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Dutch National Technology Strategy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https://www.rijksoverheid.nl/documenten/rapporten/2024/06/07/nationale-technologiestrategie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085" y="45519"/>
            <a:ext cx="3164187" cy="4476166"/>
          </a:xfrm>
          <a:prstGeom prst="rect">
            <a:avLst/>
          </a:prstGeom>
          <a:ln>
            <a:solidFill>
              <a:srgbClr val="6F2575"/>
            </a:solidFill>
          </a:ln>
        </p:spPr>
      </p:pic>
    </p:spTree>
    <p:extLst>
      <p:ext uri="{BB962C8B-B14F-4D97-AF65-F5344CB8AC3E}">
        <p14:creationId xmlns:p14="http://schemas.microsoft.com/office/powerpoint/2010/main" val="308209966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sz="1600" dirty="0" smtClean="0">
                <a:solidFill>
                  <a:srgbClr val="6F2575"/>
                </a:solidFill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lack of sufficient compute capacity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and dependence on foreign infrastructure (and is likely to remain so)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lack of access to data: and that is not always lack of will: </a:t>
            </a:r>
            <a:r>
              <a:rPr lang="en-GB" sz="1600" b="1" dirty="0" smtClean="0"/>
              <a:t>also regulatory 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lack of </a:t>
            </a:r>
            <a:r>
              <a:rPr lang="en-GB" sz="1600" b="1" dirty="0" smtClean="0"/>
              <a:t>access to capital</a:t>
            </a:r>
            <a:r>
              <a:rPr lang="en-GB" sz="1600" dirty="0" smtClean="0"/>
              <a:t>, both public and private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limited uptake by companies </a:t>
            </a:r>
            <a:r>
              <a:rPr lang="en-GB" sz="1600" dirty="0" smtClean="0"/>
              <a:t>of AI innovations, apart from a select few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climate for attracting talent is deteriorating (fiscal, immigration)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>
                <a:solidFill>
                  <a:srgbClr val="6F2575"/>
                </a:solidFill>
              </a:rPr>
              <a:t>Within Europe, NL is actually quite OK (as on the </a:t>
            </a:r>
            <a:r>
              <a:rPr lang="en-US" dirty="0">
                <a:solidFill>
                  <a:srgbClr val="6F2575"/>
                </a:solidFill>
              </a:rPr>
              <a:t>Digital Economy and Society </a:t>
            </a:r>
            <a:r>
              <a:rPr lang="en-US" dirty="0" smtClean="0">
                <a:solidFill>
                  <a:srgbClr val="6F2575"/>
                </a:solidFill>
              </a:rPr>
              <a:t>Index)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above average on human capital, </a:t>
            </a:r>
            <a:br>
              <a:rPr lang="en-US" sz="1600" dirty="0" smtClean="0"/>
            </a:br>
            <a:r>
              <a:rPr lang="en-US" sz="1600" dirty="0" smtClean="0"/>
              <a:t>connectivity, integration of digital technologies, and digital public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broad presence of AI research in universities and HBO, and good collaboration between AI (data) research groups and SSH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strong public-private partnerships (Commit, Commit2Data, AI Coalition)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20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AI and data – identified barriers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76240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5" y="949570"/>
            <a:ext cx="5723059" cy="536330"/>
          </a:xfrm>
        </p:spPr>
        <p:txBody>
          <a:bodyPr/>
          <a:lstStyle/>
          <a:p>
            <a:r>
              <a:rPr lang="en-GB" dirty="0" smtClean="0"/>
              <a:t>But some other elements might – in the longer future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21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Identified application areas don’t help </a:t>
            </a:r>
            <a:r>
              <a:rPr lang="en-GB" i="1" dirty="0" smtClean="0"/>
              <a:t>us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110303"/>
            <a:ext cx="2736194" cy="4353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34" y="1485900"/>
            <a:ext cx="4429743" cy="981212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264319" y="2735277"/>
            <a:ext cx="5723059" cy="536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119063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88925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401638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515938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286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5143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6000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6858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 dirty="0" smtClean="0"/>
              <a:t>the other aspects are not directly helpful to us, although some aspects may indirectly harm us. </a:t>
            </a:r>
            <a:br>
              <a:rPr lang="en-GB" dirty="0" smtClean="0"/>
            </a:br>
            <a:r>
              <a:rPr lang="en-GB" dirty="0" smtClean="0"/>
              <a:t>The limitations the EU AI Act imposes may push talent away from the EU, and the ‘federated learning’ does not provide much advantages for HEP</a:t>
            </a:r>
          </a:p>
          <a:p>
            <a:r>
              <a:rPr lang="en-GB" dirty="0" smtClean="0"/>
              <a:t>The ‘data’ aspect here is not on volume, but on access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72529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6" y="1563034"/>
            <a:ext cx="3867882" cy="457200"/>
          </a:xfrm>
        </p:spPr>
        <p:txBody>
          <a:bodyPr/>
          <a:lstStyle/>
          <a:p>
            <a:r>
              <a:rPr lang="en-GB" dirty="0" smtClean="0"/>
              <a:t>We </a:t>
            </a:r>
            <a:r>
              <a:rPr lang="en-GB" i="1" dirty="0" smtClean="0"/>
              <a:t>know</a:t>
            </a:r>
            <a:r>
              <a:rPr lang="en-GB" dirty="0" smtClean="0"/>
              <a:t> that, so the let’s look inside: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22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1015663"/>
          </a:xfrm>
        </p:spPr>
        <p:txBody>
          <a:bodyPr/>
          <a:lstStyle/>
          <a:p>
            <a:r>
              <a:rPr lang="en-GB" dirty="0"/>
              <a:t>Semiconductor </a:t>
            </a:r>
            <a:r>
              <a:rPr lang="en-GB" dirty="0" smtClean="0"/>
              <a:t>technologies</a:t>
            </a:r>
            <a:br>
              <a:rPr lang="en-GB" dirty="0" smtClean="0"/>
            </a:br>
            <a:r>
              <a:rPr lang="en-GB" sz="2000" i="1" dirty="0" smtClean="0"/>
              <a:t>“in 2035, the Netherlands holds signature sustainable positions in chip design, production equipment, materials, and packaging. With pride.”</a:t>
            </a:r>
            <a:endParaRPr lang="en-GB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008" y="1527865"/>
            <a:ext cx="4870206" cy="2812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6" y="2399429"/>
            <a:ext cx="4687911" cy="16053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851193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23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Ambitions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2" y="977183"/>
            <a:ext cx="4553585" cy="2915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441" y="870438"/>
            <a:ext cx="3897209" cy="318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7479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24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</p:spPr>
        <p:txBody>
          <a:bodyPr/>
          <a:lstStyle/>
          <a:p>
            <a:r>
              <a:rPr lang="en-GB" dirty="0" smtClean="0"/>
              <a:t>Ambitions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362" y="2280726"/>
            <a:ext cx="4391638" cy="2276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847581"/>
            <a:ext cx="4391638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3999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25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</p:spPr>
        <p:txBody>
          <a:bodyPr/>
          <a:lstStyle/>
          <a:p>
            <a:r>
              <a:rPr lang="en-GB" dirty="0" smtClean="0"/>
              <a:t>Ambitions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322" y="1086129"/>
            <a:ext cx="4610743" cy="1247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322" y="2781972"/>
            <a:ext cx="4601217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4123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26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And there’s the caveat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231833" y="1139570"/>
            <a:ext cx="4486901" cy="3130284"/>
            <a:chOff x="1282264" y="930333"/>
            <a:chExt cx="4486901" cy="31302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2264" y="930333"/>
              <a:ext cx="4486901" cy="26673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2264" y="3527143"/>
              <a:ext cx="4382112" cy="533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825752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27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1323439"/>
          </a:xfrm>
        </p:spPr>
        <p:txBody>
          <a:bodyPr/>
          <a:lstStyle/>
          <a:p>
            <a:r>
              <a:rPr lang="en-GB" dirty="0"/>
              <a:t>Cybersecurity </a:t>
            </a:r>
            <a:r>
              <a:rPr lang="en-GB" dirty="0" smtClean="0"/>
              <a:t>Technologies</a:t>
            </a:r>
          </a:p>
          <a:p>
            <a:r>
              <a:rPr lang="en-GB" sz="2000" i="1" dirty="0" smtClean="0"/>
              <a:t>“by 2035 a competitive cybersecurity market with enough talent, through a multi-disciplinary approach … protecting infrastructure, IT, OT, and post-quantum and automation and defence using AI”</a:t>
            </a:r>
            <a:endParaRPr lang="en-GB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984" y="1729397"/>
            <a:ext cx="5432002" cy="26769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1811" y="4683344"/>
            <a:ext cx="59359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Remember this was a late addition … it shows a bit in the text …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376983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28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The strategy is a bit creative here with the data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71" y="793359"/>
            <a:ext cx="4052966" cy="15981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40649" y="2546633"/>
            <a:ext cx="7858740" cy="1935917"/>
            <a:chOff x="440649" y="2546633"/>
            <a:chExt cx="7858740" cy="19359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649" y="2546633"/>
              <a:ext cx="7858740" cy="193591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763608" y="3008407"/>
              <a:ext cx="330219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??</a:t>
              </a:r>
              <a:endPara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9" name="Text Placeholder 1"/>
          <p:cNvSpPr>
            <a:spLocks noGrp="1"/>
          </p:cNvSpPr>
          <p:nvPr>
            <p:ph type="body" sz="half" idx="14"/>
          </p:nvPr>
        </p:nvSpPr>
        <p:spPr>
          <a:xfrm>
            <a:off x="6189786" y="1072058"/>
            <a:ext cx="2945056" cy="931342"/>
          </a:xfrm>
        </p:spPr>
        <p:txBody>
          <a:bodyPr/>
          <a:lstStyle/>
          <a:p>
            <a:r>
              <a:rPr lang="en-GB" dirty="0" smtClean="0"/>
              <a:t>Drivers: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NIS2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Cyber Resilience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Cyber Security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ongoing growth of threats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03589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29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But its (again) not a </a:t>
            </a:r>
            <a:r>
              <a:rPr lang="en-GB" dirty="0" err="1" smtClean="0"/>
              <a:t>controlpoint</a:t>
            </a:r>
            <a:r>
              <a:rPr lang="en-GB" dirty="0" smtClean="0"/>
              <a:t> technology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97" y="1400027"/>
            <a:ext cx="4509704" cy="1756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267" y="942747"/>
            <a:ext cx="3610479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9109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 smtClean="0"/>
              <a:t>The Netherlands are good in developing technologies “and want to stay that way”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 strategy the ministry of Economic Affairs, </a:t>
            </a:r>
            <a:r>
              <a:rPr lang="en-GB" i="1" dirty="0" smtClean="0"/>
              <a:t>so not OCW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with input from (tech) industry, knowledge institutions, and societal organisations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with urgency provided by the geo-political and economic context 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both in Europe and globally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national security, mostly for </a:t>
            </a:r>
            <a:br>
              <a:rPr lang="en-GB" dirty="0" smtClean="0"/>
            </a:br>
            <a:r>
              <a:rPr lang="en-GB" dirty="0" smtClean="0"/>
              <a:t>non-kinetic conflicts, </a:t>
            </a:r>
            <a:br>
              <a:rPr lang="en-GB" dirty="0" smtClean="0"/>
            </a:br>
            <a:r>
              <a:rPr lang="en-GB" dirty="0" smtClean="0"/>
              <a:t>considered in all roadmaps and actions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“partner, competitor, system rival”</a:t>
            </a:r>
            <a:br>
              <a:rPr lang="en-GB" dirty="0" smtClean="0"/>
            </a:br>
            <a:r>
              <a:rPr lang="en-GB" dirty="0" smtClean="0"/>
              <a:t>reducing risks of negative impact in the </a:t>
            </a:r>
            <a:br>
              <a:rPr lang="en-GB" dirty="0" smtClean="0"/>
            </a:br>
            <a:r>
              <a:rPr lang="en-GB" dirty="0" smtClean="0"/>
              <a:t>technology competition for national security </a:t>
            </a:r>
            <a:br>
              <a:rPr lang="en-GB" dirty="0" smtClean="0"/>
            </a:br>
            <a:r>
              <a:rPr lang="en-GB" dirty="0" smtClean="0"/>
              <a:t>by prioritising strategic technologies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aligned with EU strategy plans, </a:t>
            </a:r>
            <a:br>
              <a:rPr lang="en-GB" dirty="0" smtClean="0"/>
            </a:br>
            <a:r>
              <a:rPr lang="en-GB" dirty="0" smtClean="0"/>
              <a:t>but </a:t>
            </a:r>
            <a:r>
              <a:rPr lang="en-GB" i="1" dirty="0" smtClean="0"/>
              <a:t>with specific Dutch emphasis </a:t>
            </a:r>
            <a:r>
              <a:rPr lang="en-GB" dirty="0" smtClean="0"/>
              <a:t>(as there are competitors within the EU as well)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The political context of the NTS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114" y="2236338"/>
            <a:ext cx="4399915" cy="1741633"/>
          </a:xfrm>
          <a:prstGeom prst="rect">
            <a:avLst/>
          </a:prstGeom>
          <a:ln>
            <a:solidFill>
              <a:srgbClr val="6F2575"/>
            </a:solidFill>
          </a:ln>
        </p:spPr>
      </p:pic>
    </p:spTree>
    <p:extLst>
      <p:ext uri="{BB962C8B-B14F-4D97-AF65-F5344CB8AC3E}">
        <p14:creationId xmlns:p14="http://schemas.microsoft.com/office/powerpoint/2010/main" val="57611300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30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But the strategy will have broad impact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49" y="913762"/>
            <a:ext cx="4401164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902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5" y="1349829"/>
            <a:ext cx="8669759" cy="2991000"/>
          </a:xfrm>
        </p:spPr>
        <p:txBody>
          <a:bodyPr/>
          <a:lstStyle/>
          <a:p>
            <a:r>
              <a:rPr lang="en-GB" dirty="0" smtClean="0"/>
              <a:t>Summarizing the potentially relevant areas:</a:t>
            </a:r>
          </a:p>
          <a:p>
            <a:r>
              <a:rPr lang="en-GB" dirty="0" smtClean="0"/>
              <a:t>optical/photonics, quantum, (</a:t>
            </a:r>
            <a:r>
              <a:rPr lang="en-GB" dirty="0" err="1" smtClean="0"/>
              <a:t>opto</a:t>
            </a:r>
            <a:r>
              <a:rPr lang="en-GB" dirty="0" smtClean="0"/>
              <a:t>)mechatronics, AI &amp; </a:t>
            </a:r>
            <a:r>
              <a:rPr lang="en-GB" dirty="0" err="1" smtClean="0"/>
              <a:t>datascience</a:t>
            </a:r>
            <a:r>
              <a:rPr lang="en-GB" dirty="0" smtClean="0"/>
              <a:t>, and </a:t>
            </a:r>
            <a:r>
              <a:rPr lang="en-GB" dirty="0" err="1" smtClean="0"/>
              <a:t>semicon</a:t>
            </a:r>
            <a:r>
              <a:rPr lang="en-GB" dirty="0" smtClean="0"/>
              <a:t>. </a:t>
            </a:r>
          </a:p>
          <a:p>
            <a:r>
              <a:rPr lang="en-GB" dirty="0" smtClean="0"/>
              <a:t>… and we may leverage cybersecurity in some way plus have a look at imaging</a:t>
            </a:r>
          </a:p>
          <a:p>
            <a:endParaRPr lang="en-GB" dirty="0" smtClean="0"/>
          </a:p>
          <a:p>
            <a:r>
              <a:rPr lang="en-GB" dirty="0" smtClean="0"/>
              <a:t>The strategy should increase the focus on and strengthen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/>
              <a:t>semiconductor development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quantum technologies (quantum sensing as well as quantum computing)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build on the (</a:t>
            </a:r>
            <a:r>
              <a:rPr lang="en-GB" dirty="0" err="1" smtClean="0"/>
              <a:t>opto</a:t>
            </a:r>
            <a:r>
              <a:rPr lang="en-GB" dirty="0" smtClean="0"/>
              <a:t>)mechatronics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fiber</a:t>
            </a:r>
            <a:r>
              <a:rPr lang="en-GB" dirty="0" smtClean="0"/>
              <a:t> sensing through integrated photonics (?)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31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800219"/>
          </a:xfrm>
        </p:spPr>
        <p:txBody>
          <a:bodyPr/>
          <a:lstStyle/>
          <a:p>
            <a:r>
              <a:rPr lang="en-GB" dirty="0" smtClean="0"/>
              <a:t>So where are out best chances? </a:t>
            </a:r>
            <a:br>
              <a:rPr lang="en-GB" dirty="0" smtClean="0"/>
            </a:br>
            <a:r>
              <a:rPr lang="en-GB" dirty="0" smtClean="0"/>
              <a:t>What should the strategy say?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68311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70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Part of a larger picture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smtClean="0"/>
              <a:t>zoek.officielebekendmakingen.nl/kst-33009-131</a:t>
            </a:r>
            <a:r>
              <a:rPr lang="en-GB" dirty="0"/>
              <a:t>, </a:t>
            </a:r>
            <a:r>
              <a:rPr lang="en-GB" dirty="0" smtClean="0"/>
              <a:t>published </a:t>
            </a:r>
            <a:r>
              <a:rPr lang="en-GB" dirty="0"/>
              <a:t>27-07-2023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76" y="631951"/>
            <a:ext cx="5833223" cy="37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226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Having a look at the technologies that will see investment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967796"/>
            <a:ext cx="5296639" cy="3286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428" y="1976007"/>
            <a:ext cx="3730171" cy="25367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50245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Closing the priorities gap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from the NTS agenda, pg. 11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8523" y="153376"/>
            <a:ext cx="4161134" cy="4484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" y="2256255"/>
            <a:ext cx="5220429" cy="1000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2385" y="4280819"/>
            <a:ext cx="1721625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#key technology papers</a:t>
            </a:r>
            <a:endParaRPr kumimoji="0" lang="en-GB" sz="1200" b="0" i="0" u="none" strike="noStrike" cap="none" spc="0" normalizeH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4606" y="4289318"/>
            <a:ext cx="1561325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cap="none" dirty="0" smtClean="0">
                <a:solidFill>
                  <a:schemeClr val="accent3">
                    <a:lumMod val="50000"/>
                  </a:schemeClr>
                </a:solidFill>
              </a:rPr>
              <a:t>% </a:t>
            </a: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key tech papers/all</a:t>
            </a:r>
            <a:endParaRPr kumimoji="0" lang="en-GB" sz="1200" b="0" i="0" u="none" strike="noStrike" cap="none" spc="0" normalizeH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138334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>
          <a:xfrm>
            <a:off x="238125" y="967797"/>
            <a:ext cx="5850617" cy="3290776"/>
          </a:xfrm>
        </p:spPr>
        <p:txBody>
          <a:bodyPr/>
          <a:lstStyle/>
          <a:p>
            <a:r>
              <a:rPr lang="en-GB" dirty="0" smtClean="0"/>
              <a:t>Top-sector futures missions (</a:t>
            </a:r>
            <a:r>
              <a:rPr lang="nl-NL" dirty="0"/>
              <a:t>Energietransitie, Circulaire Economie, Landbouw-Water-Voedsel, Gezondheid &amp; Zorg, </a:t>
            </a:r>
            <a:r>
              <a:rPr lang="nl-NL" dirty="0" smtClean="0"/>
              <a:t>Veiligheid) </a:t>
            </a:r>
            <a:r>
              <a:rPr lang="en-GB" dirty="0" smtClean="0"/>
              <a:t>play an important role, but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Key Technologies 2024-2027 is an </a:t>
            </a:r>
            <a:br>
              <a:rPr lang="en-GB" dirty="0" smtClean="0"/>
            </a:br>
            <a:r>
              <a:rPr lang="en-GB" dirty="0" smtClean="0"/>
              <a:t>underpinning </a:t>
            </a:r>
            <a:r>
              <a:rPr lang="en-GB" dirty="0"/>
              <a:t>Knowledge and Innovation </a:t>
            </a:r>
            <a:r>
              <a:rPr lang="en-GB" dirty="0" smtClean="0"/>
              <a:t>Agenda (KIA)</a:t>
            </a:r>
            <a:br>
              <a:rPr lang="en-GB" dirty="0" smtClean="0"/>
            </a:br>
            <a:r>
              <a:rPr lang="en-GB" i="1" dirty="0" smtClean="0"/>
              <a:t>alongside Digitalisation and Societal Earning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High Tech Systems and Materials:</a:t>
            </a:r>
            <a:br>
              <a:rPr lang="en-GB" dirty="0" smtClean="0"/>
            </a:br>
            <a:r>
              <a:rPr lang="en-GB" dirty="0" smtClean="0"/>
              <a:t>“Key Technologies as an urgent transition”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Implementation mechanisms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smtClean="0"/>
              <a:t>www.topsectoren.nl/missiesvoordetoekomst; https</a:t>
            </a:r>
            <a:r>
              <a:rPr lang="en-GB" dirty="0"/>
              <a:t>://www.kia-st.nl/; https://hollandhightech.nl/innovatie/urgente-transities/sleuteltechnologieen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217" y="10404"/>
            <a:ext cx="2446346" cy="375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649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5" y="967796"/>
            <a:ext cx="8669759" cy="2250189"/>
          </a:xfrm>
        </p:spPr>
        <p:txBody>
          <a:bodyPr/>
          <a:lstStyle/>
          <a:p>
            <a:r>
              <a:rPr lang="en-GB" i="1" dirty="0" smtClean="0">
                <a:solidFill>
                  <a:srgbClr val="6F2575"/>
                </a:solidFill>
              </a:rPr>
              <a:t>‘Each of the 44 key technologies are important for mission-driven innovation policy’</a:t>
            </a:r>
          </a:p>
          <a:p>
            <a:endParaRPr lang="en-GB" i="1" dirty="0" smtClean="0">
              <a:solidFill>
                <a:srgbClr val="6F2575"/>
              </a:solidFill>
            </a:endParaRPr>
          </a:p>
          <a:p>
            <a:r>
              <a:rPr lang="en-GB" i="1" dirty="0" smtClean="0">
                <a:solidFill>
                  <a:srgbClr val="6F2575"/>
                </a:solidFill>
              </a:rPr>
              <a:t>‘Broad basis: target development, application and scale-up of technology by means of innovation, entrepreneurial, and industry policy’</a:t>
            </a:r>
          </a:p>
          <a:p>
            <a:endParaRPr lang="en-GB" dirty="0"/>
          </a:p>
          <a:p>
            <a:r>
              <a:rPr lang="en-GB" dirty="0" smtClean="0"/>
              <a:t>but when you have a closer look, of course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NL also holds ‘control points’, i.e.</a:t>
            </a:r>
            <a:br>
              <a:rPr lang="en-GB" dirty="0" smtClean="0"/>
            </a:br>
            <a:r>
              <a:rPr lang="en-GB" dirty="0" smtClean="0"/>
              <a:t>crucial tech in the </a:t>
            </a:r>
            <a:br>
              <a:rPr lang="en-GB" dirty="0" smtClean="0"/>
            </a:br>
            <a:r>
              <a:rPr lang="en-GB" dirty="0" smtClean="0"/>
              <a:t>international value chain, and </a:t>
            </a:r>
            <a:br>
              <a:rPr lang="en-GB" dirty="0" smtClean="0"/>
            </a:br>
            <a:r>
              <a:rPr lang="en-GB" dirty="0" smtClean="0"/>
              <a:t>wants to acquire more of these</a:t>
            </a:r>
            <a:br>
              <a:rPr lang="en-GB" dirty="0" smtClean="0"/>
            </a:br>
            <a:r>
              <a:rPr lang="en-GB" sz="1400" i="1" dirty="0" smtClean="0"/>
              <a:t>it is noted that also others (US, UK) </a:t>
            </a:r>
            <a:br>
              <a:rPr lang="en-GB" sz="1400" i="1" dirty="0" smtClean="0"/>
            </a:br>
            <a:r>
              <a:rPr lang="en-GB" sz="1400" i="1" dirty="0" smtClean="0"/>
              <a:t>prioritise controls points </a:t>
            </a:r>
            <a:br>
              <a:rPr lang="en-GB" sz="1400" i="1" dirty="0" smtClean="0"/>
            </a:br>
            <a:r>
              <a:rPr lang="en-GB" sz="1400" i="1" dirty="0" smtClean="0"/>
              <a:t>within their strategic technologies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8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Not all technologies are created equal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385" y="2782941"/>
            <a:ext cx="5011615" cy="1988248"/>
          </a:xfrm>
          <a:prstGeom prst="rect">
            <a:avLst/>
          </a:prstGeom>
          <a:ln>
            <a:solidFill>
              <a:srgbClr val="6F2575"/>
            </a:solidFill>
          </a:ln>
        </p:spPr>
      </p:pic>
    </p:spTree>
    <p:extLst>
      <p:ext uri="{BB962C8B-B14F-4D97-AF65-F5344CB8AC3E}">
        <p14:creationId xmlns:p14="http://schemas.microsoft.com/office/powerpoint/2010/main" val="33612196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 smtClean="0"/>
              <a:t>Next to existing </a:t>
            </a:r>
            <a:r>
              <a:rPr lang="en-GB" dirty="0" err="1" smtClean="0"/>
              <a:t>controlpoints</a:t>
            </a:r>
            <a:r>
              <a:rPr lang="en-GB" dirty="0" smtClean="0"/>
              <a:t> in e.g. Optical Systems (</a:t>
            </a:r>
            <a:r>
              <a:rPr lang="en-GB" dirty="0" err="1" smtClean="0"/>
              <a:t>semicon</a:t>
            </a:r>
            <a:r>
              <a:rPr lang="en-GB" dirty="0" smtClean="0"/>
              <a:t>) the strategy identifies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Quantum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 smtClean="0"/>
              <a:t>“</a:t>
            </a:r>
            <a:r>
              <a:rPr lang="nl-NL" sz="1600" i="1" dirty="0"/>
              <a:t>Nederland is een gidsland met control points in internationale </a:t>
            </a:r>
            <a:r>
              <a:rPr lang="nl-NL" sz="1600" i="1" dirty="0" err="1"/>
              <a:t>waardeketens</a:t>
            </a:r>
            <a:r>
              <a:rPr lang="nl-NL" sz="1600" i="1" dirty="0"/>
              <a:t> voor alle drie de beschreven technologiegebieden, met spelers die concurreren op internationaal niveau</a:t>
            </a:r>
            <a:r>
              <a:rPr lang="nl-NL" sz="1600" i="1" dirty="0" smtClean="0"/>
              <a:t>.” – </a:t>
            </a:r>
            <a:r>
              <a:rPr lang="nl-NL" sz="1600" i="1" dirty="0" err="1" smtClean="0"/>
              <a:t>targeting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specific</a:t>
            </a:r>
            <a:r>
              <a:rPr lang="nl-NL" sz="1600" i="1" dirty="0" smtClean="0"/>
              <a:t> niches </a:t>
            </a:r>
            <a:r>
              <a:rPr lang="nl-NL" sz="1600" i="1" dirty="0" err="1" smtClean="0"/>
              <a:t>for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the</a:t>
            </a:r>
            <a:r>
              <a:rPr lang="nl-NL" sz="1600" i="1" dirty="0" smtClean="0"/>
              <a:t> </a:t>
            </a:r>
            <a:r>
              <a:rPr lang="nl-NL" sz="1600" i="1" dirty="0"/>
              <a:t>control points </a:t>
            </a:r>
            <a:r>
              <a:rPr lang="nl-NL" sz="1600" i="1" dirty="0" smtClean="0"/>
              <a:t>“rekening </a:t>
            </a:r>
            <a:r>
              <a:rPr lang="nl-NL" sz="1600" i="1" dirty="0"/>
              <a:t>gehouden </a:t>
            </a:r>
            <a:r>
              <a:rPr lang="nl-NL" sz="1600" i="1" dirty="0" smtClean="0"/>
              <a:t>met </a:t>
            </a:r>
            <a:r>
              <a:rPr lang="nl-NL" sz="1600" i="1" dirty="0"/>
              <a:t>de lokale economische omstandigheden, niet enkel de wetenschappelijke kwaliteit</a:t>
            </a:r>
            <a:r>
              <a:rPr lang="nl-NL" sz="1600" i="1" dirty="0" smtClean="0"/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Imaging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1600" i="1" dirty="0" smtClean="0"/>
              <a:t>“</a:t>
            </a:r>
            <a:r>
              <a:rPr lang="nl-NL" sz="1600" i="1" dirty="0" err="1" smtClean="0"/>
              <a:t>the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combination</a:t>
            </a:r>
            <a:r>
              <a:rPr lang="nl-NL" sz="1600" i="1" dirty="0" smtClean="0"/>
              <a:t> of </a:t>
            </a:r>
            <a:r>
              <a:rPr lang="nl-NL" sz="1600" i="1" dirty="0" err="1" smtClean="0"/>
              <a:t>semicon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and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quantum</a:t>
            </a:r>
            <a:r>
              <a:rPr lang="nl-NL" sz="1600" i="1" dirty="0" smtClean="0"/>
              <a:t> (</a:t>
            </a:r>
            <a:r>
              <a:rPr lang="nl-NL" sz="1600" i="1" dirty="0" err="1" smtClean="0"/>
              <a:t>optics</a:t>
            </a:r>
            <a:r>
              <a:rPr lang="nl-NL" sz="1600" i="1" dirty="0" smtClean="0"/>
              <a:t>, </a:t>
            </a:r>
            <a:r>
              <a:rPr lang="nl-NL" sz="1600" i="1" dirty="0" err="1" smtClean="0"/>
              <a:t>optomechatronics</a:t>
            </a:r>
            <a:r>
              <a:rPr lang="nl-NL" sz="1600" i="1" dirty="0" smtClean="0"/>
              <a:t>, </a:t>
            </a:r>
            <a:r>
              <a:rPr lang="nl-NL" sz="1600" i="1" dirty="0" err="1" smtClean="0"/>
              <a:t>acoustics</a:t>
            </a:r>
            <a:r>
              <a:rPr lang="nl-NL" sz="1600" i="1" dirty="0" smtClean="0"/>
              <a:t>) is </a:t>
            </a:r>
            <a:r>
              <a:rPr lang="nl-NL" sz="1600" i="1" dirty="0" err="1" smtClean="0"/>
              <a:t>unique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for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quality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assurance</a:t>
            </a:r>
            <a:r>
              <a:rPr lang="nl-NL" sz="1600" i="1" dirty="0" smtClean="0"/>
              <a:t>. </a:t>
            </a:r>
            <a:r>
              <a:rPr lang="nl-NL" sz="1600" i="1" dirty="0" err="1" smtClean="0"/>
              <a:t>This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can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become</a:t>
            </a:r>
            <a:r>
              <a:rPr lang="nl-NL" sz="1600" i="1" dirty="0" smtClean="0"/>
              <a:t> a </a:t>
            </a:r>
            <a:r>
              <a:rPr lang="nl-NL" sz="1600" i="1" dirty="0" err="1" smtClean="0"/>
              <a:t>controlpoint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for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the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semicon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industry</a:t>
            </a:r>
            <a:r>
              <a:rPr lang="nl-NL" sz="1600" i="1" dirty="0" smtClean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Energy </a:t>
            </a:r>
            <a:r>
              <a:rPr lang="nl-NL" b="1" dirty="0" err="1" smtClean="0"/>
              <a:t>materials</a:t>
            </a:r>
            <a:r>
              <a:rPr lang="nl-NL" b="1" dirty="0"/>
              <a:t/>
            </a:r>
            <a:br>
              <a:rPr lang="nl-NL" b="1" dirty="0"/>
            </a:b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existing</a:t>
            </a:r>
            <a:r>
              <a:rPr lang="nl-NL" sz="1600" dirty="0" smtClean="0"/>
              <a:t> NGF </a:t>
            </a:r>
            <a:r>
              <a:rPr lang="nl-NL" sz="1600" dirty="0" err="1" smtClean="0"/>
              <a:t>programme</a:t>
            </a:r>
            <a:r>
              <a:rPr lang="nl-NL" sz="1600" dirty="0" smtClean="0"/>
              <a:t> targets </a:t>
            </a:r>
            <a:r>
              <a:rPr lang="nl-NL" sz="1600" dirty="0" err="1" smtClean="0"/>
              <a:t>specific</a:t>
            </a:r>
            <a:r>
              <a:rPr lang="nl-NL" sz="1600" dirty="0" smtClean="0"/>
              <a:t> </a:t>
            </a:r>
            <a:r>
              <a:rPr lang="nl-NL" sz="1600" dirty="0" err="1" smtClean="0"/>
              <a:t>elements</a:t>
            </a:r>
            <a:r>
              <a:rPr lang="nl-NL" sz="1600" dirty="0" smtClean="0"/>
              <a:t> of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battery</a:t>
            </a:r>
            <a:r>
              <a:rPr lang="nl-NL" sz="1600" dirty="0" smtClean="0"/>
              <a:t> </a:t>
            </a:r>
            <a:r>
              <a:rPr lang="nl-NL" sz="1600" dirty="0" err="1" smtClean="0"/>
              <a:t>value</a:t>
            </a:r>
            <a:r>
              <a:rPr lang="nl-NL" sz="1600" dirty="0" smtClean="0"/>
              <a:t> chain; next gen </a:t>
            </a:r>
            <a:r>
              <a:rPr lang="nl-NL" sz="1600" dirty="0" err="1" smtClean="0"/>
              <a:t>cells</a:t>
            </a:r>
            <a:r>
              <a:rPr lang="nl-NL" sz="1600" dirty="0" smtClean="0"/>
              <a:t>, </a:t>
            </a:r>
            <a:r>
              <a:rPr lang="nl-NL" sz="1600" dirty="0" err="1" smtClean="0"/>
              <a:t>stationary</a:t>
            </a:r>
            <a:r>
              <a:rPr lang="nl-NL" sz="1600" dirty="0" smtClean="0"/>
              <a:t> load-</a:t>
            </a:r>
            <a:r>
              <a:rPr lang="nl-NL" sz="1600" dirty="0" err="1" smtClean="0"/>
              <a:t>balancing</a:t>
            </a:r>
            <a:r>
              <a:rPr lang="nl-NL" sz="1600" dirty="0" smtClean="0"/>
              <a:t> </a:t>
            </a:r>
            <a:r>
              <a:rPr lang="nl-NL" sz="1600" dirty="0" err="1" smtClean="0"/>
              <a:t>batteries</a:t>
            </a:r>
            <a:r>
              <a:rPr lang="nl-NL" sz="1600" dirty="0" smtClean="0"/>
              <a:t>, HGV </a:t>
            </a:r>
            <a:r>
              <a:rPr lang="nl-NL" sz="1600" dirty="0" err="1" smtClean="0"/>
              <a:t>batteries</a:t>
            </a:r>
            <a:endParaRPr lang="nl-N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9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Control-point technologies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1278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ikhef-DG22-NikUM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F3EA46B6-B1CC-423D-8D72-303E5087AE02}" vid="{59042822-A328-4C5D-AA20-9F5BEECD071B}"/>
    </a:ext>
  </a:extLst>
</a:theme>
</file>

<file path=ppt/theme/theme2.xml><?xml version="1.0" encoding="utf-8"?>
<a:theme xmlns:a="http://schemas.openxmlformats.org/drawingml/2006/main" name="Nikhef-DG22-NikOnly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F3EA46B6-B1CC-423D-8D72-303E5087AE02}" vid="{A204BAA0-0B4C-4777-9C9A-A1B2C4053E35}"/>
    </a:ext>
  </a:extLst>
</a:theme>
</file>

<file path=ppt/theme/theme3.xml><?xml version="1.0" encoding="utf-8"?>
<a:theme xmlns:a="http://schemas.openxmlformats.org/drawingml/2006/main" name="Nikhef-DG22-NikUM-Closur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F3EA46B6-B1CC-423D-8D72-303E5087AE02}" vid="{787E897D-5A26-4200-840E-39D1B0C9D5E5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Nikhef_presentatie-template-lc-2018-DGUM-MF</Template>
  <TotalTime>1481</TotalTime>
  <Words>1516</Words>
  <Application>Microsoft Office PowerPoint</Application>
  <PresentationFormat>On-screen Show (16:9)</PresentationFormat>
  <Paragraphs>167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Akkurat Std</vt:lpstr>
      <vt:lpstr>Akkurat Std Mono</vt:lpstr>
      <vt:lpstr>Arial</vt:lpstr>
      <vt:lpstr>Calibri</vt:lpstr>
      <vt:lpstr>Candara</vt:lpstr>
      <vt:lpstr>Helvetica Neue</vt:lpstr>
      <vt:lpstr>Helvetica Neue Medium</vt:lpstr>
      <vt:lpstr>Minion Pro</vt:lpstr>
      <vt:lpstr>Wingdings</vt:lpstr>
      <vt:lpstr>Nikhef-DG22-NikUM-main</vt:lpstr>
      <vt:lpstr>Nikhef-DG22-NikOnly-main</vt:lpstr>
      <vt:lpstr>Nikhef-DG22-NikUM-Closures</vt:lpstr>
      <vt:lpstr>Dutch  National Technology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Dutch  National Technology Strategy</dc:title>
  <dc:creator>davidg</dc:creator>
  <cp:lastModifiedBy>davidg</cp:lastModifiedBy>
  <cp:revision>67</cp:revision>
  <dcterms:created xsi:type="dcterms:W3CDTF">2025-01-13T14:34:40Z</dcterms:created>
  <dcterms:modified xsi:type="dcterms:W3CDTF">2025-01-17T19:49:42Z</dcterms:modified>
</cp:coreProperties>
</file>