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71" r:id="rId4"/>
    <p:sldId id="264" r:id="rId5"/>
    <p:sldId id="260" r:id="rId6"/>
    <p:sldId id="266" r:id="rId7"/>
    <p:sldId id="272" r:id="rId8"/>
    <p:sldId id="267" r:id="rId9"/>
    <p:sldId id="277" r:id="rId10"/>
    <p:sldId id="276" r:id="rId11"/>
    <p:sldId id="268" r:id="rId12"/>
    <p:sldId id="273" r:id="rId13"/>
    <p:sldId id="269" r:id="rId14"/>
    <p:sldId id="270" r:id="rId15"/>
    <p:sldId id="275" r:id="rId16"/>
    <p:sldId id="265" r:id="rId17"/>
    <p:sldId id="274" r:id="rId18"/>
    <p:sldId id="279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367E40-9029-D36A-7907-9A84B4A0D465}" name="Chiotopoulos, Xenofon (DACS)" initials="" userId="S::xenofon.chiotopoulos@maastrichtuniversity.nl::cbb7f48c-d854-4fb2-90bf-d39f38143d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94"/>
  </p:normalViewPr>
  <p:slideViewPr>
    <p:cSldViewPr snapToGrid="0">
      <p:cViewPr varScale="1">
        <p:scale>
          <a:sx n="161" d="100"/>
          <a:sy n="161" d="100"/>
        </p:scale>
        <p:origin x="9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"/>
          <p:cNvSpPr/>
          <p:nvPr/>
        </p:nvSpPr>
        <p:spPr>
          <a:xfrm>
            <a:off x="0" y="4869655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" name="Vorm"/>
          <p:cNvSpPr/>
          <p:nvPr/>
        </p:nvSpPr>
        <p:spPr>
          <a:xfrm rot="10800000">
            <a:off x="7728855" y="4869650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0" y="4886643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jdelijke aanduiding voor voettekst 9">
            <a:extLst>
              <a:ext uri="{FF2B5EF4-FFF2-40B4-BE49-F238E27FC236}">
                <a16:creationId xmlns:a16="http://schemas.microsoft.com/office/drawing/2014/main" id="{2A0C115E-BCF7-82CA-B5B8-8E666EBE9F90}"/>
              </a:ext>
            </a:extLst>
          </p:cNvPr>
          <p:cNvSpPr txBox="1"/>
          <p:nvPr userDrawn="1"/>
        </p:nvSpPr>
        <p:spPr>
          <a:xfrm>
            <a:off x="0" y="4873501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hoek"/>
          <p:cNvSpPr/>
          <p:nvPr/>
        </p:nvSpPr>
        <p:spPr>
          <a:xfrm>
            <a:off x="0" y="4869655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Vorm"/>
          <p:cNvSpPr/>
          <p:nvPr/>
        </p:nvSpPr>
        <p:spPr>
          <a:xfrm rot="10800000">
            <a:off x="7728855" y="4869650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0" y="4886643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1" cy="2139554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8"/>
            <a:ext cx="7886701" cy="1125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B3B80756-9305-A150-2D88-D681FC696C7B}"/>
              </a:ext>
            </a:extLst>
          </p:cNvPr>
          <p:cNvSpPr txBox="1"/>
          <p:nvPr userDrawn="1"/>
        </p:nvSpPr>
        <p:spPr>
          <a:xfrm>
            <a:off x="0" y="4873501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1" cy="61793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900">
              <a:buSzTx/>
              <a:buFontTx/>
              <a:buNone/>
              <a:defRPr sz="1800" b="1"/>
            </a:lvl2pPr>
            <a:lvl3pPr marL="0" indent="685800">
              <a:buSzTx/>
              <a:buFontTx/>
              <a:buNone/>
              <a:defRPr sz="1800" b="1"/>
            </a:lvl3pPr>
            <a:lvl4pPr marL="0" indent="1028700">
              <a:buSzTx/>
              <a:buFontTx/>
              <a:buNone/>
              <a:defRPr sz="1800" b="1"/>
            </a:lvl4pPr>
            <a:lvl5pPr marL="0" indent="1371600">
              <a:buSzTx/>
              <a:buFont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29150" y="1260871"/>
            <a:ext cx="3887392" cy="61793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 b="1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hthoek"/>
          <p:cNvSpPr/>
          <p:nvPr userDrawn="1"/>
        </p:nvSpPr>
        <p:spPr>
          <a:xfrm>
            <a:off x="0" y="4869655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Vorm"/>
          <p:cNvSpPr/>
          <p:nvPr/>
        </p:nvSpPr>
        <p:spPr>
          <a:xfrm rot="10800000">
            <a:off x="7728855" y="4869650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0" y="4886643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28650" y="793"/>
            <a:ext cx="7886700" cy="994173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9ED77690-33F2-F699-EEAA-187682069C96}"/>
              </a:ext>
            </a:extLst>
          </p:cNvPr>
          <p:cNvSpPr txBox="1"/>
          <p:nvPr userDrawn="1"/>
        </p:nvSpPr>
        <p:spPr>
          <a:xfrm>
            <a:off x="0" y="4873501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hthoek"/>
          <p:cNvSpPr/>
          <p:nvPr/>
        </p:nvSpPr>
        <p:spPr>
          <a:xfrm>
            <a:off x="0" y="4869655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" name="Vorm"/>
          <p:cNvSpPr/>
          <p:nvPr/>
        </p:nvSpPr>
        <p:spPr>
          <a:xfrm rot="10800000">
            <a:off x="7728855" y="4869650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0" y="4886643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/>
          <a:lstStyle>
            <a:lvl1pPr marL="171450" indent="-171450">
              <a:defRPr sz="2400"/>
            </a:lvl1pPr>
            <a:lvl2pPr marL="538842" indent="-195942">
              <a:defRPr sz="2400"/>
            </a:lvl2pPr>
            <a:lvl3pPr>
              <a:defRPr sz="2400"/>
            </a:lvl3pPr>
            <a:lvl4pPr marL="1303019" indent="-274319">
              <a:defRPr sz="2400"/>
            </a:lvl4pPr>
            <a:lvl5pPr marL="1645920" indent="-274320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  <a:endParaRPr/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006E8D92-1969-AB92-D309-80C64A987169}"/>
              </a:ext>
            </a:extLst>
          </p:cNvPr>
          <p:cNvSpPr txBox="1"/>
          <p:nvPr userDrawn="1"/>
        </p:nvSpPr>
        <p:spPr>
          <a:xfrm>
            <a:off x="0" y="4873501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hthoek"/>
          <p:cNvSpPr/>
          <p:nvPr/>
        </p:nvSpPr>
        <p:spPr>
          <a:xfrm>
            <a:off x="0" y="4869655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6" name="Vorm"/>
          <p:cNvSpPr/>
          <p:nvPr/>
        </p:nvSpPr>
        <p:spPr>
          <a:xfrm rot="10800000">
            <a:off x="7728855" y="4869650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0" y="4886643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23AC1CB3-6437-41D1-EF7C-F322D6D4F48C}"/>
              </a:ext>
            </a:extLst>
          </p:cNvPr>
          <p:cNvSpPr txBox="1"/>
          <p:nvPr userDrawn="1"/>
        </p:nvSpPr>
        <p:spPr>
          <a:xfrm>
            <a:off x="0" y="4873501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9522" y="4834216"/>
            <a:ext cx="220270" cy="211634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219075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869655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67185" cy="1568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914400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Vorm"/>
          <p:cNvSpPr/>
          <p:nvPr/>
        </p:nvSpPr>
        <p:spPr>
          <a:xfrm rot="10800000">
            <a:off x="7728855" y="4869650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NIKHEF_LOGO.png" descr="NIKHEF_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1370" y="4886643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827314"/>
            <a:ext cx="7886700" cy="392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Tijdelijke aanduiding voor voettekst 9"/>
          <p:cNvSpPr txBox="1"/>
          <p:nvPr/>
        </p:nvSpPr>
        <p:spPr>
          <a:xfrm>
            <a:off x="0" y="4873501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  <p:sp>
        <p:nvSpPr>
          <p:cNvPr id="8" name="Title Text"/>
          <p:cNvSpPr txBox="1"/>
          <p:nvPr/>
        </p:nvSpPr>
        <p:spPr>
          <a:xfrm>
            <a:off x="628650" y="793"/>
            <a:ext cx="7886700" cy="99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685800">
              <a:lnSpc>
                <a:spcPct val="90000"/>
              </a:lnSpc>
              <a:defRPr sz="3300">
                <a:solidFill>
                  <a:srgbClr val="D33A44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628650" y="61932"/>
            <a:ext cx="7886700" cy="553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FF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63285" marR="0" indent="-16328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33400" marR="0" indent="-1905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14400" marR="0" indent="-22860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2469" marR="0" indent="-2637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5369" marR="0" indent="-2637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78269" marR="0" indent="-2637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1169" marR="0" indent="-2637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4069" marR="0" indent="-2637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6969" marR="0" indent="-2637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ature.com/articles/s41467-021-21728-w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xquantum/abstract/10.1103/PRXQuantum.5.037001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2254-021-00348-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pennylane.ai/qml/glossary/parameter_shif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"/>
          <p:cNvSpPr/>
          <p:nvPr/>
        </p:nvSpPr>
        <p:spPr>
          <a:xfrm>
            <a:off x="869231" y="1942540"/>
            <a:ext cx="7405537" cy="8030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en-GB" sz="3600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Variational Quantum Algorithms</a:t>
            </a:r>
            <a:endParaRPr sz="36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61C72DF2-C75B-AB3D-415F-4E43A4C47254}"/>
              </a:ext>
            </a:extLst>
          </p:cNvPr>
          <p:cNvSpPr/>
          <p:nvPr/>
        </p:nvSpPr>
        <p:spPr>
          <a:xfrm>
            <a:off x="0" y="4861722"/>
            <a:ext cx="9144000" cy="281778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E95EF812-2294-CF6E-A4BD-A694687B299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22853" y="4852634"/>
            <a:ext cx="123432" cy="22313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</a:rPr>
              <a:t>1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Vorm">
            <a:extLst>
              <a:ext uri="{FF2B5EF4-FFF2-40B4-BE49-F238E27FC236}">
                <a16:creationId xmlns:a16="http://schemas.microsoft.com/office/drawing/2014/main" id="{3DD1D2C8-90BA-812F-6319-D4AC8E4DD442}"/>
              </a:ext>
            </a:extLst>
          </p:cNvPr>
          <p:cNvSpPr/>
          <p:nvPr/>
        </p:nvSpPr>
        <p:spPr>
          <a:xfrm rot="10800000">
            <a:off x="7728855" y="4861717"/>
            <a:ext cx="1415142" cy="28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LOGO.png" descr="NIKHEF_LOGO.png">
            <a:extLst>
              <a:ext uri="{FF2B5EF4-FFF2-40B4-BE49-F238E27FC236}">
                <a16:creationId xmlns:a16="http://schemas.microsoft.com/office/drawing/2014/main" id="{E7F71FFF-B67E-8A4D-69D4-118F8F27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0" y="4878710"/>
            <a:ext cx="643043" cy="251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60DCE7F8-8E3D-F1F1-637A-BAF7D7A8E9D2}"/>
              </a:ext>
            </a:extLst>
          </p:cNvPr>
          <p:cNvSpPr txBox="1"/>
          <p:nvPr/>
        </p:nvSpPr>
        <p:spPr>
          <a:xfrm>
            <a:off x="0" y="4865568"/>
            <a:ext cx="76111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0" marR="0" lvl="2" indent="9144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</a:defRPr>
            </a:pP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November Meeting of </a:t>
            </a:r>
            <a:r>
              <a:rPr lang="en-GB" sz="1200" b="0" i="0" dirty="0" err="1">
                <a:solidFill>
                  <a:srgbClr val="F9F9F9"/>
                </a:solidFill>
                <a:effectLst/>
                <a:latin typeface="+mj-lt"/>
              </a:rPr>
              <a:t>Nikhef</a:t>
            </a:r>
            <a:r>
              <a:rPr lang="en-GB" sz="1200" b="0" i="0" dirty="0">
                <a:solidFill>
                  <a:srgbClr val="F9F9F9"/>
                </a:solidFill>
                <a:effectLst/>
                <a:latin typeface="+mj-lt"/>
              </a:rPr>
              <a:t> ML/AI group 	       </a:t>
            </a:r>
            <a:r>
              <a:rPr lang="en-GB" dirty="0"/>
              <a:t>Xenofon Chiotopoulos                    	22/11/2024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33A2-53DC-079E-C4A5-2067DEC3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Ansatz Search</a:t>
            </a:r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E6E085A4-EACF-EFF7-8E73-680442F62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31" y="624777"/>
            <a:ext cx="7471337" cy="4202629"/>
          </a:xfrm>
          <a:prstGeom prst="rect">
            <a:avLst/>
          </a:prstGeom>
        </p:spPr>
      </p:pic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9B480315-70FA-9C88-71D8-6AB92FC2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1" t="2775" r="35828" b="10432"/>
          <a:stretch/>
        </p:blipFill>
        <p:spPr>
          <a:xfrm>
            <a:off x="5955738" y="33019"/>
            <a:ext cx="3076995" cy="19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98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5BA0-A8A0-7547-8E93-7A40609E8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>
            <a:extLst>
              <a:ext uri="{FF2B5EF4-FFF2-40B4-BE49-F238E27FC236}">
                <a16:creationId xmlns:a16="http://schemas.microsoft.com/office/drawing/2014/main" id="{0F0A4943-B7B8-8455-9743-7D7B6655168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D07F33-31D5-CE39-1C3E-C7C4E6E8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Ansatz Search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9D1312-DB36-15FD-3B84-9A94CC7251CF}"/>
              </a:ext>
            </a:extLst>
          </p:cNvPr>
          <p:cNvSpPr/>
          <p:nvPr/>
        </p:nvSpPr>
        <p:spPr>
          <a:xfrm>
            <a:off x="2478579" y="1340865"/>
            <a:ext cx="4186842" cy="299922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E4890-243D-83D6-8127-2BE82D038AA0}"/>
              </a:ext>
            </a:extLst>
          </p:cNvPr>
          <p:cNvSpPr txBox="1"/>
          <p:nvPr/>
        </p:nvSpPr>
        <p:spPr>
          <a:xfrm>
            <a:off x="3682448" y="1404730"/>
            <a:ext cx="1779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Parameter Space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684677-4CBD-1961-1EBF-A0F779ACA4C8}"/>
              </a:ext>
            </a:extLst>
          </p:cNvPr>
          <p:cNvSpPr/>
          <p:nvPr/>
        </p:nvSpPr>
        <p:spPr>
          <a:xfrm>
            <a:off x="3127512" y="2261943"/>
            <a:ext cx="1875183" cy="16607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C429C-F738-9274-AC57-D39601D060A7}"/>
              </a:ext>
            </a:extLst>
          </p:cNvPr>
          <p:cNvSpPr txBox="1"/>
          <p:nvPr/>
        </p:nvSpPr>
        <p:spPr>
          <a:xfrm>
            <a:off x="3175551" y="2471146"/>
            <a:ext cx="1779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Solution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40199-6486-EDE5-617F-2A028F9FE16B}"/>
              </a:ext>
            </a:extLst>
          </p:cNvPr>
          <p:cNvSpPr txBox="1"/>
          <p:nvPr/>
        </p:nvSpPr>
        <p:spPr>
          <a:xfrm>
            <a:off x="7036904" y="694536"/>
            <a:ext cx="164989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Monte Carlo Tree Search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A59961-C59F-64EF-AF39-86426D0DF5C5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6052272" y="1017701"/>
            <a:ext cx="984632" cy="756359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0ECDF0-75F2-638E-F8BA-62B9D8199D31}"/>
              </a:ext>
            </a:extLst>
          </p:cNvPr>
          <p:cNvSpPr txBox="1"/>
          <p:nvPr/>
        </p:nvSpPr>
        <p:spPr>
          <a:xfrm>
            <a:off x="623487" y="3693758"/>
            <a:ext cx="153062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Genetic Algorithms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EAE6C0-2265-3D78-CE8E-A002D857686D}"/>
              </a:ext>
            </a:extLst>
          </p:cNvPr>
          <p:cNvCxnSpPr>
            <a:cxnSpLocks/>
            <a:stCxn id="2" idx="3"/>
            <a:endCxn id="12" idx="3"/>
          </p:cNvCxnSpPr>
          <p:nvPr/>
        </p:nvCxnSpPr>
        <p:spPr>
          <a:xfrm flipH="1">
            <a:off x="2154112" y="3900861"/>
            <a:ext cx="937616" cy="116062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4DE987-E37E-2CFC-70E0-4729C53B194F}"/>
              </a:ext>
            </a:extLst>
          </p:cNvPr>
          <p:cNvSpPr txBox="1"/>
          <p:nvPr/>
        </p:nvSpPr>
        <p:spPr>
          <a:xfrm>
            <a:off x="7248938" y="3635727"/>
            <a:ext cx="134509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GB" dirty="0">
                <a:solidFill>
                  <a:srgbClr val="0E0E0E"/>
                </a:solidFill>
                <a:effectLst/>
                <a:cs typeface="Calibri" panose="020F0502020204030204" pitchFamily="34" charset="0"/>
              </a:rPr>
              <a:t>Bayesian Optimization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3EF635-BFAE-B0A5-639F-14A6BAD76EFB}"/>
              </a:ext>
            </a:extLst>
          </p:cNvPr>
          <p:cNvCxnSpPr>
            <a:cxnSpLocks/>
            <a:stCxn id="2" idx="5"/>
            <a:endCxn id="16" idx="1"/>
          </p:cNvCxnSpPr>
          <p:nvPr/>
        </p:nvCxnSpPr>
        <p:spPr>
          <a:xfrm>
            <a:off x="6052272" y="3900861"/>
            <a:ext cx="1196666" cy="58031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BE9E29-330F-03A8-96E0-C8CFEA81C195}"/>
              </a:ext>
            </a:extLst>
          </p:cNvPr>
          <p:cNvSpPr txBox="1"/>
          <p:nvPr/>
        </p:nvSpPr>
        <p:spPr>
          <a:xfrm>
            <a:off x="464477" y="1119809"/>
            <a:ext cx="153062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dirty="0">
                <a:solidFill>
                  <a:srgbClr val="0E0E0E"/>
                </a:solidFill>
                <a:effectLst/>
                <a:latin typeface="+mj-ea"/>
                <a:cs typeface="+mn-cs"/>
              </a:rPr>
              <a:t>Reinforcement Learning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0785BD-E257-25F9-0474-87B6E1CB973E}"/>
              </a:ext>
            </a:extLst>
          </p:cNvPr>
          <p:cNvCxnSpPr>
            <a:cxnSpLocks/>
            <a:stCxn id="2" idx="1"/>
            <a:endCxn id="20" idx="3"/>
          </p:cNvCxnSpPr>
          <p:nvPr/>
        </p:nvCxnSpPr>
        <p:spPr>
          <a:xfrm flipH="1" flipV="1">
            <a:off x="1995102" y="1581473"/>
            <a:ext cx="1096626" cy="198618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7289513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3281-D159-E8A2-3102-5AD8AFFF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Barren Plateaus</a:t>
            </a:r>
          </a:p>
        </p:txBody>
      </p:sp>
      <p:pic>
        <p:nvPicPr>
          <p:cNvPr id="5122" name="Picture 2" descr="Solving 'barren plateaus' is the key to quantum machine learning">
            <a:extLst>
              <a:ext uri="{FF2B5EF4-FFF2-40B4-BE49-F238E27FC236}">
                <a16:creationId xmlns:a16="http://schemas.microsoft.com/office/drawing/2014/main" id="{91590D2C-96CF-2621-24EB-D97D3B91D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6" r="7913"/>
          <a:stretch/>
        </p:blipFill>
        <p:spPr bwMode="auto">
          <a:xfrm>
            <a:off x="5610170" y="213131"/>
            <a:ext cx="2905180" cy="364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Survey of Methods for Mitigating Barren Plateaus for Parameterized Quantum Circuits">
            <a:extLst>
              <a:ext uri="{FF2B5EF4-FFF2-40B4-BE49-F238E27FC236}">
                <a16:creationId xmlns:a16="http://schemas.microsoft.com/office/drawing/2014/main" id="{DA92523B-1B03-A720-6985-AEFA88FA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8437"/>
            <a:ext cx="3943350" cy="222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llustrative example of a barren plateau and narrow gorge. On both plots: the expectation value of a Hamiltonian for a single parameter in the quantum circuit. On the left: expectation value landscape in the absence of barren plateau. On the right expectation value landscape in case of a barren plateau. Figure inspired from Fig. 2 in Ref. [67]">
            <a:extLst>
              <a:ext uri="{FF2B5EF4-FFF2-40B4-BE49-F238E27FC236}">
                <a16:creationId xmlns:a16="http://schemas.microsoft.com/office/drawing/2014/main" id="{54D4D690-D03B-46F3-8ACA-4F49E529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803633"/>
            <a:ext cx="3943350" cy="175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B5962-FCD3-F453-635A-BCD6F20C6356}"/>
              </a:ext>
            </a:extLst>
          </p:cNvPr>
          <p:cNvSpPr txBox="1"/>
          <p:nvPr/>
        </p:nvSpPr>
        <p:spPr>
          <a:xfrm>
            <a:off x="5610170" y="4069009"/>
            <a:ext cx="290518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https://</a:t>
            </a:r>
            <a:r>
              <a:rPr lang="en-GB" sz="1400" dirty="0" err="1">
                <a:hlinkClick r:id="rId5"/>
              </a:rPr>
              <a:t>www.nature.com</a:t>
            </a:r>
            <a:r>
              <a:rPr lang="en-GB" sz="1400" dirty="0">
                <a:hlinkClick r:id="rId5"/>
              </a:rPr>
              <a:t>/articles/s41467-021-21728-w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6318048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B7D6A-4D26-6178-364E-63835B061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>
            <a:extLst>
              <a:ext uri="{FF2B5EF4-FFF2-40B4-BE49-F238E27FC236}">
                <a16:creationId xmlns:a16="http://schemas.microsoft.com/office/drawing/2014/main" id="{B9E76061-C51F-64C5-EF53-2501FC729D9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C2022B-EE87-9824-6BEC-7F2951FC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Variational Quantum </a:t>
            </a:r>
            <a:r>
              <a:rPr lang="en-GB" dirty="0" err="1"/>
              <a:t>Eigensolver</a:t>
            </a: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E67414-C2E8-560F-692D-798E2B9C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36246"/>
            <a:ext cx="7814553" cy="34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483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F5E53-7097-CF3B-0467-0F6ED7252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>
            <a:extLst>
              <a:ext uri="{FF2B5EF4-FFF2-40B4-BE49-F238E27FC236}">
                <a16:creationId xmlns:a16="http://schemas.microsoft.com/office/drawing/2014/main" id="{CCC80710-3444-C354-73C8-846609F6217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DD5D49-3817-C865-4521-33FC8714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Variational Quantum </a:t>
            </a:r>
            <a:r>
              <a:rPr lang="en-GB" dirty="0" err="1"/>
              <a:t>Eigensolver</a:t>
            </a:r>
            <a:endParaRPr lang="en-GB" dirty="0"/>
          </a:p>
        </p:txBody>
      </p:sp>
      <p:pic>
        <p:nvPicPr>
          <p:cNvPr id="3074" name="Picture 2" descr="tutorial vqe">
            <a:extLst>
              <a:ext uri="{FF2B5EF4-FFF2-40B4-BE49-F238E27FC236}">
                <a16:creationId xmlns:a16="http://schemas.microsoft.com/office/drawing/2014/main" id="{C1035816-71EB-ECEA-544F-F6BDC1F3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692"/>
            <a:ext cx="9144000" cy="376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510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6158-2E6C-9F47-3253-E2D63132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Quantum Approximate Optimization Algorithm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8FBB35B-834E-75E6-D24E-C7F78E90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3" y="1305335"/>
            <a:ext cx="3909448" cy="290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259D157-EDD5-BFD2-36BB-83713D0E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88" y="1889211"/>
            <a:ext cx="3188262" cy="26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B44C121-F48C-85B1-733F-8D4801C3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57" y="1472429"/>
            <a:ext cx="3936354" cy="24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9A674-7F8F-EF69-E7AC-83F8928F55AF}"/>
              </a:ext>
            </a:extLst>
          </p:cNvPr>
          <p:cNvSpPr txBox="1"/>
          <p:nvPr/>
        </p:nvSpPr>
        <p:spPr>
          <a:xfrm>
            <a:off x="4748220" y="2571750"/>
            <a:ext cx="4102291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ea"/>
              </a:rPr>
              <a:t>H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ea"/>
              </a:rPr>
              <a:t>B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ea"/>
              </a:rPr>
              <a:t>: mixing Hamiltonian, H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  <a:latin typeface="+mj-ea"/>
              </a:rPr>
              <a:t>P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ea"/>
              </a:rPr>
              <a:t>: </a:t>
            </a:r>
            <a:r>
              <a:rPr lang="en-GB" sz="1800" b="1" i="0" u="none" strike="noStrike" dirty="0">
                <a:solidFill>
                  <a:srgbClr val="E91D63"/>
                </a:solidFill>
                <a:effectLst/>
                <a:latin typeface="+mj-ea"/>
              </a:rPr>
              <a:t>problem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ea"/>
              </a:rPr>
              <a:t> Hamiltonian</a:t>
            </a:r>
          </a:p>
          <a:p>
            <a:pPr rtl="0" fontAlgn="base">
              <a:buFont typeface="Arial" panose="020B0604020202020204" pitchFamily="34" charset="0"/>
              <a:buChar char="•"/>
            </a:pPr>
            <a:endParaRPr lang="en-GB" sz="1800" b="0" i="0" u="none" strike="noStrike" dirty="0">
              <a:solidFill>
                <a:srgbClr val="000000"/>
              </a:solidFill>
              <a:effectLst/>
              <a:latin typeface="+mj-ea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GB" sz="1800" b="1" i="0" u="sng" strike="noStrike" dirty="0">
                <a:solidFill>
                  <a:srgbClr val="000000"/>
                </a:solidFill>
                <a:effectLst/>
                <a:latin typeface="+mj-ea"/>
              </a:rPr>
              <a:t>Goal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+mj-ea"/>
              </a:rPr>
              <a:t>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ea"/>
              </a:rPr>
              <a:t>find optimal parameters </a:t>
            </a:r>
            <a:r>
              <a:rPr lang="en-GB" sz="1800" b="1" i="0" u="none" strike="noStrike" dirty="0">
                <a:solidFill>
                  <a:srgbClr val="38761D"/>
                </a:solidFill>
                <a:effectLst/>
                <a:latin typeface="+mj-ea"/>
              </a:rPr>
              <a:t>(ꞵ</a:t>
            </a:r>
            <a:r>
              <a:rPr lang="en-GB" sz="1800" b="1" i="0" u="none" strike="noStrike" baseline="-25000" dirty="0">
                <a:solidFill>
                  <a:srgbClr val="38761D"/>
                </a:solidFill>
                <a:effectLst/>
                <a:latin typeface="+mj-ea"/>
              </a:rPr>
              <a:t>opt</a:t>
            </a:r>
            <a:r>
              <a:rPr lang="en-GB" sz="1800" b="1" i="0" u="none" strike="noStrike" dirty="0">
                <a:solidFill>
                  <a:srgbClr val="38761D"/>
                </a:solidFill>
                <a:effectLst/>
                <a:latin typeface="+mj-ea"/>
              </a:rPr>
              <a:t>,</a:t>
            </a:r>
            <a:r>
              <a:rPr lang="el-GR" sz="1800" b="1" i="0" u="none" strike="noStrike" dirty="0">
                <a:solidFill>
                  <a:srgbClr val="38761D"/>
                </a:solidFill>
                <a:effectLst/>
                <a:latin typeface="+mj-ea"/>
              </a:rPr>
              <a:t>γ</a:t>
            </a:r>
            <a:r>
              <a:rPr lang="en-GB" sz="1800" b="1" i="0" u="none" strike="noStrike" baseline="-25000" dirty="0">
                <a:solidFill>
                  <a:srgbClr val="38761D"/>
                </a:solidFill>
                <a:effectLst/>
                <a:latin typeface="+mj-ea"/>
              </a:rPr>
              <a:t>opt</a:t>
            </a:r>
            <a:r>
              <a:rPr lang="en-GB" sz="1800" b="1" i="0" u="none" strike="noStrike" dirty="0">
                <a:solidFill>
                  <a:srgbClr val="38761D"/>
                </a:solidFill>
                <a:effectLst/>
                <a:latin typeface="+mj-ea"/>
              </a:rPr>
              <a:t>)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+mj-ea"/>
              </a:rPr>
              <a:t> such that the quantum state encodes the solution to the problem </a:t>
            </a:r>
            <a:endParaRPr lang="en-GB" sz="1800" b="1" i="0" u="none" strike="noStrike" dirty="0">
              <a:solidFill>
                <a:srgbClr val="000000"/>
              </a:solidFill>
              <a:effectLst/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824014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189" name="Testbeam setup"/>
          <p:cNvSpPr txBox="1">
            <a:spLocks noGrp="1"/>
          </p:cNvSpPr>
          <p:nvPr>
            <p:ph type="title"/>
          </p:nvPr>
        </p:nvSpPr>
        <p:spPr>
          <a:xfrm>
            <a:off x="80010" y="2074663"/>
            <a:ext cx="3486150" cy="994173"/>
          </a:xfrm>
          <a:prstGeom prst="rect">
            <a:avLst/>
          </a:prstGeo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nl-NL" dirty="0">
                <a:latin typeface="Calibri"/>
              </a:rPr>
              <a:t>Applications of Quantum Computing in HEP</a:t>
            </a:r>
            <a:endParaRPr dirty="0"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61B6E0-B0F5-BF3E-8EC0-2232413F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t="617" r="14272" b="46934"/>
          <a:stretch/>
        </p:blipFill>
        <p:spPr>
          <a:xfrm>
            <a:off x="3765145" y="216156"/>
            <a:ext cx="5062399" cy="3477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B526E-772C-DFFA-3B8C-B53905CBFD97}"/>
              </a:ext>
            </a:extLst>
          </p:cNvPr>
          <p:cNvSpPr txBox="1"/>
          <p:nvPr/>
        </p:nvSpPr>
        <p:spPr>
          <a:xfrm>
            <a:off x="3566160" y="3861302"/>
            <a:ext cx="526138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</a:t>
            </a:r>
            <a:r>
              <a:rPr lang="en-GB" sz="1600" dirty="0" err="1">
                <a:hlinkClick r:id="rId3"/>
              </a:rPr>
              <a:t>journals.aps.org</a:t>
            </a:r>
            <a:r>
              <a:rPr lang="en-GB" sz="1600" dirty="0">
                <a:hlinkClick r:id="rId3"/>
              </a:rPr>
              <a:t>/</a:t>
            </a:r>
            <a:r>
              <a:rPr lang="en-GB" sz="1600" dirty="0" err="1">
                <a:hlinkClick r:id="rId3"/>
              </a:rPr>
              <a:t>prxquantum</a:t>
            </a:r>
            <a:r>
              <a:rPr lang="en-GB" sz="1600" dirty="0">
                <a:hlinkClick r:id="rId3"/>
              </a:rPr>
              <a:t>/abstract/10.1103/PRXQuantum.5.037001</a:t>
            </a:r>
            <a:endParaRPr lang="en-GB" sz="1600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A324-9043-2ADF-89CE-B4D3B996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5FFD0-6674-3A5E-697C-55091A82A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06" y="1253988"/>
            <a:ext cx="3795187" cy="3394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0F770-7B2F-17CA-B817-8E098167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8" y="1253988"/>
            <a:ext cx="3724465" cy="33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203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D082-D935-68DF-D3D0-03284ADD5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7E7BEE-54B5-FA5D-18CE-B57EB909F617}"/>
              </a:ext>
            </a:extLst>
          </p:cNvPr>
          <p:cNvSpPr txBox="1">
            <a:spLocks/>
          </p:cNvSpPr>
          <p:nvPr/>
        </p:nvSpPr>
        <p:spPr>
          <a:xfrm>
            <a:off x="1389596" y="1665257"/>
            <a:ext cx="6364808" cy="181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FF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n-GB" dirty="0"/>
              <a:t>Quantum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28927793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71" name="Timepix4 time measure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20" rIns="45719" bIns="45720" anchor="ctr">
            <a:normAutofit/>
          </a:bodyPr>
          <a:lstStyle/>
          <a:p>
            <a:r>
              <a:rPr lang="en-GB" sz="3200" dirty="0">
                <a:latin typeface="Calibri"/>
              </a:rPr>
              <a:t>What is Quantum Computation </a:t>
            </a:r>
          </a:p>
        </p:txBody>
      </p:sp>
      <p:pic>
        <p:nvPicPr>
          <p:cNvPr id="2" name="Picture 11" descr="qubit-representation-light.gif                                 00014CB1Joe's HD                       B9A81966:">
            <a:extLst>
              <a:ext uri="{FF2B5EF4-FFF2-40B4-BE49-F238E27FC236}">
                <a16:creationId xmlns:a16="http://schemas.microsoft.com/office/drawing/2014/main" id="{EB141E1E-343C-1728-C92C-7CF9CE6B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526321"/>
            <a:ext cx="2617788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2">
            <a:extLst>
              <a:ext uri="{FF2B5EF4-FFF2-40B4-BE49-F238E27FC236}">
                <a16:creationId xmlns:a16="http://schemas.microsoft.com/office/drawing/2014/main" id="{F767F883-038A-88B8-2888-8FEC604D39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66850" y="2135921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13">
            <a:extLst>
              <a:ext uri="{FF2B5EF4-FFF2-40B4-BE49-F238E27FC236}">
                <a16:creationId xmlns:a16="http://schemas.microsoft.com/office/drawing/2014/main" id="{086F96D0-58D5-CE71-759B-39DD7D1EC3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" y="2974121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C59FCE70-7545-0CD4-F179-4BAE342BB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1678721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Excited State</a:t>
            </a:r>
            <a:endParaRPr lang="en-US"/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A75BAB81-2F70-CCED-7C41-66A2422F8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126521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Ground State</a:t>
            </a:r>
            <a:endParaRPr lang="en-US"/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A6710888-5B22-A390-67DA-16210CA4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3004283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Nucleus</a:t>
            </a:r>
            <a:endParaRPr lang="en-US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9CA6E6C2-5748-2912-C4E3-D4079BDEE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343758"/>
            <a:ext cx="1447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Light pulse of frequency </a:t>
            </a:r>
            <a:r>
              <a:rPr lang="en-US" sz="1200" b="1">
                <a:sym typeface="Symbol" pitchFamily="18" charset="2"/>
              </a:rPr>
              <a:t> </a:t>
            </a:r>
            <a:r>
              <a:rPr lang="en-US" sz="1200" b="1"/>
              <a:t>for time interval t</a:t>
            </a:r>
            <a:endParaRPr lang="en-US"/>
          </a:p>
        </p:txBody>
      </p:sp>
      <p:pic>
        <p:nvPicPr>
          <p:cNvPr id="9" name="Picture 18" descr="qubit-representation-excite.gif                                00014CB1Joe's HD                       B9A81966:">
            <a:extLst>
              <a:ext uri="{FF2B5EF4-FFF2-40B4-BE49-F238E27FC236}">
                <a16:creationId xmlns:a16="http://schemas.microsoft.com/office/drawing/2014/main" id="{9635CB94-58CD-F776-178E-59F0863E9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0" y="1526321"/>
            <a:ext cx="268922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9">
            <a:extLst>
              <a:ext uri="{FF2B5EF4-FFF2-40B4-BE49-F238E27FC236}">
                <a16:creationId xmlns:a16="http://schemas.microsoft.com/office/drawing/2014/main" id="{08AC1212-00A2-D267-34D7-E6845EC2C1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3350" y="2974121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4351BBC2-9DED-BEB1-0ABD-8797F941F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3537683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Electron</a:t>
            </a:r>
            <a:endParaRPr lang="en-US"/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id="{DC6D986F-F3AA-E788-0343-72E6FF402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3736121"/>
            <a:ext cx="1066800" cy="3810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24">
            <a:extLst>
              <a:ext uri="{FF2B5EF4-FFF2-40B4-BE49-F238E27FC236}">
                <a16:creationId xmlns:a16="http://schemas.microsoft.com/office/drawing/2014/main" id="{13308ACB-0F53-18B2-EE9E-C7A5B1871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3786921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State |0&gt;</a:t>
            </a:r>
            <a:endParaRPr lang="en-US"/>
          </a:p>
        </p:txBody>
      </p:sp>
      <p:sp>
        <p:nvSpPr>
          <p:cNvPr id="14" name="AutoShape 25">
            <a:extLst>
              <a:ext uri="{FF2B5EF4-FFF2-40B4-BE49-F238E27FC236}">
                <a16:creationId xmlns:a16="http://schemas.microsoft.com/office/drawing/2014/main" id="{9C255E25-3A69-EE02-999C-B377C2CA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3736121"/>
            <a:ext cx="1066800" cy="3810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E62C0C5D-A76A-1552-D47B-64A51CBE5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50" y="3786921"/>
            <a:ext cx="96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State |1&gt;</a:t>
            </a:r>
            <a:endParaRPr lang="en-US"/>
          </a:p>
        </p:txBody>
      </p:sp>
      <p:sp>
        <p:nvSpPr>
          <p:cNvPr id="16" name="Line 27">
            <a:extLst>
              <a:ext uri="{FF2B5EF4-FFF2-40B4-BE49-F238E27FC236}">
                <a16:creationId xmlns:a16="http://schemas.microsoft.com/office/drawing/2014/main" id="{8A1F84C7-2735-41CC-D9C5-E2F3B38F15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1050" y="2791558"/>
            <a:ext cx="838200" cy="0"/>
          </a:xfrm>
          <a:prstGeom prst="line">
            <a:avLst/>
          </a:prstGeom>
          <a:noFill/>
          <a:ln w="1079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blue and white bars&#10;&#10;Description automatically generated">
            <a:extLst>
              <a:ext uri="{FF2B5EF4-FFF2-40B4-BE49-F238E27FC236}">
                <a16:creationId xmlns:a16="http://schemas.microsoft.com/office/drawing/2014/main" id="{7D112E5E-9D89-944B-59B5-E5F9B3297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212" y="2761370"/>
            <a:ext cx="3142308" cy="1629827"/>
          </a:xfrm>
          <a:prstGeom prst="rect">
            <a:avLst/>
          </a:prstGeom>
        </p:spPr>
      </p:pic>
      <p:pic>
        <p:nvPicPr>
          <p:cNvPr id="4" name="Picture 3" descr="A graph of blue and white bars&#10;&#10;Description automatically generated">
            <a:extLst>
              <a:ext uri="{FF2B5EF4-FFF2-40B4-BE49-F238E27FC236}">
                <a16:creationId xmlns:a16="http://schemas.microsoft.com/office/drawing/2014/main" id="{7BFE4AA7-8227-9000-D50A-4E7C3350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3" y="2761370"/>
            <a:ext cx="3142306" cy="1629827"/>
          </a:xfrm>
          <a:prstGeom prst="rect">
            <a:avLst/>
          </a:prstGeom>
        </p:spPr>
      </p:pic>
      <p:pic>
        <p:nvPicPr>
          <p:cNvPr id="5" name="Picture 4" descr="A diagram of a chemistry experiment&#10;&#10;Description automatically generated">
            <a:extLst>
              <a:ext uri="{FF2B5EF4-FFF2-40B4-BE49-F238E27FC236}">
                <a16:creationId xmlns:a16="http://schemas.microsoft.com/office/drawing/2014/main" id="{72DD5FF8-EFAF-AAC8-FF95-89765C809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510" y="987247"/>
            <a:ext cx="2267712" cy="1118871"/>
          </a:xfrm>
          <a:prstGeom prst="rect">
            <a:avLst/>
          </a:prstGeom>
        </p:spPr>
      </p:pic>
      <p:pic>
        <p:nvPicPr>
          <p:cNvPr id="6" name="Picture 5" descr="A diagram of a molecule&#10;&#10;Description automatically generated">
            <a:extLst>
              <a:ext uri="{FF2B5EF4-FFF2-40B4-BE49-F238E27FC236}">
                <a16:creationId xmlns:a16="http://schemas.microsoft.com/office/drawing/2014/main" id="{AAB08516-3A46-3D46-6E99-8967825EA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975" y="992344"/>
            <a:ext cx="1967321" cy="1113774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BCD44F7C-12A4-332C-22A4-803E2F0CEF5A}"/>
              </a:ext>
            </a:extLst>
          </p:cNvPr>
          <p:cNvSpPr/>
          <p:nvPr/>
        </p:nvSpPr>
        <p:spPr>
          <a:xfrm>
            <a:off x="4073652" y="2330040"/>
            <a:ext cx="996696" cy="356616"/>
          </a:xfrm>
          <a:prstGeom prst="rightArrow">
            <a:avLst/>
          </a:prstGeom>
          <a:solidFill>
            <a:srgbClr val="FC7BF9"/>
          </a:solidFill>
          <a:ln>
            <a:solidFill>
              <a:srgbClr val="FC7BF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F214BE-03FE-0F05-F97F-EB7F7777138F}"/>
                  </a:ext>
                </a:extLst>
              </p:cNvPr>
              <p:cNvSpPr txBox="1"/>
              <p:nvPr/>
            </p:nvSpPr>
            <p:spPr>
              <a:xfrm>
                <a:off x="3764789" y="1915311"/>
                <a:ext cx="1665134" cy="4147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1"/>
                    </a:solidFill>
                  </a:rPr>
                  <a:t>Add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nl-NL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nl-NL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nl-NL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F214BE-03FE-0F05-F97F-EB7F77771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789" y="1915311"/>
                <a:ext cx="1665134" cy="414729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BBE5239-E1EE-634E-3BDF-0FD5B282CC61}"/>
              </a:ext>
            </a:extLst>
          </p:cNvPr>
          <p:cNvSpPr txBox="1"/>
          <p:nvPr/>
        </p:nvSpPr>
        <p:spPr>
          <a:xfrm>
            <a:off x="327666" y="167528"/>
            <a:ext cx="6874246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Circuit-based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3200" dirty="0">
                <a:solidFill>
                  <a:srgbClr val="FF0000"/>
                </a:solidFill>
              </a:rPr>
              <a:t>Quantum Computing</a:t>
            </a:r>
            <a:endParaRPr lang="en-GB" sz="3200" dirty="0"/>
          </a:p>
        </p:txBody>
      </p:sp>
      <p:pic>
        <p:nvPicPr>
          <p:cNvPr id="9218" name="Picture 2" descr="Why is the Hadamard gate called the square root of NOT gate? :  r/QuantumComputing">
            <a:extLst>
              <a:ext uri="{FF2B5EF4-FFF2-40B4-BE49-F238E27FC236}">
                <a16:creationId xmlns:a16="http://schemas.microsoft.com/office/drawing/2014/main" id="{1C82363E-5762-C05A-0DC7-0F4895C4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65" y="777767"/>
            <a:ext cx="2008452" cy="8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052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B8B8A0-134F-FFD0-D601-4AB64F2D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54" y="151922"/>
            <a:ext cx="8666292" cy="567000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Current 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Quantum Computers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dispose of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limited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resources</a:t>
            </a:r>
            <a:endParaRPr lang="en-GB" sz="28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Graphic 5" descr="Lightbulb and gear outline">
            <a:extLst>
              <a:ext uri="{FF2B5EF4-FFF2-40B4-BE49-F238E27FC236}">
                <a16:creationId xmlns:a16="http://schemas.microsoft.com/office/drawing/2014/main" id="{794D88EF-A4D3-AE75-4AA9-9DED47785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315" y="3502867"/>
            <a:ext cx="822260" cy="822260"/>
          </a:xfrm>
          <a:prstGeom prst="rect">
            <a:avLst/>
          </a:prstGeom>
        </p:spPr>
      </p:pic>
      <p:pic>
        <p:nvPicPr>
          <p:cNvPr id="7" name="Graphic 6" descr="Wheelbarrow with solid fill">
            <a:extLst>
              <a:ext uri="{FF2B5EF4-FFF2-40B4-BE49-F238E27FC236}">
                <a16:creationId xmlns:a16="http://schemas.microsoft.com/office/drawing/2014/main" id="{74663C0A-FCDC-F340-7AD9-8B15FC4C1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491" y="769314"/>
            <a:ext cx="1213563" cy="1213563"/>
          </a:xfrm>
          <a:prstGeom prst="rect">
            <a:avLst/>
          </a:prstGeom>
        </p:spPr>
      </p:pic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2CC05F68-7BF1-415B-09B9-86E60D112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8196" y="2209737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FCAF1-1D46-C832-B700-6C486D474C5E}"/>
              </a:ext>
            </a:extLst>
          </p:cNvPr>
          <p:cNvSpPr txBox="1"/>
          <p:nvPr/>
        </p:nvSpPr>
        <p:spPr>
          <a:xfrm>
            <a:off x="2289168" y="977170"/>
            <a:ext cx="3969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Limited number of </a:t>
            </a:r>
            <a:r>
              <a:rPr lang="en-GB" b="1" dirty="0"/>
              <a:t>qubits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Limited </a:t>
            </a:r>
            <a:r>
              <a:rPr lang="en-GB" b="1" dirty="0"/>
              <a:t>connectivity</a:t>
            </a:r>
            <a:r>
              <a:rPr lang="en-GB" dirty="0"/>
              <a:t> between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Quantum</a:t>
            </a:r>
            <a:r>
              <a:rPr lang="en-GB" b="1" dirty="0"/>
              <a:t> noise </a:t>
            </a:r>
          </a:p>
        </p:txBody>
      </p:sp>
      <p:pic>
        <p:nvPicPr>
          <p:cNvPr id="10" name="Picture 9" descr="A picture containing tube&#10;&#10;Description automatically generated">
            <a:extLst>
              <a:ext uri="{FF2B5EF4-FFF2-40B4-BE49-F238E27FC236}">
                <a16:creationId xmlns:a16="http://schemas.microsoft.com/office/drawing/2014/main" id="{C3BA7432-20F8-13B2-E471-E6E45830F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70" r="10920" b="9091"/>
          <a:stretch/>
        </p:blipFill>
        <p:spPr>
          <a:xfrm>
            <a:off x="1179979" y="1235529"/>
            <a:ext cx="299292" cy="2367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8E77E-1AE6-5C1A-64BE-0FD475BC8C57}"/>
              </a:ext>
            </a:extLst>
          </p:cNvPr>
          <p:cNvSpPr txBox="1"/>
          <p:nvPr/>
        </p:nvSpPr>
        <p:spPr>
          <a:xfrm>
            <a:off x="1723575" y="2482271"/>
            <a:ext cx="667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can we achieve with currently available quantum computers?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F15F6-614D-713E-CAAF-29BDCC111D04}"/>
              </a:ext>
            </a:extLst>
          </p:cNvPr>
          <p:cNvSpPr txBox="1"/>
          <p:nvPr/>
        </p:nvSpPr>
        <p:spPr>
          <a:xfrm>
            <a:off x="2154787" y="3729331"/>
            <a:ext cx="348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Variational Quantum Algorithms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841AF76F-8E5E-566C-97A0-6F9428A0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13" y="0"/>
            <a:ext cx="5929374" cy="44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D7513-4EC2-5F04-E9BE-B3C15D04F316}"/>
              </a:ext>
            </a:extLst>
          </p:cNvPr>
          <p:cNvSpPr txBox="1"/>
          <p:nvPr/>
        </p:nvSpPr>
        <p:spPr>
          <a:xfrm>
            <a:off x="1607313" y="4440862"/>
            <a:ext cx="592937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1400" dirty="0">
                <a:hlinkClick r:id="rId3"/>
              </a:rPr>
              <a:t>https://</a:t>
            </a:r>
            <a:r>
              <a:rPr lang="en-GB" sz="1400" dirty="0" err="1">
                <a:hlinkClick r:id="rId3"/>
              </a:rPr>
              <a:t>www.nature.com</a:t>
            </a:r>
            <a:r>
              <a:rPr lang="en-GB" sz="1400" dirty="0">
                <a:hlinkClick r:id="rId3"/>
              </a:rPr>
              <a:t>/articles/s42254-021-00348-9</a:t>
            </a:r>
            <a:endParaRPr lang="en-GB" sz="14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B2BC9-57A8-47C3-ED76-449FDF7ED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>
            <a:extLst>
              <a:ext uri="{FF2B5EF4-FFF2-40B4-BE49-F238E27FC236}">
                <a16:creationId xmlns:a16="http://schemas.microsoft.com/office/drawing/2014/main" id="{A9D72679-6CEB-9622-3675-7D33EAC6A51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9974E-2728-6CE0-E89E-6F41B691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" y="19145"/>
            <a:ext cx="8961119" cy="567000"/>
          </a:xfrm>
        </p:spPr>
        <p:txBody>
          <a:bodyPr>
            <a:no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Variational Quantum Algorithms: a hybrid </a:t>
            </a:r>
            <a:r>
              <a:rPr lang="en-GB" sz="2400" dirty="0">
                <a:solidFill>
                  <a:srgbClr val="C00000"/>
                </a:solidFill>
                <a:latin typeface="+mj-lt"/>
              </a:rPr>
              <a:t>quantum-classical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approach</a:t>
            </a:r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738ABDC1-3CDF-CD93-84CB-1298ADD78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79" y="687844"/>
            <a:ext cx="7130874" cy="3055574"/>
          </a:xfrm>
          <a:prstGeom prst="rect">
            <a:avLst/>
          </a:prstGeom>
        </p:spPr>
      </p:pic>
      <p:pic>
        <p:nvPicPr>
          <p:cNvPr id="6" name="Picture 5" descr="A picture containing tube&#10;&#10;Description automatically generated">
            <a:extLst>
              <a:ext uri="{FF2B5EF4-FFF2-40B4-BE49-F238E27FC236}">
                <a16:creationId xmlns:a16="http://schemas.microsoft.com/office/drawing/2014/main" id="{CC4ED5CB-ABFB-4B71-9595-A80C6DF1B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03" y="796240"/>
            <a:ext cx="1395636" cy="930761"/>
          </a:xfrm>
          <a:prstGeom prst="rect">
            <a:avLst/>
          </a:prstGeom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B9EE75D0-EF0E-FC47-3E54-E28C98360FB8}"/>
              </a:ext>
            </a:extLst>
          </p:cNvPr>
          <p:cNvSpPr/>
          <p:nvPr/>
        </p:nvSpPr>
        <p:spPr>
          <a:xfrm rot="16200000">
            <a:off x="1070963" y="3745203"/>
            <a:ext cx="836015" cy="496496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E5B254-CD62-F537-6288-9A4B8A07A9AD}"/>
              </a:ext>
            </a:extLst>
          </p:cNvPr>
          <p:cNvSpPr/>
          <p:nvPr/>
        </p:nvSpPr>
        <p:spPr>
          <a:xfrm>
            <a:off x="706207" y="688294"/>
            <a:ext cx="5632528" cy="2555057"/>
          </a:xfrm>
          <a:prstGeom prst="roundRect">
            <a:avLst/>
          </a:prstGeom>
          <a:solidFill>
            <a:srgbClr val="FFC000">
              <a:alpha val="1563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56B017-FA4A-D805-FD09-7FD3682AEEFC}"/>
              </a:ext>
            </a:extLst>
          </p:cNvPr>
          <p:cNvSpPr/>
          <p:nvPr/>
        </p:nvSpPr>
        <p:spPr>
          <a:xfrm>
            <a:off x="2257726" y="3381138"/>
            <a:ext cx="5600356" cy="1371601"/>
          </a:xfrm>
          <a:prstGeom prst="roundRect">
            <a:avLst/>
          </a:prstGeom>
          <a:solidFill>
            <a:srgbClr val="7030A0">
              <a:alpha val="1523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A88B6065-827E-A681-6DE8-62F39781FFE7}"/>
              </a:ext>
            </a:extLst>
          </p:cNvPr>
          <p:cNvSpPr/>
          <p:nvPr/>
        </p:nvSpPr>
        <p:spPr>
          <a:xfrm rot="5400000">
            <a:off x="7362134" y="2246365"/>
            <a:ext cx="836015" cy="496496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pic>
        <p:nvPicPr>
          <p:cNvPr id="11" name="Graphic 10" descr="Monitor with solid fill">
            <a:extLst>
              <a:ext uri="{FF2B5EF4-FFF2-40B4-BE49-F238E27FC236}">
                <a16:creationId xmlns:a16="http://schemas.microsoft.com/office/drawing/2014/main" id="{8013E728-5D50-02C1-A2C9-59E344D48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8239" y="3410650"/>
            <a:ext cx="777194" cy="7771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8EAC4D-D227-833F-02B5-A64A23D9AFF8}"/>
                  </a:ext>
                </a:extLst>
              </p:cNvPr>
              <p:cNvSpPr txBox="1"/>
              <p:nvPr/>
            </p:nvSpPr>
            <p:spPr>
              <a:xfrm>
                <a:off x="2449358" y="3701935"/>
                <a:ext cx="2368296" cy="730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/>
                  <a:t>Classical Optimizer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l-NL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(|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⟩)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8EAC4D-D227-833F-02B5-A64A23D9A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358" y="3701935"/>
                <a:ext cx="2368296" cy="730008"/>
              </a:xfrm>
              <a:prstGeom prst="rect">
                <a:avLst/>
              </a:prstGeom>
              <a:blipFill>
                <a:blip r:embed="rId6"/>
                <a:stretch>
                  <a:fillRect t="-3448" b="-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blue and black dotted square&#10;&#10;Description automatically generated with medium confidence">
            <a:extLst>
              <a:ext uri="{FF2B5EF4-FFF2-40B4-BE49-F238E27FC236}">
                <a16:creationId xmlns:a16="http://schemas.microsoft.com/office/drawing/2014/main" id="{BDB0DB84-4C37-239E-48CF-4A0942806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904" y="3556700"/>
            <a:ext cx="1422400" cy="1079500"/>
          </a:xfrm>
          <a:prstGeom prst="rect">
            <a:avLst/>
          </a:prstGeom>
        </p:spPr>
      </p:pic>
      <p:pic>
        <p:nvPicPr>
          <p:cNvPr id="15" name="Picture 14" descr="A black and yellow tower&#10;&#10;Description automatically generated">
            <a:extLst>
              <a:ext uri="{FF2B5EF4-FFF2-40B4-BE49-F238E27FC236}">
                <a16:creationId xmlns:a16="http://schemas.microsoft.com/office/drawing/2014/main" id="{88872C84-7597-35DA-E85E-3C068211A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89" y="764598"/>
            <a:ext cx="873850" cy="9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9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2681-5322-AE33-B556-1689D70C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Computing Gradients</a:t>
            </a:r>
          </a:p>
        </p:txBody>
      </p:sp>
      <p:pic>
        <p:nvPicPr>
          <p:cNvPr id="4098" name="Picture 2" descr="gradients">
            <a:extLst>
              <a:ext uri="{FF2B5EF4-FFF2-40B4-BE49-F238E27FC236}">
                <a16:creationId xmlns:a16="http://schemas.microsoft.com/office/drawing/2014/main" id="{3BFE224B-EC49-9857-A1E9-E32228DA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69" y="101504"/>
            <a:ext cx="2695020" cy="158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6FBEAF-FC34-B31C-7E16-5E36FFC5DAD3}"/>
                  </a:ext>
                </a:extLst>
              </p:cNvPr>
              <p:cNvSpPr txBox="1"/>
              <p:nvPr/>
            </p:nvSpPr>
            <p:spPr>
              <a:xfrm>
                <a:off x="628650" y="1785157"/>
                <a:ext cx="1270284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=</m:t>
                      </m:r>
                      <m:func>
                        <m:func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nl-NL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sin</m:t>
                          </m:r>
                        </m:fName>
                        <m:e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6FBEAF-FC34-B31C-7E16-5E36FFC5D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785157"/>
                <a:ext cx="1270284" cy="276999"/>
              </a:xfrm>
              <a:prstGeom prst="rect">
                <a:avLst/>
              </a:prstGeom>
              <a:blipFill>
                <a:blip r:embed="rId3"/>
                <a:stretch>
                  <a:fillRect l="-5941" r="-1980" b="-347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DA511A-5FED-4D41-38ED-3D618D83D671}"/>
                  </a:ext>
                </a:extLst>
              </p:cNvPr>
              <p:cNvSpPr txBox="1"/>
              <p:nvPr/>
            </p:nvSpPr>
            <p:spPr>
              <a:xfrm>
                <a:off x="2720628" y="1664354"/>
                <a:ext cx="3702744" cy="5186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sSupPr>
                        <m:e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𝑓</m:t>
                          </m:r>
                        </m:e>
                        <m:sup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=</m:t>
                      </m:r>
                      <m:f>
                        <m:f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fPr>
                        <m:num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1</m:t>
                          </m:r>
                        </m:num>
                        <m:den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nl-NL" sz="18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nl-NL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−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DA511A-5FED-4D41-38ED-3D618D83D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628" y="1664354"/>
                <a:ext cx="3702744" cy="518604"/>
              </a:xfrm>
              <a:prstGeom prst="rect">
                <a:avLst/>
              </a:prstGeom>
              <a:blipFill>
                <a:blip r:embed="rId4"/>
                <a:stretch>
                  <a:fillRect l="-2055" t="-4878" b="-1463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FDC807-9B0B-B39F-3B34-D6F76917B444}"/>
                  </a:ext>
                </a:extLst>
              </p:cNvPr>
              <p:cNvSpPr txBox="1"/>
              <p:nvPr/>
            </p:nvSpPr>
            <p:spPr>
              <a:xfrm>
                <a:off x="628650" y="3213776"/>
                <a:ext cx="2469779" cy="312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nl-NL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kumimoji="0" lang="nl-NL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Calibri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0" lang="nl-NL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dPr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acc>
                            <m:accPr>
                              <m:chr m:val="̂"/>
                              <m:ctrlPr>
                                <a:rPr kumimoji="0" lang="nl-NL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kumimoji="0" lang="nl-NL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  <m:t>𝑂</m:t>
                              </m:r>
                            </m:e>
                          </m:acc>
                        </m:e>
                        <m:e>
                          <m:r>
                            <a:rPr lang="nl-NL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FDC807-9B0B-B39F-3B34-D6F76917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213776"/>
                <a:ext cx="2469779" cy="312650"/>
              </a:xfrm>
              <a:prstGeom prst="rect">
                <a:avLst/>
              </a:prstGeom>
              <a:blipFill>
                <a:blip r:embed="rId5"/>
                <a:stretch>
                  <a:fillRect l="-1538" t="-11538" b="-2692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5B7A4B-BBC0-37B3-2189-C77827923970}"/>
                  </a:ext>
                </a:extLst>
              </p:cNvPr>
              <p:cNvSpPr txBox="1"/>
              <p:nvPr/>
            </p:nvSpPr>
            <p:spPr>
              <a:xfrm>
                <a:off x="4204780" y="3160585"/>
                <a:ext cx="3681585" cy="584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  <m:t>𝜕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kumimoji="0" lang="nl-NL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j-ea"/>
                          <a:cs typeface="+mj-cs"/>
                          <a:sym typeface="Calibri"/>
                        </a:rPr>
                        <m:t>=</m:t>
                      </m:r>
                      <m:f>
                        <m:fPr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fPr>
                        <m:num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1</m:t>
                          </m:r>
                        </m:num>
                        <m:den>
                          <m: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nl-NL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dPr>
                        <m:e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0" lang="en-GB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5B7A4B-BBC0-37B3-2189-C77827923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780" y="3160585"/>
                <a:ext cx="3681585" cy="584391"/>
              </a:xfrm>
              <a:prstGeom prst="rect">
                <a:avLst/>
              </a:prstGeom>
              <a:blipFill>
                <a:blip r:embed="rId6"/>
                <a:stretch>
                  <a:fillRect l="-1375" b="-1063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3796238-4516-EA8C-F29B-38B3863C922C}"/>
              </a:ext>
            </a:extLst>
          </p:cNvPr>
          <p:cNvSpPr txBox="1"/>
          <p:nvPr/>
        </p:nvSpPr>
        <p:spPr>
          <a:xfrm>
            <a:off x="839947" y="761722"/>
            <a:ext cx="37613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Parameter-shift Rule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EBE7A-A9CB-42CC-AD1B-587DA70FC17E}"/>
              </a:ext>
            </a:extLst>
          </p:cNvPr>
          <p:cNvSpPr txBox="1"/>
          <p:nvPr/>
        </p:nvSpPr>
        <p:spPr>
          <a:xfrm>
            <a:off x="628650" y="4117645"/>
            <a:ext cx="58829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7"/>
              </a:rPr>
              <a:t>If you want to learn more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4822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FF49-9A09-B0D9-2A8C-2BC1F4F0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>
            <a:extLst>
              <a:ext uri="{FF2B5EF4-FFF2-40B4-BE49-F238E27FC236}">
                <a16:creationId xmlns:a16="http://schemas.microsoft.com/office/drawing/2014/main" id="{85F0BA34-25A1-D1DC-3611-EB26ED8A86E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4E2D9-F37A-CCB3-A8EA-7D8067A6C8C8}"/>
              </a:ext>
            </a:extLst>
          </p:cNvPr>
          <p:cNvSpPr txBox="1"/>
          <p:nvPr/>
        </p:nvSpPr>
        <p:spPr>
          <a:xfrm>
            <a:off x="533113" y="106577"/>
            <a:ext cx="80777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solidFill>
                  <a:srgbClr val="7030A0"/>
                </a:solidFill>
              </a:rPr>
              <a:t>Encode the Problem </a:t>
            </a:r>
            <a:r>
              <a:rPr lang="en-GB" sz="2100" b="1" dirty="0"/>
              <a:t>in a </a:t>
            </a:r>
            <a:r>
              <a:rPr lang="en-GB" sz="2100" b="1" dirty="0">
                <a:solidFill>
                  <a:srgbClr val="C00000"/>
                </a:solidFill>
              </a:rPr>
              <a:t>Parameterized Quantum Circuit</a:t>
            </a:r>
          </a:p>
        </p:txBody>
      </p:sp>
      <p:pic>
        <p:nvPicPr>
          <p:cNvPr id="4" name="Picture 3" descr="A diagram of a graph&#10;&#10;Description automatically generated">
            <a:extLst>
              <a:ext uri="{FF2B5EF4-FFF2-40B4-BE49-F238E27FC236}">
                <a16:creationId xmlns:a16="http://schemas.microsoft.com/office/drawing/2014/main" id="{074DEEE1-DC7B-8500-722F-D9FC96C8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85" y="694773"/>
            <a:ext cx="7772400" cy="333046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F61130B-88CB-BFBF-8CDF-C6BC49C848DC}"/>
              </a:ext>
            </a:extLst>
          </p:cNvPr>
          <p:cNvSpPr/>
          <p:nvPr/>
        </p:nvSpPr>
        <p:spPr>
          <a:xfrm>
            <a:off x="7698637" y="1591018"/>
            <a:ext cx="1289245" cy="28238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Cost Function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31BE3C-3410-2284-B029-0D1D2FC62FF9}"/>
              </a:ext>
            </a:extLst>
          </p:cNvPr>
          <p:cNvCxnSpPr>
            <a:cxnSpLocks/>
          </p:cNvCxnSpPr>
          <p:nvPr/>
        </p:nvCxnSpPr>
        <p:spPr>
          <a:xfrm>
            <a:off x="7154031" y="1732212"/>
            <a:ext cx="544606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1838C4-B57D-8A8B-9F1D-688187D6A726}"/>
              </a:ext>
            </a:extLst>
          </p:cNvPr>
          <p:cNvCxnSpPr>
            <a:cxnSpLocks/>
          </p:cNvCxnSpPr>
          <p:nvPr/>
        </p:nvCxnSpPr>
        <p:spPr>
          <a:xfrm>
            <a:off x="7154030" y="1732212"/>
            <a:ext cx="0" cy="423582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5B55EB-AFEF-E581-8754-C1AF8F26BDF3}"/>
              </a:ext>
            </a:extLst>
          </p:cNvPr>
          <p:cNvSpPr txBox="1"/>
          <p:nvPr/>
        </p:nvSpPr>
        <p:spPr>
          <a:xfrm>
            <a:off x="1200253" y="3981770"/>
            <a:ext cx="674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How do we determine the structure of the circuit to optimize on?</a:t>
            </a:r>
          </a:p>
        </p:txBody>
      </p:sp>
    </p:spTree>
    <p:extLst>
      <p:ext uri="{BB962C8B-B14F-4D97-AF65-F5344CB8AC3E}">
        <p14:creationId xmlns:p14="http://schemas.microsoft.com/office/powerpoint/2010/main" val="28680537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222A-E105-E133-11F6-3E2C95ABA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>
            <a:extLst>
              <a:ext uri="{FF2B5EF4-FFF2-40B4-BE49-F238E27FC236}">
                <a16:creationId xmlns:a16="http://schemas.microsoft.com/office/drawing/2014/main" id="{FDBCBDAA-C676-EC73-E40E-800EF8C7E2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00977" y="4926839"/>
            <a:ext cx="127001" cy="15686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AABDCB-B6DE-6865-4ED6-B06F1F3B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Ansatz Search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4A9C756-CB38-2E95-4CDF-F7A437912BF7}"/>
              </a:ext>
            </a:extLst>
          </p:cNvPr>
          <p:cNvSpPr/>
          <p:nvPr/>
        </p:nvSpPr>
        <p:spPr>
          <a:xfrm>
            <a:off x="512531" y="1365141"/>
            <a:ext cx="4186842" cy="299922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9F1F4-CBE8-58E8-1318-4232E04F5D00}"/>
              </a:ext>
            </a:extLst>
          </p:cNvPr>
          <p:cNvSpPr txBox="1"/>
          <p:nvPr/>
        </p:nvSpPr>
        <p:spPr>
          <a:xfrm>
            <a:off x="1716400" y="1429006"/>
            <a:ext cx="1779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Parameter Space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2F2395-D22A-C19F-898A-97CA650A42D6}"/>
              </a:ext>
            </a:extLst>
          </p:cNvPr>
          <p:cNvSpPr/>
          <p:nvPr/>
        </p:nvSpPr>
        <p:spPr>
          <a:xfrm>
            <a:off x="1161464" y="2286219"/>
            <a:ext cx="1875183" cy="16607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14FCE-55BD-2F64-F8D5-A97B68CADE8E}"/>
              </a:ext>
            </a:extLst>
          </p:cNvPr>
          <p:cNvSpPr txBox="1"/>
          <p:nvPr/>
        </p:nvSpPr>
        <p:spPr>
          <a:xfrm>
            <a:off x="1209503" y="2495422"/>
            <a:ext cx="1779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Solution Space</a:t>
            </a:r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1752E632-EA22-D377-AB29-3F51D2E9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1" t="2775" r="35828" b="10432"/>
          <a:stretch/>
        </p:blipFill>
        <p:spPr>
          <a:xfrm>
            <a:off x="5103734" y="1656686"/>
            <a:ext cx="3864263" cy="24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970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4449</TotalTime>
  <Words>277</Words>
  <Application>Microsoft Macintosh PowerPoint</Application>
  <PresentationFormat>On-screen Show (16:9)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 Neue</vt:lpstr>
      <vt:lpstr>Helvetica Neue Medium</vt:lpstr>
      <vt:lpstr>Roboto</vt:lpstr>
      <vt:lpstr>Symbol</vt:lpstr>
      <vt:lpstr>Office Theme</vt:lpstr>
      <vt:lpstr>PowerPoint Presentation</vt:lpstr>
      <vt:lpstr>What is Quantum Computation </vt:lpstr>
      <vt:lpstr>PowerPoint Presentation</vt:lpstr>
      <vt:lpstr>Current Quantum Computers dispose of limited resources</vt:lpstr>
      <vt:lpstr>PowerPoint Presentation</vt:lpstr>
      <vt:lpstr>Variational Quantum Algorithms: a hybrid quantum-classical approach</vt:lpstr>
      <vt:lpstr>Computing Gradients</vt:lpstr>
      <vt:lpstr>PowerPoint Presentation</vt:lpstr>
      <vt:lpstr>Quantum Ansatz Search</vt:lpstr>
      <vt:lpstr>Quantum Ansatz Search</vt:lpstr>
      <vt:lpstr>Quantum Ansatz Search</vt:lpstr>
      <vt:lpstr>Barren Plateaus</vt:lpstr>
      <vt:lpstr>Variational Quantum Eigensolver</vt:lpstr>
      <vt:lpstr>Variational Quantum Eigensolver</vt:lpstr>
      <vt:lpstr>Quantum Approximate Optimization Algorithm</vt:lpstr>
      <vt:lpstr>Applications of Quantum Computing in HEP</vt:lpstr>
      <vt:lpstr>Application Areas</vt:lpstr>
      <vt:lpstr>NEXT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Chiotopoulos, Xenofon (DACS)</cp:lastModifiedBy>
  <cp:revision>87</cp:revision>
  <dcterms:modified xsi:type="dcterms:W3CDTF">2024-11-22T13:01:59Z</dcterms:modified>
</cp:coreProperties>
</file>