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684" r:id="rId2"/>
    <p:sldId id="553" r:id="rId3"/>
    <p:sldId id="605" r:id="rId4"/>
    <p:sldId id="476" r:id="rId5"/>
    <p:sldId id="545" r:id="rId6"/>
    <p:sldId id="482" r:id="rId7"/>
    <p:sldId id="572" r:id="rId8"/>
    <p:sldId id="574" r:id="rId9"/>
    <p:sldId id="668" r:id="rId10"/>
    <p:sldId id="671" r:id="rId11"/>
    <p:sldId id="673" r:id="rId12"/>
    <p:sldId id="711" r:id="rId13"/>
    <p:sldId id="712" r:id="rId14"/>
    <p:sldId id="699" r:id="rId15"/>
    <p:sldId id="700" r:id="rId16"/>
    <p:sldId id="701" r:id="rId17"/>
    <p:sldId id="702" r:id="rId18"/>
    <p:sldId id="703" r:id="rId19"/>
    <p:sldId id="704" r:id="rId20"/>
    <p:sldId id="694" r:id="rId21"/>
    <p:sldId id="654" r:id="rId22"/>
    <p:sldId id="713" r:id="rId23"/>
    <p:sldId id="666" r:id="rId24"/>
    <p:sldId id="682" r:id="rId25"/>
    <p:sldId id="679" r:id="rId26"/>
    <p:sldId id="680" r:id="rId27"/>
    <p:sldId id="663" r:id="rId28"/>
    <p:sldId id="714" r:id="rId29"/>
    <p:sldId id="715" r:id="rId30"/>
    <p:sldId id="716" r:id="rId31"/>
    <p:sldId id="720" r:id="rId32"/>
    <p:sldId id="721" r:id="rId33"/>
    <p:sldId id="710" r:id="rId34"/>
    <p:sldId id="717" r:id="rId35"/>
    <p:sldId id="718" r:id="rId36"/>
    <p:sldId id="719" r:id="rId37"/>
    <p:sldId id="686" r:id="rId38"/>
    <p:sldId id="310" r:id="rId39"/>
    <p:sldId id="612" r:id="rId40"/>
    <p:sldId id="613" r:id="rId41"/>
    <p:sldId id="687" r:id="rId42"/>
    <p:sldId id="550" r:id="rId43"/>
    <p:sldId id="708" r:id="rId44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CCFFFF"/>
    <a:srgbClr val="66FF33"/>
    <a:srgbClr val="FF0000"/>
    <a:srgbClr val="FF6600"/>
    <a:srgbClr val="FFFF00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3" autoAdjust="0"/>
    <p:restoredTop sz="95007" autoAdjust="0"/>
  </p:normalViewPr>
  <p:slideViewPr>
    <p:cSldViewPr>
      <p:cViewPr varScale="1">
        <p:scale>
          <a:sx n="112" d="100"/>
          <a:sy n="112" d="100"/>
        </p:scale>
        <p:origin x="288" y="184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617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31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341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278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811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258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932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981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813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802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744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276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50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808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451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95EAF-60C3-9C40-332C-DF76C5A29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5DED98F-DB20-80FE-284E-1E4E383E1E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C87DE44-A362-DD46-2808-327ACF20F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02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035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169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63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21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094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47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77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60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637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27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00" dirty="0">
                <a:solidFill>
                  <a:schemeClr val="bg2"/>
                </a:solidFill>
                <a:latin typeface="Verdana"/>
                <a:cs typeface="Verdana"/>
              </a:rPr>
              <a:t> </a:t>
            </a:r>
            <a:r>
              <a:rPr lang="en-US" alt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CEPC workshop Hangzhou 25 October 2024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1.png"/><Relationship Id="rId5" Type="http://schemas.openxmlformats.org/officeDocument/2006/relationships/image" Target="../media/image3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khef.nl/pub/services/biblio/theses_pdf/thesis_C_Ligtenberg.pdf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2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5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iLCSoft/MarlinReco/blob/master/Analysis/PIDTools/" TargetMode="External"/><Relationship Id="rId3" Type="http://schemas.openxmlformats.org/officeDocument/2006/relationships/image" Target="../media/image51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3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khef.nl/pub/services/biblio/theses_pdf/thesis_C_Ligtenberg.pdf" TargetMode="External"/><Relationship Id="rId3" Type="http://schemas.openxmlformats.org/officeDocument/2006/relationships/image" Target="../media/image55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em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agenda.linearcollider.org/event/102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hyperlink" Target="https://agenda.linearcollider.org/event/10041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32629/contributions/142937/attachments/87495/132069/TPC-BG-ECFA2024.pdf" TargetMode="External"/><Relationship Id="rId2" Type="http://schemas.openxmlformats.org/officeDocument/2006/relationships/hyperlink" Target="https://agenda.linearcollider.org/event/9903/contributions/51756/attachments/38604/60743/TPC-teraz-updat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ihep.ac.cn/event/17020/contributions/118690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hyperlink" Target="https://agenda.linearcollider.org/event/850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774" y="711200"/>
            <a:ext cx="2232026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52068" y="762878"/>
            <a:ext cx="5977706" cy="1080120"/>
          </a:xfrm>
        </p:spPr>
        <p:txBody>
          <a:bodyPr anchor="ctr"/>
          <a:lstStyle/>
          <a:p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Pixel TPC tracking and </a:t>
            </a:r>
            <a:r>
              <a:rPr kumimoji="0" lang="en-GB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dEdx</a:t>
            </a:r>
            <a:r>
              <a:rPr kumimoji="0" lang="en-GB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performance </a:t>
            </a:r>
            <a:r>
              <a:rPr lang="en-GB" altLang="en-US" sz="3200" b="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at CEPC</a:t>
            </a:r>
            <a:endParaRPr lang="en-GB" altLang="en-US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26231" y="2174193"/>
            <a:ext cx="4103220" cy="2819221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 err="1">
                <a:latin typeface="Verdana"/>
                <a:cs typeface="Verdana"/>
              </a:rPr>
              <a:t>Yevgen</a:t>
            </a: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dirty="0" err="1">
                <a:latin typeface="Verdana"/>
                <a:cs typeface="Verdana"/>
              </a:rPr>
              <a:t>Bilevych</a:t>
            </a:r>
            <a:r>
              <a:rPr lang="en-GB" altLang="en-US" dirty="0">
                <a:latin typeface="Verdana"/>
                <a:cs typeface="Verdana"/>
              </a:rPr>
              <a:t>, Klaus </a:t>
            </a:r>
            <a:r>
              <a:rPr lang="en-GB" altLang="en-US" dirty="0" err="1">
                <a:latin typeface="Verdana"/>
                <a:cs typeface="Verdana"/>
              </a:rPr>
              <a:t>Desch</a:t>
            </a:r>
            <a:r>
              <a:rPr lang="en-GB" altLang="en-US" dirty="0">
                <a:latin typeface="Verdana"/>
                <a:cs typeface="Verdana"/>
              </a:rPr>
              <a:t>, Sander van </a:t>
            </a:r>
            <a:r>
              <a:rPr lang="en-GB" altLang="en-US" dirty="0" err="1">
                <a:latin typeface="Verdana"/>
                <a:cs typeface="Verdana"/>
              </a:rPr>
              <a:t>Doesburg</a:t>
            </a:r>
            <a:r>
              <a:rPr lang="en-GB" altLang="en-US" dirty="0">
                <a:latin typeface="Verdana"/>
                <a:cs typeface="Verdana"/>
              </a:rPr>
              <a:t>, Harry van der Graaf, Fred </a:t>
            </a:r>
            <a:r>
              <a:rPr lang="en-GB" altLang="en-US" dirty="0" err="1">
                <a:latin typeface="Verdana"/>
                <a:cs typeface="Verdana"/>
              </a:rPr>
              <a:t>Hartjes</a:t>
            </a:r>
            <a:r>
              <a:rPr lang="en-GB" altLang="en-US" dirty="0">
                <a:latin typeface="Verdana"/>
                <a:cs typeface="Verdana"/>
              </a:rPr>
              <a:t>, Jochen Kaminski, Peter Kluit, Naomi van der Kolk,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Cornelis </a:t>
            </a:r>
            <a:r>
              <a:rPr lang="en-GB" altLang="en-US" dirty="0" err="1">
                <a:latin typeface="Verdana"/>
                <a:cs typeface="Verdana"/>
              </a:rPr>
              <a:t>Ligtenberg</a:t>
            </a:r>
            <a:r>
              <a:rPr lang="en-GB" altLang="en-US" dirty="0">
                <a:latin typeface="Verdana"/>
                <a:cs typeface="Verdana"/>
              </a:rPr>
              <a:t>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Gerhard Raven, and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Jan </a:t>
            </a:r>
            <a:r>
              <a:rPr lang="en-GB" altLang="en-US" dirty="0" err="1">
                <a:latin typeface="Verdana"/>
                <a:cs typeface="Verdana"/>
              </a:rPr>
              <a:t>Timmermans</a:t>
            </a:r>
            <a:endParaRPr lang="en-GB" altLang="en-US" dirty="0">
              <a:latin typeface="Verdana"/>
              <a:cs typeface="Verdana"/>
            </a:endParaRP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/>
              <a:t> 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652463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5872172" y="2497942"/>
            <a:ext cx="2103839" cy="232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838200" y="553847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592" y="5733256"/>
            <a:ext cx="1089024" cy="696976"/>
          </a:xfrm>
          <a:prstGeom prst="rect">
            <a:avLst/>
          </a:prstGeom>
        </p:spPr>
      </p:pic>
      <p:pic>
        <p:nvPicPr>
          <p:cNvPr id="12" name="Picture 11" descr="CEPC_logo.png">
            <a:extLst>
              <a:ext uri="{FF2B5EF4-FFF2-40B4-BE49-F238E27FC236}">
                <a16:creationId xmlns:a16="http://schemas.microsoft.com/office/drawing/2014/main" id="{7BD7AD5D-FF02-7D4D-99A1-8CBCB1E54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3480" y="4993415"/>
            <a:ext cx="1622491" cy="955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65BF5-320A-3B47-8204-DC65DDCA16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73" y="5136573"/>
            <a:ext cx="1997744" cy="884715"/>
          </a:xfrm>
          <a:prstGeom prst="rect">
            <a:avLst/>
          </a:prstGeom>
        </p:spPr>
      </p:pic>
      <p:pic>
        <p:nvPicPr>
          <p:cNvPr id="13" name="Afbeelding 6">
            <a:extLst>
              <a:ext uri="{FF2B5EF4-FFF2-40B4-BE49-F238E27FC236}">
                <a16:creationId xmlns:a16="http://schemas.microsoft.com/office/drawing/2014/main" id="{24CE5863-C9F8-FB42-A5F5-390A838849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224" t="5416" r="10487" b="5393"/>
          <a:stretch/>
        </p:blipFill>
        <p:spPr>
          <a:xfrm>
            <a:off x="8618732" y="2328274"/>
            <a:ext cx="3285893" cy="2630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F7C9B-6D7C-774B-A961-276A178129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76" y="4939672"/>
            <a:ext cx="1600199" cy="108161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FEF8D6-F8DC-0105-D2D1-76DCD0A02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4610" y="-166524"/>
            <a:ext cx="3867488" cy="815191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7702F2-243A-D641-81DF-70ACC2A2B173}"/>
              </a:ext>
            </a:extLst>
          </p:cNvPr>
          <p:cNvSpPr/>
          <p:nvPr/>
        </p:nvSpPr>
        <p:spPr>
          <a:xfrm rot="16200000">
            <a:off x="3559861" y="340830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2927648" y="998352"/>
            <a:ext cx="6250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6983-6990 B=1 T p=5 and 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631504" y="1692010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resolution</a:t>
            </a:r>
            <a:endParaRPr lang="en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695401" y="2524834"/>
                <a:ext cx="20771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1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01" y="2524834"/>
                <a:ext cx="2077107" cy="400110"/>
              </a:xfrm>
              <a:prstGeom prst="rect">
                <a:avLst/>
              </a:prstGeom>
              <a:blipFill>
                <a:blip r:embed="rId9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251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0"/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ToT &gt; 50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  <a:blipFill>
                <a:blip r:embed="rId10"/>
                <a:stretch>
                  <a:fillRect l="-2516" t="-1818" b="-1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6194711" y="4581128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8975353" y="2158405"/>
            <a:ext cx="30253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dirty="0">
                <a:latin typeface="Symbol" pitchFamily="2" charset="2"/>
              </a:rPr>
              <a:t> 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dirty="0">
                <a:latin typeface="Symbol" pitchFamily="2" charset="2"/>
              </a:rPr>
              <a:t> + 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/>
              <p:nvPr/>
            </p:nvSpPr>
            <p:spPr>
              <a:xfrm>
                <a:off x="8904312" y="3627041"/>
                <a:ext cx="2636876" cy="23083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Magboltz</a:t>
                </a: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gives for D</a:t>
                </a:r>
                <a:r>
                  <a:rPr lang="en-GB" sz="2000" baseline="-25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NL" sz="2400" dirty="0">
                    <a:solidFill>
                      <a:srgbClr val="0066FF"/>
                    </a:solidFill>
                  </a:rPr>
                  <a:t> 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=121 </a:t>
                </a:r>
                <a:r>
                  <a:rPr lang="en-NL" sz="2000" dirty="0">
                    <a:solidFill>
                      <a:schemeClr val="tx1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T2K* = T2K gas with O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and H</a:t>
                </a:r>
                <a:r>
                  <a:rPr lang="en-NL" sz="2000" baseline="-25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r>
                  <a:rPr lang="en-NL" sz="2000" dirty="0">
                    <a:solidFill>
                      <a:srgbClr val="00B05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</a:t>
                </a:r>
              </a:p>
              <a:p>
                <a:endParaRPr lang="en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C7FC68-729E-4848-9DAA-ED985AA27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3627041"/>
                <a:ext cx="2636876" cy="2308324"/>
              </a:xfrm>
              <a:prstGeom prst="rect">
                <a:avLst/>
              </a:prstGeom>
              <a:blipFill>
                <a:blip r:embed="rId11"/>
                <a:stretch>
                  <a:fillRect l="-2404" r="-14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71582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5C89B4-FED4-FAD6-E730-06CA3BF0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0621" y="2115267"/>
            <a:ext cx="1943000" cy="6154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5251D-0CBF-4B31-3D09-F28970910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4313" y="22412"/>
            <a:ext cx="2165048" cy="6097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675275" y="4653136"/>
            <a:ext cx="44612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did not include the 4 corner chips and (11), 14, 8, 13 and 19.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4292395" y="1050387"/>
            <a:ext cx="4369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6983-6988 B=1T p=5 GeV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695400" y="1484784"/>
            <a:ext cx="6793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plane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669130" y="4077072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2D4D-1CF6-9A4E-B044-7DDCAF4CD87D}"/>
              </a:ext>
            </a:extLst>
          </p:cNvPr>
          <p:cNvSpPr/>
          <p:nvPr/>
        </p:nvSpPr>
        <p:spPr>
          <a:xfrm rot="16200000">
            <a:off x="-472586" y="3449359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3F04B-AECA-BCED-0C84-DE69BA5641D6}"/>
              </a:ext>
            </a:extLst>
          </p:cNvPr>
          <p:cNvSpPr txBox="1"/>
          <p:nvPr/>
        </p:nvSpPr>
        <p:spPr>
          <a:xfrm>
            <a:off x="5591944" y="2146925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Verdana"/>
                <a:cs typeface="Verdana"/>
              </a:rPr>
              <a:t>B=1 T situation </a:t>
            </a:r>
            <a:endParaRPr lang="en-NL" dirty="0">
              <a:solidFill>
                <a:srgbClr val="FF0000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94D3FB1-EB99-14E3-66B4-4587531142F7}"/>
              </a:ext>
            </a:extLst>
          </p:cNvPr>
          <p:cNvGraphicFramePr>
            <a:graphicFrameLocks noGrp="1"/>
          </p:cNvGraphicFramePr>
          <p:nvPr/>
        </p:nvGraphicFramePr>
        <p:xfrm>
          <a:off x="6197908" y="2846874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 (5)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9108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2921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Tracking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  <a:p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/>
              <p:nvPr/>
            </p:nvSpPr>
            <p:spPr>
              <a:xfrm>
                <a:off x="1104900" y="1814736"/>
                <a:ext cx="10297144" cy="3198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6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Preliminary results of the 8 Quad Module in the DESY test beam in June 2021 have been presented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6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One chip (nr 11) out of 32 was disconnected due to a short*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6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run 6916 e.g. 964  tracks were selected with 1009 hits on track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6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tracking precision: </a:t>
                </a:r>
                <a:r>
                  <a:rPr lang="en-GB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osition 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 (xy) 13 </a:t>
                </a:r>
                <a:r>
                  <a:rPr lang="en-NL" sz="2000" kern="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(z) in </a:t>
                </a:r>
                <a:r>
                  <a:rPr lang="en-GB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ngle 0.19 (dx/dy) 0.25 (dzdy) mrad 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a module or tracklength is 157.96 mm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6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B=0 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287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273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1800" kern="0" dirty="0">
                    <a:solidFill>
                      <a:srgbClr val="FF0000"/>
                    </a:solidFill>
                    <a:latin typeface="Verdana"/>
                    <a:cs typeface="Verdana"/>
                  </a:rPr>
                  <a:t> </a:t>
                </a:r>
                <a:r>
                  <a:rPr lang="en-NL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6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B=1 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120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251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endParaRPr lang="en-US" sz="1800" kern="0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6"/>
                  </a:buBlip>
                </a:pP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In agreement with </a:t>
                </a:r>
                <a:r>
                  <a:rPr lang="en-US" sz="1800" kern="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Magboltz</a:t>
                </a:r>
                <a:r>
                  <a:rPr lang="en-US" sz="18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121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814736"/>
                <a:ext cx="10297144" cy="3198440"/>
              </a:xfrm>
              <a:prstGeom prst="rect">
                <a:avLst/>
              </a:prstGeom>
              <a:blipFill>
                <a:blip r:embed="rId8"/>
                <a:stretch>
                  <a:fillRect t="-1190" r="-1108" b="-198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700DBA-9072-2C46-87EF-B3DFC499877D}"/>
              </a:ext>
            </a:extLst>
          </p:cNvPr>
          <p:cNvSpPr/>
          <p:nvPr/>
        </p:nvSpPr>
        <p:spPr>
          <a:xfrm>
            <a:off x="2536413" y="5363924"/>
            <a:ext cx="5929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*the chip was successfully repaired in 2023 Bonn</a:t>
            </a:r>
            <a:endParaRPr lang="en-NL" sz="1800" dirty="0"/>
          </a:p>
        </p:txBody>
      </p:sp>
    </p:spTree>
    <p:extLst>
      <p:ext uri="{BB962C8B-B14F-4D97-AF65-F5344CB8AC3E}">
        <p14:creationId xmlns:p14="http://schemas.microsoft.com/office/powerpoint/2010/main" val="215422855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084073" y="548680"/>
            <a:ext cx="6165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Tracking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resolution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and</a:t>
            </a:r>
            <a:r>
              <a:rPr lang="nl-NL" sz="28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28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precision</a:t>
            </a:r>
            <a:endParaRPr lang="nl-NL" sz="2800" kern="0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C31ADA-D68C-A947-A970-43DB32125D80}"/>
              </a:ext>
            </a:extLst>
          </p:cNvPr>
          <p:cNvSpPr/>
          <p:nvPr/>
        </p:nvSpPr>
        <p:spPr>
          <a:xfrm>
            <a:off x="1343472" y="1844824"/>
            <a:ext cx="1029714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6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Results for the module showed that: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6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HV of the guard wires was well tuned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6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B=0 T rms residuals in the module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15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6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results are compatible with (very) high stats quad measurement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6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B= 1 T rms residuals in the plane </a:t>
            </a:r>
            <a:r>
              <a:rPr lang="en-US" sz="2000" kern="0" dirty="0" err="1">
                <a:latin typeface="Verdana"/>
                <a:cs typeface="Verdana"/>
              </a:rPr>
              <a:t>xy</a:t>
            </a:r>
            <a:r>
              <a:rPr lang="en-US" sz="2000" kern="0" dirty="0">
                <a:latin typeface="Verdana"/>
                <a:cs typeface="Verdana"/>
              </a:rPr>
              <a:t> 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and </a:t>
            </a:r>
            <a:r>
              <a:rPr lang="en-US" sz="2000" kern="0" dirty="0">
                <a:latin typeface="Verdana"/>
                <a:cs typeface="Verdana"/>
              </a:rPr>
              <a:t>z 20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m;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6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High tracking precision is demonstrated with small systematics 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6"/>
              </a:buBlip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deformations </a:t>
            </a:r>
            <a:r>
              <a:rPr lang="en-US" sz="2000" kern="0" dirty="0" err="1">
                <a:solidFill>
                  <a:srgbClr val="0066FF"/>
                </a:solidFill>
                <a:latin typeface="Verdana"/>
                <a:cs typeface="Verdana"/>
              </a:rPr>
              <a:t>xy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stay below </a:t>
            </a:r>
            <a:r>
              <a:rPr lang="en-US" sz="2000" kern="0" dirty="0">
                <a:latin typeface="Verdana"/>
                <a:cs typeface="Verdana"/>
              </a:rPr>
              <a:t>13 </a:t>
            </a:r>
            <a:r>
              <a:rPr lang="en-US" sz="2000" kern="0" dirty="0"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latin typeface="Verdana"/>
                <a:cs typeface="Verdana"/>
              </a:rPr>
              <a:t>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6"/>
              </a:buBlip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NIM paper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been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submitted and is reviewed </a:t>
            </a:r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A816C-F7C0-2F8E-7278-64F37D4B5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8248" y="3976713"/>
            <a:ext cx="2685758" cy="23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3253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5240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Simulation of ILD TPC with pixel readout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9200"/>
            <a:ext cx="6096000" cy="38225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To study the performance of a large </a:t>
            </a:r>
            <a:r>
              <a:rPr lang="en-US" sz="2000" dirty="0" err="1">
                <a:latin typeface="Verdana"/>
                <a:cs typeface="Verdana"/>
              </a:rPr>
              <a:t>pixelized</a:t>
            </a:r>
            <a:r>
              <a:rPr lang="en-US" sz="2000" dirty="0">
                <a:latin typeface="Verdana"/>
                <a:cs typeface="Verdana"/>
              </a:rPr>
              <a:t> TPC, the pixel readout was implemented in the full ILD DD4HEP (Geant4) simulation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Changed the existing TPC pad readout to a pixel readout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Adapted </a:t>
            </a:r>
            <a:r>
              <a:rPr lang="en-US" sz="2000" dirty="0" err="1">
                <a:latin typeface="Verdana"/>
                <a:cs typeface="Verdana"/>
              </a:rPr>
              <a:t>Kalman</a:t>
            </a:r>
            <a:r>
              <a:rPr lang="en-US" sz="2000" dirty="0">
                <a:latin typeface="Verdana"/>
                <a:cs typeface="Verdana"/>
              </a:rPr>
              <a:t> filter track reconstruction to pixels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6" name="Groep 24">
            <a:extLst>
              <a:ext uri="{FF2B5EF4-FFF2-40B4-BE49-F238E27FC236}">
                <a16:creationId xmlns:a16="http://schemas.microsoft.com/office/drawing/2014/main" id="{3E408CF5-CD16-414B-B4F7-0B9EB97746A1}"/>
              </a:ext>
            </a:extLst>
          </p:cNvPr>
          <p:cNvGrpSpPr/>
          <p:nvPr/>
        </p:nvGrpSpPr>
        <p:grpSpPr>
          <a:xfrm>
            <a:off x="7924904" y="2457984"/>
            <a:ext cx="4024733" cy="3297370"/>
            <a:chOff x="5202442" y="3037086"/>
            <a:chExt cx="3437388" cy="3180710"/>
          </a:xfrm>
        </p:grpSpPr>
        <p:pic>
          <p:nvPicPr>
            <p:cNvPr id="7" name="Afbeelding 25">
              <a:extLst>
                <a:ext uri="{FF2B5EF4-FFF2-40B4-BE49-F238E27FC236}">
                  <a16:creationId xmlns:a16="http://schemas.microsoft.com/office/drawing/2014/main" id="{A8BB9E7B-E6B5-421F-BEE4-8CCB2F3EF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/>
              <a:alphaModFix/>
            </a:blip>
            <a:srcRect l="45850" t="15358" r="9978" b="6475"/>
            <a:stretch/>
          </p:blipFill>
          <p:spPr>
            <a:xfrm>
              <a:off x="5202442" y="3037086"/>
              <a:ext cx="3437388" cy="3180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kstvak 26">
              <a:extLst>
                <a:ext uri="{FF2B5EF4-FFF2-40B4-BE49-F238E27FC236}">
                  <a16:creationId xmlns:a16="http://schemas.microsoft.com/office/drawing/2014/main" id="{19220523-8212-47D6-B84D-3EB5391A35A1}"/>
                </a:ext>
              </a:extLst>
            </p:cNvPr>
            <p:cNvSpPr txBox="1"/>
            <p:nvPr/>
          </p:nvSpPr>
          <p:spPr>
            <a:xfrm>
              <a:off x="5544848" y="3097864"/>
              <a:ext cx="2833180" cy="682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latin typeface="Verdana"/>
                  <a:cs typeface="Verdana"/>
                </a:rPr>
                <a:t>50 </a:t>
              </a:r>
              <a:r>
                <a:rPr lang="nl-NL" sz="2000" dirty="0" err="1">
                  <a:latin typeface="Verdana"/>
                  <a:cs typeface="Verdana"/>
                </a:rPr>
                <a:t>GeV</a:t>
              </a:r>
              <a:r>
                <a:rPr lang="nl-NL" sz="2000" dirty="0">
                  <a:latin typeface="Verdana"/>
                  <a:cs typeface="Verdana"/>
                </a:rPr>
                <a:t> muon track </a:t>
              </a:r>
              <a:r>
                <a:rPr lang="nl-NL" sz="2000" dirty="0" err="1">
                  <a:latin typeface="Verdana"/>
                  <a:cs typeface="Verdana"/>
                </a:rPr>
                <a:t>with</a:t>
              </a:r>
              <a:r>
                <a:rPr lang="nl-NL" sz="2000" dirty="0">
                  <a:latin typeface="Verdana"/>
                  <a:cs typeface="Verdana"/>
                </a:rPr>
                <a:t> </a:t>
              </a:r>
            </a:p>
            <a:p>
              <a:pPr algn="ctr"/>
              <a:r>
                <a:rPr lang="nl-NL" sz="2000" dirty="0">
                  <a:latin typeface="Verdana"/>
                  <a:cs typeface="Verdana"/>
                </a:rPr>
                <a:t>pixel </a:t>
              </a:r>
              <a:r>
                <a:rPr lang="nl-NL" sz="2000" dirty="0" err="1">
                  <a:latin typeface="Verdana"/>
                  <a:cs typeface="Verdana"/>
                </a:rPr>
                <a:t>readout</a:t>
              </a:r>
              <a:endParaRPr lang="en-GB" sz="2000" dirty="0">
                <a:latin typeface="Verdana"/>
                <a:cs typeface="Verdana"/>
              </a:endParaRPr>
            </a:p>
          </p:txBody>
        </p:sp>
        <p:pic>
          <p:nvPicPr>
            <p:cNvPr id="10" name="Afbeelding 27">
              <a:extLst>
                <a:ext uri="{FF2B5EF4-FFF2-40B4-BE49-F238E27FC236}">
                  <a16:creationId xmlns:a16="http://schemas.microsoft.com/office/drawing/2014/main" id="{AC6819F4-3A05-4382-856C-2AE74305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5896" t="18797" r="35241" b="25512"/>
            <a:stretch/>
          </p:blipFill>
          <p:spPr>
            <a:xfrm>
              <a:off x="5255456" y="4721324"/>
              <a:ext cx="1154784" cy="119134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</p:pic>
        <p:cxnSp>
          <p:nvCxnSpPr>
            <p:cNvPr id="11" name="Rechte verbindingslijn 28">
              <a:extLst>
                <a:ext uri="{FF2B5EF4-FFF2-40B4-BE49-F238E27FC236}">
                  <a16:creationId xmlns:a16="http://schemas.microsoft.com/office/drawing/2014/main" id="{4752641D-94E1-4E51-BFA6-79687C059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894" y="4231481"/>
              <a:ext cx="1219200" cy="485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hoek 29">
              <a:extLst>
                <a:ext uri="{FF2B5EF4-FFF2-40B4-BE49-F238E27FC236}">
                  <a16:creationId xmlns:a16="http://schemas.microsoft.com/office/drawing/2014/main" id="{02C085DD-6515-404D-B9B7-22890ED8F29F}"/>
                </a:ext>
              </a:extLst>
            </p:cNvPr>
            <p:cNvSpPr/>
            <p:nvPr/>
          </p:nvSpPr>
          <p:spPr>
            <a:xfrm>
              <a:off x="6462688" y="4226079"/>
              <a:ext cx="100012" cy="1327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Rechte verbindingslijn 30">
              <a:extLst>
                <a:ext uri="{FF2B5EF4-FFF2-40B4-BE49-F238E27FC236}">
                  <a16:creationId xmlns:a16="http://schemas.microsoft.com/office/drawing/2014/main" id="{74FA51E8-48C8-49F6-AD4C-E797D2BE9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310" y="4333307"/>
              <a:ext cx="145390" cy="1579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ep 13">
            <a:extLst>
              <a:ext uri="{FF2B5EF4-FFF2-40B4-BE49-F238E27FC236}">
                <a16:creationId xmlns:a16="http://schemas.microsoft.com/office/drawing/2014/main" id="{A29F506C-4372-4ACC-A899-B280F4673A99}"/>
              </a:ext>
            </a:extLst>
          </p:cNvPr>
          <p:cNvGrpSpPr/>
          <p:nvPr/>
        </p:nvGrpSpPr>
        <p:grpSpPr>
          <a:xfrm>
            <a:off x="3810000" y="3962400"/>
            <a:ext cx="4011835" cy="1803449"/>
            <a:chOff x="7138695" y="3060888"/>
            <a:chExt cx="4011835" cy="1803449"/>
          </a:xfrm>
        </p:grpSpPr>
        <p:pic>
          <p:nvPicPr>
            <p:cNvPr id="17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978"/>
            <a:stretch/>
          </p:blipFill>
          <p:spPr>
            <a:xfrm>
              <a:off x="7138695" y="3060888"/>
              <a:ext cx="3926680" cy="1599361"/>
            </a:xfrm>
            <a:prstGeom prst="rect">
              <a:avLst/>
            </a:prstGeom>
          </p:spPr>
        </p:pic>
        <p:sp>
          <p:nvSpPr>
            <p:cNvPr id="18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>
              <a:off x="10053820" y="3250963"/>
              <a:ext cx="1096710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Afbeelding 6">
            <a:extLst>
              <a:ext uri="{FF2B5EF4-FFF2-40B4-BE49-F238E27FC236}">
                <a16:creationId xmlns:a16="http://schemas.microsoft.com/office/drawing/2014/main" id="{3EBF0D4A-322D-4D45-A833-AC61896CF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544"/>
          <a:stretch/>
        </p:blipFill>
        <p:spPr>
          <a:xfrm>
            <a:off x="152400" y="3826486"/>
            <a:ext cx="2976563" cy="1659914"/>
          </a:xfrm>
          <a:prstGeom prst="rect">
            <a:avLst/>
          </a:prstGeom>
        </p:spPr>
      </p:pic>
      <p:sp>
        <p:nvSpPr>
          <p:cNvPr id="20" name="Tekstvak 12">
            <a:extLst>
              <a:ext uri="{FF2B5EF4-FFF2-40B4-BE49-F238E27FC236}">
                <a16:creationId xmlns:a16="http://schemas.microsoft.com/office/drawing/2014/main" id="{0C7AAF03-D15E-4B2E-A88B-218902F5C62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10872" y="5490023"/>
            <a:ext cx="2095510" cy="646331"/>
          </a:xfrm>
          <a:prstGeom prst="rect">
            <a:avLst/>
          </a:prstGeom>
          <a:blipFill>
            <a:blip r:embed="rId5"/>
            <a:stretch>
              <a:fillRect l="-2326" t="-5660" r="-1744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1" name="Tekstvak 11">
            <a:extLst>
              <a:ext uri="{FF2B5EF4-FFF2-40B4-BE49-F238E27FC236}">
                <a16:creationId xmlns:a16="http://schemas.microsoft.com/office/drawing/2014/main" id="{55FDCABD-356C-4CB3-91B6-33F314397B7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5860" y="5564096"/>
            <a:ext cx="1808572" cy="646331"/>
          </a:xfrm>
          <a:prstGeom prst="rect">
            <a:avLst/>
          </a:prstGeom>
          <a:blipFill>
            <a:blip r:embed="rId6"/>
            <a:stretch>
              <a:fillRect l="-2694" t="-5660" r="-2020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8400" y="3886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pads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0" y="3733800"/>
            <a:ext cx="920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pixels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F43F8B-51C9-9B4E-9D0F-E69B3F37FE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6689876" y="1111786"/>
            <a:ext cx="1006806" cy="9737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758719-56DC-2040-8ACD-3CE307EFD9ED}"/>
              </a:ext>
            </a:extLst>
          </p:cNvPr>
          <p:cNvSpPr/>
          <p:nvPr/>
        </p:nvSpPr>
        <p:spPr>
          <a:xfrm>
            <a:off x="8054937" y="1196752"/>
            <a:ext cx="3576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latin typeface="Verdana"/>
                <a:cs typeface="Verdana"/>
              </a:rPr>
              <a:t>details: PhD </a:t>
            </a:r>
            <a:r>
              <a:rPr lang="nl-NL" dirty="0">
                <a:latin typeface="Verdana"/>
                <a:cs typeface="Verdana"/>
                <a:hlinkClick r:id="rId8"/>
              </a:rPr>
              <a:t>thesis</a:t>
            </a:r>
            <a:r>
              <a:rPr lang="nl-NL" dirty="0">
                <a:latin typeface="Verdana"/>
                <a:cs typeface="Verdana"/>
              </a:rPr>
              <a:t> Kees </a:t>
            </a:r>
            <a:r>
              <a:rPr lang="nl-NL" dirty="0" err="1">
                <a:latin typeface="Verdana"/>
                <a:cs typeface="Verdana"/>
              </a:rPr>
              <a:t>Ligtenberg</a:t>
            </a:r>
            <a:endParaRPr lang="en-GB" dirty="0">
              <a:latin typeface="Verdana"/>
              <a:cs typeface="Verdana"/>
            </a:endParaRPr>
          </a:p>
        </p:txBody>
      </p:sp>
      <p:pic>
        <p:nvPicPr>
          <p:cNvPr id="2" name="Picture 1" descr="ildlogoTransparant.png">
            <a:extLst>
              <a:ext uri="{FF2B5EF4-FFF2-40B4-BE49-F238E27FC236}">
                <a16:creationId xmlns:a16="http://schemas.microsoft.com/office/drawing/2014/main" id="{0D9D4D67-2464-30C5-DB9B-6CEDEE960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35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77" y="2133600"/>
            <a:ext cx="5934072" cy="4268368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336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Performance of a </a:t>
            </a:r>
            <a:r>
              <a:rPr lang="en-US" sz="3600" b="0" dirty="0" err="1">
                <a:latin typeface="Verdana"/>
                <a:cs typeface="Verdana"/>
              </a:rPr>
              <a:t>GridPix</a:t>
            </a:r>
            <a:r>
              <a:rPr lang="en-US" sz="3600" b="0" dirty="0">
                <a:latin typeface="Verdana"/>
                <a:cs typeface="Verdana"/>
              </a:rPr>
              <a:t> TPC at ILC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pic>
        <p:nvPicPr>
          <p:cNvPr id="30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74" y="2133600"/>
            <a:ext cx="4335026" cy="42829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1206853"/>
            <a:ext cx="11353800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From full simulation the momentum resolution can be determined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Momentum resolution is about 15% better for the pixels with realistic coverage (with the quads arranged in modules coverage 59%) and deltas. 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2" name="Picture 1" descr="ildlogoTransparant.png">
            <a:extLst>
              <a:ext uri="{FF2B5EF4-FFF2-40B4-BE49-F238E27FC236}">
                <a16:creationId xmlns:a16="http://schemas.microsoft.com/office/drawing/2014/main" id="{BEF71889-BC57-D547-6FD3-59823AB2D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8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353644"/>
            <a:ext cx="9324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 tracking Performance in xy for a Pixel TPC based on test beam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498E08-8E6F-22B2-B90F-91327B82C69E}"/>
              </a:ext>
            </a:extLst>
          </p:cNvPr>
          <p:cNvSpPr txBox="1"/>
          <p:nvPr/>
        </p:nvSpPr>
        <p:spPr>
          <a:xfrm>
            <a:off x="228600" y="2578030"/>
            <a:ext cx="63967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S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ingle electron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xy                     6 mm track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s</a:t>
            </a:r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8184232" y="2014031"/>
            <a:ext cx="6195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cm track </a:t>
            </a:r>
            <a:r>
              <a:rPr kumimoji="0" lang="en-NL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NL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C4A7E-1327-6D39-357C-E708B2E066B1}"/>
              </a:ext>
            </a:extLst>
          </p:cNvPr>
          <p:cNvSpPr txBox="1"/>
          <p:nvPr/>
        </p:nvSpPr>
        <p:spPr>
          <a:xfrm>
            <a:off x="2349155" y="5682734"/>
            <a:ext cx="8571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10 cm we have a point with a resolution of &lt; 22 (33) </a:t>
            </a:r>
            <a:r>
              <a:rPr lang="en-NL" sz="16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the track</a:t>
            </a:r>
          </a:p>
          <a:p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Comparable to performance of silicon detector (but TPC gas material).</a:t>
            </a:r>
            <a:endParaRPr lang="en-NL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8B3C0-068E-38CE-DDF8-09C6D8D3DDBE}"/>
              </a:ext>
            </a:extLst>
          </p:cNvPr>
          <p:cNvSpPr txBox="1"/>
          <p:nvPr/>
        </p:nvSpPr>
        <p:spPr>
          <a:xfrm>
            <a:off x="695300" y="1988840"/>
            <a:ext cx="7200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 TPC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 gas and dimensions Huirong Xi (talk) </a:t>
            </a:r>
            <a:endParaRPr lang="en-NL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D424A-9D9E-FA9F-1FE2-48E740F75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141" y="2387157"/>
            <a:ext cx="2317719" cy="3600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41CEE-4782-1D9D-7405-AF4C7D3F6E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3493" y="2372214"/>
            <a:ext cx="2317722" cy="3600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5BD96-FD6B-23B0-D316-009A4158AE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1206" y="1500619"/>
            <a:ext cx="3319886" cy="5157192"/>
          </a:xfrm>
          <a:prstGeom prst="rect">
            <a:avLst/>
          </a:prstGeom>
        </p:spPr>
      </p:pic>
      <p:pic>
        <p:nvPicPr>
          <p:cNvPr id="6" name="Picture 5" descr="CEPC_logo.png">
            <a:extLst>
              <a:ext uri="{FF2B5EF4-FFF2-40B4-BE49-F238E27FC236}">
                <a16:creationId xmlns:a16="http://schemas.microsoft.com/office/drawing/2014/main" id="{974D05E3-27BC-D321-A0CF-35C15247C4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6941" y="5676565"/>
            <a:ext cx="1088874" cy="6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19884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427EF6-9843-5E71-7179-A23CB3AE6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1435" y="448317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484784"/>
            <a:ext cx="93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 tracking Performance xy for a Pixel TPC based on test beam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623392" y="2264092"/>
            <a:ext cx="403244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last 10 cm track provides very high resolution ‘point’ in the endcap (cos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&gt;0.8). This is due to the short drift distance and the high resolution pixel readout.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point can be used to calibrate out the TPC distortions? There is no need for an additional forward silicon tracker.</a:t>
            </a:r>
            <a:endParaRPr lang="en-NL" sz="1800" dirty="0"/>
          </a:p>
        </p:txBody>
      </p:sp>
      <p:pic>
        <p:nvPicPr>
          <p:cNvPr id="4" name="Picture 3" descr="CEPC_logo.png">
            <a:extLst>
              <a:ext uri="{FF2B5EF4-FFF2-40B4-BE49-F238E27FC236}">
                <a16:creationId xmlns:a16="http://schemas.microsoft.com/office/drawing/2014/main" id="{87A4069B-CE44-5774-82F0-FDB86426F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41" y="5676565"/>
            <a:ext cx="1088874" cy="6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264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CA35AD-8D74-6919-438B-138D07BD8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2012" y="1215391"/>
            <a:ext cx="3055367" cy="4746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98E4CB-320A-5497-EFEC-1DDE4C044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6820" y="1168089"/>
            <a:ext cx="3124512" cy="4853694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879106" y="1353644"/>
            <a:ext cx="9324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 tracking Performance in z for a Pixel TPC based on test beam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1A895-AB68-8AD4-48C1-DAED0FA4A1E8}"/>
              </a:ext>
            </a:extLst>
          </p:cNvPr>
          <p:cNvSpPr txBox="1"/>
          <p:nvPr/>
        </p:nvSpPr>
        <p:spPr>
          <a:xfrm>
            <a:off x="2135560" y="1816470"/>
            <a:ext cx="9324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cm track 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kumimoji="0" lang="en-NL" sz="1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                                                    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last 10 cm of track 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kumimoji="0" lang="en-NL" sz="16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sz="1800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C4A7E-1327-6D39-357C-E708B2E066B1}"/>
              </a:ext>
            </a:extLst>
          </p:cNvPr>
          <p:cNvSpPr txBox="1"/>
          <p:nvPr/>
        </p:nvSpPr>
        <p:spPr>
          <a:xfrm>
            <a:off x="2421163" y="5322694"/>
            <a:ext cx="8571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10 cm we have a point with a resolution of &lt; 140 </a:t>
            </a:r>
            <a:r>
              <a:rPr lang="en-NL" sz="16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the track</a:t>
            </a:r>
          </a:p>
          <a:p>
            <a:r>
              <a:rPr lang="en-GB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endcap in the last 10 cm point 30 </a:t>
            </a:r>
            <a:r>
              <a:rPr lang="en-NL" sz="16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6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endParaRPr lang="en-GB" sz="16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 descr="CEPC_logo.png">
            <a:extLst>
              <a:ext uri="{FF2B5EF4-FFF2-40B4-BE49-F238E27FC236}">
                <a16:creationId xmlns:a16="http://schemas.microsoft.com/office/drawing/2014/main" id="{91F2689A-6DBF-BFEF-4330-362709752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6941" y="5676565"/>
            <a:ext cx="1088874" cy="6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7286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640CE-BCCF-3646-B29E-70A4E1CB8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989" y="-2501764"/>
            <a:ext cx="4193841" cy="121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5207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6">
            <a:extLst>
              <a:ext uri="{FF2B5EF4-FFF2-40B4-BE49-F238E27FC236}">
                <a16:creationId xmlns:a16="http://schemas.microsoft.com/office/drawing/2014/main" id="{3B2F6128-E4B0-AF4D-B59E-5964AFCCC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 rot="17763818">
            <a:off x="5165305" y="1696189"/>
            <a:ext cx="3285893" cy="2630331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3295347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1646118" y="266700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9270930" y="2697022"/>
            <a:ext cx="2235270" cy="240837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438400" y="2743200"/>
            <a:ext cx="1524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4343400" y="2514600"/>
            <a:ext cx="2274352" cy="3383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2400" y="510093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(TimePix1)    </a:t>
            </a:r>
            <a:r>
              <a:rPr lang="en-US" dirty="0">
                <a:latin typeface="Verdana"/>
                <a:cs typeface="Verdana"/>
              </a:rPr>
              <a:t>TPX3 chip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5634335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(2007-14)      </a:t>
            </a:r>
            <a:r>
              <a:rPr lang="en-US">
                <a:latin typeface="Verdana"/>
                <a:cs typeface="Verdana"/>
              </a:rPr>
              <a:t>2017           </a:t>
            </a:r>
            <a:r>
              <a:rPr lang="en-US" dirty="0">
                <a:latin typeface="Verdana"/>
                <a:cs typeface="Verdana"/>
              </a:rPr>
              <a:t>2018              2019                   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 amt="64000"/>
          </a:blip>
          <a:srcRect l="8327" r="4591" b="4133"/>
          <a:stretch/>
        </p:blipFill>
        <p:spPr>
          <a:xfrm>
            <a:off x="8534400" y="228600"/>
            <a:ext cx="3147508" cy="237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>
            <a:cxnSpLocks/>
          </p:cNvCxnSpPr>
          <p:nvPr/>
        </p:nvCxnSpPr>
        <p:spPr bwMode="auto">
          <a:xfrm>
            <a:off x="6781800" y="3657600"/>
            <a:ext cx="36576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781800" y="1676400"/>
            <a:ext cx="4572000" cy="1981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228600"/>
            <a:ext cx="838200" cy="536448"/>
          </a:xfrm>
          <a:prstGeom prst="rect">
            <a:avLst/>
          </a:prstGeom>
        </p:spPr>
      </p:pic>
      <p:pic>
        <p:nvPicPr>
          <p:cNvPr id="16" name="Picture 2" descr="D:\Freiburg\Octopuce\P10100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181301" cy="8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2400" y="4114800"/>
            <a:ext cx="147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</a:t>
            </a:r>
            <a:r>
              <a:rPr lang="en-US" sz="1800" dirty="0" err="1">
                <a:latin typeface="Verdana"/>
                <a:cs typeface="Verdana"/>
              </a:rPr>
              <a:t>Octopuce</a:t>
            </a:r>
            <a:r>
              <a:rPr lang="en-US" sz="1800" dirty="0">
                <a:latin typeface="Verdana"/>
                <a:cs typeface="Verdana"/>
              </a:rPr>
              <a:t>)</a:t>
            </a:r>
            <a:endParaRPr lang="en-US" sz="1800" dirty="0"/>
          </a:p>
        </p:txBody>
      </p:sp>
      <p:pic>
        <p:nvPicPr>
          <p:cNvPr id="2" name="Picture 1" descr="CEPC_logo.png">
            <a:extLst>
              <a:ext uri="{FF2B5EF4-FFF2-40B4-BE49-F238E27FC236}">
                <a16:creationId xmlns:a16="http://schemas.microsoft.com/office/drawing/2014/main" id="{DA1FFA2A-DE2B-E045-08B4-A4CBD20A16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8326" y="5589240"/>
            <a:ext cx="1088874" cy="641207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271464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of dEdx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775520" y="1916832"/>
            <a:ext cx="917306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study in data the energy loss of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Pixel TPC has measurements with 55 </a:t>
            </a:r>
            <a:r>
              <a:rPr lang="en-US" sz="2000" kern="0" dirty="0">
                <a:solidFill>
                  <a:srgbClr val="0066FF"/>
                </a:solidFill>
                <a:latin typeface="Symbol" pitchFamily="2" charset="2"/>
                <a:cs typeface="Verdana"/>
              </a:rPr>
              <a:t>m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pixel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allows to measure the number of hits as a function of the distance along the track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dN/dx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(dE/dx) with high granularity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use also the ToT (a measure of the deposited charge) but this is not explored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advantage of hit counting is that one is NOT getting the fluctuations from the multiplication process. The ToT will include these avalanche fluctuations.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e.g. a pad readout the charge is used as a measure of dEdx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has a worse granularity and includes avalanche fluctuations </a:t>
            </a:r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2849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1C0027-7361-31D4-9077-38B2FD90E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8329" y="700582"/>
            <a:ext cx="3876868" cy="5387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AD4D7B-BC68-3852-105F-55AC6F1B0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050" y="650007"/>
            <a:ext cx="3876868" cy="538770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Testbeam performance of dEdx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1DE7E-CABF-501C-4134-90ECCC42B9C7}"/>
              </a:ext>
            </a:extLst>
          </p:cNvPr>
          <p:cNvSpPr txBox="1"/>
          <p:nvPr/>
        </p:nvSpPr>
        <p:spPr>
          <a:xfrm>
            <a:off x="1941027" y="5152696"/>
            <a:ext cx="9173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 has a large Landau 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 smaller Landau tail and a more gaussian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electron crossing 8 chips in the module has about 1000 TX3 hits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E1823-6ED6-6CE1-F78B-E1BBBC6E9888}"/>
              </a:ext>
            </a:extLst>
          </p:cNvPr>
          <p:cNvSpPr txBox="1"/>
          <p:nvPr/>
        </p:nvSpPr>
        <p:spPr>
          <a:xfrm>
            <a:off x="4201081" y="2060848"/>
            <a:ext cx="117483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AFB9BE-BCFF-9183-0850-C2658E58D9D4}"/>
              </a:ext>
            </a:extLst>
          </p:cNvPr>
          <p:cNvSpPr txBox="1"/>
          <p:nvPr/>
        </p:nvSpPr>
        <p:spPr>
          <a:xfrm>
            <a:off x="9120545" y="2060847"/>
            <a:ext cx="13188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B=1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3FA8B-E49C-E5D2-6797-79B1E9173BD4}"/>
              </a:ext>
            </a:extLst>
          </p:cNvPr>
          <p:cNvSpPr txBox="1"/>
          <p:nvPr/>
        </p:nvSpPr>
        <p:spPr>
          <a:xfrm rot="19400085">
            <a:off x="5190072" y="2915016"/>
            <a:ext cx="2457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950151786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932922" y="980728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 of dEdx performance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559496" y="1712486"/>
            <a:ext cx="99550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Combine chips to form a 1 m long track with 60 % coverage for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1 ”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truncation”: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reject large clusters and then run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@ 90% using slices of 20 pixels along track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(gives nr of selected hits). A large cluster has more than 6 hits in 5 consecutive pixels. </a:t>
            </a:r>
          </a:p>
          <a:p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2 “Template fit”: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 the slope of the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minimum distance (d) in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distribution with an exponential function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(d)=defines the inverse weights):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N(d)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N(d)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scaled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is then fitted for each track with N</a:t>
            </a:r>
            <a:r>
              <a:rPr lang="en-GB" sz="1800" baseline="-25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exp(-slope 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the “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 observable for electrons and MIP (==70% of hits)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 1 = nr of selected hits,  method 2 = fitted slope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 is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 = s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)/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(for </a:t>
            </a:r>
            <a:r>
              <a:rPr lang="en-GB" sz="18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use the rms) </a:t>
            </a:r>
          </a:p>
        </p:txBody>
      </p:sp>
    </p:spTree>
    <p:extLst>
      <p:ext uri="{BB962C8B-B14F-4D97-AF65-F5344CB8AC3E}">
        <p14:creationId xmlns:p14="http://schemas.microsoft.com/office/powerpoint/2010/main" val="23072153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230D30-70C8-96A6-4532-2958CEBE2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3403" y="600931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 performance method 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900" y="1928953"/>
            <a:ext cx="385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3.6%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  <a:p>
            <a:pPr algn="ctr"/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inearity MIP-e = 1.03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drift=5-15 mm (flat)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MIP distribution is obtained by dropping 30% of the hits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BB611-D1A7-5B13-D4BB-8E7F23292AA1}"/>
              </a:ext>
            </a:extLst>
          </p:cNvPr>
          <p:cNvSpPr txBox="1"/>
          <p:nvPr/>
        </p:nvSpPr>
        <p:spPr>
          <a:xfrm>
            <a:off x="5519936" y="3301273"/>
            <a:ext cx="2831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869602236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2FD27B-D79B-C103-B608-89CBF09D0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4155" y="600931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0710" y="1311517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 performance method 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588416" y="1988840"/>
            <a:ext cx="3851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2.9% </a:t>
            </a:r>
          </a:p>
          <a:p>
            <a:pPr algn="ctr"/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  <a:p>
            <a:pPr algn="ctr"/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inearity MIP-e = 1.07</a:t>
            </a:r>
          </a:p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Ideally this is 1. A number larger than 1 means that the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resolution is +7% larger</a:t>
            </a:r>
          </a:p>
          <a:p>
            <a:pPr algn="ctr"/>
            <a:endParaRPr lang="en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EF878-EDB3-B3D9-2D85-2308B5E965E9}"/>
              </a:ext>
            </a:extLst>
          </p:cNvPr>
          <p:cNvSpPr txBox="1"/>
          <p:nvPr/>
        </p:nvSpPr>
        <p:spPr>
          <a:xfrm>
            <a:off x="5459269" y="3351303"/>
            <a:ext cx="24709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26848190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F291BB5-74D9-2E16-8FBB-52C93FC48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784445"/>
              </p:ext>
            </p:extLst>
          </p:nvPr>
        </p:nvGraphicFramePr>
        <p:xfrm>
          <a:off x="1271464" y="2708920"/>
          <a:ext cx="950505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812">
                  <a:extLst>
                    <a:ext uri="{9D8B030D-6E8A-4147-A177-3AD203B41FA5}">
                      <a16:colId xmlns:a16="http://schemas.microsoft.com/office/drawing/2014/main" val="2970155944"/>
                    </a:ext>
                  </a:extLst>
                </a:gridCol>
                <a:gridCol w="3514891">
                  <a:extLst>
                    <a:ext uri="{9D8B030D-6E8A-4147-A177-3AD203B41FA5}">
                      <a16:colId xmlns:a16="http://schemas.microsoft.com/office/drawing/2014/main" val="3470605904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68192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Method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B=0 R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esolution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B= 1 T Resolution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83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>
                          <a:latin typeface="Verdana" panose="020B0604030504040204" pitchFamily="34" charset="0"/>
                        </a:rPr>
                        <a:t>(1) </a:t>
                      </a:r>
                      <a:r>
                        <a:rPr lang="en-GB" baseline="0" dirty="0" err="1">
                          <a:latin typeface="Verdana" panose="020B0604030504040204" pitchFamily="34" charset="0"/>
                        </a:rPr>
                        <a:t>dEdx</a:t>
                      </a:r>
                      <a:r>
                        <a:rPr lang="en-GB" baseline="0" dirty="0">
                          <a:latin typeface="Verdana" panose="020B0604030504040204" pitchFamily="34" charset="0"/>
                        </a:rPr>
                        <a:t> 90 t</a:t>
                      </a:r>
                      <a:r>
                        <a:rPr lang="en-NL" baseline="0" dirty="0">
                          <a:latin typeface="Verdana" panose="020B0604030504040204" pitchFamily="34" charset="0"/>
                        </a:rPr>
                        <a:t>ail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05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(2) Fit slope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baseline="0" dirty="0">
                          <a:latin typeface="Verdana" panose="020B0604030504040204" pitchFamily="34" charset="0"/>
                        </a:rPr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3591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264E63-8AAD-7FBE-695A-E0A0C8D78909}"/>
              </a:ext>
            </a:extLst>
          </p:cNvPr>
          <p:cNvSpPr txBox="1"/>
          <p:nvPr/>
        </p:nvSpPr>
        <p:spPr>
          <a:xfrm>
            <a:off x="1847528" y="4149080"/>
            <a:ext cx="91450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“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90 tail” method is truncation at 90% where large clusters are identified and removed (tail reduced)</a:t>
            </a:r>
          </a:p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“Fit slope” method (2)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exponential distribution (with the slope and amplitude as free parameters) is fitted to the distribution of distance between the hits (as discussed: after applying the weights) </a:t>
            </a:r>
            <a:endParaRPr lang="en-NL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F332A-6A13-47FE-F934-072476F815A3}"/>
              </a:ext>
            </a:extLst>
          </p:cNvPr>
          <p:cNvSpPr txBox="1"/>
          <p:nvPr/>
        </p:nvSpPr>
        <p:spPr>
          <a:xfrm>
            <a:off x="1881592" y="1785010"/>
            <a:ext cx="8842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dEdx resolution for electrons from data by combining tracks to form a 1 m long track with realistic coverage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~60%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coverage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E1262-F3F3-E987-95A9-6D5E92BB19DC}"/>
              </a:ext>
            </a:extLst>
          </p:cNvPr>
          <p:cNvSpPr txBox="1"/>
          <p:nvPr/>
        </p:nvSpPr>
        <p:spPr>
          <a:xfrm>
            <a:off x="2711624" y="1104175"/>
            <a:ext cx="6433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 of performance of dEdx</a:t>
            </a:r>
            <a:endParaRPr lang="en-NL" sz="2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296DA-BC0A-4FD3-3B66-0CD1BF79C70A}"/>
              </a:ext>
            </a:extLst>
          </p:cNvPr>
          <p:cNvSpPr txBox="1"/>
          <p:nvPr/>
        </p:nvSpPr>
        <p:spPr>
          <a:xfrm rot="17346532">
            <a:off x="-484876" y="2695607"/>
            <a:ext cx="2427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423045874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695400" y="1449202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dEdx Performance extrapolated to CEPC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AE81B-AB8C-885C-7786-D157961EEBBA}"/>
              </a:ext>
            </a:extLst>
          </p:cNvPr>
          <p:cNvSpPr txBox="1"/>
          <p:nvPr/>
        </p:nvSpPr>
        <p:spPr>
          <a:xfrm>
            <a:off x="1380503" y="2275125"/>
            <a:ext cx="34193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beam B = 1 T</a:t>
            </a: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=5,6 GeV/c </a:t>
            </a:r>
          </a:p>
          <a:p>
            <a:pPr algn="ctr"/>
            <a:endPara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2 fit slope of the distance distribution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lectron resolution 2.9(3.6)%</a:t>
            </a:r>
          </a:p>
          <a:p>
            <a:pPr algn="ctr"/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t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60% and coverage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04710-7D26-9BFF-3C3B-5AFDD0E986D5}"/>
              </a:ext>
            </a:extLst>
          </p:cNvPr>
          <p:cNvSpPr txBox="1"/>
          <p:nvPr/>
        </p:nvSpPr>
        <p:spPr>
          <a:xfrm>
            <a:off x="5187705" y="2275706"/>
            <a:ext cx="5623791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CEPC TPC  </a:t>
            </a:r>
          </a:p>
          <a:p>
            <a:pPr algn="ctr"/>
            <a:r>
              <a:rPr lang="en-GB" sz="1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rInner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600 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rOuter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1800 mm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 resolution </a:t>
            </a:r>
            <a:r>
              <a:rPr lang="en-GB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2.65(3.29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)%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</a:t>
            </a:r>
            <a:r>
              <a:rPr lang="en-GB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q=p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/2 (cost=0)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Assume Pixel TPC performance at B = 1 T at p = 5,6 GeV/c</a:t>
            </a:r>
            <a:endParaRPr lang="en-NL" dirty="0">
              <a:solidFill>
                <a:srgbClr val="0066FF"/>
              </a:solidFill>
            </a:endParaRPr>
          </a:p>
        </p:txBody>
      </p:sp>
      <p:pic>
        <p:nvPicPr>
          <p:cNvPr id="5" name="Picture 4" descr="CEPC_logo.png">
            <a:extLst>
              <a:ext uri="{FF2B5EF4-FFF2-40B4-BE49-F238E27FC236}">
                <a16:creationId xmlns:a16="http://schemas.microsoft.com/office/drawing/2014/main" id="{DE1E1516-F958-076D-0861-05185F20E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6941" y="5676565"/>
            <a:ext cx="1088874" cy="6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70244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E0C26FC-F524-8DF0-4250-AA85A723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619" y="367342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dEdx performance for T2K 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467068" y="2266370"/>
            <a:ext cx="54185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Contacted Ullrich Einhaus for dEdx studies in ILD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Extracted the ILC soft parametrisations </a:t>
            </a:r>
            <a:r>
              <a:rPr lang="en-NL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energy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loss based on G4 </a:t>
            </a:r>
            <a:r>
              <a:rPr lang="en-NL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full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 of the ILC TPC with T2K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Link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generated in 2020 with ILC soft v02-02 and v02-02-01 </a:t>
            </a:r>
          </a:p>
        </p:txBody>
      </p:sp>
    </p:spTree>
    <p:extLst>
      <p:ext uri="{BB962C8B-B14F-4D97-AF65-F5344CB8AC3E}">
        <p14:creationId xmlns:p14="http://schemas.microsoft.com/office/powerpoint/2010/main" val="2943939044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59D52B-297A-E9EA-FE03-17662F072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52315" y="383725"/>
            <a:ext cx="441476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996336" y="1911316"/>
            <a:ext cx="518457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with CEPC TPC detector dimensions for particles at cos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 = 0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resolution from electron p = 5 (6) GeV test beam (for B = 1 T) of 2.65% and 3.29% (dashed = method 1) at cos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q = 0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electron pion defined as: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e&gt;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 as: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dEdx 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4F8DC-2323-27D2-3E80-34376D964487}"/>
              </a:ext>
            </a:extLst>
          </p:cNvPr>
          <p:cNvSpPr txBox="1"/>
          <p:nvPr/>
        </p:nvSpPr>
        <p:spPr>
          <a:xfrm>
            <a:off x="1631504" y="2115453"/>
            <a:ext cx="237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CEPC</a:t>
            </a:r>
          </a:p>
        </p:txBody>
      </p:sp>
      <p:pic>
        <p:nvPicPr>
          <p:cNvPr id="13" name="Picture 12" descr="CEPC_logo.png">
            <a:extLst>
              <a:ext uri="{FF2B5EF4-FFF2-40B4-BE49-F238E27FC236}">
                <a16:creationId xmlns:a16="http://schemas.microsoft.com/office/drawing/2014/main" id="{54C04502-E748-99C7-8C7D-5061B94F9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8326" y="6080196"/>
            <a:ext cx="1088874" cy="6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64268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A7E074-13F4-5F5D-9958-D5EE63316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52315" y="383725"/>
            <a:ext cx="4414762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dEdx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852120" y="1947604"/>
            <a:ext cx="500452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expected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pion-kaon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separation for momenta in the range of 2.5-45 GeV/c at cos 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θ = 0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more than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5.0(4.0)</a:t>
            </a:r>
            <a:r>
              <a:rPr lang="el-G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two resolution scenarios.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a momentum of 100 GeV/c the separation is still 2.7(2.2)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σ. </a:t>
            </a:r>
            <a:endParaRPr lang="en-US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Protons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can be separated from </a:t>
            </a:r>
            <a:r>
              <a:rPr lang="en-GB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pions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momenta in the range of 2.5-100 GeV/c with more than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5.5(4.4)</a:t>
            </a:r>
            <a:r>
              <a:rPr lang="el-GR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σ.</a:t>
            </a:r>
            <a:r>
              <a:rPr lang="el-GR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A82AE-3BD0-1A39-BE97-20446637B721}"/>
              </a:ext>
            </a:extLst>
          </p:cNvPr>
          <p:cNvSpPr txBox="1"/>
          <p:nvPr/>
        </p:nvSpPr>
        <p:spPr>
          <a:xfrm>
            <a:off x="1631504" y="2163206"/>
            <a:ext cx="22322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CEPC</a:t>
            </a:r>
          </a:p>
        </p:txBody>
      </p:sp>
      <p:pic>
        <p:nvPicPr>
          <p:cNvPr id="12" name="Picture 11" descr="CEPC_logo.png">
            <a:extLst>
              <a:ext uri="{FF2B5EF4-FFF2-40B4-BE49-F238E27FC236}">
                <a16:creationId xmlns:a16="http://schemas.microsoft.com/office/drawing/2014/main" id="{2CD7B176-149B-DBDD-3280-4457C8DA3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6941" y="5676565"/>
            <a:ext cx="1088874" cy="6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3014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60648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 Pixel TPC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 amt="64000"/>
          </a:blip>
          <a:srcRect l="8327" r="4591" b="4133"/>
          <a:stretch/>
        </p:blipFill>
        <p:spPr>
          <a:xfrm>
            <a:off x="860260" y="1916832"/>
            <a:ext cx="4515660" cy="340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667" y="517231"/>
            <a:ext cx="982216" cy="6286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4850ED-5631-DD47-9517-4E898FE579B9}"/>
              </a:ext>
            </a:extLst>
          </p:cNvPr>
          <p:cNvSpPr/>
          <p:nvPr/>
        </p:nvSpPr>
        <p:spPr>
          <a:xfrm>
            <a:off x="5807968" y="980728"/>
            <a:ext cx="61206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Material budget is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TPC gas 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inner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0.03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outer cylinder</a:t>
            </a:r>
          </a:p>
          <a:p>
            <a:pPr lvl="1"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&lt; 0.25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endplates (</a:t>
            </a:r>
            <a:r>
              <a:rPr lang="en-GB" altLang="en-US" sz="2000" dirty="0" err="1">
                <a:latin typeface="Verdana"/>
                <a:cs typeface="Verdana"/>
              </a:rPr>
              <a:t>incl</a:t>
            </a:r>
            <a:r>
              <a:rPr lang="en-GB" altLang="en-US" sz="2000" dirty="0">
                <a:latin typeface="Verdana"/>
                <a:cs typeface="Verdana"/>
              </a:rPr>
              <a:t> readout)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Note the very low budget in the barrel region. Material budget can be respected by different technologies like GEM, 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 and Pixels</a:t>
            </a:r>
          </a:p>
          <a:p>
            <a:pPr>
              <a:buBlip>
                <a:blip r:embed="rId5"/>
              </a:buBlip>
            </a:pPr>
            <a:r>
              <a:rPr lang="en-GB" altLang="en-US" dirty="0">
                <a:latin typeface="Verdana"/>
                <a:cs typeface="Verdana"/>
              </a:rPr>
              <a:t> </a:t>
            </a:r>
            <a:r>
              <a:rPr lang="en-GB" altLang="en-US" sz="2000" dirty="0">
                <a:latin typeface="Verdana"/>
                <a:cs typeface="Verdana"/>
              </a:rPr>
              <a:t>TPC is sliced between silicon detectors VTX, SIT and SET </a:t>
            </a:r>
          </a:p>
          <a:p>
            <a:pPr>
              <a:buBlip>
                <a:blip r:embed="rId5"/>
              </a:buBlip>
            </a:pPr>
            <a:r>
              <a:rPr lang="en-GB" altLang="en-US" sz="2000" dirty="0">
                <a:latin typeface="Verdana"/>
                <a:cs typeface="Verdana"/>
              </a:rPr>
              <a:t> pixel readout is a serious option for the TPC readout plane @ ILC/FFC-</a:t>
            </a:r>
            <a:r>
              <a:rPr lang="en-GB" altLang="en-US" sz="2000" dirty="0" err="1">
                <a:latin typeface="Verdana"/>
                <a:cs typeface="Verdana"/>
              </a:rPr>
              <a:t>ee</a:t>
            </a:r>
            <a:r>
              <a:rPr lang="en-GB" altLang="en-US" sz="2000" dirty="0">
                <a:latin typeface="Verdana"/>
                <a:cs typeface="Verdana"/>
              </a:rPr>
              <a:t>/CLIC/CEPC colliders</a:t>
            </a:r>
          </a:p>
        </p:txBody>
      </p:sp>
      <p:pic>
        <p:nvPicPr>
          <p:cNvPr id="5" name="Picture 4" descr="CEPC_logo.png">
            <a:extLst>
              <a:ext uri="{FF2B5EF4-FFF2-40B4-BE49-F238E27FC236}">
                <a16:creationId xmlns:a16="http://schemas.microsoft.com/office/drawing/2014/main" id="{76065521-FA2E-EE19-F24A-CDFBA69FF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8326" y="5661248"/>
            <a:ext cx="1088874" cy="6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1532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467961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9DA6A-516F-2E7D-44FF-9538D2B6C8E3}"/>
              </a:ext>
            </a:extLst>
          </p:cNvPr>
          <p:cNvSpPr txBox="1"/>
          <p:nvPr/>
        </p:nvSpPr>
        <p:spPr>
          <a:xfrm>
            <a:off x="872612" y="1649120"/>
            <a:ext cx="1091298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6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/dx resolution for an electron with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kumimoji="0" lang="en-NL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=5,6 GeV/c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1 m track length with 60% coverage is measured to be 2.9(3.6)% at B = 1 Tesla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.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6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/dx resolution of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 CEPC pixel TPC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detector is 2.7% (3.3%)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6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This allows for particle identification and separation of kaons from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pions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up to momenta of 45 GeV with more than 5.0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(4.0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cs typeface="Verdana"/>
              </a:rPr>
              <a:t>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) for cos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+mn-ea"/>
                <a:cs typeface="Verdana"/>
              </a:rPr>
              <a:t>q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=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0. The separation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in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creases up to cos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Symbol" pitchFamily="2" charset="2"/>
                <a:ea typeface="+mn-ea"/>
                <a:cs typeface="Verdana"/>
              </a:rPr>
              <a:t>q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=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0.85 (see back up slide).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6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 test beam @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FermiLab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with a quad in a TPC is planned (2024, US Grant EIC)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33"/>
              </a:buClr>
              <a:buSzPct val="100000"/>
              <a:buFontTx/>
              <a:buBlip>
                <a:blip r:embed="rId6"/>
              </a:buBlip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cs typeface="Verdana"/>
              </a:rPr>
              <a:t>an EIC R&amp;D program for CO2 cooling is funded (2023) (Yale, Stony Brook, Purdue, Bonn,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cs typeface="Verdana"/>
              </a:rPr>
              <a:t>Nikhef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cs typeface="Verdana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33"/>
              </a:buClr>
              <a:buSzPct val="100000"/>
              <a:buFontTx/>
              <a:buBlip>
                <a:blip r:embed="rId6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cs typeface="Verdana"/>
              </a:rPr>
              <a:t>Focus is particle identification and tracking at the Electron-Ion-Collider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6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 pixel TPC has become a realistic viable option for experiments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6633"/>
              </a:buClr>
              <a:buSzPct val="100000"/>
              <a:buFontTx/>
              <a:buBlip>
                <a:blip r:embed="rId6"/>
              </a:buBlip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Verdana"/>
              </a:rPr>
              <a:t>High precision tracking like ILD@ILC in the transverse and longitudinal planes,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Verdana"/>
              </a:rPr>
              <a:t>dE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Verdana"/>
              </a:rPr>
              <a:t>/dx by electron and cluster counting, excellent two track resolution, digital readout that can deal with high rates</a:t>
            </a:r>
          </a:p>
        </p:txBody>
      </p:sp>
      <p:pic>
        <p:nvPicPr>
          <p:cNvPr id="2" name="Picture 1" descr="CEPC_logo.png">
            <a:extLst>
              <a:ext uri="{FF2B5EF4-FFF2-40B4-BE49-F238E27FC236}">
                <a16:creationId xmlns:a16="http://schemas.microsoft.com/office/drawing/2014/main" id="{EAE6A872-13A6-655A-E941-D886DF3C0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3620" y="5645278"/>
            <a:ext cx="1088874" cy="6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38328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157A6-796A-128F-9430-709BA7658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26E5448-4A36-FB85-B7CD-F50BD75333D0}"/>
              </a:ext>
            </a:extLst>
          </p:cNvPr>
          <p:cNvSpPr txBox="1"/>
          <p:nvPr/>
        </p:nvSpPr>
        <p:spPr>
          <a:xfrm>
            <a:off x="974212" y="1433161"/>
            <a:ext cx="109129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Concerning the design of a CEPC detector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3"/>
              </a:buBlip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It is important that the B =3 T (or higher) option is studied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3"/>
              </a:buBlip>
              <a:defRPr/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b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eam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-beam backgrounds are smaller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3"/>
              </a:buBlip>
              <a:defRPr/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the performance of the whole detector improves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3"/>
              </a:buBlip>
              <a:defRPr/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the MDI should be further </a:t>
            </a: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optimized to reduce the beam-beam background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3"/>
              </a:buBlip>
              <a:defRPr/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This is good for all detectors (note that the vertex detector is quite exposed) 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3"/>
              </a:buBlip>
              <a:defRPr/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Concerning pixel sizes for a TPC 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3"/>
              </a:buBlip>
              <a:defRPr/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A pixel size of 55 (110) microns is optimal; one can profit from cluster counting and high precision tracking </a:t>
            </a:r>
          </a:p>
          <a:p>
            <a:pPr marL="1257300" lvl="2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3"/>
              </a:buBlip>
              <a:defRPr/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Larger pixel/pad sizes have larger occupancies and one should question whether they can handle the very high beam-beam rate	</a:t>
            </a:r>
          </a:p>
          <a:p>
            <a:pPr marL="800100" lvl="1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3"/>
              </a:buBlip>
              <a:defRPr/>
            </a:pPr>
            <a:r>
              <a:rPr lang="en-US" sz="2000" kern="0" dirty="0">
                <a:solidFill>
                  <a:srgbClr val="0066FF"/>
                </a:solidFill>
                <a:latin typeface="Verdana"/>
                <a:cs typeface="Verdana"/>
              </a:rPr>
              <a:t>It is important to surround the TPC by silicon trackers</a:t>
            </a:r>
          </a:p>
          <a:p>
            <a:pPr lvl="1">
              <a:spcBef>
                <a:spcPct val="20000"/>
              </a:spcBef>
              <a:buClr>
                <a:srgbClr val="FF6600"/>
              </a:buClr>
              <a:buSzPct val="100000"/>
              <a:defRPr/>
            </a:pPr>
            <a:endParaRPr lang="en-US" sz="2000" kern="0" dirty="0">
              <a:solidFill>
                <a:srgbClr val="0066FF"/>
              </a:solidFill>
              <a:latin typeface="Verdana"/>
              <a:cs typeface="Verdana"/>
            </a:endParaRPr>
          </a:p>
        </p:txBody>
      </p:sp>
      <p:pic>
        <p:nvPicPr>
          <p:cNvPr id="11" name="Picture 10" descr="bonn.png">
            <a:extLst>
              <a:ext uri="{FF2B5EF4-FFF2-40B4-BE49-F238E27FC236}">
                <a16:creationId xmlns:a16="http://schemas.microsoft.com/office/drawing/2014/main" id="{B2F91832-D5DD-50FB-8EA2-C43DE4322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>
            <a:extLst>
              <a:ext uri="{FF2B5EF4-FFF2-40B4-BE49-F238E27FC236}">
                <a16:creationId xmlns:a16="http://schemas.microsoft.com/office/drawing/2014/main" id="{18FC3CCB-B644-A97A-B078-2E099AF3BC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AF53DB23-09E9-6413-C6FB-F4DF87FDC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>
            <a:extLst>
              <a:ext uri="{FF2B5EF4-FFF2-40B4-BE49-F238E27FC236}">
                <a16:creationId xmlns:a16="http://schemas.microsoft.com/office/drawing/2014/main" id="{3D23E00F-BBFE-F632-CE34-3C3149E0F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F36010-4CB9-044D-8A8D-E7533DC97E1A}"/>
              </a:ext>
            </a:extLst>
          </p:cNvPr>
          <p:cNvSpPr txBox="1"/>
          <p:nvPr/>
        </p:nvSpPr>
        <p:spPr>
          <a:xfrm>
            <a:off x="1499456" y="467961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 of a CEPC detector</a:t>
            </a:r>
          </a:p>
        </p:txBody>
      </p:sp>
      <p:pic>
        <p:nvPicPr>
          <p:cNvPr id="2" name="Picture 1" descr="CEPC_logo.png">
            <a:extLst>
              <a:ext uri="{FF2B5EF4-FFF2-40B4-BE49-F238E27FC236}">
                <a16:creationId xmlns:a16="http://schemas.microsoft.com/office/drawing/2014/main" id="{790B17BD-A034-8D8D-E9DD-3BD043EB9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1054" y="5699502"/>
            <a:ext cx="1088874" cy="6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32414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AB8E1-9FEE-049E-1149-0F1F0CD1B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08DA07-0BC1-65A3-99CD-CB9F767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764357" cy="3024336"/>
          </a:xfrm>
        </p:spPr>
        <p:txBody>
          <a:bodyPr/>
          <a:lstStyle/>
          <a:p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</a:t>
            </a: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plots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CF4D5A-A1ED-096D-99A2-AF2B3F4E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2053FA-6A31-CD44-84A5-90703E519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065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8328A-1BE9-596A-1823-4D2A3F123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5428" y="986973"/>
            <a:ext cx="3360381" cy="5220099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539969"/>
            <a:ext cx="5495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Pixel TPC tracking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1751456" y="1268760"/>
            <a:ext cx="9324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Comparison to a drift chamber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1.8 cm cells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66 points with resolution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(xy) 100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and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(z) 2000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47C8D-2DD3-4000-4E14-FBD33A47CEF6}"/>
              </a:ext>
            </a:extLst>
          </p:cNvPr>
          <p:cNvSpPr txBox="1"/>
          <p:nvPr/>
        </p:nvSpPr>
        <p:spPr>
          <a:xfrm>
            <a:off x="1905001" y="2492896"/>
            <a:ext cx="2318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CEPC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9B8E40-89FF-782A-251C-C3EAD4ECEC32}"/>
              </a:ext>
            </a:extLst>
          </p:cNvPr>
          <p:cNvSpPr txBox="1"/>
          <p:nvPr/>
        </p:nvSpPr>
        <p:spPr>
          <a:xfrm>
            <a:off x="1905001" y="5216337"/>
            <a:ext cx="9414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resolutions of a (Pixel) TPC for the same “cell” size are smaller by a factor of: xy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 to 10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 T) ,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to 10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 T)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in z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3-10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NL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D340B-94FA-1EDB-34D9-E37689BA9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9230" y="949437"/>
            <a:ext cx="3388950" cy="5264478"/>
          </a:xfrm>
          <a:prstGeom prst="rect">
            <a:avLst/>
          </a:prstGeom>
        </p:spPr>
      </p:pic>
      <p:pic>
        <p:nvPicPr>
          <p:cNvPr id="3" name="Picture 2" descr="CEPC_logo.png">
            <a:extLst>
              <a:ext uri="{FF2B5EF4-FFF2-40B4-BE49-F238E27FC236}">
                <a16:creationId xmlns:a16="http://schemas.microsoft.com/office/drawing/2014/main" id="{CBFED0FF-B965-1D9C-3772-78A275F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1054" y="5699502"/>
            <a:ext cx="1088874" cy="6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3184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7A5805-864E-0EB6-0936-73FDA54F4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420" y="1860269"/>
            <a:ext cx="3852700" cy="4215307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972017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istance distribution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1865CF-F51F-669D-6374-62DCFD439508}"/>
              </a:ext>
            </a:extLst>
          </p:cNvPr>
          <p:cNvSpPr txBox="1"/>
          <p:nvPr/>
        </p:nvSpPr>
        <p:spPr>
          <a:xfrm>
            <a:off x="4242048" y="16288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Single chip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24AB36-147C-6D3A-6C4E-B21BC9E0DD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4582" y="1937191"/>
            <a:ext cx="3191583" cy="32842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A7A636-6666-8B5C-39A3-20F10154826B}"/>
              </a:ext>
            </a:extLst>
          </p:cNvPr>
          <p:cNvSpPr txBox="1"/>
          <p:nvPr/>
        </p:nvSpPr>
        <p:spPr>
          <a:xfrm>
            <a:off x="7348242" y="1628279"/>
            <a:ext cx="3284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uad 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F97F64-24D2-1EC0-227D-EECCE686AE7E}"/>
              </a:ext>
            </a:extLst>
          </p:cNvPr>
          <p:cNvSpPr txBox="1"/>
          <p:nvPr/>
        </p:nvSpPr>
        <p:spPr>
          <a:xfrm>
            <a:off x="8736632" y="2285849"/>
            <a:ext cx="124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41D389-66AE-50F1-EE41-A850DC7C7B03}"/>
              </a:ext>
            </a:extLst>
          </p:cNvPr>
          <p:cNvSpPr txBox="1"/>
          <p:nvPr/>
        </p:nvSpPr>
        <p:spPr>
          <a:xfrm>
            <a:off x="381790" y="1772816"/>
            <a:ext cx="35539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Calculate minimum distance between the hits. 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slope of the distribution is related to the number of primary clusters /cm</a:t>
            </a:r>
          </a:p>
          <a:p>
            <a:endParaRPr lang="en-GB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diffused peak at d&lt;10 comes from clusters with more than 1 hit.</a:t>
            </a:r>
          </a:p>
          <a:p>
            <a:endParaRPr lang="en-NL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DBACE-75BB-E3DF-9C20-06E3B4EAF6AD}"/>
              </a:ext>
            </a:extLst>
          </p:cNvPr>
          <p:cNvSpPr txBox="1"/>
          <p:nvPr/>
        </p:nvSpPr>
        <p:spPr>
          <a:xfrm>
            <a:off x="7345056" y="5391090"/>
            <a:ext cx="37671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>
                <a:latin typeface="Verdana"/>
                <a:cs typeface="Verdana"/>
              </a:rPr>
              <a:t> </a:t>
            </a:r>
            <a:r>
              <a:rPr lang="nl-NL" sz="2000" dirty="0">
                <a:latin typeface="Verdana"/>
                <a:cs typeface="Verdana"/>
                <a:hlinkClick r:id="rId8"/>
              </a:rPr>
              <a:t>Thesis</a:t>
            </a:r>
            <a:r>
              <a:rPr lang="nl-NL" sz="2000" dirty="0">
                <a:latin typeface="Verdana"/>
                <a:cs typeface="Verdana"/>
              </a:rPr>
              <a:t>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Kees Ligtenberg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2CD47-56C2-81E2-E862-8C6EC87DFE0D}"/>
              </a:ext>
            </a:extLst>
          </p:cNvPr>
          <p:cNvSpPr txBox="1"/>
          <p:nvPr/>
        </p:nvSpPr>
        <p:spPr>
          <a:xfrm>
            <a:off x="8562528" y="2774142"/>
            <a:ext cx="228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593791006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of dEdx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B021D-2585-D074-19D2-5139FB9914A9}"/>
              </a:ext>
            </a:extLst>
          </p:cNvPr>
          <p:cNvSpPr txBox="1"/>
          <p:nvPr/>
        </p:nvSpPr>
        <p:spPr>
          <a:xfrm>
            <a:off x="1775520" y="1700808"/>
            <a:ext cx="8496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Method 2: Fit slope of the distance distribution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1F437D-23FB-24F4-A80C-EC29141B1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0134" y="2222218"/>
            <a:ext cx="3764284" cy="38735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AED339-01A7-BB8C-DCEE-0FB80329F573}"/>
              </a:ext>
            </a:extLst>
          </p:cNvPr>
          <p:cNvSpPr txBox="1"/>
          <p:nvPr/>
        </p:nvSpPr>
        <p:spPr>
          <a:xfrm>
            <a:off x="5433088" y="2204864"/>
            <a:ext cx="602145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10 clusters onwards an exponential distribution is followed.</a:t>
            </a:r>
          </a:p>
          <a:p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Below 10 the distribution will be down-weighted (</a:t>
            </a:r>
            <a:r>
              <a:rPr lang="en-GB" sz="18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GB" sz="1800" baseline="-25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(d) = 1/weight). The weights are:</a:t>
            </a:r>
          </a:p>
          <a:p>
            <a:endParaRPr lang="en-GB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Menlo" panose="020B0609030804020204" pitchFamily="49" charset="0"/>
              </a:rPr>
              <a:t>Weights B=0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{ 35.0467 , 12.1497 , 4.52914 , 2.76311 , 1.99386 , 1.59795 , 1.3656 , 1.21409 , 1.11898 , 1.04385 };</a:t>
            </a:r>
          </a:p>
          <a:p>
            <a:endParaRPr lang="en-GB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Menlo" panose="020B0609030804020204" pitchFamily="49" charset="0"/>
              </a:rPr>
              <a:t>Weights B=1 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   { 22.5617 , 7.39573 , 2.43318 , 1.54528 , 1.23428 , 1.09727 , 1.04368 , 1.01625 , 1.00182 , 0.998178 };</a:t>
            </a:r>
          </a:p>
          <a:p>
            <a:endParaRPr lang="en-GB" sz="1800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the difference in weights in the B=0 and 1 T data sets. This is related to the </a:t>
            </a:r>
            <a:r>
              <a:rPr lang="en-GB" sz="1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fluctutations</a:t>
            </a:r>
            <a:endParaRPr lang="en-GB" sz="18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ED7BE-475E-6D1F-5692-9BA6573F3804}"/>
              </a:ext>
            </a:extLst>
          </p:cNvPr>
          <p:cNvSpPr txBox="1"/>
          <p:nvPr/>
        </p:nvSpPr>
        <p:spPr>
          <a:xfrm>
            <a:off x="3431704" y="2846839"/>
            <a:ext cx="1175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CFA8E-8F7F-E760-58BA-FF04BD412F53}"/>
              </a:ext>
            </a:extLst>
          </p:cNvPr>
          <p:cNvSpPr txBox="1"/>
          <p:nvPr/>
        </p:nvSpPr>
        <p:spPr>
          <a:xfrm>
            <a:off x="2712297" y="3389100"/>
            <a:ext cx="19577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922911421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CACF0-AF66-C953-AC3F-2C6949C45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24364" y="792469"/>
            <a:ext cx="4063296" cy="6312024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D2F96-317E-46E9-8B30-07D6AEAAA013}"/>
              </a:ext>
            </a:extLst>
          </p:cNvPr>
          <p:cNvSpPr txBox="1"/>
          <p:nvPr/>
        </p:nvSpPr>
        <p:spPr>
          <a:xfrm>
            <a:off x="1499456" y="1124744"/>
            <a:ext cx="995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dEdx 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83329-1F52-BA4C-229D-2347B571B407}"/>
              </a:ext>
            </a:extLst>
          </p:cNvPr>
          <p:cNvSpPr txBox="1"/>
          <p:nvPr/>
        </p:nvSpPr>
        <p:spPr>
          <a:xfrm>
            <a:off x="6500966" y="1775165"/>
            <a:ext cx="538623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|&lt;Eloss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- &lt;Eloss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&gt;| / </a:t>
            </a:r>
            <a:r>
              <a:rPr lang="en-NL" sz="2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s </a:t>
            </a: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Separation pion kaon for different cos(theta) values due to the track length dependence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cos(theta)=0 till 0.95 the separation lies between the black and red curves.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above 0.95-0.975 the separation drops till the blue curve.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Excellent performance over very large polar angle range </a:t>
            </a:r>
          </a:p>
          <a:p>
            <a:r>
              <a:rPr lang="en-NL" sz="2000" baseline="-25000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C5CFE-7AAA-544E-198D-5F127D389609}"/>
              </a:ext>
            </a:extLst>
          </p:cNvPr>
          <p:cNvSpPr txBox="1"/>
          <p:nvPr/>
        </p:nvSpPr>
        <p:spPr>
          <a:xfrm>
            <a:off x="1443968" y="2497634"/>
            <a:ext cx="2759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CEPC</a:t>
            </a:r>
          </a:p>
        </p:txBody>
      </p:sp>
      <p:pic>
        <p:nvPicPr>
          <p:cNvPr id="14" name="Picture 13" descr="CEPC_logo.png">
            <a:extLst>
              <a:ext uri="{FF2B5EF4-FFF2-40B4-BE49-F238E27FC236}">
                <a16:creationId xmlns:a16="http://schemas.microsoft.com/office/drawing/2014/main" id="{D663119F-6786-AD04-36F2-8AA28C8F5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1054" y="5699502"/>
            <a:ext cx="1088874" cy="6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631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764357" cy="3024336"/>
          </a:xfrm>
        </p:spPr>
        <p:txBody>
          <a:bodyPr/>
          <a:lstStyle/>
          <a:p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</a:t>
            </a: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a Pixel TPC </a:t>
            </a:r>
            <a:b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4000" b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CEPC or FCC-</a:t>
            </a:r>
            <a:r>
              <a:rPr lang="nl-NL" sz="4000" b="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869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196622"/>
                <a:ext cx="11234465" cy="5184706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most difficult situation for a TPC is running at the Z. </a:t>
                </a:r>
              </a:p>
              <a:p>
                <a:pPr marL="0" indent="0">
                  <a:buNone/>
                </a:pPr>
                <a:r>
                  <a:rPr lang="en-GB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Z pole with 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 = 200 10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34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cm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-2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s</a:t>
                </a:r>
                <a:r>
                  <a:rPr lang="nl-NL" sz="20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-1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Z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bosons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will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produced</a:t>
                </a: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60 kHz</a:t>
                </a:r>
              </a:p>
              <a:p>
                <a:pPr marL="0" indent="0">
                  <a:buNone/>
                </a:pPr>
                <a:endParaRPr lang="nl-NL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>
                  <a:buNone/>
                </a:pPr>
                <a:endParaRPr lang="nl-NL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 pixel TPC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2000" dirty="0" err="1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events?</a:t>
                </a:r>
                <a:endParaRPr lang="en-GB" sz="20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TPC total drift time is about </a:t>
                </a:r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30 </a:t>
                </a:r>
                <a:r>
                  <a:rPr lang="en-US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μs</a:t>
                </a:r>
                <a:endParaRPr lang="en-US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US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This means that there is on average 2 event / TPC readout cycle</a:t>
                </a:r>
              </a:p>
              <a:p>
                <a:pPr lvl="1"/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The excellent time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resolution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time stamping of tracks &lt; 1.2 ns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allows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resolve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nl-NL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</a:t>
                </a:r>
                <a:r>
                  <a:rPr lang="nl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events</a:t>
                </a:r>
                <a:endParaRPr lang="en-GB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the current readout deal with the rate?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Link speed of Timepix3 (in Quad): 2.6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MHits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/s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  </a:t>
                </a:r>
                <a:r>
                  <a:rPr lang="en-GB" sz="1800" dirty="0" err="1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Testbeam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 up to 1.5 kHz</a:t>
                </a:r>
                <a:endParaRPr lang="en-GB" sz="1800" baseline="300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YES: This is sufficient to deal with hits from Z’s in high luminosity Z running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NB: Data size is not a show stopper as e.g.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LHCb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experiment shows using the 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VeloPix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chip 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196622"/>
                <a:ext cx="11234465" cy="5184706"/>
              </a:xfrm>
              <a:blipFill>
                <a:blip r:embed="rId3"/>
                <a:stretch>
                  <a:fillRect l="-451" t="-1222" b="-122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76C8F5-4D7C-1845-AB26-BC4CCE072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52" y="1988840"/>
            <a:ext cx="3466852" cy="1648731"/>
          </a:xfrm>
          <a:prstGeom prst="rect">
            <a:avLst/>
          </a:prstGeom>
        </p:spPr>
      </p:pic>
      <p:grpSp>
        <p:nvGrpSpPr>
          <p:cNvPr id="12" name="Groep 8">
            <a:extLst>
              <a:ext uri="{FF2B5EF4-FFF2-40B4-BE49-F238E27FC236}">
                <a16:creationId xmlns:a16="http://schemas.microsoft.com/office/drawing/2014/main" id="{50D56FB8-D3E1-144E-906C-4CAD19ED7E1E}"/>
              </a:ext>
            </a:extLst>
          </p:cNvPr>
          <p:cNvGrpSpPr/>
          <p:nvPr/>
        </p:nvGrpSpPr>
        <p:grpSpPr>
          <a:xfrm>
            <a:off x="1631504" y="1916832"/>
            <a:ext cx="4824537" cy="1584176"/>
            <a:chOff x="7149455" y="4681579"/>
            <a:chExt cx="4876923" cy="1764303"/>
          </a:xfrm>
        </p:grpSpPr>
        <p:pic>
          <p:nvPicPr>
            <p:cNvPr id="13" name="Afbeelding 6">
              <a:extLst>
                <a:ext uri="{FF2B5EF4-FFF2-40B4-BE49-F238E27FC236}">
                  <a16:creationId xmlns:a16="http://schemas.microsoft.com/office/drawing/2014/main" id="{4B2B1183-034B-D044-B833-090BE6929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7" b="25276"/>
            <a:stretch/>
          </p:blipFill>
          <p:spPr>
            <a:xfrm>
              <a:off x="7149455" y="4681579"/>
              <a:ext cx="4669132" cy="1764303"/>
            </a:xfrm>
            <a:prstGeom prst="rect">
              <a:avLst/>
            </a:prstGeom>
          </p:spPr>
        </p:pic>
        <p:sp>
          <p:nvSpPr>
            <p:cNvPr id="14" name="Tekstvak 7">
              <a:extLst>
                <a:ext uri="{FF2B5EF4-FFF2-40B4-BE49-F238E27FC236}">
                  <a16:creationId xmlns:a16="http://schemas.microsoft.com/office/drawing/2014/main" id="{370EADA3-3EF4-CD41-9D12-A9689F0DDA22}"/>
                </a:ext>
              </a:extLst>
            </p:cNvPr>
            <p:cNvSpPr txBox="1"/>
            <p:nvPr/>
          </p:nvSpPr>
          <p:spPr>
            <a:xfrm>
              <a:off x="11075925" y="6168883"/>
              <a:ext cx="9504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/>
                <a:t>Picture IHEP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8079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980728"/>
                <a:ext cx="10800645" cy="49803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What is the current power consumption?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 power pulsing possible at these colliders (at ILC power pulsing was possible)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Current power consumption TPX3 chip </a:t>
                </a: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2W/chip per 1.41 × 1.41 cm</a:t>
                </a:r>
                <a:r>
                  <a:rPr lang="en-GB" sz="1800" baseline="30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  <a:endParaRPr lang="en-GB" sz="1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So: good cooling is important but in my opinion no show stopper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Silicon detectors lower consumption for the chips and cooling is an important point that needs R&amp;D (e.g. microchannel cooling). 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 save power the TPX3/4 chips can be run in 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  <a:hlinkClick r:id="rId2"/>
                  </a:rPr>
                  <a:t>LowPowerMode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: </a:t>
                </a:r>
                <a:r>
                  <a:rPr lang="en-GB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reduction factor 10.</a:t>
                </a:r>
              </a:p>
              <a:p>
                <a:r>
                  <a:rPr lang="en-GB" sz="20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Can one limit the track distortions?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There are two important sources of track distortions: </a:t>
                </a:r>
              </a:p>
              <a:p>
                <a:pPr lvl="2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distortions of the TPC drift field due to the primary ions </a:t>
                </a:r>
              </a:p>
              <a:p>
                <a:pPr lvl="2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distortions of the TPC drift field due to the ion back flow (IBF)</a:t>
                </a:r>
              </a:p>
              <a:p>
                <a:pPr lvl="1"/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ILC gating is possible; for CEPC or FCC-</a:t>
                </a:r>
                <a:r>
                  <a:rPr lang="en-GB" sz="18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ee</a:t>
                </a:r>
                <a:r>
                  <a:rPr lang="en-GB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this is more involved, for a Pixel TPC a double grid is the best solution (see next slide) 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9822A7A-1EC3-441B-8C12-ABFF22A49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980728"/>
                <a:ext cx="10800645" cy="498034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082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315200" cy="914400"/>
          </a:xfrm>
        </p:spPr>
        <p:txBody>
          <a:bodyPr/>
          <a:lstStyle/>
          <a:p>
            <a:r>
              <a:rPr lang="en-GB" altLang="en-US" sz="3600" b="0" dirty="0">
                <a:latin typeface="Verdana"/>
                <a:cs typeface="Verdana"/>
              </a:rPr>
              <a:t> </a:t>
            </a:r>
            <a:r>
              <a:rPr lang="en-GB" altLang="en-US" sz="3600" b="0" dirty="0" err="1">
                <a:latin typeface="Verdana"/>
                <a:cs typeface="Verdana"/>
              </a:rPr>
              <a:t>GridPix</a:t>
            </a:r>
            <a:r>
              <a:rPr lang="en-GB" altLang="en-US" sz="3600" b="0" dirty="0">
                <a:latin typeface="Verdana"/>
                <a:cs typeface="Verdana"/>
              </a:rPr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49180" y="990600"/>
            <a:ext cx="7280420" cy="231378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Pixel chip with integrated Grid (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-like)</a:t>
            </a:r>
          </a:p>
          <a:p>
            <a:pPr>
              <a:buBlip>
                <a:blip r:embed="rId2"/>
              </a:buBlip>
            </a:pPr>
            <a:r>
              <a:rPr lang="en-GB" altLang="en-US" sz="2000" dirty="0" err="1">
                <a:latin typeface="Verdana"/>
                <a:cs typeface="Verdana"/>
              </a:rPr>
              <a:t>InGrid</a:t>
            </a:r>
            <a:r>
              <a:rPr lang="en-GB" altLang="en-US" sz="2000" dirty="0">
                <a:latin typeface="Verdana"/>
                <a:cs typeface="Verdana"/>
              </a:rPr>
              <a:t> post-processed @ IZM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detecting 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6633"/>
            <a:ext cx="3542281" cy="34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0416480" y="2819400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3116782"/>
            <a:ext cx="1008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Verdana"/>
                <a:cs typeface="Verdana"/>
              </a:rPr>
              <a:t>55 µ</a:t>
            </a:r>
            <a:r>
              <a:rPr lang="en-US" sz="1800" dirty="0" err="1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endParaRPr 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5539642" y="3542571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458200" y="3714183"/>
            <a:ext cx="3434903" cy="2534217"/>
            <a:chOff x="6852097" y="3212976"/>
            <a:chExt cx="4784587" cy="3588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332310" y="2438400"/>
            <a:ext cx="1897290" cy="1219200"/>
            <a:chOff x="683568" y="4057347"/>
            <a:chExt cx="3614641" cy="2275885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787227" y="4191470"/>
              <a:ext cx="1510980" cy="6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 sz="1800" dirty="0">
                  <a:solidFill>
                    <a:schemeClr val="bg1"/>
                  </a:solidFill>
                  <a:latin typeface="Verdana"/>
                  <a:cs typeface="Verdana"/>
                </a:rPr>
                <a:t>dyke</a:t>
              </a:r>
              <a:endParaRPr lang="nl-NL" altLang="nl-NL" sz="18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14400" y="3505200"/>
            <a:ext cx="50292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600" dirty="0"/>
              <a:t>  </a:t>
            </a:r>
            <a:r>
              <a:rPr lang="en-GB" altLang="en-US" sz="1800" dirty="0">
                <a:latin typeface="Verdana"/>
                <a:cs typeface="Verdana"/>
              </a:rPr>
              <a:t>Aluminium grid (1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35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holes, 55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Supported by SU8 pillars 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Grid surrounded by SU8 dyke (150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solid strip) for mechanical and HV stability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88640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at CEPC or FCC-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731014"/>
            <a:ext cx="10586393" cy="57223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it possible to reduce the IBF for a pixel TPC?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IDEA: by making chip with a double grid structure (see back up slide)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idea was already realized as a TWINGRID </a:t>
            </a:r>
            <a:r>
              <a:rPr lang="en-GB" sz="17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NIMA 610 (2009) 644-648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GEMs for the ALICE TPC this was also the way – several GEMs on top of each other to reduce IBF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Pixel the IBF can be easily modelled and w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of  3 10</a:t>
            </a:r>
            <a:r>
              <a:rPr lang="en-US" sz="1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  <a:p>
            <a:pPr lvl="1"/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 but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R&amp;D</a:t>
            </a:r>
          </a:p>
          <a:p>
            <a:pPr lvl="1"/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new detector lab in Bonn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possible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make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nl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</a:t>
            </a:r>
          </a:p>
          <a:p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TPC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Tera-Z studies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Daniel Jeans and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Keisuke Fuji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 that for FCC-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CEPC this means: distortions from Z decays up to &lt; O(100) 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 strahlung gives (now) a factor 200 more hits in the TPC. See Daniel Jeans studies in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ECFA2024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Detector optimization and shielding is important for TPC and Silicon detectors to reduce pair background.</a:t>
            </a:r>
          </a:p>
          <a:p>
            <a:pPr lvl="1"/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was argued that in an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ILD like detector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distortions can be mapped or fitted out using the VTX-SIT/SET detectors (see next slide).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085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out TPC 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ILD/CEPC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091054"/>
            <a:ext cx="10586393" cy="5722322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 out distortions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e.g. muons from Z decays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E.g. by fitting the 3D spatial distribution as a function of time as was done by ALEPH and more recently by ALICE. Using this distribution the hits positions are corrected and the TPC track refitted.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with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silicon trackers around the TPC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more elaborate methods can be used. One can use the track predictions based of the silicon trackers SIT and SET to correct on a track-by-track level the TPC track. 	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can use as a constraint that the extrapolated positions and angles agree with the measured in the SIT and SET.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Practically, one can e.g. correct the TPC track parameters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ultimate way is a </a:t>
            </a: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technique </a:t>
            </a:r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 to ATLAS. In the ATLAS track fit the common systematics is fitted out for sets of Muon hits. For ILD/CEPC the fit would fit free parameters in the distortion model, while using as a constraint the SIT and SET position and direction measurements. </a:t>
            </a:r>
          </a:p>
          <a:p>
            <a:pPr lvl="1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simplest case is a model where the strength (amplitude) and radial dependence would be scaled and a model is used for the 3D extrapolations</a:t>
            </a:r>
            <a:r>
              <a:rPr lang="en-GB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44294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188640"/>
            <a:ext cx="10363200" cy="720080"/>
          </a:xfrm>
        </p:spPr>
        <p:txBody>
          <a:bodyPr/>
          <a:lstStyle/>
          <a:p>
            <a:r>
              <a:rPr lang="en-US" sz="3200" b="0" dirty="0">
                <a:latin typeface="Verdana"/>
                <a:cs typeface="Verdana"/>
              </a:rPr>
              <a:t>Conclusions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Pixel TPC at CEPC</a:t>
            </a:r>
            <a:endParaRPr lang="en-US" sz="3200" b="0" dirty="0">
              <a:latin typeface="Verdana"/>
              <a:cs typeface="Verdana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052736"/>
            <a:ext cx="11407824" cy="5018112"/>
          </a:xfrm>
        </p:spPr>
        <p:txBody>
          <a:bodyPr/>
          <a:lstStyle/>
          <a:p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YES: a pixel TPC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reconstruct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events in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nl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cycle</a:t>
            </a:r>
            <a:endParaRPr lang="en-GB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0066FF"/>
                </a:solidFill>
                <a:latin typeface="Verdana"/>
                <a:ea typeface="Verdana" panose="020B0604030504040204" pitchFamily="34" charset="0"/>
                <a:cs typeface="Verdana"/>
              </a:rPr>
              <a:t>YES: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current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Timepix3 chip can deal with the Z hit rate running</a:t>
            </a:r>
            <a:endParaRPr lang="en-GB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beam–beam background currently dominates the hit rate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current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consumption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1W/cm</a:t>
            </a:r>
            <a:r>
              <a:rPr lang="en-GB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running the TPX chips in low power mode this can be reduced by a factor of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Still good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cooling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important no show stopper.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distortions in the TPC drift volume are a concern at high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lumi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 running: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distortions from Z decays in TPC are O(100) </a:t>
            </a:r>
            <a:r>
              <a:rPr lang="en-GB" dirty="0">
                <a:solidFill>
                  <a:srgbClr val="0066FF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current MDI design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/CEPC gives a lot of beam-beam background more that a factor 100 more hits from the beam than from the Z.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improved MDI is needed. Also a high B field (say 3 T) would help (now an option at </a:t>
            </a:r>
            <a:r>
              <a:rPr lang="en-GB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FCCee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  <a:endParaRPr lang="en-GB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possible to reduce the IBF for a pixel TPC by making a device with a </a:t>
            </a:r>
            <a:r>
              <a:rPr lang="en-GB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double grid</a:t>
            </a:r>
          </a:p>
          <a:p>
            <a:pPr lvl="1"/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double grid needs dedicated R&amp;D that can be performed in the new lab in Bonn </a:t>
            </a: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Z physics program at FCC-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CEPC with an ILD-like detector with a Pixel TPC (with double grid structures) sliced between two silicon trackers (VTX-SIT and SET) can be fully exploited. The reduction of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beamstrahlung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an improved MDI – and the fitting out of distortions - needs more study.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pixel TPC can perfectly run at WW, ZH or </a:t>
            </a:r>
            <a:r>
              <a:rPr lang="en-GB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tt</a:t>
            </a:r>
            <a:r>
              <a:rPr lang="en-GB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energies where track distortions are several orders of magnitude smaller </a:t>
            </a:r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105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back flow in a Pixel TPC</a:t>
            </a:r>
            <a:endParaRPr lang="en-GB" sz="3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248" y="1185617"/>
            <a:ext cx="9934707" cy="4979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Ion back flow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second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device.</a:t>
            </a: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important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holes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The Ion back flow is a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geometry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fields.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- have been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LCTPC WP #326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</a:p>
          <a:p>
            <a:pPr marL="0" indent="0">
              <a:buNone/>
            </a:pP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</a:t>
            </a:r>
            <a:r>
              <a:rPr lang="en-US" sz="20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3 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B02B1-81E7-A545-9CFB-3B847B2E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3013"/>
            <a:ext cx="5164667" cy="2189370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BEBA02B-93F0-9B4C-B46B-02322BB99C0B}"/>
              </a:ext>
            </a:extLst>
          </p:cNvPr>
          <p:cNvGraphicFramePr>
            <a:graphicFrameLocks noGrp="1"/>
          </p:cNvGraphicFramePr>
          <p:nvPr/>
        </p:nvGraphicFramePr>
        <p:xfrm>
          <a:off x="5303912" y="3448144"/>
          <a:ext cx="6840760" cy="235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31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Ion backflow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8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30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600" b="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25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Hole 20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μm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GridPix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10</a:t>
                      </a:r>
                      <a:r>
                        <a:rPr lang="en-US" sz="1600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transparancy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100%</a:t>
                      </a:r>
                    </a:p>
                    <a:p>
                      <a:pPr algn="ctr"/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99.4%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91.7%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 descr="LCTPClogo_simple.wb.png">
            <a:extLst>
              <a:ext uri="{FF2B5EF4-FFF2-40B4-BE49-F238E27FC236}">
                <a16:creationId xmlns:a16="http://schemas.microsoft.com/office/drawing/2014/main" id="{F35EAE25-FE28-72DC-538D-9775C47E5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2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338138"/>
            <a:ext cx="6192613" cy="576262"/>
          </a:xfrm>
        </p:spPr>
        <p:txBody>
          <a:bodyPr/>
          <a:lstStyle/>
          <a:p>
            <a:r>
              <a:rPr lang="en-GB" altLang="en-US" sz="4000" b="0" dirty="0">
                <a:latin typeface="Verdana"/>
                <a:cs typeface="Verdana"/>
              </a:rPr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715000" cy="4419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14.1 x 14.1 mm sensitive area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TDC with </a:t>
            </a:r>
            <a:r>
              <a:rPr lang="en-GB" altLang="en-US" sz="2000" b="1" dirty="0">
                <a:latin typeface="Verdana"/>
                <a:cs typeface="Verdana"/>
              </a:rPr>
              <a:t>640 MHz clock </a:t>
            </a:r>
            <a:r>
              <a:rPr lang="en-GB" altLang="en-US" sz="2000" dirty="0">
                <a:latin typeface="Verdana"/>
                <a:cs typeface="Verdana"/>
              </a:rPr>
              <a:t>(1.56 ns)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Each hit consists of the </a:t>
            </a:r>
            <a:r>
              <a:rPr lang="en-GB" altLang="en-US" sz="1800" b="1" dirty="0">
                <a:latin typeface="Verdana"/>
                <a:cs typeface="Verdana"/>
              </a:rPr>
              <a:t>pixel address </a:t>
            </a:r>
            <a:r>
              <a:rPr lang="en-GB" altLang="en-US" sz="1800" dirty="0">
                <a:latin typeface="Verdana"/>
                <a:cs typeface="Verdana"/>
              </a:rPr>
              <a:t>and </a:t>
            </a:r>
            <a:r>
              <a:rPr lang="en-GB" altLang="en-US" sz="1800" b="1" dirty="0">
                <a:latin typeface="Verdana"/>
                <a:cs typeface="Verdana"/>
              </a:rPr>
              <a:t>time stamp </a:t>
            </a:r>
            <a:r>
              <a:rPr lang="en-GB" altLang="en-US" sz="1800" dirty="0">
                <a:latin typeface="Verdana"/>
                <a:cs typeface="Verdana"/>
              </a:rPr>
              <a:t>of arrival time (</a:t>
            </a:r>
            <a:r>
              <a:rPr lang="en-GB" altLang="en-US" sz="1800" dirty="0" err="1">
                <a:latin typeface="Verdana"/>
                <a:cs typeface="Verdana"/>
              </a:rPr>
              <a:t>ToA</a:t>
            </a:r>
            <a:r>
              <a:rPr lang="en-GB" altLang="en-US" sz="1800" dirty="0">
                <a:latin typeface="Verdana"/>
                <a:cs typeface="Verdana"/>
              </a:rPr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Time over threshold (</a:t>
            </a:r>
            <a:r>
              <a:rPr lang="en-GB" altLang="en-US" sz="1800" dirty="0" err="1">
                <a:latin typeface="Verdana"/>
                <a:cs typeface="Verdana"/>
              </a:rPr>
              <a:t>ToT</a:t>
            </a:r>
            <a:r>
              <a:rPr lang="en-GB" altLang="en-US" sz="1800" dirty="0">
                <a:latin typeface="Verdana"/>
                <a:cs typeface="Verdana"/>
              </a:rPr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b="1" dirty="0">
                <a:latin typeface="Verdana"/>
                <a:cs typeface="Verdana"/>
              </a:rPr>
              <a:t>Trigger</a:t>
            </a:r>
            <a:r>
              <a:rPr lang="en-GB" altLang="en-US" sz="1800" dirty="0">
                <a:latin typeface="Verdana"/>
                <a:cs typeface="Verdana"/>
              </a:rPr>
              <a:t> (for t</a:t>
            </a:r>
            <a:r>
              <a:rPr lang="en-GB" altLang="en-US" sz="1800" baseline="-25000" dirty="0">
                <a:latin typeface="Verdana"/>
                <a:cs typeface="Verdana"/>
              </a:rPr>
              <a:t>0</a:t>
            </a:r>
            <a:r>
              <a:rPr lang="en-GB" altLang="en-US" sz="1800" dirty="0">
                <a:latin typeface="Verdana"/>
                <a:cs typeface="Verdana"/>
              </a:rPr>
              <a:t>) added to the data stream as an additional time stamp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~1 A @ 2 V (2W)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good cooling is important</a:t>
            </a:r>
            <a:endParaRPr lang="en-GB" altLang="en-US" dirty="0">
              <a:latin typeface="Verdana"/>
              <a:cs typeface="Verdana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3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 bwMode="auto">
          <a:xfrm>
            <a:off x="8853488" y="3997643"/>
            <a:ext cx="1662112" cy="232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8758237" y="5715000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7630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nl-NL" dirty="0">
                <a:solidFill>
                  <a:schemeClr val="bg1"/>
                </a:solidFill>
                <a:latin typeface="Verdana"/>
                <a:cs typeface="Verdana"/>
              </a:rPr>
              <a:t>Sensitive area</a:t>
            </a:r>
            <a:endParaRPr lang="nl-NL" altLang="nl-N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5791200"/>
            <a:ext cx="1295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2+3 mm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7925594" y="4876800"/>
            <a:ext cx="1675606" cy="79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239000" y="4643735"/>
            <a:ext cx="127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14.1 mm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461963"/>
            <a:ext cx="9906000" cy="452437"/>
          </a:xfrm>
        </p:spPr>
        <p:txBody>
          <a:bodyPr/>
          <a:lstStyle/>
          <a:p>
            <a:pPr algn="l"/>
            <a:r>
              <a:rPr lang="en-GB" altLang="en-US" sz="3600" b="0" dirty="0">
                <a:latin typeface="Verdana"/>
                <a:cs typeface="Verdana"/>
              </a:rPr>
              <a:t>    QUAD as a building block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4876800"/>
            <a:ext cx="2531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</a:t>
            </a:r>
            <a:r>
              <a:rPr lang="en-US" sz="2000" kern="0" dirty="0">
                <a:solidFill>
                  <a:srgbClr val="FF0000"/>
                </a:solidFill>
                <a:latin typeface="Verdana"/>
                <a:cs typeface="Verdana"/>
              </a:rPr>
              <a:t>red 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guard wires</a:t>
            </a:r>
            <a:endParaRPr lang="en-US" dirty="0"/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533400" y="2430343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705669" y="2460682"/>
            <a:ext cx="3676331" cy="2912534"/>
          </a:xfrm>
          <a:prstGeom prst="rect">
            <a:avLst/>
          </a:prstGeom>
        </p:spPr>
      </p:pic>
      <p:pic>
        <p:nvPicPr>
          <p:cNvPr id="14" name="Afbeelding 7">
            <a:extLst>
              <a:ext uri="{FF2B5EF4-FFF2-40B4-BE49-F238E27FC236}">
                <a16:creationId xmlns:a16="http://schemas.microsoft.com/office/drawing/2014/main" id="{EEBE354F-5A94-46FE-AD12-A6A31139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1230">
            <a:off x="8865197" y="2994604"/>
            <a:ext cx="2902191" cy="1174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8600" y="1371600"/>
            <a:ext cx="7037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Verdana"/>
                <a:cs typeface="Verdana"/>
              </a:rPr>
              <a:t>8-QUAD module (2x4 quads) with field cage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5C20C-F0AD-8342-9005-8ECF99ED1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5" y="1710704"/>
            <a:ext cx="3524141" cy="264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9F342-C470-FC41-8D96-0D40434B9C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1700517"/>
            <a:ext cx="3524141" cy="2643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431704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8DC57-C87B-BC41-A2C9-2F98466BAE1F}"/>
              </a:ext>
            </a:extLst>
          </p:cNvPr>
          <p:cNvSpPr/>
          <p:nvPr/>
        </p:nvSpPr>
        <p:spPr>
          <a:xfrm>
            <a:off x="1991544" y="4686235"/>
            <a:ext cx="88617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latin typeface="Verdana"/>
                <a:cs typeface="Verdana"/>
              </a:rPr>
              <a:t>Mounting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8 quad module </a:t>
            </a:r>
            <a:r>
              <a:rPr lang="nl-NL" dirty="0" err="1">
                <a:latin typeface="Verdana"/>
                <a:cs typeface="Verdana"/>
              </a:rPr>
              <a:t>between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silicon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planes</a:t>
            </a:r>
            <a:endParaRPr lang="nl-NL" dirty="0">
              <a:latin typeface="Verdana"/>
              <a:cs typeface="Verdana"/>
            </a:endParaRPr>
          </a:p>
          <a:p>
            <a:r>
              <a:rPr lang="nl-NL" dirty="0">
                <a:latin typeface="Verdana"/>
                <a:cs typeface="Verdana"/>
              </a:rPr>
              <a:t>         sliding </a:t>
            </a:r>
            <a:r>
              <a:rPr lang="nl-NL" dirty="0" err="1">
                <a:latin typeface="Verdana"/>
                <a:cs typeface="Verdana"/>
              </a:rPr>
              <a:t>it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into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1 T PCMAG </a:t>
            </a:r>
            <a:r>
              <a:rPr lang="nl-NL" dirty="0" err="1">
                <a:latin typeface="Verdana"/>
                <a:cs typeface="Verdana"/>
              </a:rPr>
              <a:t>solenoid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8748D-6E52-4944-AA04-290BDAA30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25" y="1720891"/>
            <a:ext cx="3496975" cy="26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726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640CE-BCCF-3646-B29E-70A4E1CB8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989" y="-2501764"/>
            <a:ext cx="4193841" cy="121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156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749E2-F79A-6442-BE74-F40F21EC1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3872" y="319390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AF08D-5671-CE43-BCAF-BCD5B319B4A5}"/>
              </a:ext>
            </a:extLst>
          </p:cNvPr>
          <p:cNvSpPr txBox="1"/>
          <p:nvPr/>
        </p:nvSpPr>
        <p:spPr>
          <a:xfrm>
            <a:off x="784649" y="2780928"/>
            <a:ext cx="12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4A1B2-8F7A-EF47-B410-00FE1D1DCBF2}"/>
              </a:ext>
            </a:extLst>
          </p:cNvPr>
          <p:cNvSpPr/>
          <p:nvPr/>
        </p:nvSpPr>
        <p:spPr>
          <a:xfrm rot="16200000">
            <a:off x="-155828" y="2081609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FCC25E-96C9-7B47-BDB3-236D24F1761D}"/>
              </a:ext>
            </a:extLst>
          </p:cNvPr>
          <p:cNvCxnSpPr/>
          <p:nvPr/>
        </p:nvCxnSpPr>
        <p:spPr bwMode="auto">
          <a:xfrm>
            <a:off x="695400" y="2780928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D93A6-A1FB-404E-82BF-2B070B8164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400" y="1917740"/>
            <a:ext cx="0" cy="863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7C815B-E72E-7D4F-8069-78423FD9B41C}"/>
              </a:ext>
            </a:extLst>
          </p:cNvPr>
          <p:cNvCxnSpPr>
            <a:cxnSpLocks/>
          </p:cNvCxnSpPr>
          <p:nvPr/>
        </p:nvCxnSpPr>
        <p:spPr bwMode="auto">
          <a:xfrm>
            <a:off x="695400" y="4436204"/>
            <a:ext cx="0" cy="7209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277328-2639-8C43-AF7E-5CCC262FB249}"/>
              </a:ext>
            </a:extLst>
          </p:cNvPr>
          <p:cNvCxnSpPr/>
          <p:nvPr/>
        </p:nvCxnSpPr>
        <p:spPr bwMode="auto">
          <a:xfrm>
            <a:off x="695400" y="4436204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1278747-E1B0-864E-BF02-D1DDE6E709C1}"/>
              </a:ext>
            </a:extLst>
          </p:cNvPr>
          <p:cNvSpPr/>
          <p:nvPr/>
        </p:nvSpPr>
        <p:spPr>
          <a:xfrm>
            <a:off x="695400" y="394965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A7B3E-EA7F-5746-A737-31E01D40F434}"/>
              </a:ext>
            </a:extLst>
          </p:cNvPr>
          <p:cNvSpPr/>
          <p:nvPr/>
        </p:nvSpPr>
        <p:spPr>
          <a:xfrm rot="16200000">
            <a:off x="-109662" y="4799925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43BFBF-C561-1142-AD2A-C804F2E79932}"/>
              </a:ext>
            </a:extLst>
          </p:cNvPr>
          <p:cNvSpPr/>
          <p:nvPr/>
        </p:nvSpPr>
        <p:spPr>
          <a:xfrm>
            <a:off x="5959629" y="356372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8488D-CE57-DC40-B283-73ED93F35D29}"/>
              </a:ext>
            </a:extLst>
          </p:cNvPr>
          <p:cNvSpPr/>
          <p:nvPr/>
        </p:nvSpPr>
        <p:spPr>
          <a:xfrm>
            <a:off x="6031637" y="601199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2038CE-A329-ED4D-BCA0-C1C38DFE3123}"/>
              </a:ext>
            </a:extLst>
          </p:cNvPr>
          <p:cNvSpPr/>
          <p:nvPr/>
        </p:nvSpPr>
        <p:spPr>
          <a:xfrm rot="16200000">
            <a:off x="2134736" y="21552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BE03E-768E-384D-98CF-EBBE3D28150C}"/>
              </a:ext>
            </a:extLst>
          </p:cNvPr>
          <p:cNvSpPr/>
          <p:nvPr/>
        </p:nvSpPr>
        <p:spPr>
          <a:xfrm rot="16200000">
            <a:off x="1956841" y="4715766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local drift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685E7F-256E-6D40-9F17-C3984944A24E}"/>
              </a:ext>
            </a:extLst>
          </p:cNvPr>
          <p:cNvSpPr txBox="1"/>
          <p:nvPr/>
        </p:nvSpPr>
        <p:spPr>
          <a:xfrm>
            <a:off x="8832304" y="1701963"/>
            <a:ext cx="31136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display with module and telescope</a:t>
            </a:r>
          </a:p>
          <a:p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1130 hits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677.5/1128 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775.9/1069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tail outlier removal applied 1071 hits in z kept.</a:t>
            </a:r>
          </a:p>
          <a:p>
            <a:endParaRPr lang="en-NL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track hits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 track hits </a:t>
            </a:r>
            <a:r>
              <a:rPr lang="en-NL" sz="1800" dirty="0">
                <a:solidFill>
                  <a:srgbClr val="66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(off track green) </a:t>
            </a:r>
          </a:p>
          <a:p>
            <a:endParaRPr lang="en-NL" sz="1800" dirty="0">
              <a:latin typeface="Symbol" pitchFamily="2" charset="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6A561A-A626-4844-97E0-27EBD5EB8742}"/>
              </a:ext>
            </a:extLst>
          </p:cNvPr>
          <p:cNvSpPr/>
          <p:nvPr/>
        </p:nvSpPr>
        <p:spPr>
          <a:xfrm>
            <a:off x="5303912" y="1919823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23324376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9103997</TotalTime>
  <Pages>11</Pages>
  <Words>4148</Words>
  <Application>Microsoft Macintosh PowerPoint</Application>
  <PresentationFormat>Widescreen</PresentationFormat>
  <Paragraphs>474</Paragraphs>
  <Slides>43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Cambria Math</vt:lpstr>
      <vt:lpstr>Menlo</vt:lpstr>
      <vt:lpstr>Monotype Sorts</vt:lpstr>
      <vt:lpstr>Symbol</vt:lpstr>
      <vt:lpstr>Times New Roman</vt:lpstr>
      <vt:lpstr>Verdana</vt:lpstr>
      <vt:lpstr>Wingdings</vt:lpstr>
      <vt:lpstr>Como</vt:lpstr>
      <vt:lpstr>Pixel TPC tracking and dEdx performance at CEPC</vt:lpstr>
      <vt:lpstr>Pixel TPC</vt:lpstr>
      <vt:lpstr> Pixel TPC</vt:lpstr>
      <vt:lpstr> GridPix technology</vt:lpstr>
      <vt:lpstr>Pixel chip: TimePix3</vt:lpstr>
      <vt:lpstr>    QUAD as a building block</vt:lpstr>
      <vt:lpstr> </vt:lpstr>
      <vt:lpstr> </vt:lpstr>
      <vt:lpstr> </vt:lpstr>
      <vt:lpstr> </vt:lpstr>
      <vt:lpstr> </vt:lpstr>
      <vt:lpstr> </vt:lpstr>
      <vt:lpstr>  </vt:lpstr>
      <vt:lpstr>Simulation of ILD TPC with pixel readout</vt:lpstr>
      <vt:lpstr>Performance of a GridPix TPC at ILC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Backup plots</vt:lpstr>
      <vt:lpstr> </vt:lpstr>
      <vt:lpstr> </vt:lpstr>
      <vt:lpstr> </vt:lpstr>
      <vt:lpstr> </vt:lpstr>
      <vt:lpstr>  Operation of a Pixel TPC  at CEPC or FCC-ee</vt:lpstr>
      <vt:lpstr>A Pixel TPC at CEPC or FCC-ee</vt:lpstr>
      <vt:lpstr>A Pixel TPC at CEPC or FCC-ee</vt:lpstr>
      <vt:lpstr>A Pixel TPC at CEPC or FCC-ee</vt:lpstr>
      <vt:lpstr>Fitting out TPC distortions in ILD/CEPC</vt:lpstr>
      <vt:lpstr>Conclusions: Pixel TPC at CEPC</vt:lpstr>
      <vt:lpstr>Reducing the Ion back flow in a Pixel TPC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Peter Kluit</cp:lastModifiedBy>
  <cp:revision>2551</cp:revision>
  <cp:lastPrinted>2002-02-06T08:01:21Z</cp:lastPrinted>
  <dcterms:created xsi:type="dcterms:W3CDTF">2019-10-28T05:36:17Z</dcterms:created>
  <dcterms:modified xsi:type="dcterms:W3CDTF">2024-10-23T13:01:00Z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