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651" r:id="rId2"/>
    <p:sldId id="643" r:id="rId3"/>
    <p:sldId id="644" r:id="rId4"/>
    <p:sldId id="653" r:id="rId5"/>
    <p:sldId id="654" r:id="rId6"/>
    <p:sldId id="655" r:id="rId7"/>
    <p:sldId id="656" r:id="rId8"/>
    <p:sldId id="657" r:id="rId9"/>
    <p:sldId id="658" r:id="rId10"/>
    <p:sldId id="659" r:id="rId11"/>
    <p:sldId id="652" r:id="rId12"/>
  </p:sldIdLst>
  <p:sldSz cx="12192000" cy="6858000"/>
  <p:notesSz cx="7023100" cy="93091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355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8080"/>
    <a:srgbClr val="0066FF"/>
    <a:srgbClr val="66FF33"/>
    <a:srgbClr val="FF0000"/>
    <a:srgbClr val="CCFFFF"/>
    <a:srgbClr val="FF66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130" autoAdjust="0"/>
    <p:restoredTop sz="92007" autoAdjust="0"/>
  </p:normalViewPr>
  <p:slideViewPr>
    <p:cSldViewPr>
      <p:cViewPr varScale="1">
        <p:scale>
          <a:sx n="88" d="100"/>
          <a:sy n="88" d="100"/>
        </p:scale>
        <p:origin x="496" y="184"/>
      </p:cViewPr>
      <p:guideLst>
        <p:guide orient="horz" pos="3552"/>
        <p:guide pos="3840"/>
      </p:guideLst>
    </p:cSldViewPr>
  </p:slideViewPr>
  <p:outlineViewPr>
    <p:cViewPr>
      <p:scale>
        <a:sx n="25" d="100"/>
        <a:sy n="25" d="100"/>
      </p:scale>
      <p:origin x="0" y="-5938"/>
    </p:cViewPr>
  </p:outlineViewPr>
  <p:notesTextViewPr>
    <p:cViewPr>
      <p:scale>
        <a:sx n="50" d="100"/>
        <a:sy n="50" d="100"/>
      </p:scale>
      <p:origin x="0" y="0"/>
    </p:cViewPr>
  </p:notesTextViewPr>
  <p:sorterViewPr>
    <p:cViewPr>
      <p:scale>
        <a:sx n="100" d="100"/>
        <a:sy n="100" d="100"/>
      </p:scale>
      <p:origin x="0" y="-70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30213" y="703263"/>
            <a:ext cx="6183312" cy="3479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35038" y="4422775"/>
            <a:ext cx="5151437" cy="4187825"/>
          </a:xfrm>
          <a:prstGeom prst="rect">
            <a:avLst/>
          </a:prstGeom>
          <a:noFill/>
          <a:ln w="12700">
            <a:noFill/>
            <a:miter lim="800000"/>
            <a:headEnd/>
            <a:tailEnd/>
          </a:ln>
          <a:effectLst/>
        </p:spPr>
        <p:txBody>
          <a:bodyPr vert="horz" wrap="square" lIns="94845" tIns="46622" rIns="94845" bIns="46622" numCol="1" anchor="t" anchorCtr="0" compatLnSpc="1">
            <a:prstTxWarp prst="textNoShape">
              <a:avLst/>
            </a:prstTxWarp>
          </a:bodyPr>
          <a:lstStyle/>
          <a:p>
            <a:pPr lvl="0"/>
            <a:r>
              <a:rPr lang="en-GB" noProof="0"/>
              <a:t>Click to edit Master text styles</a:t>
            </a:r>
          </a:p>
          <a:p>
            <a:pPr lvl="0"/>
            <a:r>
              <a:rPr lang="en-GB" noProof="0"/>
              <a:t>Second level</a:t>
            </a:r>
          </a:p>
          <a:p>
            <a:pPr lvl="0"/>
            <a:r>
              <a:rPr lang="en-GB" noProof="0"/>
              <a:t>Third level</a:t>
            </a:r>
          </a:p>
          <a:p>
            <a:pPr lvl="0"/>
            <a:r>
              <a:rPr lang="en-GB" noProof="0"/>
              <a:t>Fourth level</a:t>
            </a:r>
          </a:p>
          <a:p>
            <a:pPr lvl="0"/>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9117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7480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4623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6133" y="457200"/>
            <a:ext cx="2726267"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333" y="457200"/>
            <a:ext cx="79756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7275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457200"/>
            <a:ext cx="10363200" cy="800100"/>
          </a:xfrm>
        </p:spPr>
        <p:txBody>
          <a:bodyPr/>
          <a:lstStyle/>
          <a:p>
            <a:r>
              <a:rPr lang="en-US"/>
              <a:t>Click to edit Master title style</a:t>
            </a:r>
          </a:p>
        </p:txBody>
      </p:sp>
      <p:sp>
        <p:nvSpPr>
          <p:cNvPr id="3" name="Text Placeholder 2"/>
          <p:cNvSpPr>
            <a:spLocks noGrp="1"/>
          </p:cNvSpPr>
          <p:nvPr>
            <p:ph type="body" sz="half" idx="1"/>
          </p:nvPr>
        </p:nvSpPr>
        <p:spPr>
          <a:xfrm>
            <a:off x="677334"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172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Tx/>
              <a:buBlip>
                <a:blip r:embed="rId2"/>
              </a:buBlip>
              <a:defRPr/>
            </a:lvl1pPr>
            <a:lvl2pPr marL="742950" indent="-28575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201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7329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267282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1657350"/>
            <a:ext cx="5350933" cy="337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091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9594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0"/>
            </a:lvl1pPr>
          </a:lstStyle>
          <a:p>
            <a:r>
              <a:rPr lang="en-US" dirty="0"/>
              <a:t>Click to edit Master title style</a:t>
            </a:r>
          </a:p>
        </p:txBody>
      </p:sp>
    </p:spTree>
    <p:extLst>
      <p:ext uri="{BB962C8B-B14F-4D97-AF65-F5344CB8AC3E}">
        <p14:creationId xmlns:p14="http://schemas.microsoft.com/office/powerpoint/2010/main" val="257724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05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marL="342900" indent="-342900">
              <a:buFont typeface="Wingdings" panose="05000000000000000000" pitchFamily="2" charset="2"/>
              <a:buChar char="§"/>
              <a:defRPr sz="3200"/>
            </a:lvl1pPr>
            <a:lvl2pPr marL="742950" indent="-285750">
              <a:buClr>
                <a:schemeClr val="accent1"/>
              </a:buClr>
              <a:buFont typeface="Wingdings" panose="05000000000000000000" pitchFamily="2" charset="2"/>
              <a:buChar char="§"/>
              <a:defRPr sz="2800"/>
            </a:lvl2pPr>
            <a:lvl3pPr marL="1257300" indent="-342900">
              <a:buClr>
                <a:schemeClr val="accent1"/>
              </a:buClr>
              <a:buFont typeface="Wingdings" panose="05000000000000000000" pitchFamily="2" charset="2"/>
              <a:buChar char="§"/>
              <a:defRPr sz="2400"/>
            </a:lvl3pPr>
            <a:lvl4pPr marL="1714500" indent="-342900">
              <a:buClr>
                <a:schemeClr val="accent1"/>
              </a:buClr>
              <a:buFont typeface="Wingdings" panose="05000000000000000000" pitchFamily="2" charset="2"/>
              <a:buChar char="§"/>
              <a:defRPr sz="2000"/>
            </a:lvl4pPr>
            <a:lvl5pPr marL="2171700" indent="-342900">
              <a:buClr>
                <a:schemeClr val="accent1"/>
              </a:buClr>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16204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48267" y="457200"/>
            <a:ext cx="10363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77333" y="1657350"/>
            <a:ext cx="10905067"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 </a:t>
            </a:r>
          </a:p>
        </p:txBody>
      </p:sp>
      <p:sp>
        <p:nvSpPr>
          <p:cNvPr id="1028" name="Rectangle 5"/>
          <p:cNvSpPr>
            <a:spLocks noChangeArrowheads="1"/>
          </p:cNvSpPr>
          <p:nvPr/>
        </p:nvSpPr>
        <p:spPr bwMode="auto">
          <a:xfrm>
            <a:off x="4343400" y="6305550"/>
            <a:ext cx="3962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r>
              <a:rPr lang="en-GB" altLang="en-US" sz="1200" dirty="0">
                <a:solidFill>
                  <a:schemeClr val="tx1"/>
                </a:solidFill>
                <a:latin typeface="Verdana"/>
                <a:cs typeface="Verdana"/>
              </a:rPr>
              <a:t>Peter</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Kluit</a:t>
            </a:r>
            <a:r>
              <a:rPr lang="en-GB" altLang="en-US" sz="1200" baseline="0" dirty="0">
                <a:solidFill>
                  <a:schemeClr val="tx1"/>
                </a:solidFill>
                <a:latin typeface="Verdana"/>
                <a:cs typeface="Verdana"/>
              </a:rPr>
              <a:t> (</a:t>
            </a:r>
            <a:r>
              <a:rPr lang="en-GB" altLang="en-US" sz="1200" baseline="0" dirty="0" err="1">
                <a:solidFill>
                  <a:schemeClr val="tx1"/>
                </a:solidFill>
                <a:latin typeface="Verdana"/>
                <a:cs typeface="Verdana"/>
              </a:rPr>
              <a:t>Nikhef</a:t>
            </a:r>
            <a:r>
              <a:rPr lang="en-GB" altLang="en-US" sz="1200" baseline="0" dirty="0">
                <a:solidFill>
                  <a:schemeClr val="tx1"/>
                </a:solidFill>
                <a:latin typeface="Verdana"/>
                <a:cs typeface="Verdana"/>
              </a:rPr>
              <a:t>)</a:t>
            </a:r>
            <a:endParaRPr lang="en-GB" altLang="en-US" sz="1200" dirty="0">
              <a:solidFill>
                <a:schemeClr val="tx1"/>
              </a:solidFill>
              <a:latin typeface="Verdana"/>
              <a:cs typeface="Verdana"/>
            </a:endParaRPr>
          </a:p>
        </p:txBody>
      </p:sp>
      <p:sp>
        <p:nvSpPr>
          <p:cNvPr id="1029" name="Rectangle 6"/>
          <p:cNvSpPr>
            <a:spLocks noChangeArrowheads="1"/>
          </p:cNvSpPr>
          <p:nvPr/>
        </p:nvSpPr>
        <p:spPr bwMode="auto">
          <a:xfrm>
            <a:off x="8940800" y="622935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defRPr/>
            </a:pPr>
            <a:r>
              <a:rPr lang="en-GB" altLang="en-US" sz="800">
                <a:solidFill>
                  <a:schemeClr val="bg2"/>
                </a:solidFill>
              </a:rPr>
              <a:t> </a:t>
            </a:r>
            <a:fld id="{50F9948D-FA28-478D-A82E-F93DDFBE36D5}" type="slidenum">
              <a:rPr lang="en-GB" altLang="en-US" sz="800" smtClean="0">
                <a:solidFill>
                  <a:schemeClr val="bg2"/>
                </a:solidFill>
              </a:rPr>
              <a:pPr algn="r">
                <a:spcBef>
                  <a:spcPct val="50000"/>
                </a:spcBef>
                <a:defRPr/>
              </a:pPr>
              <a:t>‹#›</a:t>
            </a:fld>
            <a:endParaRPr lang="en-GB" altLang="en-US" sz="800">
              <a:solidFill>
                <a:schemeClr val="bg2"/>
              </a:solidFill>
            </a:endParaRPr>
          </a:p>
        </p:txBody>
      </p:sp>
      <p:sp>
        <p:nvSpPr>
          <p:cNvPr id="1030" name="Rectangle 8"/>
          <p:cNvSpPr>
            <a:spLocks noChangeArrowheads="1"/>
          </p:cNvSpPr>
          <p:nvPr/>
        </p:nvSpPr>
        <p:spPr bwMode="auto">
          <a:xfrm>
            <a:off x="533400" y="6460282"/>
            <a:ext cx="4906061" cy="24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200" kern="1200" dirty="0">
                <a:solidFill>
                  <a:schemeClr val="tx1"/>
                </a:solidFill>
                <a:latin typeface="Verdana"/>
                <a:ea typeface="+mn-ea"/>
                <a:cs typeface="Verdana"/>
              </a:rPr>
              <a:t>EIC </a:t>
            </a:r>
            <a:r>
              <a:rPr lang="en-US" sz="1200" kern="1200" baseline="0" dirty="0">
                <a:solidFill>
                  <a:schemeClr val="tx1"/>
                </a:solidFill>
                <a:latin typeface="Verdana"/>
                <a:ea typeface="+mn-ea"/>
                <a:cs typeface="Verdana"/>
              </a:rPr>
              <a:t>meeting September 2024</a:t>
            </a:r>
            <a:endParaRPr lang="en-GB" altLang="en-US" sz="900" dirty="0">
              <a:latin typeface="Verdana"/>
              <a:cs typeface="Verdan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Times New Roman" pitchFamily="18" charset="0"/>
        </a:defRPr>
      </a:lvl2pPr>
      <a:lvl3pPr algn="ctr" rtl="0" eaLnBrk="0" fontAlgn="base" hangingPunct="0">
        <a:spcBef>
          <a:spcPct val="0"/>
        </a:spcBef>
        <a:spcAft>
          <a:spcPct val="0"/>
        </a:spcAft>
        <a:defRPr sz="2800" b="1">
          <a:solidFill>
            <a:schemeClr val="tx2"/>
          </a:solidFill>
          <a:latin typeface="Times New Roman" pitchFamily="18" charset="0"/>
        </a:defRPr>
      </a:lvl3pPr>
      <a:lvl4pPr algn="ctr" rtl="0" eaLnBrk="0" fontAlgn="base" hangingPunct="0">
        <a:spcBef>
          <a:spcPct val="0"/>
        </a:spcBef>
        <a:spcAft>
          <a:spcPct val="0"/>
        </a:spcAft>
        <a:defRPr sz="2800" b="1">
          <a:solidFill>
            <a:schemeClr val="tx2"/>
          </a:solidFill>
          <a:latin typeface="Times New Roman" pitchFamily="18" charset="0"/>
        </a:defRPr>
      </a:lvl4pPr>
      <a:lvl5pPr algn="ctr" rtl="0" eaLnBrk="0" fontAlgn="base" hangingPunct="0">
        <a:spcBef>
          <a:spcPct val="0"/>
        </a:spcBef>
        <a:spcAft>
          <a:spcPct val="0"/>
        </a:spcAft>
        <a:defRPr sz="2800" b="1">
          <a:solidFill>
            <a:schemeClr val="tx2"/>
          </a:solidFill>
          <a:latin typeface="Times New Roman" pitchFamily="18" charset="0"/>
        </a:defRPr>
      </a:lvl5pPr>
      <a:lvl6pPr marL="457200" algn="ctr" rtl="0" eaLnBrk="0" fontAlgn="base" hangingPunct="0">
        <a:spcBef>
          <a:spcPct val="0"/>
        </a:spcBef>
        <a:spcAft>
          <a:spcPct val="0"/>
        </a:spcAft>
        <a:defRPr sz="2800" b="1">
          <a:solidFill>
            <a:schemeClr val="tx2"/>
          </a:solidFill>
          <a:latin typeface="Times New Roman" pitchFamily="18" charset="0"/>
        </a:defRPr>
      </a:lvl6pPr>
      <a:lvl7pPr marL="914400" algn="ctr" rtl="0" eaLnBrk="0" fontAlgn="base" hangingPunct="0">
        <a:spcBef>
          <a:spcPct val="0"/>
        </a:spcBef>
        <a:spcAft>
          <a:spcPct val="0"/>
        </a:spcAft>
        <a:defRPr sz="2800" b="1">
          <a:solidFill>
            <a:schemeClr val="tx2"/>
          </a:solidFill>
          <a:latin typeface="Times New Roman" pitchFamily="18" charset="0"/>
        </a:defRPr>
      </a:lvl7pPr>
      <a:lvl8pPr marL="1371600" algn="ctr" rtl="0" eaLnBrk="0" fontAlgn="base" hangingPunct="0">
        <a:spcBef>
          <a:spcPct val="0"/>
        </a:spcBef>
        <a:spcAft>
          <a:spcPct val="0"/>
        </a:spcAft>
        <a:defRPr sz="2800" b="1">
          <a:solidFill>
            <a:schemeClr val="tx2"/>
          </a:solidFill>
          <a:latin typeface="Times New Roman" pitchFamily="18" charset="0"/>
        </a:defRPr>
      </a:lvl8pPr>
      <a:lvl9pPr marL="1828800" algn="ctr" rtl="0" eaLnBrk="0" fontAlgn="base" hangingPunct="0">
        <a:spcBef>
          <a:spcPct val="0"/>
        </a:spcBef>
        <a:spcAft>
          <a:spcPct val="0"/>
        </a:spcAft>
        <a:defRPr sz="28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00000"/>
        <a:buFont typeface="Monotype Sorts"/>
        <a:buChar char="u"/>
        <a:defRPr>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100000"/>
        <a:buFont typeface="Monotype Sorts"/>
        <a:buChar char="l"/>
        <a:defRPr sz="1600">
          <a:solidFill>
            <a:schemeClr val="tx1"/>
          </a:solidFill>
          <a:latin typeface="+mn-lt"/>
        </a:defRPr>
      </a:lvl2pPr>
      <a:lvl3pPr marL="1143000" indent="-228600" algn="l" rtl="0" eaLnBrk="0" fontAlgn="base" hangingPunct="0">
        <a:spcBef>
          <a:spcPct val="20000"/>
        </a:spcBef>
        <a:spcAft>
          <a:spcPct val="0"/>
        </a:spcAft>
        <a:buClr>
          <a:schemeClr val="folHlink"/>
        </a:buClr>
        <a:buSzPct val="100000"/>
        <a:buFont typeface="Monotype Sorts"/>
        <a:buChar char="n"/>
        <a:defRPr sz="1400">
          <a:solidFill>
            <a:schemeClr val="tx1"/>
          </a:solidFill>
          <a:latin typeface="+mn-lt"/>
        </a:defRPr>
      </a:lvl3pPr>
      <a:lvl4pPr marL="1600200" indent="-228600" algn="l" rtl="0" eaLnBrk="0" fontAlgn="base" hangingPunct="0">
        <a:spcBef>
          <a:spcPct val="20000"/>
        </a:spcBef>
        <a:spcAft>
          <a:spcPct val="0"/>
        </a:spcAft>
        <a:buClr>
          <a:schemeClr val="accent2"/>
        </a:buClr>
        <a:buSzPct val="100000"/>
        <a:buFont typeface="Monotype Sorts"/>
        <a:buChar char="u"/>
        <a:defRPr sz="12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Font typeface="Monotype Sorts"/>
        <a:buChar char="l"/>
        <a:defRPr sz="1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Font typeface="Monotype Sorts" pitchFamily="2" charset="2"/>
        <a:buChar char="l"/>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36612"/>
            <a:ext cx="9073008" cy="800100"/>
          </a:xfrm>
        </p:spPr>
        <p:txBody>
          <a:bodyPr/>
          <a:lstStyle/>
          <a:p>
            <a:br>
              <a:rPr lang="nl-NL" sz="3200" b="0" dirty="0">
                <a:solidFill>
                  <a:srgbClr val="FF0000"/>
                </a:solidFill>
                <a:latin typeface="Verdana"/>
                <a:cs typeface="Verdana"/>
              </a:rPr>
            </a:br>
            <a:r>
              <a:rPr lang="nl-NL" sz="3200" b="0" dirty="0" err="1">
                <a:solidFill>
                  <a:srgbClr val="FF0000"/>
                </a:solidFill>
                <a:latin typeface="Verdana"/>
                <a:cs typeface="Verdana"/>
              </a:rPr>
              <a:t>GridPix</a:t>
            </a:r>
            <a:r>
              <a:rPr lang="nl-NL" sz="3200" b="0" dirty="0">
                <a:solidFill>
                  <a:srgbClr val="FF0000"/>
                </a:solidFill>
                <a:latin typeface="Verdana"/>
                <a:cs typeface="Verdana"/>
              </a:rPr>
              <a:t> Detector </a:t>
            </a:r>
            <a:r>
              <a:rPr lang="nl-NL" sz="3200" b="0" dirty="0" err="1">
                <a:solidFill>
                  <a:srgbClr val="FF0000"/>
                </a:solidFill>
                <a:latin typeface="Verdana"/>
                <a:cs typeface="Verdana"/>
              </a:rPr>
              <a:t>for</a:t>
            </a:r>
            <a:r>
              <a:rPr lang="nl-NL" sz="3200" b="0" dirty="0">
                <a:solidFill>
                  <a:srgbClr val="FF0000"/>
                </a:solidFill>
                <a:latin typeface="Verdana"/>
                <a:cs typeface="Verdana"/>
              </a:rPr>
              <a:t> EIC</a:t>
            </a:r>
          </a:p>
        </p:txBody>
      </p:sp>
      <p:sp>
        <p:nvSpPr>
          <p:cNvPr id="6" name="Rectangle 5">
            <a:extLst>
              <a:ext uri="{FF2B5EF4-FFF2-40B4-BE49-F238E27FC236}">
                <a16:creationId xmlns:a16="http://schemas.microsoft.com/office/drawing/2014/main" id="{1647AC3F-7B6B-0744-810B-C1FFA0830983}"/>
              </a:ext>
            </a:extLst>
          </p:cNvPr>
          <p:cNvSpPr/>
          <p:nvPr/>
        </p:nvSpPr>
        <p:spPr>
          <a:xfrm>
            <a:off x="1415480" y="1218232"/>
            <a:ext cx="9145016" cy="4154984"/>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In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spetmber</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2024 we found out that the wrong “offline” decoding software was put un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arawana</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decoding software reads the byte streams and decodes the information in the stream.</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In particular: the trigger and TPX packets</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We know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preciser</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what went wrong: the decoding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sw</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of the Module (with 8 quads and two concentrators) was put on the computer.</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This Quad decoding software is different in a few important aspects from the Module software.  </a:t>
            </a:r>
          </a:p>
        </p:txBody>
      </p:sp>
    </p:spTree>
    <p:extLst>
      <p:ext uri="{BB962C8B-B14F-4D97-AF65-F5344CB8AC3E}">
        <p14:creationId xmlns:p14="http://schemas.microsoft.com/office/powerpoint/2010/main" val="424286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32656"/>
            <a:ext cx="9073008" cy="800100"/>
          </a:xfrm>
        </p:spPr>
        <p:txBody>
          <a:bodyPr/>
          <a:lstStyle/>
          <a:p>
            <a:br>
              <a:rPr lang="nl-NL" sz="3200" b="0" dirty="0">
                <a:solidFill>
                  <a:srgbClr val="FF0000"/>
                </a:solidFill>
                <a:latin typeface="Verdana"/>
                <a:cs typeface="Verdana"/>
              </a:rPr>
            </a:br>
            <a:r>
              <a:rPr lang="nl-NL" sz="3200" b="0" dirty="0" err="1">
                <a:solidFill>
                  <a:srgbClr val="FF0000"/>
                </a:solidFill>
                <a:latin typeface="Verdana"/>
                <a:cs typeface="Verdana"/>
              </a:rPr>
              <a:t>Packet.h</a:t>
            </a:r>
            <a:r>
              <a:rPr lang="nl-NL" sz="3200" b="0" dirty="0">
                <a:solidFill>
                  <a:srgbClr val="FF0000"/>
                </a:solidFill>
                <a:latin typeface="Verdana"/>
                <a:cs typeface="Verdana"/>
              </a:rPr>
              <a:t> </a:t>
            </a:r>
            <a:r>
              <a:rPr lang="nl-NL" sz="3200" b="0" dirty="0" err="1">
                <a:solidFill>
                  <a:srgbClr val="FF0000"/>
                </a:solidFill>
                <a:latin typeface="Verdana"/>
                <a:cs typeface="Verdana"/>
              </a:rPr>
              <a:t>for</a:t>
            </a:r>
            <a:r>
              <a:rPr lang="nl-NL" sz="3200" b="0" dirty="0">
                <a:solidFill>
                  <a:srgbClr val="FF0000"/>
                </a:solidFill>
                <a:latin typeface="Verdana"/>
                <a:cs typeface="Verdana"/>
              </a:rPr>
              <a:t> quad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validation</a:t>
            </a:r>
            <a:endParaRPr lang="nl-NL" sz="3200" b="0" dirty="0">
              <a:solidFill>
                <a:srgbClr val="FF0000"/>
              </a:solidFill>
              <a:latin typeface="Verdana"/>
              <a:cs typeface="Verdana"/>
            </a:endParaRP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6124754"/>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 will send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Packet.h</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for the quad by email (simply comment out the lines and commenting out the concentrator time stamp).</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Whether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make_tree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plus decoding is really right one can check by the following procedure.</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Take the root file of run 650 as it was produced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Nikhef</a:t>
            </a:r>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Produce on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arawana</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 root file </a:t>
            </a:r>
            <a:r>
              <a:rPr lang="en-GB"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t>
            </a:r>
            <a:r>
              <a:rPr lang="en-GB" sz="20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make_tree</a:t>
            </a:r>
            <a:r>
              <a:rPr lang="en-GB"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-r 650 -c 0 -c 1 -c 2 -c 3</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Then open the two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rootfiles</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in two browsers</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triggers-&gt;Scan(“timestamp”)</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hits_chip0-&gt; Scan(“</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toa:tot:col:row</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hits_chip1-&gt; Scan(“</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toa:tot:col:row</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numbers for timestamp and toa etc should be the same. </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77805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9073008" cy="800100"/>
          </a:xfrm>
        </p:spPr>
        <p:txBody>
          <a:bodyPr/>
          <a:lstStyle/>
          <a:p>
            <a:br>
              <a:rPr lang="nl-NL" sz="3200" b="0" dirty="0">
                <a:solidFill>
                  <a:srgbClr val="FF0000"/>
                </a:solidFill>
                <a:latin typeface="Verdana"/>
                <a:cs typeface="Verdana"/>
              </a:rPr>
            </a:br>
            <a:r>
              <a:rPr lang="nl-NL" sz="3200" b="0" dirty="0" err="1">
                <a:solidFill>
                  <a:srgbClr val="FF0000"/>
                </a:solidFill>
                <a:latin typeface="Verdana"/>
                <a:cs typeface="Verdana"/>
              </a:rPr>
              <a:t>Example</a:t>
            </a:r>
            <a:r>
              <a:rPr lang="nl-NL" sz="3200" b="0" dirty="0">
                <a:solidFill>
                  <a:srgbClr val="FF0000"/>
                </a:solidFill>
                <a:latin typeface="Verdana"/>
                <a:cs typeface="Verdana"/>
              </a:rPr>
              <a:t> of </a:t>
            </a:r>
            <a:r>
              <a:rPr lang="nl-NL" sz="3200" b="0" dirty="0" err="1">
                <a:solidFill>
                  <a:srgbClr val="FF0000"/>
                </a:solidFill>
                <a:latin typeface="Verdana"/>
                <a:cs typeface="Verdana"/>
              </a:rPr>
              <a:t>decoding</a:t>
            </a:r>
            <a:r>
              <a:rPr lang="nl-NL" sz="3200" b="0" dirty="0">
                <a:solidFill>
                  <a:srgbClr val="FF0000"/>
                </a:solidFill>
                <a:latin typeface="Verdana"/>
                <a:cs typeface="Verdana"/>
              </a:rPr>
              <a:t> run</a:t>
            </a:r>
          </a:p>
        </p:txBody>
      </p:sp>
      <p:sp>
        <p:nvSpPr>
          <p:cNvPr id="6" name="Rectangle 5">
            <a:extLst>
              <a:ext uri="{FF2B5EF4-FFF2-40B4-BE49-F238E27FC236}">
                <a16:creationId xmlns:a16="http://schemas.microsoft.com/office/drawing/2014/main" id="{1647AC3F-7B6B-0744-810B-C1FFA0830983}"/>
              </a:ext>
            </a:extLst>
          </p:cNvPr>
          <p:cNvSpPr/>
          <p:nvPr/>
        </p:nvSpPr>
        <p:spPr>
          <a:xfrm>
            <a:off x="1343472" y="1268760"/>
            <a:ext cx="10585176" cy="4616648"/>
          </a:xfrm>
          <a:prstGeom prst="rect">
            <a:avLst/>
          </a:prstGeom>
        </p:spPr>
        <p:txBody>
          <a:bodyPr wrap="square">
            <a:spAutoFit/>
          </a:bodyPr>
          <a:lstStyle/>
          <a:p>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Ntuple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production start a new terminal (cannot mix the setups for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ntuple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production and A run/ B analysis):</a:t>
            </a:r>
          </a:p>
          <a:p>
            <a:r>
              <a:rPr lang="en-GB" sz="2000" dirty="0">
                <a:latin typeface="Verdana" panose="020B0604030504040204" pitchFamily="34" charset="0"/>
                <a:ea typeface="Verdana" panose="020B0604030504040204" pitchFamily="34" charset="0"/>
                <a:cs typeface="Verdana" panose="020B0604030504040204" pitchFamily="34" charset="0"/>
              </a:rPr>
              <a:t>cd /home/</a:t>
            </a:r>
            <a:r>
              <a:rPr lang="en-GB" sz="2000" dirty="0" err="1">
                <a:latin typeface="Verdana" panose="020B0604030504040204" pitchFamily="34" charset="0"/>
                <a:ea typeface="Verdana" panose="020B0604030504040204" pitchFamily="34" charset="0"/>
                <a:cs typeface="Verdana" panose="020B0604030504040204" pitchFamily="34" charset="0"/>
              </a:rPr>
              <a:t>gastpx</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latin typeface="Verdana" panose="020B0604030504040204" pitchFamily="34" charset="0"/>
                <a:ea typeface="Verdana" panose="020B0604030504040204" pitchFamily="34" charset="0"/>
                <a:cs typeface="Verdana" panose="020B0604030504040204" pitchFamily="34" charset="0"/>
              </a:rPr>
              <a:t>source </a:t>
            </a:r>
            <a:r>
              <a:rPr lang="en-GB" sz="2000" dirty="0" err="1">
                <a:latin typeface="Verdana" panose="020B0604030504040204" pitchFamily="34" charset="0"/>
                <a:ea typeface="Verdana" panose="020B0604030504040204" pitchFamily="34" charset="0"/>
                <a:cs typeface="Verdana" panose="020B0604030504040204" pitchFamily="34" charset="0"/>
              </a:rPr>
              <a:t>init_laser_setup_software.sh</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2000" dirty="0">
                <a:latin typeface="Verdana" panose="020B0604030504040204" pitchFamily="34" charset="0"/>
                <a:ea typeface="Verdana" panose="020B0604030504040204" pitchFamily="34" charset="0"/>
                <a:cs typeface="Verdana" panose="020B0604030504040204" pitchFamily="34" charset="0"/>
              </a:rPr>
              <a:t>you are in /</a:t>
            </a:r>
            <a:r>
              <a:rPr lang="en-GB" sz="2000" dirty="0" err="1">
                <a:latin typeface="Verdana" panose="020B0604030504040204" pitchFamily="34" charset="0"/>
                <a:ea typeface="Verdana" panose="020B0604030504040204" pitchFamily="34" charset="0"/>
                <a:cs typeface="Verdana" panose="020B0604030504040204" pitchFamily="34" charset="0"/>
              </a:rPr>
              <a:t>localstore</a:t>
            </a:r>
            <a:r>
              <a:rPr lang="en-GB" sz="2000" dirty="0">
                <a:latin typeface="Verdana" panose="020B0604030504040204" pitchFamily="34" charset="0"/>
                <a:ea typeface="Verdana" panose="020B0604030504040204" pitchFamily="34" charset="0"/>
                <a:cs typeface="Verdana" panose="020B0604030504040204" pitchFamily="34" charset="0"/>
              </a:rPr>
              <a:t>/TPX3/</a:t>
            </a:r>
            <a:r>
              <a:rPr lang="en-GB" sz="2000" dirty="0" err="1">
                <a:latin typeface="Verdana" panose="020B0604030504040204" pitchFamily="34" charset="0"/>
                <a:ea typeface="Verdana" panose="020B0604030504040204" pitchFamily="34" charset="0"/>
                <a:cs typeface="Verdana" panose="020B0604030504040204" pitchFamily="34" charset="0"/>
              </a:rPr>
              <a:t>laser_setup_software</a:t>
            </a:r>
            <a:endParaRPr lang="en-GB" sz="2000" dirty="0">
              <a:latin typeface="Verdana" panose="020B0604030504040204" pitchFamily="34" charset="0"/>
              <a:ea typeface="Verdana" panose="020B0604030504040204" pitchFamily="34" charset="0"/>
              <a:cs typeface="Verdana" panose="020B0604030504040204" pitchFamily="34" charset="0"/>
            </a:endParaRP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en-GB"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Testbeam</a:t>
            </a:r>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2018 // under /localstore2/TPX3/LOGFILES are instructions and Logbook</a:t>
            </a: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Also the data of Run650 is copied </a:t>
            </a:r>
            <a:r>
              <a:rPr lang="en-GB" sz="16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/localstore2/TPX3/DATA/CHIP0/Run650 etc  up to CHIP3</a:t>
            </a: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t>
            </a: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Note in </a:t>
            </a:r>
            <a:r>
              <a:rPr lang="en-GB"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make_tree</a:t>
            </a:r>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that </a:t>
            </a:r>
            <a:r>
              <a:rPr lang="en-GB"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nMaxPackets</a:t>
            </a:r>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 100000000</a:t>
            </a: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one can edit </a:t>
            </a:r>
            <a:r>
              <a:rPr lang="en-GB"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make_tree.cpp</a:t>
            </a:r>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end do make </a:t>
            </a:r>
            <a:r>
              <a:rPr lang="en-GB" sz="18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make_tree</a:t>
            </a:r>
            <a:endPar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r>
              <a:rPr lang="en-GB" sz="18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t>
            </a:r>
            <a:r>
              <a:rPr lang="en-GB" sz="2000"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make_tree</a:t>
            </a:r>
            <a:r>
              <a:rPr lang="en-GB"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-r 650 -c 0 -c 1 -c 2 -c 3</a:t>
            </a:r>
          </a:p>
          <a:p>
            <a:r>
              <a:rPr lang="en-GB" sz="2000" dirty="0">
                <a:latin typeface="Verdana" panose="020B0604030504040204" pitchFamily="34" charset="0"/>
                <a:ea typeface="Verdana" panose="020B0604030504040204" pitchFamily="34" charset="0"/>
                <a:cs typeface="Verdana" panose="020B0604030504040204" pitchFamily="34" charset="0"/>
              </a:rPr>
              <a:t>// output with triggers and TPX3 chip data</a:t>
            </a:r>
          </a:p>
          <a:p>
            <a:r>
              <a:rPr lang="en-GB" sz="20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root -l run650.root</a:t>
            </a:r>
          </a:p>
          <a:p>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3388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188640"/>
            <a:ext cx="9073008" cy="800100"/>
          </a:xfrm>
        </p:spPr>
        <p:txBody>
          <a:bodyPr/>
          <a:lstStyle/>
          <a:p>
            <a:br>
              <a:rPr lang="nl-NL" sz="3200" b="0" dirty="0">
                <a:solidFill>
                  <a:srgbClr val="FF0000"/>
                </a:solidFill>
                <a:latin typeface="Verdana"/>
                <a:cs typeface="Verdana"/>
              </a:rPr>
            </a:br>
            <a:r>
              <a:rPr lang="nl-NL" sz="3200" b="0" dirty="0" err="1">
                <a:solidFill>
                  <a:srgbClr val="FF0000"/>
                </a:solidFill>
                <a:latin typeface="Verdana"/>
                <a:cs typeface="Verdana"/>
              </a:rPr>
              <a:t>Difference</a:t>
            </a:r>
            <a:r>
              <a:rPr lang="nl-NL" sz="3200" b="0" dirty="0">
                <a:solidFill>
                  <a:srgbClr val="FF0000"/>
                </a:solidFill>
                <a:latin typeface="Verdana"/>
                <a:cs typeface="Verdana"/>
              </a:rPr>
              <a:t> </a:t>
            </a:r>
            <a:r>
              <a:rPr lang="nl-NL" sz="3200" b="0" dirty="0" err="1">
                <a:solidFill>
                  <a:srgbClr val="FF0000"/>
                </a:solidFill>
                <a:latin typeface="Verdana"/>
                <a:cs typeface="Verdana"/>
              </a:rPr>
              <a:t>between</a:t>
            </a:r>
            <a:r>
              <a:rPr lang="nl-NL" sz="3200" b="0" dirty="0">
                <a:solidFill>
                  <a:srgbClr val="FF0000"/>
                </a:solidFill>
                <a:latin typeface="Verdana"/>
                <a:cs typeface="Verdana"/>
              </a:rPr>
              <a:t> Quad </a:t>
            </a:r>
            <a:r>
              <a:rPr lang="nl-NL" sz="3200" b="0" dirty="0" err="1">
                <a:solidFill>
                  <a:srgbClr val="FF0000"/>
                </a:solidFill>
                <a:latin typeface="Verdana"/>
                <a:cs typeface="Verdana"/>
              </a:rPr>
              <a:t>and</a:t>
            </a:r>
            <a:r>
              <a:rPr lang="nl-NL" sz="3200" b="0" dirty="0">
                <a:solidFill>
                  <a:srgbClr val="FF0000"/>
                </a:solidFill>
                <a:latin typeface="Verdana"/>
                <a:cs typeface="Verdana"/>
              </a:rPr>
              <a:t> module</a:t>
            </a:r>
          </a:p>
        </p:txBody>
      </p:sp>
      <p:sp>
        <p:nvSpPr>
          <p:cNvPr id="6" name="Rectangle 5">
            <a:extLst>
              <a:ext uri="{FF2B5EF4-FFF2-40B4-BE49-F238E27FC236}">
                <a16:creationId xmlns:a16="http://schemas.microsoft.com/office/drawing/2014/main" id="{1647AC3F-7B6B-0744-810B-C1FFA0830983}"/>
              </a:ext>
            </a:extLst>
          </p:cNvPr>
          <p:cNvSpPr/>
          <p:nvPr/>
        </p:nvSpPr>
        <p:spPr>
          <a:xfrm>
            <a:off x="1343472" y="1362248"/>
            <a:ext cx="9577064" cy="4154984"/>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difference between the quad and module is that the the module needed more information: namely 4 bits for the concentrator and 4 bits for the chips.</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For the quad this is not needed; the four chips get different streams (so no number needed) and no concentrator is present.</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solution chosen was the 8 (most significant) bits of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Spidr</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time were used for the 4 chip and 4 concentrator bits.</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decoding for quad and module is therefore different. </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9339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481858"/>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The </a:t>
            </a:r>
            <a:r>
              <a:rPr lang="nl-NL" sz="3200" b="0" dirty="0" err="1">
                <a:solidFill>
                  <a:srgbClr val="FF0000"/>
                </a:solidFill>
                <a:latin typeface="Verdana"/>
                <a:cs typeface="Verdana"/>
              </a:rPr>
              <a:t>decoding</a:t>
            </a:r>
            <a:r>
              <a:rPr lang="nl-NL" sz="3200" b="0" dirty="0">
                <a:solidFill>
                  <a:srgbClr val="FF0000"/>
                </a:solidFill>
                <a:latin typeface="Verdana"/>
                <a:cs typeface="Verdana"/>
              </a:rPr>
              <a:t> </a:t>
            </a:r>
            <a:r>
              <a:rPr lang="nl-NL" sz="3200" b="0" dirty="0" err="1">
                <a:solidFill>
                  <a:srgbClr val="FF0000"/>
                </a:solidFill>
                <a:latin typeface="Verdana"/>
                <a:cs typeface="Verdana"/>
              </a:rPr>
              <a:t>for</a:t>
            </a:r>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quad</a:t>
            </a: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7109639"/>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software of the decoding is used in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make_tree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See the commands in the back up slide.</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Underlying it uses from </a:t>
            </a:r>
            <a:r>
              <a:rPr lang="en-GB" sz="2400" dirty="0">
                <a:latin typeface="Verdana" panose="020B0604030504040204" pitchFamily="34" charset="0"/>
                <a:ea typeface="Verdana" panose="020B0604030504040204" pitchFamily="34" charset="0"/>
                <a:cs typeface="Verdana" panose="020B0604030504040204" pitchFamily="34" charset="0"/>
              </a:rPr>
              <a:t>/</a:t>
            </a:r>
            <a:r>
              <a:rPr lang="en-GB" sz="2400" dirty="0" err="1">
                <a:latin typeface="Verdana" panose="020B0604030504040204" pitchFamily="34" charset="0"/>
                <a:ea typeface="Verdana" panose="020B0604030504040204" pitchFamily="34" charset="0"/>
                <a:cs typeface="Verdana" panose="020B0604030504040204" pitchFamily="34" charset="0"/>
              </a:rPr>
              <a:t>localstore</a:t>
            </a:r>
            <a:r>
              <a:rPr lang="en-GB" sz="2400" dirty="0">
                <a:latin typeface="Verdana" panose="020B0604030504040204" pitchFamily="34" charset="0"/>
                <a:ea typeface="Verdana" panose="020B0604030504040204" pitchFamily="34" charset="0"/>
                <a:cs typeface="Verdana" panose="020B0604030504040204" pitchFamily="34" charset="0"/>
              </a:rPr>
              <a:t>/TPX3/</a:t>
            </a:r>
            <a:r>
              <a:rPr lang="en-GB" sz="2400" dirty="0" err="1">
                <a:latin typeface="Verdana" panose="020B0604030504040204" pitchFamily="34" charset="0"/>
                <a:ea typeface="Verdana" panose="020B0604030504040204" pitchFamily="34" charset="0"/>
                <a:cs typeface="Verdana" panose="020B0604030504040204" pitchFamily="34" charset="0"/>
              </a:rPr>
              <a:t>laser_setup_software</a:t>
            </a:r>
            <a:r>
              <a:rPr lang="en-GB" sz="2400" dirty="0">
                <a:latin typeface="Verdana" panose="020B0604030504040204" pitchFamily="34" charset="0"/>
                <a:ea typeface="Verdana" panose="020B0604030504040204" pitchFamily="34" charset="0"/>
                <a:cs typeface="Verdana" panose="020B0604030504040204" pitchFamily="34" charset="0"/>
              </a:rPr>
              <a:t>/</a:t>
            </a:r>
            <a:r>
              <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SpidrTpx3DataTools</a:t>
            </a:r>
          </a:p>
          <a:p>
            <a:r>
              <a:rPr lang="en-GB"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Packet.h</a:t>
            </a:r>
            <a:r>
              <a:rPr lang="en-GB"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0000"/>
                </a:solidFill>
                <a:latin typeface="Verdana" panose="020B0604030504040204" pitchFamily="34" charset="0"/>
                <a:ea typeface="Verdana" panose="020B0604030504040204" pitchFamily="34" charset="0"/>
                <a:cs typeface="Verdana" panose="020B0604030504040204" pitchFamily="34" charset="0"/>
              </a:rPr>
              <a:t>Packet.cpp</a:t>
            </a:r>
            <a:r>
              <a:rPr lang="en-GB" dirty="0">
                <a:solidFill>
                  <a:srgbClr val="000000"/>
                </a:solidFill>
                <a:latin typeface="Verdana" panose="020B0604030504040204" pitchFamily="34" charset="0"/>
                <a:ea typeface="Verdana" panose="020B0604030504040204" pitchFamily="34" charset="0"/>
                <a:cs typeface="Verdana" panose="020B0604030504040204" pitchFamily="34" charset="0"/>
              </a:rPr>
              <a:t> </a:t>
            </a:r>
          </a:p>
          <a:p>
            <a:r>
              <a:rPr lang="en-GB"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PacketStream.</a:t>
            </a:r>
            <a:r>
              <a:rPr lang="en-GB" dirty="0" err="1">
                <a:solidFill>
                  <a:srgbClr val="000000"/>
                </a:solidFill>
                <a:latin typeface="Verdana" panose="020B0604030504040204" pitchFamily="34" charset="0"/>
                <a:ea typeface="Verdana" panose="020B0604030504040204" pitchFamily="34" charset="0"/>
                <a:cs typeface="Verdana" panose="020B0604030504040204" pitchFamily="34" charset="0"/>
              </a:rPr>
              <a:t>h</a:t>
            </a:r>
            <a:r>
              <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PacketStream.cpp</a:t>
            </a:r>
            <a:endPar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In the module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Packetstream</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the heartbeat was searched for in requiring that concentrator 13 or 14 is found.</a:t>
            </a:r>
          </a:p>
          <a:p>
            <a:r>
              <a:rPr lang="en-GB" dirty="0">
                <a:solidFill>
                  <a:srgbClr val="0066FF"/>
                </a:solidFill>
                <a:effectLst/>
                <a:latin typeface="Verdana" panose="020B0604030504040204" pitchFamily="34" charset="0"/>
                <a:ea typeface="Verdana" panose="020B0604030504040204" pitchFamily="34" charset="0"/>
                <a:cs typeface="Verdana" panose="020B0604030504040204" pitchFamily="34" charset="0"/>
              </a:rPr>
              <a:t>For the quad </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one can only find by chance a nr 13 or 14 in the </a:t>
            </a:r>
            <a:r>
              <a:rPr lang="en-GB" dirty="0">
                <a:solidFill>
                  <a:srgbClr val="FF0000"/>
                </a:solidFill>
                <a:latin typeface="Verdana" panose="020B0604030504040204" pitchFamily="34" charset="0"/>
                <a:ea typeface="Verdana" panose="020B0604030504040204" pitchFamily="34" charset="0"/>
                <a:cs typeface="Verdana" panose="020B0604030504040204" pitchFamily="34" charset="0"/>
              </a:rPr>
              <a:t>wrongly decoded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bytestream</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endParaRPr lang="en-GB" dirty="0">
              <a:solidFill>
                <a:srgbClr val="000000"/>
              </a:solidFill>
              <a:effectLst/>
              <a:latin typeface="Menlo" panose="020B0609030804020204" pitchFamily="49" charset="0"/>
            </a:endParaRPr>
          </a:p>
          <a:p>
            <a:endParaRPr lang="en-GB" dirty="0">
              <a:solidFill>
                <a:srgbClr val="000000"/>
              </a:solidFill>
              <a:effectLst/>
              <a:latin typeface="Menlo" panose="020B0609030804020204" pitchFamily="49" charset="0"/>
            </a:endParaRPr>
          </a:p>
          <a:p>
            <a:endPar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GB" dirty="0">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21285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481858"/>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The </a:t>
            </a:r>
            <a:r>
              <a:rPr lang="nl-NL" sz="3200" b="0" dirty="0" err="1">
                <a:solidFill>
                  <a:srgbClr val="FF0000"/>
                </a:solidFill>
                <a:latin typeface="Verdana"/>
                <a:cs typeface="Verdana"/>
              </a:rPr>
              <a:t>decoding</a:t>
            </a:r>
            <a:r>
              <a:rPr lang="nl-NL" sz="3200" b="0" dirty="0">
                <a:solidFill>
                  <a:srgbClr val="FF0000"/>
                </a:solidFill>
                <a:latin typeface="Verdana"/>
                <a:cs typeface="Verdana"/>
              </a:rPr>
              <a:t> </a:t>
            </a:r>
            <a:r>
              <a:rPr lang="nl-NL" sz="3200" b="0" dirty="0" err="1">
                <a:solidFill>
                  <a:srgbClr val="FF0000"/>
                </a:solidFill>
                <a:latin typeface="Verdana"/>
                <a:cs typeface="Verdana"/>
              </a:rPr>
              <a:t>for</a:t>
            </a:r>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quad</a:t>
            </a: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4524315"/>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quad software for the </a:t>
            </a:r>
            <a:r>
              <a:rPr lang="en-GB"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PacketStream.</a:t>
            </a:r>
            <a:r>
              <a:rPr lang="en-GB" dirty="0" err="1">
                <a:solidFill>
                  <a:srgbClr val="000000"/>
                </a:solidFill>
                <a:latin typeface="Verdana" panose="020B0604030504040204" pitchFamily="34" charset="0"/>
                <a:ea typeface="Verdana" panose="020B0604030504040204" pitchFamily="34" charset="0"/>
                <a:cs typeface="Verdana" panose="020B0604030504040204" pitchFamily="34" charset="0"/>
              </a:rPr>
              <a:t>h</a:t>
            </a:r>
            <a:r>
              <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0000"/>
                </a:solidFill>
                <a:effectLst/>
                <a:latin typeface="Verdana" panose="020B0604030504040204" pitchFamily="34" charset="0"/>
                <a:ea typeface="Verdana" panose="020B0604030504040204" pitchFamily="34" charset="0"/>
                <a:cs typeface="Verdana" panose="020B0604030504040204" pitchFamily="34" charset="0"/>
              </a:rPr>
              <a:t>PacketStream.cpp</a:t>
            </a:r>
            <a:endParaRPr lang="en-GB"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was found and this now works.</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question now is do we have the right decoding of the packets? </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Here I mean that the column, row,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ToT</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ToA</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and trigger time are correctly decoded from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bytestream</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As said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Packet.h</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Packet.cpp</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are different for the quad and the module. We tried to re-install an older version, but that may be not the right one.</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GB"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255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332656"/>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Decoding </a:t>
            </a:r>
            <a:r>
              <a:rPr lang="nl-NL" sz="3200" b="0" dirty="0" err="1">
                <a:solidFill>
                  <a:srgbClr val="FF0000"/>
                </a:solidFill>
                <a:latin typeface="Verdana"/>
                <a:cs typeface="Verdana"/>
              </a:rPr>
              <a:t>for</a:t>
            </a:r>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quad/</a:t>
            </a:r>
            <a:r>
              <a:rPr lang="nl-NL" sz="3200" b="0" dirty="0" err="1">
                <a:solidFill>
                  <a:srgbClr val="FF0000"/>
                </a:solidFill>
                <a:latin typeface="Verdana"/>
                <a:cs typeface="Verdana"/>
              </a:rPr>
              <a:t>module:Packet.h</a:t>
            </a:r>
            <a:endParaRPr lang="nl-NL" sz="3200" b="0" dirty="0">
              <a:solidFill>
                <a:srgbClr val="FF0000"/>
              </a:solidFill>
              <a:latin typeface="Verdana"/>
              <a:cs typeface="Verdana"/>
            </a:endParaRP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5047536"/>
          </a:xfrm>
          <a:prstGeom prst="rect">
            <a:avLst/>
          </a:prstGeom>
        </p:spPr>
        <p:txBody>
          <a:bodyPr wrap="square">
            <a:spAutoFit/>
          </a:bodyPr>
          <a:lstStyle/>
          <a:p>
            <a:r>
              <a:rPr lang="en-GB" sz="1400" dirty="0">
                <a:solidFill>
                  <a:srgbClr val="000000"/>
                </a:solidFill>
                <a:effectLst/>
                <a:latin typeface="Menlo" panose="020B0609030804020204" pitchFamily="49" charset="0"/>
              </a:rPr>
              <a:t>       // For pixel packets</a:t>
            </a:r>
          </a:p>
          <a:p>
            <a:r>
              <a:rPr lang="en-GB" sz="1400" dirty="0">
                <a:solidFill>
                  <a:srgbClr val="000000"/>
                </a:solidFill>
                <a:effectLst/>
                <a:latin typeface="Menlo" panose="020B0609030804020204" pitchFamily="49" charset="0"/>
              </a:rPr>
              <a:t>        uint64_t Col()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a:t>
            </a:r>
            <a:r>
              <a:rPr lang="en-GB" sz="1400" dirty="0" err="1">
                <a:solidFill>
                  <a:srgbClr val="000000"/>
                </a:solidFill>
                <a:effectLst/>
                <a:latin typeface="Menlo" panose="020B0609030804020204" pitchFamily="49" charset="0"/>
              </a:rPr>
              <a:t>EoC</a:t>
            </a:r>
            <a:r>
              <a:rPr lang="en-GB" sz="1400" dirty="0">
                <a:solidFill>
                  <a:srgbClr val="000000"/>
                </a:solidFill>
                <a:effectLst/>
                <a:latin typeface="Menlo" panose="020B0609030804020204" pitchFamily="49" charset="0"/>
              </a:rPr>
              <a:t>() &lt;&lt; 1 | Pixel() &gt;&gt; 2; }</a:t>
            </a:r>
          </a:p>
          <a:p>
            <a:r>
              <a:rPr lang="en-GB" sz="1400" dirty="0">
                <a:solidFill>
                  <a:srgbClr val="000000"/>
                </a:solidFill>
                <a:effectLst/>
                <a:latin typeface="Menlo" panose="020B0609030804020204" pitchFamily="49" charset="0"/>
              </a:rPr>
              <a:t>        uint64_t Row()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a:t>
            </a:r>
            <a:r>
              <a:rPr lang="en-GB" sz="1400" dirty="0" err="1">
                <a:solidFill>
                  <a:srgbClr val="000000"/>
                </a:solidFill>
                <a:effectLst/>
                <a:latin typeface="Menlo" panose="020B0609030804020204" pitchFamily="49" charset="0"/>
              </a:rPr>
              <a:t>SuperPixel</a:t>
            </a:r>
            <a:r>
              <a:rPr lang="en-GB" sz="1400" dirty="0">
                <a:solidFill>
                  <a:srgbClr val="000000"/>
                </a:solidFill>
                <a:effectLst/>
                <a:latin typeface="Menlo" panose="020B0609030804020204" pitchFamily="49" charset="0"/>
              </a:rPr>
              <a:t>() &lt;&lt; 2 | (Pixel() &amp; 0x3);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EoC</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53 &amp; 0x007F;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SuperPixel</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47 &amp; 0x003F; }</a:t>
            </a:r>
          </a:p>
          <a:p>
            <a:r>
              <a:rPr lang="en-GB" sz="1400" dirty="0">
                <a:solidFill>
                  <a:srgbClr val="000000"/>
                </a:solidFill>
                <a:effectLst/>
                <a:latin typeface="Menlo" panose="020B0609030804020204" pitchFamily="49" charset="0"/>
              </a:rPr>
              <a:t>        uint64_t Pixel()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44 &amp; 0x0007;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ToA</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30 &amp; 0x3FFF;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ToT</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20 &amp; 0x03FF;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fToA</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16 &amp; 0x000F; }</a:t>
            </a:r>
          </a:p>
          <a:p>
            <a:r>
              <a:rPr lang="en-GB" sz="1400" dirty="0">
                <a:solidFill>
                  <a:srgbClr val="000000"/>
                </a:solidFill>
                <a:effectLst/>
                <a:latin typeface="Menlo" panose="020B0609030804020204" pitchFamily="49" charset="0"/>
              </a:rPr>
              <a:t>// standard data stream</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SpidrTime</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0 &amp; 0xFFFF; } //16 bits?</a:t>
            </a:r>
          </a:p>
          <a:p>
            <a:r>
              <a:rPr lang="en-GB" sz="1400" dirty="0">
                <a:solidFill>
                  <a:srgbClr val="FF0000"/>
                </a:solidFill>
                <a:effectLst/>
                <a:latin typeface="Menlo" panose="020B0609030804020204" pitchFamily="49" charset="0"/>
              </a:rPr>
              <a:t>// data stream with </a:t>
            </a:r>
            <a:r>
              <a:rPr lang="en-GB" sz="1400" dirty="0" err="1">
                <a:solidFill>
                  <a:srgbClr val="FF0000"/>
                </a:solidFill>
                <a:effectLst/>
                <a:latin typeface="Menlo" panose="020B0609030804020204" pitchFamily="49" charset="0"/>
              </a:rPr>
              <a:t>lepcol</a:t>
            </a:r>
            <a:r>
              <a:rPr lang="en-GB" sz="1400" dirty="0">
                <a:solidFill>
                  <a:srgbClr val="FF0000"/>
                </a:solidFill>
                <a:effectLst/>
                <a:latin typeface="Menlo" panose="020B0609030804020204" pitchFamily="49" charset="0"/>
              </a:rPr>
              <a:t> concentrator 2020</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Conc</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12 &amp; 0x000F; }</a:t>
            </a:r>
          </a:p>
          <a:p>
            <a:r>
              <a:rPr lang="en-GB" sz="1400" dirty="0">
                <a:solidFill>
                  <a:srgbClr val="000000"/>
                </a:solidFill>
                <a:effectLst/>
                <a:latin typeface="Menlo" panose="020B0609030804020204" pitchFamily="49" charset="0"/>
              </a:rPr>
              <a:t>        uint64_t Chip()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8 &amp; 0x000F; }</a:t>
            </a:r>
          </a:p>
          <a:p>
            <a:r>
              <a:rPr lang="en-GB" sz="1400" dirty="0">
                <a:solidFill>
                  <a:srgbClr val="000000"/>
                </a:solidFill>
                <a:effectLst/>
                <a:latin typeface="Menlo" panose="020B0609030804020204" pitchFamily="49" charset="0"/>
              </a:rPr>
              <a:t>        uint64_t </a:t>
            </a:r>
            <a:r>
              <a:rPr lang="en-GB" sz="1400" dirty="0" err="1">
                <a:solidFill>
                  <a:srgbClr val="000000"/>
                </a:solidFill>
                <a:effectLst/>
                <a:latin typeface="Menlo" panose="020B0609030804020204" pitchFamily="49" charset="0"/>
              </a:rPr>
              <a:t>SpidrTimeC</a:t>
            </a:r>
            <a:r>
              <a:rPr lang="en-GB" sz="1400" dirty="0">
                <a:solidFill>
                  <a:srgbClr val="000000"/>
                </a:solidFill>
                <a:effectLst/>
                <a:latin typeface="Menlo" panose="020B0609030804020204" pitchFamily="49" charset="0"/>
              </a:rPr>
              <a: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0 &amp; 0x00FF; }</a:t>
            </a:r>
          </a:p>
          <a:p>
            <a:br>
              <a:rPr lang="en-GB" sz="1400" dirty="0">
                <a:solidFill>
                  <a:srgbClr val="000000"/>
                </a:solidFill>
                <a:effectLst/>
                <a:latin typeface="Menlo" panose="020B0609030804020204" pitchFamily="49" charset="0"/>
              </a:rPr>
            </a:br>
            <a:endParaRPr lang="en-GB" sz="1400" dirty="0">
              <a:solidFill>
                <a:srgbClr val="000000"/>
              </a:solidFill>
              <a:effectLst/>
              <a:latin typeface="Menlo" panose="020B0609030804020204" pitchFamily="49" charset="0"/>
            </a:endParaRPr>
          </a:p>
          <a:p>
            <a:r>
              <a:rPr lang="en-GB" sz="1400" dirty="0">
                <a:solidFill>
                  <a:srgbClr val="000000"/>
                </a:solidFill>
                <a:effectLst/>
                <a:latin typeface="Menlo" panose="020B0609030804020204" pitchFamily="49" charset="0"/>
              </a:rPr>
              <a:t>        // For the trigger packets</a:t>
            </a:r>
          </a:p>
          <a:p>
            <a:r>
              <a:rPr lang="en-GB" sz="1400" dirty="0">
                <a:solidFill>
                  <a:srgbClr val="000000"/>
                </a:solidFill>
                <a:effectLst/>
                <a:latin typeface="Menlo" panose="020B0609030804020204" pitchFamily="49" charset="0"/>
              </a:rPr>
              <a:t>        uint64_t Count()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44 &amp; 0x00000FFF; }</a:t>
            </a:r>
          </a:p>
          <a:p>
            <a:r>
              <a:rPr lang="en-GB" sz="1400" dirty="0">
                <a:solidFill>
                  <a:srgbClr val="000000"/>
                </a:solidFill>
                <a:effectLst/>
                <a:latin typeface="Menlo" panose="020B0609030804020204" pitchFamily="49" charset="0"/>
              </a:rPr>
              <a:t>        uint64_t Coarse()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12 &amp; 0xFFFFFFFF; }</a:t>
            </a:r>
          </a:p>
          <a:p>
            <a:r>
              <a:rPr lang="en-GB" sz="1400" dirty="0">
                <a:solidFill>
                  <a:srgbClr val="000000"/>
                </a:solidFill>
                <a:effectLst/>
                <a:latin typeface="Menlo" panose="020B0609030804020204" pitchFamily="49" charset="0"/>
              </a:rPr>
              <a:t>        uint64_t Fine1()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9 &amp; 0x00000007; }</a:t>
            </a:r>
          </a:p>
          <a:p>
            <a:r>
              <a:rPr lang="en-GB" sz="1400" dirty="0">
                <a:solidFill>
                  <a:srgbClr val="000000"/>
                </a:solidFill>
                <a:effectLst/>
                <a:latin typeface="Menlo" panose="020B0609030804020204" pitchFamily="49" charset="0"/>
              </a:rPr>
              <a:t>        uint64_t Fine2()  </a:t>
            </a:r>
            <a:r>
              <a:rPr lang="en-GB" sz="1400" dirty="0" err="1">
                <a:solidFill>
                  <a:srgbClr val="000000"/>
                </a:solidFill>
                <a:effectLst/>
                <a:latin typeface="Menlo" panose="020B0609030804020204" pitchFamily="49" charset="0"/>
              </a:rPr>
              <a:t>const</a:t>
            </a:r>
            <a:r>
              <a:rPr lang="en-GB" sz="1400" dirty="0">
                <a:solidFill>
                  <a:srgbClr val="000000"/>
                </a:solidFill>
                <a:effectLst/>
                <a:latin typeface="Menlo" panose="020B0609030804020204" pitchFamily="49" charset="0"/>
              </a:rPr>
              <a:t> { return value &gt;&gt;  5 &amp; 0x0000000F; }</a:t>
            </a:r>
          </a:p>
          <a:p>
            <a:r>
              <a:rPr lang="en-GB" sz="1400" dirty="0">
                <a:solidFill>
                  <a:srgbClr val="0066FF"/>
                </a:solidFill>
                <a:latin typeface="Verdana" panose="020B0604030504040204" pitchFamily="34" charset="0"/>
                <a:ea typeface="Verdana" panose="020B0604030504040204" pitchFamily="34" charset="0"/>
                <a:cs typeface="Verdana" panose="020B0604030504040204" pitchFamily="34" charset="0"/>
              </a:rPr>
              <a:t> </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0364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32656"/>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The </a:t>
            </a:r>
            <a:r>
              <a:rPr lang="nl-NL" sz="3200" b="0" dirty="0" err="1">
                <a:solidFill>
                  <a:srgbClr val="FF0000"/>
                </a:solidFill>
                <a:latin typeface="Verdana"/>
                <a:cs typeface="Verdana"/>
              </a:rPr>
              <a:t>decoding</a:t>
            </a:r>
            <a:r>
              <a:rPr lang="nl-NL" sz="3200" b="0" dirty="0">
                <a:solidFill>
                  <a:srgbClr val="FF0000"/>
                </a:solidFill>
                <a:latin typeface="Verdana"/>
                <a:cs typeface="Verdana"/>
              </a:rPr>
              <a:t> </a:t>
            </a:r>
            <a:r>
              <a:rPr lang="nl-NL" sz="3200" b="0" dirty="0" err="1">
                <a:solidFill>
                  <a:srgbClr val="FF0000"/>
                </a:solidFill>
                <a:latin typeface="Verdana"/>
                <a:cs typeface="Verdana"/>
              </a:rPr>
              <a:t>for</a:t>
            </a:r>
            <a:r>
              <a:rPr lang="nl-NL" sz="3200" b="0" dirty="0">
                <a:solidFill>
                  <a:srgbClr val="FF0000"/>
                </a:solidFill>
                <a:latin typeface="Verdana"/>
                <a:cs typeface="Verdana"/>
              </a:rPr>
              <a:t> </a:t>
            </a:r>
            <a:r>
              <a:rPr lang="nl-NL" sz="3200" b="0" dirty="0" err="1">
                <a:solidFill>
                  <a:srgbClr val="FF0000"/>
                </a:solidFill>
                <a:latin typeface="Verdana"/>
                <a:cs typeface="Verdana"/>
              </a:rPr>
              <a:t>the</a:t>
            </a:r>
            <a:r>
              <a:rPr lang="nl-NL" sz="3200" b="0" dirty="0">
                <a:solidFill>
                  <a:srgbClr val="FF0000"/>
                </a:solidFill>
                <a:latin typeface="Verdana"/>
                <a:cs typeface="Verdana"/>
              </a:rPr>
              <a:t> quad</a:t>
            </a: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5078313"/>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In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Packet.h</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file one can see that features for the module are added. </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As explained for pixel packets the </a:t>
            </a:r>
            <a:r>
              <a:rPr lang="en-GB" dirty="0" err="1">
                <a:latin typeface="Verdana" panose="020B0604030504040204" pitchFamily="34" charset="0"/>
                <a:ea typeface="Verdana" panose="020B0604030504040204" pitchFamily="34" charset="0"/>
                <a:cs typeface="Verdana" panose="020B0604030504040204" pitchFamily="34" charset="0"/>
              </a:rPr>
              <a:t>SpidrTime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of the Quad is different from the </a:t>
            </a:r>
            <a:r>
              <a:rPr lang="en-GB" dirty="0" err="1">
                <a:latin typeface="Verdana" panose="020B0604030504040204" pitchFamily="34" charset="0"/>
                <a:ea typeface="Verdana" panose="020B0604030504040204" pitchFamily="34" charset="0"/>
                <a:cs typeface="Verdana" panose="020B0604030504040204" pitchFamily="34" charset="0"/>
              </a:rPr>
              <a:t>SpidrTimeC</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of the Concentrator. </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Note that the  </a:t>
            </a:r>
            <a:r>
              <a:rPr lang="en-GB" sz="2000" dirty="0" err="1">
                <a:latin typeface="Verdana" panose="020B0604030504040204" pitchFamily="34" charset="0"/>
                <a:ea typeface="Verdana" panose="020B0604030504040204" pitchFamily="34" charset="0"/>
                <a:cs typeface="Verdana" panose="020B0604030504040204" pitchFamily="34" charset="0"/>
              </a:rPr>
              <a:t>Packet.Conc</a:t>
            </a:r>
            <a:r>
              <a:rPr lang="en-GB" sz="2000" dirty="0">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will for the Quad just give return a value that corresponds to bits in the </a:t>
            </a:r>
            <a:r>
              <a:rPr lang="en-GB" sz="2000" dirty="0" err="1">
                <a:latin typeface="Verdana" panose="020B0604030504040204" pitchFamily="34" charset="0"/>
                <a:ea typeface="Verdana" panose="020B0604030504040204" pitchFamily="34" charset="0"/>
                <a:cs typeface="Verdana" panose="020B0604030504040204" pitchFamily="34" charset="0"/>
              </a:rPr>
              <a:t>SpirTime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measurement…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So it is pure chance if they are 13 or 14. </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decoding of trigger packets is unchanged for quad/module.</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Packet.h</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file looks fine, however we need to have a look at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Packet.cpp</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For the quad one cannot use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Conc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Chip() and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5722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32656"/>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How </a:t>
            </a:r>
            <a:r>
              <a:rPr lang="nl-NL" sz="3200" b="0" dirty="0" err="1">
                <a:solidFill>
                  <a:srgbClr val="FF0000"/>
                </a:solidFill>
                <a:latin typeface="Verdana"/>
                <a:cs typeface="Verdana"/>
              </a:rPr>
              <a:t>the</a:t>
            </a:r>
            <a:r>
              <a:rPr lang="nl-NL" sz="3200" b="0" dirty="0">
                <a:solidFill>
                  <a:srgbClr val="FF0000"/>
                </a:solidFill>
                <a:latin typeface="Verdana"/>
                <a:cs typeface="Verdana"/>
              </a:rPr>
              <a:t> time is </a:t>
            </a:r>
            <a:r>
              <a:rPr lang="nl-NL" sz="3200" b="0" dirty="0" err="1">
                <a:solidFill>
                  <a:srgbClr val="FF0000"/>
                </a:solidFill>
                <a:latin typeface="Verdana"/>
                <a:cs typeface="Verdana"/>
              </a:rPr>
              <a:t>coded</a:t>
            </a:r>
            <a:r>
              <a:rPr lang="nl-NL" sz="3200" b="0" dirty="0">
                <a:solidFill>
                  <a:srgbClr val="FF0000"/>
                </a:solidFill>
                <a:latin typeface="Verdana"/>
                <a:cs typeface="Verdana"/>
              </a:rPr>
              <a:t>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decoded</a:t>
            </a:r>
            <a:endParaRPr lang="nl-NL" sz="3200" b="0" dirty="0">
              <a:solidFill>
                <a:srgbClr val="FF0000"/>
              </a:solidFill>
              <a:latin typeface="Verdana"/>
              <a:cs typeface="Verdana"/>
            </a:endParaRP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5786199"/>
          </a:xfrm>
          <a:prstGeom prst="rect">
            <a:avLst/>
          </a:prstGeom>
        </p:spPr>
        <p:txBody>
          <a:bodyPr wrap="square">
            <a:spAutoFit/>
          </a:bodyPr>
          <a:lstStyle/>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avoid sending 64 bit  long words for the precise time measurement, only the least significant bits are sent. To get the full precise time one has to add the (more significant) bits from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and from the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 Heartbeat is a full precision time stamp that is injected with a frequency of about 1 Hz.</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Running at 40 MHz one count is 25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nsec</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and subdivided in 8 fine bins.  </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uint64_t Timestamp() </a:t>
            </a:r>
            <a:r>
              <a:rPr kumimoji="0" lang="en-GB" sz="1400" b="0" i="0" u="none" strike="noStrike" kern="1200" cap="none" spc="0" normalizeH="0" baseline="0" noProof="0" dirty="0" err="1">
                <a:ln>
                  <a:noFill/>
                </a:ln>
                <a:solidFill>
                  <a:srgbClr val="000000"/>
                </a:solidFill>
                <a:effectLst/>
                <a:uLnTx/>
                <a:uFillTx/>
                <a:latin typeface="Menlo" panose="020B0609030804020204" pitchFamily="49" charset="0"/>
                <a:ea typeface="+mn-ea"/>
                <a:cs typeface="Arial" panose="020B0604020202020204" pitchFamily="34" charset="0"/>
              </a:rPr>
              <a:t>const</a:t>
            </a: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 // Calculates a global timestamp in units of 25ns/4096;</a:t>
            </a:r>
          </a:p>
          <a:p>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The precise time of arrival “Timestamp” needs to be calculated from components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fToA</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ToA</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dirty="0">
                <a:solidFill>
                  <a:srgbClr val="000000"/>
                </a:solidFill>
                <a:effectLst/>
                <a:latin typeface="Menlo" panose="020B0609030804020204" pitchFamily="49" charset="0"/>
              </a:rPr>
              <a:t> </a:t>
            </a:r>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36188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32656"/>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How </a:t>
            </a:r>
            <a:r>
              <a:rPr lang="nl-NL" sz="3200" b="0" dirty="0" err="1">
                <a:solidFill>
                  <a:srgbClr val="FF0000"/>
                </a:solidFill>
                <a:latin typeface="Verdana"/>
                <a:cs typeface="Verdana"/>
              </a:rPr>
              <a:t>the</a:t>
            </a:r>
            <a:r>
              <a:rPr lang="nl-NL" sz="3200" b="0" dirty="0">
                <a:solidFill>
                  <a:srgbClr val="FF0000"/>
                </a:solidFill>
                <a:latin typeface="Verdana"/>
                <a:cs typeface="Verdana"/>
              </a:rPr>
              <a:t> time is </a:t>
            </a:r>
            <a:r>
              <a:rPr lang="nl-NL" sz="3200" b="0" dirty="0" err="1">
                <a:solidFill>
                  <a:srgbClr val="FF0000"/>
                </a:solidFill>
                <a:latin typeface="Verdana"/>
                <a:cs typeface="Verdana"/>
              </a:rPr>
              <a:t>coded</a:t>
            </a:r>
            <a:r>
              <a:rPr lang="nl-NL" sz="3200" b="0" dirty="0">
                <a:solidFill>
                  <a:srgbClr val="FF0000"/>
                </a:solidFill>
                <a:latin typeface="Verdana"/>
                <a:cs typeface="Verdana"/>
              </a:rPr>
              <a:t>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decoded</a:t>
            </a:r>
            <a:endParaRPr lang="nl-NL" sz="3200" b="0" dirty="0">
              <a:solidFill>
                <a:srgbClr val="FF0000"/>
              </a:solidFill>
              <a:latin typeface="Verdana"/>
              <a:cs typeface="Verdana"/>
            </a:endParaRP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4124206"/>
          </a:xfrm>
          <a:prstGeom prst="rect">
            <a:avLst/>
          </a:prstGeom>
        </p:spPr>
        <p:txBody>
          <a:bodyPr wrap="square">
            <a:spAutoFit/>
          </a:bodyPr>
          <a:lstStyle/>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avoid sending 64 bit  long words for the precise time measurement, only the least significant bits are sent. To get the full precise time one has to add the (more significant) bits from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and from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 Heartbeat is a full precision time stamp that is injected with a frequency of about 1 Hz.</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Running at 40 MHz one count is 25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nsec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and subdivided in 8 fine bins.  </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uint64_t Timestamp() </a:t>
            </a:r>
            <a:r>
              <a:rPr kumimoji="0" lang="en-GB" sz="1400" b="0" i="0" u="none" strike="noStrike" kern="1200" cap="none" spc="0" normalizeH="0" baseline="0" noProof="0" dirty="0" err="1">
                <a:ln>
                  <a:noFill/>
                </a:ln>
                <a:solidFill>
                  <a:srgbClr val="000000"/>
                </a:solidFill>
                <a:effectLst/>
                <a:uLnTx/>
                <a:uFillTx/>
                <a:latin typeface="Menlo" panose="020B0609030804020204" pitchFamily="49" charset="0"/>
                <a:ea typeface="+mn-ea"/>
                <a:cs typeface="Arial" panose="020B0604020202020204" pitchFamily="34" charset="0"/>
              </a:rPr>
              <a:t>const</a:t>
            </a: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 // Calculates a global timestamp in units of 25ns/4096;</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precise time of arrival “Timestamp” needs to be calculated from components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fToA</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ToA</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dirty="0">
                <a:solidFill>
                  <a:srgbClr val="000000"/>
                </a:solidFill>
                <a:effectLst/>
                <a:latin typeface="Menlo" panose="020B0609030804020204" pitchFamily="49" charset="0"/>
              </a:rPr>
              <a:t> </a:t>
            </a:r>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124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332656"/>
            <a:ext cx="9073008" cy="800100"/>
          </a:xfrm>
        </p:spPr>
        <p:txBody>
          <a:bodyPr/>
          <a:lstStyle/>
          <a:p>
            <a:br>
              <a:rPr lang="nl-NL" sz="3200" b="0" dirty="0">
                <a:solidFill>
                  <a:srgbClr val="FF0000"/>
                </a:solidFill>
                <a:latin typeface="Verdana"/>
                <a:cs typeface="Verdana"/>
              </a:rPr>
            </a:br>
            <a:r>
              <a:rPr lang="nl-NL" sz="3200" b="0" dirty="0">
                <a:solidFill>
                  <a:srgbClr val="FF0000"/>
                </a:solidFill>
                <a:latin typeface="Verdana"/>
                <a:cs typeface="Verdana"/>
              </a:rPr>
              <a:t>How </a:t>
            </a:r>
            <a:r>
              <a:rPr lang="nl-NL" sz="3200" b="0" dirty="0" err="1">
                <a:solidFill>
                  <a:srgbClr val="FF0000"/>
                </a:solidFill>
                <a:latin typeface="Verdana"/>
                <a:cs typeface="Verdana"/>
              </a:rPr>
              <a:t>the</a:t>
            </a:r>
            <a:r>
              <a:rPr lang="nl-NL" sz="3200" b="0" dirty="0">
                <a:solidFill>
                  <a:srgbClr val="FF0000"/>
                </a:solidFill>
                <a:latin typeface="Verdana"/>
                <a:cs typeface="Verdana"/>
              </a:rPr>
              <a:t> time is </a:t>
            </a:r>
            <a:r>
              <a:rPr lang="nl-NL" sz="3200" b="0" dirty="0" err="1">
                <a:solidFill>
                  <a:srgbClr val="FF0000"/>
                </a:solidFill>
                <a:latin typeface="Verdana"/>
                <a:cs typeface="Verdana"/>
              </a:rPr>
              <a:t>coded</a:t>
            </a:r>
            <a:r>
              <a:rPr lang="nl-NL" sz="3200" b="0" dirty="0">
                <a:solidFill>
                  <a:srgbClr val="FF0000"/>
                </a:solidFill>
                <a:latin typeface="Verdana"/>
                <a:cs typeface="Verdana"/>
              </a:rPr>
              <a:t> </a:t>
            </a:r>
            <a:r>
              <a:rPr lang="nl-NL" sz="3200" b="0" dirty="0" err="1">
                <a:solidFill>
                  <a:srgbClr val="FF0000"/>
                </a:solidFill>
                <a:latin typeface="Verdana"/>
                <a:cs typeface="Verdana"/>
              </a:rPr>
              <a:t>and</a:t>
            </a:r>
            <a:r>
              <a:rPr lang="nl-NL" sz="3200" b="0" dirty="0">
                <a:solidFill>
                  <a:srgbClr val="FF0000"/>
                </a:solidFill>
                <a:latin typeface="Verdana"/>
                <a:cs typeface="Verdana"/>
              </a:rPr>
              <a:t> </a:t>
            </a:r>
            <a:r>
              <a:rPr lang="nl-NL" sz="3200" b="0" dirty="0" err="1">
                <a:solidFill>
                  <a:srgbClr val="FF0000"/>
                </a:solidFill>
                <a:latin typeface="Verdana"/>
                <a:cs typeface="Verdana"/>
              </a:rPr>
              <a:t>decoded</a:t>
            </a:r>
            <a:endParaRPr lang="nl-NL" sz="3200" b="0" dirty="0">
              <a:solidFill>
                <a:srgbClr val="FF0000"/>
              </a:solidFill>
              <a:latin typeface="Verdana"/>
              <a:cs typeface="Verdana"/>
            </a:endParaRPr>
          </a:p>
        </p:txBody>
      </p:sp>
      <p:sp>
        <p:nvSpPr>
          <p:cNvPr id="6" name="Rectangle 5">
            <a:extLst>
              <a:ext uri="{FF2B5EF4-FFF2-40B4-BE49-F238E27FC236}">
                <a16:creationId xmlns:a16="http://schemas.microsoft.com/office/drawing/2014/main" id="{1647AC3F-7B6B-0744-810B-C1FFA0830983}"/>
              </a:ext>
            </a:extLst>
          </p:cNvPr>
          <p:cNvSpPr/>
          <p:nvPr/>
        </p:nvSpPr>
        <p:spPr>
          <a:xfrm>
            <a:off x="1487488" y="1412776"/>
            <a:ext cx="9577064" cy="5047536"/>
          </a:xfrm>
          <a:prstGeom prst="rect">
            <a:avLst/>
          </a:prstGeom>
        </p:spPr>
        <p:txBody>
          <a:bodyPr wrap="square">
            <a:spAutoFit/>
          </a:bodyPr>
          <a:lstStyle/>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In order to avoid sending 64 bit  long words for the precise time measurement, only the least significant bits are sent. To get the full precise time one has to add the (more significant) bits from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and from the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 Heartbeat is a full precision time stamp that is injected with a frequency of about 1 Hz.</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Running at 40 MHz one count is 25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nsec</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and subdivided in 8 fine bins.  </a:t>
            </a:r>
          </a:p>
          <a:p>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uint64_t Timestamp() </a:t>
            </a:r>
            <a:r>
              <a:rPr kumimoji="0" lang="en-GB" sz="1400" b="0" i="0" u="none" strike="noStrike" kern="1200" cap="none" spc="0" normalizeH="0" baseline="0" noProof="0" dirty="0" err="1">
                <a:ln>
                  <a:noFill/>
                </a:ln>
                <a:solidFill>
                  <a:srgbClr val="000000"/>
                </a:solidFill>
                <a:effectLst/>
                <a:uLnTx/>
                <a:uFillTx/>
                <a:latin typeface="Menlo" panose="020B0609030804020204" pitchFamily="49" charset="0"/>
                <a:ea typeface="+mn-ea"/>
                <a:cs typeface="Arial" panose="020B0604020202020204" pitchFamily="34" charset="0"/>
              </a:rPr>
              <a:t>const</a:t>
            </a:r>
            <a:r>
              <a:rPr kumimoji="0" lang="en-GB" sz="1400" b="0" i="0" u="none" strike="noStrike" kern="1200" cap="none" spc="0" normalizeH="0" baseline="0" noProof="0" dirty="0">
                <a:ln>
                  <a:noFill/>
                </a:ln>
                <a:solidFill>
                  <a:srgbClr val="000000"/>
                </a:solidFill>
                <a:effectLst/>
                <a:uLnTx/>
                <a:uFillTx/>
                <a:latin typeface="Menlo" panose="020B0609030804020204" pitchFamily="49" charset="0"/>
                <a:ea typeface="+mn-ea"/>
                <a:cs typeface="Arial" panose="020B0604020202020204" pitchFamily="34" charset="0"/>
              </a:rPr>
              <a:t>; // Calculates a global timestamp in units of 25ns/4096;</a:t>
            </a: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precise time of arrival “Timestamp” needs to be calculated from components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fToA</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ToA</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SpidrTime</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a:t>
            </a:r>
            <a:r>
              <a:rPr lang="en-GB" sz="2000" dirty="0" err="1">
                <a:solidFill>
                  <a:srgbClr val="0066FF"/>
                </a:solidFill>
                <a:latin typeface="Verdana" panose="020B0604030504040204" pitchFamily="34" charset="0"/>
                <a:ea typeface="Verdana" panose="020B0604030504040204" pitchFamily="34" charset="0"/>
                <a:cs typeface="Verdana" panose="020B0604030504040204" pitchFamily="34" charset="0"/>
              </a:rPr>
              <a:t>Hearbeat</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a:t>
            </a:r>
          </a:p>
          <a:p>
            <a:endPar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endParaRPr>
          </a:p>
          <a:p>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The timestamp calculation for the quad (comment </a:t>
            </a:r>
            <a:r>
              <a:rPr lang="en-GB" sz="2000" dirty="0">
                <a:latin typeface="Menlo" panose="020B0609030804020204" pitchFamily="49" charset="0"/>
                <a:ea typeface="Menlo" panose="020B0609030804020204" pitchFamily="49" charset="0"/>
                <a:cs typeface="Menlo" panose="020B0609030804020204" pitchFamily="49" charset="0"/>
              </a:rPr>
              <a:t>for old setup</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 was commented out and a new  </a:t>
            </a:r>
            <a:r>
              <a:rPr lang="en-GB" sz="2000" dirty="0">
                <a:latin typeface="Menlo" panose="020B0609030804020204" pitchFamily="49" charset="0"/>
                <a:ea typeface="Menlo" panose="020B0609030804020204" pitchFamily="49" charset="0"/>
                <a:cs typeface="Menlo" panose="020B0609030804020204" pitchFamily="49" charset="0"/>
              </a:rPr>
              <a:t>for data concentrator </a:t>
            </a:r>
            <a:r>
              <a:rPr lang="en-GB" sz="2000" dirty="0">
                <a:solidFill>
                  <a:srgbClr val="0066FF"/>
                </a:solidFill>
                <a:latin typeface="Verdana" panose="020B0604030504040204" pitchFamily="34" charset="0"/>
                <a:ea typeface="Verdana" panose="020B0604030504040204" pitchFamily="34" charset="0"/>
                <a:cs typeface="Verdana" panose="020B0604030504040204" pitchFamily="34" charset="0"/>
              </a:rPr>
              <a:t>was used.</a:t>
            </a:r>
          </a:p>
          <a:p>
            <a:endParaRPr lang="en-GB" sz="2000" dirty="0">
              <a:latin typeface="Menlo" panose="020B0609030804020204" pitchFamily="49" charset="0"/>
              <a:ea typeface="Menlo" panose="020B0609030804020204" pitchFamily="49" charset="0"/>
              <a:cs typeface="Menlo" panose="020B0609030804020204" pitchFamily="49" charset="0"/>
            </a:endParaRPr>
          </a:p>
          <a:p>
            <a:r>
              <a:rPr lang="en-GB" dirty="0">
                <a:solidFill>
                  <a:srgbClr val="000000"/>
                </a:solidFill>
                <a:effectLst/>
                <a:latin typeface="Menlo" panose="020B0609030804020204" pitchFamily="49" charset="0"/>
              </a:rPr>
              <a:t> </a:t>
            </a:r>
            <a:endParaRPr lang="en-GB" dirty="0">
              <a:solidFill>
                <a:srgbClr val="0066FF"/>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02931380"/>
      </p:ext>
    </p:extLst>
  </p:cSld>
  <p:clrMapOvr>
    <a:masterClrMapping/>
  </p:clrMapOvr>
</p:sld>
</file>

<file path=ppt/theme/theme1.xml><?xml version="1.0" encoding="utf-8"?>
<a:theme xmlns:a="http://schemas.openxmlformats.org/drawingml/2006/main" name="Como">
  <a:themeElements>
    <a:clrScheme name="">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m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9109777</TotalTime>
  <Pages>11</Pages>
  <Words>1523</Words>
  <Application>Microsoft Macintosh PowerPoint</Application>
  <PresentationFormat>Widescreen</PresentationFormat>
  <Paragraphs>131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Menlo</vt:lpstr>
      <vt:lpstr>Monotype Sorts</vt:lpstr>
      <vt:lpstr>Times New Roman</vt:lpstr>
      <vt:lpstr>Verdana</vt:lpstr>
      <vt:lpstr>Wingdings</vt:lpstr>
      <vt:lpstr>Como</vt:lpstr>
      <vt:lpstr> GridPix Detector for EIC</vt:lpstr>
      <vt:lpstr> Difference between Quad and module</vt:lpstr>
      <vt:lpstr> The decoding for the quad</vt:lpstr>
      <vt:lpstr> The decoding for the quad</vt:lpstr>
      <vt:lpstr> Decoding for the quad/module:Packet.h</vt:lpstr>
      <vt:lpstr> The decoding for the quad</vt:lpstr>
      <vt:lpstr> How the time is coded and decoded</vt:lpstr>
      <vt:lpstr> How the time is coded and decoded</vt:lpstr>
      <vt:lpstr> How the time is coded and decoded</vt:lpstr>
      <vt:lpstr> Packet.h for quad and validation</vt:lpstr>
      <vt:lpstr> Example of decoding run</vt:lpstr>
    </vt:vector>
  </TitlesOfParts>
  <Manager/>
  <Company>NIKHEF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ILC Lepton Collider</dc:title>
  <dc:subject/>
  <dc:creator>Peter Kluit </dc:creator>
  <cp:keywords/>
  <dc:description/>
  <cp:lastModifiedBy>Peter Kluit</cp:lastModifiedBy>
  <cp:revision>2675</cp:revision>
  <cp:lastPrinted>2002-02-06T08:01:21Z</cp:lastPrinted>
  <dcterms:created xsi:type="dcterms:W3CDTF">2020-03-07T12:22:56Z</dcterms:created>
  <dcterms:modified xsi:type="dcterms:W3CDTF">2024-09-22T08:14:16Z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F.Hartjes@nikhef.nl</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\\Nikhefh\CT www\pub\techphys\diamond</vt:lpwstr>
  </property>
</Properties>
</file>