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84" r:id="rId2"/>
    <p:sldId id="553" r:id="rId3"/>
    <p:sldId id="605" r:id="rId4"/>
    <p:sldId id="476" r:id="rId5"/>
    <p:sldId id="545" r:id="rId6"/>
    <p:sldId id="509" r:id="rId7"/>
    <p:sldId id="519" r:id="rId8"/>
    <p:sldId id="482" r:id="rId9"/>
    <p:sldId id="572" r:id="rId10"/>
    <p:sldId id="574" r:id="rId11"/>
    <p:sldId id="668" r:id="rId12"/>
    <p:sldId id="671" r:id="rId13"/>
    <p:sldId id="673" r:id="rId14"/>
    <p:sldId id="711" r:id="rId15"/>
    <p:sldId id="693" r:id="rId16"/>
    <p:sldId id="699" r:id="rId17"/>
    <p:sldId id="700" r:id="rId18"/>
    <p:sldId id="695" r:id="rId19"/>
    <p:sldId id="694" r:id="rId20"/>
    <p:sldId id="654" r:id="rId21"/>
    <p:sldId id="681" r:id="rId22"/>
    <p:sldId id="666" r:id="rId23"/>
    <p:sldId id="682" r:id="rId24"/>
    <p:sldId id="679" r:id="rId25"/>
    <p:sldId id="712" r:id="rId26"/>
    <p:sldId id="663" r:id="rId27"/>
    <p:sldId id="713" r:id="rId28"/>
    <p:sldId id="715" r:id="rId29"/>
    <p:sldId id="685" r:id="rId30"/>
    <p:sldId id="686" r:id="rId31"/>
    <p:sldId id="310" r:id="rId32"/>
    <p:sldId id="612" r:id="rId33"/>
    <p:sldId id="613" r:id="rId34"/>
    <p:sldId id="687" r:id="rId35"/>
    <p:sldId id="550" r:id="rId36"/>
    <p:sldId id="709" r:id="rId37"/>
    <p:sldId id="716" r:id="rId38"/>
    <p:sldId id="717" r:id="rId39"/>
    <p:sldId id="718" r:id="rId40"/>
    <p:sldId id="719" r:id="rId41"/>
    <p:sldId id="708" r:id="rId42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3" autoAdjust="0"/>
    <p:restoredTop sz="94993" autoAdjust="0"/>
  </p:normalViewPr>
  <p:slideViewPr>
    <p:cSldViewPr>
      <p:cViewPr varScale="1">
        <p:scale>
          <a:sx n="112" d="100"/>
          <a:sy n="112" d="100"/>
        </p:scale>
        <p:origin x="288" y="17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540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0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451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42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169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634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ECFA Paris </a:t>
            </a:r>
            <a:r>
              <a:rPr lang="en-US" altLang="en-US" sz="1200" kern="1200" dirty="0" err="1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october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 2024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5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genda.linearcollider.org/event/102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7020/contributions/118690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6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nikhef.nl/pub/services/biblio/theses_pdf/thesis_C_Ligtenberg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5977706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Pixel TPC  tracking and </a:t>
            </a:r>
            <a:r>
              <a:rPr kumimoji="0" lang="en-GB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performance</a:t>
            </a: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060848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Hartjes, Jochen Kaminski, Peter Kluit, 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637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C44F3-E1D7-7C2D-1534-DB310207B4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78" y="4941168"/>
            <a:ext cx="1195834" cy="11958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752272" y="4834607"/>
            <a:ext cx="4461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We did not include the 4 corner chips and (11), 14, 8, 13 and 19.</a:t>
            </a:r>
          </a:p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3080075" y="1497558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2921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  <a:blipFill>
                <a:blip r:embed="rId8"/>
                <a:stretch>
                  <a:fillRect t="-1190" r="-1108" b="-19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215422855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43472" y="1844824"/>
            <a:ext cx="1029714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NIM paper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been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submitted and is reviewed 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816C-F7C0-2F8E-7278-64F37D4B5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248" y="3976713"/>
            <a:ext cx="2685758" cy="2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r>
              <a:rPr lang="nl-NL" dirty="0">
                <a:latin typeface="Verdana"/>
                <a:cs typeface="Verdana"/>
              </a:rPr>
              <a:t> 2022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8DEBDD-5BEC-37EF-C944-549431445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925" y="1319065"/>
            <a:ext cx="3388532" cy="526382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96978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709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resolution    6 mm track(“pad”) resolution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7896200" y="2038782"/>
            <a:ext cx="6195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resolution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255902" y="5555648"/>
            <a:ext cx="9168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18 (31)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a silicon detector (but TPC gas material).</a:t>
            </a:r>
            <a:endParaRPr lang="en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00393-A1AB-38ED-E54E-5A1A985EC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" y="2367329"/>
            <a:ext cx="2331878" cy="362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83D02-CF41-F77B-5D05-5C7FBF3EB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016" y="2349284"/>
            <a:ext cx="2397102" cy="37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504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193168" y="1996281"/>
            <a:ext cx="1011168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data the energy loss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hits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use also the ToT (time over threshold as a measure of the deposited charge) but this is not explored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in a Pixel TPC is that one is NOT getting the fluctuations from the multiplication process. The ToT will include these avalanche fluctuations.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readout has a worse granularity and includes avalanche fluctuations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TX3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3FA8B-E49C-E5D2-6797-79B1E9173BD4}"/>
              </a:ext>
            </a:extLst>
          </p:cNvPr>
          <p:cNvSpPr txBox="1"/>
          <p:nvPr/>
        </p:nvSpPr>
        <p:spPr>
          <a:xfrm rot="19400085">
            <a:off x="5190072" y="2915016"/>
            <a:ext cx="245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dEdx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559496" y="1712486"/>
            <a:ext cx="99550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”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truncation”: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 “Template fit”: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in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“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 observable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fitted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)/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</p:spTree>
    <p:extLst>
      <p:ext uri="{BB962C8B-B14F-4D97-AF65-F5344CB8AC3E}">
        <p14:creationId xmlns:p14="http://schemas.microsoft.com/office/powerpoint/2010/main" val="49696196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230D30-70C8-96A6-4532-2958CEBE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403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BB611-D1A7-5B13-D4BB-8E7F23292AA1}"/>
              </a:ext>
            </a:extLst>
          </p:cNvPr>
          <p:cNvSpPr txBox="1"/>
          <p:nvPr/>
        </p:nvSpPr>
        <p:spPr>
          <a:xfrm>
            <a:off x="5519936" y="3301273"/>
            <a:ext cx="2831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FD27B-D79B-C103-B608-89CBF09D0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155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EF878-EDB3-B3D9-2D85-2308B5E965E9}"/>
              </a:ext>
            </a:extLst>
          </p:cNvPr>
          <p:cNvSpPr txBox="1"/>
          <p:nvPr/>
        </p:nvSpPr>
        <p:spPr>
          <a:xfrm>
            <a:off x="5459269" y="3351303"/>
            <a:ext cx="2470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93380"/>
              </p:ext>
            </p:extLst>
          </p:nvPr>
        </p:nvGraphicFramePr>
        <p:xfrm>
          <a:off x="1271464" y="3036560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truncation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emplate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631504" y="4510861"/>
            <a:ext cx="9145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resolution for B=0 is worse than of the B=1 T data because of the larger fluctuations, that were already observed at the chip level.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dEdx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performance of dEdx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296DA-BC0A-4FD3-3B66-0CD1BF79C70A}"/>
              </a:ext>
            </a:extLst>
          </p:cNvPr>
          <p:cNvSpPr txBox="1"/>
          <p:nvPr/>
        </p:nvSpPr>
        <p:spPr>
          <a:xfrm rot="17346532">
            <a:off x="-484876" y="2695607"/>
            <a:ext cx="2427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the ILD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767409" y="2458631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2.9(3.6)% for method 2 (1)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6" y="2132856"/>
            <a:ext cx="544479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detector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329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1770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= 2.5(3.0)%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for method 2 (1)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626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ILD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386623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Ullrich Einhaus performed dEdx studies in ILD and extracted the ILC soft parametrisations for energy loss based on G4 and full simulation of the ILC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software. Samples were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4BA31C-CD40-A480-B3A9-C721008B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1619" y="546230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654080" y="2060848"/>
            <a:ext cx="54185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Performance with specified detector dimensions for particles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resolution from electron p = 5 (6) GeV test beam (for B = 1 T) of 2.5% and 3% (dashed = method 1)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electron pion defined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e&gt;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6426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4BA31C-CD40-A480-B3A9-C721008B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1619" y="546230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852120" y="1947604"/>
            <a:ext cx="50045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expected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pion-kaon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for momenta in the range of 2.5-45 GeV/c at cos 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 = 0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5.5(4.5)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two resolution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momentum of 100 GeV/c the separation is still 3.0(2.0)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 </a:t>
            </a: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separated from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momenta in the range of 2.5-100 GeV/c with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6.0(4.8)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3014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9DA6A-516F-2E7D-44FF-9538D2B6C8E3}"/>
              </a:ext>
            </a:extLst>
          </p:cNvPr>
          <p:cNvSpPr txBox="1"/>
          <p:nvPr/>
        </p:nvSpPr>
        <p:spPr>
          <a:xfrm>
            <a:off x="872612" y="1649120"/>
            <a:ext cx="1091298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resolution for an electron with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2.9(3.6)% at B = 1 Tesla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resolution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 ILD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detector is 2.4% (3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%)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45 GeV with more than 5.5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(4.5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) for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test beam @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FermiLab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with a quad in a TPC is planned (2024, US Grant EIC)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an EIC R&amp;D program for CO2 cooling is funded (2023) (Yale, Stony Brook, Purdue, Bonn,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Nikhef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Focus is particle identification and tracking at the Electron-Ion-Collider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pixel TPC has become a realistic viable option for experiments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High precision tracking like ILD@ILC in the transverse and longitudinal planes,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/dx by electron and cluster counting, excellent two track resolution, digital readout that can deal with high rates</a:t>
            </a:r>
          </a:p>
        </p:txBody>
      </p:sp>
    </p:spTree>
    <p:extLst>
      <p:ext uri="{BB962C8B-B14F-4D97-AF65-F5344CB8AC3E}">
        <p14:creationId xmlns:p14="http://schemas.microsoft.com/office/powerpoint/2010/main" val="27801919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 Pixel TPC </a:t>
            </a:r>
            <a:b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</a:t>
            </a: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869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most difficult situation for a TPC is running at the Z. 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Z pole with 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200 10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will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60 kHz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MHits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 </a:t>
                </a:r>
                <a:r>
                  <a:rPr lang="en-GB" sz="1800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Testbeam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 up to 1.5 kHz</a:t>
                </a:r>
                <a:endParaRPr lang="en-GB" sz="1800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NB: Data size is not a show stopper as e.g.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LHCb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experiment shows using the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VeloPix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chip 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  <a:blipFill>
                <a:blip r:embed="rId3"/>
                <a:stretch>
                  <a:fillRect l="-451" t="-1222" b="-1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52" y="1988840"/>
            <a:ext cx="3466852" cy="1648731"/>
          </a:xfrm>
          <a:prstGeom prst="rect">
            <a:avLst/>
          </a:prstGeom>
        </p:spPr>
      </p:pic>
      <p:grpSp>
        <p:nvGrpSpPr>
          <p:cNvPr id="12" name="Groep 8">
            <a:extLst>
              <a:ext uri="{FF2B5EF4-FFF2-40B4-BE49-F238E27FC236}">
                <a16:creationId xmlns:a16="http://schemas.microsoft.com/office/drawing/2014/main" id="{50D56FB8-D3E1-144E-906C-4CAD19ED7E1E}"/>
              </a:ext>
            </a:extLst>
          </p:cNvPr>
          <p:cNvGrpSpPr/>
          <p:nvPr/>
        </p:nvGrpSpPr>
        <p:grpSpPr>
          <a:xfrm>
            <a:off x="1631504" y="1916832"/>
            <a:ext cx="4824537" cy="1584176"/>
            <a:chOff x="7149455" y="4681579"/>
            <a:chExt cx="4876923" cy="1764303"/>
          </a:xfrm>
        </p:grpSpPr>
        <p:pic>
          <p:nvPicPr>
            <p:cNvPr id="13" name="Afbeelding 6">
              <a:extLst>
                <a:ext uri="{FF2B5EF4-FFF2-40B4-BE49-F238E27FC236}">
                  <a16:creationId xmlns:a16="http://schemas.microsoft.com/office/drawing/2014/main" id="{4B2B1183-034B-D044-B833-090BE692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370EADA3-3EF4-CD41-9D12-A9689F0DDA22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possible at these colliders (at ILC power pulsing was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in my opinion no show stopper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Silicon detectors lower consumption for the chips and cooling is an important point that needs R&amp;D (e.g. microchannel cooling).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one limit the track distortions?</a:t>
                </a:r>
              </a:p>
              <a:p>
                <a:pPr lvl="1"/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Not an issue for running at energies higher than the Z (WW, ZH etc).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There are two important sources of track distortions: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primary ions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ion back flow (IBF)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ILC gating is possible; at e.g. FCC-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this is more involved, for a Pixel TPC a double grid is the best solution (see next slide) 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  <a:blipFill>
                <a:blip r:embed="rId3"/>
                <a:stretch>
                  <a:fillRect b="-17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08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731014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TWINGRID </a:t>
            </a:r>
            <a:r>
              <a:rPr lang="en-GB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NIMA 610 (2009) 644-648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several GEMs on top of each other to reduce IBF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Pixel the IBF can be easily modelled and w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 but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detector lab in Bonn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</a:t>
            </a: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 strahlung gives (now) a factor 200 more background. Detector optimization and shielding is important for TPC and Silicon detectors to reduce pair background.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VTX-SIT/SET detectors.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85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TPC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ILD/CEPC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091054"/>
            <a:ext cx="10586393" cy="5722322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more 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ILD/CEPC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429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363200" cy="72008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Conclusions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7192"/>
            <a:ext cx="11407824" cy="5018112"/>
          </a:xfrm>
        </p:spPr>
        <p:txBody>
          <a:bodyPr/>
          <a:lstStyle/>
          <a:p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a pixel TPC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 in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latin typeface="Verdana"/>
                <a:ea typeface="Verdana" panose="020B0604030504040204" pitchFamily="34" charset="0"/>
                <a:cs typeface="Verdana"/>
              </a:rPr>
              <a:t>YES: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Timepix3 chip can deal with the Z hit rate running</a:t>
            </a:r>
            <a:endParaRPr lang="en-GB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MDI design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 gives a lot of beam-beam background more that a factor 100 more hits from the beam than from the Z. This far from optimal.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improved MDI is needed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1W/cm</a:t>
            </a:r>
            <a:r>
              <a:rPr lang="en-GB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running the TPX chips in low power mode this can be reduced by a factor of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Still good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important no show stopper; but needs extensive R&amp;D.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in the TPC drift volume are a concern at high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running: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from Z decays in TPC are O(100)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reduce the IBF for a pixel TPC by making a device with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grid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double grid needs dedicated R&amp;D that can be performed in the new lab in Bonn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Z physics program at FCC-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with an ILD-like detector with a Pixel TPC (with double grid structures) sliced between two silicon trackers (VTX-SIT and SET) can be fully exploited. The reduction of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beamstrahlung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an improved MDI – and the fitting out of distortions - needs more study.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can perfectly run at WW, ZH 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where track distortions are several orders of magnitude smaller 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53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2" y="2132856"/>
            <a:ext cx="40324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 can we use the endcap ‘point’ and calibrate out the TPC distortions?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58C77-2C0B-C2B7-4593-46C92A045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2219" y="764419"/>
            <a:ext cx="44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4798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A5805-864E-0EB6-0936-73FDA54F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20" y="1860269"/>
            <a:ext cx="3852700" cy="421530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972017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istance distribution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865CF-F51F-669D-6374-62DCFD439508}"/>
              </a:ext>
            </a:extLst>
          </p:cNvPr>
          <p:cNvSpPr txBox="1"/>
          <p:nvPr/>
        </p:nvSpPr>
        <p:spPr>
          <a:xfrm>
            <a:off x="4242048" y="1628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24AB36-147C-6D3A-6C4E-B21BC9E0D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582" y="1937191"/>
            <a:ext cx="3191583" cy="3284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7A636-6666-8B5C-39A3-20F10154826B}"/>
              </a:ext>
            </a:extLst>
          </p:cNvPr>
          <p:cNvSpPr txBox="1"/>
          <p:nvPr/>
        </p:nvSpPr>
        <p:spPr>
          <a:xfrm>
            <a:off x="7348242" y="1628279"/>
            <a:ext cx="3284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uad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97F64-24D2-1EC0-227D-EECCE686AE7E}"/>
              </a:ext>
            </a:extLst>
          </p:cNvPr>
          <p:cNvSpPr txBox="1"/>
          <p:nvPr/>
        </p:nvSpPr>
        <p:spPr>
          <a:xfrm>
            <a:off x="8736632" y="2285849"/>
            <a:ext cx="124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1D389-66AE-50F1-EE41-A850DC7C7B03}"/>
              </a:ext>
            </a:extLst>
          </p:cNvPr>
          <p:cNvSpPr txBox="1"/>
          <p:nvPr/>
        </p:nvSpPr>
        <p:spPr>
          <a:xfrm>
            <a:off x="381790" y="1772816"/>
            <a:ext cx="35539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comes from clusters with more than 1 hit.</a:t>
            </a:r>
          </a:p>
          <a:p>
            <a:endParaRPr lang="en-NL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DBACE-75BB-E3DF-9C20-06E3B4EAF6AD}"/>
              </a:ext>
            </a:extLst>
          </p:cNvPr>
          <p:cNvSpPr txBox="1"/>
          <p:nvPr/>
        </p:nvSpPr>
        <p:spPr>
          <a:xfrm>
            <a:off x="7345056" y="5391090"/>
            <a:ext cx="3767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>
                <a:latin typeface="Verdana"/>
                <a:cs typeface="Verdana"/>
                <a:hlinkClick r:id="rId9"/>
              </a:rPr>
              <a:t>Thesis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Kees Ligtenberg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2CD47-56C2-81E2-E862-8C6EC87DFE0D}"/>
              </a:ext>
            </a:extLst>
          </p:cNvPr>
          <p:cNvSpPr txBox="1"/>
          <p:nvPr/>
        </p:nvSpPr>
        <p:spPr>
          <a:xfrm>
            <a:off x="8562528" y="2774142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9379100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B021D-2585-D074-19D2-5139FB9914A9}"/>
              </a:ext>
            </a:extLst>
          </p:cNvPr>
          <p:cNvSpPr txBox="1"/>
          <p:nvPr/>
        </p:nvSpPr>
        <p:spPr>
          <a:xfrm>
            <a:off x="1775520" y="1700808"/>
            <a:ext cx="849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Method 2: Fit slope of the distance distribution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F437D-23FB-24F4-A80C-EC29141B1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134" y="2222218"/>
            <a:ext cx="3764284" cy="387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AED339-01A7-BB8C-DCEE-0FB80329F573}"/>
              </a:ext>
            </a:extLst>
          </p:cNvPr>
          <p:cNvSpPr txBox="1"/>
          <p:nvPr/>
        </p:nvSpPr>
        <p:spPr>
          <a:xfrm>
            <a:off x="5433088" y="2204864"/>
            <a:ext cx="602145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10 clusters onwards an exponential distribution is followed.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 10 the distribution will be down-weighted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= 1/weight). The weights are: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{ 35.0467 , 12.1497 , 4.52914 , 2.76311 , 1.99386 , 1.59795 , 1.3656 , 1.21409 , 1.11898 , 1.04385 };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B=1 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   { 22.5617 , 7.39573 , 2.43318 , 1.54528 , 1.23428 , 1.09727 , 1.04368 , 1.01625 , 1.00182 , 0.998178 };</a:t>
            </a:r>
          </a:p>
          <a:p>
            <a:endParaRPr lang="en-GB" sz="18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the difference in weights in the B=0 and 1 T data sets. This is related to the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fluctutations</a:t>
            </a:r>
            <a:endParaRPr lang="en-GB" sz="18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ED7BE-475E-6D1F-5692-9BA6573F3804}"/>
              </a:ext>
            </a:extLst>
          </p:cNvPr>
          <p:cNvSpPr txBox="1"/>
          <p:nvPr/>
        </p:nvSpPr>
        <p:spPr>
          <a:xfrm>
            <a:off x="3431704" y="2846839"/>
            <a:ext cx="1175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CFA8E-8F7F-E760-58BA-FF04BD412F53}"/>
              </a:ext>
            </a:extLst>
          </p:cNvPr>
          <p:cNvSpPr txBox="1"/>
          <p:nvPr/>
        </p:nvSpPr>
        <p:spPr>
          <a:xfrm>
            <a:off x="2712297" y="3389100"/>
            <a:ext cx="1957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2291142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CA3B8D-2222-F4B1-AA2B-F3698E02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939" y="9687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2091620"/>
            <a:ext cx="54185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83F02-12B4-6174-519C-1A054914A060}"/>
              </a:ext>
            </a:extLst>
          </p:cNvPr>
          <p:cNvSpPr txBox="1"/>
          <p:nvPr/>
        </p:nvSpPr>
        <p:spPr>
          <a:xfrm>
            <a:off x="1499456" y="23007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Pixel TPC</a:t>
            </a:r>
          </a:p>
        </p:txBody>
      </p:sp>
    </p:spTree>
    <p:extLst>
      <p:ext uri="{BB962C8B-B14F-4D97-AF65-F5344CB8AC3E}">
        <p14:creationId xmlns:p14="http://schemas.microsoft.com/office/powerpoint/2010/main" val="1068663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52184" y="1412776"/>
            <a:ext cx="374955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https://</a:t>
            </a:r>
            <a:r>
              <a:rPr lang="en-US" sz="2000" dirty="0" err="1">
                <a:latin typeface="Verdana"/>
                <a:cs typeface="Verdana"/>
              </a:rPr>
              <a:t>doi.org</a:t>
            </a:r>
            <a:r>
              <a:rPr lang="en-US" sz="2000" dirty="0">
                <a:latin typeface="Verdana"/>
                <a:cs typeface="Verdana"/>
              </a:rPr>
              <a:t>/10.1016/j.nima.2019.163331</a:t>
            </a:r>
            <a:endParaRPr lang="nl-NL" sz="20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9103774</TotalTime>
  <Pages>11</Pages>
  <Words>3980</Words>
  <Application>Microsoft Macintosh PowerPoint</Application>
  <PresentationFormat>Widescreen</PresentationFormat>
  <Paragraphs>471</Paragraphs>
  <Slides>41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Pixel TPC  tracking and dE/dx performance</vt:lpstr>
      <vt:lpstr>Pixel TPC</vt:lpstr>
      <vt:lpstr> Pixel TPC</vt:lpstr>
      <vt:lpstr> GridPix technology</vt:lpstr>
      <vt:lpstr>Pixel chip: TimePix3</vt:lpstr>
      <vt:lpstr>QUAD design and realization</vt:lpstr>
      <vt:lpstr>QUAD test beam in Bonn (October 2018)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backup  Operation of a Pixel TPC  at a circular collider</vt:lpstr>
      <vt:lpstr>A Pixel TPC at a circular collider</vt:lpstr>
      <vt:lpstr>A Pixel TPC at a circular collider</vt:lpstr>
      <vt:lpstr>A Pixel TPC at CEPC or FCC-ee</vt:lpstr>
      <vt:lpstr>Fitting out TPC distortions in ILD/CEPC</vt:lpstr>
      <vt:lpstr>Conclusions: Pixel TPC at a circular collider</vt:lpstr>
      <vt:lpstr>  Backup plots</vt:lpstr>
      <vt:lpstr> </vt:lpstr>
      <vt:lpstr> </vt:lpstr>
      <vt:lpstr> </vt:lpstr>
      <vt:lpstr> 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2559</cp:revision>
  <cp:lastPrinted>2002-02-06T08:01:21Z</cp:lastPrinted>
  <dcterms:created xsi:type="dcterms:W3CDTF">2019-10-28T05:36:17Z</dcterms:created>
  <dcterms:modified xsi:type="dcterms:W3CDTF">2024-09-23T12:42:33Z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