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9" r:id="rId3"/>
    <p:sldId id="270" r:id="rId4"/>
    <p:sldId id="260" r:id="rId5"/>
    <p:sldId id="288" r:id="rId6"/>
    <p:sldId id="263" r:id="rId7"/>
    <p:sldId id="279" r:id="rId8"/>
    <p:sldId id="282" r:id="rId9"/>
    <p:sldId id="261" r:id="rId10"/>
    <p:sldId id="262" r:id="rId11"/>
    <p:sldId id="272" r:id="rId12"/>
    <p:sldId id="283" r:id="rId13"/>
    <p:sldId id="277" r:id="rId14"/>
    <p:sldId id="287" r:id="rId15"/>
    <p:sldId id="286" r:id="rId16"/>
    <p:sldId id="281" r:id="rId17"/>
    <p:sldId id="280" r:id="rId18"/>
    <p:sldId id="278" r:id="rId19"/>
    <p:sldId id="273" r:id="rId20"/>
    <p:sldId id="275" r:id="rId21"/>
    <p:sldId id="290" r:id="rId22"/>
    <p:sldId id="268" r:id="rId23"/>
    <p:sldId id="289" r:id="rId24"/>
    <p:sldId id="264" r:id="rId25"/>
    <p:sldId id="271" r:id="rId26"/>
    <p:sldId id="284" r:id="rId27"/>
    <p:sldId id="265" r:id="rId28"/>
    <p:sldId id="285" r:id="rId29"/>
    <p:sldId id="266" r:id="rId30"/>
    <p:sldId id="267" r:id="rId3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B43469-BC94-4F91-BBB1-47BEC529DCB1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04677-421C-450F-8285-83C88F5A50B4}" type="datetime1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200"/>
            </a:lvl1pPr>
          </a:lstStyle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FASTER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0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200"/>
            </a:lvl1pPr>
          </a:lstStyle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Faster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0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200"/>
            </a:lvl1pPr>
          </a:lstStyle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Faster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0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Faster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381444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nima.2016.05.07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775073"/>
            <a:ext cx="10993549" cy="823767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/>
              <a:t>Clustering methods for high-luminosity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4" y="1598841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ANDREJ Sarnatskiy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43" y="2185263"/>
            <a:ext cx="11260667" cy="33104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C16E-4F9E-2CD9-2277-F287A770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DE24C-4947-78C8-7DB3-981C681D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Afbeelding 11">
            <a:extLst>
              <a:ext uri="{FF2B5EF4-FFF2-40B4-BE49-F238E27FC236}">
                <a16:creationId xmlns:a16="http://schemas.microsoft.com/office/drawing/2014/main" id="{91B4B90E-F847-5F6C-B752-4E890297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97" y="5513252"/>
            <a:ext cx="1984755" cy="893139"/>
          </a:xfrm>
          <a:prstGeom prst="rect">
            <a:avLst/>
          </a:prstGeom>
        </p:spPr>
      </p:pic>
      <p:pic>
        <p:nvPicPr>
          <p:cNvPr id="9" name="Afbeelding 17">
            <a:extLst>
              <a:ext uri="{FF2B5EF4-FFF2-40B4-BE49-F238E27FC236}">
                <a16:creationId xmlns:a16="http://schemas.microsoft.com/office/drawing/2014/main" id="{315CCBF5-EDBA-F421-DB8E-E9AF2CC81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420" y="5527138"/>
            <a:ext cx="2549980" cy="893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64BFD-4977-81E1-133E-2E94E5107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57" y="5527138"/>
            <a:ext cx="1440873" cy="865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633DC0-5F00-4EAF-8639-F762605F749D}"/>
              </a:ext>
            </a:extLst>
          </p:cNvPr>
          <p:cNvSpPr txBox="1"/>
          <p:nvPr/>
        </p:nvSpPr>
        <p:spPr>
          <a:xfrm>
            <a:off x="1088884" y="5807532"/>
            <a:ext cx="329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FASTER meeting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41720D-25CE-2761-84DD-2FB7F294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55" y="2855150"/>
            <a:ext cx="3345091" cy="3416364"/>
          </a:xfrm>
          <a:prstGeom prst="rect">
            <a:avLst/>
          </a:prstGeom>
          <a:noFill/>
          <a:ln w="254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56922"/>
                      <a:gd name="connsiteY0" fmla="*/ 0 h 5062538"/>
                      <a:gd name="connsiteX1" fmla="*/ 4956922 w 4956922"/>
                      <a:gd name="connsiteY1" fmla="*/ 0 h 5062538"/>
                      <a:gd name="connsiteX2" fmla="*/ 4956922 w 4956922"/>
                      <a:gd name="connsiteY2" fmla="*/ 5062538 h 5062538"/>
                      <a:gd name="connsiteX3" fmla="*/ 0 w 4956922"/>
                      <a:gd name="connsiteY3" fmla="*/ 5062538 h 5062538"/>
                      <a:gd name="connsiteX4" fmla="*/ 0 w 4956922"/>
                      <a:gd name="connsiteY4" fmla="*/ 0 h 5062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56922" h="5062538" extrusionOk="0">
                        <a:moveTo>
                          <a:pt x="0" y="0"/>
                        </a:moveTo>
                        <a:cubicBezTo>
                          <a:pt x="1510389" y="118645"/>
                          <a:pt x="4184147" y="116012"/>
                          <a:pt x="4956922" y="0"/>
                        </a:cubicBezTo>
                        <a:cubicBezTo>
                          <a:pt x="4824040" y="2458442"/>
                          <a:pt x="5041873" y="3869216"/>
                          <a:pt x="4956922" y="5062538"/>
                        </a:cubicBezTo>
                        <a:cubicBezTo>
                          <a:pt x="3443857" y="5197138"/>
                          <a:pt x="2019938" y="4905342"/>
                          <a:pt x="0" y="5062538"/>
                        </a:cubicBezTo>
                        <a:cubicBezTo>
                          <a:pt x="-20187" y="2584753"/>
                          <a:pt x="-152480" y="25297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4041AC6-904F-F183-492D-9A12506D7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67" y="3251390"/>
            <a:ext cx="3525649" cy="34163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50AEF50-BB25-6C4D-E892-F2910924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1" y="2737104"/>
            <a:ext cx="3930650" cy="393065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619C8B-B25A-E5DF-C2A2-C49973C91BF2}"/>
              </a:ext>
            </a:extLst>
          </p:cNvPr>
          <p:cNvSpPr txBox="1">
            <a:spLocks/>
          </p:cNvSpPr>
          <p:nvPr/>
        </p:nvSpPr>
        <p:spPr>
          <a:xfrm>
            <a:off x="581192" y="2013204"/>
            <a:ext cx="10513528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dirty="0"/>
              <a:t>All results are work in progress. Additional checks are still being made.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7977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979D-BBE1-038B-D57A-015E9B22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Different (M/S) ratio’s tested:</a:t>
            </a:r>
          </a:p>
          <a:p>
            <a:pPr lvl="1"/>
            <a:r>
              <a:rPr lang="en-GB" dirty="0"/>
              <a:t>For different cluster size’s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EFC8F0-2FED-78A6-F3DF-3CE898366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19" y="3231205"/>
            <a:ext cx="3661410" cy="34718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A5626F-DAF9-65FE-FE7D-9B3B8298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779" y="3231205"/>
            <a:ext cx="3618080" cy="34718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5A9E8D-93CC-CBB2-A6FD-35A486A8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650" y="2867358"/>
            <a:ext cx="3710157" cy="34718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A9A134-2B7F-8D9B-2302-A2B7B662594D}"/>
              </a:ext>
            </a:extLst>
          </p:cNvPr>
          <p:cNvSpPr txBox="1">
            <a:spLocks/>
          </p:cNvSpPr>
          <p:nvPr/>
        </p:nvSpPr>
        <p:spPr>
          <a:xfrm>
            <a:off x="7255824" y="1780211"/>
            <a:ext cx="4720442" cy="1087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Some residuals are of order ~ 2000um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Caused either by the alignment or huge clusters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2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979D-BBE1-038B-D57A-015E9B2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24535"/>
            <a:ext cx="11029615" cy="3634486"/>
          </a:xfrm>
        </p:spPr>
        <p:txBody>
          <a:bodyPr anchor="t"/>
          <a:lstStyle/>
          <a:p>
            <a:r>
              <a:rPr lang="en-GB" dirty="0"/>
              <a:t>Filtering out unphysical results shows better resolution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8EB00-F3C7-0A47-9360-6C7E17AA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773" y="2725091"/>
            <a:ext cx="3618080" cy="343075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6A22D2-661A-C0FD-DA72-2B62E0172CE9}"/>
              </a:ext>
            </a:extLst>
          </p:cNvPr>
          <p:cNvSpPr txBox="1">
            <a:spLocks/>
          </p:cNvSpPr>
          <p:nvPr/>
        </p:nvSpPr>
        <p:spPr>
          <a:xfrm>
            <a:off x="7255824" y="2060538"/>
            <a:ext cx="4720442" cy="1087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If |residuals| &gt; 300 um filtered out:</a:t>
            </a:r>
            <a:endParaRPr lang="LID4096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8E2D4A-4DFE-5137-FF77-27CC0721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68" y="3184805"/>
            <a:ext cx="3618080" cy="35192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958402-F222-F363-56DC-2C78D8D8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87" y="3184805"/>
            <a:ext cx="3618081" cy="35192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77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979D-BBE1-038B-D57A-015E9B2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61" y="2522170"/>
            <a:ext cx="2712306" cy="3634486"/>
          </a:xfrm>
        </p:spPr>
        <p:txBody>
          <a:bodyPr anchor="t">
            <a:normAutofit/>
          </a:bodyPr>
          <a:lstStyle/>
          <a:p>
            <a:r>
              <a:rPr lang="en-GB" sz="2000" dirty="0"/>
              <a:t>Sanity check</a:t>
            </a:r>
          </a:p>
          <a:p>
            <a:r>
              <a:rPr lang="en-GB" sz="2000" dirty="0"/>
              <a:t>Local residuals,</a:t>
            </a:r>
            <a:br>
              <a:rPr lang="en-GB" sz="2000" dirty="0"/>
            </a:br>
            <a:r>
              <a:rPr lang="en-GB" sz="2000" u="sng" dirty="0"/>
              <a:t>single</a:t>
            </a:r>
            <a:r>
              <a:rPr lang="en-GB" sz="2000" dirty="0"/>
              <a:t> pixel clusters</a:t>
            </a:r>
            <a:br>
              <a:rPr lang="en-GB" sz="2000" dirty="0"/>
            </a:br>
            <a:r>
              <a:rPr lang="en-GB" sz="2000" dirty="0">
                <a:solidFill>
                  <a:srgbClr val="FF0000"/>
                </a:solidFill>
              </a:rPr>
              <a:t>unfiltered</a:t>
            </a:r>
            <a:br>
              <a:rPr lang="en-GB" sz="2000" dirty="0"/>
            </a:b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96FAE-B18D-AFE6-536B-50913BE5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66" y="701344"/>
            <a:ext cx="3130634" cy="6156656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DBC35F-D920-2037-D594-00968C53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32" y="701344"/>
            <a:ext cx="3130634" cy="6156656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50A26B-E38A-EA6F-8648-D956905DDEBC}"/>
              </a:ext>
            </a:extLst>
          </p:cNvPr>
          <p:cNvSpPr txBox="1"/>
          <p:nvPr/>
        </p:nvSpPr>
        <p:spPr>
          <a:xfrm>
            <a:off x="9483395" y="1371359"/>
            <a:ext cx="2659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|res|&gt;200um filtered</a:t>
            </a:r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9081A0-4D2B-46D6-9BA3-C8FE2490DDE3}"/>
              </a:ext>
            </a:extLst>
          </p:cNvPr>
          <p:cNvSpPr/>
          <p:nvPr/>
        </p:nvSpPr>
        <p:spPr>
          <a:xfrm>
            <a:off x="1007234" y="4680351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60683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F3102B1-C3DD-F378-1A38-0FA1AACA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67" y="571500"/>
            <a:ext cx="3030046" cy="595884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359230"/>
            <a:ext cx="2313422" cy="531645"/>
          </a:xfrm>
        </p:spPr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979D-BBE1-038B-D57A-015E9B2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60" y="2522170"/>
            <a:ext cx="11029615" cy="3634486"/>
          </a:xfrm>
        </p:spPr>
        <p:txBody>
          <a:bodyPr anchor="t"/>
          <a:lstStyle/>
          <a:p>
            <a:r>
              <a:rPr lang="en-GB" dirty="0"/>
              <a:t>Local residuals,</a:t>
            </a:r>
            <a:br>
              <a:rPr lang="en-GB" dirty="0"/>
            </a:br>
            <a:r>
              <a:rPr lang="en-GB" u="sng" dirty="0"/>
              <a:t>double</a:t>
            </a:r>
            <a:r>
              <a:rPr lang="en-GB" dirty="0"/>
              <a:t> pixel clusters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|res|&gt;200um filtered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479ECA-D7A1-D34B-AC15-E9A18EA5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13" y="571500"/>
            <a:ext cx="3030046" cy="595884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43CF89B-542D-6111-6893-D4523D0B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21" y="571500"/>
            <a:ext cx="3060045" cy="595884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B6DD43-CA45-4D39-A4E7-63D27BA1D177}"/>
              </a:ext>
            </a:extLst>
          </p:cNvPr>
          <p:cNvSpPr/>
          <p:nvPr/>
        </p:nvSpPr>
        <p:spPr>
          <a:xfrm>
            <a:off x="224738" y="4257950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BF6F7-4403-42BF-84B0-8ADDB1D936A9}"/>
              </a:ext>
            </a:extLst>
          </p:cNvPr>
          <p:cNvSpPr/>
          <p:nvPr/>
        </p:nvSpPr>
        <p:spPr>
          <a:xfrm>
            <a:off x="836326" y="4257950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F0BD1E-3767-4E83-A676-3A9BC6DF87AE}"/>
              </a:ext>
            </a:extLst>
          </p:cNvPr>
          <p:cNvSpPr/>
          <p:nvPr/>
        </p:nvSpPr>
        <p:spPr>
          <a:xfrm>
            <a:off x="224738" y="5160920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E427B5-9CE9-4F39-BFE7-0F197D6096CD}"/>
              </a:ext>
            </a:extLst>
          </p:cNvPr>
          <p:cNvSpPr/>
          <p:nvPr/>
        </p:nvSpPr>
        <p:spPr>
          <a:xfrm>
            <a:off x="224738" y="5762900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55AF13-28C5-409D-B7BA-284655279DF1}"/>
              </a:ext>
            </a:extLst>
          </p:cNvPr>
          <p:cNvSpPr/>
          <p:nvPr/>
        </p:nvSpPr>
        <p:spPr>
          <a:xfrm>
            <a:off x="1194690" y="5268106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3380C5-B6E1-47AC-8A3C-82DC5F2DD2DD}"/>
              </a:ext>
            </a:extLst>
          </p:cNvPr>
          <p:cNvSpPr/>
          <p:nvPr/>
        </p:nvSpPr>
        <p:spPr>
          <a:xfrm>
            <a:off x="1796670" y="5855666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3603697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979D-BBE1-038B-D57A-015E9B2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60" y="2522170"/>
            <a:ext cx="11029615" cy="3634486"/>
          </a:xfrm>
        </p:spPr>
        <p:txBody>
          <a:bodyPr anchor="t"/>
          <a:lstStyle/>
          <a:p>
            <a:r>
              <a:rPr lang="en-GB" dirty="0"/>
              <a:t>Local residuals,</a:t>
            </a:r>
            <a:br>
              <a:rPr lang="en-GB" dirty="0"/>
            </a:br>
            <a:r>
              <a:rPr lang="en-GB" dirty="0"/>
              <a:t>two pixel clusters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2678E62-35F9-D96F-A57C-B0AF4689E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23" y="882650"/>
            <a:ext cx="3038852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71BC5312-D611-EAC8-82DF-A5A9009F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56" y="882650"/>
            <a:ext cx="3038852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A579216B-CA22-9DF0-A796-E0EC7C9E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98" y="882650"/>
            <a:ext cx="2997358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2ACC5-8500-477C-D522-2F65BF2972F8}"/>
              </a:ext>
            </a:extLst>
          </p:cNvPr>
          <p:cNvSpPr/>
          <p:nvPr/>
        </p:nvSpPr>
        <p:spPr>
          <a:xfrm>
            <a:off x="11318567" y="5041660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6B113-FC89-8ECC-8853-BE5F91B6D718}"/>
              </a:ext>
            </a:extLst>
          </p:cNvPr>
          <p:cNvSpPr/>
          <p:nvPr/>
        </p:nvSpPr>
        <p:spPr>
          <a:xfrm>
            <a:off x="11318567" y="5643640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C444D-55B9-FAE8-55ED-C3218A0A28D8}"/>
              </a:ext>
            </a:extLst>
          </p:cNvPr>
          <p:cNvSpPr/>
          <p:nvPr/>
        </p:nvSpPr>
        <p:spPr>
          <a:xfrm>
            <a:off x="4836621" y="5751526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D96CB-BA61-7D34-680E-389FE17AD9BC}"/>
              </a:ext>
            </a:extLst>
          </p:cNvPr>
          <p:cNvSpPr/>
          <p:nvPr/>
        </p:nvSpPr>
        <p:spPr>
          <a:xfrm>
            <a:off x="5438601" y="5751526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D8B389-9CDF-D30D-BAFF-0D02AFECFC6C}"/>
              </a:ext>
            </a:extLst>
          </p:cNvPr>
          <p:cNvSpPr/>
          <p:nvPr/>
        </p:nvSpPr>
        <p:spPr>
          <a:xfrm>
            <a:off x="953563" y="5826429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D991C1-667E-C040-8B83-1904176EDC90}"/>
              </a:ext>
            </a:extLst>
          </p:cNvPr>
          <p:cNvSpPr/>
          <p:nvPr/>
        </p:nvSpPr>
        <p:spPr>
          <a:xfrm>
            <a:off x="1555543" y="5224449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10563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979D-BBE1-038B-D57A-015E9B2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61" y="2522170"/>
            <a:ext cx="2231060" cy="3634486"/>
          </a:xfrm>
        </p:spPr>
        <p:txBody>
          <a:bodyPr anchor="t"/>
          <a:lstStyle/>
          <a:p>
            <a:r>
              <a:rPr lang="en-GB" dirty="0"/>
              <a:t>Local residuals, </a:t>
            </a:r>
            <a:br>
              <a:rPr lang="en-GB" dirty="0"/>
            </a:br>
            <a:r>
              <a:rPr lang="en-GB" dirty="0"/>
              <a:t>3 pixel hits,</a:t>
            </a:r>
            <a:br>
              <a:rPr lang="en-GB" dirty="0"/>
            </a:br>
            <a:r>
              <a:rPr lang="en-GB" dirty="0"/>
              <a:t>within 2x2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3D27F0-40C6-35A1-45DB-9BEC4CD4B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317" y="701344"/>
            <a:ext cx="3130634" cy="6156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38C56-A7DF-5779-2BBA-1B7F72A0D340}"/>
              </a:ext>
            </a:extLst>
          </p:cNvPr>
          <p:cNvSpPr txBox="1"/>
          <p:nvPr/>
        </p:nvSpPr>
        <p:spPr>
          <a:xfrm>
            <a:off x="7139001" y="1478230"/>
            <a:ext cx="1364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 pixel hits,</a:t>
            </a:r>
            <a:br>
              <a:rPr lang="en-GB" dirty="0"/>
            </a:br>
            <a:r>
              <a:rPr lang="en-GB" dirty="0"/>
              <a:t>within 1x3</a:t>
            </a:r>
            <a:endParaRPr lang="LID409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6F3EE-1D65-2E83-F834-8A6C20F0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514" y="267258"/>
            <a:ext cx="3107387" cy="61566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0416D4-DFFD-891C-ADC4-38CEA5F36DF4}"/>
              </a:ext>
            </a:extLst>
          </p:cNvPr>
          <p:cNvSpPr/>
          <p:nvPr/>
        </p:nvSpPr>
        <p:spPr>
          <a:xfrm>
            <a:off x="7823451" y="2568498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82248-78F2-7516-9280-74A4BCBEA537}"/>
              </a:ext>
            </a:extLst>
          </p:cNvPr>
          <p:cNvSpPr/>
          <p:nvPr/>
        </p:nvSpPr>
        <p:spPr>
          <a:xfrm>
            <a:off x="7823451" y="3170478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9DD387-319A-BB72-EC71-D39CD43A8B51}"/>
              </a:ext>
            </a:extLst>
          </p:cNvPr>
          <p:cNvSpPr/>
          <p:nvPr/>
        </p:nvSpPr>
        <p:spPr>
          <a:xfrm>
            <a:off x="7828635" y="3772458"/>
            <a:ext cx="596796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22536-3C7D-62E8-9184-4C0B9F7C4F14}"/>
              </a:ext>
            </a:extLst>
          </p:cNvPr>
          <p:cNvSpPr/>
          <p:nvPr/>
        </p:nvSpPr>
        <p:spPr>
          <a:xfrm>
            <a:off x="742770" y="3763115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34304-A0C6-DD9A-7134-6577828247B4}"/>
              </a:ext>
            </a:extLst>
          </p:cNvPr>
          <p:cNvSpPr/>
          <p:nvPr/>
        </p:nvSpPr>
        <p:spPr>
          <a:xfrm>
            <a:off x="1344750" y="3763115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C58CB-EBC0-50A9-F973-8E9966BDE70B}"/>
              </a:ext>
            </a:extLst>
          </p:cNvPr>
          <p:cNvSpPr/>
          <p:nvPr/>
        </p:nvSpPr>
        <p:spPr>
          <a:xfrm>
            <a:off x="742770" y="4365095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F2E2E-67D7-3197-04F8-1C1FD020BF5A}"/>
              </a:ext>
            </a:extLst>
          </p:cNvPr>
          <p:cNvSpPr/>
          <p:nvPr/>
        </p:nvSpPr>
        <p:spPr>
          <a:xfrm>
            <a:off x="1408965" y="5965295"/>
            <a:ext cx="601980" cy="601980"/>
          </a:xfrm>
          <a:prstGeom prst="rect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9A8799-F2E2-8061-7DF2-344EB365FE8C}"/>
              </a:ext>
            </a:extLst>
          </p:cNvPr>
          <p:cNvSpPr/>
          <p:nvPr/>
        </p:nvSpPr>
        <p:spPr>
          <a:xfrm>
            <a:off x="1408965" y="5363315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0D6B76-FC7C-CFEB-E3CB-C7C0DFCD871D}"/>
              </a:ext>
            </a:extLst>
          </p:cNvPr>
          <p:cNvSpPr/>
          <p:nvPr/>
        </p:nvSpPr>
        <p:spPr>
          <a:xfrm>
            <a:off x="800076" y="5965295"/>
            <a:ext cx="601980" cy="601980"/>
          </a:xfrm>
          <a:prstGeom prst="rect">
            <a:avLst/>
          </a:prstGeom>
          <a:solidFill>
            <a:schemeClr val="accent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2729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979D-BBE1-038B-D57A-015E9B2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61" y="2522170"/>
            <a:ext cx="3446104" cy="3634486"/>
          </a:xfrm>
        </p:spPr>
        <p:txBody>
          <a:bodyPr anchor="t"/>
          <a:lstStyle/>
          <a:p>
            <a:r>
              <a:rPr lang="en-GB" dirty="0"/>
              <a:t>Local residuals, </a:t>
            </a:r>
            <a:r>
              <a:rPr lang="en-GB" dirty="0">
                <a:solidFill>
                  <a:srgbClr val="FF0000"/>
                </a:solidFill>
              </a:rPr>
              <a:t>all</a:t>
            </a:r>
            <a:r>
              <a:rPr lang="en-GB" dirty="0"/>
              <a:t> clusters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   |residual| &gt; 200 um filtered out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62EEA-CCEB-65B8-F85C-40A1B8E1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097" y="701344"/>
            <a:ext cx="3118973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92DFA-AA79-E76F-BA03-CED9D2837FA2}"/>
              </a:ext>
            </a:extLst>
          </p:cNvPr>
          <p:cNvSpPr txBox="1"/>
          <p:nvPr/>
        </p:nvSpPr>
        <p:spPr>
          <a:xfrm>
            <a:off x="5637810" y="29985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589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E1FC270-5780-5E19-B83B-9E7943F83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340864"/>
                <a:ext cx="5382637" cy="3634486"/>
              </a:xfrm>
            </p:spPr>
            <p:txBody>
              <a:bodyPr anchor="t"/>
              <a:lstStyle/>
              <a:p>
                <a:r>
                  <a:rPr lang="en-GB" dirty="0"/>
                  <a:t>Also angular residuals are considered: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𝑟𝑑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Residuals calculated as projections on the chip: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is approximated as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1400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𝑟𝑑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1400" dirty="0"/>
                  <a:t> is approximated as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1400" dirty="0"/>
              </a:p>
              <a:p>
                <a:pPr marL="630000" lvl="2" indent="0">
                  <a:buNone/>
                </a:pPr>
                <a:r>
                  <a:rPr lang="en-GB" sz="1400" dirty="0"/>
                  <a:t>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 is the global radius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1400" dirty="0"/>
                  <a:t> is the radius in XY-plane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However the global coordinates are used for these residuals, see slide 9.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E1FC270-5780-5E19-B83B-9E7943F83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340864"/>
                <a:ext cx="5382637" cy="3634486"/>
              </a:xfrm>
              <a:blipFill>
                <a:blip r:embed="rId2"/>
                <a:stretch>
                  <a:fillRect l="-680" t="-3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9133321-1AFC-AAB3-4253-50688237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40" y="1196340"/>
            <a:ext cx="516636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498E418-E310-D921-68EE-6911A0456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38"/>
          <a:stretch/>
        </p:blipFill>
        <p:spPr bwMode="auto">
          <a:xfrm>
            <a:off x="396937" y="3634669"/>
            <a:ext cx="3525753" cy="29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CB06B-3CDD-5E01-9F5E-2E6333EA8E64}"/>
              </a:ext>
            </a:extLst>
          </p:cNvPr>
          <p:cNvSpPr txBox="1"/>
          <p:nvPr/>
        </p:nvSpPr>
        <p:spPr>
          <a:xfrm>
            <a:off x="8861386" y="2647729"/>
            <a:ext cx="42595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400" b="0" i="0" u="none" strike="noStrike" dirty="0">
                <a:solidFill>
                  <a:srgbClr val="0000FF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Chip 0 (mod24):  [dx,dy] = [+0.1, 0]</a:t>
            </a:r>
            <a:endParaRPr lang="nl-NL" sz="14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400" b="0" i="0" u="none" strike="noStrike" dirty="0">
                <a:solidFill>
                  <a:srgbClr val="0000FF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Chip 1 (mod24):  [dx,dy] = [+0.25, 0]</a:t>
            </a:r>
            <a:endParaRPr lang="nl-NL" sz="14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400" b="0" i="0" u="none" strike="noStrike" dirty="0">
                <a:solidFill>
                  <a:srgbClr val="0000FF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Chip 2 (mod24):  [dx,dy] = [+0.40, 0]</a:t>
            </a:r>
            <a:endParaRPr lang="nl-NL" sz="14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400" b="0" i="0" u="none" strike="noStrike" dirty="0">
                <a:solidFill>
                  <a:srgbClr val="0000FF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Chip 11 (mod24): [dx,dy] = [0, -0.27]</a:t>
            </a:r>
            <a:endParaRPr lang="nl-NL" sz="14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400" b="0" i="0" u="none" strike="noStrike" dirty="0">
                <a:solidFill>
                  <a:srgbClr val="0000FF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Chip 12 (mod24): [dx,dy] = [-0.1, 0]</a:t>
            </a:r>
            <a:endParaRPr lang="nl-NL" sz="14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400" b="0" i="0" u="none" strike="noStrike" dirty="0">
                <a:solidFill>
                  <a:srgbClr val="0000FF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Chip 13 (mod24): [dx,dy] = [-0.25, 0]</a:t>
            </a:r>
            <a:endParaRPr lang="nl-NL" sz="14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400" b="0" i="0" u="none" strike="noStrike" dirty="0">
                <a:solidFill>
                  <a:srgbClr val="0000FF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Chip 14 (mod24): [dx,dy] = [-0.40, 0]</a:t>
            </a:r>
            <a:endParaRPr lang="nl-NL" sz="14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400" b="0" i="0" u="none" strike="noStrike" dirty="0">
                <a:solidFill>
                  <a:srgbClr val="0000FF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Chip 23 (mod24): [dx,dy] = [0, +0.27]</a:t>
            </a:r>
            <a:endParaRPr lang="nl-NL" sz="14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288A71-2E85-410D-AB24-C0AC768D95EF}"/>
              </a:ext>
            </a:extLst>
          </p:cNvPr>
          <p:cNvSpPr txBox="1">
            <a:spLocks/>
          </p:cNvSpPr>
          <p:nvPr/>
        </p:nvSpPr>
        <p:spPr>
          <a:xfrm>
            <a:off x="3681836" y="1124634"/>
            <a:ext cx="8113227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Apart from the micro alignment, additional systematic deviation found in simulation. Cause unknown.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79C2B60-10D6-43DE-A4A0-48779E9F0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8"/>
          <a:stretch/>
        </p:blipFill>
        <p:spPr bwMode="auto">
          <a:xfrm>
            <a:off x="3972648" y="3634668"/>
            <a:ext cx="3525753" cy="29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0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481A-C02D-9F6A-C6D9-39A8546F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28800"/>
            <a:ext cx="6654438" cy="4815840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GB" sz="1600" dirty="0"/>
              <a:t>Challenges to get data from chips to trigger farm </a:t>
            </a:r>
          </a:p>
          <a:p>
            <a:pPr lvl="1">
              <a:lnSpc>
                <a:spcPct val="210000"/>
              </a:lnSpc>
            </a:pPr>
            <a:r>
              <a:rPr lang="en-GB" dirty="0"/>
              <a:t>Decrease data </a:t>
            </a:r>
            <a:r>
              <a:rPr lang="en-GB" dirty="0">
                <a:solidFill>
                  <a:srgbClr val="7030A0"/>
                </a:solidFill>
              </a:rPr>
              <a:t>rate</a:t>
            </a:r>
            <a:r>
              <a:rPr lang="en-GB" dirty="0"/>
              <a:t> (compression) </a:t>
            </a:r>
          </a:p>
          <a:p>
            <a:pPr lvl="1">
              <a:lnSpc>
                <a:spcPct val="210000"/>
              </a:lnSpc>
            </a:pPr>
            <a:r>
              <a:rPr lang="en-GB" dirty="0"/>
              <a:t>Distinguish PV events during high pile-up (timing)</a:t>
            </a:r>
          </a:p>
          <a:p>
            <a:pPr lvl="1">
              <a:lnSpc>
                <a:spcPct val="210000"/>
              </a:lnSpc>
            </a:pPr>
            <a:r>
              <a:rPr lang="en-GB" dirty="0"/>
              <a:t>Apply </a:t>
            </a:r>
            <a:r>
              <a:rPr lang="en-GB" dirty="0">
                <a:solidFill>
                  <a:srgbClr val="00B050"/>
                </a:solidFill>
              </a:rPr>
              <a:t>corrections </a:t>
            </a:r>
            <a:r>
              <a:rPr lang="en-GB" dirty="0">
                <a:solidFill>
                  <a:schemeClr val="tx1"/>
                </a:solidFill>
              </a:rPr>
              <a:t>as soon as possible </a:t>
            </a:r>
            <a:r>
              <a:rPr lang="en-GB" dirty="0"/>
              <a:t>for improved reconstruction</a:t>
            </a:r>
          </a:p>
          <a:p>
            <a:pPr>
              <a:lnSpc>
                <a:spcPct val="210000"/>
              </a:lnSpc>
            </a:pPr>
            <a:r>
              <a:rPr lang="en-GB" sz="1600" dirty="0">
                <a:solidFill>
                  <a:schemeClr val="accent2"/>
                </a:solidFill>
              </a:rPr>
              <a:t>What</a:t>
            </a:r>
            <a:r>
              <a:rPr lang="en-GB" sz="1600" dirty="0"/>
              <a:t> corrections can be applied and </a:t>
            </a:r>
            <a:r>
              <a:rPr lang="en-GB" sz="1600" dirty="0">
                <a:solidFill>
                  <a:schemeClr val="accent2"/>
                </a:solidFill>
              </a:rPr>
              <a:t>where 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	</a:t>
            </a:r>
            <a:r>
              <a:rPr lang="en-GB" sz="1400" dirty="0">
                <a:solidFill>
                  <a:schemeClr val="tx1"/>
                </a:solidFill>
              </a:rPr>
              <a:t>e</a:t>
            </a:r>
            <a:r>
              <a:rPr lang="en-GB" sz="1400" dirty="0"/>
              <a:t>.g. </a:t>
            </a:r>
            <a:r>
              <a:rPr lang="en-GB" sz="1400" dirty="0" err="1"/>
              <a:t>timewalk</a:t>
            </a:r>
            <a:r>
              <a:rPr lang="en-GB" sz="1400" dirty="0"/>
              <a:t> correction or hit interpolation</a:t>
            </a:r>
          </a:p>
          <a:p>
            <a:pPr>
              <a:lnSpc>
                <a:spcPct val="210000"/>
              </a:lnSpc>
            </a:pPr>
            <a:r>
              <a:rPr lang="en-GB" sz="1600" dirty="0"/>
              <a:t>Being part of both R&amp;D and </a:t>
            </a:r>
            <a:r>
              <a:rPr lang="en-GB" sz="1600" dirty="0" err="1"/>
              <a:t>LHCb</a:t>
            </a:r>
            <a:r>
              <a:rPr lang="en-GB" sz="1600" dirty="0"/>
              <a:t>, analysis is done both on </a:t>
            </a:r>
            <a:br>
              <a:rPr lang="en-GB" sz="1600" dirty="0"/>
            </a:br>
            <a:r>
              <a:rPr lang="en-GB" sz="1600" dirty="0" err="1"/>
              <a:t>LHCb</a:t>
            </a:r>
            <a:r>
              <a:rPr lang="en-GB" sz="1600" dirty="0"/>
              <a:t> simulation of run5 and the current hardware.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48DB8-87F3-8F56-0221-8E68F8A1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EE579-F500-A454-243A-BAE61B1D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C3951333-06F0-A775-8F18-FAF597A4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116" y="726253"/>
            <a:ext cx="4678998" cy="232924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Afbeelding 11">
            <a:extLst>
              <a:ext uri="{FF2B5EF4-FFF2-40B4-BE49-F238E27FC236}">
                <a16:creationId xmlns:a16="http://schemas.microsoft.com/office/drawing/2014/main" id="{0F94FF8B-023E-4405-9470-03F3B4E3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116" y="3169470"/>
            <a:ext cx="4678998" cy="231352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95B6034-4D62-DBBF-5358-745B9DEAF090}"/>
              </a:ext>
            </a:extLst>
          </p:cNvPr>
          <p:cNvSpPr txBox="1">
            <a:spLocks/>
          </p:cNvSpPr>
          <p:nvPr/>
        </p:nvSpPr>
        <p:spPr>
          <a:xfrm>
            <a:off x="7890501" y="5534769"/>
            <a:ext cx="3953141" cy="4405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Courtesy: R. E. </a:t>
            </a:r>
            <a:r>
              <a:rPr lang="en-US" sz="1600" dirty="0" err="1"/>
              <a:t>Geertsema</a:t>
            </a:r>
            <a:endParaRPr lang="en-US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E5E530-290A-B4E0-09A8-2F09040C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GB" dirty="0"/>
              <a:t>Motivation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49984-9E2A-4111-A834-9F77B68A5547}"/>
              </a:ext>
            </a:extLst>
          </p:cNvPr>
          <p:cNvSpPr txBox="1"/>
          <p:nvPr/>
        </p:nvSpPr>
        <p:spPr>
          <a:xfrm>
            <a:off x="5365019" y="2767064"/>
            <a:ext cx="344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 1.6 </a:t>
            </a:r>
            <a:r>
              <a:rPr lang="en-US" sz="1600" dirty="0" err="1"/>
              <a:t>Tbps</a:t>
            </a:r>
            <a:endParaRPr lang="nl-NL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7250B-241D-4429-AA96-0B88913A948A}"/>
              </a:ext>
            </a:extLst>
          </p:cNvPr>
          <p:cNvSpPr txBox="1"/>
          <p:nvPr/>
        </p:nvSpPr>
        <p:spPr>
          <a:xfrm>
            <a:off x="5365020" y="3338476"/>
            <a:ext cx="344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 5 – 40 collisions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7792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AB4BA-E460-48AA-8841-4F305BE527F1}"/>
              </a:ext>
            </a:extLst>
          </p:cNvPr>
          <p:cNvSpPr txBox="1">
            <a:spLocks/>
          </p:cNvSpPr>
          <p:nvPr/>
        </p:nvSpPr>
        <p:spPr>
          <a:xfrm>
            <a:off x="3681836" y="1124634"/>
            <a:ext cx="8113227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Apart from the micro alignment, additional systematic deviation found in simulation. Cause unknown.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These results depend on the way pixel hits are and charge sharing is simulated.</a:t>
            </a:r>
          </a:p>
        </p:txBody>
      </p:sp>
    </p:spTree>
    <p:extLst>
      <p:ext uri="{BB962C8B-B14F-4D97-AF65-F5344CB8AC3E}">
        <p14:creationId xmlns:p14="http://schemas.microsoft.com/office/powerpoint/2010/main" val="167214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979D-BBE1-038B-D57A-015E9B2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836" y="1124634"/>
            <a:ext cx="8113227" cy="3634486"/>
          </a:xfrm>
        </p:spPr>
        <p:txBody>
          <a:bodyPr anchor="t"/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Apart from the micro alignment, additional systematic deviation found in simulation. Cause unknown. 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These results depend on the way pixel hits and charge sharing are/is simulated.</a:t>
            </a:r>
            <a:br>
              <a:rPr lang="en-GB" dirty="0">
                <a:solidFill>
                  <a:schemeClr val="bg1">
                    <a:lumMod val="75000"/>
                  </a:schemeClr>
                </a:solidFill>
              </a:rPr>
            </a:b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Clear indication that some code needs to run online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3B21E-6475-4F35-90C9-D5E07506F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937" y="3735948"/>
            <a:ext cx="6592220" cy="2857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DE94E-4B72-46CC-ACF9-C4F2688EABDC}"/>
              </a:ext>
            </a:extLst>
          </p:cNvPr>
          <p:cNvSpPr txBox="1"/>
          <p:nvPr/>
        </p:nvSpPr>
        <p:spPr>
          <a:xfrm>
            <a:off x="1301383" y="3865663"/>
            <a:ext cx="156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Online C++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algorithm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in Gaudi</a:t>
            </a:r>
            <a:endParaRPr lang="nl-NL" b="1" dirty="0">
              <a:solidFill>
                <a:srgbClr val="FFFF00"/>
              </a:solidFill>
              <a:highlight>
                <a:srgbClr val="80008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3550E-E2E4-42A4-ABD3-91CEF42F6660}"/>
              </a:ext>
            </a:extLst>
          </p:cNvPr>
          <p:cNvSpPr txBox="1"/>
          <p:nvPr/>
        </p:nvSpPr>
        <p:spPr>
          <a:xfrm>
            <a:off x="4467437" y="3864413"/>
            <a:ext cx="156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Offline Python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analysis code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in </a:t>
            </a:r>
            <a:r>
              <a:rPr lang="en-US" b="1" dirty="0" err="1">
                <a:solidFill>
                  <a:srgbClr val="FFFF00"/>
                </a:solidFill>
                <a:highlight>
                  <a:srgbClr val="800080"/>
                </a:highlight>
              </a:rPr>
              <a:t>Jupyter</a:t>
            </a:r>
            <a:endParaRPr lang="nl-NL" b="1" dirty="0">
              <a:solidFill>
                <a:srgbClr val="FFFF00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855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1A31-81D4-54AD-DCDF-7A4931E1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5EFF-B485-1A59-9378-111A44C3A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50000"/>
              </a:lnSpc>
            </a:pPr>
            <a:r>
              <a:rPr lang="en-US" sz="2000" dirty="0"/>
              <a:t>Implement detailed timing in simulation </a:t>
            </a:r>
            <a:br>
              <a:rPr lang="en-US" sz="2000" dirty="0"/>
            </a:br>
            <a:r>
              <a:rPr lang="en-US" sz="2000" dirty="0"/>
              <a:t>		→ 	time-weighted clustering</a:t>
            </a:r>
          </a:p>
          <a:p>
            <a:pPr>
              <a:lnSpc>
                <a:spcPct val="250000"/>
              </a:lnSpc>
            </a:pPr>
            <a:r>
              <a:rPr lang="en-GB" sz="2000" dirty="0"/>
              <a:t>Investigating impact of digitization (bit allocation), </a:t>
            </a:r>
            <a:br>
              <a:rPr lang="en-GB" sz="2000" dirty="0"/>
            </a:br>
            <a:r>
              <a:rPr lang="en-GB" sz="2000" dirty="0"/>
              <a:t>	e.g.	in </a:t>
            </a:r>
            <a:r>
              <a:rPr lang="en-GB" sz="2000" dirty="0" err="1"/>
              <a:t>LHCb</a:t>
            </a:r>
            <a:r>
              <a:rPr lang="en-GB" sz="2000" dirty="0"/>
              <a:t> simulation and/or Allpix2</a:t>
            </a:r>
            <a:r>
              <a:rPr lang="en-US" sz="2000" dirty="0"/>
              <a:t> </a:t>
            </a:r>
          </a:p>
          <a:p>
            <a:pPr>
              <a:lnSpc>
                <a:spcPct val="250000"/>
              </a:lnSpc>
            </a:pPr>
            <a:r>
              <a:rPr lang="en-GB" sz="2000" dirty="0"/>
              <a:t>Can timing information improve spatial resolution, or vice versa?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B82B-821E-E7CB-87A1-11482253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F6AB6-818C-6E0F-207F-EA6A4208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C5C97CF1-57F4-7B0B-947F-A2406372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32" b="2911"/>
          <a:stretch/>
        </p:blipFill>
        <p:spPr>
          <a:xfrm>
            <a:off x="7412233" y="882650"/>
            <a:ext cx="4086550" cy="39078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060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1A31-81D4-54AD-DCDF-7A4931E1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5EFF-B485-1A59-9378-111A44C3A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GB" sz="2000" dirty="0"/>
              <a:t>Track reconstruction information can be fed back to cluster calculation to improve resolution</a:t>
            </a:r>
          </a:p>
          <a:p>
            <a:pPr>
              <a:lnSpc>
                <a:spcPct val="250000"/>
              </a:lnSpc>
            </a:pPr>
            <a:r>
              <a:rPr lang="en-GB" sz="2000" dirty="0"/>
              <a:t>Develop firmware to test algorithms during test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B82B-821E-E7CB-87A1-11482253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F6AB6-818C-6E0F-207F-EA6A4208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5D6E50-17C2-43F5-B38F-A7CB2D5D6753}"/>
              </a:ext>
            </a:extLst>
          </p:cNvPr>
          <p:cNvSpPr/>
          <p:nvPr/>
        </p:nvSpPr>
        <p:spPr>
          <a:xfrm>
            <a:off x="6847634" y="1843156"/>
            <a:ext cx="1042101" cy="496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</a:t>
            </a:r>
            <a:endParaRPr lang="nl-N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2B7C7C-8D09-40C5-AF69-F150EE2E95EE}"/>
              </a:ext>
            </a:extLst>
          </p:cNvPr>
          <p:cNvSpPr/>
          <p:nvPr/>
        </p:nvSpPr>
        <p:spPr>
          <a:xfrm>
            <a:off x="8795791" y="1843155"/>
            <a:ext cx="1042101" cy="496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</a:t>
            </a:r>
            <a:endParaRPr lang="nl-NL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A1DCE6-CB68-490C-A786-2CAF3834EC82}"/>
              </a:ext>
            </a:extLst>
          </p:cNvPr>
          <p:cNvSpPr/>
          <p:nvPr/>
        </p:nvSpPr>
        <p:spPr>
          <a:xfrm>
            <a:off x="10743948" y="1843155"/>
            <a:ext cx="1042101" cy="496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</a:t>
            </a:r>
            <a:endParaRPr lang="nl-NL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6F488CB-3C24-4668-93B0-0907FB8ECACB}"/>
              </a:ext>
            </a:extLst>
          </p:cNvPr>
          <p:cNvSpPr/>
          <p:nvPr/>
        </p:nvSpPr>
        <p:spPr>
          <a:xfrm>
            <a:off x="8007829" y="1927655"/>
            <a:ext cx="669868" cy="327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BE33839-31F5-4486-A3C1-ED1D7E4EAA53}"/>
              </a:ext>
            </a:extLst>
          </p:cNvPr>
          <p:cNvSpPr/>
          <p:nvPr/>
        </p:nvSpPr>
        <p:spPr>
          <a:xfrm>
            <a:off x="9955986" y="1927655"/>
            <a:ext cx="669868" cy="327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rrow: U-Turn 14">
            <a:extLst>
              <a:ext uri="{FF2B5EF4-FFF2-40B4-BE49-F238E27FC236}">
                <a16:creationId xmlns:a16="http://schemas.microsoft.com/office/drawing/2014/main" id="{66498157-44D3-4C20-AFFB-0B588AFF0FB7}"/>
              </a:ext>
            </a:extLst>
          </p:cNvPr>
          <p:cNvSpPr/>
          <p:nvPr/>
        </p:nvSpPr>
        <p:spPr>
          <a:xfrm flipH="1">
            <a:off x="8221508" y="1358442"/>
            <a:ext cx="3068904" cy="436970"/>
          </a:xfrm>
          <a:prstGeom prst="uturnArrow">
            <a:avLst>
              <a:gd name="adj1" fmla="val 23148"/>
              <a:gd name="adj2" fmla="val 25000"/>
              <a:gd name="adj3" fmla="val 30556"/>
              <a:gd name="adj4" fmla="val 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08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21758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dirty="0"/>
              <a:t>Thank you </a:t>
            </a:r>
            <a:br>
              <a:rPr lang="en-GB" sz="4800" dirty="0"/>
            </a:br>
            <a:r>
              <a:rPr lang="en-GB" sz="4800" dirty="0"/>
              <a:t>for your time and attention</a:t>
            </a:r>
            <a:endParaRPr lang="LID4096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21758"/>
          </a:xfrm>
        </p:spPr>
        <p:txBody>
          <a:bodyPr anchor="ctr">
            <a:normAutofit/>
          </a:bodyPr>
          <a:lstStyle/>
          <a:p>
            <a:pPr algn="ctr"/>
            <a:r>
              <a:rPr lang="en-GB" sz="7200" dirty="0"/>
              <a:t>BACK UP</a:t>
            </a:r>
            <a:endParaRPr lang="LID4096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7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EA9A5D-B429-B8CE-BCBC-953397A6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2616"/>
            <a:ext cx="11029616" cy="1188720"/>
          </a:xfrm>
        </p:spPr>
        <p:txBody>
          <a:bodyPr anchor="t"/>
          <a:lstStyle/>
          <a:p>
            <a:r>
              <a:rPr lang="en-GB" dirty="0"/>
              <a:t>Timing and </a:t>
            </a:r>
            <a:r>
              <a:rPr lang="en-GB" dirty="0" err="1"/>
              <a:t>Timepix</a:t>
            </a:r>
            <a:endParaRPr lang="LID4096" dirty="0"/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2CAC0225-233E-6CB9-1495-C00FB42B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06747" y="2518246"/>
            <a:ext cx="4008205" cy="3261907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99B39F8-36C0-278D-7269-8ADF3ADAEB90}"/>
              </a:ext>
            </a:extLst>
          </p:cNvPr>
          <p:cNvSpPr txBox="1">
            <a:spLocks/>
          </p:cNvSpPr>
          <p:nvPr/>
        </p:nvSpPr>
        <p:spPr>
          <a:xfrm>
            <a:off x="7354439" y="5780153"/>
            <a:ext cx="4160514" cy="365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Courtesy: E. </a:t>
            </a:r>
            <a:r>
              <a:rPr lang="en-US" sz="1600" dirty="0" err="1"/>
              <a:t>Rodr</a:t>
            </a:r>
            <a:r>
              <a:rPr lang="en-GB" sz="1600" dirty="0"/>
              <a:t>í</a:t>
            </a:r>
            <a:r>
              <a:rPr lang="en-US" sz="1600" dirty="0"/>
              <a:t>guez</a:t>
            </a:r>
            <a:r>
              <a:rPr lang="en-US" sz="1600" baseline="30000" dirty="0"/>
              <a:t>2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8">
                <a:extLst>
                  <a:ext uri="{FF2B5EF4-FFF2-40B4-BE49-F238E27FC236}">
                    <a16:creationId xmlns:a16="http://schemas.microsoft.com/office/drawing/2014/main" id="{DCEB56D6-CC9E-EEBA-9756-1841D341EDE0}"/>
                  </a:ext>
                </a:extLst>
              </p:cNvPr>
              <p:cNvSpPr txBox="1"/>
              <p:nvPr/>
            </p:nvSpPr>
            <p:spPr>
              <a:xfrm>
                <a:off x="7206631" y="1692752"/>
                <a:ext cx="4308321" cy="6389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𝑇𝑜𝑇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kstvak 8">
                <a:extLst>
                  <a:ext uri="{FF2B5EF4-FFF2-40B4-BE49-F238E27FC236}">
                    <a16:creationId xmlns:a16="http://schemas.microsoft.com/office/drawing/2014/main" id="{DCEB56D6-CC9E-EEBA-9756-1841D341E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631" y="1692752"/>
                <a:ext cx="4308321" cy="63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Afbeelding 8">
            <a:extLst>
              <a:ext uri="{FF2B5EF4-FFF2-40B4-BE49-F238E27FC236}">
                <a16:creationId xmlns:a16="http://schemas.microsoft.com/office/drawing/2014/main" id="{EEF3813E-82EA-884F-6430-6514DFAD7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47" y="3429000"/>
            <a:ext cx="5316323" cy="32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3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EA9A5D-B429-B8CE-BCBC-953397A6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2616"/>
            <a:ext cx="11029616" cy="1188720"/>
          </a:xfrm>
        </p:spPr>
        <p:txBody>
          <a:bodyPr anchor="t"/>
          <a:lstStyle/>
          <a:p>
            <a:r>
              <a:rPr lang="en-GB" dirty="0"/>
              <a:t>Global Coordinates</a:t>
            </a:r>
            <a:endParaRPr lang="LID4096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AB2BF1-7486-6E57-655C-24BE783B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0" y="1314450"/>
            <a:ext cx="3378100" cy="554355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A5AA698-B7C2-5827-0BA3-D7B47DFE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40" y="1314450"/>
            <a:ext cx="3767881" cy="554355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8CB9994-F50B-ADF7-D850-B555C625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71" y="1314450"/>
            <a:ext cx="3492279" cy="554355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94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EA9A5D-B429-B8CE-BCBC-953397A6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2616"/>
            <a:ext cx="11029616" cy="1188720"/>
          </a:xfrm>
        </p:spPr>
        <p:txBody>
          <a:bodyPr anchor="t"/>
          <a:lstStyle/>
          <a:p>
            <a:r>
              <a:rPr lang="en-GB" dirty="0"/>
              <a:t>Micro alignment</a:t>
            </a:r>
            <a:endParaRPr lang="LID4096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E0EA15-F1FA-4711-BBF3-B77FC274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1123953"/>
            <a:ext cx="4789714" cy="26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82D3B094-C78A-736B-6F8D-B1321EF3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1" y="3771772"/>
            <a:ext cx="4789714" cy="26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F7152438-B73F-A978-8127-58B58318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05" y="1123953"/>
            <a:ext cx="4789715" cy="26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EE1C2C0-D662-FFBA-60E9-E0F5A726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04" y="3859915"/>
            <a:ext cx="4789715" cy="26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FA13DD-3714-764F-3E76-39CEF0A27E5C}"/>
              </a:ext>
            </a:extLst>
          </p:cNvPr>
          <p:cNvSpPr/>
          <p:nvPr/>
        </p:nvSpPr>
        <p:spPr>
          <a:xfrm>
            <a:off x="2057400" y="1123953"/>
            <a:ext cx="4971504" cy="545972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73227-E1EA-4D44-C158-2CF9BC403240}"/>
              </a:ext>
            </a:extLst>
          </p:cNvPr>
          <p:cNvSpPr/>
          <p:nvPr/>
        </p:nvSpPr>
        <p:spPr>
          <a:xfrm>
            <a:off x="7028904" y="1123954"/>
            <a:ext cx="4844688" cy="5459726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02A603-8FC4-9D4E-D800-F28A9388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3" y="2106325"/>
            <a:ext cx="6841958" cy="3634486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/>
              <a:t>Before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After</a:t>
            </a:r>
            <a:endParaRPr lang="LID4096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A73F0-CEBE-A53B-642D-6ADAAD62C318}"/>
              </a:ext>
            </a:extLst>
          </p:cNvPr>
          <p:cNvSpPr txBox="1">
            <a:spLocks/>
          </p:cNvSpPr>
          <p:nvPr/>
        </p:nvSpPr>
        <p:spPr>
          <a:xfrm>
            <a:off x="6917054" y="628472"/>
            <a:ext cx="6841958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1800" dirty="0"/>
              <a:t>every 5</a:t>
            </a:r>
            <a:r>
              <a:rPr lang="en-GB" sz="1800" baseline="30000" dirty="0"/>
              <a:t>th</a:t>
            </a:r>
            <a:r>
              <a:rPr lang="en-GB" sz="1800" dirty="0"/>
              <a:t> row/column plotted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7780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EA9A5D-B429-B8CE-BCBC-953397A6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2616"/>
            <a:ext cx="11029616" cy="1188720"/>
          </a:xfrm>
        </p:spPr>
        <p:txBody>
          <a:bodyPr anchor="t"/>
          <a:lstStyle/>
          <a:p>
            <a:r>
              <a:rPr lang="en-GB" dirty="0"/>
              <a:t>Micro alignment</a:t>
            </a:r>
            <a:endParaRPr lang="LID4096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02A603-8FC4-9D4E-D800-F28A9388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513" y="1283365"/>
            <a:ext cx="4417528" cy="65211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Before                       After</a:t>
            </a:r>
            <a:endParaRPr lang="LID4096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F410DF-9B87-C8F5-2B0D-34AC9736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87" y="1996439"/>
            <a:ext cx="2525757" cy="486156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0ABA10A1-E921-9F81-1B43-DAC43190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" y="1996439"/>
            <a:ext cx="2525756" cy="486156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26348C84-7212-C99E-E7BE-43D84735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17" y="1501394"/>
            <a:ext cx="2569131" cy="502201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B5645259-64AA-AA2D-6838-408CC965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15" y="1501393"/>
            <a:ext cx="2569131" cy="502201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8F01DC-21C1-EEF3-C5BD-DD31B983867D}"/>
              </a:ext>
            </a:extLst>
          </p:cNvPr>
          <p:cNvSpPr txBox="1">
            <a:spLocks/>
          </p:cNvSpPr>
          <p:nvPr/>
        </p:nvSpPr>
        <p:spPr>
          <a:xfrm>
            <a:off x="7256313" y="840918"/>
            <a:ext cx="4417528" cy="652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2400"/>
              <a:t>Before                       After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7473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AFDE-4891-2116-59E9-75F7F5A2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processing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6713-E6F9-8DA5-A400-A4EC9BF2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9252-77D3-62F2-BC1A-B7A0B982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65D84E-14D3-21FC-AA98-1453F1E3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152"/>
            <a:ext cx="6766376" cy="3634486"/>
          </a:xfrm>
        </p:spPr>
        <p:txBody>
          <a:bodyPr anchor="t"/>
          <a:lstStyle/>
          <a:p>
            <a:r>
              <a:rPr lang="en-GB" dirty="0"/>
              <a:t>Attempt to reduce data rate by rejection in the ASICs</a:t>
            </a:r>
          </a:p>
          <a:p>
            <a:pPr lvl="1"/>
            <a:r>
              <a:rPr lang="en-GB" dirty="0"/>
              <a:t>Uncertainty of hits, e.g. multiple particles mimicking a cluster</a:t>
            </a:r>
          </a:p>
          <a:p>
            <a:pPr lvl="1"/>
            <a:r>
              <a:rPr lang="en-GB" dirty="0"/>
              <a:t>No possibility of correcting data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afterwards</a:t>
            </a:r>
          </a:p>
          <a:p>
            <a:pPr lvl="1"/>
            <a:r>
              <a:rPr lang="en-GB" dirty="0"/>
              <a:t>Is the system reliable for the lifetime of U2?</a:t>
            </a:r>
          </a:p>
          <a:p>
            <a:pPr lvl="1"/>
            <a:r>
              <a:rPr lang="en-GB" dirty="0"/>
              <a:t>Current bit structure of TimePix4 still available</a:t>
            </a:r>
          </a:p>
          <a:p>
            <a:endParaRPr lang="en-GB" dirty="0"/>
          </a:p>
          <a:p>
            <a:r>
              <a:rPr lang="en-GB" dirty="0"/>
              <a:t>The alternative is to apply corrections down the road @ </a:t>
            </a:r>
            <a:r>
              <a:rPr lang="en-GB" dirty="0">
                <a:solidFill>
                  <a:srgbClr val="FF0000"/>
                </a:solidFill>
              </a:rPr>
              <a:t>FPGA</a:t>
            </a:r>
          </a:p>
          <a:p>
            <a:pPr lvl="1"/>
            <a:r>
              <a:rPr lang="en-GB" dirty="0"/>
              <a:t>Possibility of </a:t>
            </a:r>
            <a:r>
              <a:rPr lang="en-GB" dirty="0">
                <a:solidFill>
                  <a:srgbClr val="00B050"/>
                </a:solidFill>
              </a:rPr>
              <a:t>combining</a:t>
            </a:r>
            <a:r>
              <a:rPr lang="en-GB" dirty="0"/>
              <a:t> and </a:t>
            </a:r>
            <a:r>
              <a:rPr lang="en-GB" dirty="0">
                <a:solidFill>
                  <a:srgbClr val="7030A0"/>
                </a:solidFill>
              </a:rPr>
              <a:t>correcting</a:t>
            </a:r>
            <a:r>
              <a:rPr lang="en-GB" dirty="0"/>
              <a:t> pixel hit to clusters</a:t>
            </a:r>
          </a:p>
          <a:p>
            <a:pPr lvl="1"/>
            <a:r>
              <a:rPr lang="en-GB" dirty="0"/>
              <a:t>Firmware is adjustable</a:t>
            </a:r>
            <a:br>
              <a:rPr lang="en-GB" dirty="0"/>
            </a:br>
            <a:endParaRPr lang="LID4096" dirty="0"/>
          </a:p>
        </p:txBody>
      </p:sp>
      <p:pic>
        <p:nvPicPr>
          <p:cNvPr id="11" name="Picture 1" descr="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">
            <a:extLst>
              <a:ext uri="{FF2B5EF4-FFF2-40B4-BE49-F238E27FC236}">
                <a16:creationId xmlns:a16="http://schemas.microsoft.com/office/drawing/2014/main" id="{BE9EF288-325E-C5FD-B89C-77DE1163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74" y="777713"/>
            <a:ext cx="3129025" cy="54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C2A1D7-BFA9-45E2-A284-EA41CC8C5392}"/>
              </a:ext>
            </a:extLst>
          </p:cNvPr>
          <p:cNvSpPr txBox="1">
            <a:spLocks/>
          </p:cNvSpPr>
          <p:nvPr/>
        </p:nvSpPr>
        <p:spPr>
          <a:xfrm>
            <a:off x="0" y="6080287"/>
            <a:ext cx="9297749" cy="789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Reference to Xavi </a:t>
            </a:r>
            <a:r>
              <a:rPr lang="en-GB" sz="1200" dirty="0" err="1"/>
              <a:t>Llopart’s</a:t>
            </a:r>
            <a:r>
              <a:rPr lang="en-GB" sz="1200" dirty="0"/>
              <a:t> presentation: </a:t>
            </a:r>
            <a:r>
              <a:rPr lang="en-GB" sz="1200" dirty="0">
                <a:hlinkClick r:id="rId3"/>
              </a:rPr>
              <a:t>https://indico.cern.ch/event/1381444/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Interesting methodology exists already: </a:t>
            </a:r>
            <a:r>
              <a:rPr lang="en-GB" sz="1200" dirty="0">
                <a:hlinkClick r:id="rId4"/>
              </a:rPr>
              <a:t>https://doi.org/10.1016/j.nima.2016.05.077</a:t>
            </a:r>
            <a:endParaRPr lang="en-GB" sz="1200" dirty="0"/>
          </a:p>
          <a:p>
            <a:pPr marL="0" indent="0">
              <a:buFont typeface="Wingdings 2" panose="05020102010507070707" pitchFamily="18" charset="2"/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11010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EA9A5D-B429-B8CE-BCBC-953397A6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2616"/>
            <a:ext cx="11029616" cy="1188720"/>
          </a:xfrm>
        </p:spPr>
        <p:txBody>
          <a:bodyPr anchor="t"/>
          <a:lstStyle/>
          <a:p>
            <a:r>
              <a:rPr lang="en-GB" dirty="0"/>
              <a:t>Micro alignment</a:t>
            </a:r>
            <a:endParaRPr lang="LID4096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02A603-8FC4-9D4E-D800-F28A9388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3" y="2479705"/>
            <a:ext cx="4417528" cy="65211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0</a:t>
            </a:r>
            <a:r>
              <a:rPr lang="en-GB" sz="2400" baseline="30000" dirty="0"/>
              <a:t>th</a:t>
            </a:r>
            <a:r>
              <a:rPr lang="en-GB" sz="2400" dirty="0"/>
              <a:t> column</a:t>
            </a:r>
            <a:endParaRPr lang="LID4096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8F01DC-21C1-EEF3-C5BD-DD31B983867D}"/>
              </a:ext>
            </a:extLst>
          </p:cNvPr>
          <p:cNvSpPr txBox="1">
            <a:spLocks/>
          </p:cNvSpPr>
          <p:nvPr/>
        </p:nvSpPr>
        <p:spPr>
          <a:xfrm>
            <a:off x="7256313" y="840918"/>
            <a:ext cx="4417528" cy="652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2400" dirty="0"/>
              <a:t>255</a:t>
            </a:r>
            <a:r>
              <a:rPr lang="en-GB" sz="2400" baseline="30000" dirty="0"/>
              <a:t>th</a:t>
            </a:r>
            <a:r>
              <a:rPr lang="en-GB" sz="2400" dirty="0"/>
              <a:t> row</a:t>
            </a:r>
            <a:endParaRPr lang="LID4096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14D6D70-3D14-2222-4362-BE893AAC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9" y="3512798"/>
            <a:ext cx="6051232" cy="334520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900D47B-2110-449F-9D6A-FD89D09E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98" y="1676400"/>
            <a:ext cx="5844431" cy="32308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4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AFDE-4891-2116-59E9-75F7F5A2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LHCb</a:t>
            </a:r>
            <a:r>
              <a:rPr lang="en-GB" dirty="0"/>
              <a:t> Upgrade 2 simulation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43B7-4F7A-0C91-A74A-0A7A6E99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250000"/>
              </a:lnSpc>
            </a:pPr>
            <a:r>
              <a:rPr lang="en-GB" dirty="0"/>
              <a:t>Using </a:t>
            </a:r>
            <a:r>
              <a:rPr lang="en-GB" dirty="0" err="1"/>
              <a:t>LHCb</a:t>
            </a:r>
            <a:r>
              <a:rPr lang="en-GB" dirty="0"/>
              <a:t> simulation to analyse impact of algorithms</a:t>
            </a:r>
          </a:p>
          <a:p>
            <a:pPr>
              <a:lnSpc>
                <a:spcPct val="250000"/>
              </a:lnSpc>
            </a:pPr>
            <a:r>
              <a:rPr lang="en-GB" dirty="0"/>
              <a:t>Local (chip) coordinates needed</a:t>
            </a:r>
          </a:p>
          <a:p>
            <a:pPr>
              <a:lnSpc>
                <a:spcPct val="250000"/>
              </a:lnSpc>
            </a:pPr>
            <a:r>
              <a:rPr lang="en-GB" dirty="0"/>
              <a:t>Failed to use existing functions within </a:t>
            </a:r>
            <a:r>
              <a:rPr lang="en-GB" dirty="0" err="1"/>
              <a:t>LHCb</a:t>
            </a:r>
            <a:r>
              <a:rPr lang="en-GB" dirty="0"/>
              <a:t> software</a:t>
            </a:r>
          </a:p>
          <a:p>
            <a:pPr>
              <a:lnSpc>
                <a:spcPct val="250000"/>
              </a:lnSpc>
            </a:pPr>
            <a:r>
              <a:rPr lang="en-GB" dirty="0"/>
              <a:t>No </a:t>
            </a:r>
            <a:r>
              <a:rPr lang="en-GB" dirty="0">
                <a:solidFill>
                  <a:srgbClr val="FF0000"/>
                </a:solidFill>
              </a:rPr>
              <a:t>geometry</a:t>
            </a:r>
            <a:r>
              <a:rPr lang="en-GB" dirty="0"/>
              <a:t> information found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6713-E6F9-8DA5-A400-A4EC9BF2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9252-77D3-62F2-BC1A-B7A0B982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79CE657-1144-9556-6FF4-B3B00AE9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68" y="702156"/>
            <a:ext cx="3817886" cy="383118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C704368-7040-4A2C-6C2F-25DA7778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74" y="2842033"/>
            <a:ext cx="2365227" cy="383118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9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AFDE-4891-2116-59E9-75F7F5A2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Struggle of duality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43B7-4F7A-0C91-A74A-0A7A6E99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200000"/>
              </a:lnSpc>
            </a:pPr>
            <a:r>
              <a:rPr lang="en-US" dirty="0"/>
              <a:t>Either run the </a:t>
            </a:r>
            <a:r>
              <a:rPr lang="en-US" dirty="0" err="1"/>
              <a:t>LHCb</a:t>
            </a:r>
            <a:r>
              <a:rPr lang="en-US" dirty="0"/>
              <a:t> simulation ones, then do analysis/transformations later</a:t>
            </a:r>
          </a:p>
          <a:p>
            <a:pPr>
              <a:lnSpc>
                <a:spcPct val="200000"/>
              </a:lnSpc>
            </a:pPr>
            <a:r>
              <a:rPr lang="en-US" dirty="0"/>
              <a:t>Or implement additional code in the simulation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6713-E6F9-8DA5-A400-A4EC9BF2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9252-77D3-62F2-BC1A-B7A0B982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20DBBF-DFE7-4B2D-9A00-E071EA6F2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28" y="3776408"/>
            <a:ext cx="6592220" cy="28578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71EDD8-FDA7-47A2-9C80-E9292950DCDA}"/>
              </a:ext>
            </a:extLst>
          </p:cNvPr>
          <p:cNvSpPr txBox="1"/>
          <p:nvPr/>
        </p:nvSpPr>
        <p:spPr>
          <a:xfrm>
            <a:off x="2935974" y="3906123"/>
            <a:ext cx="156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Online C++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algorithm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in Gaudi</a:t>
            </a:r>
            <a:endParaRPr lang="nl-NL" b="1" dirty="0">
              <a:solidFill>
                <a:srgbClr val="FFFF00"/>
              </a:solidFill>
              <a:highlight>
                <a:srgbClr val="80008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96D3A0-7899-48E8-947E-5EC5C7211955}"/>
              </a:ext>
            </a:extLst>
          </p:cNvPr>
          <p:cNvSpPr txBox="1"/>
          <p:nvPr/>
        </p:nvSpPr>
        <p:spPr>
          <a:xfrm>
            <a:off x="6102028" y="3904873"/>
            <a:ext cx="156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Offline Python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analysis code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800080"/>
                </a:highlight>
              </a:rPr>
              <a:t>in </a:t>
            </a:r>
            <a:r>
              <a:rPr lang="en-US" b="1" dirty="0" err="1">
                <a:solidFill>
                  <a:srgbClr val="FFFF00"/>
                </a:solidFill>
                <a:highlight>
                  <a:srgbClr val="800080"/>
                </a:highlight>
              </a:rPr>
              <a:t>Jupyter</a:t>
            </a:r>
            <a:endParaRPr lang="nl-NL" b="1" dirty="0">
              <a:solidFill>
                <a:srgbClr val="FFFF00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3540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AFDE-4891-2116-59E9-75F7F5A2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OFFLine</a:t>
            </a:r>
            <a:r>
              <a:rPr lang="en-GB" dirty="0"/>
              <a:t> analysis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43B7-4F7A-0C91-A74A-0A7A6E993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4010493" cy="3634486"/>
          </a:xfrm>
        </p:spPr>
        <p:txBody>
          <a:bodyPr anchor="t"/>
          <a:lstStyle/>
          <a:p>
            <a:pPr>
              <a:lnSpc>
                <a:spcPct val="200000"/>
              </a:lnSpc>
            </a:pPr>
            <a:r>
              <a:rPr lang="en-GB" dirty="0"/>
              <a:t>Global to local mapping</a:t>
            </a:r>
          </a:p>
          <a:p>
            <a:pPr>
              <a:lnSpc>
                <a:spcPct val="200000"/>
              </a:lnSpc>
            </a:pPr>
            <a:r>
              <a:rPr lang="en-GB" dirty="0"/>
              <a:t>Columns and rows aligned, </a:t>
            </a:r>
            <a:br>
              <a:rPr lang="en-GB" dirty="0"/>
            </a:br>
            <a:r>
              <a:rPr lang="en-GB" dirty="0"/>
              <a:t>reflected if needed</a:t>
            </a:r>
          </a:p>
          <a:p>
            <a:pPr>
              <a:lnSpc>
                <a:spcPct val="200000"/>
              </a:lnSpc>
            </a:pPr>
            <a:r>
              <a:rPr lang="en-GB" dirty="0"/>
              <a:t>Additional micro alignment applied</a:t>
            </a:r>
          </a:p>
          <a:p>
            <a:pPr>
              <a:lnSpc>
                <a:spcPct val="200000"/>
              </a:lnSpc>
            </a:pPr>
            <a:r>
              <a:rPr lang="en-GB" dirty="0"/>
              <a:t>Source for systematic uncertainty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6713-E6F9-8DA5-A400-A4EC9BF2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9252-77D3-62F2-BC1A-B7A0B982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DFB99F-17A0-8FCC-0151-1B40B64F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0" y="1875636"/>
            <a:ext cx="3555365" cy="355948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452E981-B4FB-50B5-A096-8021EDD0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20" y="1871136"/>
            <a:ext cx="3642360" cy="356398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Microalignment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4619C8B-B25A-E5DF-C2A2-C49973C91B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192" y="2013204"/>
                <a:ext cx="5202388" cy="363448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GB" dirty="0"/>
                  <a:t>The error is plotted between the centre of the column/row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and the average of hits in that column/row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4619C8B-B25A-E5DF-C2A2-C49973C91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2013204"/>
                <a:ext cx="5202388" cy="3634486"/>
              </a:xfrm>
              <a:prstGeom prst="rect">
                <a:avLst/>
              </a:prstGeom>
              <a:blipFill>
                <a:blip r:embed="rId2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F4378BC-9B34-8678-6B20-118D654C9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933" y="702156"/>
            <a:ext cx="4355837" cy="56619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2A52D7-9863-3D9A-02F0-695D7AF7C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40" y="3716704"/>
            <a:ext cx="3292596" cy="314129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378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AFDE-4891-2116-59E9-75F7F5A2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Clustering interpolation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43B7-4F7A-0C91-A74A-0A7A6E993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705308" cy="3634486"/>
          </a:xfrm>
        </p:spPr>
        <p:txBody>
          <a:bodyPr anchor="t">
            <a:normAutofit lnSpcReduction="10000"/>
          </a:bodyPr>
          <a:lstStyle/>
          <a:p>
            <a:r>
              <a:rPr lang="en-GB" sz="2000" dirty="0"/>
              <a:t>Three methods tested: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1600" dirty="0"/>
              <a:t>Charge weighted </a:t>
            </a:r>
            <a:r>
              <a:rPr lang="en-GB" sz="1600" dirty="0" err="1"/>
              <a:t>center</a:t>
            </a:r>
            <a:r>
              <a:rPr lang="en-GB" sz="1600" dirty="0"/>
              <a:t> of gravity (</a:t>
            </a:r>
            <a:r>
              <a:rPr lang="en-GB" sz="1600" dirty="0" err="1"/>
              <a:t>CoG</a:t>
            </a:r>
            <a:r>
              <a:rPr lang="en-GB" sz="1600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1600" dirty="0"/>
              <a:t>Binary</a:t>
            </a:r>
            <a:br>
              <a:rPr lang="en-GB" sz="1600" dirty="0"/>
            </a:br>
            <a:r>
              <a:rPr lang="en-GB" sz="1600" dirty="0"/>
              <a:t>Every pixel in cluster has equal weight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1600" dirty="0"/>
              <a:t>Semi-binary</a:t>
            </a:r>
            <a:br>
              <a:rPr lang="en-GB" sz="1600" dirty="0"/>
            </a:br>
            <a:r>
              <a:rPr lang="en-GB" sz="1600" dirty="0"/>
              <a:t>Pixel with highest collected charge is Main pixel (M), others are Spectators (S). Different ratio’s (M/S) tested.</a:t>
            </a:r>
            <a:endParaRPr lang="LID4096" sz="1600" dirty="0"/>
          </a:p>
          <a:p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6713-E6F9-8DA5-A400-A4EC9BF2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9252-77D3-62F2-BC1A-B7A0B982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042167-C197-1174-FECC-9B60F7A8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1" y="1128781"/>
            <a:ext cx="4917678" cy="50270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2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24B-ACE1-8F58-A42F-0F0A1E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Clustering interpolation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C9979D-BBE1-038B-D57A-015E9B22F6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2340864"/>
                <a:ext cx="6841958" cy="3634486"/>
              </a:xfrm>
            </p:spPr>
            <p:txBody>
              <a:bodyPr anchor="t"/>
              <a:lstStyle/>
              <a:p>
                <a:pPr>
                  <a:lnSpc>
                    <a:spcPct val="200000"/>
                  </a:lnSpc>
                </a:pPr>
                <a:r>
                  <a:rPr lang="en-GB" dirty="0"/>
                  <a:t>Low statistic: 10 PV events,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GB" dirty="0"/>
                  <a:t>(200,000) hits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First pixels are clustered by neighbourhood approximation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Later simulation truth information used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C9979D-BBE1-038B-D57A-015E9B22F6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2340864"/>
                <a:ext cx="6841958" cy="3634486"/>
              </a:xfrm>
              <a:blipFill>
                <a:blip r:embed="rId2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D3A2-BB4D-C601-3177-BE34098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20/09/2024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6055-7DD2-8465-C5E4-9C78FB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78BFE06-8507-2989-615B-C912CE5F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08" y="112860"/>
            <a:ext cx="2954654" cy="31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33C5792-5662-62B2-F332-96E1E1F6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64" y="3702473"/>
            <a:ext cx="3049613" cy="31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BB3361C-F9F7-1C3F-A25A-E4FAF43F5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58" y="3268387"/>
            <a:ext cx="2882340" cy="31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E1B8BC-F1F0-68F7-EEB0-BF64B8A5530C}"/>
              </a:ext>
            </a:extLst>
          </p:cNvPr>
          <p:cNvCxnSpPr>
            <a:cxnSpLocks/>
          </p:cNvCxnSpPr>
          <p:nvPr/>
        </p:nvCxnSpPr>
        <p:spPr>
          <a:xfrm flipH="1">
            <a:off x="7227260" y="2202180"/>
            <a:ext cx="1801090" cy="275907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5943FC-5361-5FC0-F518-9533E811DCB1}"/>
              </a:ext>
            </a:extLst>
          </p:cNvPr>
          <p:cNvCxnSpPr>
            <a:cxnSpLocks/>
          </p:cNvCxnSpPr>
          <p:nvPr/>
        </p:nvCxnSpPr>
        <p:spPr>
          <a:xfrm>
            <a:off x="9540904" y="1890876"/>
            <a:ext cx="563880" cy="248714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800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48_TF33552983" id="{961483DA-4BD3-44EC-967F-28A9E73D864F}" vid="{5CA6A686-A782-4144-9C39-0617ED3EC6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{9B578703-C9F1-44F8-8D1A-06F9D0A190AD}tf33552983_win32</Template>
  <TotalTime>710</TotalTime>
  <Words>1012</Words>
  <Application>Microsoft Office PowerPoint</Application>
  <PresentationFormat>Widescreen</PresentationFormat>
  <Paragraphs>205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Cambria Math</vt:lpstr>
      <vt:lpstr>Cascadia Code</vt:lpstr>
      <vt:lpstr>Franklin Gothic Book</vt:lpstr>
      <vt:lpstr>Franklin Gothic Demi</vt:lpstr>
      <vt:lpstr>Wingdings</vt:lpstr>
      <vt:lpstr>Wingdings 2</vt:lpstr>
      <vt:lpstr>DividendVTI</vt:lpstr>
      <vt:lpstr>Clustering methods for high-luminosity</vt:lpstr>
      <vt:lpstr>Motivation</vt:lpstr>
      <vt:lpstr>Data processing</vt:lpstr>
      <vt:lpstr>LHCb Upgrade 2 simulation</vt:lpstr>
      <vt:lpstr>Struggle of duality</vt:lpstr>
      <vt:lpstr>OFFLine analysis</vt:lpstr>
      <vt:lpstr>Microalignment</vt:lpstr>
      <vt:lpstr>Clustering interpolation</vt:lpstr>
      <vt:lpstr>Clustering interpolation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Caveats</vt:lpstr>
      <vt:lpstr>Caveats</vt:lpstr>
      <vt:lpstr>Caveats</vt:lpstr>
      <vt:lpstr>Outlook</vt:lpstr>
      <vt:lpstr>Outlook</vt:lpstr>
      <vt:lpstr>Thank you  for your time and attention</vt:lpstr>
      <vt:lpstr>BACK UP</vt:lpstr>
      <vt:lpstr>Timing and Timepix</vt:lpstr>
      <vt:lpstr>Global Coordinates</vt:lpstr>
      <vt:lpstr>Micro alignment</vt:lpstr>
      <vt:lpstr>Micro alignment</vt:lpstr>
      <vt:lpstr>Micro alignment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methods for high-luminosity</dc:title>
  <dc:creator>Andrej Sarnatskiy</dc:creator>
  <cp:lastModifiedBy>A. Sarnatskiy</cp:lastModifiedBy>
  <cp:revision>30</cp:revision>
  <dcterms:created xsi:type="dcterms:W3CDTF">2024-07-12T09:51:51Z</dcterms:created>
  <dcterms:modified xsi:type="dcterms:W3CDTF">2024-09-20T08:47:25Z</dcterms:modified>
</cp:coreProperties>
</file>