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684" r:id="rId2"/>
    <p:sldId id="553" r:id="rId3"/>
    <p:sldId id="605" r:id="rId4"/>
    <p:sldId id="685" r:id="rId5"/>
  </p:sldIdLst>
  <p:sldSz cx="12192000" cy="6858000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0066FF"/>
    <a:srgbClr val="CCFFFF"/>
    <a:srgbClr val="66FF33"/>
    <a:srgbClr val="FF0000"/>
    <a:srgbClr val="FFFF00"/>
    <a:srgbClr val="80808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3" autoAdjust="0"/>
    <p:restoredTop sz="94993" autoAdjust="0"/>
  </p:normalViewPr>
  <p:slideViewPr>
    <p:cSldViewPr>
      <p:cViewPr varScale="1">
        <p:scale>
          <a:sx n="112" d="100"/>
          <a:sy n="112" d="100"/>
        </p:scale>
        <p:origin x="288" y="176"/>
      </p:cViewPr>
      <p:guideLst>
        <p:guide orient="horz" pos="3552"/>
        <p:guide pos="3840"/>
      </p:guideLst>
    </p:cSldViewPr>
  </p:slideViewPr>
  <p:outlineViewPr>
    <p:cViewPr>
      <p:scale>
        <a:sx n="25" d="100"/>
        <a:sy n="25" d="100"/>
      </p:scale>
      <p:origin x="0" y="-593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7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0213" y="703263"/>
            <a:ext cx="6183312" cy="3479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2775"/>
            <a:ext cx="5151437" cy="418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845" tIns="46622" rIns="94845" bIns="466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0"/>
            <a:r>
              <a:rPr lang="en-GB" noProof="0"/>
              <a:t>Second level</a:t>
            </a:r>
          </a:p>
          <a:p>
            <a:pPr lvl="0"/>
            <a:r>
              <a:rPr lang="en-GB" noProof="0"/>
              <a:t>Third level</a:t>
            </a:r>
          </a:p>
          <a:p>
            <a:pPr lvl="0"/>
            <a:r>
              <a:rPr lang="en-GB" noProof="0"/>
              <a:t>Fourth level</a:t>
            </a:r>
          </a:p>
          <a:p>
            <a:pPr lvl="0"/>
            <a:r>
              <a:rPr lang="en-GB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821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3794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17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748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462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6133" y="457200"/>
            <a:ext cx="2726267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3" y="457200"/>
            <a:ext cx="79756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27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457200"/>
            <a:ext cx="10363200" cy="80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172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201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29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82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091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59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724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05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200"/>
            </a:lvl1pPr>
            <a:lvl2pPr marL="7429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2800"/>
            </a:lvl2pPr>
            <a:lvl3pPr marL="12573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3pPr>
            <a:lvl4pPr marL="17145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4pPr>
            <a:lvl5pPr marL="21717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04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8267" y="457200"/>
            <a:ext cx="10363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3" y="1657350"/>
            <a:ext cx="1090506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 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4343400" y="630555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1200" dirty="0">
                <a:solidFill>
                  <a:schemeClr val="tx1"/>
                </a:solidFill>
                <a:latin typeface="Verdana"/>
                <a:cs typeface="Verdana"/>
              </a:rPr>
              <a:t>Peter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Kluit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(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Nikhef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)</a:t>
            </a:r>
            <a:endParaRPr lang="en-GB" altLang="en-US" sz="12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940800" y="62293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altLang="en-US" sz="800">
                <a:solidFill>
                  <a:schemeClr val="bg2"/>
                </a:solidFill>
              </a:rPr>
              <a:t> </a:t>
            </a:r>
            <a:fld id="{50F9948D-FA28-478D-A82E-F93DDFBE36D5}" type="slidenum">
              <a:rPr lang="en-GB" altLang="en-US" sz="800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GB" altLang="en-US" sz="800">
              <a:solidFill>
                <a:schemeClr val="bg2"/>
              </a:solidFill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533400" y="6460282"/>
            <a:ext cx="4906061" cy="2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700" dirty="0">
                <a:solidFill>
                  <a:schemeClr val="bg2"/>
                </a:solidFill>
                <a:latin typeface="Verdana"/>
                <a:cs typeface="Verdana"/>
              </a:rPr>
              <a:t> </a:t>
            </a:r>
            <a:r>
              <a:rPr lang="en-US" altLang="en-US" sz="1200" kern="120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Future Colliders  2024</a:t>
            </a:r>
            <a:endParaRPr lang="en-GB" altLang="en-US" sz="900" dirty="0"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Monotype Sorts"/>
        <a:buChar char="u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Monotype Sorts"/>
        <a:buChar char="l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Monotype Sorts"/>
        <a:buChar char="u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l"/>
        <a:defRPr sz="1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www.nikhef.nl/pub/services/biblio/theses_pdf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47728" y="181603"/>
            <a:ext cx="7196460" cy="2008878"/>
          </a:xfrm>
        </p:spPr>
        <p:txBody>
          <a:bodyPr anchor="ctr"/>
          <a:lstStyle/>
          <a:p>
            <a:r>
              <a:rPr kumimoji="0" lang="en-GB" alt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Nikhef</a:t>
            </a:r>
            <a: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lang="en-GB" altLang="en-US" sz="4000" b="0" dirty="0">
                <a:solidFill>
                  <a:srgbClr val="FF0000"/>
                </a:solidFill>
                <a:latin typeface="Verdana"/>
                <a:ea typeface="+mn-ea"/>
                <a:cs typeface="Verdana"/>
              </a:rPr>
              <a:t>detector R&amp;D for</a:t>
            </a:r>
            <a:br>
              <a:rPr lang="en-GB" altLang="en-US" sz="4000" b="0" dirty="0">
                <a:solidFill>
                  <a:srgbClr val="FF0000"/>
                </a:solidFill>
                <a:latin typeface="Verdana"/>
                <a:ea typeface="+mn-ea"/>
                <a:cs typeface="Verdana"/>
              </a:rPr>
            </a:br>
            <a: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lang="en-GB" altLang="en-US" sz="4000" b="0" dirty="0">
                <a:solidFill>
                  <a:srgbClr val="FF0000"/>
                </a:solidFill>
                <a:latin typeface="Verdana"/>
                <a:ea typeface="+mn-ea"/>
                <a:cs typeface="Verdana"/>
              </a:rPr>
              <a:t>future </a:t>
            </a:r>
            <a:r>
              <a:rPr lang="en-GB" altLang="en-US" sz="4000" b="0" dirty="0" err="1">
                <a:solidFill>
                  <a:srgbClr val="FF0000"/>
                </a:solidFill>
                <a:latin typeface="Verdana"/>
                <a:ea typeface="+mn-ea"/>
                <a:cs typeface="Verdana"/>
              </a:rPr>
              <a:t>e</a:t>
            </a:r>
            <a:r>
              <a:rPr lang="en-GB" altLang="en-US" sz="4000" b="0" baseline="30000" dirty="0" err="1">
                <a:solidFill>
                  <a:srgbClr val="FF0000"/>
                </a:solidFill>
                <a:latin typeface="Verdana"/>
                <a:ea typeface="+mn-ea"/>
                <a:cs typeface="Verdana"/>
              </a:rPr>
              <a:t>+</a:t>
            </a:r>
            <a:r>
              <a:rPr lang="en-GB" altLang="en-US" sz="4000" b="0" dirty="0" err="1">
                <a:solidFill>
                  <a:srgbClr val="FF0000"/>
                </a:solidFill>
                <a:latin typeface="Verdana"/>
                <a:ea typeface="+mn-ea"/>
                <a:cs typeface="Verdana"/>
              </a:rPr>
              <a:t>e</a:t>
            </a:r>
            <a:r>
              <a:rPr lang="en-GB" altLang="en-US" sz="4000" b="0" baseline="30000" dirty="0">
                <a:solidFill>
                  <a:srgbClr val="FF0000"/>
                </a:solidFill>
                <a:latin typeface="Verdana"/>
                <a:ea typeface="+mn-ea"/>
                <a:cs typeface="Verdana"/>
              </a:rPr>
              <a:t>-</a:t>
            </a:r>
            <a:r>
              <a:rPr lang="en-GB" altLang="en-US" sz="4000" b="0" dirty="0">
                <a:solidFill>
                  <a:srgbClr val="FF0000"/>
                </a:solidFill>
                <a:latin typeface="Verdana"/>
                <a:ea typeface="+mn-ea"/>
                <a:cs typeface="Verdana"/>
              </a:rPr>
              <a:t> colliders</a:t>
            </a:r>
            <a:endParaRPr lang="en-GB" altLang="en-US" sz="36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126230" y="1988840"/>
            <a:ext cx="10514386" cy="2819221"/>
          </a:xfrm>
        </p:spPr>
        <p:txBody>
          <a:bodyPr/>
          <a:lstStyle/>
          <a:p>
            <a:pPr algn="l"/>
            <a:r>
              <a:rPr lang="en-GB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2001 Involved in the Tesla electron-positron collider project at DESY and the symposium</a:t>
            </a:r>
          </a:p>
          <a:p>
            <a:pPr algn="l"/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l"/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2002 Start of R&amp;D on </a:t>
            </a:r>
            <a:r>
              <a:rPr lang="en-GB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GridPix</a:t>
            </a:r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detectors since the first working prototype detector made by Harry van de Graaf, Jan Timmermans et al.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GridPix</a:t>
            </a:r>
            <a:r>
              <a:rPr lang="en-GB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</a:t>
            </a:r>
            <a:r>
              <a:rPr lang="en-GB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Gaseous </a:t>
            </a:r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detector with grid and silicon readout chip.</a:t>
            </a:r>
          </a:p>
          <a:p>
            <a:pPr algn="l"/>
            <a:endParaRPr lang="en-GB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GB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2002-2024 Gradual development of the </a:t>
            </a:r>
            <a:r>
              <a:rPr lang="en-GB" dirty="0" err="1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GridPix</a:t>
            </a:r>
            <a:r>
              <a:rPr lang="en-GB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detector for a Pixel TPC  </a:t>
            </a:r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6 </a:t>
            </a:r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theses</a:t>
            </a:r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an EUDET grant (2004-2008) by Alessandro </a:t>
            </a:r>
            <a:r>
              <a:rPr lang="en-GB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Forniani</a:t>
            </a:r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(2005), Max </a:t>
            </a:r>
            <a:r>
              <a:rPr lang="en-GB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Chefdeville</a:t>
            </a:r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(2009), Martin </a:t>
            </a:r>
            <a:r>
              <a:rPr lang="en-GB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Fransen</a:t>
            </a:r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(2012), Spiros </a:t>
            </a:r>
            <a:r>
              <a:rPr lang="en-GB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Tsigaridas</a:t>
            </a:r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(2017), Cornelis </a:t>
            </a:r>
            <a:r>
              <a:rPr lang="en-GB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Ligtenberg</a:t>
            </a:r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(2021)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/>
              <a:t> </a:t>
            </a: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652463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838200" y="553847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1592" y="5733256"/>
            <a:ext cx="1089024" cy="696976"/>
          </a:xfrm>
          <a:prstGeom prst="rect">
            <a:avLst/>
          </a:prstGeom>
        </p:spPr>
      </p:pic>
      <p:pic>
        <p:nvPicPr>
          <p:cNvPr id="12" name="Picture 11" descr="CEPC_logo.png">
            <a:extLst>
              <a:ext uri="{FF2B5EF4-FFF2-40B4-BE49-F238E27FC236}">
                <a16:creationId xmlns:a16="http://schemas.microsoft.com/office/drawing/2014/main" id="{7BD7AD5D-FF02-7D4D-99A1-8CBCB1E54D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9675" y="4902029"/>
            <a:ext cx="1622491" cy="9554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E65BF5-320A-3B47-8204-DC65DDCA16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895" y="4961414"/>
            <a:ext cx="1997744" cy="8847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AF7C9B-6D7C-774B-A961-276A178129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636" y="4775852"/>
            <a:ext cx="1600199" cy="10816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511E28-0F4B-19B1-805D-4E56E49A3E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645" y="4798233"/>
            <a:ext cx="1195834" cy="1195834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6">
            <a:extLst>
              <a:ext uri="{FF2B5EF4-FFF2-40B4-BE49-F238E27FC236}">
                <a16:creationId xmlns:a16="http://schemas.microsoft.com/office/drawing/2014/main" id="{3B2F6128-E4B0-AF4D-B59E-5964AFCCC1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24" t="5416" r="10487" b="5393"/>
          <a:stretch/>
        </p:blipFill>
        <p:spPr>
          <a:xfrm rot="17763818">
            <a:off x="5165305" y="1696189"/>
            <a:ext cx="3285893" cy="2630331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311798" y="291480"/>
            <a:ext cx="5208042" cy="1080120"/>
          </a:xfrm>
        </p:spPr>
        <p:txBody>
          <a:bodyPr anchor="ctr"/>
          <a:lstStyle/>
          <a:p>
            <a:r>
              <a:rPr lang="en-GB" altLang="en-US" sz="4000" b="0" dirty="0">
                <a:latin typeface="Verdana"/>
                <a:cs typeface="Verdana"/>
              </a:rPr>
              <a:t>Pixel TPC</a:t>
            </a:r>
          </a:p>
        </p:txBody>
      </p:sp>
      <p:pic>
        <p:nvPicPr>
          <p:cNvPr id="307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" t="5901" r="5202" b="18501"/>
          <a:stretch>
            <a:fillRect/>
          </a:stretch>
        </p:blipFill>
        <p:spPr bwMode="auto">
          <a:xfrm flipH="1">
            <a:off x="3295347" y="2298086"/>
            <a:ext cx="2191053" cy="242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44">
            <a:extLst>
              <a:ext uri="{FF2B5EF4-FFF2-40B4-BE49-F238E27FC236}">
                <a16:creationId xmlns:a16="http://schemas.microsoft.com/office/drawing/2014/main" id="{CDEDC3A7-1097-49CA-8924-8BB5F0DD655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r="55828"/>
          <a:stretch>
            <a:fillRect/>
          </a:stretch>
        </p:blipFill>
        <p:spPr>
          <a:xfrm>
            <a:off x="1646118" y="2667000"/>
            <a:ext cx="1401882" cy="1780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TPC-Pixel-ComAcceptanceZoom.gif"/>
          <p:cNvPicPr>
            <a:picLocks noChangeAspect="1"/>
          </p:cNvPicPr>
          <p:nvPr/>
        </p:nvPicPr>
        <p:blipFill>
          <a:blip r:embed="rId6"/>
          <a:srcRect r="9979"/>
          <a:stretch>
            <a:fillRect/>
          </a:stretch>
        </p:blipFill>
        <p:spPr>
          <a:xfrm>
            <a:off x="9270930" y="2697022"/>
            <a:ext cx="2235270" cy="2408378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flipV="1">
            <a:off x="2438400" y="2743200"/>
            <a:ext cx="1524000" cy="762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>
            <a:cxnSpLocks/>
          </p:cNvCxnSpPr>
          <p:nvPr/>
        </p:nvCxnSpPr>
        <p:spPr bwMode="auto">
          <a:xfrm flipV="1">
            <a:off x="4343400" y="2514600"/>
            <a:ext cx="2274352" cy="3383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152400" y="5100935"/>
            <a:ext cx="1173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Verdana"/>
                <a:cs typeface="Verdana"/>
              </a:rPr>
              <a:t>(TimePix1)    </a:t>
            </a:r>
            <a:r>
              <a:rPr lang="en-US" dirty="0">
                <a:latin typeface="Verdana"/>
                <a:cs typeface="Verdana"/>
              </a:rPr>
              <a:t>TPX3 chip     Quad             Module                  TPC plane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600" y="5634335"/>
            <a:ext cx="1021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Verdana"/>
                <a:cs typeface="Verdana"/>
              </a:rPr>
              <a:t>(2007-14)      </a:t>
            </a:r>
            <a:r>
              <a:rPr lang="en-US">
                <a:latin typeface="Verdana"/>
                <a:cs typeface="Verdana"/>
              </a:rPr>
              <a:t>2017           </a:t>
            </a:r>
            <a:r>
              <a:rPr lang="en-US" dirty="0">
                <a:latin typeface="Verdana"/>
                <a:cs typeface="Verdana"/>
              </a:rPr>
              <a:t>2018              2019                   </a:t>
            </a:r>
          </a:p>
        </p:txBody>
      </p:sp>
      <p:pic>
        <p:nvPicPr>
          <p:cNvPr id="14" name="Afbeelding 6">
            <a:extLst>
              <a:ext uri="{FF2B5EF4-FFF2-40B4-BE49-F238E27FC236}">
                <a16:creationId xmlns:a16="http://schemas.microsoft.com/office/drawing/2014/main" id="{7BF66A80-5CC3-41F5-949C-307378DC09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lum/>
            <a:alphaModFix amt="64000"/>
          </a:blip>
          <a:srcRect l="8327" r="4591" b="4133"/>
          <a:stretch/>
        </p:blipFill>
        <p:spPr>
          <a:xfrm>
            <a:off x="8534400" y="228600"/>
            <a:ext cx="3147508" cy="23738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Straight Arrow Connector 20"/>
          <p:cNvCxnSpPr>
            <a:cxnSpLocks/>
          </p:cNvCxnSpPr>
          <p:nvPr/>
        </p:nvCxnSpPr>
        <p:spPr bwMode="auto">
          <a:xfrm>
            <a:off x="6781800" y="3657600"/>
            <a:ext cx="3657600" cy="228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6781800" y="1676400"/>
            <a:ext cx="4572000" cy="1981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4" name="Picture 23" descr="ildlogoTransparan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0600" y="228600"/>
            <a:ext cx="838200" cy="536448"/>
          </a:xfrm>
          <a:prstGeom prst="rect">
            <a:avLst/>
          </a:prstGeom>
        </p:spPr>
      </p:pic>
      <p:pic>
        <p:nvPicPr>
          <p:cNvPr id="16" name="Picture 2" descr="D:\Freiburg\Octopuce\P101002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1181301" cy="88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52400" y="4114800"/>
            <a:ext cx="1474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Verdana"/>
                <a:cs typeface="Verdana"/>
              </a:rPr>
              <a:t>(</a:t>
            </a:r>
            <a:r>
              <a:rPr lang="en-US" sz="1800" dirty="0" err="1">
                <a:latin typeface="Verdana"/>
                <a:cs typeface="Verdana"/>
              </a:rPr>
              <a:t>Octopuce</a:t>
            </a:r>
            <a:r>
              <a:rPr lang="en-US" sz="1800" dirty="0">
                <a:latin typeface="Verdana"/>
                <a:cs typeface="Verdana"/>
              </a:rPr>
              <a:t>)</a:t>
            </a:r>
            <a:endParaRPr lang="en-US" sz="1800"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311798" y="260648"/>
            <a:ext cx="5208042" cy="1080120"/>
          </a:xfrm>
        </p:spPr>
        <p:txBody>
          <a:bodyPr anchor="ctr"/>
          <a:lstStyle/>
          <a:p>
            <a:r>
              <a:rPr lang="en-GB" altLang="en-US" sz="4000" b="0" dirty="0">
                <a:latin typeface="Verdana"/>
                <a:cs typeface="Verdana"/>
              </a:rPr>
              <a:t> Pixel TPC</a:t>
            </a:r>
          </a:p>
        </p:txBody>
      </p:sp>
      <p:pic>
        <p:nvPicPr>
          <p:cNvPr id="14" name="Afbeelding 6">
            <a:extLst>
              <a:ext uri="{FF2B5EF4-FFF2-40B4-BE49-F238E27FC236}">
                <a16:creationId xmlns:a16="http://schemas.microsoft.com/office/drawing/2014/main" id="{7BF66A80-5CC3-41F5-949C-307378DC09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/>
            <a:alphaModFix amt="64000"/>
          </a:blip>
          <a:srcRect l="8327" r="4591" b="4133"/>
          <a:stretch/>
        </p:blipFill>
        <p:spPr>
          <a:xfrm>
            <a:off x="860260" y="1916832"/>
            <a:ext cx="4515660" cy="3405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ildlogoTranspara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7667" y="517231"/>
            <a:ext cx="982216" cy="6286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B4850ED-5631-DD47-9517-4E898FE579B9}"/>
              </a:ext>
            </a:extLst>
          </p:cNvPr>
          <p:cNvSpPr/>
          <p:nvPr/>
        </p:nvSpPr>
        <p:spPr>
          <a:xfrm>
            <a:off x="5807968" y="980728"/>
            <a:ext cx="612068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altLang="en-US" dirty="0">
              <a:latin typeface="Verdana"/>
              <a:cs typeface="Verdana"/>
            </a:endParaRPr>
          </a:p>
          <a:p>
            <a:pPr>
              <a:buFontTx/>
              <a:buBlip>
                <a:blip r:embed="rId5"/>
              </a:buBlip>
            </a:pPr>
            <a:r>
              <a:rPr lang="en-GB" altLang="en-US" sz="2000" dirty="0">
                <a:latin typeface="Verdana"/>
                <a:cs typeface="Verdana"/>
              </a:rPr>
              <a:t> Material budget is</a:t>
            </a:r>
          </a:p>
          <a:p>
            <a:pPr lvl="1">
              <a:buBlip>
                <a:blip r:embed="rId5"/>
              </a:buBlip>
            </a:pPr>
            <a:r>
              <a:rPr lang="en-GB" altLang="en-US" sz="2000" dirty="0">
                <a:latin typeface="Verdana"/>
                <a:cs typeface="Verdana"/>
              </a:rPr>
              <a:t> 0.01 X</a:t>
            </a:r>
            <a:r>
              <a:rPr lang="en-GB" altLang="en-US" sz="2000" baseline="-25000" dirty="0">
                <a:latin typeface="Verdana"/>
                <a:cs typeface="Verdana"/>
              </a:rPr>
              <a:t>0</a:t>
            </a:r>
            <a:r>
              <a:rPr lang="en-GB" altLang="en-US" sz="2000" dirty="0">
                <a:latin typeface="Verdana"/>
                <a:cs typeface="Verdana"/>
              </a:rPr>
              <a:t> TPC gas </a:t>
            </a:r>
          </a:p>
          <a:p>
            <a:pPr lvl="1">
              <a:buBlip>
                <a:blip r:embed="rId5"/>
              </a:buBlip>
            </a:pPr>
            <a:r>
              <a:rPr lang="en-GB" altLang="en-US" sz="2000" dirty="0">
                <a:latin typeface="Verdana"/>
                <a:cs typeface="Verdana"/>
              </a:rPr>
              <a:t> 0.01 X</a:t>
            </a:r>
            <a:r>
              <a:rPr lang="en-GB" altLang="en-US" sz="2000" baseline="-25000" dirty="0">
                <a:latin typeface="Verdana"/>
                <a:cs typeface="Verdana"/>
              </a:rPr>
              <a:t>0</a:t>
            </a:r>
            <a:r>
              <a:rPr lang="en-GB" altLang="en-US" sz="2000" dirty="0">
                <a:latin typeface="Verdana"/>
                <a:cs typeface="Verdana"/>
              </a:rPr>
              <a:t> inner cylinder</a:t>
            </a:r>
          </a:p>
          <a:p>
            <a:pPr lvl="1">
              <a:buBlip>
                <a:blip r:embed="rId5"/>
              </a:buBlip>
            </a:pPr>
            <a:r>
              <a:rPr lang="en-GB" altLang="en-US" sz="2000" dirty="0">
                <a:latin typeface="Verdana"/>
                <a:cs typeface="Verdana"/>
              </a:rPr>
              <a:t> 0.03 X</a:t>
            </a:r>
            <a:r>
              <a:rPr lang="en-GB" altLang="en-US" sz="2000" baseline="-25000" dirty="0">
                <a:latin typeface="Verdana"/>
                <a:cs typeface="Verdana"/>
              </a:rPr>
              <a:t>0</a:t>
            </a:r>
            <a:r>
              <a:rPr lang="en-GB" altLang="en-US" sz="2000" dirty="0">
                <a:latin typeface="Verdana"/>
                <a:cs typeface="Verdana"/>
              </a:rPr>
              <a:t> outer cylinder</a:t>
            </a:r>
          </a:p>
          <a:p>
            <a:pPr lvl="1">
              <a:buBlip>
                <a:blip r:embed="rId5"/>
              </a:buBlip>
            </a:pPr>
            <a:r>
              <a:rPr lang="en-GB" altLang="en-US" sz="2000" dirty="0">
                <a:latin typeface="Verdana"/>
                <a:cs typeface="Verdana"/>
              </a:rPr>
              <a:t> &lt; 0.25 X</a:t>
            </a:r>
            <a:r>
              <a:rPr lang="en-GB" altLang="en-US" sz="2000" baseline="-25000" dirty="0">
                <a:latin typeface="Verdana"/>
                <a:cs typeface="Verdana"/>
              </a:rPr>
              <a:t>0</a:t>
            </a:r>
            <a:r>
              <a:rPr lang="en-GB" altLang="en-US" sz="2000" dirty="0">
                <a:latin typeface="Verdana"/>
                <a:cs typeface="Verdana"/>
              </a:rPr>
              <a:t> endplates (</a:t>
            </a:r>
            <a:r>
              <a:rPr lang="en-GB" altLang="en-US" sz="2000" dirty="0" err="1">
                <a:latin typeface="Verdana"/>
                <a:cs typeface="Verdana"/>
              </a:rPr>
              <a:t>incl</a:t>
            </a:r>
            <a:r>
              <a:rPr lang="en-GB" altLang="en-US" sz="2000" dirty="0">
                <a:latin typeface="Verdana"/>
                <a:cs typeface="Verdana"/>
              </a:rPr>
              <a:t> readout)</a:t>
            </a:r>
          </a:p>
          <a:p>
            <a:pPr>
              <a:buBlip>
                <a:blip r:embed="rId5"/>
              </a:buBlip>
            </a:pPr>
            <a:r>
              <a:rPr lang="en-GB" altLang="en-US" dirty="0">
                <a:latin typeface="Verdana"/>
                <a:cs typeface="Verdana"/>
              </a:rPr>
              <a:t> </a:t>
            </a:r>
            <a:r>
              <a:rPr lang="en-GB" altLang="en-US" sz="2000" dirty="0">
                <a:latin typeface="Verdana"/>
                <a:cs typeface="Verdana"/>
              </a:rPr>
              <a:t>Note the very low budget in the barrel region. Material budget can be respected by different technologies like GEM, </a:t>
            </a:r>
            <a:r>
              <a:rPr lang="en-GB" altLang="en-US" sz="2000" dirty="0" err="1">
                <a:latin typeface="Verdana"/>
                <a:cs typeface="Verdana"/>
              </a:rPr>
              <a:t>MicroMegas</a:t>
            </a:r>
            <a:r>
              <a:rPr lang="en-GB" altLang="en-US" sz="2000" dirty="0">
                <a:latin typeface="Verdana"/>
                <a:cs typeface="Verdana"/>
              </a:rPr>
              <a:t> and Pixels</a:t>
            </a:r>
          </a:p>
          <a:p>
            <a:pPr>
              <a:buBlip>
                <a:blip r:embed="rId5"/>
              </a:buBlip>
            </a:pPr>
            <a:r>
              <a:rPr lang="en-GB" altLang="en-US" dirty="0">
                <a:latin typeface="Verdana"/>
                <a:cs typeface="Verdana"/>
              </a:rPr>
              <a:t> </a:t>
            </a:r>
            <a:r>
              <a:rPr lang="en-GB" altLang="en-US" sz="2000" dirty="0">
                <a:latin typeface="Verdana"/>
                <a:cs typeface="Verdana"/>
              </a:rPr>
              <a:t>TPC is sliced between silicon detectors VTX, SIT and SET </a:t>
            </a:r>
          </a:p>
          <a:p>
            <a:pPr>
              <a:buBlip>
                <a:blip r:embed="rId5"/>
              </a:buBlip>
            </a:pPr>
            <a:r>
              <a:rPr lang="en-GB" altLang="en-US" sz="2000" dirty="0">
                <a:latin typeface="Verdana"/>
                <a:cs typeface="Verdana"/>
              </a:rPr>
              <a:t> pixel readout is a serious option for the TPC readout plane @ ILC/FFC-</a:t>
            </a:r>
            <a:r>
              <a:rPr lang="en-GB" altLang="en-US" sz="2000" dirty="0" err="1">
                <a:latin typeface="Verdana"/>
                <a:cs typeface="Verdana"/>
              </a:rPr>
              <a:t>ee</a:t>
            </a:r>
            <a:r>
              <a:rPr lang="en-GB" altLang="en-US" sz="2000" dirty="0">
                <a:latin typeface="Verdana"/>
                <a:cs typeface="Verdana"/>
              </a:rPr>
              <a:t>/CLIC/CEPC colliders</a:t>
            </a:r>
          </a:p>
        </p:txBody>
      </p:sp>
    </p:spTree>
    <p:extLst>
      <p:ext uri="{BB962C8B-B14F-4D97-AF65-F5344CB8AC3E}">
        <p14:creationId xmlns:p14="http://schemas.microsoft.com/office/powerpoint/2010/main" val="2870415320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E65BF5-320A-3B47-8204-DC65DDCA1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895" y="4961414"/>
            <a:ext cx="1997744" cy="884715"/>
          </a:xfrm>
          <a:prstGeom prst="rect">
            <a:avLst/>
          </a:prstGeom>
        </p:spPr>
      </p:pic>
      <p:pic>
        <p:nvPicPr>
          <p:cNvPr id="12" name="Picture 11" descr="CEPC_logo.png">
            <a:extLst>
              <a:ext uri="{FF2B5EF4-FFF2-40B4-BE49-F238E27FC236}">
                <a16:creationId xmlns:a16="http://schemas.microsoft.com/office/drawing/2014/main" id="{7BD7AD5D-FF02-7D4D-99A1-8CBCB1E54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675" y="4902029"/>
            <a:ext cx="1622491" cy="9554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511E28-0F4B-19B1-805D-4E56E49A3E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645" y="4798233"/>
            <a:ext cx="1195834" cy="11958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AF7C9B-6D7C-774B-A961-276A178129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636" y="4775852"/>
            <a:ext cx="1600199" cy="1081616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47728" y="-27384"/>
            <a:ext cx="7196460" cy="2008878"/>
          </a:xfrm>
        </p:spPr>
        <p:txBody>
          <a:bodyPr anchor="ctr"/>
          <a:lstStyle/>
          <a:p>
            <a:r>
              <a:rPr kumimoji="0" lang="en-GB" alt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Nikhef</a:t>
            </a:r>
            <a: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lang="en-GB" altLang="en-US" sz="4000" b="0" dirty="0">
                <a:solidFill>
                  <a:srgbClr val="FF0000"/>
                </a:solidFill>
                <a:latin typeface="Verdana"/>
                <a:ea typeface="+mn-ea"/>
                <a:cs typeface="Verdana"/>
              </a:rPr>
              <a:t>detector R&amp;D for</a:t>
            </a:r>
            <a:br>
              <a:rPr lang="en-GB" altLang="en-US" sz="4000" b="0" dirty="0">
                <a:solidFill>
                  <a:srgbClr val="FF0000"/>
                </a:solidFill>
                <a:latin typeface="Verdana"/>
                <a:ea typeface="+mn-ea"/>
                <a:cs typeface="Verdana"/>
              </a:rPr>
            </a:br>
            <a: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lang="en-GB" altLang="en-US" sz="4000" b="0" dirty="0">
                <a:solidFill>
                  <a:srgbClr val="FF0000"/>
                </a:solidFill>
                <a:latin typeface="Verdana"/>
                <a:ea typeface="+mn-ea"/>
                <a:cs typeface="Verdana"/>
              </a:rPr>
              <a:t>future </a:t>
            </a:r>
            <a:r>
              <a:rPr lang="en-GB" altLang="en-US" sz="4000" b="0" dirty="0" err="1">
                <a:solidFill>
                  <a:srgbClr val="FF0000"/>
                </a:solidFill>
                <a:latin typeface="Verdana"/>
                <a:ea typeface="+mn-ea"/>
                <a:cs typeface="Verdana"/>
              </a:rPr>
              <a:t>e</a:t>
            </a:r>
            <a:r>
              <a:rPr lang="en-GB" altLang="en-US" sz="4000" b="0" baseline="30000" dirty="0" err="1">
                <a:solidFill>
                  <a:srgbClr val="FF0000"/>
                </a:solidFill>
                <a:latin typeface="Verdana"/>
                <a:ea typeface="+mn-ea"/>
                <a:cs typeface="Verdana"/>
              </a:rPr>
              <a:t>+</a:t>
            </a:r>
            <a:r>
              <a:rPr lang="en-GB" altLang="en-US" sz="4000" b="0" dirty="0" err="1">
                <a:solidFill>
                  <a:srgbClr val="FF0000"/>
                </a:solidFill>
                <a:latin typeface="Verdana"/>
                <a:ea typeface="+mn-ea"/>
                <a:cs typeface="Verdana"/>
              </a:rPr>
              <a:t>e</a:t>
            </a:r>
            <a:r>
              <a:rPr lang="en-GB" altLang="en-US" sz="4000" b="0" baseline="30000" dirty="0">
                <a:solidFill>
                  <a:srgbClr val="FF0000"/>
                </a:solidFill>
                <a:latin typeface="Verdana"/>
                <a:ea typeface="+mn-ea"/>
                <a:cs typeface="Verdana"/>
              </a:rPr>
              <a:t>-</a:t>
            </a:r>
            <a:r>
              <a:rPr lang="en-GB" altLang="en-US" sz="4000" b="0" dirty="0">
                <a:solidFill>
                  <a:srgbClr val="FF0000"/>
                </a:solidFill>
                <a:latin typeface="Verdana"/>
                <a:ea typeface="+mn-ea"/>
                <a:cs typeface="Verdana"/>
              </a:rPr>
              <a:t> colliders</a:t>
            </a:r>
            <a:endParaRPr lang="en-GB" altLang="en-US" sz="36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47812" y="1828053"/>
            <a:ext cx="10514386" cy="3113115"/>
          </a:xfrm>
        </p:spPr>
        <p:txBody>
          <a:bodyPr/>
          <a:lstStyle/>
          <a:p>
            <a:pPr algn="l"/>
            <a:r>
              <a:rPr lang="en-GB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2007</a:t>
            </a:r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LCTPC collaboration </a:t>
            </a:r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since 2007: R&amp;D collaboration for a TPC at a linear collider</a:t>
            </a:r>
            <a:endParaRPr lang="en-GB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GB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2007 Participation in the ILD experiment: </a:t>
            </a:r>
            <a:r>
              <a:rPr lang="en-GB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Nikhef</a:t>
            </a:r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expressed interest in the TPC, silicon tracking and the forward calorimeter. ILD developed a detector concept with a (Pixel) TPC for a linear electron-positron collider  (thesis </a:t>
            </a:r>
            <a:r>
              <a:rPr lang="en-GB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Ligtenberg</a:t>
            </a:r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algn="l"/>
            <a:r>
              <a:rPr lang="en-GB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 ILD works on a detector concept at a circular</a:t>
            </a:r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electron-positron collider (</a:t>
            </a:r>
            <a:r>
              <a:rPr lang="en-GB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FCCee</a:t>
            </a:r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/CEPC). </a:t>
            </a:r>
            <a:r>
              <a:rPr lang="en-GB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Nikhef</a:t>
            </a:r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contributes actively to a Pixel TPC for the CEPC (</a:t>
            </a:r>
            <a:r>
              <a:rPr lang="en-GB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FCCee</a:t>
            </a:r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algn="l"/>
            <a:endParaRPr lang="en-GB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GB" dirty="0">
                <a:solidFill>
                  <a:srgbClr val="7030A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2012-2015  CLIC accelerator</a:t>
            </a:r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the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GB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asnik</a:t>
            </a:r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alignment method to the beam adjustment system and thesis Glenn </a:t>
            </a:r>
            <a:r>
              <a:rPr lang="en-GB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Vanbavinckhove</a:t>
            </a:r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(2012) on Optics for colliders (LHC,CLIC)</a:t>
            </a:r>
          </a:p>
          <a:p>
            <a:pPr algn="l"/>
            <a:endParaRPr lang="en-GB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en-GB" dirty="0">
              <a:solidFill>
                <a:srgbClr val="0066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en-GB" altLang="en-US" dirty="0"/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652463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 flipH="1" flipV="1">
            <a:off x="838200" y="553847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51592" y="5733256"/>
            <a:ext cx="1089024" cy="69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42484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Como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m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9103635</TotalTime>
  <Pages>11</Pages>
  <Words>352</Words>
  <Application>Microsoft Macintosh PowerPoint</Application>
  <PresentationFormat>Widescreen</PresentationFormat>
  <Paragraphs>28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Monotype Sorts</vt:lpstr>
      <vt:lpstr>Times New Roman</vt:lpstr>
      <vt:lpstr>Verdana</vt:lpstr>
      <vt:lpstr>Wingdings</vt:lpstr>
      <vt:lpstr>Como</vt:lpstr>
      <vt:lpstr>Nikhef detector R&amp;D for  future e+e- colliders</vt:lpstr>
      <vt:lpstr>Pixel TPC</vt:lpstr>
      <vt:lpstr> Pixel TPC</vt:lpstr>
      <vt:lpstr>Nikhef detector R&amp;D for  future e+e- colliders</vt:lpstr>
    </vt:vector>
  </TitlesOfParts>
  <Manager/>
  <Company>NIKHEF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gaseous QUAD pixel detector</dc:title>
  <dc:subject/>
  <dc:creator>Peter Kluit </dc:creator>
  <cp:keywords/>
  <dc:description/>
  <cp:lastModifiedBy>Peter Kluit</cp:lastModifiedBy>
  <cp:revision>2543</cp:revision>
  <cp:lastPrinted>2002-02-06T08:01:21Z</cp:lastPrinted>
  <dcterms:created xsi:type="dcterms:W3CDTF">2019-10-28T05:36:17Z</dcterms:created>
  <dcterms:modified xsi:type="dcterms:W3CDTF">2024-09-12T06:50:25Z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F.Hartjes@nikhef.nl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\\Nikhefh\CT www\pub\techphys\diamond</vt:lpwstr>
  </property>
</Properties>
</file>