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92" r:id="rId3"/>
    <p:sldMasterId id="2147483702" r:id="rId4"/>
    <p:sldMasterId id="2147483712" r:id="rId5"/>
  </p:sldMasterIdLst>
  <p:sldIdLst>
    <p:sldId id="256" r:id="rId6"/>
    <p:sldId id="257" r:id="rId7"/>
    <p:sldId id="260" r:id="rId8"/>
    <p:sldId id="258" r:id="rId9"/>
    <p:sldId id="259" r:id="rId10"/>
    <p:sldId id="261" r:id="rId11"/>
    <p:sldId id="262" r:id="rId12"/>
    <p:sldId id="266" r:id="rId13"/>
    <p:sldId id="263" r:id="rId14"/>
    <p:sldId id="264" r:id="rId15"/>
    <p:sldId id="267" r:id="rId16"/>
    <p:sldId id="265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5FC7-E493-4D1B-8747-69825CDD2514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B96FB-5EA8-4D88-974A-32D4892587E1}" type="datetimeFigureOut">
              <a:rPr lang="en-US"/>
              <a:pPr>
                <a:defRPr/>
              </a:pPr>
              <a:t>1/13/2015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CDDF8-8A4E-4835-9C83-5D72610FB95E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7FA5F-5D2E-414C-A415-94B8D3B9AE15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3578-24DC-4246-BB9F-090429537C68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6AE1-F55C-4FCA-ACD8-3F4EBA543405}" type="datetimeFigureOut">
              <a:rPr lang="en-US"/>
              <a:pPr>
                <a:defRPr/>
              </a:pPr>
              <a:t>1/13/2015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917D4-59B1-42AF-A6C7-661B0CDB9F15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CEED1-A658-4EF5-B720-88325CF65E2D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3BEA4-5E49-4373-A9D7-D4AB48D9801E}" type="datetimeFigureOut">
              <a:rPr lang="en-US"/>
              <a:pPr>
                <a:defRPr/>
              </a:pPr>
              <a:t>1/13/2015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3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2571744"/>
            <a:ext cx="4040188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4686"/>
            <a:ext cx="404018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571744"/>
            <a:ext cx="4041775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6"/>
            <a:ext cx="4041775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48EA9-6475-4127-B6B8-4ADEA305658B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CD7A-D065-4380-91A2-26BC8F35C82A}" type="datetimeFigureOut">
              <a:rPr lang="en-US"/>
              <a:pPr>
                <a:defRPr/>
              </a:pPr>
              <a:t>1/13/2015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9CCFB-CE85-4C3E-8C5A-A560D9BF5622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C617-67AF-4FD2-B54D-A51667E2ABDF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CD2EF-4500-4DAB-8C2F-E849DC639950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FE943-15CB-40B4-9C0F-BFEB3AC24013}" type="datetimeFigureOut">
              <a:rPr lang="en-US"/>
              <a:pPr>
                <a:defRPr/>
              </a:pPr>
              <a:t>1/13/2015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3860E-82CD-4504-B715-BCE81EC09088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0431-7BF7-4984-B6AF-94FDA4991BA9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E1FD1-9A4B-4547-AA1B-B53D427E4F12}" type="datetimeFigureOut">
              <a:rPr lang="en-US"/>
              <a:pPr>
                <a:defRPr/>
              </a:pPr>
              <a:t>1/13/2015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628775"/>
            <a:ext cx="709295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6449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5124" name="Picture 4" descr="ST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61025"/>
            <a:ext cx="396081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408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0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113"/>
            <a:ext cx="44958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4958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5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832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4055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19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247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774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1018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5175"/>
            <a:ext cx="22860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5175"/>
            <a:ext cx="67056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08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3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2571744"/>
            <a:ext cx="4040188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4686"/>
            <a:ext cx="404018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571744"/>
            <a:ext cx="4041775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6"/>
            <a:ext cx="4041775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99F6E7-F1E3-4D3E-9BBB-72CBA1767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402FD3-987C-4623-8A65-61F30D5E71FE}" type="slidenum">
              <a:rPr lang="en-GB" smtClean="0"/>
              <a:t>‹#›</a:t>
            </a:fld>
            <a:endParaRPr lang="en-GB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CCD85A-B3F2-4ACC-9A8A-1A29F77B4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63938" y="765175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16113"/>
            <a:ext cx="91440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38175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rgbClr val="3366CC"/>
                </a:solidFill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>
                <a:solidFill>
                  <a:srgbClr val="333399"/>
                </a:solidFill>
              </a:defRPr>
            </a:lvl1pPr>
          </a:lstStyle>
          <a:p>
            <a:fld id="{688D7DE7-C1DA-4617-AA79-7A941B863A5E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516688" y="6394450"/>
            <a:ext cx="26273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altLang="en-US" sz="1200">
                <a:solidFill>
                  <a:srgbClr val="009999"/>
                </a:solidFill>
              </a:rPr>
              <a:t>Jens Jensen, STFC/RAL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66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66FF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66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Seifenkasten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Jens Jensen</a:t>
            </a:r>
          </a:p>
          <a:p>
            <a:r>
              <a:rPr lang="en-GB" dirty="0" smtClean="0"/>
              <a:t>Berlin PMA, Jan 2015</a:t>
            </a:r>
          </a:p>
        </p:txBody>
      </p:sp>
    </p:spTree>
    <p:extLst>
      <p:ext uri="{BB962C8B-B14F-4D97-AF65-F5344CB8AC3E}">
        <p14:creationId xmlns:p14="http://schemas.microsoft.com/office/powerpoint/2010/main" val="13218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620688"/>
            <a:ext cx="5410200" cy="1066800"/>
          </a:xfrm>
        </p:spPr>
        <p:txBody>
          <a:bodyPr/>
          <a:lstStyle/>
          <a:p>
            <a:r>
              <a:rPr lang="en-GB" dirty="0" smtClean="0"/>
              <a:t>How can we make stuff less brittle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392612"/>
          </a:xfrm>
        </p:spPr>
        <p:txBody>
          <a:bodyPr/>
          <a:lstStyle/>
          <a:p>
            <a:r>
              <a:rPr lang="en-GB" dirty="0" smtClean="0"/>
              <a:t>Sharing: Documented stuff that works, code, processes</a:t>
            </a:r>
          </a:p>
          <a:p>
            <a:pPr lvl="1"/>
            <a:r>
              <a:rPr lang="en-GB" dirty="0" smtClean="0"/>
              <a:t>Sharing </a:t>
            </a:r>
            <a:r>
              <a:rPr lang="en-GB" dirty="0" err="1" smtClean="0"/>
              <a:t>IdPs</a:t>
            </a:r>
            <a:endParaRPr lang="en-GB" dirty="0" smtClean="0"/>
          </a:p>
          <a:p>
            <a:pPr lvl="1"/>
            <a:r>
              <a:rPr lang="en-GB" dirty="0" smtClean="0"/>
              <a:t>Sharing code – kind of failed to do that</a:t>
            </a:r>
            <a:endParaRPr lang="en-GB" dirty="0" smtClean="0"/>
          </a:p>
          <a:p>
            <a:r>
              <a:rPr lang="en-GB" dirty="0" smtClean="0"/>
              <a:t>Security analysis/testing</a:t>
            </a:r>
          </a:p>
          <a:p>
            <a:r>
              <a:rPr lang="en-GB" dirty="0" smtClean="0"/>
              <a:t>Rewrite / </a:t>
            </a:r>
            <a:r>
              <a:rPr lang="en-GB" dirty="0" err="1" smtClean="0"/>
              <a:t>reimplement</a:t>
            </a:r>
            <a:endParaRPr lang="en-GB" dirty="0" smtClean="0"/>
          </a:p>
          <a:p>
            <a:pPr lvl="1"/>
            <a:r>
              <a:rPr lang="en-GB" dirty="0" smtClean="0"/>
              <a:t>Make use of trustworthy </a:t>
            </a:r>
            <a:r>
              <a:rPr lang="en-GB" dirty="0" smtClean="0"/>
              <a:t>components</a:t>
            </a:r>
          </a:p>
          <a:p>
            <a:r>
              <a:rPr lang="en-GB" dirty="0" smtClean="0"/>
              <a:t>Design to be robust (“anti-fragile”?)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34339" y="6340678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(How good are we at doing this?)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2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we make stuff less brittle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Outsource: use commercial supplier</a:t>
            </a:r>
          </a:p>
          <a:p>
            <a:r>
              <a:rPr lang="en-GB" dirty="0"/>
              <a:t>More nagging?  (RP software</a:t>
            </a:r>
            <a:r>
              <a:rPr lang="en-GB" dirty="0" smtClean="0"/>
              <a:t>)</a:t>
            </a:r>
          </a:p>
          <a:p>
            <a:r>
              <a:rPr lang="en-GB" dirty="0" smtClean="0"/>
              <a:t>Learn from failures</a:t>
            </a:r>
          </a:p>
          <a:p>
            <a:pPr lvl="1"/>
            <a:r>
              <a:rPr lang="en-GB" dirty="0" smtClean="0"/>
              <a:t>Share incidents – and near misses?</a:t>
            </a:r>
          </a:p>
          <a:p>
            <a:r>
              <a:rPr lang="en-GB" dirty="0" smtClean="0"/>
              <a:t>Reviews help new CAs</a:t>
            </a:r>
          </a:p>
          <a:p>
            <a:r>
              <a:rPr lang="en-GB" dirty="0" smtClean="0"/>
              <a:t>Compare CAs like </a:t>
            </a:r>
            <a:r>
              <a:rPr lang="en-GB" dirty="0" err="1" smtClean="0"/>
              <a:t>DigiCert</a:t>
            </a:r>
            <a:endParaRPr lang="en-GB" dirty="0"/>
          </a:p>
          <a:p>
            <a:pPr lvl="1"/>
            <a:r>
              <a:rPr lang="en-GB" dirty="0" smtClean="0"/>
              <a:t>that can put Real Funding™ behind the problem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0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we </a:t>
            </a:r>
            <a:r>
              <a:rPr lang="en-GB" i="1" dirty="0" smtClean="0"/>
              <a:t>really</a:t>
            </a:r>
            <a:r>
              <a:rPr lang="en-GB" dirty="0" smtClean="0"/>
              <a:t> make stuff less brittle?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 on stuff that works…</a:t>
            </a:r>
          </a:p>
          <a:p>
            <a:r>
              <a:rPr lang="en-GB" dirty="0" smtClean="0"/>
              <a:t>GFD.225 and other best practices docs</a:t>
            </a:r>
          </a:p>
          <a:p>
            <a:pPr lvl="1"/>
            <a:r>
              <a:rPr lang="en-GB" dirty="0" smtClean="0"/>
              <a:t>“Not another unmaintained document”</a:t>
            </a:r>
            <a:endParaRPr lang="en-GB" dirty="0" smtClean="0"/>
          </a:p>
          <a:p>
            <a:r>
              <a:rPr lang="en-GB" dirty="0" smtClean="0"/>
              <a:t>Science </a:t>
            </a:r>
            <a:r>
              <a:rPr lang="en-GB" i="1" dirty="0" smtClean="0"/>
              <a:t>can</a:t>
            </a:r>
            <a:r>
              <a:rPr lang="en-GB" dirty="0" smtClean="0"/>
              <a:t> do proper code development</a:t>
            </a:r>
            <a:endParaRPr lang="en-GB" dirty="0" smtClean="0"/>
          </a:p>
          <a:p>
            <a:pPr lvl="1"/>
            <a:r>
              <a:rPr lang="en-GB" dirty="0" smtClean="0"/>
              <a:t>Regression tests, robust by design</a:t>
            </a:r>
          </a:p>
          <a:p>
            <a:pPr lvl="1"/>
            <a:r>
              <a:rPr lang="en-GB" dirty="0" smtClean="0"/>
              <a:t>Preproduction testing, Change control</a:t>
            </a:r>
            <a:endParaRPr lang="en-GB" dirty="0" smtClean="0"/>
          </a:p>
          <a:p>
            <a:pPr lvl="1"/>
            <a:r>
              <a:rPr lang="en-GB" dirty="0" smtClean="0"/>
              <a:t>Just not done by default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What else?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633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open can we be about “incidents”</a:t>
            </a:r>
          </a:p>
          <a:p>
            <a:pPr lvl="1"/>
            <a:r>
              <a:rPr lang="en-GB" dirty="0" smtClean="0"/>
              <a:t>How useful will a </a:t>
            </a:r>
            <a:r>
              <a:rPr lang="en-GB" dirty="0" err="1" smtClean="0"/>
              <a:t>writeup</a:t>
            </a:r>
            <a:r>
              <a:rPr lang="en-GB" dirty="0" smtClean="0"/>
              <a:t> be to others</a:t>
            </a:r>
          </a:p>
          <a:p>
            <a:pPr lvl="1"/>
            <a:r>
              <a:rPr lang="en-GB" dirty="0" smtClean="0"/>
              <a:t>Few generic incidents, only CA-specific of interest</a:t>
            </a:r>
          </a:p>
          <a:p>
            <a:r>
              <a:rPr lang="en-GB" dirty="0" smtClean="0"/>
              <a:t>Separate into areas</a:t>
            </a:r>
          </a:p>
          <a:p>
            <a:pPr lvl="1"/>
            <a:r>
              <a:rPr lang="en-GB" dirty="0" smtClean="0"/>
              <a:t>crypto,</a:t>
            </a:r>
          </a:p>
          <a:p>
            <a:pPr lvl="1"/>
            <a:r>
              <a:rPr lang="en-GB" dirty="0" smtClean="0"/>
              <a:t>technology,</a:t>
            </a:r>
          </a:p>
          <a:p>
            <a:pPr lvl="1"/>
            <a:r>
              <a:rPr lang="en-GB" dirty="0" smtClean="0"/>
              <a:t>person “incidents”,</a:t>
            </a:r>
          </a:p>
          <a:p>
            <a:pPr lvl="1"/>
            <a:r>
              <a:rPr lang="en-GB" dirty="0" smtClean="0"/>
              <a:t>software </a:t>
            </a:r>
            <a:r>
              <a:rPr lang="en-GB" dirty="0" err="1" smtClean="0"/>
              <a:t>dev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6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 processes –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392612"/>
          </a:xfrm>
        </p:spPr>
        <p:txBody>
          <a:bodyPr/>
          <a:lstStyle/>
          <a:p>
            <a:r>
              <a:rPr lang="en-GB" sz="2800" dirty="0" smtClean="0"/>
              <a:t>Key generation and storage (qv)</a:t>
            </a:r>
          </a:p>
          <a:p>
            <a:r>
              <a:rPr lang="en-GB" sz="2800" dirty="0" smtClean="0"/>
              <a:t>Receiving requests (CSR, CRR, …)</a:t>
            </a:r>
          </a:p>
          <a:p>
            <a:r>
              <a:rPr lang="en-GB" sz="2800" dirty="0" smtClean="0"/>
              <a:t>Validating requests</a:t>
            </a:r>
          </a:p>
          <a:p>
            <a:r>
              <a:rPr lang="en-GB" sz="2800" dirty="0" smtClean="0"/>
              <a:t>Archiving request metadata</a:t>
            </a:r>
          </a:p>
          <a:p>
            <a:r>
              <a:rPr lang="en-GB" sz="2800" dirty="0" smtClean="0"/>
              <a:t>Signing certificate/CRL</a:t>
            </a:r>
          </a:p>
          <a:p>
            <a:r>
              <a:rPr lang="en-GB" sz="2800" dirty="0" smtClean="0"/>
              <a:t>Supporting certificate “in the wild” (qv)</a:t>
            </a:r>
          </a:p>
          <a:p>
            <a:r>
              <a:rPr lang="en-GB" sz="2800" dirty="0" smtClean="0"/>
              <a:t>Audit </a:t>
            </a:r>
            <a:r>
              <a:rPr lang="en-GB" sz="2800" dirty="0" smtClean="0"/>
              <a:t>processes</a:t>
            </a:r>
          </a:p>
          <a:p>
            <a:r>
              <a:rPr lang="en-GB" sz="2800" dirty="0" smtClean="0"/>
              <a:t>Person stuff: users, operators, authorisers</a:t>
            </a:r>
            <a:endParaRPr lang="en-GB" sz="2800" dirty="0" smtClean="0"/>
          </a:p>
          <a:p>
            <a:r>
              <a:rPr lang="en-GB" sz="2800" dirty="0" smtClean="0"/>
              <a:t>Support processes (helpdesk, email/phone)</a:t>
            </a:r>
          </a:p>
          <a:p>
            <a:r>
              <a:rPr lang="en-GB" sz="2800" dirty="0" smtClean="0"/>
              <a:t>Post-expiry support (qv)</a:t>
            </a:r>
          </a:p>
        </p:txBody>
      </p:sp>
    </p:spTree>
    <p:extLst>
      <p:ext uri="{BB962C8B-B14F-4D97-AF65-F5344CB8AC3E}">
        <p14:creationId xmlns:p14="http://schemas.microsoft.com/office/powerpoint/2010/main" val="41078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 Processes – detail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generation and storage</a:t>
            </a:r>
          </a:p>
          <a:p>
            <a:pPr lvl="1"/>
            <a:r>
              <a:rPr lang="en-GB" dirty="0" smtClean="0"/>
              <a:t>Generation of trustworthy key pair</a:t>
            </a:r>
          </a:p>
          <a:p>
            <a:pPr lvl="1"/>
            <a:r>
              <a:rPr lang="en-GB" dirty="0" smtClean="0"/>
              <a:t>Storage of “working copy” and activation data</a:t>
            </a:r>
          </a:p>
          <a:p>
            <a:pPr lvl="2"/>
            <a:r>
              <a:rPr lang="en-GB" dirty="0" smtClean="0"/>
              <a:t>E.g. HSM, or offline</a:t>
            </a:r>
          </a:p>
          <a:p>
            <a:pPr lvl="2"/>
            <a:r>
              <a:rPr lang="en-GB" dirty="0" smtClean="0"/>
              <a:t>Physical protection</a:t>
            </a:r>
          </a:p>
          <a:p>
            <a:pPr lvl="1"/>
            <a:r>
              <a:rPr lang="en-GB" dirty="0" smtClean="0"/>
              <a:t>Storage of backup copies</a:t>
            </a:r>
          </a:p>
          <a:p>
            <a:pPr lvl="2"/>
            <a:r>
              <a:rPr lang="en-GB" dirty="0" smtClean="0"/>
              <a:t>Who can access backup copies – n-of-m</a:t>
            </a:r>
          </a:p>
          <a:p>
            <a:pPr lvl="1"/>
            <a:r>
              <a:rPr lang="en-GB" dirty="0" smtClean="0"/>
              <a:t>Knowledge of code/processes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 Processes –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Supporting certificate “in the wild”</a:t>
            </a:r>
          </a:p>
          <a:p>
            <a:pPr lvl="1"/>
            <a:r>
              <a:rPr lang="en-GB" dirty="0" smtClean="0"/>
              <a:t>Certificate status</a:t>
            </a:r>
          </a:p>
          <a:p>
            <a:pPr lvl="1"/>
            <a:r>
              <a:rPr lang="en-GB" dirty="0" smtClean="0"/>
              <a:t>Revoked when needed or other incident handling</a:t>
            </a:r>
          </a:p>
          <a:p>
            <a:pPr lvl="1"/>
            <a:r>
              <a:rPr lang="en-GB" dirty="0" smtClean="0"/>
              <a:t>Extensions to support its use in middleware</a:t>
            </a:r>
          </a:p>
          <a:p>
            <a:pPr lvl="1"/>
            <a:r>
              <a:rPr lang="en-GB" dirty="0" smtClean="0"/>
              <a:t>Crypto to support its validity/lifetime</a:t>
            </a:r>
          </a:p>
          <a:p>
            <a:pPr lvl="1"/>
            <a:r>
              <a:rPr lang="en-GB" dirty="0" smtClean="0"/>
              <a:t>Timely renewal and rekey</a:t>
            </a:r>
          </a:p>
          <a:p>
            <a:r>
              <a:rPr lang="en-GB" dirty="0" smtClean="0"/>
              <a:t>Post expiry support</a:t>
            </a:r>
          </a:p>
          <a:p>
            <a:pPr lvl="1"/>
            <a:r>
              <a:rPr lang="en-GB" dirty="0" smtClean="0"/>
              <a:t>Validity (e.g. for digital signatures)</a:t>
            </a:r>
          </a:p>
          <a:p>
            <a:pPr lvl="1"/>
            <a:r>
              <a:rPr lang="en-GB" dirty="0" smtClean="0"/>
              <a:t>Late renewal/rekey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3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Question(s)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brittle are these processes</a:t>
            </a:r>
          </a:p>
          <a:p>
            <a:r>
              <a:rPr lang="en-GB" dirty="0" smtClean="0"/>
              <a:t>What sort of things make them break?</a:t>
            </a:r>
          </a:p>
          <a:p>
            <a:pPr lvl="1"/>
            <a:r>
              <a:rPr lang="en-GB" dirty="0" smtClean="0"/>
              <a:t>Is it bad if they break?</a:t>
            </a:r>
          </a:p>
          <a:p>
            <a:pPr lvl="1"/>
            <a:r>
              <a:rPr lang="en-GB" dirty="0" smtClean="0"/>
              <a:t>Can we mitigate breakage?</a:t>
            </a:r>
          </a:p>
          <a:p>
            <a:pPr lvl="1"/>
            <a:r>
              <a:rPr lang="en-GB" dirty="0" smtClean="0"/>
              <a:t>Can they be made less fragile?</a:t>
            </a:r>
          </a:p>
          <a:p>
            <a:pPr lvl="1"/>
            <a:r>
              <a:rPr lang="en-GB" dirty="0" smtClean="0"/>
              <a:t>Are we making them less fragile or more?</a:t>
            </a:r>
          </a:p>
          <a:p>
            <a:pPr lvl="1"/>
            <a:r>
              <a:rPr lang="en-GB" dirty="0" smtClean="0"/>
              <a:t>How easy is it to make them robust?</a:t>
            </a:r>
          </a:p>
          <a:p>
            <a:r>
              <a:rPr lang="en-GB" dirty="0" smtClean="0"/>
              <a:t>History: have they broken before?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8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– have they broken before?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100392" cy="4392612"/>
          </a:xfrm>
        </p:spPr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Key generation and </a:t>
            </a:r>
            <a:r>
              <a:rPr lang="en-GB" sz="2400" dirty="0" smtClean="0">
                <a:solidFill>
                  <a:srgbClr val="FF0000"/>
                </a:solidFill>
              </a:rPr>
              <a:t>storage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Deployment processes (rollout and retiring CA certs)</a:t>
            </a:r>
            <a:endParaRPr lang="en-GB" sz="2400" dirty="0" smtClean="0"/>
          </a:p>
          <a:p>
            <a:r>
              <a:rPr lang="en-GB" sz="2400" dirty="0" smtClean="0">
                <a:solidFill>
                  <a:srgbClr val="92D050"/>
                </a:solidFill>
              </a:rPr>
              <a:t>Backups (backing up b0rken data)</a:t>
            </a:r>
          </a:p>
          <a:p>
            <a:r>
              <a:rPr lang="en-GB" sz="2400" dirty="0" smtClean="0">
                <a:solidFill>
                  <a:srgbClr val="FFC000"/>
                </a:solidFill>
              </a:rPr>
              <a:t>Receiving </a:t>
            </a:r>
            <a:r>
              <a:rPr lang="en-GB" sz="2400" dirty="0" smtClean="0">
                <a:solidFill>
                  <a:srgbClr val="FFC000"/>
                </a:solidFill>
              </a:rPr>
              <a:t>requests (CSR, CRR, …)</a:t>
            </a:r>
          </a:p>
          <a:p>
            <a:r>
              <a:rPr lang="en-GB" sz="2400" dirty="0" smtClean="0">
                <a:solidFill>
                  <a:srgbClr val="FFC000"/>
                </a:solidFill>
              </a:rPr>
              <a:t>Validating requests</a:t>
            </a:r>
          </a:p>
          <a:p>
            <a:r>
              <a:rPr lang="en-GB" sz="2400" dirty="0" smtClean="0">
                <a:solidFill>
                  <a:srgbClr val="FFC000"/>
                </a:solidFill>
              </a:rPr>
              <a:t>Archiving request metadata</a:t>
            </a:r>
          </a:p>
          <a:p>
            <a:r>
              <a:rPr lang="en-GB" sz="2400" dirty="0" smtClean="0">
                <a:solidFill>
                  <a:srgbClr val="FFC000"/>
                </a:solidFill>
              </a:rPr>
              <a:t>Signing certificate/CRL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Supporting certificate “in the wild”</a:t>
            </a:r>
            <a:endParaRPr lang="en-GB" sz="2400" dirty="0" smtClean="0"/>
          </a:p>
          <a:p>
            <a:r>
              <a:rPr lang="en-GB" sz="2400" dirty="0" smtClean="0">
                <a:solidFill>
                  <a:srgbClr val="FFFF00"/>
                </a:solidFill>
              </a:rPr>
              <a:t>Audit </a:t>
            </a:r>
            <a:r>
              <a:rPr lang="en-GB" sz="2400" dirty="0" smtClean="0">
                <a:solidFill>
                  <a:srgbClr val="FFFF00"/>
                </a:solidFill>
              </a:rPr>
              <a:t>processes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Intrusion – attacker breaking into the system</a:t>
            </a:r>
            <a:endParaRPr lang="en-GB" sz="2400" dirty="0" smtClean="0">
              <a:solidFill>
                <a:srgbClr val="00B050"/>
              </a:solidFill>
            </a:endParaRPr>
          </a:p>
          <a:p>
            <a:r>
              <a:rPr lang="en-GB" sz="2400" dirty="0" smtClean="0">
                <a:solidFill>
                  <a:srgbClr val="00B050"/>
                </a:solidFill>
              </a:rPr>
              <a:t>Support processes (helpdesk, email/phone)</a:t>
            </a:r>
          </a:p>
          <a:p>
            <a:r>
              <a:rPr lang="en-GB" sz="2400" dirty="0" smtClean="0">
                <a:solidFill>
                  <a:srgbClr val="92D050"/>
                </a:solidFill>
              </a:rPr>
              <a:t>Post-expiry support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0152" y="3532366"/>
            <a:ext cx="2852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Few incidents are generic</a:t>
            </a:r>
            <a:endParaRPr lang="en-GB" dirty="0"/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 bwMode="auto">
          <a:xfrm flipH="1">
            <a:off x="6444208" y="3901698"/>
            <a:ext cx="921976" cy="147151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4137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stuff breaks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Brittle software</a:t>
            </a:r>
          </a:p>
          <a:p>
            <a:pPr lvl="1"/>
            <a:r>
              <a:rPr lang="en-GB" dirty="0" smtClean="0"/>
              <a:t>“Liberal in what it sends, conservative in what it accepts”</a:t>
            </a:r>
          </a:p>
          <a:p>
            <a:pPr lvl="1"/>
            <a:r>
              <a:rPr lang="en-GB" dirty="0" smtClean="0"/>
              <a:t>Resistant to changes</a:t>
            </a:r>
          </a:p>
          <a:p>
            <a:pPr lvl="1"/>
            <a:r>
              <a:rPr lang="en-GB" dirty="0" smtClean="0"/>
              <a:t>Tested on narrow cases</a:t>
            </a:r>
          </a:p>
          <a:p>
            <a:pPr lvl="1"/>
            <a:r>
              <a:rPr lang="en-GB" dirty="0" smtClean="0"/>
              <a:t>Complexity</a:t>
            </a:r>
          </a:p>
          <a:p>
            <a:pPr lvl="1"/>
            <a:r>
              <a:rPr lang="en-GB" dirty="0" smtClean="0"/>
              <a:t>Adding “features” instead of robustness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90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stuff breaks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Person problems</a:t>
            </a:r>
          </a:p>
          <a:p>
            <a:pPr lvl="1"/>
            <a:r>
              <a:rPr lang="en-GB" dirty="0"/>
              <a:t>Don’t know the right </a:t>
            </a:r>
            <a:r>
              <a:rPr lang="en-GB" dirty="0" smtClean="0"/>
              <a:t>process</a:t>
            </a:r>
          </a:p>
          <a:p>
            <a:pPr lvl="1"/>
            <a:r>
              <a:rPr lang="en-GB" dirty="0" smtClean="0"/>
              <a:t>Can’t </a:t>
            </a:r>
            <a:r>
              <a:rPr lang="en-GB" dirty="0"/>
              <a:t>be bothered</a:t>
            </a:r>
          </a:p>
          <a:p>
            <a:pPr lvl="1"/>
            <a:r>
              <a:rPr lang="en-GB" dirty="0"/>
              <a:t>Shortcuts – under pressure from </a:t>
            </a:r>
            <a:r>
              <a:rPr lang="en-GB" dirty="0" err="1"/>
              <a:t>snr</a:t>
            </a:r>
            <a:r>
              <a:rPr lang="en-GB" dirty="0"/>
              <a:t> </a:t>
            </a:r>
            <a:r>
              <a:rPr lang="en-GB" dirty="0" smtClean="0"/>
              <a:t>person, </a:t>
            </a:r>
            <a:r>
              <a:rPr lang="en-GB" dirty="0"/>
              <a:t>or time</a:t>
            </a:r>
          </a:p>
          <a:p>
            <a:pPr lvl="1"/>
            <a:r>
              <a:rPr lang="en-GB" dirty="0" smtClean="0"/>
              <a:t>Trying to be </a:t>
            </a:r>
            <a:r>
              <a:rPr lang="en-GB" dirty="0" smtClean="0"/>
              <a:t>“helpful”</a:t>
            </a:r>
          </a:p>
          <a:p>
            <a:r>
              <a:rPr lang="en-GB" dirty="0" smtClean="0"/>
              <a:t>Dumb downstream design</a:t>
            </a:r>
          </a:p>
          <a:p>
            <a:pPr lvl="1"/>
            <a:r>
              <a:rPr lang="en-GB" dirty="0" smtClean="0"/>
              <a:t>E.g. (a) CA retirement process, (b) reliance on issuer name, (c) checking for “expired” CRLs (even if no certs are issued)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3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stuff breaks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488" y="1772816"/>
            <a:ext cx="9144000" cy="4392612"/>
          </a:xfrm>
        </p:spPr>
        <p:txBody>
          <a:bodyPr/>
          <a:lstStyle/>
          <a:p>
            <a:r>
              <a:rPr lang="en-GB" dirty="0" smtClean="0"/>
              <a:t>Usual software design/</a:t>
            </a:r>
            <a:r>
              <a:rPr lang="en-GB" dirty="0" err="1" smtClean="0"/>
              <a:t>impl</a:t>
            </a:r>
            <a:r>
              <a:rPr lang="en-GB" dirty="0" smtClean="0"/>
              <a:t>./test reasons</a:t>
            </a:r>
          </a:p>
          <a:p>
            <a:r>
              <a:rPr lang="en-GB" dirty="0" smtClean="0"/>
              <a:t>Unknowns – back doors, unexpected </a:t>
            </a:r>
            <a:r>
              <a:rPr lang="en-GB" dirty="0" smtClean="0"/>
              <a:t>risk</a:t>
            </a:r>
          </a:p>
          <a:p>
            <a:r>
              <a:rPr lang="en-GB" dirty="0" smtClean="0"/>
              <a:t>Attacks </a:t>
            </a:r>
            <a:r>
              <a:rPr lang="en-GB" dirty="0" smtClean="0"/>
              <a:t>(e.g. by bots, script kiddies)</a:t>
            </a:r>
          </a:p>
          <a:p>
            <a:r>
              <a:rPr lang="en-GB" dirty="0" smtClean="0"/>
              <a:t>Lack of funding, lack of skills</a:t>
            </a:r>
          </a:p>
          <a:p>
            <a:r>
              <a:rPr lang="en-GB" dirty="0" smtClean="0"/>
              <a:t>Hacks</a:t>
            </a:r>
          </a:p>
          <a:p>
            <a:pPr lvl="1"/>
            <a:r>
              <a:rPr lang="en-GB" dirty="0" smtClean="0"/>
              <a:t>Often necessary but can be brittle</a:t>
            </a:r>
          </a:p>
          <a:p>
            <a:pPr lvl="1"/>
            <a:r>
              <a:rPr lang="en-GB" dirty="0" smtClean="0"/>
              <a:t>Can break software </a:t>
            </a:r>
            <a:r>
              <a:rPr lang="en-GB" dirty="0" smtClean="0"/>
              <a:t>updates</a:t>
            </a:r>
          </a:p>
          <a:p>
            <a:r>
              <a:rPr lang="en-GB" dirty="0" smtClean="0"/>
              <a:t>All software </a:t>
            </a:r>
            <a:r>
              <a:rPr lang="en-GB" dirty="0" err="1" smtClean="0"/>
              <a:t>dev</a:t>
            </a:r>
            <a:r>
              <a:rPr lang="en-GB" dirty="0" smtClean="0"/>
              <a:t> is hard to do properly</a:t>
            </a:r>
          </a:p>
          <a:p>
            <a:pPr lvl="1"/>
            <a:r>
              <a:rPr lang="en-GB" dirty="0" smtClean="0"/>
              <a:t>Particularly science code?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2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newGridPP2_talks">
  <a:themeElements>
    <a:clrScheme name="newGridPP2_talks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newGridPP2_talk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newGridPP2_tal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 Transfer Efficiency</Template>
  <TotalTime>530</TotalTime>
  <Words>636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Blank Presentation</vt:lpstr>
      <vt:lpstr>1_Blank Presentation</vt:lpstr>
      <vt:lpstr>2_Blank Presentation</vt:lpstr>
      <vt:lpstr>3_Blank Presentation</vt:lpstr>
      <vt:lpstr>newGridPP2_talks</vt:lpstr>
      <vt:lpstr>Seifenkasten</vt:lpstr>
      <vt:lpstr>CA processes – overview</vt:lpstr>
      <vt:lpstr>CA Processes – detail</vt:lpstr>
      <vt:lpstr>CA Processes – details</vt:lpstr>
      <vt:lpstr>Question(s)</vt:lpstr>
      <vt:lpstr>History – have they broken before?</vt:lpstr>
      <vt:lpstr>Why stuff breaks</vt:lpstr>
      <vt:lpstr>Why stuff breaks</vt:lpstr>
      <vt:lpstr>Why stuff breaks</vt:lpstr>
      <vt:lpstr>How can we make stuff less brittle</vt:lpstr>
      <vt:lpstr>How can we make stuff less brittle</vt:lpstr>
      <vt:lpstr>How can we really make stuff less brittle?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Seifenkasten</dc:title>
  <dc:creator>Jensen, Jens (STFC,RAL,SC)</dc:creator>
  <cp:lastModifiedBy>Jensen, Jens (STFC,RAL,SC)</cp:lastModifiedBy>
  <cp:revision>25</cp:revision>
  <dcterms:created xsi:type="dcterms:W3CDTF">2015-01-12T08:05:38Z</dcterms:created>
  <dcterms:modified xsi:type="dcterms:W3CDTF">2015-01-13T16:21:22Z</dcterms:modified>
</cp:coreProperties>
</file>