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2" r:id="rId3"/>
    <p:sldMasterId id="2147483702" r:id="rId4"/>
    <p:sldMasterId id="2147483712" r:id="rId5"/>
  </p:sldMasterIdLst>
  <p:sldIdLst>
    <p:sldId id="256" r:id="rId6"/>
    <p:sldId id="257" r:id="rId7"/>
    <p:sldId id="273" r:id="rId8"/>
    <p:sldId id="271" r:id="rId9"/>
    <p:sldId id="272" r:id="rId10"/>
    <p:sldId id="259" r:id="rId11"/>
    <p:sldId id="261" r:id="rId12"/>
    <p:sldId id="266" r:id="rId13"/>
    <p:sldId id="258" r:id="rId14"/>
    <p:sldId id="260" r:id="rId15"/>
    <p:sldId id="274" r:id="rId16"/>
    <p:sldId id="262" r:id="rId17"/>
    <p:sldId id="267" r:id="rId18"/>
    <p:sldId id="269" r:id="rId19"/>
    <p:sldId id="268" r:id="rId20"/>
    <p:sldId id="270" r:id="rId21"/>
    <p:sldId id="275" r:id="rId22"/>
    <p:sldId id="264" r:id="rId23"/>
    <p:sldId id="265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95FC7-E493-4D1B-8747-69825CDD2514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B96FB-5EA8-4D88-974A-32D4892587E1}" type="datetimeFigureOut">
              <a:rPr lang="en-US"/>
              <a:pPr>
                <a:defRPr/>
              </a:pPr>
              <a:t>1/13/2015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CDDF8-8A4E-4835-9C83-5D72610FB95E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7FA5F-5D2E-414C-A415-94B8D3B9AE15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3578-24DC-4246-BB9F-090429537C68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6AE1-F55C-4FCA-ACD8-3F4EBA543405}" type="datetimeFigureOut">
              <a:rPr lang="en-US"/>
              <a:pPr>
                <a:defRPr/>
              </a:pPr>
              <a:t>1/13/2015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917D4-59B1-42AF-A6C7-661B0CDB9F15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EED1-A658-4EF5-B720-88325CF65E2D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3BEA4-5E49-4373-A9D7-D4AB48D9801E}" type="datetimeFigureOut">
              <a:rPr lang="en-US"/>
              <a:pPr>
                <a:defRPr/>
              </a:pPr>
              <a:t>1/13/2015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2571744"/>
            <a:ext cx="4040188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4686"/>
            <a:ext cx="404018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571744"/>
            <a:ext cx="4041775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4686"/>
            <a:ext cx="4041775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008313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48EA9-6475-4127-B6B8-4ADEA305658B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CD7A-D065-4380-91A2-26BC8F35C82A}" type="datetimeFigureOut">
              <a:rPr lang="en-US"/>
              <a:pPr>
                <a:defRPr/>
              </a:pPr>
              <a:t>1/13/2015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CCFB-CE85-4C3E-8C5A-A560D9BF5622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8C617-67AF-4FD2-B54D-A51667E2ABDF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CD2EF-4500-4DAB-8C2F-E849DC639950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FE943-15CB-40B4-9C0F-BFEB3AC24013}" type="datetimeFigureOut">
              <a:rPr lang="en-US"/>
              <a:pPr>
                <a:defRPr/>
              </a:pPr>
              <a:t>1/13/2015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3860E-82CD-4504-B715-BCE81EC09088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0431-7BF7-4984-B6AF-94FDA4991BA9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1FD1-9A4B-4547-AA1B-B53D427E4F12}" type="datetimeFigureOut">
              <a:rPr lang="en-US"/>
              <a:pPr>
                <a:defRPr/>
              </a:pPr>
              <a:t>1/13/2015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09295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pic>
        <p:nvPicPr>
          <p:cNvPr id="5124" name="Picture 4" descr="ST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61025"/>
            <a:ext cx="396081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0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0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44958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4958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32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05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9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24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77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01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5175"/>
            <a:ext cx="2286000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5175"/>
            <a:ext cx="6705600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8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2571744"/>
            <a:ext cx="4040188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4686"/>
            <a:ext cx="404018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571744"/>
            <a:ext cx="4041775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4686"/>
            <a:ext cx="4041775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008313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99F6E7-F1E3-4D3E-9BBB-72CBA1767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402FD3-987C-4623-8A65-61F30D5E71FE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CCD85A-B3F2-4ACC-9A8A-1A29F77B4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3938" y="765175"/>
            <a:ext cx="541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16113"/>
            <a:ext cx="91440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38175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solidFill>
                  <a:srgbClr val="3366CC"/>
                </a:solidFill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333399"/>
                </a:solidFill>
              </a:defRPr>
            </a:lvl1pPr>
          </a:lstStyle>
          <a:p>
            <a:fld id="{688D7DE7-C1DA-4617-AA79-7A941B863A5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516688" y="6394450"/>
            <a:ext cx="26273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altLang="en-US" sz="1200">
                <a:solidFill>
                  <a:srgbClr val="009999"/>
                </a:solidFill>
              </a:rPr>
              <a:t>Jens Jensen, STFC/RAL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6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66FF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66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FF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FF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FF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FF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UK e-Science CA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Jens Jensen</a:t>
            </a:r>
          </a:p>
          <a:p>
            <a:r>
              <a:rPr lang="en-GB" dirty="0" smtClean="0"/>
              <a:t>EU Grid PMA, Berlin</a:t>
            </a:r>
          </a:p>
          <a:p>
            <a:r>
              <a:rPr lang="en-GB" dirty="0" smtClean="0"/>
              <a:t>Jan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81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JCS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392612"/>
          </a:xfrm>
        </p:spPr>
        <p:txBody>
          <a:bodyPr/>
          <a:lstStyle/>
          <a:p>
            <a:r>
              <a:rPr lang="en-GB" dirty="0" smtClean="0"/>
              <a:t>Timescale for full handover</a:t>
            </a:r>
          </a:p>
          <a:p>
            <a:pPr lvl="1"/>
            <a:r>
              <a:rPr lang="en-GB" dirty="0" smtClean="0"/>
              <a:t>If successful, could terminate UK e-Science CA by ~Jan 2018 (estimate)</a:t>
            </a:r>
          </a:p>
          <a:p>
            <a:pPr lvl="1"/>
            <a:r>
              <a:rPr lang="en-GB" dirty="0" smtClean="0"/>
              <a:t>JCS already active but not doing UK </a:t>
            </a:r>
            <a:r>
              <a:rPr lang="en-GB" dirty="0" smtClean="0"/>
              <a:t>e-Science</a:t>
            </a:r>
            <a:endParaRPr lang="en-GB" dirty="0" smtClean="0"/>
          </a:p>
          <a:p>
            <a:r>
              <a:rPr lang="en-GB" dirty="0" smtClean="0"/>
              <a:t>UK e-Science CA will continue as long as needed</a:t>
            </a:r>
          </a:p>
          <a:p>
            <a:pPr lvl="1"/>
            <a:r>
              <a:rPr lang="en-GB" dirty="0" smtClean="0"/>
              <a:t>At least for the time being</a:t>
            </a:r>
          </a:p>
          <a:p>
            <a:pPr lvl="1"/>
            <a:r>
              <a:rPr lang="en-GB" dirty="0" smtClean="0"/>
              <a:t>But lack of funding makes JCS attractive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90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JCS – Identity </a:t>
            </a:r>
            <a:r>
              <a:rPr lang="en-GB" dirty="0" err="1" smtClean="0"/>
              <a:t>Mgmt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Eventually </a:t>
            </a:r>
            <a:r>
              <a:rPr lang="en-GB" dirty="0"/>
              <a:t>should have UKAMF identity</a:t>
            </a:r>
            <a:r>
              <a:rPr lang="en-GB" dirty="0" smtClean="0"/>
              <a:t>(?)</a:t>
            </a:r>
          </a:p>
          <a:p>
            <a:pPr lvl="1"/>
            <a:r>
              <a:rPr lang="en-GB" dirty="0" smtClean="0"/>
              <a:t>Need for CN and email for personal</a:t>
            </a:r>
          </a:p>
          <a:p>
            <a:r>
              <a:rPr lang="en-GB" dirty="0" smtClean="0"/>
              <a:t>Other methods</a:t>
            </a:r>
            <a:endParaRPr lang="en-GB" dirty="0"/>
          </a:p>
          <a:p>
            <a:pPr lvl="1"/>
            <a:r>
              <a:rPr lang="en-GB" dirty="0"/>
              <a:t>Interim: use </a:t>
            </a:r>
            <a:r>
              <a:rPr lang="en-GB" dirty="0" smtClean="0"/>
              <a:t>existing RAs? (and current identity papers)</a:t>
            </a:r>
          </a:p>
          <a:p>
            <a:pPr lvl="2"/>
            <a:r>
              <a:rPr lang="en-GB" dirty="0" smtClean="0"/>
              <a:t>Will mean DN migration (</a:t>
            </a:r>
            <a:r>
              <a:rPr lang="en-GB" dirty="0" err="1" smtClean="0"/>
              <a:t>subst</a:t>
            </a:r>
            <a:r>
              <a:rPr lang="en-GB" dirty="0" smtClean="0"/>
              <a:t> root?)</a:t>
            </a:r>
          </a:p>
          <a:p>
            <a:pPr lvl="2"/>
            <a:r>
              <a:rPr lang="en-GB" dirty="0" smtClean="0"/>
              <a:t>Need something different for hosts</a:t>
            </a:r>
          </a:p>
          <a:p>
            <a:pPr lvl="1"/>
            <a:r>
              <a:rPr lang="en-GB" dirty="0" smtClean="0"/>
              <a:t>Will </a:t>
            </a:r>
            <a:r>
              <a:rPr lang="en-GB" dirty="0"/>
              <a:t>we use </a:t>
            </a:r>
            <a:r>
              <a:rPr lang="en-GB" dirty="0" err="1"/>
              <a:t>Moonshot</a:t>
            </a:r>
            <a:r>
              <a:rPr lang="en-GB" dirty="0"/>
              <a:t> at some point</a:t>
            </a:r>
            <a:r>
              <a:rPr lang="en-GB" dirty="0" smtClean="0"/>
              <a:t>?</a:t>
            </a:r>
          </a:p>
          <a:p>
            <a:pPr lvl="2"/>
            <a:r>
              <a:rPr lang="en-GB" dirty="0" smtClean="0"/>
              <a:t>Need a suitable COI defined (and </a:t>
            </a:r>
            <a:r>
              <a:rPr lang="en-GB" dirty="0" err="1" smtClean="0"/>
              <a:t>trustrouter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42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JCS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Investigating linking UK e-Science CA to JCS</a:t>
            </a:r>
          </a:p>
          <a:p>
            <a:pPr lvl="1"/>
            <a:r>
              <a:rPr lang="en-GB" dirty="0" smtClean="0"/>
              <a:t>Trust/Link, CA’s API</a:t>
            </a:r>
          </a:p>
          <a:p>
            <a:pPr lvl="1"/>
            <a:r>
              <a:rPr lang="en-GB" dirty="0" smtClean="0"/>
              <a:t>Continue support via CW, </a:t>
            </a:r>
            <a:r>
              <a:rPr lang="en-GB" dirty="0" err="1" smtClean="0"/>
              <a:t>CAPortal</a:t>
            </a:r>
            <a:endParaRPr lang="en-GB" dirty="0" smtClean="0"/>
          </a:p>
          <a:p>
            <a:pPr lvl="1"/>
            <a:r>
              <a:rPr lang="en-GB" dirty="0" smtClean="0"/>
              <a:t>Online signing</a:t>
            </a:r>
          </a:p>
          <a:p>
            <a:pPr lvl="1"/>
            <a:r>
              <a:rPr lang="en-GB" dirty="0" smtClean="0"/>
              <a:t>(DNs will change?)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55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Stakeholder communication</a:t>
            </a:r>
          </a:p>
          <a:p>
            <a:pPr lvl="1"/>
            <a:r>
              <a:rPr lang="en-GB" dirty="0" smtClean="0"/>
              <a:t>GridPP (and other RPs), PMA, TAG, </a:t>
            </a:r>
          </a:p>
          <a:p>
            <a:r>
              <a:rPr lang="en-GB" dirty="0" smtClean="0"/>
              <a:t>Migration</a:t>
            </a:r>
          </a:p>
          <a:p>
            <a:pPr lvl="1"/>
            <a:r>
              <a:rPr lang="en-GB" dirty="0" smtClean="0"/>
              <a:t>Support all types of certificates</a:t>
            </a:r>
          </a:p>
          <a:p>
            <a:pPr lvl="1"/>
            <a:r>
              <a:rPr lang="en-GB" dirty="0" smtClean="0"/>
              <a:t>Support existing interfaces</a:t>
            </a:r>
          </a:p>
          <a:p>
            <a:pPr lvl="1"/>
            <a:r>
              <a:rPr lang="en-GB" dirty="0" smtClean="0"/>
              <a:t>Support bulk requests</a:t>
            </a:r>
          </a:p>
          <a:p>
            <a:pPr lvl="1"/>
            <a:r>
              <a:rPr lang="en-GB" dirty="0" smtClean="0"/>
              <a:t>Processes change</a:t>
            </a:r>
          </a:p>
          <a:p>
            <a:pPr lvl="1"/>
            <a:r>
              <a:rPr lang="en-GB" dirty="0" smtClean="0"/>
              <a:t>Changes of names (cf. RA migration discussion)</a:t>
            </a:r>
          </a:p>
          <a:p>
            <a:r>
              <a:rPr lang="en-GB" dirty="0" smtClean="0"/>
              <a:t>Cost of obtaining certificates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95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Perspectives:</a:t>
            </a:r>
            <a:br>
              <a:rPr lang="en-GB" dirty="0" smtClean="0"/>
            </a:br>
            <a:r>
              <a:rPr lang="en-GB" dirty="0" smtClean="0"/>
              <a:t>Either Or (or in between)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Still running a CA by 2020…</a:t>
            </a:r>
          </a:p>
          <a:p>
            <a:pPr lvl="1"/>
            <a:r>
              <a:rPr lang="en-GB" dirty="0" smtClean="0"/>
              <a:t>As long as GridPP needs it</a:t>
            </a:r>
          </a:p>
          <a:p>
            <a:pPr lvl="1"/>
            <a:r>
              <a:rPr lang="en-GB" dirty="0" smtClean="0"/>
              <a:t>People migrating to JCS, or switch to federations?</a:t>
            </a:r>
          </a:p>
          <a:p>
            <a:pPr lvl="1"/>
            <a:r>
              <a:rPr lang="en-GB" dirty="0" smtClean="0"/>
              <a:t>What is the role of </a:t>
            </a:r>
            <a:r>
              <a:rPr lang="en-GB" dirty="0" err="1" smtClean="0"/>
              <a:t>SARoNGS</a:t>
            </a:r>
            <a:r>
              <a:rPr lang="en-GB" dirty="0" smtClean="0"/>
              <a:t>?</a:t>
            </a:r>
          </a:p>
          <a:p>
            <a:r>
              <a:rPr lang="en-GB" dirty="0" smtClean="0"/>
              <a:t>Everything handed over</a:t>
            </a:r>
          </a:p>
          <a:p>
            <a:pPr lvl="1"/>
            <a:r>
              <a:rPr lang="en-GB" dirty="0" smtClean="0"/>
              <a:t>Terminated by (say) 2018</a:t>
            </a:r>
          </a:p>
          <a:p>
            <a:pPr lvl="1"/>
            <a:r>
              <a:rPr lang="en-GB" dirty="0" smtClean="0"/>
              <a:t>CA Emeritus…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72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Timescale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(Separate)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71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e-I Sec &amp; AM WG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GridPP and </a:t>
            </a:r>
            <a:r>
              <a:rPr lang="en-GB" dirty="0" err="1" smtClean="0"/>
              <a:t>DiRAC</a:t>
            </a:r>
            <a:r>
              <a:rPr lang="en-GB" dirty="0" smtClean="0"/>
              <a:t> and bears, oh my</a:t>
            </a:r>
          </a:p>
          <a:p>
            <a:pPr lvl="1"/>
            <a:r>
              <a:rPr lang="en-GB" dirty="0" smtClean="0"/>
              <a:t>Shibboleth and Proxy and bears, oh my</a:t>
            </a:r>
          </a:p>
          <a:p>
            <a:r>
              <a:rPr lang="en-GB" dirty="0" smtClean="0"/>
              <a:t>Group management and authorisation</a:t>
            </a:r>
          </a:p>
          <a:p>
            <a:pPr lvl="1"/>
            <a:r>
              <a:rPr lang="en-GB" dirty="0" smtClean="0"/>
              <a:t>Documented by AC</a:t>
            </a:r>
          </a:p>
          <a:p>
            <a:r>
              <a:rPr lang="en-GB" dirty="0" smtClean="0"/>
              <a:t>New bioinformatics – need AAI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159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September 2009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7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60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 Leap Forward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935" y="1772816"/>
            <a:ext cx="9144000" cy="4392612"/>
          </a:xfrm>
        </p:spPr>
        <p:txBody>
          <a:bodyPr/>
          <a:lstStyle/>
          <a:p>
            <a:r>
              <a:rPr lang="en-GB" dirty="0" smtClean="0"/>
              <a:t>New CA code: </a:t>
            </a:r>
            <a:r>
              <a:rPr lang="en-GB" dirty="0" err="1" smtClean="0"/>
              <a:t>CertWizard</a:t>
            </a:r>
            <a:r>
              <a:rPr lang="en-GB" dirty="0" smtClean="0"/>
              <a:t>, </a:t>
            </a:r>
            <a:r>
              <a:rPr lang="en-GB" dirty="0" err="1" smtClean="0"/>
              <a:t>caportal</a:t>
            </a:r>
            <a:endParaRPr lang="en-GB" dirty="0" smtClean="0"/>
          </a:p>
          <a:p>
            <a:pPr lvl="1"/>
            <a:r>
              <a:rPr lang="en-GB" dirty="0" err="1" smtClean="0"/>
              <a:t>CertWizard</a:t>
            </a:r>
            <a:r>
              <a:rPr lang="en-GB" dirty="0" smtClean="0"/>
              <a:t> meant to support workflow (unlike browsers)</a:t>
            </a:r>
          </a:p>
          <a:p>
            <a:pPr lvl="1"/>
            <a:r>
              <a:rPr lang="en-GB" dirty="0" err="1" smtClean="0"/>
              <a:t>caportal</a:t>
            </a:r>
            <a:r>
              <a:rPr lang="en-GB" dirty="0" smtClean="0"/>
              <a:t>: browser support via </a:t>
            </a:r>
            <a:r>
              <a:rPr lang="en-GB" dirty="0" err="1" smtClean="0"/>
              <a:t>javascript</a:t>
            </a:r>
            <a:endParaRPr lang="en-GB" dirty="0" smtClean="0"/>
          </a:p>
          <a:p>
            <a:pPr lvl="1"/>
            <a:r>
              <a:rPr lang="en-GB" dirty="0" smtClean="0"/>
              <a:t>3x Command line client (&amp; bulk) support</a:t>
            </a:r>
          </a:p>
          <a:p>
            <a:pPr lvl="2"/>
            <a:r>
              <a:rPr lang="en-GB" dirty="0" smtClean="0"/>
              <a:t>One part of CA, </a:t>
            </a:r>
            <a:r>
              <a:rPr lang="en-GB" dirty="0" err="1" smtClean="0"/>
              <a:t>CertSorcerer</a:t>
            </a:r>
            <a:r>
              <a:rPr lang="en-GB" dirty="0" smtClean="0"/>
              <a:t> (IC), Manchester</a:t>
            </a:r>
          </a:p>
          <a:p>
            <a:r>
              <a:rPr lang="en-GB" dirty="0" smtClean="0"/>
              <a:t>New CP/CPS – rewrite everything</a:t>
            </a:r>
          </a:p>
          <a:p>
            <a:pPr lvl="1"/>
            <a:r>
              <a:rPr lang="en-GB" dirty="0" smtClean="0"/>
              <a:t>Except data protection</a:t>
            </a:r>
          </a:p>
          <a:p>
            <a:pPr lvl="1"/>
            <a:r>
              <a:rPr lang="en-GB" dirty="0" smtClean="0"/>
              <a:t>Common Policy for all </a:t>
            </a:r>
            <a:r>
              <a:rPr lang="en-GB" dirty="0" smtClean="0"/>
              <a:t>CAs</a:t>
            </a:r>
            <a:endParaRPr lang="en-GB" dirty="0" smtClean="0"/>
          </a:p>
          <a:p>
            <a:pPr lvl="1"/>
            <a:r>
              <a:rPr lang="en-GB" dirty="0" smtClean="0"/>
              <a:t>Short CPS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17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6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743" y="6369688"/>
            <a:ext cx="574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Auto-checks your certificate status; rekey post expiry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845188"/>
            <a:ext cx="80962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91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9" y="1052736"/>
            <a:ext cx="9144000" cy="420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628" y="5536139"/>
            <a:ext cx="767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Request and key generated in </a:t>
            </a:r>
            <a:r>
              <a:rPr lang="en-GB" dirty="0" err="1" smtClean="0"/>
              <a:t>javascript</a:t>
            </a:r>
            <a:r>
              <a:rPr lang="en-GB" dirty="0" smtClean="0"/>
              <a:t> and pasted into and out of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89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764704"/>
            <a:ext cx="81915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01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 Leap Forward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Modernise extensions</a:t>
            </a:r>
          </a:p>
          <a:p>
            <a:pPr lvl="1"/>
            <a:r>
              <a:rPr lang="en-GB" dirty="0" smtClean="0"/>
              <a:t>(We had </a:t>
            </a:r>
            <a:r>
              <a:rPr lang="en-GB" dirty="0" err="1" smtClean="0"/>
              <a:t>nsCertType</a:t>
            </a:r>
            <a:r>
              <a:rPr lang="en-GB" dirty="0" smtClean="0"/>
              <a:t> and MD5-signed CRLs)</a:t>
            </a:r>
          </a:p>
          <a:p>
            <a:r>
              <a:rPr lang="en-GB" dirty="0" smtClean="0"/>
              <a:t>Support post-expiry rekeying</a:t>
            </a:r>
          </a:p>
          <a:p>
            <a:r>
              <a:rPr lang="en-GB" dirty="0" smtClean="0"/>
              <a:t>Re-engineer BC/DR</a:t>
            </a:r>
          </a:p>
          <a:p>
            <a:r>
              <a:rPr lang="en-GB" dirty="0" smtClean="0"/>
              <a:t>Close off </a:t>
            </a:r>
            <a:r>
              <a:rPr lang="en-GB" dirty="0" err="1" smtClean="0"/>
              <a:t>OpenCA</a:t>
            </a:r>
            <a:r>
              <a:rPr lang="en-GB" dirty="0" smtClean="0"/>
              <a:t>-based code (old)</a:t>
            </a:r>
          </a:p>
          <a:p>
            <a:pPr lvl="1"/>
            <a:r>
              <a:rPr lang="en-GB" dirty="0" smtClean="0"/>
              <a:t>For: Users, RAs, CA ops</a:t>
            </a:r>
          </a:p>
          <a:p>
            <a:r>
              <a:rPr lang="en-GB" dirty="0" smtClean="0"/>
              <a:t>Address issues found in self audits</a:t>
            </a:r>
          </a:p>
          <a:p>
            <a:pPr lvl="1"/>
            <a:r>
              <a:rPr lang="en-GB" dirty="0" smtClean="0"/>
              <a:t>(September 2009), January 2014</a:t>
            </a:r>
          </a:p>
          <a:p>
            <a:pPr lvl="1"/>
            <a:r>
              <a:rPr lang="en-GB" dirty="0" smtClean="0"/>
              <a:t>C/D were cert and CRL profile (GFD.225)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32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 Leap Forward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Address HSM (lack of) support</a:t>
            </a:r>
          </a:p>
          <a:p>
            <a:pPr lvl="1"/>
            <a:r>
              <a:rPr lang="en-GB" dirty="0" smtClean="0"/>
              <a:t>Expensive, no strong business case</a:t>
            </a:r>
          </a:p>
          <a:p>
            <a:pPr lvl="1"/>
            <a:r>
              <a:rPr lang="en-GB" dirty="0" smtClean="0"/>
              <a:t>Considered buying new HSM</a:t>
            </a:r>
          </a:p>
          <a:p>
            <a:pPr lvl="1"/>
            <a:r>
              <a:rPr lang="en-GB" dirty="0" smtClean="0"/>
              <a:t>2A is generated in HSM, 2B is imported</a:t>
            </a:r>
          </a:p>
          <a:p>
            <a:pPr lvl="1"/>
            <a:r>
              <a:rPr lang="en-GB" dirty="0" smtClean="0"/>
              <a:t>(Case for discontinuing 2A?)</a:t>
            </a:r>
          </a:p>
          <a:p>
            <a:pPr lvl="1"/>
            <a:r>
              <a:rPr lang="en-GB" dirty="0" smtClean="0"/>
              <a:t>2A online, 2B semi-online</a:t>
            </a:r>
          </a:p>
          <a:p>
            <a:r>
              <a:rPr lang="en-GB" dirty="0" err="1" smtClean="0"/>
              <a:t>SARoNGS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IOTA</a:t>
            </a:r>
          </a:p>
          <a:p>
            <a:pPr lvl="1"/>
            <a:r>
              <a:rPr lang="en-GB" dirty="0" err="1" smtClean="0">
                <a:sym typeface="Wingdings" panose="05000000000000000000" pitchFamily="2" charset="2"/>
              </a:rPr>
              <a:t>SARoNGS</a:t>
            </a:r>
            <a:r>
              <a:rPr lang="en-GB" dirty="0" smtClean="0">
                <a:sym typeface="Wingdings" panose="05000000000000000000" pitchFamily="2" charset="2"/>
              </a:rPr>
              <a:t> is generated in HSM, too; may rekey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Number of RAs non-decreasing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12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JCS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</a:t>
            </a:r>
            <a:r>
              <a:rPr lang="en-GB" i="1" dirty="0" smtClean="0"/>
              <a:t>opportunity </a:t>
            </a:r>
            <a:r>
              <a:rPr lang="en-GB" dirty="0" smtClean="0"/>
              <a:t>to </a:t>
            </a:r>
            <a:r>
              <a:rPr lang="en-GB" i="1" dirty="0" smtClean="0"/>
              <a:t>migrate</a:t>
            </a:r>
            <a:r>
              <a:rPr lang="en-GB" dirty="0" smtClean="0"/>
              <a:t> certificates to JCS</a:t>
            </a:r>
          </a:p>
          <a:p>
            <a:pPr lvl="1"/>
            <a:r>
              <a:rPr lang="en-GB" dirty="0" smtClean="0"/>
              <a:t>Online signing</a:t>
            </a:r>
            <a:endParaRPr lang="en-GB" dirty="0" smtClean="0"/>
          </a:p>
          <a:p>
            <a:pPr lvl="1"/>
            <a:r>
              <a:rPr lang="en-GB" dirty="0" smtClean="0"/>
              <a:t>Certificate issuances becomes S.E.P</a:t>
            </a:r>
            <a:r>
              <a:rPr lang="en-GB" dirty="0" smtClean="0"/>
              <a:t>.</a:t>
            </a:r>
          </a:p>
          <a:p>
            <a:r>
              <a:rPr lang="en-GB" dirty="0" smtClean="0"/>
              <a:t>Not a takeover, but a collaboration between STFC and JANET to do it if it can be done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13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JCS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JISC (JANET) Certificate Service</a:t>
            </a:r>
          </a:p>
          <a:p>
            <a:pPr lvl="1"/>
            <a:r>
              <a:rPr lang="en-GB" dirty="0" smtClean="0"/>
              <a:t>Migrate CA to JCS – if possible</a:t>
            </a:r>
          </a:p>
          <a:p>
            <a:pPr lvl="1"/>
            <a:r>
              <a:rPr lang="en-GB" dirty="0" smtClean="0"/>
              <a:t>Need to support</a:t>
            </a:r>
          </a:p>
          <a:p>
            <a:pPr lvl="2"/>
            <a:r>
              <a:rPr lang="en-GB" dirty="0" smtClean="0"/>
              <a:t>Personal certificates – how are users authenticated</a:t>
            </a:r>
          </a:p>
          <a:p>
            <a:pPr lvl="2"/>
            <a:r>
              <a:rPr lang="en-GB" dirty="0" smtClean="0"/>
              <a:t>Host certificates – at a cost of £0/cert</a:t>
            </a:r>
          </a:p>
          <a:p>
            <a:pPr lvl="2"/>
            <a:r>
              <a:rPr lang="en-GB" dirty="0" smtClean="0"/>
              <a:t>Service certificates – still needed?</a:t>
            </a:r>
          </a:p>
          <a:p>
            <a:pPr lvl="2"/>
            <a:r>
              <a:rPr lang="en-GB" dirty="0" smtClean="0"/>
              <a:t>Robot certs – &lt;10 distinct robots</a:t>
            </a:r>
          </a:p>
          <a:p>
            <a:pPr lvl="1"/>
            <a:r>
              <a:rPr lang="en-GB" dirty="0" smtClean="0"/>
              <a:t>Need graceful migration</a:t>
            </a:r>
          </a:p>
          <a:p>
            <a:pPr lvl="2"/>
            <a:r>
              <a:rPr lang="en-GB" dirty="0" smtClean="0"/>
              <a:t>DNs will change, though</a:t>
            </a:r>
          </a:p>
          <a:p>
            <a:pPr lvl="1"/>
            <a:r>
              <a:rPr lang="en-GB" dirty="0" smtClean="0"/>
              <a:t>Discussions started 1 year ago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2967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ewGridPP2_talks">
  <a:themeElements>
    <a:clrScheme name="newGridPP2_talks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ewGridPP2_talk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rgbClr val="3366FF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rgbClr val="3366FF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newGridPP2_tal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GridPP2_tal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GridPP2_tal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GridPP2_tal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GridPP2_tal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GridPP2_tal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GridPP2_tal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GridPP2_tal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GridPP2_tal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GridPP2_tal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GridPP2_tal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GridPP2_tal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Transfer Efficiency</Template>
  <TotalTime>439</TotalTime>
  <Words>573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Blank Presentation</vt:lpstr>
      <vt:lpstr>1_Blank Presentation</vt:lpstr>
      <vt:lpstr>2_Blank Presentation</vt:lpstr>
      <vt:lpstr>3_Blank Presentation</vt:lpstr>
      <vt:lpstr>newGridPP2_talks</vt:lpstr>
      <vt:lpstr>UK e-Science CA update</vt:lpstr>
      <vt:lpstr>Great Leap Forward - Overview</vt:lpstr>
      <vt:lpstr>PowerPoint Presentation</vt:lpstr>
      <vt:lpstr>PowerPoint Presentation</vt:lpstr>
      <vt:lpstr>PowerPoint Presentation</vt:lpstr>
      <vt:lpstr>Great Leap Forward - Overview</vt:lpstr>
      <vt:lpstr>Great Leap Forward - Overview</vt:lpstr>
      <vt:lpstr>JCS - Overview</vt:lpstr>
      <vt:lpstr>JCS - Overview</vt:lpstr>
      <vt:lpstr>JCS - Overview</vt:lpstr>
      <vt:lpstr>JCS – Identity Mgmt</vt:lpstr>
      <vt:lpstr>JCS - Overview</vt:lpstr>
      <vt:lpstr>Issues</vt:lpstr>
      <vt:lpstr>Future Perspectives: Either Or (or in between)</vt:lpstr>
      <vt:lpstr>Draft Timescale</vt:lpstr>
      <vt:lpstr>UK e-I Sec &amp; AM WG</vt:lpstr>
      <vt:lpstr>September 2009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Seifenkasten</dc:title>
  <dc:creator>Jensen, Jens (STFC,RAL,SC)</dc:creator>
  <cp:lastModifiedBy>Jensen, Jens (STFC,RAL,SC)</cp:lastModifiedBy>
  <cp:revision>31</cp:revision>
  <dcterms:created xsi:type="dcterms:W3CDTF">2015-01-12T08:05:38Z</dcterms:created>
  <dcterms:modified xsi:type="dcterms:W3CDTF">2015-01-13T10:33:52Z</dcterms:modified>
</cp:coreProperties>
</file>