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sldIdLst>
    <p:sldId id="287" r:id="rId2"/>
    <p:sldId id="305" r:id="rId3"/>
    <p:sldId id="306" r:id="rId4"/>
    <p:sldId id="290" r:id="rId5"/>
    <p:sldId id="307" r:id="rId6"/>
    <p:sldId id="308" r:id="rId7"/>
    <p:sldId id="315" r:id="rId8"/>
    <p:sldId id="316" r:id="rId9"/>
    <p:sldId id="303" r:id="rId10"/>
    <p:sldId id="304" r:id="rId11"/>
    <p:sldId id="329" r:id="rId12"/>
    <p:sldId id="330" r:id="rId13"/>
    <p:sldId id="328" r:id="rId14"/>
    <p:sldId id="331" r:id="rId15"/>
    <p:sldId id="332" r:id="rId16"/>
    <p:sldId id="333" r:id="rId17"/>
    <p:sldId id="317" r:id="rId18"/>
    <p:sldId id="318" r:id="rId19"/>
    <p:sldId id="319" r:id="rId20"/>
    <p:sldId id="320" r:id="rId21"/>
    <p:sldId id="321" r:id="rId22"/>
    <p:sldId id="323" r:id="rId23"/>
    <p:sldId id="324" r:id="rId24"/>
    <p:sldId id="325" r:id="rId25"/>
    <p:sldId id="326" r:id="rId26"/>
    <p:sldId id="327" r:id="rId27"/>
    <p:sldId id="334" r:id="rId28"/>
    <p:sldId id="337" r:id="rId29"/>
    <p:sldId id="335" r:id="rId30"/>
    <p:sldId id="336" r:id="rId31"/>
    <p:sldId id="338" r:id="rId32"/>
    <p:sldId id="343" r:id="rId33"/>
    <p:sldId id="342" r:id="rId34"/>
    <p:sldId id="344" r:id="rId35"/>
    <p:sldId id="340" r:id="rId36"/>
    <p:sldId id="345" r:id="rId37"/>
    <p:sldId id="346" r:id="rId38"/>
    <p:sldId id="341" r:id="rId39"/>
    <p:sldId id="347" r:id="rId40"/>
    <p:sldId id="339" r:id="rId41"/>
    <p:sldId id="348" r:id="rId42"/>
    <p:sldId id="349" r:id="rId43"/>
    <p:sldId id="322" r:id="rId44"/>
    <p:sldId id="350" r:id="rId45"/>
    <p:sldId id="352" r:id="rId46"/>
    <p:sldId id="353" r:id="rId47"/>
    <p:sldId id="351" r:id="rId48"/>
    <p:sldId id="310" r:id="rId49"/>
    <p:sldId id="314" r:id="rId50"/>
  </p:sldIdLst>
  <p:sldSz cx="9144000" cy="6858000" type="screen4x3"/>
  <p:notesSz cx="6858000" cy="9144000"/>
  <p:defaultTextStyle>
    <a:defPPr>
      <a:defRPr lang="en-GB"/>
    </a:defPPr>
    <a:lvl1pPr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1pPr>
    <a:lvl2pPr marL="4572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2pPr>
    <a:lvl3pPr marL="9144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3pPr>
    <a:lvl4pPr marL="13716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4pPr>
    <a:lvl5pPr marL="18288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5pPr>
    <a:lvl6pPr marL="2286000" algn="l" defTabSz="914400" rtl="0" eaLnBrk="1" latinLnBrk="0" hangingPunct="1">
      <a:defRPr sz="1400" kern="1200">
        <a:solidFill>
          <a:schemeClr val="bg2"/>
        </a:solidFill>
        <a:latin typeface="Verdana" pitchFamily="34" charset="0"/>
        <a:ea typeface="ＭＳ Ｐゴシック" pitchFamily="34" charset="-128"/>
        <a:cs typeface="+mn-cs"/>
      </a:defRPr>
    </a:lvl6pPr>
    <a:lvl7pPr marL="2743200" algn="l" defTabSz="914400" rtl="0" eaLnBrk="1" latinLnBrk="0" hangingPunct="1">
      <a:defRPr sz="1400" kern="1200">
        <a:solidFill>
          <a:schemeClr val="bg2"/>
        </a:solidFill>
        <a:latin typeface="Verdana" pitchFamily="34" charset="0"/>
        <a:ea typeface="ＭＳ Ｐゴシック" pitchFamily="34" charset="-128"/>
        <a:cs typeface="+mn-cs"/>
      </a:defRPr>
    </a:lvl7pPr>
    <a:lvl8pPr marL="3200400" algn="l" defTabSz="914400" rtl="0" eaLnBrk="1" latinLnBrk="0" hangingPunct="1">
      <a:defRPr sz="1400" kern="1200">
        <a:solidFill>
          <a:schemeClr val="bg2"/>
        </a:solidFill>
        <a:latin typeface="Verdana" pitchFamily="34" charset="0"/>
        <a:ea typeface="ＭＳ Ｐゴシック" pitchFamily="34" charset="-128"/>
        <a:cs typeface="+mn-cs"/>
      </a:defRPr>
    </a:lvl8pPr>
    <a:lvl9pPr marL="3657600" algn="l" defTabSz="914400" rtl="0" eaLnBrk="1" latinLnBrk="0" hangingPunct="1">
      <a:defRPr sz="1400" kern="1200">
        <a:solidFill>
          <a:schemeClr val="bg2"/>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880"/>
    <a:srgbClr val="154081"/>
    <a:srgbClr val="623E8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25" autoAdjust="0"/>
  </p:normalViewPr>
  <p:slideViewPr>
    <p:cSldViewPr>
      <p:cViewPr varScale="1">
        <p:scale>
          <a:sx n="91" d="100"/>
          <a:sy n="91" d="100"/>
        </p:scale>
        <p:origin x="-14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smtClean="0">
                <a:latin typeface="Arial" charset="0"/>
              </a:defRPr>
            </a:lvl1pPr>
          </a:lstStyle>
          <a:p>
            <a:pPr>
              <a:defRPr/>
            </a:pPr>
            <a:endParaRPr lang="en-GB"/>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smtClean="0">
                <a:latin typeface="Arial"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smtClean="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smtClean="0">
                <a:latin typeface="Arial" charset="0"/>
              </a:defRPr>
            </a:lvl1pPr>
          </a:lstStyle>
          <a:p>
            <a:pPr>
              <a:defRPr/>
            </a:pPr>
            <a:fld id="{BC9B7138-DEF6-48A9-98A5-73FCCF78FD6B}" type="slidenum">
              <a:rPr lang="en-GB"/>
              <a:pPr>
                <a:defRPr/>
              </a:pPr>
              <a:t>‹#›</a:t>
            </a:fld>
            <a:endParaRPr lang="en-GB"/>
          </a:p>
        </p:txBody>
      </p:sp>
    </p:spTree>
    <p:extLst>
      <p:ext uri="{BB962C8B-B14F-4D97-AF65-F5344CB8AC3E}">
        <p14:creationId xmlns:p14="http://schemas.microsoft.com/office/powerpoint/2010/main" val="2643450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0" y="3581400"/>
            <a:ext cx="6629400" cy="1143000"/>
          </a:xfrm>
        </p:spPr>
        <p:txBody>
          <a:bodyPr/>
          <a:lstStyle>
            <a:lvl1pPr>
              <a:defRPr sz="2200"/>
            </a:lvl1pPr>
          </a:lstStyle>
          <a:p>
            <a:r>
              <a:rPr lang="en-GB"/>
              <a:t>Click to edit Master title style</a:t>
            </a:r>
          </a:p>
        </p:txBody>
      </p:sp>
      <p:sp>
        <p:nvSpPr>
          <p:cNvPr id="4099" name="Rectangle 3"/>
          <p:cNvSpPr>
            <a:spLocks noGrp="1" noChangeArrowheads="1"/>
          </p:cNvSpPr>
          <p:nvPr>
            <p:ph type="subTitle" idx="1"/>
          </p:nvPr>
        </p:nvSpPr>
        <p:spPr>
          <a:xfrm>
            <a:off x="3352800" y="685800"/>
            <a:ext cx="4114800" cy="1752600"/>
          </a:xfrm>
        </p:spPr>
        <p:txBody>
          <a:bodyPr/>
          <a:lstStyle>
            <a:lvl1pPr marL="0" indent="0">
              <a:buFont typeface="Helvetica CE" pitchFamily="112" charset="-18"/>
              <a:buNone/>
              <a:defRPr/>
            </a:lvl1pPr>
          </a:lstStyle>
          <a:p>
            <a:r>
              <a:rPr lang="en-GB"/>
              <a:t>Click to edit Master subtitle style</a:t>
            </a:r>
          </a:p>
        </p:txBody>
      </p:sp>
      <p:sp>
        <p:nvSpPr>
          <p:cNvPr id="4" name="Rectangle 4"/>
          <p:cNvSpPr>
            <a:spLocks noGrp="1" noChangeArrowheads="1"/>
          </p:cNvSpPr>
          <p:nvPr>
            <p:ph type="ftr" sz="quarter" idx="10"/>
          </p:nvPr>
        </p:nvSpPr>
        <p:spPr>
          <a:xfrm>
            <a:off x="2590800" y="6248400"/>
            <a:ext cx="2895600" cy="457200"/>
          </a:xfrm>
        </p:spPr>
        <p:txBody>
          <a:bodyPr/>
          <a:lstStyle>
            <a:lvl1pPr>
              <a:defRPr smtClean="0">
                <a:solidFill>
                  <a:schemeClr val="tx1"/>
                </a:solidFill>
                <a:latin typeface="Arial" charset="0"/>
              </a:defRPr>
            </a:lvl1pPr>
          </a:lstStyle>
          <a:p>
            <a:pPr>
              <a:defRPr/>
            </a:pPr>
            <a:endParaRPr lang="en-GB"/>
          </a:p>
        </p:txBody>
      </p:sp>
      <p:sp>
        <p:nvSpPr>
          <p:cNvPr id="5" name="Rectangle 5"/>
          <p:cNvSpPr>
            <a:spLocks noGrp="1" noChangeArrowheads="1"/>
          </p:cNvSpPr>
          <p:nvPr>
            <p:ph type="sldNum" sz="quarter" idx="11"/>
          </p:nvPr>
        </p:nvSpPr>
        <p:spPr>
          <a:xfrm>
            <a:off x="1524000" y="6248400"/>
            <a:ext cx="990600" cy="457200"/>
          </a:xfrm>
        </p:spPr>
        <p:txBody>
          <a:bodyPr/>
          <a:lstStyle>
            <a:lvl1pPr>
              <a:defRPr smtClean="0">
                <a:solidFill>
                  <a:schemeClr val="tx1"/>
                </a:solidFill>
                <a:latin typeface="Arial" charset="0"/>
              </a:defRPr>
            </a:lvl1pPr>
          </a:lstStyle>
          <a:p>
            <a:pPr>
              <a:defRPr/>
            </a:pPr>
            <a:r>
              <a:rPr lang="en-GB"/>
              <a:t>Slide </a:t>
            </a:r>
            <a:fld id="{727C86A8-FEDD-40F2-B3F4-82EEEF32B8A3}" type="slidenum">
              <a:rPr lang="en-GB"/>
              <a:pPr>
                <a:defRPr/>
              </a:pPr>
              <a:t>‹#›</a:t>
            </a:fld>
            <a:endParaRPr lang="en-GB"/>
          </a:p>
        </p:txBody>
      </p:sp>
    </p:spTree>
    <p:extLst>
      <p:ext uri="{BB962C8B-B14F-4D97-AF65-F5344CB8AC3E}">
        <p14:creationId xmlns:p14="http://schemas.microsoft.com/office/powerpoint/2010/main" val="657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A7875302-A9A5-4402-B399-D2B30DEC95AF}" type="slidenum">
              <a:rPr lang="en-GB"/>
              <a:pPr>
                <a:defRPr/>
              </a:pPr>
              <a:t>‹#›</a:t>
            </a:fld>
            <a:endParaRPr lang="en-GB">
              <a:solidFill>
                <a:schemeClr val="tx1"/>
              </a:solidFill>
            </a:endParaRPr>
          </a:p>
        </p:txBody>
      </p:sp>
    </p:spTree>
    <p:extLst>
      <p:ext uri="{BB962C8B-B14F-4D97-AF65-F5344CB8AC3E}">
        <p14:creationId xmlns:p14="http://schemas.microsoft.com/office/powerpoint/2010/main" val="9395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145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0" y="457200"/>
            <a:ext cx="49911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862FA6CC-D358-40E5-BB61-3592A003AC6B}" type="slidenum">
              <a:rPr lang="en-GB"/>
              <a:pPr>
                <a:defRPr/>
              </a:pPr>
              <a:t>‹#›</a:t>
            </a:fld>
            <a:endParaRPr lang="en-GB">
              <a:solidFill>
                <a:schemeClr val="tx1"/>
              </a:solidFill>
            </a:endParaRPr>
          </a:p>
        </p:txBody>
      </p:sp>
    </p:spTree>
    <p:extLst>
      <p:ext uri="{BB962C8B-B14F-4D97-AF65-F5344CB8AC3E}">
        <p14:creationId xmlns:p14="http://schemas.microsoft.com/office/powerpoint/2010/main" val="248839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858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524000" y="1828800"/>
            <a:ext cx="6858000" cy="42672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466021A4-11EF-4298-832C-AAC4D9606A05}" type="slidenum">
              <a:rPr lang="en-GB"/>
              <a:pPr>
                <a:defRPr/>
              </a:pPr>
              <a:t>‹#›</a:t>
            </a:fld>
            <a:endParaRPr lang="en-GB">
              <a:solidFill>
                <a:schemeClr val="tx1"/>
              </a:solidFill>
            </a:endParaRPr>
          </a:p>
        </p:txBody>
      </p:sp>
    </p:spTree>
    <p:extLst>
      <p:ext uri="{BB962C8B-B14F-4D97-AF65-F5344CB8AC3E}">
        <p14:creationId xmlns:p14="http://schemas.microsoft.com/office/powerpoint/2010/main" val="37669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59774088-3964-4497-85EC-AD72B05F13B8}" type="slidenum">
              <a:rPr lang="en-GB"/>
              <a:pPr>
                <a:defRPr/>
              </a:pPr>
              <a:t>‹#›</a:t>
            </a:fld>
            <a:endParaRPr lang="en-GB">
              <a:solidFill>
                <a:schemeClr val="tx1"/>
              </a:solidFill>
            </a:endParaRPr>
          </a:p>
        </p:txBody>
      </p:sp>
    </p:spTree>
    <p:extLst>
      <p:ext uri="{BB962C8B-B14F-4D97-AF65-F5344CB8AC3E}">
        <p14:creationId xmlns:p14="http://schemas.microsoft.com/office/powerpoint/2010/main" val="3882180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DCE89B19-699D-45AA-833A-C241AB232976}" type="slidenum">
              <a:rPr lang="en-GB"/>
              <a:pPr>
                <a:defRPr/>
              </a:pPr>
              <a:t>‹#›</a:t>
            </a:fld>
            <a:endParaRPr lang="en-GB">
              <a:solidFill>
                <a:schemeClr val="tx1"/>
              </a:solidFill>
            </a:endParaRPr>
          </a:p>
        </p:txBody>
      </p:sp>
    </p:spTree>
    <p:extLst>
      <p:ext uri="{BB962C8B-B14F-4D97-AF65-F5344CB8AC3E}">
        <p14:creationId xmlns:p14="http://schemas.microsoft.com/office/powerpoint/2010/main" val="175360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24000" y="18288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8288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FB177B5F-D76F-4B35-BA54-33FE31A01405}" type="slidenum">
              <a:rPr lang="en-GB"/>
              <a:pPr>
                <a:defRPr/>
              </a:pPr>
              <a:t>‹#›</a:t>
            </a:fld>
            <a:endParaRPr lang="en-GB">
              <a:solidFill>
                <a:schemeClr val="tx1"/>
              </a:solidFill>
            </a:endParaRPr>
          </a:p>
        </p:txBody>
      </p:sp>
    </p:spTree>
    <p:extLst>
      <p:ext uri="{BB962C8B-B14F-4D97-AF65-F5344CB8AC3E}">
        <p14:creationId xmlns:p14="http://schemas.microsoft.com/office/powerpoint/2010/main" val="194606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1F14A607-2735-493F-A81A-18FFF767C2B3}" type="slidenum">
              <a:rPr lang="en-GB"/>
              <a:pPr>
                <a:defRPr/>
              </a:pPr>
              <a:t>‹#›</a:t>
            </a:fld>
            <a:endParaRPr lang="en-GB">
              <a:solidFill>
                <a:schemeClr val="tx1"/>
              </a:solidFill>
            </a:endParaRPr>
          </a:p>
        </p:txBody>
      </p:sp>
    </p:spTree>
    <p:extLst>
      <p:ext uri="{BB962C8B-B14F-4D97-AF65-F5344CB8AC3E}">
        <p14:creationId xmlns:p14="http://schemas.microsoft.com/office/powerpoint/2010/main" val="137881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5153DAE7-701B-462A-A0E8-934EDD69099E}" type="slidenum">
              <a:rPr lang="en-GB"/>
              <a:pPr>
                <a:defRPr/>
              </a:pPr>
              <a:t>‹#›</a:t>
            </a:fld>
            <a:endParaRPr lang="en-GB">
              <a:solidFill>
                <a:schemeClr val="tx1"/>
              </a:solidFill>
            </a:endParaRPr>
          </a:p>
        </p:txBody>
      </p:sp>
    </p:spTree>
    <p:extLst>
      <p:ext uri="{BB962C8B-B14F-4D97-AF65-F5344CB8AC3E}">
        <p14:creationId xmlns:p14="http://schemas.microsoft.com/office/powerpoint/2010/main" val="152400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EA0B73CB-9CD0-485A-8034-684195EDEFE5}" type="slidenum">
              <a:rPr lang="en-GB"/>
              <a:pPr>
                <a:defRPr/>
              </a:pPr>
              <a:t>‹#›</a:t>
            </a:fld>
            <a:endParaRPr lang="en-GB">
              <a:solidFill>
                <a:schemeClr val="tx1"/>
              </a:solidFill>
            </a:endParaRPr>
          </a:p>
        </p:txBody>
      </p:sp>
    </p:spTree>
    <p:extLst>
      <p:ext uri="{BB962C8B-B14F-4D97-AF65-F5344CB8AC3E}">
        <p14:creationId xmlns:p14="http://schemas.microsoft.com/office/powerpoint/2010/main" val="31281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7947C837-7E9C-4479-B999-8009164EB8B0}" type="slidenum">
              <a:rPr lang="en-GB"/>
              <a:pPr>
                <a:defRPr/>
              </a:pPr>
              <a:t>‹#›</a:t>
            </a:fld>
            <a:endParaRPr lang="en-GB">
              <a:solidFill>
                <a:schemeClr val="tx1"/>
              </a:solidFill>
            </a:endParaRPr>
          </a:p>
        </p:txBody>
      </p:sp>
    </p:spTree>
    <p:extLst>
      <p:ext uri="{BB962C8B-B14F-4D97-AF65-F5344CB8AC3E}">
        <p14:creationId xmlns:p14="http://schemas.microsoft.com/office/powerpoint/2010/main" val="174929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7BA1EFCA-30B2-4439-82FA-5F371B02082E}" type="slidenum">
              <a:rPr lang="en-GB"/>
              <a:pPr>
                <a:defRPr/>
              </a:pPr>
              <a:t>‹#›</a:t>
            </a:fld>
            <a:endParaRPr lang="en-GB">
              <a:solidFill>
                <a:schemeClr val="tx1"/>
              </a:solidFill>
            </a:endParaRPr>
          </a:p>
        </p:txBody>
      </p:sp>
    </p:spTree>
    <p:extLst>
      <p:ext uri="{BB962C8B-B14F-4D97-AF65-F5344CB8AC3E}">
        <p14:creationId xmlns:p14="http://schemas.microsoft.com/office/powerpoint/2010/main" val="224442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457200"/>
            <a:ext cx="6858000" cy="8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95536" y="1412776"/>
            <a:ext cx="7986464" cy="4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9" name="Rectangle 5"/>
          <p:cNvSpPr>
            <a:spLocks noGrp="1" noChangeArrowheads="1"/>
          </p:cNvSpPr>
          <p:nvPr>
            <p:ph type="ftr" sz="quarter" idx="3"/>
          </p:nvPr>
        </p:nvSpPr>
        <p:spPr bwMode="auto">
          <a:xfrm>
            <a:off x="2590800" y="6324600"/>
            <a:ext cx="464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buFontTx/>
              <a:buNone/>
              <a:defRPr smtClean="0"/>
            </a:lvl1pPr>
          </a:lstStyle>
          <a:p>
            <a:pPr>
              <a:defRPr/>
            </a:pPr>
            <a:endParaRPr lang="en-US"/>
          </a:p>
        </p:txBody>
      </p:sp>
      <p:sp>
        <p:nvSpPr>
          <p:cNvPr id="1030" name="Rectangle 6"/>
          <p:cNvSpPr>
            <a:spLocks noGrp="1" noChangeArrowheads="1"/>
          </p:cNvSpPr>
          <p:nvPr>
            <p:ph type="sldNum" sz="quarter" idx="4"/>
          </p:nvPr>
        </p:nvSpPr>
        <p:spPr bwMode="auto">
          <a:xfrm>
            <a:off x="1524000" y="6324600"/>
            <a:ext cx="99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buFontTx/>
              <a:buNone/>
              <a:defRPr smtClean="0"/>
            </a:lvl1pPr>
          </a:lstStyle>
          <a:p>
            <a:pPr>
              <a:defRPr/>
            </a:pPr>
            <a:r>
              <a:rPr lang="en-GB"/>
              <a:t>Slide</a:t>
            </a:r>
            <a:r>
              <a:rPr lang="en-GB">
                <a:solidFill>
                  <a:schemeClr val="tx1"/>
                </a:solidFill>
              </a:rPr>
              <a:t> </a:t>
            </a:r>
            <a:fld id="{E86F2770-656F-4968-83F6-BDDD3ECB0A2C}" type="slidenum">
              <a:rPr lang="en-GB"/>
              <a:pPr>
                <a:defRPr/>
              </a:pPr>
              <a:t>‹#›</a:t>
            </a:fld>
            <a:endParaRPr lang="en-GB">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600" b="1">
          <a:solidFill>
            <a:srgbClr val="623E85"/>
          </a:solidFill>
          <a:latin typeface="+mj-lt"/>
          <a:ea typeface="+mj-ea"/>
          <a:cs typeface="+mj-cs"/>
        </a:defRPr>
      </a:lvl1pPr>
      <a:lvl2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5pPr>
      <a:lvl6pPr marL="457200" algn="l" rtl="0" fontAlgn="base">
        <a:spcBef>
          <a:spcPct val="0"/>
        </a:spcBef>
        <a:spcAft>
          <a:spcPct val="0"/>
        </a:spcAft>
        <a:defRPr sz="2600" b="1">
          <a:solidFill>
            <a:srgbClr val="623E85"/>
          </a:solidFill>
          <a:latin typeface="Verdana" pitchFamily="34" charset="0"/>
          <a:ea typeface="ＭＳ Ｐゴシック" pitchFamily="34" charset="-128"/>
        </a:defRPr>
      </a:lvl6pPr>
      <a:lvl7pPr marL="914400" algn="l" rtl="0" fontAlgn="base">
        <a:spcBef>
          <a:spcPct val="0"/>
        </a:spcBef>
        <a:spcAft>
          <a:spcPct val="0"/>
        </a:spcAft>
        <a:defRPr sz="2600" b="1">
          <a:solidFill>
            <a:srgbClr val="623E85"/>
          </a:solidFill>
          <a:latin typeface="Verdana" pitchFamily="34" charset="0"/>
          <a:ea typeface="ＭＳ Ｐゴシック" pitchFamily="34" charset="-128"/>
        </a:defRPr>
      </a:lvl7pPr>
      <a:lvl8pPr marL="1371600" algn="l" rtl="0" fontAlgn="base">
        <a:spcBef>
          <a:spcPct val="0"/>
        </a:spcBef>
        <a:spcAft>
          <a:spcPct val="0"/>
        </a:spcAft>
        <a:defRPr sz="2600" b="1">
          <a:solidFill>
            <a:srgbClr val="623E85"/>
          </a:solidFill>
          <a:latin typeface="Verdana" pitchFamily="34" charset="0"/>
          <a:ea typeface="ＭＳ Ｐゴシック" pitchFamily="34" charset="-128"/>
        </a:defRPr>
      </a:lvl8pPr>
      <a:lvl9pPr marL="1828800" algn="l" rtl="0" fontAlgn="base">
        <a:spcBef>
          <a:spcPct val="0"/>
        </a:spcBef>
        <a:spcAft>
          <a:spcPct val="0"/>
        </a:spcAft>
        <a:defRPr sz="2600" b="1">
          <a:solidFill>
            <a:srgbClr val="623E85"/>
          </a:solidFill>
          <a:latin typeface="Verdana" pitchFamily="34" charset="0"/>
          <a:ea typeface="ＭＳ Ｐゴシック" pitchFamily="34" charset="-128"/>
        </a:defRPr>
      </a:lvl9pPr>
    </p:titleStyle>
    <p:bodyStyle>
      <a:lvl1pPr marL="195263" indent="-195263" algn="l" rtl="0" eaLnBrk="0" fontAlgn="base" hangingPunct="0">
        <a:spcBef>
          <a:spcPct val="20000"/>
        </a:spcBef>
        <a:spcAft>
          <a:spcPct val="0"/>
        </a:spcAft>
        <a:buFont typeface="Helvetica CE" pitchFamily="112" charset="-18"/>
        <a:buChar char="›"/>
        <a:defRPr sz="2000">
          <a:solidFill>
            <a:srgbClr val="154081"/>
          </a:solidFill>
          <a:latin typeface="+mn-lt"/>
          <a:ea typeface="+mn-ea"/>
          <a:cs typeface="+mn-cs"/>
        </a:defRPr>
      </a:lvl1pPr>
      <a:lvl2pPr marL="571500" indent="-185738" algn="l" rtl="0" eaLnBrk="0" fontAlgn="base" hangingPunct="0">
        <a:spcBef>
          <a:spcPct val="20000"/>
        </a:spcBef>
        <a:spcAft>
          <a:spcPct val="0"/>
        </a:spcAft>
        <a:buFont typeface="Helvetica CE" pitchFamily="112" charset="-18"/>
        <a:buChar char="›"/>
        <a:defRPr>
          <a:solidFill>
            <a:srgbClr val="CF3880"/>
          </a:solidFill>
          <a:latin typeface="+mn-lt"/>
          <a:ea typeface="+mn-ea"/>
        </a:defRPr>
      </a:lvl2pPr>
      <a:lvl3pPr marL="949325" indent="-187325" algn="l" rtl="0" eaLnBrk="0" fontAlgn="base" hangingPunct="0">
        <a:spcBef>
          <a:spcPct val="20000"/>
        </a:spcBef>
        <a:spcAft>
          <a:spcPct val="0"/>
        </a:spcAft>
        <a:buFont typeface="Helvetica CE" pitchFamily="112" charset="-18"/>
        <a:buChar char="›"/>
        <a:defRPr>
          <a:solidFill>
            <a:srgbClr val="CF3880"/>
          </a:solidFill>
          <a:latin typeface="+mn-lt"/>
          <a:ea typeface="+mn-ea"/>
        </a:defRPr>
      </a:lvl3pPr>
      <a:lvl4pPr marL="1241425" indent="-96838" algn="l" rtl="0" eaLnBrk="0" fontAlgn="base" hangingPunct="0">
        <a:spcBef>
          <a:spcPct val="20000"/>
        </a:spcBef>
        <a:spcAft>
          <a:spcPct val="0"/>
        </a:spcAft>
        <a:buFont typeface="Helvetica CE" pitchFamily="112" charset="-18"/>
        <a:buChar char="›"/>
        <a:defRPr>
          <a:solidFill>
            <a:schemeClr val="bg2"/>
          </a:solidFill>
          <a:latin typeface="+mn-lt"/>
          <a:ea typeface="+mn-ea"/>
        </a:defRPr>
      </a:lvl4pPr>
      <a:lvl5pPr marL="2135188" indent="-228600" algn="l" rtl="0" eaLnBrk="0" fontAlgn="base" hangingPunct="0">
        <a:spcBef>
          <a:spcPct val="20000"/>
        </a:spcBef>
        <a:spcAft>
          <a:spcPct val="0"/>
        </a:spcAft>
        <a:defRPr sz="2000">
          <a:solidFill>
            <a:schemeClr val="bg2"/>
          </a:solidFill>
          <a:latin typeface="Arial" charset="0"/>
          <a:ea typeface="+mn-ea"/>
        </a:defRPr>
      </a:lvl5pPr>
      <a:lvl6pPr marL="2592388" indent="-228600" algn="l" rtl="0" fontAlgn="base">
        <a:spcBef>
          <a:spcPct val="20000"/>
        </a:spcBef>
        <a:spcAft>
          <a:spcPct val="0"/>
        </a:spcAft>
        <a:defRPr sz="2000">
          <a:solidFill>
            <a:schemeClr val="bg2"/>
          </a:solidFill>
          <a:latin typeface="Arial" charset="0"/>
          <a:ea typeface="+mn-ea"/>
        </a:defRPr>
      </a:lvl6pPr>
      <a:lvl7pPr marL="3049588" indent="-228600" algn="l" rtl="0" fontAlgn="base">
        <a:spcBef>
          <a:spcPct val="20000"/>
        </a:spcBef>
        <a:spcAft>
          <a:spcPct val="0"/>
        </a:spcAft>
        <a:defRPr sz="2000">
          <a:solidFill>
            <a:schemeClr val="bg2"/>
          </a:solidFill>
          <a:latin typeface="Arial" charset="0"/>
          <a:ea typeface="+mn-ea"/>
        </a:defRPr>
      </a:lvl7pPr>
      <a:lvl8pPr marL="3506788" indent="-228600" algn="l" rtl="0" fontAlgn="base">
        <a:spcBef>
          <a:spcPct val="20000"/>
        </a:spcBef>
        <a:spcAft>
          <a:spcPct val="0"/>
        </a:spcAft>
        <a:defRPr sz="2000">
          <a:solidFill>
            <a:schemeClr val="bg2"/>
          </a:solidFill>
          <a:latin typeface="Arial" charset="0"/>
          <a:ea typeface="+mn-ea"/>
        </a:defRPr>
      </a:lvl8pPr>
      <a:lvl9pPr marL="3963988" indent="-228600" algn="l" rtl="0" fontAlgn="base">
        <a:spcBef>
          <a:spcPct val="20000"/>
        </a:spcBef>
        <a:spcAft>
          <a:spcPct val="0"/>
        </a:spcAft>
        <a:defRPr sz="2000">
          <a:solidFill>
            <a:schemeClr val="bg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erena.org/activities/tcs/repository/" TargetMode="External"/><Relationship Id="rId2" Type="http://schemas.openxmlformats.org/officeDocument/2006/relationships/hyperlink" Target="http://www.digicert.com/ssl-cps-repository.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gicert.com/digicert-root-certificates.htm" TargetMode="External"/><Relationship Id="rId2" Type="http://schemas.openxmlformats.org/officeDocument/2006/relationships/hyperlink" Target="http://www.terena.org/activities/tcs/repositor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digicert.com/digicert-privacy-policy.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tcs-pma@terena.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sz="2800" dirty="0" smtClean="0"/>
              <a:t>TERENA Certificate Service (TCS)</a:t>
            </a:r>
            <a:br>
              <a:rPr lang="en-GB" altLang="en-US" sz="2800" dirty="0" smtClean="0"/>
            </a:br>
            <a:r>
              <a:rPr lang="en-GB" altLang="en-US" sz="2000" dirty="0" smtClean="0"/>
              <a:t/>
            </a:r>
            <a:br>
              <a:rPr lang="en-GB" altLang="en-US" sz="2000" dirty="0" smtClean="0"/>
            </a:br>
            <a:r>
              <a:rPr lang="en-GB" altLang="en-US" sz="1600" dirty="0" smtClean="0">
                <a:solidFill>
                  <a:schemeClr val="bg2"/>
                </a:solidFill>
              </a:rPr>
              <a:t>January 2015</a:t>
            </a:r>
            <a:br>
              <a:rPr lang="en-GB" altLang="en-US" sz="1600" dirty="0" smtClean="0">
                <a:solidFill>
                  <a:schemeClr val="bg2"/>
                </a:solidFill>
              </a:rPr>
            </a:br>
            <a:r>
              <a:rPr lang="en-GB" altLang="en-US" sz="1600" dirty="0" smtClean="0">
                <a:solidFill>
                  <a:schemeClr val="bg2"/>
                </a:solidFill>
              </a:rPr>
              <a:t/>
            </a:r>
            <a:br>
              <a:rPr lang="en-GB" altLang="en-US" sz="1600" dirty="0" smtClean="0">
                <a:solidFill>
                  <a:schemeClr val="bg2"/>
                </a:solidFill>
              </a:rPr>
            </a:br>
            <a:r>
              <a:rPr lang="en-GB" altLang="en-US" sz="1600" dirty="0" smtClean="0">
                <a:solidFill>
                  <a:schemeClr val="bg2"/>
                </a:solidFill>
              </a:rPr>
              <a:t>David </a:t>
            </a:r>
            <a:r>
              <a:rPr lang="en-GB" altLang="en-US" sz="1600" dirty="0" err="1" smtClean="0">
                <a:solidFill>
                  <a:schemeClr val="bg2"/>
                </a:solidFill>
              </a:rPr>
              <a:t>Groep</a:t>
            </a:r>
            <a:r>
              <a:rPr lang="en-GB" altLang="en-US" sz="1600" dirty="0">
                <a:solidFill>
                  <a:schemeClr val="bg2"/>
                </a:solidFill>
              </a:rPr>
              <a:t/>
            </a:r>
            <a:br>
              <a:rPr lang="en-GB" altLang="en-US" sz="1600" dirty="0">
                <a:solidFill>
                  <a:schemeClr val="bg2"/>
                </a:solidFill>
              </a:rPr>
            </a:br>
            <a:r>
              <a:rPr lang="en-GB" altLang="en-US" sz="1600" b="0" i="1" dirty="0" smtClean="0">
                <a:solidFill>
                  <a:schemeClr val="bg2"/>
                </a:solidFill>
              </a:rPr>
              <a:t>for the TCS PMA and the GÉANT Association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92275" y="476250"/>
            <a:ext cx="7037388" cy="666750"/>
          </a:xfrm>
        </p:spPr>
        <p:txBody>
          <a:bodyPr/>
          <a:lstStyle/>
          <a:p>
            <a:pPr eaLnBrk="1" hangingPunct="1"/>
            <a:r>
              <a:rPr lang="en-GB" altLang="en-US" smtClean="0"/>
              <a:t>Built using contracts</a:t>
            </a:r>
            <a:endParaRPr lang="nb-NO" altLang="en-US" smtClean="0"/>
          </a:p>
        </p:txBody>
      </p:sp>
      <p:sp>
        <p:nvSpPr>
          <p:cNvPr id="8196" name="TextBox 3"/>
          <p:cNvSpPr txBox="1">
            <a:spLocks noChangeArrowheads="1"/>
          </p:cNvSpPr>
          <p:nvPr/>
        </p:nvSpPr>
        <p:spPr bwMode="auto">
          <a:xfrm>
            <a:off x="323528" y="1556792"/>
            <a:ext cx="619283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sz="1400">
                <a:solidFill>
                  <a:schemeClr val="bg2"/>
                </a:solidFill>
                <a:latin typeface="Verdana" pitchFamily="34" charset="0"/>
                <a:ea typeface="ＭＳ Ｐゴシック" pitchFamily="34" charset="-128"/>
              </a:defRPr>
            </a:lvl1pPr>
            <a:lvl2pPr marL="742950" indent="-285750" eaLnBrk="0" hangingPunct="0">
              <a:defRPr sz="1400">
                <a:solidFill>
                  <a:schemeClr val="bg2"/>
                </a:solidFill>
                <a:latin typeface="Verdana" pitchFamily="34" charset="0"/>
                <a:ea typeface="ＭＳ Ｐゴシック" pitchFamily="34" charset="-128"/>
              </a:defRPr>
            </a:lvl2pPr>
            <a:lvl3pPr marL="1143000" indent="-228600" eaLnBrk="0" hangingPunct="0">
              <a:defRPr sz="1400">
                <a:solidFill>
                  <a:schemeClr val="bg2"/>
                </a:solidFill>
                <a:latin typeface="Verdana" pitchFamily="34" charset="0"/>
                <a:ea typeface="ＭＳ Ｐゴシック" pitchFamily="34" charset="-128"/>
              </a:defRPr>
            </a:lvl3pPr>
            <a:lvl4pPr marL="1600200" indent="-228600" eaLnBrk="0" hangingPunct="0">
              <a:defRPr sz="1400">
                <a:solidFill>
                  <a:schemeClr val="bg2"/>
                </a:solidFill>
                <a:latin typeface="Verdana" pitchFamily="34" charset="0"/>
                <a:ea typeface="ＭＳ Ｐゴシック" pitchFamily="34" charset="-128"/>
              </a:defRPr>
            </a:lvl4pPr>
            <a:lvl5pPr marL="2057400" indent="-228600" eaLnBrk="0" hangingPunct="0">
              <a:defRPr sz="1400">
                <a:solidFill>
                  <a:schemeClr val="bg2"/>
                </a:solidFill>
                <a:latin typeface="Verdana" pitchFamily="34" charset="0"/>
                <a:ea typeface="ＭＳ Ｐゴシック" pitchFamily="34" charset="-128"/>
              </a:defRPr>
            </a:lvl5pPr>
            <a:lvl6pPr marL="25146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6pPr>
            <a:lvl7pPr marL="29718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7pPr>
            <a:lvl8pPr marL="34290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8pPr>
            <a:lvl9pPr marL="38862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9pPr>
          </a:lstStyle>
          <a:p>
            <a:pPr eaLnBrk="1" hangingPunct="1">
              <a:buFont typeface="Arial" charset="0"/>
              <a:buChar char="•"/>
            </a:pPr>
            <a:r>
              <a:rPr lang="en-GB" altLang="en-US" dirty="0"/>
              <a:t>scales well to large numbers of organisations and users</a:t>
            </a:r>
          </a:p>
          <a:p>
            <a:pPr eaLnBrk="1" hangingPunct="1">
              <a:buFont typeface="Arial" charset="0"/>
              <a:buChar char="•"/>
            </a:pPr>
            <a:r>
              <a:rPr lang="en-GB" altLang="en-US" dirty="0"/>
              <a:t>assurance requirements on subscribers ensure quality ID</a:t>
            </a:r>
          </a:p>
          <a:p>
            <a:pPr eaLnBrk="1" hangingPunct="1">
              <a:buFont typeface="Arial" charset="0"/>
              <a:buChar char="•"/>
            </a:pPr>
            <a:r>
              <a:rPr lang="en-GB" altLang="en-US" dirty="0"/>
              <a:t>bound through legal </a:t>
            </a:r>
            <a:r>
              <a:rPr lang="en-GB" altLang="en-US" dirty="0" smtClean="0"/>
              <a:t>contracts</a:t>
            </a:r>
          </a:p>
          <a:p>
            <a:pPr eaLnBrk="1" hangingPunct="1">
              <a:buFont typeface="Arial" charset="0"/>
              <a:buChar char="•"/>
            </a:pPr>
            <a:r>
              <a:rPr lang="en-GB" altLang="en-US" dirty="0" smtClean="0"/>
              <a:t>listed in specific document and in the CPS</a:t>
            </a:r>
            <a:endParaRPr lang="en-GB" altLang="en-US" dirty="0"/>
          </a:p>
        </p:txBody>
      </p:sp>
      <p:pic>
        <p:nvPicPr>
          <p:cNvPr id="3074" name="Picture 2" descr="H:\Home\davidg\Projects-misc\Terena\TCS\IGTF-Accreditation\TCS-contract-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9535"/>
            <a:ext cx="56007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Today: Server certs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11</a:t>
            </a:fld>
            <a:endParaRPr lang="en-GB">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759700"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941168"/>
            <a:ext cx="4210050" cy="141922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9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Personal: the Federated </a:t>
            </a:r>
            <a:br>
              <a:rPr lang="en-US" dirty="0" smtClean="0"/>
            </a:br>
            <a:r>
              <a:rPr lang="en-US" dirty="0" smtClean="0"/>
              <a:t>(MICS) CA – shared or NREN portal</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12</a:t>
            </a:fld>
            <a:endParaRPr lang="en-GB">
              <a:solidFill>
                <a:schemeClr val="tx1"/>
              </a:solidFill>
            </a:endParaRPr>
          </a:p>
        </p:txBody>
      </p:sp>
      <p:pic>
        <p:nvPicPr>
          <p:cNvPr id="5" name="Picture 4" descr="personal--ca-with-federation_kaal2.png"/>
          <p:cNvPicPr>
            <a:picLocks noChangeAspect="1"/>
          </p:cNvPicPr>
          <p:nvPr/>
        </p:nvPicPr>
        <p:blipFill>
          <a:blip r:embed="rId2" cstate="print"/>
          <a:stretch>
            <a:fillRect/>
          </a:stretch>
        </p:blipFill>
        <p:spPr>
          <a:xfrm>
            <a:off x="1259632" y="1413057"/>
            <a:ext cx="6849160" cy="5230627"/>
          </a:xfrm>
          <a:prstGeom prst="rect">
            <a:avLst/>
          </a:prstGeom>
        </p:spPr>
      </p:pic>
      <p:sp>
        <p:nvSpPr>
          <p:cNvPr id="6" name="TextBox 5"/>
          <p:cNvSpPr txBox="1"/>
          <p:nvPr/>
        </p:nvSpPr>
        <p:spPr>
          <a:xfrm>
            <a:off x="0" y="6597352"/>
            <a:ext cx="3202800" cy="350865"/>
          </a:xfrm>
          <a:prstGeom prst="rect">
            <a:avLst/>
          </a:prstGeom>
          <a:noFill/>
        </p:spPr>
        <p:txBody>
          <a:bodyPr wrap="none" rtlCol="0">
            <a:spAutoFit/>
          </a:bodyPr>
          <a:lstStyle/>
          <a:p>
            <a:r>
              <a:rPr lang="en-US" dirty="0" smtClean="0"/>
              <a:t>From the TCS 2009 presentation!</a:t>
            </a:r>
            <a:endParaRPr lang="en-US" dirty="0"/>
          </a:p>
        </p:txBody>
      </p:sp>
    </p:spTree>
    <p:extLst>
      <p:ext uri="{BB962C8B-B14F-4D97-AF65-F5344CB8AC3E}">
        <p14:creationId xmlns:p14="http://schemas.microsoft.com/office/powerpoint/2010/main" val="408878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In Practice Today: Personal CA</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13</a:t>
            </a:fld>
            <a:endParaRPr lang="en-GB">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84723"/>
            <a:ext cx="3018036" cy="265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996952"/>
            <a:ext cx="2894707" cy="288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956540"/>
            <a:ext cx="3593778" cy="252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196753"/>
            <a:ext cx="4393680" cy="37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456" y="2282269"/>
            <a:ext cx="7477844" cy="274729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7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TCS: same, yet different</a:t>
            </a:r>
            <a:endParaRPr lang="en-US" dirty="0"/>
          </a:p>
        </p:txBody>
      </p:sp>
      <p:sp>
        <p:nvSpPr>
          <p:cNvPr id="3" name="Content Placeholder 2"/>
          <p:cNvSpPr>
            <a:spLocks noGrp="1"/>
          </p:cNvSpPr>
          <p:nvPr>
            <p:ph idx="1"/>
          </p:nvPr>
        </p:nvSpPr>
        <p:spPr/>
        <p:txBody>
          <a:bodyPr/>
          <a:lstStyle/>
          <a:p>
            <a:pPr marL="0" indent="0">
              <a:buNone/>
            </a:pPr>
            <a:r>
              <a:rPr lang="en-US" dirty="0" smtClean="0"/>
              <a:t>The model of the TCS stays the same as in ‘G2’</a:t>
            </a:r>
          </a:p>
          <a:p>
            <a:r>
              <a:rPr lang="en-US" dirty="0" smtClean="0"/>
              <a:t>Managed &amp; </a:t>
            </a:r>
            <a:r>
              <a:rPr lang="en-US" dirty="0" err="1" smtClean="0"/>
              <a:t>organised</a:t>
            </a:r>
            <a:r>
              <a:rPr lang="en-US" dirty="0" smtClean="0"/>
              <a:t> by TERENA (G</a:t>
            </a:r>
            <a:r>
              <a:rPr lang="en-GB" dirty="0" smtClean="0"/>
              <a:t>ÉANT Association)</a:t>
            </a:r>
            <a:endParaRPr lang="en-US" dirty="0" smtClean="0"/>
          </a:p>
          <a:p>
            <a:r>
              <a:rPr lang="en-US" dirty="0" smtClean="0"/>
              <a:t>For Server: based on </a:t>
            </a:r>
            <a:r>
              <a:rPr lang="en-US" dirty="0" err="1" smtClean="0"/>
              <a:t>organisational</a:t>
            </a:r>
            <a:r>
              <a:rPr lang="en-US" dirty="0" smtClean="0"/>
              <a:t> hierarchy </a:t>
            </a:r>
            <a:br>
              <a:rPr lang="en-US" dirty="0" smtClean="0"/>
            </a:br>
            <a:r>
              <a:rPr lang="en-US" dirty="0" smtClean="0"/>
              <a:t>	(domain name ownership)</a:t>
            </a:r>
          </a:p>
          <a:p>
            <a:r>
              <a:rPr lang="en-US" dirty="0" smtClean="0"/>
              <a:t>For Personal: leverage </a:t>
            </a:r>
            <a:r>
              <a:rPr lang="en-US" dirty="0" err="1" smtClean="0"/>
              <a:t>organisational</a:t>
            </a:r>
            <a:r>
              <a:rPr lang="en-US" dirty="0" smtClean="0"/>
              <a:t> IdPs, linked (mostly) through national federations</a:t>
            </a:r>
          </a:p>
          <a:p>
            <a:pPr lvl="1"/>
            <a:r>
              <a:rPr lang="en-US" i="1" dirty="0" smtClean="0"/>
              <a:t>How</a:t>
            </a:r>
            <a:r>
              <a:rPr lang="en-US" dirty="0" smtClean="0"/>
              <a:t> we link them is a technical detail</a:t>
            </a:r>
          </a:p>
          <a:p>
            <a:pPr lvl="1"/>
            <a:r>
              <a:rPr lang="en-US" dirty="0" smtClean="0"/>
              <a:t>used to be national-federation mediated, but directly taking attributes from the subscriber</a:t>
            </a:r>
          </a:p>
          <a:p>
            <a:pPr lvl="1"/>
            <a:r>
              <a:rPr lang="en-US" dirty="0" smtClean="0"/>
              <a:t>we may either continue to use this model, or the </a:t>
            </a:r>
            <a:br>
              <a:rPr lang="en-US" dirty="0" smtClean="0"/>
            </a:br>
            <a:r>
              <a:rPr lang="en-US" dirty="0" smtClean="0"/>
              <a:t>existing TERENA SP Proxy, or (in the future) eduGAIN</a:t>
            </a:r>
          </a:p>
          <a:p>
            <a:pPr lvl="1"/>
            <a:r>
              <a:rPr lang="en-US" dirty="0" smtClean="0"/>
              <a:t>Does not really matter: the attributes always come validated form the home </a:t>
            </a:r>
            <a:r>
              <a:rPr lang="en-US" dirty="0" err="1" smtClean="0"/>
              <a:t>IdP</a:t>
            </a:r>
            <a:endParaRPr lang="en-US" dirty="0" smtClean="0"/>
          </a:p>
          <a:p>
            <a:pPr lvl="1"/>
            <a:r>
              <a:rPr lang="en-US" dirty="0" smtClean="0"/>
              <a:t>You </a:t>
            </a:r>
            <a:r>
              <a:rPr lang="en-US" i="1" dirty="0" smtClean="0"/>
              <a:t>might </a:t>
            </a:r>
            <a:r>
              <a:rPr lang="en-US" dirty="0" smtClean="0"/>
              <a:t>even do it from within the </a:t>
            </a:r>
            <a:r>
              <a:rPr lang="en-US" dirty="0" err="1" smtClean="0"/>
              <a:t>organisational</a:t>
            </a:r>
            <a:r>
              <a:rPr lang="en-US" dirty="0" smtClean="0"/>
              <a:t> (subscriber) RA using personal invited after F2F vetting!</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14</a:t>
            </a:fld>
            <a:endParaRPr lang="en-GB">
              <a:solidFill>
                <a:schemeClr val="tx1"/>
              </a:solidFill>
            </a:endParaRPr>
          </a:p>
        </p:txBody>
      </p:sp>
    </p:spTree>
    <p:extLst>
      <p:ext uri="{BB962C8B-B14F-4D97-AF65-F5344CB8AC3E}">
        <p14:creationId xmlns:p14="http://schemas.microsoft.com/office/powerpoint/2010/main" val="9191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TCS: same, yet different</a:t>
            </a:r>
          </a:p>
        </p:txBody>
      </p:sp>
      <p:sp>
        <p:nvSpPr>
          <p:cNvPr id="3" name="Content Placeholder 2"/>
          <p:cNvSpPr>
            <a:spLocks noGrp="1"/>
          </p:cNvSpPr>
          <p:nvPr>
            <p:ph idx="1"/>
          </p:nvPr>
        </p:nvSpPr>
        <p:spPr/>
        <p:txBody>
          <a:bodyPr/>
          <a:lstStyle/>
          <a:p>
            <a:r>
              <a:rPr lang="en-US" dirty="0" smtClean="0"/>
              <a:t>G2 TCS used NREN-developed and member-sponsored portal software</a:t>
            </a:r>
          </a:p>
          <a:p>
            <a:pPr lvl="1"/>
            <a:r>
              <a:rPr lang="en-US" dirty="0" err="1" smtClean="0"/>
              <a:t>Djangora</a:t>
            </a:r>
            <a:r>
              <a:rPr lang="en-US" dirty="0" smtClean="0"/>
              <a:t>: Server and eScience Server (+CS)</a:t>
            </a:r>
          </a:p>
          <a:p>
            <a:pPr lvl="1"/>
            <a:r>
              <a:rPr lang="en-US" dirty="0" err="1" smtClean="0"/>
              <a:t>Confusa</a:t>
            </a:r>
            <a:r>
              <a:rPr lang="en-US" dirty="0" smtClean="0"/>
              <a:t>: (eScience) Personal</a:t>
            </a:r>
          </a:p>
          <a:p>
            <a:pPr lvl="1"/>
            <a:r>
              <a:rPr lang="en-US" dirty="0" smtClean="0"/>
              <a:t>Several per-country home-grown portals (GRNET, CESNET, …)</a:t>
            </a:r>
          </a:p>
          <a:p>
            <a:endParaRPr lang="en-US" dirty="0"/>
          </a:p>
          <a:p>
            <a:r>
              <a:rPr lang="en-US" dirty="0" smtClean="0"/>
              <a:t>G3 TCS will use the </a:t>
            </a:r>
            <a:r>
              <a:rPr lang="en-US" dirty="0" err="1" smtClean="0"/>
              <a:t>DigiCert</a:t>
            </a:r>
            <a:r>
              <a:rPr lang="en-US" dirty="0" smtClean="0"/>
              <a:t> </a:t>
            </a:r>
            <a:r>
              <a:rPr lang="en-US" i="1" dirty="0" err="1" smtClean="0"/>
              <a:t>CertCentral</a:t>
            </a:r>
            <a:r>
              <a:rPr lang="en-US" dirty="0" smtClean="0"/>
              <a:t> portal as much as possible</a:t>
            </a:r>
          </a:p>
          <a:p>
            <a:pPr lvl="1"/>
            <a:r>
              <a:rPr lang="en-US" dirty="0" err="1" smtClean="0"/>
              <a:t>Responbility</a:t>
            </a:r>
            <a:r>
              <a:rPr lang="en-US" dirty="0" smtClean="0"/>
              <a:t> hierarchy natively implemented (‘divisions’)</a:t>
            </a:r>
          </a:p>
          <a:p>
            <a:pPr lvl="1"/>
            <a:r>
              <a:rPr lang="en-US" dirty="0" smtClean="0"/>
              <a:t>Account management </a:t>
            </a:r>
            <a:r>
              <a:rPr lang="en-US" dirty="0" err="1" smtClean="0"/>
              <a:t>organised</a:t>
            </a:r>
            <a:r>
              <a:rPr lang="en-US" dirty="0" smtClean="0"/>
              <a:t> at the CA level</a:t>
            </a:r>
          </a:p>
          <a:p>
            <a:pPr lvl="1"/>
            <a:r>
              <a:rPr lang="en-US" dirty="0" smtClean="0"/>
              <a:t>Allows subscriber support by </a:t>
            </a:r>
            <a:r>
              <a:rPr lang="en-US" dirty="0" err="1" smtClean="0"/>
              <a:t>DigiCert</a:t>
            </a:r>
            <a:r>
              <a:rPr lang="en-US" dirty="0" smtClean="0"/>
              <a:t> (nice!)</a:t>
            </a:r>
          </a:p>
          <a:p>
            <a:pPr lvl="1"/>
            <a:r>
              <a:rPr lang="en-US" dirty="0" smtClean="0"/>
              <a:t>Permits pre-validation of </a:t>
            </a:r>
            <a:r>
              <a:rPr lang="en-US" dirty="0" err="1" smtClean="0"/>
              <a:t>Organisations</a:t>
            </a:r>
            <a:r>
              <a:rPr lang="en-US" dirty="0" smtClean="0"/>
              <a:t> (quick issuance)</a:t>
            </a:r>
          </a:p>
          <a:p>
            <a:pPr lvl="1"/>
            <a:r>
              <a:rPr lang="en-US" dirty="0" smtClean="0"/>
              <a:t>For Personal, a self-service (SAML) issuance system is being developed – for now there’s an subscriber-invite system for the Phase I and II pilots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15</a:t>
            </a:fld>
            <a:endParaRPr lang="en-GB">
              <a:solidFill>
                <a:schemeClr val="tx1"/>
              </a:solidFill>
            </a:endParaRPr>
          </a:p>
        </p:txBody>
      </p:sp>
    </p:spTree>
    <p:extLst>
      <p:ext uri="{BB962C8B-B14F-4D97-AF65-F5344CB8AC3E}">
        <p14:creationId xmlns:p14="http://schemas.microsoft.com/office/powerpoint/2010/main" val="107576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TCS: same, yet different</a:t>
            </a:r>
          </a:p>
        </p:txBody>
      </p:sp>
      <p:sp>
        <p:nvSpPr>
          <p:cNvPr id="3" name="Content Placeholder 2"/>
          <p:cNvSpPr>
            <a:spLocks noGrp="1"/>
          </p:cNvSpPr>
          <p:nvPr>
            <p:ph idx="1"/>
          </p:nvPr>
        </p:nvSpPr>
        <p:spPr/>
        <p:txBody>
          <a:bodyPr/>
          <a:lstStyle/>
          <a:p>
            <a:r>
              <a:rPr lang="en-US" dirty="0" smtClean="0"/>
              <a:t>Old TCS CPS G2</a:t>
            </a:r>
          </a:p>
          <a:p>
            <a:pPr lvl="1"/>
            <a:r>
              <a:rPr lang="en-US" dirty="0" smtClean="0"/>
              <a:t>Self-contained CPS, which we had to update continuously as the G2 provider unleashed changes on us</a:t>
            </a:r>
          </a:p>
          <a:p>
            <a:pPr lvl="1"/>
            <a:r>
              <a:rPr lang="en-US" dirty="0" smtClean="0"/>
              <a:t>Was ‘complete’, but has in-line copying of much of the upstream text</a:t>
            </a:r>
          </a:p>
          <a:p>
            <a:pPr lvl="1"/>
            <a:endParaRPr lang="en-US" dirty="0"/>
          </a:p>
          <a:p>
            <a:r>
              <a:rPr lang="en-US" dirty="0" smtClean="0"/>
              <a:t>TCS CPS G3</a:t>
            </a:r>
          </a:p>
          <a:p>
            <a:pPr lvl="1"/>
            <a:r>
              <a:rPr lang="en-US" dirty="0" smtClean="0"/>
              <a:t>Inspired by the RPS work, the TCS CPS ‘v2.0’ includes the </a:t>
            </a:r>
            <a:r>
              <a:rPr lang="en-US" dirty="0" err="1" smtClean="0"/>
              <a:t>DigiCert</a:t>
            </a:r>
            <a:r>
              <a:rPr lang="en-US" dirty="0" smtClean="0"/>
              <a:t> CP and CPS by reference</a:t>
            </a:r>
          </a:p>
          <a:p>
            <a:pPr lvl="1"/>
            <a:r>
              <a:rPr lang="en-US" dirty="0" smtClean="0"/>
              <a:t>We list the certificate product mappings between the TCS name(s) and the names in the </a:t>
            </a:r>
            <a:r>
              <a:rPr lang="en-US" dirty="0" err="1" smtClean="0"/>
              <a:t>DigiCert</a:t>
            </a:r>
            <a:r>
              <a:rPr lang="en-US" dirty="0" smtClean="0"/>
              <a:t> CP and CPS</a:t>
            </a:r>
          </a:p>
          <a:p>
            <a:pPr lvl="1"/>
            <a:r>
              <a:rPr lang="en-US" dirty="0" smtClean="0"/>
              <a:t>Both have the RFC3647 structure, so link-through is transparent</a:t>
            </a:r>
          </a:p>
          <a:p>
            <a:pPr lvl="1"/>
            <a:r>
              <a:rPr lang="en-US" dirty="0" err="1" smtClean="0"/>
              <a:t>DigiCert</a:t>
            </a:r>
            <a:r>
              <a:rPr lang="en-US" dirty="0" smtClean="0"/>
              <a:t> CP/CPS is already IGTF </a:t>
            </a:r>
            <a:r>
              <a:rPr lang="en-US" dirty="0" err="1" smtClean="0"/>
              <a:t>Classic&amp;MICS</a:t>
            </a:r>
            <a:r>
              <a:rPr lang="en-US" dirty="0" smtClean="0"/>
              <a:t> accredited!</a:t>
            </a:r>
            <a:br>
              <a:rPr lang="en-US" dirty="0" smtClean="0"/>
            </a:br>
            <a:r>
              <a:rPr lang="en-US" i="1" dirty="0" smtClean="0"/>
              <a:t>so we don’t need to duplicate all that work again for TCS v2.0</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16</a:t>
            </a:fld>
            <a:endParaRPr lang="en-GB">
              <a:solidFill>
                <a:schemeClr val="tx1"/>
              </a:solidFill>
            </a:endParaRPr>
          </a:p>
        </p:txBody>
      </p:sp>
    </p:spTree>
    <p:extLst>
      <p:ext uri="{BB962C8B-B14F-4D97-AF65-F5344CB8AC3E}">
        <p14:creationId xmlns:p14="http://schemas.microsoft.com/office/powerpoint/2010/main" val="2045788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620000" cy="811560"/>
          </a:xfrm>
        </p:spPr>
        <p:txBody>
          <a:bodyPr/>
          <a:lstStyle/>
          <a:p>
            <a:r>
              <a:rPr lang="en-US" dirty="0" smtClean="0"/>
              <a:t>TCS Document </a:t>
            </a:r>
            <a:r>
              <a:rPr lang="en-US" dirty="0"/>
              <a:t>Set</a:t>
            </a:r>
            <a:br>
              <a:rPr lang="en-US" dirty="0"/>
            </a:br>
            <a:r>
              <a:rPr lang="en-US" sz="1800" i="1" dirty="0">
                <a:solidFill>
                  <a:srgbClr val="CF3880"/>
                </a:solidFill>
              </a:rPr>
              <a:t>https://wiki.eugridpma.org/Members/TCSG3Documents</a:t>
            </a:r>
            <a:endParaRPr lang="en-US" sz="2800" i="1" dirty="0">
              <a:solidFill>
                <a:srgbClr val="CF3880"/>
              </a:solidFill>
            </a:endParaRPr>
          </a:p>
        </p:txBody>
      </p:sp>
      <p:sp>
        <p:nvSpPr>
          <p:cNvPr id="3" name="Content Placeholder 2"/>
          <p:cNvSpPr>
            <a:spLocks noGrp="1"/>
          </p:cNvSpPr>
          <p:nvPr>
            <p:ph idx="1"/>
          </p:nvPr>
        </p:nvSpPr>
        <p:spPr>
          <a:xfrm>
            <a:off x="1524000" y="1340768"/>
            <a:ext cx="6858000" cy="4755232"/>
          </a:xfrm>
        </p:spPr>
        <p:txBody>
          <a:bodyPr/>
          <a:lstStyle/>
          <a:p>
            <a:r>
              <a:rPr lang="en-US" dirty="0" smtClean="0"/>
              <a:t>TCS Service CPS</a:t>
            </a:r>
          </a:p>
          <a:p>
            <a:pPr lvl="1"/>
            <a:r>
              <a:rPr lang="en-US" dirty="0" smtClean="0"/>
              <a:t>TCS Personal CAs CPS v2.0</a:t>
            </a:r>
          </a:p>
          <a:p>
            <a:pPr lvl="1"/>
            <a:r>
              <a:rPr lang="en-US" dirty="0" smtClean="0"/>
              <a:t>TCS Server &amp; Code Signing CAs CPS v2.0</a:t>
            </a:r>
          </a:p>
          <a:p>
            <a:endParaRPr lang="en-US" dirty="0" smtClean="0"/>
          </a:p>
          <a:p>
            <a:r>
              <a:rPr lang="en-US" dirty="0" smtClean="0"/>
              <a:t>Subscriber Agreement</a:t>
            </a:r>
          </a:p>
          <a:p>
            <a:r>
              <a:rPr lang="en-US" dirty="0" smtClean="0"/>
              <a:t>Terms of Use</a:t>
            </a:r>
          </a:p>
          <a:p>
            <a:r>
              <a:rPr lang="en-US" dirty="0"/>
              <a:t>Schedule 4 Required Contractual </a:t>
            </a:r>
            <a:r>
              <a:rPr lang="en-US" dirty="0" smtClean="0"/>
              <a:t>Terms</a:t>
            </a:r>
          </a:p>
          <a:p>
            <a:r>
              <a:rPr lang="en-US" dirty="0" smtClean="0"/>
              <a:t>Relying Party Agreement</a:t>
            </a:r>
          </a:p>
          <a:p>
            <a:endParaRPr lang="en-US" dirty="0" smtClean="0"/>
          </a:p>
          <a:p>
            <a:r>
              <a:rPr lang="en-US" dirty="0" err="1" smtClean="0"/>
              <a:t>DigiCert</a:t>
            </a:r>
            <a:r>
              <a:rPr lang="en-US" dirty="0" smtClean="0"/>
              <a:t> CPS</a:t>
            </a:r>
          </a:p>
          <a:p>
            <a:r>
              <a:rPr lang="en-US" dirty="0" err="1" smtClean="0"/>
              <a:t>DigiCert</a:t>
            </a:r>
            <a:r>
              <a:rPr lang="en-US" dirty="0" smtClean="0"/>
              <a:t> CP</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17</a:t>
            </a:fld>
            <a:endParaRPr lang="en-GB">
              <a:solidFill>
                <a:schemeClr val="tx1"/>
              </a:solidFill>
            </a:endParaRPr>
          </a:p>
        </p:txBody>
      </p:sp>
      <p:sp>
        <p:nvSpPr>
          <p:cNvPr id="5" name="TextBox 4"/>
          <p:cNvSpPr txBox="1"/>
          <p:nvPr/>
        </p:nvSpPr>
        <p:spPr>
          <a:xfrm>
            <a:off x="1549976" y="5373216"/>
            <a:ext cx="7272808" cy="867930"/>
          </a:xfrm>
          <a:prstGeom prst="rect">
            <a:avLst/>
          </a:prstGeom>
          <a:noFill/>
        </p:spPr>
        <p:txBody>
          <a:bodyPr wrap="square" rtlCol="0">
            <a:spAutoFit/>
          </a:bodyPr>
          <a:lstStyle/>
          <a:p>
            <a:r>
              <a:rPr lang="en-US" u="sng" dirty="0">
                <a:hlinkClick r:id="rId2"/>
              </a:rPr>
              <a:t>http://</a:t>
            </a:r>
            <a:r>
              <a:rPr lang="en-US" u="sng" dirty="0" smtClean="0">
                <a:hlinkClick r:id="rId2"/>
              </a:rPr>
              <a:t>www.digicert.com/ssl-cps-repository.htm</a:t>
            </a:r>
            <a:endParaRPr lang="en-US" u="sng" dirty="0" smtClean="0"/>
          </a:p>
          <a:p>
            <a:r>
              <a:rPr lang="en-US" dirty="0">
                <a:hlinkClick r:id="rId3"/>
              </a:rPr>
              <a:t>http://www.terena.org/activities/tcs/repository</a:t>
            </a:r>
            <a:r>
              <a:rPr lang="en-US" dirty="0" smtClean="0">
                <a:hlinkClick r:id="rId3"/>
              </a:rPr>
              <a:t>/</a:t>
            </a:r>
            <a:endParaRPr lang="en-US" dirty="0" smtClean="0"/>
          </a:p>
          <a:p>
            <a:r>
              <a:rPr lang="en-US" i="1" dirty="0" smtClean="0"/>
              <a:t>New documents linked to agenda page – not yet in the public repo!</a:t>
            </a:r>
            <a:endParaRPr lang="en-US" i="1" dirty="0"/>
          </a:p>
        </p:txBody>
      </p:sp>
    </p:spTree>
    <p:extLst>
      <p:ext uri="{BB962C8B-B14F-4D97-AF65-F5344CB8AC3E}">
        <p14:creationId xmlns:p14="http://schemas.microsoft.com/office/powerpoint/2010/main" val="3221209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Documents</a:t>
            </a:r>
            <a:endParaRPr lang="en-US" dirty="0"/>
          </a:p>
        </p:txBody>
      </p:sp>
      <p:sp>
        <p:nvSpPr>
          <p:cNvPr id="3" name="Content Placeholder 2"/>
          <p:cNvSpPr>
            <a:spLocks noGrp="1"/>
          </p:cNvSpPr>
          <p:nvPr>
            <p:ph idx="1"/>
          </p:nvPr>
        </p:nvSpPr>
        <p:spPr>
          <a:xfrm>
            <a:off x="1524000" y="1828800"/>
            <a:ext cx="7368480" cy="4267200"/>
          </a:xfrm>
        </p:spPr>
        <p:txBody>
          <a:bodyPr/>
          <a:lstStyle/>
          <a:p>
            <a:r>
              <a:rPr lang="en-US" dirty="0" smtClean="0"/>
              <a:t>TERENA TCS PMA ‘owns’ the service CPS</a:t>
            </a:r>
          </a:p>
          <a:p>
            <a:pPr lvl="1"/>
            <a:r>
              <a:rPr lang="en-US" dirty="0" smtClean="0"/>
              <a:t>This master document includes, </a:t>
            </a:r>
            <a:r>
              <a:rPr lang="en-US" i="1" dirty="0" smtClean="0"/>
              <a:t>by reference</a:t>
            </a:r>
            <a:r>
              <a:rPr lang="en-US" dirty="0" smtClean="0"/>
              <a:t>, all others</a:t>
            </a:r>
          </a:p>
          <a:p>
            <a:pPr lvl="1"/>
            <a:r>
              <a:rPr lang="en-US" dirty="0" smtClean="0"/>
              <a:t>Evolves from SCS, to TCS G1/G2, to now TCS G3</a:t>
            </a:r>
          </a:p>
          <a:p>
            <a:pPr lvl="1"/>
            <a:r>
              <a:rPr lang="en-US" dirty="0" smtClean="0"/>
              <a:t>Could be dramatically simplified for G3!</a:t>
            </a:r>
          </a:p>
          <a:p>
            <a:pPr lvl="1"/>
            <a:endParaRPr lang="en-US" dirty="0"/>
          </a:p>
          <a:p>
            <a:r>
              <a:rPr lang="en-US" dirty="0" err="1" smtClean="0"/>
              <a:t>DigiCert</a:t>
            </a:r>
            <a:r>
              <a:rPr lang="en-US" dirty="0" smtClean="0"/>
              <a:t> CP and CPS</a:t>
            </a:r>
          </a:p>
          <a:p>
            <a:pPr lvl="1"/>
            <a:r>
              <a:rPr lang="en-US" dirty="0" smtClean="0"/>
              <a:t>Already an IGTF Accredited Classic &amp; MICS CA</a:t>
            </a:r>
          </a:p>
          <a:p>
            <a:pPr lvl="1"/>
            <a:r>
              <a:rPr lang="en-US" dirty="0" smtClean="0"/>
              <a:t>CP and CPS reviewed by TAGPMA</a:t>
            </a:r>
          </a:p>
          <a:p>
            <a:pPr lvl="1"/>
            <a:r>
              <a:rPr lang="en-US" dirty="0" smtClean="0"/>
              <a:t>Roots included in  IGTF distribution since January 2012</a:t>
            </a:r>
          </a:p>
          <a:p>
            <a:endParaRPr lang="en-US" dirty="0"/>
          </a:p>
          <a:p>
            <a:r>
              <a:rPr lang="en-US" dirty="0" smtClean="0"/>
              <a:t>Subscriber Agreement/Terms of Use and the </a:t>
            </a:r>
            <a:br>
              <a:rPr lang="en-US" dirty="0" smtClean="0"/>
            </a:br>
            <a:r>
              <a:rPr lang="en-US" dirty="0" smtClean="0"/>
              <a:t>‘Schedule 4 Contractual Terms’ enforce IGTF Classic/MICS compliance from all participants</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18</a:t>
            </a:fld>
            <a:endParaRPr lang="en-GB">
              <a:solidFill>
                <a:schemeClr val="tx1"/>
              </a:solidFill>
            </a:endParaRPr>
          </a:p>
        </p:txBody>
      </p:sp>
    </p:spTree>
    <p:extLst>
      <p:ext uri="{BB962C8B-B14F-4D97-AF65-F5344CB8AC3E}">
        <p14:creationId xmlns:p14="http://schemas.microsoft.com/office/powerpoint/2010/main" val="2874389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CPS Documents</a:t>
            </a:r>
            <a:endParaRPr lang="en-US" dirty="0"/>
          </a:p>
        </p:txBody>
      </p:sp>
      <p:sp>
        <p:nvSpPr>
          <p:cNvPr id="3" name="Content Placeholder 2"/>
          <p:cNvSpPr>
            <a:spLocks noGrp="1"/>
          </p:cNvSpPr>
          <p:nvPr>
            <p:ph idx="1"/>
          </p:nvPr>
        </p:nvSpPr>
        <p:spPr>
          <a:xfrm>
            <a:off x="1331640" y="1484784"/>
            <a:ext cx="7632848" cy="4611216"/>
          </a:xfrm>
        </p:spPr>
        <p:txBody>
          <a:bodyPr/>
          <a:lstStyle/>
          <a:p>
            <a:pPr marL="0" indent="0">
              <a:buNone/>
            </a:pPr>
            <a:r>
              <a:rPr lang="en-US" dirty="0" smtClean="0"/>
              <a:t>Two ‘branches’ – two CPS documents</a:t>
            </a:r>
          </a:p>
          <a:p>
            <a:r>
              <a:rPr lang="en-US" dirty="0" smtClean="0"/>
              <a:t>TCS Personal CAs v2.0</a:t>
            </a:r>
          </a:p>
          <a:p>
            <a:pPr lvl="1"/>
            <a:r>
              <a:rPr lang="en-US" dirty="0"/>
              <a:t>1-3 year Client Encryption Certificate </a:t>
            </a:r>
            <a:r>
              <a:rPr lang="en-US" dirty="0" smtClean="0"/>
              <a:t>LoA1</a:t>
            </a:r>
          </a:p>
          <a:p>
            <a:pPr lvl="1"/>
            <a:r>
              <a:rPr lang="en-US" dirty="0"/>
              <a:t>1-3 year Client Signing Certificate </a:t>
            </a:r>
            <a:r>
              <a:rPr lang="en-US" dirty="0" smtClean="0"/>
              <a:t>LoA1</a:t>
            </a:r>
          </a:p>
          <a:p>
            <a:pPr lvl="1"/>
            <a:r>
              <a:rPr lang="en-US" dirty="0"/>
              <a:t>1-3 year Client s/MIME Certificate </a:t>
            </a:r>
            <a:r>
              <a:rPr lang="en-US" dirty="0" smtClean="0"/>
              <a:t>LoA1</a:t>
            </a:r>
          </a:p>
          <a:p>
            <a:pPr lvl="1"/>
            <a:r>
              <a:rPr lang="en-US" dirty="0"/>
              <a:t>1-3 year Document Signing Certificate </a:t>
            </a:r>
            <a:endParaRPr lang="en-US" dirty="0" smtClean="0"/>
          </a:p>
          <a:p>
            <a:pPr lvl="1"/>
            <a:r>
              <a:rPr lang="en-US" b="1" dirty="0" smtClean="0"/>
              <a:t>13 </a:t>
            </a:r>
            <a:r>
              <a:rPr lang="en-US" b="1" dirty="0"/>
              <a:t>month Grid Client </a:t>
            </a:r>
            <a:r>
              <a:rPr lang="en-US" b="1" dirty="0" smtClean="0"/>
              <a:t>Certificate </a:t>
            </a:r>
            <a:r>
              <a:rPr lang="en-US" b="1" dirty="0" err="1" smtClean="0"/>
              <a:t>LoA</a:t>
            </a:r>
            <a:r>
              <a:rPr lang="en-US" b="1" dirty="0" smtClean="0"/>
              <a:t> 2, </a:t>
            </a:r>
            <a:r>
              <a:rPr lang="en-US" b="1" dirty="0" err="1" smtClean="0"/>
              <a:t>Classic&amp;MICS</a:t>
            </a:r>
            <a:endParaRPr lang="en-US" b="1" dirty="0" smtClean="0"/>
          </a:p>
          <a:p>
            <a:pPr lvl="1"/>
            <a:r>
              <a:rPr lang="en-US" b="1" dirty="0" smtClean="0"/>
              <a:t>13 month Grid Robot Certificate (x3) Classic</a:t>
            </a:r>
          </a:p>
          <a:p>
            <a:r>
              <a:rPr lang="en-US" dirty="0" smtClean="0"/>
              <a:t>TCS Server &amp; Code Signing CAs v2.0</a:t>
            </a:r>
          </a:p>
          <a:p>
            <a:pPr lvl="1"/>
            <a:r>
              <a:rPr lang="en-US" dirty="0" smtClean="0"/>
              <a:t>1-3 </a:t>
            </a:r>
            <a:r>
              <a:rPr lang="en-US" dirty="0"/>
              <a:t>year SSL </a:t>
            </a:r>
            <a:r>
              <a:rPr lang="en-US" dirty="0" smtClean="0"/>
              <a:t>Plus/UC/Wildcard Certificate </a:t>
            </a:r>
          </a:p>
          <a:p>
            <a:pPr lvl="1"/>
            <a:r>
              <a:rPr lang="en-US" b="1" dirty="0" smtClean="0"/>
              <a:t>13 month Grid Host Certificate IGTF Classic</a:t>
            </a:r>
          </a:p>
          <a:p>
            <a:pPr lvl="1"/>
            <a:r>
              <a:rPr lang="en-US" dirty="0"/>
              <a:t>1-3 year Code Signing Certificate </a:t>
            </a:r>
            <a:endParaRPr lang="en-US" dirty="0" smtClean="0"/>
          </a:p>
          <a:p>
            <a:pPr lvl="1"/>
            <a:r>
              <a:rPr lang="en-US" dirty="0"/>
              <a:t>1-2 year EV SSL </a:t>
            </a:r>
            <a:r>
              <a:rPr lang="en-US" dirty="0" smtClean="0"/>
              <a:t>(+UC) Certificate </a:t>
            </a:r>
          </a:p>
          <a:p>
            <a:pPr lvl="1"/>
            <a:r>
              <a:rPr lang="en-US" dirty="0"/>
              <a:t>1-2 year EV Code Signing Certificate </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19</a:t>
            </a:fld>
            <a:endParaRPr lang="en-GB">
              <a:solidFill>
                <a:schemeClr val="tx1"/>
              </a:solidFill>
            </a:endParaRPr>
          </a:p>
        </p:txBody>
      </p:sp>
    </p:spTree>
    <p:extLst>
      <p:ext uri="{BB962C8B-B14F-4D97-AF65-F5344CB8AC3E}">
        <p14:creationId xmlns:p14="http://schemas.microsoft.com/office/powerpoint/2010/main" val="303587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SCS,TCS,TCS-II – the ten year road to simple unlimited certificates</a:t>
            </a:r>
            <a:endParaRPr lang="en-US" dirty="0"/>
          </a:p>
        </p:txBody>
      </p:sp>
      <p:sp>
        <p:nvSpPr>
          <p:cNvPr id="3" name="Content Placeholder 2"/>
          <p:cNvSpPr>
            <a:spLocks noGrp="1"/>
          </p:cNvSpPr>
          <p:nvPr>
            <p:ph idx="1"/>
          </p:nvPr>
        </p:nvSpPr>
        <p:spPr/>
        <p:txBody>
          <a:bodyPr/>
          <a:lstStyle/>
          <a:p>
            <a:r>
              <a:rPr lang="en-US" dirty="0" smtClean="0"/>
              <a:t>Back in 2004 </a:t>
            </a:r>
            <a:r>
              <a:rPr lang="en-GB" dirty="0"/>
              <a:t>m</a:t>
            </a:r>
            <a:r>
              <a:rPr lang="en-GB" altLang="en-US" dirty="0" smtClean="0"/>
              <a:t>any NRENs had set-up a CA - but these certificates issued were not trusted by web browsers (the </a:t>
            </a:r>
            <a:r>
              <a:rPr lang="en-GB" altLang="en-US" dirty="0" smtClean="0">
                <a:latin typeface="Arial" charset="0"/>
              </a:rPr>
              <a:t>‘</a:t>
            </a:r>
            <a:r>
              <a:rPr lang="en-GB" altLang="en-US" dirty="0" smtClean="0"/>
              <a:t>pop-up</a:t>
            </a:r>
            <a:r>
              <a:rPr lang="en-GB" altLang="en-US" dirty="0" smtClean="0">
                <a:latin typeface="Arial" charset="0"/>
              </a:rPr>
              <a:t>’</a:t>
            </a:r>
            <a:r>
              <a:rPr lang="en-GB" altLang="en-US" dirty="0" smtClean="0"/>
              <a:t> problem)</a:t>
            </a:r>
          </a:p>
          <a:p>
            <a:r>
              <a:rPr lang="en-GB" dirty="0" smtClean="0"/>
              <a:t>Buying large numbers of certs one-by-one is slow, tedious, and expensive – so leads to people inventing ‘self-signed’ certs or leaving services insecure (web logins, </a:t>
            </a:r>
            <a:r>
              <a:rPr lang="en-GB" dirty="0" err="1" smtClean="0"/>
              <a:t>imap</a:t>
            </a:r>
            <a:r>
              <a:rPr lang="en-GB" dirty="0" smtClean="0"/>
              <a:t>, radius, …)</a:t>
            </a:r>
          </a:p>
          <a:p>
            <a:endParaRPr lang="en-GB" dirty="0"/>
          </a:p>
          <a:p>
            <a:r>
              <a:rPr lang="en-GB" dirty="0" smtClean="0"/>
              <a:t>So why not leverage the combined power of many to make a simple and affordable service – </a:t>
            </a:r>
            <a:br>
              <a:rPr lang="en-GB" dirty="0" smtClean="0"/>
            </a:br>
            <a:r>
              <a:rPr lang="en-GB" dirty="0" smtClean="0"/>
              <a:t>which is what Jan Meijer started at a TF-AACE meeting in 2004!</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a:t>
            </a:fld>
            <a:endParaRPr lang="en-GB">
              <a:solidFill>
                <a:schemeClr val="tx1"/>
              </a:solidFill>
            </a:endParaRPr>
          </a:p>
        </p:txBody>
      </p:sp>
    </p:spTree>
    <p:extLst>
      <p:ext uri="{BB962C8B-B14F-4D97-AF65-F5344CB8AC3E}">
        <p14:creationId xmlns:p14="http://schemas.microsoft.com/office/powerpoint/2010/main" val="1147681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Hierarchy</a:t>
            </a:r>
            <a:endParaRPr lang="en-US" dirty="0"/>
          </a:p>
        </p:txBody>
      </p:sp>
      <p:sp>
        <p:nvSpPr>
          <p:cNvPr id="3" name="Content Placeholder 2"/>
          <p:cNvSpPr>
            <a:spLocks noGrp="1"/>
          </p:cNvSpPr>
          <p:nvPr>
            <p:ph idx="1"/>
          </p:nvPr>
        </p:nvSpPr>
        <p:spPr>
          <a:xfrm>
            <a:off x="1524000" y="1828800"/>
            <a:ext cx="7368480" cy="4267200"/>
          </a:xfrm>
        </p:spPr>
        <p:txBody>
          <a:bodyPr/>
          <a:lstStyle/>
          <a:p>
            <a:pPr marL="0" indent="0">
              <a:buNone/>
            </a:pPr>
            <a:r>
              <a:rPr lang="en-US" dirty="0" smtClean="0"/>
              <a:t>Certificate types distributed over 5 TCS specific ICAs</a:t>
            </a:r>
          </a:p>
          <a:p>
            <a:r>
              <a:rPr lang="en-US" dirty="0" smtClean="0"/>
              <a:t>TCS Personal CA 3</a:t>
            </a:r>
          </a:p>
          <a:p>
            <a:r>
              <a:rPr lang="en-US" b="1" dirty="0" smtClean="0"/>
              <a:t>TCS eScience Personal CA 3</a:t>
            </a:r>
          </a:p>
          <a:p>
            <a:r>
              <a:rPr lang="en-US" dirty="0" smtClean="0"/>
              <a:t>TCS SSL CA 3</a:t>
            </a:r>
          </a:p>
          <a:p>
            <a:r>
              <a:rPr lang="en-US" b="1" dirty="0" smtClean="0"/>
              <a:t>TCS eScience SSL CA 3</a:t>
            </a:r>
          </a:p>
          <a:p>
            <a:r>
              <a:rPr lang="en-US" dirty="0" smtClean="0"/>
              <a:t>TCS Code Signing CA 3</a:t>
            </a:r>
          </a:p>
          <a:p>
            <a:pPr marL="0" indent="0">
              <a:buNone/>
            </a:pPr>
            <a:r>
              <a:rPr lang="en-US" i="1" dirty="0"/>
              <a:t>a</a:t>
            </a:r>
            <a:r>
              <a:rPr lang="en-US" i="1" dirty="0" smtClean="0"/>
              <a:t>ll subordinate to the </a:t>
            </a:r>
            <a:r>
              <a:rPr lang="en-US" i="1" dirty="0" err="1" smtClean="0"/>
              <a:t>DigiCertAssuredIDRootCA</a:t>
            </a:r>
            <a:endParaRPr lang="en-US" i="1" dirty="0" smtClean="0"/>
          </a:p>
          <a:p>
            <a:endParaRPr lang="en-US" dirty="0"/>
          </a:p>
          <a:p>
            <a:pPr marL="0" indent="0">
              <a:buNone/>
            </a:pPr>
            <a:r>
              <a:rPr lang="en-US" dirty="0" smtClean="0"/>
              <a:t>Remainder issued from other specific (</a:t>
            </a:r>
            <a:r>
              <a:rPr lang="en-US" dirty="0" err="1" smtClean="0"/>
              <a:t>DigiCert</a:t>
            </a:r>
            <a:r>
              <a:rPr lang="en-US" dirty="0"/>
              <a:t>)</a:t>
            </a:r>
            <a:r>
              <a:rPr lang="en-US" dirty="0" smtClean="0"/>
              <a:t> ICAs</a:t>
            </a:r>
          </a:p>
          <a:p>
            <a:r>
              <a:rPr lang="en-US" sz="1800" dirty="0" smtClean="0"/>
              <a:t>EV SSL from </a:t>
            </a:r>
            <a:r>
              <a:rPr lang="en-US" sz="1800" dirty="0"/>
              <a:t>TERENA SSL High Assurance CA </a:t>
            </a:r>
            <a:r>
              <a:rPr lang="en-US" sz="1800" dirty="0" smtClean="0"/>
              <a:t>3 under </a:t>
            </a:r>
            <a:r>
              <a:rPr lang="en-US" sz="1800" dirty="0" err="1" smtClean="0"/>
              <a:t>DigiCert</a:t>
            </a:r>
            <a:r>
              <a:rPr lang="en-US" sz="1800" dirty="0" smtClean="0"/>
              <a:t> </a:t>
            </a:r>
            <a:r>
              <a:rPr lang="en-US" sz="1800" dirty="0"/>
              <a:t>High Assurance EV Root </a:t>
            </a:r>
            <a:r>
              <a:rPr lang="en-US" sz="1800" dirty="0" smtClean="0"/>
              <a:t>CA</a:t>
            </a:r>
          </a:p>
          <a:p>
            <a:r>
              <a:rPr lang="en-US" sz="1800" dirty="0" smtClean="0"/>
              <a:t>Document Signing from </a:t>
            </a:r>
            <a:r>
              <a:rPr lang="en-US" sz="1800" dirty="0" err="1"/>
              <a:t>DigiCert</a:t>
            </a:r>
            <a:r>
              <a:rPr lang="en-US" sz="1800" dirty="0"/>
              <a:t> Document Signing </a:t>
            </a:r>
            <a:r>
              <a:rPr lang="en-US" sz="1800" dirty="0" smtClean="0"/>
              <a:t>CA under </a:t>
            </a:r>
            <a:r>
              <a:rPr lang="en-US" sz="1800" dirty="0" err="1" smtClean="0"/>
              <a:t>AssuredIDRoot</a:t>
            </a:r>
            <a:endParaRPr lang="en-US" sz="18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20</a:t>
            </a:fld>
            <a:endParaRPr lang="en-GB">
              <a:solidFill>
                <a:schemeClr val="tx1"/>
              </a:solidFill>
            </a:endParaRPr>
          </a:p>
        </p:txBody>
      </p:sp>
    </p:spTree>
    <p:extLst>
      <p:ext uri="{BB962C8B-B14F-4D97-AF65-F5344CB8AC3E}">
        <p14:creationId xmlns:p14="http://schemas.microsoft.com/office/powerpoint/2010/main" val="2726329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along with GFD.169</a:t>
            </a:r>
            <a:endParaRPr lang="en-US" dirty="0"/>
          </a:p>
        </p:txBody>
      </p:sp>
      <p:sp>
        <p:nvSpPr>
          <p:cNvPr id="3" name="Content Placeholder 2"/>
          <p:cNvSpPr>
            <a:spLocks noGrp="1"/>
          </p:cNvSpPr>
          <p:nvPr>
            <p:ph idx="1"/>
          </p:nvPr>
        </p:nvSpPr>
        <p:spPr>
          <a:xfrm>
            <a:off x="395536" y="1828800"/>
            <a:ext cx="8568952" cy="4267200"/>
          </a:xfrm>
        </p:spPr>
        <p:txBody>
          <a:bodyPr/>
          <a:lstStyle/>
          <a:p>
            <a:r>
              <a:rPr lang="en-US" dirty="0" smtClean="0"/>
              <a:t>CPS is RFC3647 formatted</a:t>
            </a:r>
          </a:p>
          <a:p>
            <a:pPr lvl="1"/>
            <a:r>
              <a:rPr lang="en-US" dirty="0" smtClean="0"/>
              <a:t>TCS CPS, </a:t>
            </a:r>
            <a:r>
              <a:rPr lang="en-US" dirty="0" err="1" smtClean="0"/>
              <a:t>DigiCert</a:t>
            </a:r>
            <a:r>
              <a:rPr lang="en-US" dirty="0" smtClean="0"/>
              <a:t> CPS, and </a:t>
            </a:r>
            <a:r>
              <a:rPr lang="en-US" dirty="0" err="1" smtClean="0"/>
              <a:t>DigiCert</a:t>
            </a:r>
            <a:r>
              <a:rPr lang="en-US" dirty="0" smtClean="0"/>
              <a:t> CP all follow</a:t>
            </a:r>
          </a:p>
          <a:p>
            <a:pPr lvl="1"/>
            <a:r>
              <a:rPr lang="en-US" dirty="0" smtClean="0"/>
              <a:t>Many TCS CPS sections say</a:t>
            </a:r>
            <a:br>
              <a:rPr lang="en-US" dirty="0" smtClean="0"/>
            </a:br>
            <a:r>
              <a:rPr lang="en-US" sz="900" dirty="0" smtClean="0"/>
              <a:t/>
            </a:r>
            <a:br>
              <a:rPr lang="en-US" sz="900" dirty="0" smtClean="0"/>
            </a:br>
            <a:r>
              <a:rPr lang="en-US" dirty="0"/>
              <a:t>“No further stipulations beyond those set forth by the CA Operator</a:t>
            </a:r>
            <a:r>
              <a:rPr lang="en-US" dirty="0" smtClean="0"/>
              <a:t>.”</a:t>
            </a:r>
            <a:br>
              <a:rPr lang="en-US" dirty="0" smtClean="0"/>
            </a:br>
            <a:r>
              <a:rPr lang="en-US" sz="800" dirty="0" smtClean="0"/>
              <a:t/>
            </a:r>
            <a:br>
              <a:rPr lang="en-US" sz="800" dirty="0" smtClean="0"/>
            </a:br>
            <a:r>
              <a:rPr lang="en-US" dirty="0" smtClean="0"/>
              <a:t>which means: read the rest in the (already accredited) </a:t>
            </a:r>
            <a:r>
              <a:rPr lang="en-US" dirty="0" err="1" smtClean="0"/>
              <a:t>DigiCert</a:t>
            </a:r>
            <a:r>
              <a:rPr lang="en-US" dirty="0" smtClean="0"/>
              <a:t> CPS and CP …</a:t>
            </a:r>
            <a:endParaRPr lang="en-US" dirty="0"/>
          </a:p>
          <a:p>
            <a:r>
              <a:rPr lang="en-US" dirty="0" smtClean="0"/>
              <a:t>OIDs, now for version 2.0 of the CPS (§1.2)</a:t>
            </a:r>
          </a:p>
          <a:p>
            <a:pPr lvl="1"/>
            <a:r>
              <a:rPr lang="en-US" dirty="0" smtClean="0"/>
              <a:t>Personal CAs:1.3.6.1.4.1.25178.2.3.2.0</a:t>
            </a:r>
          </a:p>
          <a:p>
            <a:pPr lvl="1"/>
            <a:r>
              <a:rPr lang="en-US" dirty="0" smtClean="0"/>
              <a:t>Server &amp; CS CAs</a:t>
            </a:r>
            <a:r>
              <a:rPr lang="en-US" dirty="0"/>
              <a:t>: </a:t>
            </a:r>
            <a:r>
              <a:rPr lang="en-US" dirty="0" smtClean="0"/>
              <a:t>1.3.6.1.4.1.25178.2.1.2.0</a:t>
            </a:r>
          </a:p>
          <a:p>
            <a:pPr lvl="1"/>
            <a:r>
              <a:rPr lang="en-US" i="1" dirty="0" smtClean="0"/>
              <a:t>and we will change the OID in case of material changes</a:t>
            </a:r>
            <a:endParaRPr lang="en-US" dirty="0" smtClean="0"/>
          </a:p>
          <a:p>
            <a:r>
              <a:rPr lang="en-US" dirty="0" smtClean="0"/>
              <a:t>Once endorsed, will be in the standard TCS repo (§2, §2.1)</a:t>
            </a:r>
          </a:p>
          <a:p>
            <a:r>
              <a:rPr lang="en-US" dirty="0" smtClean="0"/>
              <a:t>Where all current versions already are (§2)</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21</a:t>
            </a:fld>
            <a:endParaRPr lang="en-GB">
              <a:solidFill>
                <a:schemeClr val="tx1"/>
              </a:solidFill>
            </a:endParaRPr>
          </a:p>
        </p:txBody>
      </p:sp>
      <p:sp>
        <p:nvSpPr>
          <p:cNvPr id="5" name="TextBox 4"/>
          <p:cNvSpPr txBox="1"/>
          <p:nvPr/>
        </p:nvSpPr>
        <p:spPr>
          <a:xfrm>
            <a:off x="5389446" y="6534514"/>
            <a:ext cx="3754554" cy="323486"/>
          </a:xfrm>
          <a:prstGeom prst="rect">
            <a:avLst/>
          </a:prstGeom>
          <a:solidFill>
            <a:srgbClr val="92D050"/>
          </a:solidFill>
          <a:ln>
            <a:solidFill>
              <a:srgbClr val="CF3880"/>
            </a:solidFill>
          </a:ln>
        </p:spPr>
        <p:txBody>
          <a:bodyPr wrap="none" rtlCol="0">
            <a:spAutoFit/>
          </a:bodyPr>
          <a:lstStyle/>
          <a:p>
            <a:r>
              <a:rPr lang="en-US" b="1" dirty="0" smtClean="0">
                <a:solidFill>
                  <a:srgbClr val="154081"/>
                </a:solidFill>
              </a:rPr>
              <a:t>GFD169 sec 3.1 items 1,3,4,5,6: OK</a:t>
            </a:r>
            <a:endParaRPr lang="en-US" b="1" dirty="0">
              <a:solidFill>
                <a:srgbClr val="154081"/>
              </a:solidFill>
            </a:endParaRPr>
          </a:p>
        </p:txBody>
      </p:sp>
    </p:spTree>
    <p:extLst>
      <p:ext uri="{BB962C8B-B14F-4D97-AF65-F5344CB8AC3E}">
        <p14:creationId xmlns:p14="http://schemas.microsoft.com/office/powerpoint/2010/main" val="247985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Systems</a:t>
            </a:r>
            <a:endParaRPr lang="en-US" dirty="0"/>
          </a:p>
        </p:txBody>
      </p:sp>
      <p:sp>
        <p:nvSpPr>
          <p:cNvPr id="3" name="Content Placeholder 2"/>
          <p:cNvSpPr>
            <a:spLocks noGrp="1"/>
          </p:cNvSpPr>
          <p:nvPr>
            <p:ph idx="1"/>
          </p:nvPr>
        </p:nvSpPr>
        <p:spPr>
          <a:xfrm>
            <a:off x="1524000" y="1196752"/>
            <a:ext cx="6858000" cy="4899248"/>
          </a:xfrm>
        </p:spPr>
        <p:txBody>
          <a:bodyPr/>
          <a:lstStyle/>
          <a:p>
            <a:r>
              <a:rPr lang="en-US" dirty="0" smtClean="0"/>
              <a:t>Operated by </a:t>
            </a:r>
            <a:r>
              <a:rPr lang="en-US" dirty="0" err="1" smtClean="0"/>
              <a:t>DigiCert</a:t>
            </a:r>
            <a:r>
              <a:rPr lang="en-US" dirty="0" smtClean="0"/>
              <a:t> in two secured data </a:t>
            </a:r>
            <a:r>
              <a:rPr lang="en-US" dirty="0" err="1" smtClean="0"/>
              <a:t>centres</a:t>
            </a:r>
            <a:r>
              <a:rPr lang="en-US" dirty="0" smtClean="0"/>
              <a:t> (§5.1.1)</a:t>
            </a:r>
          </a:p>
          <a:p>
            <a:pPr lvl="1"/>
            <a:r>
              <a:rPr lang="en-US" dirty="0" smtClean="0"/>
              <a:t>Dedicated systems, periodically audited</a:t>
            </a:r>
          </a:p>
          <a:p>
            <a:pPr lvl="1"/>
            <a:r>
              <a:rPr lang="en-US" dirty="0" smtClean="0"/>
              <a:t>Operational details reviewed by TAGPMA</a:t>
            </a:r>
            <a:br>
              <a:rPr lang="en-US" dirty="0" smtClean="0"/>
            </a:br>
            <a:r>
              <a:rPr lang="en-US" dirty="0" smtClean="0"/>
              <a:t>… and a bunch of other certified auditors</a:t>
            </a:r>
            <a:endParaRPr lang="en-US" dirty="0"/>
          </a:p>
          <a:p>
            <a:endParaRPr lang="en-US" dirty="0" smtClean="0"/>
          </a:p>
          <a:p>
            <a:r>
              <a:rPr lang="en-US" dirty="0" smtClean="0"/>
              <a:t>Online CAs, on approved hardware (§6.1.1)</a:t>
            </a:r>
            <a:br>
              <a:rPr lang="en-US" dirty="0" smtClean="0"/>
            </a:br>
            <a:r>
              <a:rPr lang="en-US" sz="1600" dirty="0" smtClean="0"/>
              <a:t>“</a:t>
            </a:r>
            <a:r>
              <a:rPr lang="en-US" sz="1600" dirty="0" err="1"/>
              <a:t>DigiCert's</a:t>
            </a:r>
            <a:r>
              <a:rPr lang="en-US" sz="1600" dirty="0"/>
              <a:t> CA key pairs are generated by multiple trusted individuals acting in trusted roles and using </a:t>
            </a:r>
            <a:r>
              <a:rPr lang="en-US" sz="1600" dirty="0" smtClean="0"/>
              <a:t>a cryptographic </a:t>
            </a:r>
            <a:r>
              <a:rPr lang="en-US" sz="1600" dirty="0"/>
              <a:t>hardware device as part of scripted key generation ceremony. The cryptographic hardware </a:t>
            </a:r>
            <a:r>
              <a:rPr lang="en-US" sz="1600" dirty="0" smtClean="0"/>
              <a:t>is evaluated </a:t>
            </a:r>
            <a:r>
              <a:rPr lang="en-US" sz="1600" dirty="0"/>
              <a:t>to FIPS 140‐1 Level 3 and EAL 4+. Activation of the hardware requires the use </a:t>
            </a:r>
            <a:r>
              <a:rPr lang="en-US" sz="1600" dirty="0" smtClean="0"/>
              <a:t>two‐factor authentication </a:t>
            </a:r>
            <a:r>
              <a:rPr lang="en-US" sz="1600" dirty="0"/>
              <a:t>tokens. </a:t>
            </a:r>
            <a:r>
              <a:rPr lang="en-US" sz="1600" dirty="0" err="1"/>
              <a:t>DigiCert</a:t>
            </a:r>
            <a:r>
              <a:rPr lang="en-US" sz="1600" dirty="0"/>
              <a:t> creates auditable evidence during the key generation process to prove </a:t>
            </a:r>
            <a:r>
              <a:rPr lang="en-US" sz="1600" dirty="0" smtClean="0"/>
              <a:t>that the </a:t>
            </a:r>
            <a:r>
              <a:rPr lang="en-US" sz="1600" dirty="0"/>
              <a:t>CPS was followed and role separation was enforced during the key generation process. </a:t>
            </a:r>
            <a:r>
              <a:rPr lang="en-US" sz="1600" dirty="0" err="1"/>
              <a:t>DigiCert</a:t>
            </a:r>
            <a:r>
              <a:rPr lang="en-US" sz="1600" dirty="0"/>
              <a:t> </a:t>
            </a:r>
            <a:r>
              <a:rPr lang="en-US" sz="1600" dirty="0" smtClean="0"/>
              <a:t>requires that </a:t>
            </a:r>
            <a:r>
              <a:rPr lang="en-US" sz="1600" dirty="0"/>
              <a:t>an auditor witness the generation of any CA keys to be used as publicly trusted root certificates or to </a:t>
            </a:r>
            <a:r>
              <a:rPr lang="en-US" sz="1600" dirty="0" smtClean="0"/>
              <a:t>sign EV Certificates”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22</a:t>
            </a:fld>
            <a:endParaRPr lang="en-GB">
              <a:solidFill>
                <a:schemeClr val="tx1"/>
              </a:solidFill>
            </a:endParaRPr>
          </a:p>
        </p:txBody>
      </p:sp>
      <p:sp>
        <p:nvSpPr>
          <p:cNvPr id="5" name="TextBox 4"/>
          <p:cNvSpPr txBox="1"/>
          <p:nvPr/>
        </p:nvSpPr>
        <p:spPr>
          <a:xfrm>
            <a:off x="5764975" y="6534514"/>
            <a:ext cx="3369833" cy="350865"/>
          </a:xfrm>
          <a:prstGeom prst="rect">
            <a:avLst/>
          </a:prstGeom>
          <a:solidFill>
            <a:srgbClr val="92D050"/>
          </a:solidFill>
          <a:ln>
            <a:solidFill>
              <a:srgbClr val="CF3880"/>
            </a:solidFill>
          </a:ln>
        </p:spPr>
        <p:txBody>
          <a:bodyPr wrap="none" rtlCol="0">
            <a:spAutoFit/>
          </a:bodyPr>
          <a:lstStyle/>
          <a:p>
            <a:r>
              <a:rPr lang="en-US" b="1" dirty="0" smtClean="0">
                <a:solidFill>
                  <a:srgbClr val="154081"/>
                </a:solidFill>
              </a:rPr>
              <a:t>GFD169 sec 3.1 items 7,8,9: OK</a:t>
            </a:r>
            <a:endParaRPr lang="en-US" b="1" dirty="0">
              <a:solidFill>
                <a:srgbClr val="15408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933" y="5661248"/>
            <a:ext cx="5238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871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keys</a:t>
            </a:r>
            <a:endParaRPr lang="en-US" dirty="0"/>
          </a:p>
        </p:txBody>
      </p:sp>
      <p:sp>
        <p:nvSpPr>
          <p:cNvPr id="3" name="Content Placeholder 2"/>
          <p:cNvSpPr>
            <a:spLocks noGrp="1"/>
          </p:cNvSpPr>
          <p:nvPr>
            <p:ph idx="1"/>
          </p:nvPr>
        </p:nvSpPr>
        <p:spPr/>
        <p:txBody>
          <a:bodyPr/>
          <a:lstStyle/>
          <a:p>
            <a:r>
              <a:rPr lang="en-US" dirty="0" smtClean="0"/>
              <a:t>All ICAs are 2048 bits</a:t>
            </a:r>
          </a:p>
          <a:p>
            <a:pPr lvl="1"/>
            <a:r>
              <a:rPr lang="en-US" dirty="0" smtClean="0"/>
              <a:t>See the signing keys in the Repository</a:t>
            </a:r>
          </a:p>
          <a:p>
            <a:pPr lvl="1"/>
            <a:r>
              <a:rPr lang="en-US" dirty="0" smtClean="0"/>
              <a:t>All are SHA-256 digested as well</a:t>
            </a:r>
          </a:p>
          <a:p>
            <a:r>
              <a:rPr lang="en-US" dirty="0" smtClean="0"/>
              <a:t>All ICAs live for 10 years</a:t>
            </a:r>
          </a:p>
          <a:p>
            <a:r>
              <a:rPr lang="en-US" dirty="0" smtClean="0"/>
              <a:t>Roots live longer (&gt;=25 years)</a:t>
            </a:r>
          </a:p>
          <a:p>
            <a:endParaRPr lang="en-US" dirty="0"/>
          </a:p>
          <a:p>
            <a:r>
              <a:rPr lang="en-US" dirty="0" smtClean="0"/>
              <a:t>“</a:t>
            </a:r>
            <a:r>
              <a:rPr lang="en-US" dirty="0"/>
              <a:t>Backups of CA Private Keys are securely stored off‐site and require two‐person </a:t>
            </a:r>
            <a:r>
              <a:rPr lang="en-US" dirty="0" smtClean="0"/>
              <a:t>access”</a:t>
            </a:r>
            <a:r>
              <a:rPr lang="en-US" dirty="0"/>
              <a:t> (§</a:t>
            </a:r>
            <a:r>
              <a:rPr lang="en-US" dirty="0" smtClean="0"/>
              <a:t>6.2.2)</a:t>
            </a:r>
          </a:p>
          <a:p>
            <a:endParaRPr lang="en-US" dirty="0"/>
          </a:p>
          <a:p>
            <a:r>
              <a:rPr lang="en-US" dirty="0" smtClean="0"/>
              <a:t>Roll-over managed (see </a:t>
            </a:r>
            <a:r>
              <a:rPr lang="en-US" dirty="0" err="1" smtClean="0"/>
              <a:t>DigiCert</a:t>
            </a:r>
            <a:r>
              <a:rPr lang="en-US" dirty="0" smtClean="0"/>
              <a:t> CPS 5.6): start using the new key, generated as per original requirements</a:t>
            </a:r>
          </a:p>
          <a:p>
            <a:r>
              <a:rPr lang="en-US" dirty="0" smtClean="0"/>
              <a:t>Tamper-protected log (</a:t>
            </a:r>
            <a:r>
              <a:rPr lang="en-US" dirty="0"/>
              <a:t>§</a:t>
            </a:r>
            <a:r>
              <a:rPr lang="en-US" dirty="0" smtClean="0"/>
              <a:t>5.4.2): </a:t>
            </a:r>
            <a:br>
              <a:rPr lang="en-US" dirty="0" smtClean="0"/>
            </a:br>
            <a:r>
              <a:rPr lang="en-US" sz="1600" i="1" dirty="0" smtClean="0"/>
              <a:t>“</a:t>
            </a:r>
            <a:r>
              <a:rPr lang="en-US" sz="1600" i="1" dirty="0"/>
              <a:t>At least once every two months, a </a:t>
            </a:r>
            <a:r>
              <a:rPr lang="en-US" sz="1600" i="1" dirty="0" err="1"/>
              <a:t>DigiCert</a:t>
            </a:r>
            <a:r>
              <a:rPr lang="en-US" sz="1600" i="1" dirty="0"/>
              <a:t> administrator reviews the logs generated by </a:t>
            </a:r>
            <a:r>
              <a:rPr lang="en-US" sz="1600" i="1" dirty="0" err="1"/>
              <a:t>DigiCert’s</a:t>
            </a:r>
            <a:r>
              <a:rPr lang="en-US" sz="1600" i="1" dirty="0"/>
              <a:t> </a:t>
            </a:r>
            <a:r>
              <a:rPr lang="en-US" sz="1600" i="1" dirty="0" smtClean="0"/>
              <a:t>systems, makes </a:t>
            </a:r>
            <a:r>
              <a:rPr lang="en-US" sz="1600" i="1" dirty="0"/>
              <a:t>system and file integrity checks, and conducts </a:t>
            </a:r>
            <a:r>
              <a:rPr lang="en-US" sz="1600" i="1" dirty="0" smtClean="0"/>
              <a:t>a vulnerability </a:t>
            </a:r>
            <a:r>
              <a:rPr lang="en-US" sz="1600" i="1" dirty="0"/>
              <a:t>assessment</a:t>
            </a:r>
            <a:r>
              <a:rPr lang="en-US" sz="1600" i="1" dirty="0" smtClean="0"/>
              <a:t>.”</a:t>
            </a:r>
            <a:endParaRPr lang="en-US" sz="1600" i="1" dirty="0"/>
          </a:p>
          <a:p>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23</a:t>
            </a:fld>
            <a:endParaRPr lang="en-GB">
              <a:solidFill>
                <a:schemeClr val="tx1"/>
              </a:solidFill>
            </a:endParaRPr>
          </a:p>
        </p:txBody>
      </p:sp>
      <p:sp>
        <p:nvSpPr>
          <p:cNvPr id="5" name="TextBox 4"/>
          <p:cNvSpPr txBox="1"/>
          <p:nvPr/>
        </p:nvSpPr>
        <p:spPr>
          <a:xfrm>
            <a:off x="4363864" y="6534514"/>
            <a:ext cx="478047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10,11,12,13,14,15: OK</a:t>
            </a:r>
            <a:endParaRPr lang="en-US" b="1" dirty="0">
              <a:solidFill>
                <a:srgbClr val="154081"/>
              </a:solidFill>
            </a:endParaRPr>
          </a:p>
        </p:txBody>
      </p:sp>
    </p:spTree>
    <p:extLst>
      <p:ext uri="{BB962C8B-B14F-4D97-AF65-F5344CB8AC3E}">
        <p14:creationId xmlns:p14="http://schemas.microsoft.com/office/powerpoint/2010/main" val="3882925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Certificates</a:t>
            </a:r>
            <a:endParaRPr lang="en-US" dirty="0"/>
          </a:p>
        </p:txBody>
      </p:sp>
      <p:sp>
        <p:nvSpPr>
          <p:cNvPr id="3" name="Content Placeholder 2"/>
          <p:cNvSpPr>
            <a:spLocks noGrp="1"/>
          </p:cNvSpPr>
          <p:nvPr>
            <p:ph idx="1"/>
          </p:nvPr>
        </p:nvSpPr>
        <p:spPr>
          <a:xfrm>
            <a:off x="395536" y="1340768"/>
            <a:ext cx="7986464" cy="4755232"/>
          </a:xfrm>
        </p:spPr>
        <p:txBody>
          <a:bodyPr/>
          <a:lstStyle/>
          <a:p>
            <a:r>
              <a:rPr lang="en-US" dirty="0" smtClean="0"/>
              <a:t>See the repository for actual certs</a:t>
            </a:r>
          </a:p>
          <a:p>
            <a:pPr lvl="1"/>
            <a:r>
              <a:rPr lang="en-US" dirty="0">
                <a:hlinkClick r:id="rId2"/>
              </a:rPr>
              <a:t>http://www.terena.org/activities/tcs/repository</a:t>
            </a:r>
            <a:r>
              <a:rPr lang="en-US" dirty="0" smtClean="0">
                <a:hlinkClick r:id="rId2"/>
              </a:rPr>
              <a:t>/</a:t>
            </a:r>
            <a:endParaRPr lang="en-US" dirty="0" smtClean="0"/>
          </a:p>
          <a:p>
            <a:pPr lvl="1"/>
            <a:r>
              <a:rPr lang="en-US" dirty="0">
                <a:hlinkClick r:id="rId3"/>
              </a:rPr>
              <a:t>https://</a:t>
            </a:r>
            <a:r>
              <a:rPr lang="en-US" dirty="0" smtClean="0">
                <a:hlinkClick r:id="rId3"/>
              </a:rPr>
              <a:t>www.digicert.com/digicert-root-certificates.htm</a:t>
            </a:r>
            <a:endParaRPr lang="en-US" dirty="0" smtClean="0"/>
          </a:p>
          <a:p>
            <a:r>
              <a:rPr lang="en-US" dirty="0" smtClean="0"/>
              <a:t>We have periodically rolled over: now for the 3</a:t>
            </a:r>
            <a:r>
              <a:rPr lang="en-US" baseline="30000" dirty="0" smtClean="0"/>
              <a:t>rd</a:t>
            </a:r>
            <a:r>
              <a:rPr lang="en-US" dirty="0" smtClean="0"/>
              <a:t> time</a:t>
            </a:r>
          </a:p>
          <a:p>
            <a:r>
              <a:rPr lang="en-US" dirty="0" smtClean="0"/>
              <a:t>eScience Personal Policy OIDs (§7.1)</a:t>
            </a:r>
          </a:p>
          <a:p>
            <a:pPr lvl="1"/>
            <a:r>
              <a:rPr lang="en-US" dirty="0" smtClean="0"/>
              <a:t>2.16.840.1.114412.4.31.1 (Public client trust CPS)</a:t>
            </a:r>
          </a:p>
          <a:p>
            <a:pPr lvl="1"/>
            <a:r>
              <a:rPr lang="en-US" dirty="0"/>
              <a:t>1.2.840.113612.5.2.2</a:t>
            </a:r>
            <a:r>
              <a:rPr lang="en-US" dirty="0" smtClean="0"/>
              <a:t>.{1,5} IGTF Classic, MICS</a:t>
            </a:r>
          </a:p>
          <a:p>
            <a:pPr lvl="1"/>
            <a:r>
              <a:rPr lang="en-US" dirty="0" smtClean="0"/>
              <a:t>1.2.840.113612.5.2.3.3.3 (Humans) or </a:t>
            </a:r>
            <a:r>
              <a:rPr lang="en-US" dirty="0"/>
              <a:t>1.2.840.113612.5.2.3.3.1 </a:t>
            </a:r>
            <a:r>
              <a:rPr lang="en-US" dirty="0" smtClean="0"/>
              <a:t>(Robots)</a:t>
            </a:r>
          </a:p>
          <a:p>
            <a:r>
              <a:rPr lang="en-US" dirty="0" smtClean="0"/>
              <a:t>eScience SSL OIDs</a:t>
            </a:r>
          </a:p>
          <a:p>
            <a:pPr lvl="1"/>
            <a:r>
              <a:rPr lang="en-US" dirty="0" smtClean="0"/>
              <a:t>2.16.840.1.114412.4.1.1 (OV CPS)</a:t>
            </a:r>
          </a:p>
          <a:p>
            <a:pPr lvl="1"/>
            <a:r>
              <a:rPr lang="en-US" dirty="0"/>
              <a:t>1.2.840.113612.5.2.2.1 </a:t>
            </a:r>
            <a:r>
              <a:rPr lang="en-US" dirty="0" smtClean="0"/>
              <a:t>(IGTF Classic)</a:t>
            </a:r>
          </a:p>
          <a:p>
            <a:pPr lvl="1"/>
            <a:r>
              <a:rPr lang="en-US" dirty="0" smtClean="0"/>
              <a:t>1.2.840.113612.5.2.3.3.2 (Networked Entity)</a:t>
            </a:r>
          </a:p>
          <a:p>
            <a:r>
              <a:rPr lang="en-US" dirty="0" smtClean="0"/>
              <a:t>GFD.125bis compliant (7.1 and 3.1.1 ‘name forms’)</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24</a:t>
            </a:fld>
            <a:endParaRPr lang="en-GB">
              <a:solidFill>
                <a:schemeClr val="tx1"/>
              </a:solidFill>
            </a:endParaRPr>
          </a:p>
        </p:txBody>
      </p:sp>
      <p:sp>
        <p:nvSpPr>
          <p:cNvPr id="5" name="TextBox 4"/>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16,17,18,19,20,21: OK</a:t>
            </a:r>
            <a:endParaRPr lang="en-US" b="1" dirty="0">
              <a:solidFill>
                <a:srgbClr val="154081"/>
              </a:solidFill>
            </a:endParaRPr>
          </a:p>
        </p:txBody>
      </p:sp>
    </p:spTree>
    <p:extLst>
      <p:ext uri="{BB962C8B-B14F-4D97-AF65-F5344CB8AC3E}">
        <p14:creationId xmlns:p14="http://schemas.microsoft.com/office/powerpoint/2010/main" val="2074387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capability</a:t>
            </a:r>
            <a:endParaRPr lang="en-US" dirty="0"/>
          </a:p>
        </p:txBody>
      </p:sp>
      <p:sp>
        <p:nvSpPr>
          <p:cNvPr id="3" name="Content Placeholder 2"/>
          <p:cNvSpPr>
            <a:spLocks noGrp="1"/>
          </p:cNvSpPr>
          <p:nvPr>
            <p:ph idx="1"/>
          </p:nvPr>
        </p:nvSpPr>
        <p:spPr>
          <a:xfrm>
            <a:off x="395536" y="1412776"/>
            <a:ext cx="8352928" cy="4683224"/>
          </a:xfrm>
        </p:spPr>
        <p:txBody>
          <a:bodyPr/>
          <a:lstStyle/>
          <a:p>
            <a:r>
              <a:rPr lang="en-US" dirty="0" smtClean="0"/>
              <a:t>Can be done</a:t>
            </a:r>
          </a:p>
          <a:p>
            <a:pPr lvl="1"/>
            <a:r>
              <a:rPr lang="en-US" dirty="0"/>
              <a:t>v</a:t>
            </a:r>
            <a:r>
              <a:rPr lang="en-US" dirty="0" smtClean="0"/>
              <a:t>ia the Order portal, by Users (SSL requesters, RA/Subscribers, NRENs)</a:t>
            </a:r>
          </a:p>
          <a:p>
            <a:pPr lvl="1"/>
            <a:r>
              <a:rPr lang="en-US" dirty="0"/>
              <a:t>b</a:t>
            </a:r>
            <a:r>
              <a:rPr lang="en-US" dirty="0" smtClean="0"/>
              <a:t>y phone or documented email (after verification)</a:t>
            </a:r>
          </a:p>
          <a:p>
            <a:endParaRPr lang="en-US" dirty="0" smtClean="0"/>
          </a:p>
          <a:p>
            <a:r>
              <a:rPr lang="en-US" dirty="0" smtClean="0"/>
              <a:t>We do rely on the Subscribers to </a:t>
            </a:r>
            <a:r>
              <a:rPr lang="en-US" dirty="0" err="1" smtClean="0"/>
              <a:t>honour</a:t>
            </a:r>
            <a:r>
              <a:rPr lang="en-US" dirty="0" smtClean="0"/>
              <a:t> their contract and revoke when needed </a:t>
            </a:r>
            <a:endParaRPr lang="en-US" dirty="0"/>
          </a:p>
          <a:p>
            <a:pPr lvl="1"/>
            <a:r>
              <a:rPr lang="en-US" dirty="0" smtClean="0"/>
              <a:t>this does happen but at times needs some encouragement</a:t>
            </a:r>
          </a:p>
          <a:p>
            <a:pPr lvl="1"/>
            <a:r>
              <a:rPr lang="en-US" dirty="0" smtClean="0"/>
              <a:t>we did handle a lot of </a:t>
            </a:r>
            <a:r>
              <a:rPr lang="en-US" dirty="0" err="1" smtClean="0"/>
              <a:t>revocations&amp;reissuance</a:t>
            </a:r>
            <a:r>
              <a:rPr lang="en-US" dirty="0" smtClean="0"/>
              <a:t> during </a:t>
            </a:r>
            <a:r>
              <a:rPr lang="en-US" dirty="0" err="1" smtClean="0"/>
              <a:t>heartbleed</a:t>
            </a:r>
            <a:endParaRPr lang="en-US" dirty="0" smtClean="0"/>
          </a:p>
          <a:p>
            <a:pPr marL="0" lvl="0" indent="0">
              <a:buNone/>
            </a:pPr>
            <a:r>
              <a:rPr lang="en-US" sz="1800" dirty="0" smtClean="0"/>
              <a:t>“- a Member </a:t>
            </a:r>
            <a:r>
              <a:rPr lang="en-GB" sz="1800" dirty="0" smtClean="0"/>
              <a:t>can request the revocation of any certificate within its constituency of Subscribers;</a:t>
            </a:r>
            <a:r>
              <a:rPr lang="en-US" sz="1800" dirty="0" smtClean="0"/>
              <a:t/>
            </a:r>
            <a:br>
              <a:rPr lang="en-US" sz="1800" dirty="0" smtClean="0"/>
            </a:br>
            <a:r>
              <a:rPr lang="en-US" sz="1800" dirty="0" smtClean="0"/>
              <a:t> - a Subscriber can request the revocation of any certificate within its constituency</a:t>
            </a:r>
            <a:br>
              <a:rPr lang="en-US" sz="1800" dirty="0" smtClean="0"/>
            </a:br>
            <a:r>
              <a:rPr lang="en-GB" sz="1800" dirty="0" smtClean="0"/>
              <a:t>A revocation request can be initiated by other entities. Such a revocation request has to be properly and convincingly documented.”</a:t>
            </a:r>
            <a:endParaRPr lang="en-US" sz="1800" dirty="0" smtClean="0"/>
          </a:p>
          <a:p>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25</a:t>
            </a:fld>
            <a:endParaRPr lang="en-GB">
              <a:solidFill>
                <a:schemeClr val="tx1"/>
              </a:solidFill>
            </a:endParaRPr>
          </a:p>
        </p:txBody>
      </p:sp>
      <p:sp>
        <p:nvSpPr>
          <p:cNvPr id="5" name="TextBox 4"/>
          <p:cNvSpPr txBox="1"/>
          <p:nvPr/>
        </p:nvSpPr>
        <p:spPr>
          <a:xfrm>
            <a:off x="4001585" y="6534514"/>
            <a:ext cx="5142755"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22,23,24 (via </a:t>
            </a:r>
            <a:r>
              <a:rPr lang="en-US" b="1" dirty="0" err="1" smtClean="0">
                <a:solidFill>
                  <a:srgbClr val="154081"/>
                </a:solidFill>
              </a:rPr>
              <a:t>ToU</a:t>
            </a:r>
            <a:r>
              <a:rPr lang="en-US" b="1" dirty="0" smtClean="0">
                <a:solidFill>
                  <a:srgbClr val="154081"/>
                </a:solidFill>
              </a:rPr>
              <a:t>), 25: OK</a:t>
            </a:r>
            <a:endParaRPr lang="en-US" b="1" dirty="0">
              <a:solidFill>
                <a:srgbClr val="154081"/>
              </a:solidFill>
            </a:endParaRPr>
          </a:p>
        </p:txBody>
      </p:sp>
    </p:spTree>
    <p:extLst>
      <p:ext uri="{BB962C8B-B14F-4D97-AF65-F5344CB8AC3E}">
        <p14:creationId xmlns:p14="http://schemas.microsoft.com/office/powerpoint/2010/main" val="2450427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specific for (eScience) Personal</a:t>
            </a:r>
            <a:r>
              <a:rPr lang="en-US" dirty="0"/>
              <a:t> </a:t>
            </a:r>
            <a:r>
              <a:rPr lang="en-US" dirty="0" smtClean="0"/>
              <a:t>(section 4.9.1 TCS CPS)</a:t>
            </a:r>
            <a:endParaRPr lang="en-US" dirty="0"/>
          </a:p>
        </p:txBody>
      </p:sp>
      <p:sp>
        <p:nvSpPr>
          <p:cNvPr id="3" name="Content Placeholder 2"/>
          <p:cNvSpPr>
            <a:spLocks noGrp="1"/>
          </p:cNvSpPr>
          <p:nvPr>
            <p:ph idx="1"/>
          </p:nvPr>
        </p:nvSpPr>
        <p:spPr>
          <a:xfrm>
            <a:off x="395536" y="1412776"/>
            <a:ext cx="8424936" cy="4683224"/>
          </a:xfrm>
        </p:spPr>
        <p:txBody>
          <a:bodyPr/>
          <a:lstStyle/>
          <a:p>
            <a:pPr marL="0" indent="0">
              <a:buNone/>
            </a:pPr>
            <a:r>
              <a:rPr lang="en-US" sz="1800" dirty="0"/>
              <a:t>In addition to the circumstances for revocation as documented in the CP and CPS of the CA Operator, the TERENA </a:t>
            </a:r>
            <a:r>
              <a:rPr lang="en-US" sz="1800" i="1" dirty="0" smtClean="0"/>
              <a:t>{Server </a:t>
            </a:r>
            <a:r>
              <a:rPr lang="en-US" sz="1800" i="1" dirty="0"/>
              <a:t>&amp; </a:t>
            </a:r>
            <a:r>
              <a:rPr lang="en-US" sz="1800" i="1" dirty="0" err="1" smtClean="0"/>
              <a:t>SC|Personal</a:t>
            </a:r>
            <a:r>
              <a:rPr lang="en-US" sz="1800" i="1" dirty="0"/>
              <a:t>}</a:t>
            </a:r>
            <a:r>
              <a:rPr lang="en-US" sz="1800" dirty="0" smtClean="0"/>
              <a:t> CAs </a:t>
            </a:r>
            <a:r>
              <a:rPr lang="en-US" sz="1800" dirty="0"/>
              <a:t>shall also revoke a digital certificate if it becomes aware of any of the following circumstances</a:t>
            </a:r>
            <a:r>
              <a:rPr lang="en-US" sz="1800" dirty="0" smtClean="0"/>
              <a:t>:</a:t>
            </a:r>
            <a:endParaRPr lang="en-US" sz="1800" dirty="0"/>
          </a:p>
          <a:p>
            <a:pPr lvl="0"/>
            <a:r>
              <a:rPr lang="en-US" sz="1800" dirty="0">
                <a:solidFill>
                  <a:srgbClr val="CF3880"/>
                </a:solidFill>
              </a:rPr>
              <a:t>For an eScience Server certificate, there has been loss, theft, modification, unauthorized disclosure, or other compromise of the private key associated with a proxy certificate , directly or indirectly derived at any level from the certificate</a:t>
            </a:r>
            <a:r>
              <a:rPr lang="en-US" sz="1800" dirty="0" smtClean="0">
                <a:solidFill>
                  <a:srgbClr val="CF3880"/>
                </a:solidFill>
              </a:rPr>
              <a:t>;</a:t>
            </a:r>
          </a:p>
          <a:p>
            <a:r>
              <a:rPr lang="en-US" sz="1800" dirty="0">
                <a:solidFill>
                  <a:srgbClr val="CF3880"/>
                </a:solidFill>
              </a:rPr>
              <a:t>The Requester's </a:t>
            </a:r>
            <a:r>
              <a:rPr lang="en-US" sz="1800" dirty="0" err="1">
                <a:solidFill>
                  <a:srgbClr val="CF3880"/>
                </a:solidFill>
              </a:rPr>
              <a:t>IdP</a:t>
            </a:r>
            <a:r>
              <a:rPr lang="en-US" sz="1800" dirty="0">
                <a:solidFill>
                  <a:srgbClr val="CF3880"/>
                </a:solidFill>
              </a:rPr>
              <a:t> account is compromised, revoked or its password is compromised</a:t>
            </a:r>
            <a:r>
              <a:rPr lang="en-US" sz="1800" dirty="0" smtClean="0">
                <a:solidFill>
                  <a:srgbClr val="CF3880"/>
                </a:solidFill>
              </a:rPr>
              <a:t>; [for Personal CAs]</a:t>
            </a:r>
            <a:endParaRPr lang="en-US" sz="1800" dirty="0">
              <a:solidFill>
                <a:srgbClr val="CF3880"/>
              </a:solidFill>
            </a:endParaRPr>
          </a:p>
          <a:p>
            <a:pPr lvl="0"/>
            <a:r>
              <a:rPr lang="en-US" sz="1800" dirty="0"/>
              <a:t>The Subscriber, the Requester or the Member has breached a material obligation under this CPS or a relevant agreement</a:t>
            </a:r>
            <a:r>
              <a:rPr lang="en-US" sz="1800" dirty="0" smtClean="0"/>
              <a:t>;</a:t>
            </a:r>
          </a:p>
          <a:p>
            <a:pPr lvl="0"/>
            <a:r>
              <a:rPr lang="en-US" sz="1800" dirty="0" smtClean="0"/>
              <a:t>…</a:t>
            </a:r>
          </a:p>
          <a:p>
            <a:r>
              <a:rPr lang="en-US" sz="1800" dirty="0"/>
              <a:t>The certificate, if not revoked, will compromise the trust status of TCS.</a:t>
            </a:r>
          </a:p>
          <a:p>
            <a:pPr lvl="0"/>
            <a:endParaRPr lang="en-US" sz="1800" dirty="0"/>
          </a:p>
          <a:p>
            <a:endParaRPr lang="en-US" sz="18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26</a:t>
            </a:fld>
            <a:endParaRPr lang="en-GB">
              <a:solidFill>
                <a:schemeClr val="tx1"/>
              </a:solidFill>
            </a:endParaRPr>
          </a:p>
        </p:txBody>
      </p:sp>
      <p:sp>
        <p:nvSpPr>
          <p:cNvPr id="5" name="TextBox 4"/>
          <p:cNvSpPr txBox="1"/>
          <p:nvPr/>
        </p:nvSpPr>
        <p:spPr>
          <a:xfrm>
            <a:off x="1467238" y="6534514"/>
            <a:ext cx="7677102"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24 (via </a:t>
            </a:r>
            <a:r>
              <a:rPr lang="en-US" b="1" dirty="0" err="1" smtClean="0">
                <a:solidFill>
                  <a:srgbClr val="154081"/>
                </a:solidFill>
              </a:rPr>
              <a:t>ToU</a:t>
            </a:r>
            <a:r>
              <a:rPr lang="en-US" b="1" dirty="0" smtClean="0">
                <a:solidFill>
                  <a:srgbClr val="154081"/>
                </a:solidFill>
              </a:rPr>
              <a:t>) also for proxies and upstream </a:t>
            </a:r>
            <a:r>
              <a:rPr lang="en-US" b="1" dirty="0" err="1" smtClean="0">
                <a:solidFill>
                  <a:srgbClr val="154081"/>
                </a:solidFill>
              </a:rPr>
              <a:t>IdP</a:t>
            </a:r>
            <a:r>
              <a:rPr lang="en-US" b="1" dirty="0" smtClean="0">
                <a:solidFill>
                  <a:srgbClr val="154081"/>
                </a:solidFill>
              </a:rPr>
              <a:t> : OK</a:t>
            </a:r>
            <a:endParaRPr lang="en-US" b="1" dirty="0">
              <a:solidFill>
                <a:srgbClr val="154081"/>
              </a:solidFill>
            </a:endParaRPr>
          </a:p>
        </p:txBody>
      </p:sp>
    </p:spTree>
    <p:extLst>
      <p:ext uri="{BB962C8B-B14F-4D97-AF65-F5344CB8AC3E}">
        <p14:creationId xmlns:p14="http://schemas.microsoft.com/office/powerpoint/2010/main" val="2373379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and CRLs</a:t>
            </a:r>
            <a:endParaRPr lang="en-US" dirty="0"/>
          </a:p>
        </p:txBody>
      </p:sp>
      <p:sp>
        <p:nvSpPr>
          <p:cNvPr id="3" name="Content Placeholder 2"/>
          <p:cNvSpPr>
            <a:spLocks noGrp="1"/>
          </p:cNvSpPr>
          <p:nvPr>
            <p:ph idx="1"/>
          </p:nvPr>
        </p:nvSpPr>
        <p:spPr/>
        <p:txBody>
          <a:bodyPr/>
          <a:lstStyle/>
          <a:p>
            <a:r>
              <a:rPr lang="en-US" dirty="0" smtClean="0"/>
              <a:t>Issued every hour, automatically by the on-line CA(s)</a:t>
            </a:r>
          </a:p>
          <a:p>
            <a:pPr lvl="1"/>
            <a:r>
              <a:rPr lang="en-US" dirty="0" smtClean="0"/>
              <a:t>Expedited in exceptional cases through a support call</a:t>
            </a:r>
          </a:p>
          <a:p>
            <a:r>
              <a:rPr lang="en-US" dirty="0" smtClean="0"/>
              <a:t>Valid for (almost) 7 days: 6 days and 23 </a:t>
            </a:r>
            <a:r>
              <a:rPr lang="en-US" dirty="0" err="1" smtClean="0"/>
              <a:t>hrs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27</a:t>
            </a:fld>
            <a:endParaRPr lang="en-GB">
              <a:solidFill>
                <a:schemeClr val="tx1"/>
              </a:solidFill>
            </a:endParaRPr>
          </a:p>
        </p:txBody>
      </p:sp>
      <p:sp>
        <p:nvSpPr>
          <p:cNvPr id="5" name="TextBox 4"/>
          <p:cNvSpPr txBox="1"/>
          <p:nvPr/>
        </p:nvSpPr>
        <p:spPr>
          <a:xfrm>
            <a:off x="179552" y="2492896"/>
            <a:ext cx="8712928" cy="4081117"/>
          </a:xfrm>
          <a:prstGeom prst="rect">
            <a:avLst/>
          </a:prstGeom>
          <a:noFill/>
        </p:spPr>
        <p:txBody>
          <a:bodyPr wrap="square" rtlCol="0">
            <a:spAutoFit/>
          </a:bodyPr>
          <a:lstStyle/>
          <a:p>
            <a:r>
              <a:rPr lang="en-US" sz="1200" dirty="0"/>
              <a:t>Certificate Revocation List (CRL):</a:t>
            </a:r>
          </a:p>
          <a:p>
            <a:r>
              <a:rPr lang="en-US" sz="1200" dirty="0"/>
              <a:t>        </a:t>
            </a:r>
            <a:r>
              <a:rPr lang="en-US" sz="1200" b="1" dirty="0"/>
              <a:t>Version 2 (0x1)</a:t>
            </a:r>
          </a:p>
          <a:p>
            <a:r>
              <a:rPr lang="en-US" sz="1200" dirty="0"/>
              <a:t>    Signature Algorithm: sha256WithRSAEncryption</a:t>
            </a:r>
          </a:p>
          <a:p>
            <a:r>
              <a:rPr lang="en-US" sz="1200" dirty="0"/>
              <a:t>        Issuer: /C=NL/ST=</a:t>
            </a:r>
            <a:r>
              <a:rPr lang="en-US" sz="1200" dirty="0" err="1"/>
              <a:t>Noord</a:t>
            </a:r>
            <a:r>
              <a:rPr lang="en-US" sz="1200" dirty="0"/>
              <a:t>-Holland/L=Amsterdam/O=TERENA/CN=TERENA eScience </a:t>
            </a:r>
            <a:r>
              <a:rPr lang="en-US" sz="1200" dirty="0" smtClean="0"/>
              <a:t>Personal </a:t>
            </a:r>
            <a:r>
              <a:rPr lang="en-US" sz="1200" dirty="0"/>
              <a:t>CA 3</a:t>
            </a:r>
          </a:p>
          <a:p>
            <a:r>
              <a:rPr lang="en-US" sz="1200" dirty="0"/>
              <a:t>        Last Update: </a:t>
            </a:r>
            <a:r>
              <a:rPr lang="en-US" sz="1200" b="1" dirty="0"/>
              <a:t>Jan  1 18:00:01 2015 GMT</a:t>
            </a:r>
          </a:p>
          <a:p>
            <a:r>
              <a:rPr lang="en-US" sz="1200" dirty="0"/>
              <a:t>        Next Update: </a:t>
            </a:r>
            <a:r>
              <a:rPr lang="en-US" sz="1200" b="1" dirty="0"/>
              <a:t>Jan  8 17:00:00 2015 GMT</a:t>
            </a:r>
          </a:p>
          <a:p>
            <a:r>
              <a:rPr lang="en-US" sz="1200" dirty="0"/>
              <a:t>        CRL extensions:</a:t>
            </a:r>
          </a:p>
          <a:p>
            <a:r>
              <a:rPr lang="en-US" sz="1200" dirty="0"/>
              <a:t>            X509v3 Authority Key Identifier:</a:t>
            </a:r>
          </a:p>
          <a:p>
            <a:r>
              <a:rPr lang="en-US" sz="1200" dirty="0"/>
              <a:t>                </a:t>
            </a:r>
            <a:r>
              <a:rPr lang="en-US" sz="1200" dirty="0" smtClean="0"/>
              <a:t>keyid:8C:9F:11:2E:E6:E3:7A:04:A5:1E:55:8B:46:08:04:A6:ED:97:70:A6</a:t>
            </a:r>
            <a:endParaRPr lang="en-US" sz="1200" dirty="0"/>
          </a:p>
          <a:p>
            <a:r>
              <a:rPr lang="en-US" sz="1200" dirty="0"/>
              <a:t>            X509v3 CRL Number:</a:t>
            </a:r>
          </a:p>
          <a:p>
            <a:r>
              <a:rPr lang="en-US" sz="1200" dirty="0"/>
              <a:t>                42</a:t>
            </a:r>
          </a:p>
          <a:p>
            <a:r>
              <a:rPr lang="en-US" sz="1200" dirty="0"/>
              <a:t>            X509v3 Issuing </a:t>
            </a:r>
            <a:r>
              <a:rPr lang="en-US" sz="1200" dirty="0" err="1"/>
              <a:t>Distrubution</a:t>
            </a:r>
            <a:r>
              <a:rPr lang="en-US" sz="1200" dirty="0"/>
              <a:t> Point: critical</a:t>
            </a:r>
          </a:p>
          <a:p>
            <a:r>
              <a:rPr lang="en-US" sz="1200" dirty="0"/>
              <a:t>                Full Name:</a:t>
            </a:r>
          </a:p>
          <a:p>
            <a:r>
              <a:rPr lang="en-US" sz="1200" dirty="0"/>
              <a:t>                  </a:t>
            </a:r>
            <a:r>
              <a:rPr lang="en-US" sz="1200" dirty="0" err="1"/>
              <a:t>URI:http</a:t>
            </a:r>
            <a:r>
              <a:rPr lang="en-US" sz="1200" dirty="0"/>
              <a:t>://</a:t>
            </a:r>
            <a:r>
              <a:rPr lang="en-US" sz="1200" dirty="0" smtClean="0"/>
              <a:t>crl3.digicert.com/TERENAeSciencePersonalCA3.crl</a:t>
            </a:r>
            <a:endParaRPr lang="en-US" sz="1200" dirty="0"/>
          </a:p>
          <a:p>
            <a:r>
              <a:rPr lang="en-US" sz="1200" dirty="0"/>
              <a:t>Revoked Certificates:</a:t>
            </a:r>
          </a:p>
          <a:p>
            <a:r>
              <a:rPr lang="en-US" sz="1200" dirty="0"/>
              <a:t>    Serial Number: 01000000000000000000000000000001</a:t>
            </a:r>
          </a:p>
          <a:p>
            <a:r>
              <a:rPr lang="en-US" sz="1200" dirty="0"/>
              <a:t>        Revocation Date: Jan  1 16:59:59 2015 GMT</a:t>
            </a:r>
          </a:p>
          <a:p>
            <a:endParaRPr lang="en-US" sz="1200" dirty="0"/>
          </a:p>
        </p:txBody>
      </p:sp>
      <p:sp>
        <p:nvSpPr>
          <p:cNvPr id="6" name="TextBox 5"/>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26,27,28,29,30,31: OK</a:t>
            </a:r>
            <a:endParaRPr lang="en-US" b="1" dirty="0">
              <a:solidFill>
                <a:srgbClr val="154081"/>
              </a:solidFill>
            </a:endParaRPr>
          </a:p>
        </p:txBody>
      </p:sp>
    </p:spTree>
    <p:extLst>
      <p:ext uri="{BB962C8B-B14F-4D97-AF65-F5344CB8AC3E}">
        <p14:creationId xmlns:p14="http://schemas.microsoft.com/office/powerpoint/2010/main" val="1064245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End-entity (cert) requirements</a:t>
            </a:r>
            <a:endParaRPr lang="en-US" dirty="0"/>
          </a:p>
        </p:txBody>
      </p:sp>
      <p:sp>
        <p:nvSpPr>
          <p:cNvPr id="3" name="Content Placeholder 2"/>
          <p:cNvSpPr>
            <a:spLocks noGrp="1"/>
          </p:cNvSpPr>
          <p:nvPr>
            <p:ph idx="1"/>
          </p:nvPr>
        </p:nvSpPr>
        <p:spPr/>
        <p:txBody>
          <a:bodyPr/>
          <a:lstStyle/>
          <a:p>
            <a:r>
              <a:rPr lang="en-US" dirty="0" smtClean="0"/>
              <a:t>At least 2048 bit (RSA), SHA-2, and not known-bad</a:t>
            </a:r>
          </a:p>
          <a:p>
            <a:r>
              <a:rPr lang="en-US" dirty="0" smtClean="0"/>
              <a:t>At most 400 days: we use 395 as we did before</a:t>
            </a:r>
          </a:p>
          <a:p>
            <a:endParaRPr lang="en-US" dirty="0" smtClean="0"/>
          </a:p>
          <a:p>
            <a:r>
              <a:rPr lang="en-US" dirty="0" smtClean="0"/>
              <a:t>GFD.125(</a:t>
            </a:r>
            <a:r>
              <a:rPr lang="en-US" dirty="0" err="1" smtClean="0"/>
              <a:t>bis</a:t>
            </a:r>
            <a:r>
              <a:rPr lang="en-US" dirty="0" smtClean="0"/>
              <a:t>) compliant</a:t>
            </a:r>
            <a:endParaRPr lang="en-US" dirty="0"/>
          </a:p>
          <a:p>
            <a:pPr lvl="1"/>
            <a:r>
              <a:rPr lang="en-US" dirty="0" smtClean="0"/>
              <a:t>They are …</a:t>
            </a:r>
          </a:p>
          <a:p>
            <a:pPr lvl="1"/>
            <a:r>
              <a:rPr lang="en-US" dirty="0" smtClean="0"/>
              <a:t>For eScience, we limit the permissible character set</a:t>
            </a:r>
            <a:br>
              <a:rPr lang="en-US" dirty="0" smtClean="0"/>
            </a:br>
            <a:r>
              <a:rPr lang="en-US" i="1" dirty="0" smtClean="0"/>
              <a:t>for users’ Full Name, this will have to be enforced in the portal</a:t>
            </a:r>
          </a:p>
          <a:p>
            <a:pPr lvl="1"/>
            <a:r>
              <a:rPr lang="en-US" i="1" dirty="0" smtClean="0"/>
              <a:t>For the </a:t>
            </a:r>
            <a:r>
              <a:rPr lang="en-US" i="1" dirty="0" err="1" smtClean="0"/>
              <a:t>organisation</a:t>
            </a:r>
            <a:r>
              <a:rPr lang="en-US" i="1" dirty="0" smtClean="0"/>
              <a:t> name, the Subscriber must choose a permissible representation (a ‘second’ name) in </a:t>
            </a:r>
            <a:r>
              <a:rPr lang="en-US" i="1" dirty="0" err="1" smtClean="0"/>
              <a:t>CertCentral</a:t>
            </a:r>
            <a:endParaRPr lang="en-US" i="1" dirty="0" smtClean="0"/>
          </a:p>
          <a:p>
            <a:pPr lvl="1"/>
            <a:r>
              <a:rPr lang="en-US" i="1" dirty="0" smtClean="0"/>
              <a:t>OU is anyway set by the subscriber/RA</a:t>
            </a:r>
            <a:endParaRPr lang="en-US" dirty="0" smtClean="0"/>
          </a:p>
          <a:p>
            <a:endParaRPr lang="en-US" dirty="0"/>
          </a:p>
          <a:p>
            <a:r>
              <a:rPr lang="en-US" dirty="0" smtClean="0"/>
              <a:t>Renewal or rekeying? It’s a MICS, so you just get a </a:t>
            </a:r>
            <a:br>
              <a:rPr lang="en-US" dirty="0" smtClean="0"/>
            </a:br>
            <a:r>
              <a:rPr lang="en-US" dirty="0" smtClean="0"/>
              <a:t>new one easily by only allowing applying for a new cert!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28</a:t>
            </a:fld>
            <a:endParaRPr lang="en-GB">
              <a:solidFill>
                <a:schemeClr val="tx1"/>
              </a:solidFill>
            </a:endParaRPr>
          </a:p>
        </p:txBody>
      </p:sp>
      <p:sp>
        <p:nvSpPr>
          <p:cNvPr id="5" name="TextBox 4"/>
          <p:cNvSpPr txBox="1"/>
          <p:nvPr/>
        </p:nvSpPr>
        <p:spPr>
          <a:xfrm>
            <a:off x="635279" y="6534514"/>
            <a:ext cx="8509061"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32,33,34 (via Schedule 4 &amp; </a:t>
            </a:r>
            <a:r>
              <a:rPr lang="en-US" b="1" dirty="0" err="1" smtClean="0">
                <a:solidFill>
                  <a:srgbClr val="154081"/>
                </a:solidFill>
              </a:rPr>
              <a:t>ToU</a:t>
            </a:r>
            <a:r>
              <a:rPr lang="en-US" b="1" dirty="0" smtClean="0">
                <a:solidFill>
                  <a:srgbClr val="154081"/>
                </a:solidFill>
              </a:rPr>
              <a:t>), 35 (by design), 39, 41: OK</a:t>
            </a:r>
            <a:endParaRPr lang="en-US" b="1" dirty="0">
              <a:solidFill>
                <a:srgbClr val="154081"/>
              </a:solidFill>
            </a:endParaRPr>
          </a:p>
        </p:txBody>
      </p:sp>
    </p:spTree>
    <p:extLst>
      <p:ext uri="{BB962C8B-B14F-4D97-AF65-F5344CB8AC3E}">
        <p14:creationId xmlns:p14="http://schemas.microsoft.com/office/powerpoint/2010/main" val="242720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Profile </a:t>
            </a:r>
            <a:br>
              <a:rPr lang="en-US" dirty="0" smtClean="0"/>
            </a:br>
            <a:r>
              <a:rPr lang="en-US" dirty="0" smtClean="0"/>
              <a:t>(eScience Personal)</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29</a:t>
            </a:fld>
            <a:endParaRPr lang="en-GB">
              <a:solidFill>
                <a:schemeClr val="tx1"/>
              </a:solidFill>
            </a:endParaRPr>
          </a:p>
        </p:txBody>
      </p:sp>
      <p:sp>
        <p:nvSpPr>
          <p:cNvPr id="5" name="TextBox 4"/>
          <p:cNvSpPr txBox="1"/>
          <p:nvPr/>
        </p:nvSpPr>
        <p:spPr>
          <a:xfrm>
            <a:off x="251520" y="1412776"/>
            <a:ext cx="8640960" cy="4967514"/>
          </a:xfrm>
          <a:prstGeom prst="rect">
            <a:avLst/>
          </a:prstGeom>
          <a:noFill/>
        </p:spPr>
        <p:txBody>
          <a:bodyPr wrap="square" rtlCol="0">
            <a:spAutoFit/>
          </a:bodyPr>
          <a:lstStyle/>
          <a:p>
            <a:r>
              <a:rPr lang="en-US" sz="1200" dirty="0" smtClean="0"/>
              <a:t>        Version: 3 (0x2)</a:t>
            </a:r>
          </a:p>
          <a:p>
            <a:r>
              <a:rPr lang="en-US" sz="1200" dirty="0" smtClean="0"/>
              <a:t>        </a:t>
            </a:r>
            <a:r>
              <a:rPr lang="en-US" sz="1200" dirty="0"/>
              <a:t>Serial </a:t>
            </a:r>
            <a:r>
              <a:rPr lang="en-US" sz="1200" dirty="0" smtClean="0"/>
              <a:t>Number: 0f:5a:14:47:1c:f3:f0:79:5f:bc:f7:47:c4:1f:36:bc</a:t>
            </a:r>
            <a:endParaRPr lang="en-US" sz="1200" dirty="0"/>
          </a:p>
          <a:p>
            <a:r>
              <a:rPr lang="en-US" sz="1200" dirty="0"/>
              <a:t>    Signature Algorithm: </a:t>
            </a:r>
            <a:r>
              <a:rPr lang="en-US" sz="1200" b="1" dirty="0"/>
              <a:t>sha256WithRSAEncryption</a:t>
            </a:r>
          </a:p>
          <a:p>
            <a:r>
              <a:rPr lang="en-US" sz="1200" dirty="0"/>
              <a:t>        Issuer: C=NL, ST=</a:t>
            </a:r>
            <a:r>
              <a:rPr lang="en-US" sz="1200" dirty="0" err="1"/>
              <a:t>Noord</a:t>
            </a:r>
            <a:r>
              <a:rPr lang="en-US" sz="1200" dirty="0"/>
              <a:t>-Holland, L=Amsterdam, O=TERENA, CN=TERENA eScience Personal CA </a:t>
            </a:r>
            <a:r>
              <a:rPr lang="en-US" sz="1200" dirty="0" smtClean="0"/>
              <a:t>3</a:t>
            </a:r>
            <a:endParaRPr lang="en-US" sz="1200" dirty="0"/>
          </a:p>
          <a:p>
            <a:r>
              <a:rPr lang="en-US" sz="1200" dirty="0"/>
              <a:t>            Not Before: Dec 31 00:00:00 2014 GMT</a:t>
            </a:r>
          </a:p>
          <a:p>
            <a:r>
              <a:rPr lang="en-US" sz="1200" dirty="0"/>
              <a:t>            Not After : Jan 30 12:00:00 2016 GMT</a:t>
            </a:r>
          </a:p>
          <a:p>
            <a:r>
              <a:rPr lang="en-US" sz="1200" dirty="0"/>
              <a:t>        Subject: </a:t>
            </a:r>
            <a:r>
              <a:rPr lang="en-US" sz="1200" b="1" dirty="0" smtClean="0"/>
              <a:t>DC=org</a:t>
            </a:r>
            <a:r>
              <a:rPr lang="en-US" sz="1200" b="1" dirty="0"/>
              <a:t>, DC=</a:t>
            </a:r>
            <a:r>
              <a:rPr lang="en-US" sz="1200" b="1" dirty="0" err="1"/>
              <a:t>terena</a:t>
            </a:r>
            <a:r>
              <a:rPr lang="en-US" sz="1200" b="1" dirty="0"/>
              <a:t>, DC=</a:t>
            </a:r>
            <a:r>
              <a:rPr lang="en-US" sz="1200" b="1" dirty="0" err="1"/>
              <a:t>tcs</a:t>
            </a:r>
            <a:r>
              <a:rPr lang="en-US" sz="1200" b="1" dirty="0"/>
              <a:t>, </a:t>
            </a:r>
            <a:r>
              <a:rPr lang="en-US" sz="1200" b="1" dirty="0" smtClean="0"/>
              <a:t>C=NL, O=Nikhef</a:t>
            </a:r>
            <a:r>
              <a:rPr lang="en-US" sz="1200" b="1" dirty="0"/>
              <a:t>, CN=David </a:t>
            </a:r>
            <a:r>
              <a:rPr lang="en-US" sz="1200" b="1" dirty="0" err="1"/>
              <a:t>Groep</a:t>
            </a:r>
            <a:r>
              <a:rPr lang="en-US" sz="1200" b="1" dirty="0"/>
              <a:t> </a:t>
            </a:r>
            <a:r>
              <a:rPr lang="en-US" sz="1200" b="1" dirty="0" smtClean="0">
                <a:solidFill>
                  <a:srgbClr val="800000"/>
                </a:solidFill>
              </a:rPr>
              <a:t>davidg@nikhef.nl</a:t>
            </a:r>
          </a:p>
          <a:p>
            <a:r>
              <a:rPr lang="en-US" sz="1200" dirty="0" smtClean="0"/>
              <a:t>            Public Key Algorithm: </a:t>
            </a:r>
            <a:r>
              <a:rPr lang="en-US" sz="1200" dirty="0" err="1" smtClean="0"/>
              <a:t>rsaEncryption</a:t>
            </a:r>
            <a:endParaRPr lang="en-US" sz="1200" dirty="0" smtClean="0"/>
          </a:p>
          <a:p>
            <a:r>
              <a:rPr lang="en-US" sz="1200" dirty="0" smtClean="0"/>
              <a:t>                </a:t>
            </a:r>
            <a:r>
              <a:rPr lang="en-US" sz="1200" dirty="0"/>
              <a:t>Public-Key: (</a:t>
            </a:r>
            <a:r>
              <a:rPr lang="en-US" sz="1200" b="1" dirty="0"/>
              <a:t>2048</a:t>
            </a:r>
            <a:r>
              <a:rPr lang="en-US" sz="1200" dirty="0"/>
              <a:t> </a:t>
            </a:r>
            <a:r>
              <a:rPr lang="en-US" sz="1200" b="1" dirty="0"/>
              <a:t>bit</a:t>
            </a:r>
            <a:r>
              <a:rPr lang="en-US" sz="1200" dirty="0" smtClean="0"/>
              <a:t>)</a:t>
            </a:r>
          </a:p>
          <a:p>
            <a:r>
              <a:rPr lang="en-US" sz="1200" dirty="0" smtClean="0"/>
              <a:t>        X509v3 extensions:</a:t>
            </a:r>
          </a:p>
          <a:p>
            <a:r>
              <a:rPr lang="en-US" sz="1200" dirty="0" smtClean="0"/>
              <a:t>X509v3 </a:t>
            </a:r>
            <a:r>
              <a:rPr lang="en-US" sz="1200" dirty="0"/>
              <a:t>Basic Constraints: critical</a:t>
            </a:r>
          </a:p>
          <a:p>
            <a:r>
              <a:rPr lang="en-US" sz="1200" dirty="0"/>
              <a:t>                CA:FALSE</a:t>
            </a:r>
          </a:p>
          <a:p>
            <a:r>
              <a:rPr lang="en-US" sz="1200" dirty="0"/>
              <a:t>            X509v3 Subject Alternative Name:</a:t>
            </a:r>
          </a:p>
          <a:p>
            <a:r>
              <a:rPr lang="en-US" sz="1200" dirty="0"/>
              <a:t>                </a:t>
            </a:r>
            <a:r>
              <a:rPr lang="en-US" sz="1200" dirty="0" err="1"/>
              <a:t>email:davidg@nikhef.nl</a:t>
            </a:r>
            <a:endParaRPr lang="en-US" sz="1200" dirty="0"/>
          </a:p>
          <a:p>
            <a:r>
              <a:rPr lang="en-US" sz="1200" dirty="0"/>
              <a:t>            X509v3 Key Usage: critical</a:t>
            </a:r>
          </a:p>
          <a:p>
            <a:r>
              <a:rPr lang="en-US" sz="1200" dirty="0"/>
              <a:t>                </a:t>
            </a:r>
            <a:r>
              <a:rPr lang="en-US" sz="1200" b="1" dirty="0"/>
              <a:t>Digital Signature, Key </a:t>
            </a:r>
            <a:r>
              <a:rPr lang="en-US" sz="1200" b="1" dirty="0" err="1"/>
              <a:t>Encipherment</a:t>
            </a:r>
            <a:r>
              <a:rPr lang="en-US" sz="1200" b="1" dirty="0"/>
              <a:t>, Data </a:t>
            </a:r>
            <a:r>
              <a:rPr lang="en-US" sz="1200" b="1" dirty="0" err="1"/>
              <a:t>Encipherment</a:t>
            </a:r>
            <a:endParaRPr lang="en-US" sz="1200" b="1" dirty="0"/>
          </a:p>
          <a:p>
            <a:r>
              <a:rPr lang="en-US" sz="1200" dirty="0"/>
              <a:t>            X509v3 Extended Key Usage:</a:t>
            </a:r>
          </a:p>
          <a:p>
            <a:r>
              <a:rPr lang="en-US" sz="1200" dirty="0"/>
              <a:t>                </a:t>
            </a:r>
            <a:r>
              <a:rPr lang="en-US" sz="1200" b="1" dirty="0"/>
              <a:t>TLS Web Client Authentication, E-mail Protection</a:t>
            </a:r>
          </a:p>
          <a:p>
            <a:r>
              <a:rPr lang="en-US" sz="1200" dirty="0"/>
              <a:t>            X509v3 Certificate Policies:</a:t>
            </a:r>
          </a:p>
          <a:p>
            <a:r>
              <a:rPr lang="en-US" sz="1200" dirty="0"/>
              <a:t>                Policy: </a:t>
            </a:r>
            <a:r>
              <a:rPr lang="en-US" sz="1200" b="1" dirty="0"/>
              <a:t>1.2.840.113612.5.2.2.1</a:t>
            </a:r>
          </a:p>
          <a:p>
            <a:r>
              <a:rPr lang="en-US" sz="1200" dirty="0"/>
              <a:t>                Policy: </a:t>
            </a:r>
            <a:r>
              <a:rPr lang="en-US" sz="1200" b="1" dirty="0"/>
              <a:t>2.16.840.1.114412.4.31.1</a:t>
            </a:r>
          </a:p>
          <a:p>
            <a:r>
              <a:rPr lang="en-US" sz="1200" dirty="0"/>
              <a:t>                Policy: </a:t>
            </a:r>
            <a:r>
              <a:rPr lang="en-US" sz="1200" b="1" dirty="0" smtClean="0"/>
              <a:t>1.2.840.113612.5.2.3.3.3</a:t>
            </a:r>
            <a:endParaRPr lang="en-US" sz="1200" b="1" dirty="0"/>
          </a:p>
        </p:txBody>
      </p:sp>
      <p:sp>
        <p:nvSpPr>
          <p:cNvPr id="6" name="TextBox 5"/>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37: OK</a:t>
            </a:r>
            <a:endParaRPr lang="en-US" b="1" dirty="0">
              <a:solidFill>
                <a:srgbClr val="154081"/>
              </a:solidFill>
            </a:endParaRPr>
          </a:p>
        </p:txBody>
      </p:sp>
    </p:spTree>
    <p:extLst>
      <p:ext uri="{BB962C8B-B14F-4D97-AF65-F5344CB8AC3E}">
        <p14:creationId xmlns:p14="http://schemas.microsoft.com/office/powerpoint/2010/main" val="2616479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(but rather successful) road</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a:t>
            </a:fld>
            <a:endParaRPr lang="en-GB">
              <a:solidFill>
                <a:schemeClr val="tx1"/>
              </a:solidFill>
            </a:endParaRPr>
          </a:p>
        </p:txBody>
      </p:sp>
      <p:grpSp>
        <p:nvGrpSpPr>
          <p:cNvPr id="10" name="Diagram group"/>
          <p:cNvGrpSpPr/>
          <p:nvPr/>
        </p:nvGrpSpPr>
        <p:grpSpPr>
          <a:xfrm>
            <a:off x="204888" y="4957995"/>
            <a:ext cx="8559537" cy="349368"/>
            <a:chOff x="4707" y="2282951"/>
            <a:chExt cx="8559537" cy="349368"/>
          </a:xfrm>
          <a:scene3d>
            <a:camera prst="isometricOffAxis2Left" zoom="95000"/>
            <a:lightRig rig="flat" dir="t"/>
          </a:scene3d>
        </p:grpSpPr>
        <p:grpSp>
          <p:nvGrpSpPr>
            <p:cNvPr id="11" name="Group 10"/>
            <p:cNvGrpSpPr/>
            <p:nvPr/>
          </p:nvGrpSpPr>
          <p:grpSpPr>
            <a:xfrm>
              <a:off x="4707" y="2282951"/>
              <a:ext cx="873422" cy="349368"/>
              <a:chOff x="4707" y="2282951"/>
              <a:chExt cx="873422" cy="349368"/>
            </a:xfrm>
          </p:grpSpPr>
          <p:sp>
            <p:nvSpPr>
              <p:cNvPr id="45" name="Pentagon 44"/>
              <p:cNvSpPr/>
              <p:nvPr/>
            </p:nvSpPr>
            <p:spPr>
              <a:xfrm>
                <a:off x="4707" y="2282951"/>
                <a:ext cx="873422" cy="349368"/>
              </a:xfrm>
              <a:prstGeom prst="homePlate">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Pentagon 4"/>
              <p:cNvSpPr/>
              <p:nvPr/>
            </p:nvSpPr>
            <p:spPr>
              <a:xfrm>
                <a:off x="4707" y="2282951"/>
                <a:ext cx="786080"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2004</a:t>
                </a:r>
                <a:endParaRPr lang="en-US" sz="1300" kern="1200" dirty="0"/>
              </a:p>
            </p:txBody>
          </p:sp>
        </p:grpSp>
        <p:grpSp>
          <p:nvGrpSpPr>
            <p:cNvPr id="12" name="Group 11"/>
            <p:cNvGrpSpPr/>
            <p:nvPr/>
          </p:nvGrpSpPr>
          <p:grpSpPr>
            <a:xfrm>
              <a:off x="703444" y="2282951"/>
              <a:ext cx="873422" cy="349368"/>
              <a:chOff x="703444" y="2282951"/>
              <a:chExt cx="873422" cy="349368"/>
            </a:xfrm>
          </p:grpSpPr>
          <p:sp>
            <p:nvSpPr>
              <p:cNvPr id="43" name="Chevron 42"/>
              <p:cNvSpPr/>
              <p:nvPr/>
            </p:nvSpPr>
            <p:spPr>
              <a:xfrm>
                <a:off x="703444"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96093"/>
                  <a:satOff val="1018"/>
                  <a:lumOff val="-4884"/>
                  <a:alphaOff val="0"/>
                </a:schemeClr>
              </a:fillRef>
              <a:effectRef idx="0">
                <a:schemeClr val="accent5">
                  <a:hueOff val="296093"/>
                  <a:satOff val="1018"/>
                  <a:lumOff val="-4884"/>
                  <a:alphaOff val="0"/>
                </a:schemeClr>
              </a:effectRef>
              <a:fontRef idx="minor">
                <a:schemeClr val="lt1"/>
              </a:fontRef>
            </p:style>
          </p:sp>
          <p:sp>
            <p:nvSpPr>
              <p:cNvPr id="44" name="Chevron 6"/>
              <p:cNvSpPr/>
              <p:nvPr/>
            </p:nvSpPr>
            <p:spPr>
              <a:xfrm>
                <a:off x="878128"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2005</a:t>
                </a:r>
                <a:endParaRPr lang="en-US" sz="1300" kern="1200" dirty="0"/>
              </a:p>
            </p:txBody>
          </p:sp>
        </p:grpSp>
        <p:grpSp>
          <p:nvGrpSpPr>
            <p:cNvPr id="13" name="Group 12"/>
            <p:cNvGrpSpPr/>
            <p:nvPr/>
          </p:nvGrpSpPr>
          <p:grpSpPr>
            <a:xfrm>
              <a:off x="1402182" y="2282951"/>
              <a:ext cx="873422" cy="349368"/>
              <a:chOff x="1402182" y="2282951"/>
              <a:chExt cx="873422" cy="349368"/>
            </a:xfrm>
          </p:grpSpPr>
          <p:sp>
            <p:nvSpPr>
              <p:cNvPr id="41" name="Chevron 40"/>
              <p:cNvSpPr/>
              <p:nvPr/>
            </p:nvSpPr>
            <p:spPr>
              <a:xfrm>
                <a:off x="1402182"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592187"/>
                  <a:satOff val="2036"/>
                  <a:lumOff val="-9768"/>
                  <a:alphaOff val="0"/>
                </a:schemeClr>
              </a:fillRef>
              <a:effectRef idx="0">
                <a:schemeClr val="accent5">
                  <a:hueOff val="592187"/>
                  <a:satOff val="2036"/>
                  <a:lumOff val="-9768"/>
                  <a:alphaOff val="0"/>
                </a:schemeClr>
              </a:effectRef>
              <a:fontRef idx="minor">
                <a:schemeClr val="lt1"/>
              </a:fontRef>
            </p:style>
          </p:sp>
          <p:sp>
            <p:nvSpPr>
              <p:cNvPr id="42" name="Chevron 8"/>
              <p:cNvSpPr/>
              <p:nvPr/>
            </p:nvSpPr>
            <p:spPr>
              <a:xfrm>
                <a:off x="1576866"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2006</a:t>
                </a:r>
                <a:endParaRPr lang="en-US" sz="1300" kern="1200" dirty="0"/>
              </a:p>
            </p:txBody>
          </p:sp>
        </p:grpSp>
        <p:grpSp>
          <p:nvGrpSpPr>
            <p:cNvPr id="14" name="Group 13"/>
            <p:cNvGrpSpPr/>
            <p:nvPr/>
          </p:nvGrpSpPr>
          <p:grpSpPr>
            <a:xfrm>
              <a:off x="2100920" y="2282951"/>
              <a:ext cx="873422" cy="349368"/>
              <a:chOff x="2100920" y="2282951"/>
              <a:chExt cx="873422" cy="349368"/>
            </a:xfrm>
          </p:grpSpPr>
          <p:sp>
            <p:nvSpPr>
              <p:cNvPr id="39" name="Chevron 38"/>
              <p:cNvSpPr/>
              <p:nvPr/>
            </p:nvSpPr>
            <p:spPr>
              <a:xfrm>
                <a:off x="2100920"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888280"/>
                  <a:satOff val="3053"/>
                  <a:lumOff val="-14653"/>
                  <a:alphaOff val="0"/>
                </a:schemeClr>
              </a:fillRef>
              <a:effectRef idx="0">
                <a:schemeClr val="accent5">
                  <a:hueOff val="888280"/>
                  <a:satOff val="3053"/>
                  <a:lumOff val="-14653"/>
                  <a:alphaOff val="0"/>
                </a:schemeClr>
              </a:effectRef>
              <a:fontRef idx="minor">
                <a:schemeClr val="lt1"/>
              </a:fontRef>
            </p:style>
          </p:sp>
          <p:sp>
            <p:nvSpPr>
              <p:cNvPr id="40" name="Chevron 10"/>
              <p:cNvSpPr/>
              <p:nvPr/>
            </p:nvSpPr>
            <p:spPr>
              <a:xfrm>
                <a:off x="2275604"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2007</a:t>
                </a:r>
                <a:endParaRPr lang="en-US" sz="1300" kern="1200" dirty="0"/>
              </a:p>
            </p:txBody>
          </p:sp>
        </p:grpSp>
        <p:grpSp>
          <p:nvGrpSpPr>
            <p:cNvPr id="15" name="Group 14"/>
            <p:cNvGrpSpPr/>
            <p:nvPr/>
          </p:nvGrpSpPr>
          <p:grpSpPr>
            <a:xfrm>
              <a:off x="2799658" y="2282951"/>
              <a:ext cx="873422" cy="349368"/>
              <a:chOff x="2799658" y="2282951"/>
              <a:chExt cx="873422" cy="349368"/>
            </a:xfrm>
          </p:grpSpPr>
          <p:sp>
            <p:nvSpPr>
              <p:cNvPr id="37" name="Chevron 36"/>
              <p:cNvSpPr/>
              <p:nvPr/>
            </p:nvSpPr>
            <p:spPr>
              <a:xfrm>
                <a:off x="2799658"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184373"/>
                  <a:satOff val="4071"/>
                  <a:lumOff val="-19537"/>
                  <a:alphaOff val="0"/>
                </a:schemeClr>
              </a:fillRef>
              <a:effectRef idx="0">
                <a:schemeClr val="accent5">
                  <a:hueOff val="1184373"/>
                  <a:satOff val="4071"/>
                  <a:lumOff val="-19537"/>
                  <a:alphaOff val="0"/>
                </a:schemeClr>
              </a:effectRef>
              <a:fontRef idx="minor">
                <a:schemeClr val="lt1"/>
              </a:fontRef>
            </p:style>
          </p:sp>
          <p:sp>
            <p:nvSpPr>
              <p:cNvPr id="38" name="Chevron 12"/>
              <p:cNvSpPr/>
              <p:nvPr/>
            </p:nvSpPr>
            <p:spPr>
              <a:xfrm>
                <a:off x="2974342"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2008</a:t>
                </a:r>
                <a:endParaRPr lang="en-US" sz="1300" kern="1200" dirty="0"/>
              </a:p>
            </p:txBody>
          </p:sp>
        </p:grpSp>
        <p:grpSp>
          <p:nvGrpSpPr>
            <p:cNvPr id="16" name="Group 15"/>
            <p:cNvGrpSpPr/>
            <p:nvPr/>
          </p:nvGrpSpPr>
          <p:grpSpPr>
            <a:xfrm>
              <a:off x="3498395" y="2282951"/>
              <a:ext cx="873422" cy="349368"/>
              <a:chOff x="3498395" y="2282951"/>
              <a:chExt cx="873422" cy="349368"/>
            </a:xfrm>
          </p:grpSpPr>
          <p:sp>
            <p:nvSpPr>
              <p:cNvPr id="35" name="Chevron 34"/>
              <p:cNvSpPr/>
              <p:nvPr/>
            </p:nvSpPr>
            <p:spPr>
              <a:xfrm>
                <a:off x="3498395"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480466"/>
                  <a:satOff val="5089"/>
                  <a:lumOff val="-24421"/>
                  <a:alphaOff val="0"/>
                </a:schemeClr>
              </a:fillRef>
              <a:effectRef idx="0">
                <a:schemeClr val="accent5">
                  <a:hueOff val="1480466"/>
                  <a:satOff val="5089"/>
                  <a:lumOff val="-24421"/>
                  <a:alphaOff val="0"/>
                </a:schemeClr>
              </a:effectRef>
              <a:fontRef idx="minor">
                <a:schemeClr val="lt1"/>
              </a:fontRef>
            </p:style>
          </p:sp>
          <p:sp>
            <p:nvSpPr>
              <p:cNvPr id="36" name="Chevron 14"/>
              <p:cNvSpPr/>
              <p:nvPr/>
            </p:nvSpPr>
            <p:spPr>
              <a:xfrm>
                <a:off x="3673079"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2009</a:t>
                </a:r>
                <a:endParaRPr lang="en-US" sz="1300" kern="1200" dirty="0"/>
              </a:p>
            </p:txBody>
          </p:sp>
        </p:grpSp>
        <p:grpSp>
          <p:nvGrpSpPr>
            <p:cNvPr id="17" name="Group 16"/>
            <p:cNvGrpSpPr/>
            <p:nvPr/>
          </p:nvGrpSpPr>
          <p:grpSpPr>
            <a:xfrm>
              <a:off x="4197133" y="2282951"/>
              <a:ext cx="873422" cy="349368"/>
              <a:chOff x="4197133" y="2282951"/>
              <a:chExt cx="873422" cy="349368"/>
            </a:xfrm>
          </p:grpSpPr>
          <p:sp>
            <p:nvSpPr>
              <p:cNvPr id="33" name="Chevron 32"/>
              <p:cNvSpPr/>
              <p:nvPr/>
            </p:nvSpPr>
            <p:spPr>
              <a:xfrm>
                <a:off x="4197133"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776560"/>
                  <a:satOff val="6107"/>
                  <a:lumOff val="-29305"/>
                  <a:alphaOff val="0"/>
                </a:schemeClr>
              </a:fillRef>
              <a:effectRef idx="0">
                <a:schemeClr val="accent5">
                  <a:hueOff val="1776560"/>
                  <a:satOff val="6107"/>
                  <a:lumOff val="-29305"/>
                  <a:alphaOff val="0"/>
                </a:schemeClr>
              </a:effectRef>
              <a:fontRef idx="minor">
                <a:schemeClr val="lt1"/>
              </a:fontRef>
            </p:style>
          </p:sp>
          <p:sp>
            <p:nvSpPr>
              <p:cNvPr id="34" name="Chevron 16"/>
              <p:cNvSpPr/>
              <p:nvPr/>
            </p:nvSpPr>
            <p:spPr>
              <a:xfrm>
                <a:off x="4371817"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2010</a:t>
                </a:r>
                <a:endParaRPr lang="en-US" sz="1300" kern="1200" dirty="0"/>
              </a:p>
            </p:txBody>
          </p:sp>
        </p:grpSp>
        <p:grpSp>
          <p:nvGrpSpPr>
            <p:cNvPr id="18" name="Group 17"/>
            <p:cNvGrpSpPr/>
            <p:nvPr/>
          </p:nvGrpSpPr>
          <p:grpSpPr>
            <a:xfrm>
              <a:off x="4895871" y="2282951"/>
              <a:ext cx="873422" cy="349368"/>
              <a:chOff x="4895871" y="2282951"/>
              <a:chExt cx="873422" cy="349368"/>
            </a:xfrm>
          </p:grpSpPr>
          <p:sp>
            <p:nvSpPr>
              <p:cNvPr id="31" name="Chevron 30"/>
              <p:cNvSpPr/>
              <p:nvPr/>
            </p:nvSpPr>
            <p:spPr>
              <a:xfrm>
                <a:off x="4895871"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072653"/>
                  <a:satOff val="7125"/>
                  <a:lumOff val="-34189"/>
                  <a:alphaOff val="0"/>
                </a:schemeClr>
              </a:fillRef>
              <a:effectRef idx="0">
                <a:schemeClr val="accent5">
                  <a:hueOff val="2072653"/>
                  <a:satOff val="7125"/>
                  <a:lumOff val="-34189"/>
                  <a:alphaOff val="0"/>
                </a:schemeClr>
              </a:effectRef>
              <a:fontRef idx="minor">
                <a:schemeClr val="lt1"/>
              </a:fontRef>
            </p:style>
          </p:sp>
          <p:sp>
            <p:nvSpPr>
              <p:cNvPr id="32" name="Chevron 18"/>
              <p:cNvSpPr/>
              <p:nvPr/>
            </p:nvSpPr>
            <p:spPr>
              <a:xfrm>
                <a:off x="5070555"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2011</a:t>
                </a:r>
                <a:endParaRPr lang="en-US" sz="1300" kern="1200" dirty="0"/>
              </a:p>
            </p:txBody>
          </p:sp>
        </p:grpSp>
        <p:grpSp>
          <p:nvGrpSpPr>
            <p:cNvPr id="19" name="Group 18"/>
            <p:cNvGrpSpPr/>
            <p:nvPr/>
          </p:nvGrpSpPr>
          <p:grpSpPr>
            <a:xfrm>
              <a:off x="5594609" y="2282951"/>
              <a:ext cx="873422" cy="349368"/>
              <a:chOff x="5594609" y="2282951"/>
              <a:chExt cx="873422" cy="349368"/>
            </a:xfrm>
          </p:grpSpPr>
          <p:sp>
            <p:nvSpPr>
              <p:cNvPr id="29" name="Chevron 28"/>
              <p:cNvSpPr/>
              <p:nvPr/>
            </p:nvSpPr>
            <p:spPr>
              <a:xfrm>
                <a:off x="5594609"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368746"/>
                  <a:satOff val="8143"/>
                  <a:lumOff val="-39073"/>
                  <a:alphaOff val="0"/>
                </a:schemeClr>
              </a:fillRef>
              <a:effectRef idx="0">
                <a:schemeClr val="accent5">
                  <a:hueOff val="2368746"/>
                  <a:satOff val="8143"/>
                  <a:lumOff val="-39073"/>
                  <a:alphaOff val="0"/>
                </a:schemeClr>
              </a:effectRef>
              <a:fontRef idx="minor">
                <a:schemeClr val="lt1"/>
              </a:fontRef>
            </p:style>
          </p:sp>
          <p:sp>
            <p:nvSpPr>
              <p:cNvPr id="30" name="Chevron 20"/>
              <p:cNvSpPr/>
              <p:nvPr/>
            </p:nvSpPr>
            <p:spPr>
              <a:xfrm>
                <a:off x="5769293"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2012</a:t>
                </a:r>
                <a:endParaRPr lang="en-US" sz="1300" kern="1200" dirty="0"/>
              </a:p>
            </p:txBody>
          </p:sp>
        </p:grpSp>
        <p:grpSp>
          <p:nvGrpSpPr>
            <p:cNvPr id="20" name="Group 19"/>
            <p:cNvGrpSpPr/>
            <p:nvPr/>
          </p:nvGrpSpPr>
          <p:grpSpPr>
            <a:xfrm>
              <a:off x="6293347" y="2282951"/>
              <a:ext cx="873422" cy="349368"/>
              <a:chOff x="6293347" y="2282951"/>
              <a:chExt cx="873422" cy="349368"/>
            </a:xfrm>
          </p:grpSpPr>
          <p:sp>
            <p:nvSpPr>
              <p:cNvPr id="27" name="Chevron 26"/>
              <p:cNvSpPr/>
              <p:nvPr/>
            </p:nvSpPr>
            <p:spPr>
              <a:xfrm>
                <a:off x="6293347"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664839"/>
                  <a:satOff val="9160"/>
                  <a:lumOff val="-43958"/>
                  <a:alphaOff val="0"/>
                </a:schemeClr>
              </a:fillRef>
              <a:effectRef idx="0">
                <a:schemeClr val="accent5">
                  <a:hueOff val="2664839"/>
                  <a:satOff val="9160"/>
                  <a:lumOff val="-43958"/>
                  <a:alphaOff val="0"/>
                </a:schemeClr>
              </a:effectRef>
              <a:fontRef idx="minor">
                <a:schemeClr val="lt1"/>
              </a:fontRef>
            </p:style>
          </p:sp>
          <p:sp>
            <p:nvSpPr>
              <p:cNvPr id="28" name="Chevron 22"/>
              <p:cNvSpPr/>
              <p:nvPr/>
            </p:nvSpPr>
            <p:spPr>
              <a:xfrm>
                <a:off x="6468031"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2013</a:t>
                </a:r>
                <a:endParaRPr lang="en-US" sz="1300" kern="1200" dirty="0"/>
              </a:p>
            </p:txBody>
          </p:sp>
        </p:grpSp>
        <p:grpSp>
          <p:nvGrpSpPr>
            <p:cNvPr id="21" name="Group 20"/>
            <p:cNvGrpSpPr/>
            <p:nvPr/>
          </p:nvGrpSpPr>
          <p:grpSpPr>
            <a:xfrm>
              <a:off x="6992084" y="2282951"/>
              <a:ext cx="873422" cy="349368"/>
              <a:chOff x="6992084" y="2282951"/>
              <a:chExt cx="873422" cy="349368"/>
            </a:xfrm>
          </p:grpSpPr>
          <p:sp>
            <p:nvSpPr>
              <p:cNvPr id="25" name="Chevron 24"/>
              <p:cNvSpPr/>
              <p:nvPr/>
            </p:nvSpPr>
            <p:spPr>
              <a:xfrm>
                <a:off x="6992084"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960933"/>
                  <a:satOff val="10178"/>
                  <a:lumOff val="-48842"/>
                  <a:alphaOff val="0"/>
                </a:schemeClr>
              </a:fillRef>
              <a:effectRef idx="0">
                <a:schemeClr val="accent5">
                  <a:hueOff val="2960933"/>
                  <a:satOff val="10178"/>
                  <a:lumOff val="-48842"/>
                  <a:alphaOff val="0"/>
                </a:schemeClr>
              </a:effectRef>
              <a:fontRef idx="minor">
                <a:schemeClr val="lt1"/>
              </a:fontRef>
            </p:style>
          </p:sp>
          <p:sp>
            <p:nvSpPr>
              <p:cNvPr id="26" name="Chevron 24"/>
              <p:cNvSpPr/>
              <p:nvPr/>
            </p:nvSpPr>
            <p:spPr>
              <a:xfrm>
                <a:off x="7166768"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2014</a:t>
                </a:r>
                <a:endParaRPr lang="en-US" sz="1300" kern="1200" dirty="0"/>
              </a:p>
            </p:txBody>
          </p:sp>
        </p:grpSp>
        <p:grpSp>
          <p:nvGrpSpPr>
            <p:cNvPr id="22" name="Group 21"/>
            <p:cNvGrpSpPr/>
            <p:nvPr/>
          </p:nvGrpSpPr>
          <p:grpSpPr>
            <a:xfrm>
              <a:off x="7690822" y="2282951"/>
              <a:ext cx="873422" cy="349368"/>
              <a:chOff x="7690822" y="2282951"/>
              <a:chExt cx="873422" cy="349368"/>
            </a:xfrm>
          </p:grpSpPr>
          <p:sp>
            <p:nvSpPr>
              <p:cNvPr id="23" name="Chevron 22"/>
              <p:cNvSpPr/>
              <p:nvPr/>
            </p:nvSpPr>
            <p:spPr>
              <a:xfrm>
                <a:off x="7690822"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sp>
          <p:sp>
            <p:nvSpPr>
              <p:cNvPr id="24" name="Chevron 26"/>
              <p:cNvSpPr/>
              <p:nvPr/>
            </p:nvSpPr>
            <p:spPr>
              <a:xfrm>
                <a:off x="7865506"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2015</a:t>
                </a:r>
                <a:endParaRPr lang="en-US" sz="1300" kern="1200" dirty="0"/>
              </a:p>
            </p:txBody>
          </p:sp>
        </p:grpSp>
      </p:grpSp>
      <p:grpSp>
        <p:nvGrpSpPr>
          <p:cNvPr id="56" name="Group 55"/>
          <p:cNvGrpSpPr/>
          <p:nvPr/>
        </p:nvGrpSpPr>
        <p:grpSpPr>
          <a:xfrm>
            <a:off x="990968" y="3406412"/>
            <a:ext cx="635110" cy="864096"/>
            <a:chOff x="990968" y="4221088"/>
            <a:chExt cx="635110" cy="864096"/>
          </a:xfrm>
        </p:grpSpPr>
        <p:sp>
          <p:nvSpPr>
            <p:cNvPr id="50" name="TextBox 49"/>
            <p:cNvSpPr txBox="1"/>
            <p:nvPr/>
          </p:nvSpPr>
          <p:spPr>
            <a:xfrm>
              <a:off x="990968" y="4221088"/>
              <a:ext cx="635110" cy="323486"/>
            </a:xfrm>
            <a:prstGeom prst="rect">
              <a:avLst/>
            </a:prstGeom>
            <a:noFill/>
            <a:ln>
              <a:solidFill>
                <a:srgbClr val="800000"/>
              </a:solidFill>
            </a:ln>
          </p:spPr>
          <p:txBody>
            <a:bodyPr wrap="none" rtlCol="0">
              <a:spAutoFit/>
            </a:bodyPr>
            <a:lstStyle/>
            <a:p>
              <a:r>
                <a:rPr lang="en-US" dirty="0" smtClean="0">
                  <a:solidFill>
                    <a:srgbClr val="002060"/>
                  </a:solidFill>
                </a:rPr>
                <a:t>IDEA</a:t>
              </a:r>
              <a:endParaRPr lang="en-US" dirty="0">
                <a:solidFill>
                  <a:srgbClr val="002060"/>
                </a:solidFill>
              </a:endParaRPr>
            </a:p>
          </p:txBody>
        </p:sp>
        <p:cxnSp>
          <p:nvCxnSpPr>
            <p:cNvPr id="52" name="Straight Connector 51"/>
            <p:cNvCxnSpPr/>
            <p:nvPr/>
          </p:nvCxnSpPr>
          <p:spPr bwMode="auto">
            <a:xfrm>
              <a:off x="990968" y="4221088"/>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55" name="Group 54"/>
          <p:cNvGrpSpPr/>
          <p:nvPr/>
        </p:nvGrpSpPr>
        <p:grpSpPr>
          <a:xfrm>
            <a:off x="1626077" y="3552389"/>
            <a:ext cx="497875" cy="864096"/>
            <a:chOff x="1221946" y="4329650"/>
            <a:chExt cx="573434" cy="864096"/>
          </a:xfrm>
        </p:grpSpPr>
        <p:sp>
          <p:nvSpPr>
            <p:cNvPr id="53" name="TextBox 52"/>
            <p:cNvSpPr txBox="1"/>
            <p:nvPr/>
          </p:nvSpPr>
          <p:spPr>
            <a:xfrm flipH="1">
              <a:off x="1221946" y="4329650"/>
              <a:ext cx="573208" cy="350865"/>
            </a:xfrm>
            <a:prstGeom prst="rect">
              <a:avLst/>
            </a:prstGeom>
            <a:noFill/>
            <a:ln>
              <a:solidFill>
                <a:srgbClr val="800000"/>
              </a:solidFill>
            </a:ln>
          </p:spPr>
          <p:txBody>
            <a:bodyPr wrap="square" rtlCol="0">
              <a:spAutoFit/>
            </a:bodyPr>
            <a:lstStyle/>
            <a:p>
              <a:r>
                <a:rPr lang="en-US" dirty="0" err="1" smtClean="0">
                  <a:solidFill>
                    <a:srgbClr val="002060"/>
                  </a:solidFill>
                </a:rPr>
                <a:t>CfP</a:t>
              </a:r>
              <a:endParaRPr lang="en-US" dirty="0">
                <a:solidFill>
                  <a:srgbClr val="002060"/>
                </a:solidFill>
              </a:endParaRPr>
            </a:p>
          </p:txBody>
        </p:sp>
        <p:cxnSp>
          <p:nvCxnSpPr>
            <p:cNvPr id="54" name="Straight Connector 53"/>
            <p:cNvCxnSpPr/>
            <p:nvPr/>
          </p:nvCxnSpPr>
          <p:spPr bwMode="auto">
            <a:xfrm>
              <a:off x="1795380"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57" name="Group 56"/>
          <p:cNvGrpSpPr/>
          <p:nvPr/>
        </p:nvGrpSpPr>
        <p:grpSpPr>
          <a:xfrm>
            <a:off x="2301101" y="2486074"/>
            <a:ext cx="1595309" cy="1984105"/>
            <a:chOff x="1665991" y="4329650"/>
            <a:chExt cx="1595309" cy="864096"/>
          </a:xfrm>
        </p:grpSpPr>
        <p:sp>
          <p:nvSpPr>
            <p:cNvPr id="58" name="TextBox 57"/>
            <p:cNvSpPr txBox="1"/>
            <p:nvPr/>
          </p:nvSpPr>
          <p:spPr>
            <a:xfrm>
              <a:off x="1665991" y="4329650"/>
              <a:ext cx="1595309" cy="265398"/>
            </a:xfrm>
            <a:prstGeom prst="rect">
              <a:avLst/>
            </a:prstGeom>
            <a:noFill/>
            <a:ln>
              <a:solidFill>
                <a:srgbClr val="800000"/>
              </a:solidFill>
            </a:ln>
          </p:spPr>
          <p:txBody>
            <a:bodyPr wrap="none" rtlCol="0">
              <a:spAutoFit/>
            </a:bodyPr>
            <a:lstStyle/>
            <a:p>
              <a:r>
                <a:rPr lang="en-US" dirty="0">
                  <a:solidFill>
                    <a:srgbClr val="002060"/>
                  </a:solidFill>
                </a:rPr>
                <a:t>c</a:t>
              </a:r>
              <a:r>
                <a:rPr lang="en-US" dirty="0" smtClean="0">
                  <a:solidFill>
                    <a:srgbClr val="002060"/>
                  </a:solidFill>
                </a:rPr>
                <a:t>ontract signed</a:t>
              </a:r>
              <a:br>
                <a:rPr lang="en-US" dirty="0" smtClean="0">
                  <a:solidFill>
                    <a:srgbClr val="002060"/>
                  </a:solidFill>
                </a:rPr>
              </a:br>
              <a:r>
                <a:rPr lang="en-US" dirty="0" smtClean="0">
                  <a:solidFill>
                    <a:srgbClr val="002060"/>
                  </a:solidFill>
                </a:rPr>
                <a:t>with </a:t>
              </a:r>
              <a:r>
                <a:rPr lang="en-US" dirty="0" err="1" smtClean="0">
                  <a:solidFill>
                    <a:srgbClr val="002060"/>
                  </a:solidFill>
                </a:rPr>
                <a:t>GlobalSign</a:t>
              </a:r>
              <a:endParaRPr lang="en-US" dirty="0">
                <a:solidFill>
                  <a:srgbClr val="002060"/>
                </a:solidFill>
              </a:endParaRPr>
            </a:p>
          </p:txBody>
        </p:sp>
        <p:cxnSp>
          <p:nvCxnSpPr>
            <p:cNvPr id="59" name="Straight Connector 58"/>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60" name="Group 59"/>
          <p:cNvGrpSpPr/>
          <p:nvPr/>
        </p:nvGrpSpPr>
        <p:grpSpPr>
          <a:xfrm>
            <a:off x="2376868" y="3208401"/>
            <a:ext cx="1316386" cy="1272409"/>
            <a:chOff x="1665991" y="4329650"/>
            <a:chExt cx="1316386" cy="864096"/>
          </a:xfrm>
        </p:grpSpPr>
        <p:sp>
          <p:nvSpPr>
            <p:cNvPr id="61" name="TextBox 60"/>
            <p:cNvSpPr txBox="1"/>
            <p:nvPr/>
          </p:nvSpPr>
          <p:spPr>
            <a:xfrm>
              <a:off x="1665991" y="4329650"/>
              <a:ext cx="1316386" cy="219680"/>
            </a:xfrm>
            <a:prstGeom prst="rect">
              <a:avLst/>
            </a:prstGeom>
            <a:noFill/>
            <a:ln>
              <a:solidFill>
                <a:srgbClr val="800000"/>
              </a:solidFill>
            </a:ln>
          </p:spPr>
          <p:txBody>
            <a:bodyPr wrap="none" rtlCol="0">
              <a:spAutoFit/>
            </a:bodyPr>
            <a:lstStyle/>
            <a:p>
              <a:r>
                <a:rPr lang="en-US" dirty="0" smtClean="0">
                  <a:solidFill>
                    <a:srgbClr val="002060"/>
                  </a:solidFill>
                </a:rPr>
                <a:t>Start of </a:t>
              </a:r>
              <a:r>
                <a:rPr lang="en-US" b="1" dirty="0" smtClean="0">
                  <a:solidFill>
                    <a:srgbClr val="002060"/>
                  </a:solidFill>
                </a:rPr>
                <a:t>SCS</a:t>
              </a:r>
              <a:endParaRPr lang="en-US" b="1" dirty="0">
                <a:solidFill>
                  <a:srgbClr val="002060"/>
                </a:solidFill>
              </a:endParaRPr>
            </a:p>
          </p:txBody>
        </p:sp>
        <p:cxnSp>
          <p:nvCxnSpPr>
            <p:cNvPr id="62" name="Straight Connector 61"/>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63" name="Group 62"/>
          <p:cNvGrpSpPr/>
          <p:nvPr/>
        </p:nvGrpSpPr>
        <p:grpSpPr>
          <a:xfrm>
            <a:off x="2833328" y="3759353"/>
            <a:ext cx="1010277" cy="786159"/>
            <a:chOff x="1665991" y="4329650"/>
            <a:chExt cx="1010277" cy="864096"/>
          </a:xfrm>
        </p:grpSpPr>
        <p:sp>
          <p:nvSpPr>
            <p:cNvPr id="64" name="TextBox 63"/>
            <p:cNvSpPr txBox="1"/>
            <p:nvPr/>
          </p:nvSpPr>
          <p:spPr>
            <a:xfrm>
              <a:off x="1665991" y="4329650"/>
              <a:ext cx="1010277" cy="639718"/>
            </a:xfrm>
            <a:prstGeom prst="rect">
              <a:avLst/>
            </a:prstGeom>
            <a:noFill/>
            <a:ln>
              <a:solidFill>
                <a:srgbClr val="800000"/>
              </a:solidFill>
            </a:ln>
          </p:spPr>
          <p:txBody>
            <a:bodyPr wrap="none" rtlCol="0">
              <a:spAutoFit/>
            </a:bodyPr>
            <a:lstStyle/>
            <a:p>
              <a:r>
                <a:rPr lang="en-US" dirty="0" smtClean="0">
                  <a:solidFill>
                    <a:srgbClr val="002060"/>
                  </a:solidFill>
                </a:rPr>
                <a:t>Contract </a:t>
              </a:r>
              <a:br>
                <a:rPr lang="en-US" dirty="0" smtClean="0">
                  <a:solidFill>
                    <a:srgbClr val="002060"/>
                  </a:solidFill>
                </a:rPr>
              </a:br>
              <a:r>
                <a:rPr lang="en-US" dirty="0" smtClean="0">
                  <a:solidFill>
                    <a:srgbClr val="002060"/>
                  </a:solidFill>
                </a:rPr>
                <a:t>renewed</a:t>
              </a:r>
              <a:endParaRPr lang="en-US" dirty="0">
                <a:solidFill>
                  <a:srgbClr val="002060"/>
                </a:solidFill>
              </a:endParaRPr>
            </a:p>
          </p:txBody>
        </p:sp>
        <p:cxnSp>
          <p:nvCxnSpPr>
            <p:cNvPr id="65" name="Straight Connector 64"/>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0" name="Group 69"/>
          <p:cNvGrpSpPr/>
          <p:nvPr/>
        </p:nvGrpSpPr>
        <p:grpSpPr>
          <a:xfrm>
            <a:off x="3426053" y="1340768"/>
            <a:ext cx="497875" cy="3361511"/>
            <a:chOff x="3347864" y="2060848"/>
            <a:chExt cx="497875" cy="3361511"/>
          </a:xfrm>
        </p:grpSpPr>
        <p:sp>
          <p:nvSpPr>
            <p:cNvPr id="67" name="TextBox 66"/>
            <p:cNvSpPr txBox="1"/>
            <p:nvPr/>
          </p:nvSpPr>
          <p:spPr>
            <a:xfrm flipH="1">
              <a:off x="3347864" y="2060848"/>
              <a:ext cx="497679" cy="582019"/>
            </a:xfrm>
            <a:prstGeom prst="rect">
              <a:avLst/>
            </a:prstGeom>
            <a:noFill/>
            <a:ln>
              <a:solidFill>
                <a:srgbClr val="800000"/>
              </a:solidFill>
            </a:ln>
          </p:spPr>
          <p:txBody>
            <a:bodyPr wrap="square" rtlCol="0">
              <a:spAutoFit/>
            </a:bodyPr>
            <a:lstStyle/>
            <a:p>
              <a:r>
                <a:rPr lang="en-US" dirty="0" smtClean="0">
                  <a:solidFill>
                    <a:srgbClr val="002060"/>
                  </a:solidFill>
                </a:rPr>
                <a:t>2</a:t>
              </a:r>
              <a:r>
                <a:rPr lang="en-US" baseline="30000" dirty="0" smtClean="0">
                  <a:solidFill>
                    <a:srgbClr val="002060"/>
                  </a:solidFill>
                </a:rPr>
                <a:t>nd</a:t>
              </a:r>
              <a:r>
                <a:rPr lang="en-US" dirty="0" smtClean="0">
                  <a:solidFill>
                    <a:srgbClr val="002060"/>
                  </a:solidFill>
                </a:rPr>
                <a:t> </a:t>
              </a:r>
              <a:r>
                <a:rPr lang="en-US" dirty="0" err="1" smtClean="0">
                  <a:solidFill>
                    <a:srgbClr val="002060"/>
                  </a:solidFill>
                </a:rPr>
                <a:t>CfP</a:t>
              </a:r>
              <a:endParaRPr lang="en-US" dirty="0">
                <a:solidFill>
                  <a:srgbClr val="002060"/>
                </a:solidFill>
              </a:endParaRPr>
            </a:p>
          </p:txBody>
        </p:sp>
        <p:cxnSp>
          <p:nvCxnSpPr>
            <p:cNvPr id="68" name="Straight Connector 67"/>
            <p:cNvCxnSpPr/>
            <p:nvPr/>
          </p:nvCxnSpPr>
          <p:spPr bwMode="auto">
            <a:xfrm>
              <a:off x="3845739" y="2060848"/>
              <a:ext cx="0" cy="3361511"/>
            </a:xfrm>
            <a:prstGeom prst="line">
              <a:avLst/>
            </a:prstGeom>
            <a:noFill/>
            <a:ln w="9525" cap="flat" cmpd="sng" algn="ctr">
              <a:solidFill>
                <a:srgbClr val="800000"/>
              </a:solidFill>
              <a:prstDash val="solid"/>
              <a:round/>
              <a:headEnd type="none" w="med" len="med"/>
              <a:tailEnd type="none" w="med" len="med"/>
            </a:ln>
            <a:effectLst/>
          </p:spPr>
        </p:cxnSp>
      </p:grpSp>
      <p:grpSp>
        <p:nvGrpSpPr>
          <p:cNvPr id="71" name="Group 70"/>
          <p:cNvGrpSpPr/>
          <p:nvPr/>
        </p:nvGrpSpPr>
        <p:grpSpPr>
          <a:xfrm>
            <a:off x="4199481" y="2757866"/>
            <a:ext cx="1566519" cy="1984105"/>
            <a:chOff x="1665991" y="4329650"/>
            <a:chExt cx="1566519" cy="864096"/>
          </a:xfrm>
        </p:grpSpPr>
        <p:sp>
          <p:nvSpPr>
            <p:cNvPr id="72" name="TextBox 71"/>
            <p:cNvSpPr txBox="1"/>
            <p:nvPr/>
          </p:nvSpPr>
          <p:spPr>
            <a:xfrm>
              <a:off x="1665991" y="4329650"/>
              <a:ext cx="1566519" cy="253475"/>
            </a:xfrm>
            <a:prstGeom prst="rect">
              <a:avLst/>
            </a:prstGeom>
            <a:noFill/>
            <a:ln>
              <a:solidFill>
                <a:srgbClr val="800000"/>
              </a:solidFill>
            </a:ln>
          </p:spPr>
          <p:txBody>
            <a:bodyPr wrap="none" rtlCol="0">
              <a:spAutoFit/>
            </a:bodyPr>
            <a:lstStyle/>
            <a:p>
              <a:r>
                <a:rPr lang="en-US" dirty="0">
                  <a:solidFill>
                    <a:srgbClr val="002060"/>
                  </a:solidFill>
                </a:rPr>
                <a:t>c</a:t>
              </a:r>
              <a:r>
                <a:rPr lang="en-US" dirty="0" smtClean="0">
                  <a:solidFill>
                    <a:srgbClr val="002060"/>
                  </a:solidFill>
                </a:rPr>
                <a:t>ontract signed</a:t>
              </a:r>
              <a:br>
                <a:rPr lang="en-US" dirty="0" smtClean="0">
                  <a:solidFill>
                    <a:srgbClr val="002060"/>
                  </a:solidFill>
                </a:rPr>
              </a:br>
              <a:r>
                <a:rPr lang="en-US" dirty="0" smtClean="0">
                  <a:solidFill>
                    <a:srgbClr val="002060"/>
                  </a:solidFill>
                </a:rPr>
                <a:t>with </a:t>
              </a:r>
              <a:r>
                <a:rPr lang="en-US" dirty="0" err="1" smtClean="0">
                  <a:solidFill>
                    <a:srgbClr val="002060"/>
                  </a:solidFill>
                </a:rPr>
                <a:t>Comodo</a:t>
              </a:r>
              <a:endParaRPr lang="en-US" dirty="0">
                <a:solidFill>
                  <a:srgbClr val="002060"/>
                </a:solidFill>
              </a:endParaRPr>
            </a:p>
          </p:txBody>
        </p:sp>
        <p:cxnSp>
          <p:nvCxnSpPr>
            <p:cNvPr id="73" name="Straight Connector 72"/>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4" name="Group 73"/>
          <p:cNvGrpSpPr/>
          <p:nvPr/>
        </p:nvGrpSpPr>
        <p:grpSpPr>
          <a:xfrm>
            <a:off x="4403274" y="3501775"/>
            <a:ext cx="1309974" cy="1272409"/>
            <a:chOff x="1665991" y="4329650"/>
            <a:chExt cx="1309974" cy="864096"/>
          </a:xfrm>
        </p:grpSpPr>
        <p:sp>
          <p:nvSpPr>
            <p:cNvPr id="75" name="TextBox 74"/>
            <p:cNvSpPr txBox="1"/>
            <p:nvPr/>
          </p:nvSpPr>
          <p:spPr>
            <a:xfrm>
              <a:off x="1665991" y="4329650"/>
              <a:ext cx="1309974" cy="219680"/>
            </a:xfrm>
            <a:prstGeom prst="rect">
              <a:avLst/>
            </a:prstGeom>
            <a:noFill/>
            <a:ln>
              <a:solidFill>
                <a:srgbClr val="800000"/>
              </a:solidFill>
            </a:ln>
          </p:spPr>
          <p:txBody>
            <a:bodyPr wrap="none" rtlCol="0">
              <a:spAutoFit/>
            </a:bodyPr>
            <a:lstStyle/>
            <a:p>
              <a:r>
                <a:rPr lang="en-US" dirty="0" smtClean="0">
                  <a:solidFill>
                    <a:srgbClr val="002060"/>
                  </a:solidFill>
                </a:rPr>
                <a:t>Start of </a:t>
              </a:r>
              <a:r>
                <a:rPr lang="en-US" b="1" dirty="0" smtClean="0">
                  <a:solidFill>
                    <a:srgbClr val="002060"/>
                  </a:solidFill>
                </a:rPr>
                <a:t>TCS</a:t>
              </a:r>
              <a:endParaRPr lang="en-US" b="1" dirty="0">
                <a:solidFill>
                  <a:srgbClr val="002060"/>
                </a:solidFill>
              </a:endParaRPr>
            </a:p>
          </p:txBody>
        </p:sp>
        <p:cxnSp>
          <p:nvCxnSpPr>
            <p:cNvPr id="76" name="Straight Connector 75"/>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7" name="Group 76"/>
          <p:cNvGrpSpPr/>
          <p:nvPr/>
        </p:nvGrpSpPr>
        <p:grpSpPr>
          <a:xfrm>
            <a:off x="4638874" y="3919020"/>
            <a:ext cx="1075936" cy="921544"/>
            <a:chOff x="1665991" y="4329650"/>
            <a:chExt cx="1075936" cy="864096"/>
          </a:xfrm>
        </p:grpSpPr>
        <p:sp>
          <p:nvSpPr>
            <p:cNvPr id="78" name="TextBox 77"/>
            <p:cNvSpPr txBox="1"/>
            <p:nvPr/>
          </p:nvSpPr>
          <p:spPr>
            <a:xfrm>
              <a:off x="1665991" y="4329650"/>
              <a:ext cx="1075936" cy="571409"/>
            </a:xfrm>
            <a:prstGeom prst="rect">
              <a:avLst/>
            </a:prstGeom>
            <a:noFill/>
            <a:ln>
              <a:solidFill>
                <a:srgbClr val="800000"/>
              </a:solidFill>
            </a:ln>
          </p:spPr>
          <p:txBody>
            <a:bodyPr wrap="none" rtlCol="0">
              <a:spAutoFit/>
            </a:bodyPr>
            <a:lstStyle/>
            <a:p>
              <a:r>
                <a:rPr lang="en-US" dirty="0" smtClean="0">
                  <a:solidFill>
                    <a:srgbClr val="002060"/>
                  </a:solidFill>
                </a:rPr>
                <a:t>Start </a:t>
              </a:r>
              <a:r>
                <a:rPr lang="en-US" b="1" dirty="0" smtClean="0">
                  <a:solidFill>
                    <a:srgbClr val="002060"/>
                  </a:solidFill>
                </a:rPr>
                <a:t>TCS</a:t>
              </a:r>
            </a:p>
            <a:p>
              <a:r>
                <a:rPr lang="en-US" b="1" dirty="0" err="1" smtClean="0">
                  <a:solidFill>
                    <a:srgbClr val="002060"/>
                  </a:solidFill>
                </a:rPr>
                <a:t>eScience</a:t>
              </a:r>
              <a:endParaRPr lang="en-US" b="1" dirty="0">
                <a:solidFill>
                  <a:srgbClr val="002060"/>
                </a:solidFill>
              </a:endParaRPr>
            </a:p>
          </p:txBody>
        </p:sp>
        <p:cxnSp>
          <p:nvCxnSpPr>
            <p:cNvPr id="79" name="Straight Connector 78"/>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0" name="Group 79"/>
          <p:cNvGrpSpPr/>
          <p:nvPr/>
        </p:nvGrpSpPr>
        <p:grpSpPr>
          <a:xfrm flipH="1" flipV="1">
            <a:off x="3471960" y="5417992"/>
            <a:ext cx="1192955" cy="819320"/>
            <a:chOff x="1672559" y="4329650"/>
            <a:chExt cx="997135" cy="864096"/>
          </a:xfrm>
        </p:grpSpPr>
        <p:sp>
          <p:nvSpPr>
            <p:cNvPr id="81" name="TextBox 80"/>
            <p:cNvSpPr txBox="1"/>
            <p:nvPr/>
          </p:nvSpPr>
          <p:spPr>
            <a:xfrm rot="10800000">
              <a:off x="1672559" y="4329651"/>
              <a:ext cx="997135" cy="370040"/>
            </a:xfrm>
            <a:prstGeom prst="rect">
              <a:avLst/>
            </a:prstGeom>
            <a:noFill/>
            <a:ln>
              <a:solidFill>
                <a:srgbClr val="800000"/>
              </a:solidFill>
            </a:ln>
          </p:spPr>
          <p:txBody>
            <a:bodyPr wrap="none" rtlCol="0">
              <a:spAutoFit/>
            </a:bodyPr>
            <a:lstStyle/>
            <a:p>
              <a:r>
                <a:rPr lang="en-US" dirty="0" smtClean="0">
                  <a:solidFill>
                    <a:srgbClr val="002060"/>
                  </a:solidFill>
                </a:rPr>
                <a:t>End of SCS</a:t>
              </a:r>
              <a:endParaRPr lang="en-US" dirty="0">
                <a:solidFill>
                  <a:srgbClr val="002060"/>
                </a:solidFill>
              </a:endParaRPr>
            </a:p>
          </p:txBody>
        </p:sp>
        <p:cxnSp>
          <p:nvCxnSpPr>
            <p:cNvPr id="82" name="Straight Connector 81"/>
            <p:cNvCxnSpPr/>
            <p:nvPr/>
          </p:nvCxnSpPr>
          <p:spPr bwMode="auto">
            <a:xfrm>
              <a:off x="1672580"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3" name="Group 82"/>
          <p:cNvGrpSpPr/>
          <p:nvPr/>
        </p:nvGrpSpPr>
        <p:grpSpPr>
          <a:xfrm>
            <a:off x="6159221" y="4270508"/>
            <a:ext cx="1010277" cy="786159"/>
            <a:chOff x="1665991" y="4329650"/>
            <a:chExt cx="1010277" cy="864096"/>
          </a:xfrm>
        </p:grpSpPr>
        <p:sp>
          <p:nvSpPr>
            <p:cNvPr id="84" name="TextBox 83"/>
            <p:cNvSpPr txBox="1"/>
            <p:nvPr/>
          </p:nvSpPr>
          <p:spPr>
            <a:xfrm>
              <a:off x="1665991" y="4329650"/>
              <a:ext cx="1010277" cy="639718"/>
            </a:xfrm>
            <a:prstGeom prst="rect">
              <a:avLst/>
            </a:prstGeom>
            <a:noFill/>
            <a:ln>
              <a:solidFill>
                <a:srgbClr val="800000"/>
              </a:solidFill>
            </a:ln>
          </p:spPr>
          <p:txBody>
            <a:bodyPr wrap="none" rtlCol="0">
              <a:spAutoFit/>
            </a:bodyPr>
            <a:lstStyle/>
            <a:p>
              <a:r>
                <a:rPr lang="en-US" dirty="0" smtClean="0">
                  <a:solidFill>
                    <a:srgbClr val="002060"/>
                  </a:solidFill>
                </a:rPr>
                <a:t>Contract </a:t>
              </a:r>
              <a:br>
                <a:rPr lang="en-US" dirty="0" smtClean="0">
                  <a:solidFill>
                    <a:srgbClr val="002060"/>
                  </a:solidFill>
                </a:rPr>
              </a:br>
              <a:r>
                <a:rPr lang="en-US" dirty="0" smtClean="0">
                  <a:solidFill>
                    <a:srgbClr val="002060"/>
                  </a:solidFill>
                </a:rPr>
                <a:t>renewed</a:t>
              </a:r>
              <a:endParaRPr lang="en-US" dirty="0">
                <a:solidFill>
                  <a:srgbClr val="002060"/>
                </a:solidFill>
              </a:endParaRPr>
            </a:p>
          </p:txBody>
        </p:sp>
        <p:cxnSp>
          <p:nvCxnSpPr>
            <p:cNvPr id="85" name="Straight Connector 84"/>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6" name="Group 85"/>
          <p:cNvGrpSpPr/>
          <p:nvPr/>
        </p:nvGrpSpPr>
        <p:grpSpPr>
          <a:xfrm>
            <a:off x="6706995" y="3568155"/>
            <a:ext cx="497875" cy="1664989"/>
            <a:chOff x="3347864" y="2060848"/>
            <a:chExt cx="497875" cy="3361511"/>
          </a:xfrm>
          <a:solidFill>
            <a:srgbClr val="92D050"/>
          </a:solidFill>
        </p:grpSpPr>
        <p:sp>
          <p:nvSpPr>
            <p:cNvPr id="87" name="TextBox 86"/>
            <p:cNvSpPr txBox="1"/>
            <p:nvPr/>
          </p:nvSpPr>
          <p:spPr>
            <a:xfrm flipH="1">
              <a:off x="3347864" y="2060848"/>
              <a:ext cx="497679" cy="1175061"/>
            </a:xfrm>
            <a:prstGeom prst="rect">
              <a:avLst/>
            </a:prstGeom>
            <a:grpFill/>
            <a:ln>
              <a:solidFill>
                <a:srgbClr val="800000"/>
              </a:solidFill>
            </a:ln>
          </p:spPr>
          <p:txBody>
            <a:bodyPr wrap="square" rtlCol="0">
              <a:spAutoFit/>
            </a:bodyPr>
            <a:lstStyle/>
            <a:p>
              <a:r>
                <a:rPr lang="en-US" dirty="0" smtClean="0">
                  <a:solidFill>
                    <a:srgbClr val="002060"/>
                  </a:solidFill>
                </a:rPr>
                <a:t>3</a:t>
              </a:r>
              <a:r>
                <a:rPr lang="en-US" baseline="30000" dirty="0" smtClean="0">
                  <a:solidFill>
                    <a:srgbClr val="002060"/>
                  </a:solidFill>
                </a:rPr>
                <a:t>rd</a:t>
              </a:r>
              <a:r>
                <a:rPr lang="en-US" dirty="0" smtClean="0">
                  <a:solidFill>
                    <a:srgbClr val="002060"/>
                  </a:solidFill>
                </a:rPr>
                <a:t> </a:t>
              </a:r>
              <a:r>
                <a:rPr lang="en-US" dirty="0" err="1" smtClean="0">
                  <a:solidFill>
                    <a:srgbClr val="002060"/>
                  </a:solidFill>
                </a:rPr>
                <a:t>CfP</a:t>
              </a:r>
              <a:endParaRPr lang="en-US" dirty="0">
                <a:solidFill>
                  <a:srgbClr val="002060"/>
                </a:solidFill>
              </a:endParaRPr>
            </a:p>
          </p:txBody>
        </p:sp>
        <p:cxnSp>
          <p:nvCxnSpPr>
            <p:cNvPr id="88" name="Straight Connector 87"/>
            <p:cNvCxnSpPr/>
            <p:nvPr/>
          </p:nvCxnSpPr>
          <p:spPr bwMode="auto">
            <a:xfrm>
              <a:off x="3845739" y="2060848"/>
              <a:ext cx="0" cy="3361511"/>
            </a:xfrm>
            <a:prstGeom prst="line">
              <a:avLst/>
            </a:prstGeom>
            <a:grpFill/>
            <a:ln w="9525" cap="flat" cmpd="sng" algn="ctr">
              <a:solidFill>
                <a:srgbClr val="800000"/>
              </a:solidFill>
              <a:prstDash val="solid"/>
              <a:round/>
              <a:headEnd type="none" w="med" len="med"/>
              <a:tailEnd type="none" w="med" len="med"/>
            </a:ln>
            <a:effectLst/>
          </p:spPr>
        </p:cxnSp>
      </p:grpSp>
      <p:grpSp>
        <p:nvGrpSpPr>
          <p:cNvPr id="89" name="Group 88"/>
          <p:cNvGrpSpPr/>
          <p:nvPr/>
        </p:nvGrpSpPr>
        <p:grpSpPr>
          <a:xfrm flipH="1">
            <a:off x="5603701" y="2077067"/>
            <a:ext cx="1779654" cy="3172902"/>
            <a:chOff x="1115391" y="4324221"/>
            <a:chExt cx="2117119" cy="864096"/>
          </a:xfrm>
          <a:solidFill>
            <a:srgbClr val="92D050"/>
          </a:solidFill>
        </p:grpSpPr>
        <p:sp>
          <p:nvSpPr>
            <p:cNvPr id="90" name="TextBox 89"/>
            <p:cNvSpPr txBox="1"/>
            <p:nvPr/>
          </p:nvSpPr>
          <p:spPr>
            <a:xfrm>
              <a:off x="1115391" y="4325356"/>
              <a:ext cx="2117119" cy="165961"/>
            </a:xfrm>
            <a:prstGeom prst="rect">
              <a:avLst/>
            </a:prstGeom>
            <a:grpFill/>
            <a:ln>
              <a:solidFill>
                <a:srgbClr val="800000"/>
              </a:solidFill>
            </a:ln>
          </p:spPr>
          <p:txBody>
            <a:bodyPr wrap="none" rtlCol="0">
              <a:spAutoFit/>
            </a:bodyPr>
            <a:lstStyle/>
            <a:p>
              <a:r>
                <a:rPr lang="en-US" dirty="0" err="1" smtClean="0">
                  <a:solidFill>
                    <a:srgbClr val="002060"/>
                  </a:solidFill>
                </a:rPr>
                <a:t>DigiCert</a:t>
              </a:r>
              <a:r>
                <a:rPr lang="en-US" dirty="0" smtClean="0">
                  <a:solidFill>
                    <a:srgbClr val="002060"/>
                  </a:solidFill>
                </a:rPr>
                <a:t> selected </a:t>
              </a:r>
              <a:br>
                <a:rPr lang="en-US" dirty="0" smtClean="0">
                  <a:solidFill>
                    <a:srgbClr val="002060"/>
                  </a:solidFill>
                </a:rPr>
              </a:br>
              <a:r>
                <a:rPr lang="en-US" dirty="0" smtClean="0">
                  <a:solidFill>
                    <a:srgbClr val="002060"/>
                  </a:solidFill>
                </a:rPr>
                <a:t>as TCS partner</a:t>
              </a:r>
              <a:endParaRPr lang="en-US" dirty="0">
                <a:solidFill>
                  <a:srgbClr val="002060"/>
                </a:solidFill>
              </a:endParaRPr>
            </a:p>
          </p:txBody>
        </p:sp>
        <p:cxnSp>
          <p:nvCxnSpPr>
            <p:cNvPr id="91" name="Straight Connector 90"/>
            <p:cNvCxnSpPr/>
            <p:nvPr/>
          </p:nvCxnSpPr>
          <p:spPr bwMode="auto">
            <a:xfrm>
              <a:off x="1115391" y="4324221"/>
              <a:ext cx="0" cy="864096"/>
            </a:xfrm>
            <a:prstGeom prst="line">
              <a:avLst/>
            </a:prstGeom>
            <a:grpFill/>
            <a:ln w="9525" cap="flat" cmpd="sng" algn="ctr">
              <a:solidFill>
                <a:srgbClr val="800000"/>
              </a:solidFill>
              <a:prstDash val="solid"/>
              <a:round/>
              <a:headEnd type="none" w="med" len="med"/>
              <a:tailEnd type="none" w="med" len="med"/>
            </a:ln>
            <a:effectLst/>
          </p:spPr>
        </p:cxnSp>
      </p:grpSp>
      <p:grpSp>
        <p:nvGrpSpPr>
          <p:cNvPr id="92" name="Group 91"/>
          <p:cNvGrpSpPr/>
          <p:nvPr/>
        </p:nvGrpSpPr>
        <p:grpSpPr>
          <a:xfrm>
            <a:off x="7627771" y="4028799"/>
            <a:ext cx="1048685" cy="1272409"/>
            <a:chOff x="1839311" y="4358901"/>
            <a:chExt cx="1048685" cy="864096"/>
          </a:xfrm>
        </p:grpSpPr>
        <p:sp>
          <p:nvSpPr>
            <p:cNvPr id="93" name="TextBox 92"/>
            <p:cNvSpPr txBox="1"/>
            <p:nvPr/>
          </p:nvSpPr>
          <p:spPr>
            <a:xfrm>
              <a:off x="1839311" y="4358901"/>
              <a:ext cx="1048685" cy="395250"/>
            </a:xfrm>
            <a:prstGeom prst="rect">
              <a:avLst/>
            </a:prstGeom>
            <a:solidFill>
              <a:srgbClr val="92D050"/>
            </a:solidFill>
            <a:ln>
              <a:solidFill>
                <a:srgbClr val="800000"/>
              </a:solidFill>
            </a:ln>
          </p:spPr>
          <p:txBody>
            <a:bodyPr wrap="none" rtlCol="0">
              <a:spAutoFit/>
            </a:bodyPr>
            <a:lstStyle/>
            <a:p>
              <a:r>
                <a:rPr lang="en-US" dirty="0" smtClean="0">
                  <a:solidFill>
                    <a:srgbClr val="002060"/>
                  </a:solidFill>
                </a:rPr>
                <a:t>Start of </a:t>
              </a:r>
              <a:br>
                <a:rPr lang="en-US" dirty="0" smtClean="0">
                  <a:solidFill>
                    <a:srgbClr val="002060"/>
                  </a:solidFill>
                </a:rPr>
              </a:br>
              <a:r>
                <a:rPr lang="en-US" b="1" dirty="0" smtClean="0">
                  <a:solidFill>
                    <a:srgbClr val="002060"/>
                  </a:solidFill>
                </a:rPr>
                <a:t>new TCS</a:t>
              </a:r>
              <a:endParaRPr lang="en-US" b="1" dirty="0">
                <a:solidFill>
                  <a:srgbClr val="002060"/>
                </a:solidFill>
              </a:endParaRPr>
            </a:p>
          </p:txBody>
        </p:sp>
        <p:cxnSp>
          <p:nvCxnSpPr>
            <p:cNvPr id="94" name="Straight Connector 93"/>
            <p:cNvCxnSpPr/>
            <p:nvPr/>
          </p:nvCxnSpPr>
          <p:spPr bwMode="auto">
            <a:xfrm>
              <a:off x="1841442" y="4358901"/>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95" name="Group 94"/>
          <p:cNvGrpSpPr/>
          <p:nvPr/>
        </p:nvGrpSpPr>
        <p:grpSpPr>
          <a:xfrm flipH="1" flipV="1">
            <a:off x="5969476" y="5733254"/>
            <a:ext cx="1796480" cy="948586"/>
            <a:chOff x="1672579" y="4193320"/>
            <a:chExt cx="1501595" cy="1000426"/>
          </a:xfrm>
        </p:grpSpPr>
        <p:sp>
          <p:nvSpPr>
            <p:cNvPr id="96" name="TextBox 95"/>
            <p:cNvSpPr txBox="1"/>
            <p:nvPr/>
          </p:nvSpPr>
          <p:spPr>
            <a:xfrm rot="10800000">
              <a:off x="1672579" y="4193320"/>
              <a:ext cx="1501595" cy="642701"/>
            </a:xfrm>
            <a:prstGeom prst="rect">
              <a:avLst/>
            </a:prstGeom>
            <a:noFill/>
            <a:ln>
              <a:solidFill>
                <a:srgbClr val="800000"/>
              </a:solidFill>
            </a:ln>
          </p:spPr>
          <p:txBody>
            <a:bodyPr wrap="square" rtlCol="0">
              <a:spAutoFit/>
            </a:bodyPr>
            <a:lstStyle/>
            <a:p>
              <a:pPr algn="r"/>
              <a:r>
                <a:rPr lang="en-US" dirty="0" smtClean="0">
                  <a:solidFill>
                    <a:srgbClr val="002060"/>
                  </a:solidFill>
                </a:rPr>
                <a:t>End of </a:t>
              </a:r>
              <a:r>
                <a:rPr lang="en-US" dirty="0" err="1" smtClean="0">
                  <a:solidFill>
                    <a:srgbClr val="002060"/>
                  </a:solidFill>
                </a:rPr>
                <a:t>Comodo</a:t>
              </a:r>
              <a:r>
                <a:rPr lang="en-US" dirty="0" smtClean="0">
                  <a:solidFill>
                    <a:srgbClr val="002060"/>
                  </a:solidFill>
                </a:rPr>
                <a:t> </a:t>
              </a:r>
              <a:br>
                <a:rPr lang="en-US" dirty="0" smtClean="0">
                  <a:solidFill>
                    <a:srgbClr val="002060"/>
                  </a:solidFill>
                </a:rPr>
              </a:br>
              <a:r>
                <a:rPr lang="en-US" dirty="0" smtClean="0">
                  <a:solidFill>
                    <a:srgbClr val="002060"/>
                  </a:solidFill>
                </a:rPr>
                <a:t>TCS service</a:t>
              </a:r>
              <a:endParaRPr lang="en-US" dirty="0">
                <a:solidFill>
                  <a:srgbClr val="002060"/>
                </a:solidFill>
              </a:endParaRPr>
            </a:p>
          </p:txBody>
        </p:sp>
        <p:cxnSp>
          <p:nvCxnSpPr>
            <p:cNvPr id="97" name="Straight Connector 96"/>
            <p:cNvCxnSpPr/>
            <p:nvPr/>
          </p:nvCxnSpPr>
          <p:spPr bwMode="auto">
            <a:xfrm>
              <a:off x="1672580" y="4329650"/>
              <a:ext cx="0" cy="864096"/>
            </a:xfrm>
            <a:prstGeom prst="line">
              <a:avLst/>
            </a:prstGeom>
            <a:noFill/>
            <a:ln w="9525" cap="flat" cmpd="sng" algn="ctr">
              <a:solidFill>
                <a:srgbClr val="800000"/>
              </a:solidFill>
              <a:prstDash val="solid"/>
              <a:round/>
              <a:headEnd type="none" w="med" len="med"/>
              <a:tailEnd type="none" w="med" len="med"/>
            </a:ln>
            <a:effectLst/>
          </p:spPr>
        </p:cxnSp>
      </p:grpSp>
    </p:spTree>
    <p:extLst>
      <p:ext uri="{BB962C8B-B14F-4D97-AF65-F5344CB8AC3E}">
        <p14:creationId xmlns:p14="http://schemas.microsoft.com/office/powerpoint/2010/main" val="2594290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Profile </a:t>
            </a:r>
            <a:r>
              <a:rPr lang="en-US" dirty="0" smtClean="0"/>
              <a:t/>
            </a:r>
            <a:br>
              <a:rPr lang="en-US" dirty="0" smtClean="0"/>
            </a:br>
            <a:r>
              <a:rPr lang="en-US" dirty="0" smtClean="0"/>
              <a:t>(</a:t>
            </a:r>
            <a:r>
              <a:rPr lang="en-US" dirty="0"/>
              <a:t>eScience Personal)</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30</a:t>
            </a:fld>
            <a:endParaRPr lang="en-GB">
              <a:solidFill>
                <a:schemeClr val="tx1"/>
              </a:solidFill>
            </a:endParaRPr>
          </a:p>
        </p:txBody>
      </p:sp>
      <p:sp>
        <p:nvSpPr>
          <p:cNvPr id="5" name="Rectangle 4"/>
          <p:cNvSpPr/>
          <p:nvPr/>
        </p:nvSpPr>
        <p:spPr>
          <a:xfrm>
            <a:off x="179512" y="2437028"/>
            <a:ext cx="8424936" cy="2677656"/>
          </a:xfrm>
          <a:prstGeom prst="rect">
            <a:avLst/>
          </a:prstGeom>
        </p:spPr>
        <p:txBody>
          <a:bodyPr wrap="square">
            <a:spAutoFit/>
          </a:bodyPr>
          <a:lstStyle/>
          <a:p>
            <a:r>
              <a:rPr lang="en-US" dirty="0"/>
              <a:t> X509v3 CRL Distribution Points:</a:t>
            </a:r>
          </a:p>
          <a:p>
            <a:r>
              <a:rPr lang="en-US" dirty="0"/>
              <a:t>                Full Name: </a:t>
            </a:r>
            <a:r>
              <a:rPr lang="en-US" dirty="0" err="1"/>
              <a:t>URI:http</a:t>
            </a:r>
            <a:r>
              <a:rPr lang="en-US" dirty="0"/>
              <a:t>://crl3.digicert.com/TERENAeSciencePersonalCA3.crl</a:t>
            </a:r>
          </a:p>
          <a:p>
            <a:r>
              <a:rPr lang="en-US" dirty="0"/>
              <a:t>                Full Name: </a:t>
            </a:r>
            <a:r>
              <a:rPr lang="en-US" dirty="0" err="1"/>
              <a:t>URI:http</a:t>
            </a:r>
            <a:r>
              <a:rPr lang="en-US" dirty="0"/>
              <a:t>://crl4.digicert.com/TERENAeSciencePersonalCA3.crl</a:t>
            </a:r>
          </a:p>
          <a:p>
            <a:r>
              <a:rPr lang="en-US" dirty="0"/>
              <a:t>            Authority Information Access:</a:t>
            </a:r>
          </a:p>
          <a:p>
            <a:r>
              <a:rPr lang="en-US" b="1" dirty="0" smtClean="0"/>
              <a:t>                OCSP - </a:t>
            </a:r>
            <a:r>
              <a:rPr lang="en-US" b="1" dirty="0" err="1" smtClean="0"/>
              <a:t>URI:http</a:t>
            </a:r>
            <a:r>
              <a:rPr lang="en-US" b="1" dirty="0" smtClean="0"/>
              <a:t>://ocsp.digicert.com</a:t>
            </a:r>
          </a:p>
          <a:p>
            <a:r>
              <a:rPr lang="en-US" dirty="0" smtClean="0"/>
              <a:t>                CA Issuers - </a:t>
            </a:r>
            <a:r>
              <a:rPr lang="en-US" dirty="0" err="1" smtClean="0"/>
              <a:t>URI:http</a:t>
            </a:r>
            <a:r>
              <a:rPr lang="en-US" dirty="0" smtClean="0"/>
              <a:t>://cacerts.digicert.com/TERENAeSciencePersonalCA3.crt</a:t>
            </a:r>
            <a:br>
              <a:rPr lang="en-US" dirty="0" smtClean="0"/>
            </a:br>
            <a:r>
              <a:rPr lang="en-US" dirty="0" smtClean="0"/>
              <a:t>            X509v3 Authority Key Identifier:</a:t>
            </a:r>
          </a:p>
          <a:p>
            <a:r>
              <a:rPr lang="en-US" dirty="0" smtClean="0"/>
              <a:t>                </a:t>
            </a:r>
            <a:r>
              <a:rPr lang="en-US" dirty="0"/>
              <a:t>keyid:8C:9F:11:2E:E6:E3:7A:04:A5:1E:55:8B:46:08:04:A6:ED:97:70:A6</a:t>
            </a:r>
          </a:p>
          <a:p>
            <a:r>
              <a:rPr lang="en-US" dirty="0"/>
              <a:t>            X509v3 Subject Key Identifier:</a:t>
            </a:r>
          </a:p>
          <a:p>
            <a:r>
              <a:rPr lang="en-US" dirty="0"/>
              <a:t>                A0:3A:A9:E3:F0:92:2A:60:8F:DC:EB:2A:24:2C:DD:08:2E:B1:CA:E6</a:t>
            </a:r>
          </a:p>
        </p:txBody>
      </p:sp>
    </p:spTree>
    <p:extLst>
      <p:ext uri="{BB962C8B-B14F-4D97-AF65-F5344CB8AC3E}">
        <p14:creationId xmlns:p14="http://schemas.microsoft.com/office/powerpoint/2010/main" val="224492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bit: vetting!</a:t>
            </a:r>
            <a:endParaRPr lang="en-US" dirty="0"/>
          </a:p>
        </p:txBody>
      </p:sp>
      <p:sp>
        <p:nvSpPr>
          <p:cNvPr id="3" name="Content Placeholder 2"/>
          <p:cNvSpPr>
            <a:spLocks noGrp="1"/>
          </p:cNvSpPr>
          <p:nvPr>
            <p:ph idx="1"/>
          </p:nvPr>
        </p:nvSpPr>
        <p:spPr/>
        <p:txBody>
          <a:bodyPr/>
          <a:lstStyle/>
          <a:p>
            <a:r>
              <a:rPr lang="en-US" dirty="0" smtClean="0"/>
              <a:t>“</a:t>
            </a:r>
            <a:r>
              <a:rPr lang="en-GB" dirty="0"/>
              <a:t>The Common Name (CN) attribute value in the Subject Distinguished Name is obtained from the Subscriber's </a:t>
            </a:r>
            <a:r>
              <a:rPr lang="en-GB" dirty="0" err="1"/>
              <a:t>IdP</a:t>
            </a:r>
            <a:r>
              <a:rPr lang="en-GB" dirty="0" smtClean="0"/>
              <a:t>.”</a:t>
            </a:r>
            <a:br>
              <a:rPr lang="en-GB" dirty="0" smtClean="0"/>
            </a:br>
            <a:r>
              <a:rPr lang="en-GB" i="1" dirty="0" smtClean="0"/>
              <a:t>Section 3.1.1 TCS CPS</a:t>
            </a:r>
            <a:endParaRPr lang="en-GB" dirty="0" smtClean="0"/>
          </a:p>
          <a:p>
            <a:pPr lvl="1"/>
            <a:r>
              <a:rPr lang="en-US" dirty="0" smtClean="0"/>
              <a:t>This </a:t>
            </a:r>
            <a:r>
              <a:rPr lang="en-US" dirty="0" err="1" smtClean="0"/>
              <a:t>IdP</a:t>
            </a:r>
            <a:r>
              <a:rPr lang="en-US" dirty="0" smtClean="0"/>
              <a:t>, operated by the Subscriber as supporting the RA functions, acts as the authorization point on behalf of the Subscriber</a:t>
            </a:r>
          </a:p>
          <a:p>
            <a:pPr lvl="1"/>
            <a:r>
              <a:rPr lang="en-US" dirty="0" smtClean="0"/>
              <a:t>Through releasing a specific entitlement attribute, the Subscriber attests to the vetting level being appropriate</a:t>
            </a:r>
            <a:r>
              <a:rPr lang="en-GB" dirty="0" smtClean="0"/>
              <a:t> for “</a:t>
            </a:r>
            <a:r>
              <a:rPr lang="en-US" dirty="0"/>
              <a:t>Level 2 Client </a:t>
            </a:r>
            <a:r>
              <a:rPr lang="en-US" dirty="0" smtClean="0"/>
              <a:t>Certificates and </a:t>
            </a:r>
            <a:r>
              <a:rPr lang="en-US" dirty="0"/>
              <a:t>IGTF </a:t>
            </a:r>
            <a:r>
              <a:rPr lang="en-US" dirty="0" smtClean="0"/>
              <a:t>Classic/MICS Certificates”</a:t>
            </a:r>
          </a:p>
          <a:p>
            <a:pPr lvl="1"/>
            <a:r>
              <a:rPr lang="en-US" dirty="0" smtClean="0"/>
              <a:t>The Subscriber/RA </a:t>
            </a:r>
            <a:r>
              <a:rPr lang="en-US" i="1" dirty="0" smtClean="0"/>
              <a:t>may</a:t>
            </a:r>
            <a:r>
              <a:rPr lang="en-US" dirty="0" smtClean="0"/>
              <a:t> also convey this through the </a:t>
            </a:r>
            <a:r>
              <a:rPr lang="en-US" dirty="0" err="1" smtClean="0"/>
              <a:t>CertCentral</a:t>
            </a:r>
            <a:r>
              <a:rPr lang="en-US" dirty="0" smtClean="0"/>
              <a:t> portal by</a:t>
            </a:r>
          </a:p>
          <a:p>
            <a:pPr lvl="2"/>
            <a:r>
              <a:rPr lang="en-US" dirty="0" smtClean="0"/>
              <a:t>Having vetted the user, send in invitation by email to the registered address</a:t>
            </a:r>
          </a:p>
          <a:p>
            <a:pPr lvl="2"/>
            <a:r>
              <a:rPr lang="en-US" dirty="0" smtClean="0"/>
              <a:t>Recoding the vetting information in the order system, or having other auditable records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31</a:t>
            </a:fld>
            <a:endParaRPr lang="en-GB">
              <a:solidFill>
                <a:schemeClr val="tx1"/>
              </a:solidFill>
            </a:endParaRPr>
          </a:p>
        </p:txBody>
      </p:sp>
      <p:sp>
        <p:nvSpPr>
          <p:cNvPr id="5" name="TextBox 4"/>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1569683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of </a:t>
            </a:r>
            <a:br>
              <a:rPr lang="en-US" dirty="0" smtClean="0"/>
            </a:br>
            <a:r>
              <a:rPr lang="en-US" dirty="0" smtClean="0"/>
              <a:t>Individual Identity (3.2.3)</a:t>
            </a:r>
            <a:endParaRPr lang="en-US" dirty="0"/>
          </a:p>
        </p:txBody>
      </p:sp>
      <p:sp>
        <p:nvSpPr>
          <p:cNvPr id="3" name="Content Placeholder 2"/>
          <p:cNvSpPr>
            <a:spLocks noGrp="1"/>
          </p:cNvSpPr>
          <p:nvPr>
            <p:ph idx="1"/>
          </p:nvPr>
        </p:nvSpPr>
        <p:spPr/>
        <p:txBody>
          <a:bodyPr/>
          <a:lstStyle/>
          <a:p>
            <a:r>
              <a:rPr lang="en-US" dirty="0" smtClean="0"/>
              <a:t>“When </a:t>
            </a:r>
            <a:r>
              <a:rPr lang="en-US" dirty="0"/>
              <a:t>the requesting process is linked to the issuance through electronic means, </a:t>
            </a:r>
            <a:r>
              <a:rPr lang="en-GB" dirty="0"/>
              <a:t>the Subscriber expresses that an identity has been properly validated by setting a specific value in the </a:t>
            </a:r>
            <a:r>
              <a:rPr lang="en-GB" i="1" dirty="0" err="1"/>
              <a:t>eduPersonEntitlement</a:t>
            </a:r>
            <a:r>
              <a:rPr lang="en-GB" dirty="0"/>
              <a:t> attribute of the Requester's identity in the Subscriber's </a:t>
            </a:r>
            <a:r>
              <a:rPr lang="en-GB" dirty="0" err="1"/>
              <a:t>IdP</a:t>
            </a:r>
            <a:r>
              <a:rPr lang="en-GB" dirty="0"/>
              <a:t>. The specific value is agreed upon between the Member and the Subscriber</a:t>
            </a:r>
            <a:r>
              <a:rPr lang="en-GB" dirty="0" smtClean="0"/>
              <a: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32</a:t>
            </a:fld>
            <a:endParaRPr lang="en-GB">
              <a:solidFill>
                <a:schemeClr val="tx1"/>
              </a:solidFill>
            </a:endParaRPr>
          </a:p>
        </p:txBody>
      </p:sp>
      <p:sp>
        <p:nvSpPr>
          <p:cNvPr id="5" name="TextBox 4"/>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3336118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a:t>
            </a:r>
            <a:r>
              <a:rPr lang="en-US" dirty="0" err="1" smtClean="0"/>
              <a:t>CertCentral</a:t>
            </a:r>
            <a:r>
              <a:rPr lang="en-US" dirty="0" smtClean="0"/>
              <a:t> process</a:t>
            </a:r>
            <a:br>
              <a:rPr lang="en-US" dirty="0" smtClean="0"/>
            </a:br>
            <a:r>
              <a:rPr lang="en-US" sz="2000" i="1" dirty="0" smtClean="0"/>
              <a:t>used mainly during the Pilot Phase I .. III</a:t>
            </a:r>
            <a:endParaRPr lang="en-US" sz="2000" dirty="0"/>
          </a:p>
        </p:txBody>
      </p:sp>
      <p:sp>
        <p:nvSpPr>
          <p:cNvPr id="3" name="Content Placeholder 2"/>
          <p:cNvSpPr>
            <a:spLocks noGrp="1"/>
          </p:cNvSpPr>
          <p:nvPr>
            <p:ph idx="1"/>
          </p:nvPr>
        </p:nvSpPr>
        <p:spPr/>
        <p:txBody>
          <a:bodyPr/>
          <a:lstStyle/>
          <a:p>
            <a:r>
              <a:rPr lang="en-GB" dirty="0" smtClean="0"/>
              <a:t>“A </a:t>
            </a:r>
            <a:r>
              <a:rPr lang="en-GB" dirty="0"/>
              <a:t>Subscriber may link the certificate request to the authenticated individual entity by other means as provided by the CA Operator, as long as all requirements of the CA Operator and those on the Uniqueness of Names as specified in section 3.1.5 are met. The act of verification must be documented by the Subscriber in either the order system of the CA Operator or through other auditable means</a:t>
            </a:r>
            <a:r>
              <a:rPr lang="en-GB" dirty="0" smtClean="0"/>
              <a:t>.</a:t>
            </a:r>
            <a:br>
              <a:rPr lang="en-GB" dirty="0" smtClean="0"/>
            </a:br>
            <a:r>
              <a:rPr lang="en-GB" dirty="0" smtClean="0"/>
              <a:t/>
            </a:r>
            <a:br>
              <a:rPr lang="en-GB" dirty="0" smtClean="0"/>
            </a:br>
            <a:r>
              <a:rPr lang="en-GB" dirty="0"/>
              <a:t>TCS eScience Personal certificates shall be authenticated according to the requirements for IGTF Classic and MICS certificates as specified by the CA Operator CPS</a:t>
            </a:r>
            <a:r>
              <a:rPr lang="en-GB" dirty="0" smtClean="0"/>
              <a: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33</a:t>
            </a:fld>
            <a:endParaRPr lang="en-GB">
              <a:solidFill>
                <a:schemeClr val="tx1"/>
              </a:solidFill>
            </a:endParaRPr>
          </a:p>
        </p:txBody>
      </p:sp>
    </p:spTree>
    <p:extLst>
      <p:ext uri="{BB962C8B-B14F-4D97-AF65-F5344CB8AC3E}">
        <p14:creationId xmlns:p14="http://schemas.microsoft.com/office/powerpoint/2010/main" val="113984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a:t>
            </a:r>
            <a:r>
              <a:rPr lang="en-US" dirty="0" err="1" smtClean="0"/>
              <a:t>DigiCert</a:t>
            </a:r>
            <a:r>
              <a:rPr lang="en-US" dirty="0" smtClean="0"/>
              <a:t> CPS says …</a:t>
            </a:r>
            <a:endParaRPr lang="en-US" dirty="0"/>
          </a:p>
        </p:txBody>
      </p:sp>
      <p:sp>
        <p:nvSpPr>
          <p:cNvPr id="3" name="Content Placeholder 2"/>
          <p:cNvSpPr>
            <a:spLocks noGrp="1"/>
          </p:cNvSpPr>
          <p:nvPr>
            <p:ph idx="1"/>
          </p:nvPr>
        </p:nvSpPr>
        <p:spPr>
          <a:xfrm>
            <a:off x="395536" y="1412776"/>
            <a:ext cx="4248472" cy="4683224"/>
          </a:xfrm>
        </p:spPr>
        <p:txBody>
          <a:bodyPr/>
          <a:lstStyle/>
          <a:p>
            <a:pPr marL="0" indent="0">
              <a:buNone/>
            </a:pPr>
            <a:r>
              <a:rPr lang="en-US" sz="900" dirty="0"/>
              <a:t>The CA or an RA confirms that the following are consistent with the</a:t>
            </a:r>
          </a:p>
          <a:p>
            <a:pPr marL="0" indent="0">
              <a:buNone/>
            </a:pPr>
            <a:r>
              <a:rPr lang="en-US" sz="900" dirty="0"/>
              <a:t>application and sufficient to identify a unique individual:</a:t>
            </a:r>
          </a:p>
          <a:p>
            <a:pPr marL="0" indent="0">
              <a:buNone/>
            </a:pPr>
            <a:r>
              <a:rPr lang="en-US" sz="900" dirty="0"/>
              <a:t>(a) the name on the government‐issued photo‐ID</a:t>
            </a:r>
          </a:p>
          <a:p>
            <a:pPr marL="0" indent="0">
              <a:buNone/>
            </a:pPr>
            <a:r>
              <a:rPr lang="en-US" sz="900" dirty="0"/>
              <a:t>referenced below;</a:t>
            </a:r>
          </a:p>
          <a:p>
            <a:pPr marL="0" indent="0">
              <a:buNone/>
            </a:pPr>
            <a:r>
              <a:rPr lang="en-US" sz="900" dirty="0"/>
              <a:t>(b) date of birth; and</a:t>
            </a:r>
          </a:p>
          <a:p>
            <a:pPr marL="0" indent="0">
              <a:buNone/>
            </a:pPr>
            <a:r>
              <a:rPr lang="en-US" sz="900" dirty="0"/>
              <a:t>(c) current address or personal telephone number.</a:t>
            </a:r>
          </a:p>
          <a:p>
            <a:pPr marL="0" indent="0">
              <a:buNone/>
            </a:pPr>
            <a:r>
              <a:rPr lang="en-US" sz="900" dirty="0" smtClean="0"/>
              <a:t>15</a:t>
            </a:r>
          </a:p>
          <a:p>
            <a:pPr marL="0" indent="0">
              <a:buNone/>
            </a:pPr>
            <a:endParaRPr lang="en-US" sz="900" dirty="0"/>
          </a:p>
          <a:p>
            <a:pPr marL="0" indent="0">
              <a:buNone/>
            </a:pPr>
            <a:r>
              <a:rPr lang="en-US" sz="900" dirty="0"/>
              <a:t>1. In‐person appearance before a person performing identity</a:t>
            </a:r>
          </a:p>
          <a:p>
            <a:pPr marL="0" indent="0">
              <a:buNone/>
            </a:pPr>
            <a:r>
              <a:rPr lang="en-US" sz="900" dirty="0"/>
              <a:t>proofing for a Registration Authority or a Trusted Agent (or</a:t>
            </a:r>
          </a:p>
          <a:p>
            <a:pPr marL="0" indent="0">
              <a:buNone/>
            </a:pPr>
            <a:r>
              <a:rPr lang="en-US" sz="900" dirty="0"/>
              <a:t>entity certified by a state, federal, or national entity as</a:t>
            </a:r>
          </a:p>
          <a:p>
            <a:pPr marL="0" indent="0">
              <a:buNone/>
            </a:pPr>
            <a:r>
              <a:rPr lang="en-US" sz="900" dirty="0"/>
              <a:t>authorized to confirm identities) with presentment of a reliable</a:t>
            </a:r>
          </a:p>
          <a:p>
            <a:pPr marL="0" indent="0">
              <a:buNone/>
            </a:pPr>
            <a:r>
              <a:rPr lang="en-US" sz="900" dirty="0"/>
              <a:t>form of current government‐issued photo ID.</a:t>
            </a:r>
          </a:p>
          <a:p>
            <a:pPr marL="0" indent="0">
              <a:buNone/>
            </a:pPr>
            <a:endParaRPr lang="en-US" sz="900" dirty="0" smtClean="0"/>
          </a:p>
          <a:p>
            <a:pPr marL="0" indent="0">
              <a:buNone/>
            </a:pPr>
            <a:r>
              <a:rPr lang="en-US" sz="900" dirty="0" smtClean="0"/>
              <a:t>2</a:t>
            </a:r>
            <a:r>
              <a:rPr lang="en-US" sz="900" dirty="0"/>
              <a:t>. The Applicant must possess a valid, current, government‐issued,</a:t>
            </a:r>
          </a:p>
          <a:p>
            <a:pPr marL="0" indent="0">
              <a:buNone/>
            </a:pPr>
            <a:r>
              <a:rPr lang="en-US" sz="900" dirty="0"/>
              <a:t>photo ID. The Registration Authority or Trusted Agent</a:t>
            </a:r>
          </a:p>
          <a:p>
            <a:pPr marL="0" indent="0">
              <a:buNone/>
            </a:pPr>
            <a:r>
              <a:rPr lang="en-US" sz="900" dirty="0"/>
              <a:t>performing identity proofing must obtain and review, which may</a:t>
            </a:r>
          </a:p>
          <a:p>
            <a:pPr marL="0" indent="0">
              <a:buNone/>
            </a:pPr>
            <a:r>
              <a:rPr lang="en-US" sz="900" dirty="0"/>
              <a:t>be through remote verification, the following information about</a:t>
            </a:r>
          </a:p>
          <a:p>
            <a:pPr marL="0" indent="0">
              <a:buNone/>
            </a:pPr>
            <a:r>
              <a:rPr lang="en-US" sz="900" dirty="0"/>
              <a:t>the Applicant: (</a:t>
            </a:r>
            <a:r>
              <a:rPr lang="en-US" sz="900" dirty="0" err="1"/>
              <a:t>i</a:t>
            </a:r>
            <a:r>
              <a:rPr lang="en-US" sz="900" dirty="0"/>
              <a:t>) name, date of birth, and current address or</a:t>
            </a:r>
          </a:p>
          <a:p>
            <a:pPr marL="0" indent="0">
              <a:buNone/>
            </a:pPr>
            <a:r>
              <a:rPr lang="en-US" sz="900" dirty="0"/>
              <a:t>telephone number; (ii) serial number assigned to the primary,</a:t>
            </a:r>
          </a:p>
          <a:p>
            <a:pPr marL="0" indent="0">
              <a:buNone/>
            </a:pPr>
            <a:r>
              <a:rPr lang="en-US" sz="900" dirty="0"/>
              <a:t>government‐issued photo ID; and (iii) one additional form of ID</a:t>
            </a:r>
          </a:p>
          <a:p>
            <a:pPr marL="0" indent="0">
              <a:buNone/>
            </a:pPr>
            <a:r>
              <a:rPr lang="en-US" sz="900" dirty="0"/>
              <a:t>such as another government‐issued ID, an employee or student</a:t>
            </a:r>
          </a:p>
          <a:p>
            <a:pPr marL="0" indent="0">
              <a:buNone/>
            </a:pPr>
            <a:r>
              <a:rPr lang="en-US" sz="900" dirty="0"/>
              <a:t>ID card number, telephone number, a financial account number</a:t>
            </a:r>
          </a:p>
          <a:p>
            <a:pPr marL="0" indent="0">
              <a:buNone/>
            </a:pPr>
            <a:r>
              <a:rPr lang="en-US" sz="900" dirty="0"/>
              <a:t>(e.g., checking account, savings account, loan or credit card), or a</a:t>
            </a:r>
          </a:p>
          <a:p>
            <a:pPr marL="0" indent="0">
              <a:buNone/>
            </a:pPr>
            <a:r>
              <a:rPr lang="en-US" sz="900" dirty="0"/>
              <a:t>utility service account number (e.g., electricity, gas, or water) for</a:t>
            </a:r>
          </a:p>
          <a:p>
            <a:pPr marL="0" indent="0">
              <a:buNone/>
            </a:pPr>
            <a:r>
              <a:rPr lang="en-US" sz="900" dirty="0"/>
              <a:t>an address matching the applicant’s residence. Identity proofing</a:t>
            </a:r>
          </a:p>
          <a:p>
            <a:pPr marL="0" indent="0">
              <a:buNone/>
            </a:pPr>
            <a:r>
              <a:rPr lang="en-US" sz="900" dirty="0"/>
              <a:t>through remote verification may rely on database record checks</a:t>
            </a:r>
          </a:p>
          <a:p>
            <a:pPr marL="0" indent="0">
              <a:buNone/>
            </a:pPr>
            <a:r>
              <a:rPr lang="en-US" sz="900" dirty="0"/>
              <a:t>with an agent/institution or through credit bureaus or similar</a:t>
            </a:r>
          </a:p>
          <a:p>
            <a:pPr marL="0" indent="0">
              <a:buNone/>
            </a:pPr>
            <a:r>
              <a:rPr lang="en-US" sz="900" dirty="0"/>
              <a:t>databases</a:t>
            </a:r>
            <a:r>
              <a:rPr lang="en-US" sz="900" dirty="0" smtClean="0"/>
              <a:t>.</a:t>
            </a:r>
            <a:endParaRPr lang="en-US" sz="9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34</a:t>
            </a:fld>
            <a:endParaRPr lang="en-GB">
              <a:solidFill>
                <a:schemeClr val="tx1"/>
              </a:solidFill>
            </a:endParaRPr>
          </a:p>
        </p:txBody>
      </p:sp>
      <p:sp>
        <p:nvSpPr>
          <p:cNvPr id="5" name="Content Placeholder 2"/>
          <p:cNvSpPr txBox="1">
            <a:spLocks/>
          </p:cNvSpPr>
          <p:nvPr/>
        </p:nvSpPr>
        <p:spPr bwMode="auto">
          <a:xfrm>
            <a:off x="4932040" y="1412776"/>
            <a:ext cx="4032448" cy="4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5263" indent="-195263" algn="l" rtl="0" eaLnBrk="0" fontAlgn="base" hangingPunct="0">
              <a:spcBef>
                <a:spcPct val="20000"/>
              </a:spcBef>
              <a:spcAft>
                <a:spcPct val="0"/>
              </a:spcAft>
              <a:buFont typeface="Helvetica CE" pitchFamily="112" charset="-18"/>
              <a:buChar char="›"/>
              <a:defRPr sz="2000">
                <a:solidFill>
                  <a:srgbClr val="154081"/>
                </a:solidFill>
                <a:latin typeface="+mn-lt"/>
                <a:ea typeface="+mn-ea"/>
                <a:cs typeface="+mn-cs"/>
              </a:defRPr>
            </a:lvl1pPr>
            <a:lvl2pPr marL="571500" indent="-185738" algn="l" rtl="0" eaLnBrk="0" fontAlgn="base" hangingPunct="0">
              <a:spcBef>
                <a:spcPct val="20000"/>
              </a:spcBef>
              <a:spcAft>
                <a:spcPct val="0"/>
              </a:spcAft>
              <a:buFont typeface="Helvetica CE" pitchFamily="112" charset="-18"/>
              <a:buChar char="›"/>
              <a:defRPr>
                <a:solidFill>
                  <a:srgbClr val="CF3880"/>
                </a:solidFill>
                <a:latin typeface="+mn-lt"/>
                <a:ea typeface="+mn-ea"/>
              </a:defRPr>
            </a:lvl2pPr>
            <a:lvl3pPr marL="949325" indent="-187325" algn="l" rtl="0" eaLnBrk="0" fontAlgn="base" hangingPunct="0">
              <a:spcBef>
                <a:spcPct val="20000"/>
              </a:spcBef>
              <a:spcAft>
                <a:spcPct val="0"/>
              </a:spcAft>
              <a:buFont typeface="Helvetica CE" pitchFamily="112" charset="-18"/>
              <a:buChar char="›"/>
              <a:defRPr>
                <a:solidFill>
                  <a:srgbClr val="CF3880"/>
                </a:solidFill>
                <a:latin typeface="+mn-lt"/>
                <a:ea typeface="+mn-ea"/>
              </a:defRPr>
            </a:lvl3pPr>
            <a:lvl4pPr marL="1241425" indent="-96838" algn="l" rtl="0" eaLnBrk="0" fontAlgn="base" hangingPunct="0">
              <a:spcBef>
                <a:spcPct val="20000"/>
              </a:spcBef>
              <a:spcAft>
                <a:spcPct val="0"/>
              </a:spcAft>
              <a:buFont typeface="Helvetica CE" pitchFamily="112" charset="-18"/>
              <a:buChar char="›"/>
              <a:defRPr>
                <a:solidFill>
                  <a:schemeClr val="bg2"/>
                </a:solidFill>
                <a:latin typeface="+mn-lt"/>
                <a:ea typeface="+mn-ea"/>
              </a:defRPr>
            </a:lvl4pPr>
            <a:lvl5pPr marL="2135188" indent="-228600" algn="l" rtl="0" eaLnBrk="0" fontAlgn="base" hangingPunct="0">
              <a:spcBef>
                <a:spcPct val="20000"/>
              </a:spcBef>
              <a:spcAft>
                <a:spcPct val="0"/>
              </a:spcAft>
              <a:defRPr sz="2000">
                <a:solidFill>
                  <a:schemeClr val="bg2"/>
                </a:solidFill>
                <a:latin typeface="Arial" charset="0"/>
                <a:ea typeface="+mn-ea"/>
              </a:defRPr>
            </a:lvl5pPr>
            <a:lvl6pPr marL="2592388" indent="-228600" algn="l" rtl="0" fontAlgn="base">
              <a:spcBef>
                <a:spcPct val="20000"/>
              </a:spcBef>
              <a:spcAft>
                <a:spcPct val="0"/>
              </a:spcAft>
              <a:defRPr sz="2000">
                <a:solidFill>
                  <a:schemeClr val="bg2"/>
                </a:solidFill>
                <a:latin typeface="Arial" charset="0"/>
                <a:ea typeface="+mn-ea"/>
              </a:defRPr>
            </a:lvl6pPr>
            <a:lvl7pPr marL="3049588" indent="-228600" algn="l" rtl="0" fontAlgn="base">
              <a:spcBef>
                <a:spcPct val="20000"/>
              </a:spcBef>
              <a:spcAft>
                <a:spcPct val="0"/>
              </a:spcAft>
              <a:defRPr sz="2000">
                <a:solidFill>
                  <a:schemeClr val="bg2"/>
                </a:solidFill>
                <a:latin typeface="Arial" charset="0"/>
                <a:ea typeface="+mn-ea"/>
              </a:defRPr>
            </a:lvl7pPr>
            <a:lvl8pPr marL="3506788" indent="-228600" algn="l" rtl="0" fontAlgn="base">
              <a:spcBef>
                <a:spcPct val="20000"/>
              </a:spcBef>
              <a:spcAft>
                <a:spcPct val="0"/>
              </a:spcAft>
              <a:defRPr sz="2000">
                <a:solidFill>
                  <a:schemeClr val="bg2"/>
                </a:solidFill>
                <a:latin typeface="Arial" charset="0"/>
                <a:ea typeface="+mn-ea"/>
              </a:defRPr>
            </a:lvl8pPr>
            <a:lvl9pPr marL="3963988" indent="-228600" algn="l" rtl="0" fontAlgn="base">
              <a:spcBef>
                <a:spcPct val="20000"/>
              </a:spcBef>
              <a:spcAft>
                <a:spcPct val="0"/>
              </a:spcAft>
              <a:defRPr sz="2000">
                <a:solidFill>
                  <a:schemeClr val="bg2"/>
                </a:solidFill>
                <a:latin typeface="Arial" charset="0"/>
                <a:ea typeface="+mn-ea"/>
              </a:defRPr>
            </a:lvl9pPr>
          </a:lstStyle>
          <a:p>
            <a:pPr marL="0" indent="0">
              <a:lnSpc>
                <a:spcPct val="100000"/>
              </a:lnSpc>
              <a:buNone/>
            </a:pPr>
            <a:r>
              <a:rPr lang="en-US" sz="900" kern="0" dirty="0" err="1" smtClean="0"/>
              <a:t>DigiCert</a:t>
            </a:r>
            <a:r>
              <a:rPr lang="en-US" sz="900" kern="0" dirty="0" smtClean="0"/>
              <a:t> or an RA may confirm an address by issuing credentials</a:t>
            </a:r>
          </a:p>
          <a:p>
            <a:pPr marL="0" indent="0">
              <a:lnSpc>
                <a:spcPct val="100000"/>
              </a:lnSpc>
              <a:buNone/>
            </a:pPr>
            <a:r>
              <a:rPr lang="en-US" sz="900" kern="0" dirty="0" smtClean="0"/>
              <a:t>in a manner that confirms the address of record or by verifying</a:t>
            </a:r>
          </a:p>
          <a:p>
            <a:pPr marL="0" indent="0">
              <a:lnSpc>
                <a:spcPct val="100000"/>
              </a:lnSpc>
              <a:buNone/>
            </a:pPr>
            <a:r>
              <a:rPr lang="en-US" sz="900" kern="0" dirty="0" smtClean="0"/>
              <a:t>knowledge of recent account activity associated with the</a:t>
            </a:r>
          </a:p>
          <a:p>
            <a:pPr marL="0" indent="0">
              <a:lnSpc>
                <a:spcPct val="100000"/>
              </a:lnSpc>
              <a:buNone/>
            </a:pPr>
            <a:r>
              <a:rPr lang="en-US" sz="900" kern="0" dirty="0" smtClean="0"/>
              <a:t>Applicant’s address and may confirm a telephone number by</a:t>
            </a:r>
          </a:p>
          <a:p>
            <a:pPr marL="0" indent="0">
              <a:lnSpc>
                <a:spcPct val="100000"/>
              </a:lnSpc>
              <a:buNone/>
            </a:pPr>
            <a:r>
              <a:rPr lang="en-US" sz="900" kern="0" dirty="0" smtClean="0"/>
              <a:t>sending a challenge‐response SMS text message or by recording</a:t>
            </a:r>
          </a:p>
          <a:p>
            <a:pPr marL="0" indent="0">
              <a:lnSpc>
                <a:spcPct val="100000"/>
              </a:lnSpc>
              <a:buNone/>
            </a:pPr>
            <a:r>
              <a:rPr lang="en-US" sz="900" kern="0" dirty="0" smtClean="0"/>
              <a:t>the applicant’s voice during a communication after associating</a:t>
            </a:r>
          </a:p>
          <a:p>
            <a:pPr marL="0" indent="0">
              <a:lnSpc>
                <a:spcPct val="100000"/>
              </a:lnSpc>
              <a:buNone/>
            </a:pPr>
            <a:r>
              <a:rPr lang="en-US" sz="900" kern="0" dirty="0" smtClean="0"/>
              <a:t>the telephone number with the applicant in records available to</a:t>
            </a:r>
          </a:p>
          <a:p>
            <a:pPr marL="0" indent="0">
              <a:lnSpc>
                <a:spcPct val="100000"/>
              </a:lnSpc>
              <a:buNone/>
            </a:pPr>
            <a:r>
              <a:rPr lang="en-US" sz="900" kern="0" dirty="0" err="1" smtClean="0"/>
              <a:t>DigiCert</a:t>
            </a:r>
            <a:r>
              <a:rPr lang="en-US" sz="900" kern="0" dirty="0" smtClean="0"/>
              <a:t> or the RA.</a:t>
            </a:r>
          </a:p>
          <a:p>
            <a:pPr marL="0" indent="0">
              <a:lnSpc>
                <a:spcPct val="100000"/>
              </a:lnSpc>
              <a:buNone/>
            </a:pPr>
            <a:endParaRPr lang="en-US" sz="900" kern="0" dirty="0" smtClean="0"/>
          </a:p>
          <a:p>
            <a:pPr marL="0" indent="0">
              <a:lnSpc>
                <a:spcPct val="100000"/>
              </a:lnSpc>
              <a:buNone/>
            </a:pPr>
            <a:r>
              <a:rPr lang="en-US" sz="900" kern="0" dirty="0" smtClean="0"/>
              <a:t>3. Where </a:t>
            </a:r>
            <a:r>
              <a:rPr lang="en-US" sz="900" kern="0" dirty="0" err="1" smtClean="0"/>
              <a:t>DigiCert</a:t>
            </a:r>
            <a:r>
              <a:rPr lang="en-US" sz="900" kern="0" dirty="0" smtClean="0"/>
              <a:t> or an RA has a current and ongoing relationship</a:t>
            </a:r>
          </a:p>
          <a:p>
            <a:pPr marL="0" indent="0">
              <a:lnSpc>
                <a:spcPct val="100000"/>
              </a:lnSpc>
              <a:buNone/>
            </a:pPr>
            <a:r>
              <a:rPr lang="en-US" sz="900" kern="0" dirty="0" smtClean="0"/>
              <a:t>with the Applicant, identity may be verified through the</a:t>
            </a:r>
          </a:p>
          <a:p>
            <a:pPr marL="0" indent="0">
              <a:lnSpc>
                <a:spcPct val="100000"/>
              </a:lnSpc>
              <a:buNone/>
            </a:pPr>
            <a:r>
              <a:rPr lang="en-US" sz="900" kern="0" dirty="0" smtClean="0"/>
              <a:t>exchange of a previously exchanged shared secret (e.g., a PIN or</a:t>
            </a:r>
          </a:p>
          <a:p>
            <a:pPr marL="0" indent="0">
              <a:lnSpc>
                <a:spcPct val="100000"/>
              </a:lnSpc>
              <a:buNone/>
            </a:pPr>
            <a:r>
              <a:rPr lang="en-US" sz="900" kern="0" dirty="0" smtClean="0"/>
              <a:t>password) that meets or exceeds NIST SP 800‐63 Level 2</a:t>
            </a:r>
          </a:p>
          <a:p>
            <a:pPr marL="0" indent="0">
              <a:lnSpc>
                <a:spcPct val="100000"/>
              </a:lnSpc>
              <a:buNone/>
            </a:pPr>
            <a:r>
              <a:rPr lang="en-US" sz="900" kern="0" dirty="0" smtClean="0"/>
              <a:t>entropy requirements, provided that: (a) identity was originally</a:t>
            </a:r>
          </a:p>
          <a:p>
            <a:pPr marL="0" indent="0">
              <a:lnSpc>
                <a:spcPct val="100000"/>
              </a:lnSpc>
              <a:buNone/>
            </a:pPr>
            <a:r>
              <a:rPr lang="en-US" sz="900" kern="0" dirty="0" smtClean="0"/>
              <a:t>established with the degree of rigor equivalent to that required</a:t>
            </a:r>
          </a:p>
          <a:p>
            <a:pPr marL="0" indent="0">
              <a:lnSpc>
                <a:spcPct val="100000"/>
              </a:lnSpc>
              <a:buNone/>
            </a:pPr>
            <a:r>
              <a:rPr lang="en-US" sz="900" kern="0" dirty="0" smtClean="0"/>
              <a:t>in 1 or 2 above using a government‐issued photo‐ID, and (b) an</a:t>
            </a:r>
          </a:p>
          <a:p>
            <a:pPr marL="0" indent="0">
              <a:lnSpc>
                <a:spcPct val="100000"/>
              </a:lnSpc>
              <a:buNone/>
            </a:pPr>
            <a:r>
              <a:rPr lang="en-US" sz="900" kern="0" dirty="0" smtClean="0"/>
              <a:t>ongoing relationship exists sufficient to ensure the Applicant’s</a:t>
            </a:r>
          </a:p>
          <a:p>
            <a:pPr marL="0" indent="0">
              <a:lnSpc>
                <a:spcPct val="100000"/>
              </a:lnSpc>
              <a:buNone/>
            </a:pPr>
            <a:r>
              <a:rPr lang="en-US" sz="900" kern="0" dirty="0" smtClean="0"/>
              <a:t>continued personal possession of the shared secret.</a:t>
            </a:r>
          </a:p>
          <a:p>
            <a:pPr marL="0" indent="0">
              <a:lnSpc>
                <a:spcPct val="100000"/>
              </a:lnSpc>
              <a:buNone/>
            </a:pPr>
            <a:endParaRPr lang="en-US" sz="900" kern="0" dirty="0" smtClean="0"/>
          </a:p>
          <a:p>
            <a:pPr marL="0" indent="0">
              <a:lnSpc>
                <a:spcPct val="100000"/>
              </a:lnSpc>
              <a:buNone/>
            </a:pPr>
            <a:r>
              <a:rPr lang="en-US" sz="900" kern="0" dirty="0" smtClean="0"/>
              <a:t>4. Any of the methods used to verify the identity of an applicant for a </a:t>
            </a:r>
            <a:r>
              <a:rPr lang="en-US" sz="900" kern="0" dirty="0" err="1" smtClean="0"/>
              <a:t>DigiCert</a:t>
            </a:r>
            <a:r>
              <a:rPr lang="en-US" sz="900" kern="0" dirty="0" smtClean="0"/>
              <a:t> Level 3 or 4 Client Certificate.</a:t>
            </a:r>
            <a:endParaRPr lang="en-US" sz="900" kern="0" dirty="0"/>
          </a:p>
        </p:txBody>
      </p:sp>
      <p:sp>
        <p:nvSpPr>
          <p:cNvPr id="6" name="Rectangle 5"/>
          <p:cNvSpPr/>
          <p:nvPr/>
        </p:nvSpPr>
        <p:spPr>
          <a:xfrm>
            <a:off x="692720" y="1902637"/>
            <a:ext cx="7992888" cy="4191917"/>
          </a:xfrm>
          <a:prstGeom prst="rect">
            <a:avLst/>
          </a:prstGeom>
          <a:solidFill>
            <a:schemeClr val="bg1"/>
          </a:solidFill>
          <a:effectLst>
            <a:glow rad="139700">
              <a:schemeClr val="accent4">
                <a:satMod val="175000"/>
                <a:alpha val="40000"/>
              </a:schemeClr>
            </a:glow>
          </a:effectLst>
        </p:spPr>
        <p:txBody>
          <a:bodyPr wrap="square">
            <a:spAutoFit/>
          </a:bodyPr>
          <a:lstStyle/>
          <a:p>
            <a:r>
              <a:rPr lang="en-US" sz="1600" b="1" i="1" dirty="0" smtClean="0"/>
              <a:t>For the invite-based, direct (classic) process</a:t>
            </a:r>
          </a:p>
          <a:p>
            <a:pPr>
              <a:lnSpc>
                <a:spcPct val="100000"/>
              </a:lnSpc>
            </a:pPr>
            <a:r>
              <a:rPr lang="en-US" sz="1600" dirty="0" smtClean="0"/>
              <a:t>1</a:t>
            </a:r>
            <a:r>
              <a:rPr lang="en-US" sz="1600" dirty="0"/>
              <a:t>. In‐person appearance before a person performing </a:t>
            </a:r>
            <a:r>
              <a:rPr lang="en-US" sz="1600" dirty="0" smtClean="0"/>
              <a:t>identity proofing </a:t>
            </a:r>
            <a:r>
              <a:rPr lang="en-US" sz="1600" dirty="0"/>
              <a:t>for a Registration Authority or a Trusted Agent (</a:t>
            </a:r>
            <a:r>
              <a:rPr lang="en-US" sz="1600" dirty="0" smtClean="0"/>
              <a:t>or entity </a:t>
            </a:r>
            <a:r>
              <a:rPr lang="en-US" sz="1600" dirty="0"/>
              <a:t>certified by a state, federal, or national entity </a:t>
            </a:r>
            <a:r>
              <a:rPr lang="en-US" sz="1600" dirty="0" smtClean="0"/>
              <a:t>as authorized </a:t>
            </a:r>
            <a:r>
              <a:rPr lang="en-US" sz="1600" dirty="0"/>
              <a:t>to confirm identities) with presentment of a </a:t>
            </a:r>
            <a:r>
              <a:rPr lang="en-US" sz="1600" dirty="0" smtClean="0"/>
              <a:t>reliable form </a:t>
            </a:r>
            <a:r>
              <a:rPr lang="en-US" sz="1600" dirty="0"/>
              <a:t>of current government‐issued photo ID</a:t>
            </a:r>
            <a:r>
              <a:rPr lang="en-US" sz="1600" dirty="0" smtClean="0"/>
              <a:t>.</a:t>
            </a:r>
          </a:p>
          <a:p>
            <a:pPr marL="0" indent="0">
              <a:buNone/>
            </a:pPr>
            <a:endParaRPr lang="en-US" sz="1600" dirty="0" smtClean="0"/>
          </a:p>
          <a:p>
            <a:pPr marL="0" indent="0">
              <a:buNone/>
            </a:pPr>
            <a:r>
              <a:rPr lang="en-US" sz="1600" b="1" i="1" dirty="0" smtClean="0"/>
              <a:t>For the MICS model (leverage the </a:t>
            </a:r>
            <a:r>
              <a:rPr lang="en-US" sz="1600" b="1" i="1" dirty="0" err="1" smtClean="0"/>
              <a:t>IdP</a:t>
            </a:r>
            <a:r>
              <a:rPr lang="en-US" sz="1600" b="1" i="1" dirty="0" smtClean="0"/>
              <a:t>)</a:t>
            </a:r>
          </a:p>
          <a:p>
            <a:pPr marL="0" indent="0">
              <a:lnSpc>
                <a:spcPct val="100000"/>
              </a:lnSpc>
              <a:buNone/>
            </a:pPr>
            <a:r>
              <a:rPr lang="en-US" sz="1600" kern="0" dirty="0" smtClean="0"/>
              <a:t>3. Where </a:t>
            </a:r>
            <a:r>
              <a:rPr lang="en-US" sz="1600" kern="0" dirty="0" err="1"/>
              <a:t>DigiCert</a:t>
            </a:r>
            <a:r>
              <a:rPr lang="en-US" sz="1600" kern="0" dirty="0"/>
              <a:t> or an RA has a current and ongoing </a:t>
            </a:r>
            <a:r>
              <a:rPr lang="en-US" sz="1600" kern="0" dirty="0" smtClean="0"/>
              <a:t>relationship with </a:t>
            </a:r>
            <a:r>
              <a:rPr lang="en-US" sz="1600" kern="0" dirty="0"/>
              <a:t>the Applicant, identity may be verified through </a:t>
            </a:r>
            <a:r>
              <a:rPr lang="en-US" sz="1600" kern="0" dirty="0" smtClean="0"/>
              <a:t>the exchange </a:t>
            </a:r>
            <a:r>
              <a:rPr lang="en-US" sz="1600" kern="0" dirty="0"/>
              <a:t>of a previously exchanged shared secret (e.g., a PIN </a:t>
            </a:r>
            <a:r>
              <a:rPr lang="en-US" sz="1600" kern="0" dirty="0" smtClean="0"/>
              <a:t>or password</a:t>
            </a:r>
            <a:r>
              <a:rPr lang="en-US" sz="1600" kern="0" dirty="0"/>
              <a:t>) that meets or exceeds NIST SP 800‐63 Level </a:t>
            </a:r>
            <a:r>
              <a:rPr lang="en-US" sz="1600" kern="0" dirty="0" smtClean="0"/>
              <a:t>2 entropy </a:t>
            </a:r>
            <a:r>
              <a:rPr lang="en-US" sz="1600" kern="0" dirty="0"/>
              <a:t>requirements, provided that: (a) identity was </a:t>
            </a:r>
            <a:r>
              <a:rPr lang="en-US" sz="1600" kern="0" dirty="0" smtClean="0"/>
              <a:t>originally established </a:t>
            </a:r>
            <a:r>
              <a:rPr lang="en-US" sz="1600" kern="0" dirty="0"/>
              <a:t>with the degree of rigor equivalent to that </a:t>
            </a:r>
            <a:r>
              <a:rPr lang="en-US" sz="1600" kern="0" dirty="0" smtClean="0"/>
              <a:t>required in </a:t>
            </a:r>
            <a:r>
              <a:rPr lang="en-US" sz="1600" kern="0" dirty="0"/>
              <a:t>1 or 2 above using a government‐issued photo‐ID, and (b) </a:t>
            </a:r>
            <a:r>
              <a:rPr lang="en-US" sz="1600" kern="0" dirty="0" smtClean="0"/>
              <a:t>an ongoing </a:t>
            </a:r>
            <a:r>
              <a:rPr lang="en-US" sz="1600" kern="0" dirty="0"/>
              <a:t>relationship exists sufficient to ensure the </a:t>
            </a:r>
            <a:r>
              <a:rPr lang="en-US" sz="1600" kern="0" dirty="0" smtClean="0"/>
              <a:t>Applicant’s continued </a:t>
            </a:r>
            <a:r>
              <a:rPr lang="en-US" sz="1600" kern="0" dirty="0"/>
              <a:t>personal possession of the shared secret.</a:t>
            </a:r>
          </a:p>
          <a:p>
            <a:pPr marL="0" indent="0">
              <a:buNone/>
            </a:pPr>
            <a:endParaRPr lang="en-US" sz="1600" dirty="0"/>
          </a:p>
        </p:txBody>
      </p:sp>
      <p:sp>
        <p:nvSpPr>
          <p:cNvPr id="7" name="TextBox 6"/>
          <p:cNvSpPr txBox="1"/>
          <p:nvPr/>
        </p:nvSpPr>
        <p:spPr>
          <a:xfrm>
            <a:off x="1187624" y="3356992"/>
            <a:ext cx="7632848" cy="1569660"/>
          </a:xfrm>
          <a:prstGeom prst="rect">
            <a:avLst/>
          </a:prstGeom>
          <a:solidFill>
            <a:schemeClr val="bg1"/>
          </a:solidFill>
          <a:effectLst>
            <a:glow rad="139700">
              <a:schemeClr val="accent4">
                <a:satMod val="175000"/>
                <a:alpha val="40000"/>
              </a:schemeClr>
            </a:glow>
          </a:effectLst>
        </p:spPr>
        <p:txBody>
          <a:bodyPr wrap="square" rtlCol="0">
            <a:spAutoFit/>
          </a:bodyPr>
          <a:lstStyle/>
          <a:p>
            <a:r>
              <a:rPr lang="en-GB" sz="2000" dirty="0"/>
              <a:t>the Subscriber expresses that an identity has been properly validated by setting a specific value in the </a:t>
            </a:r>
            <a:r>
              <a:rPr lang="en-GB" sz="2000" b="1" i="1" dirty="0" err="1"/>
              <a:t>eduPersonEntitlement</a:t>
            </a:r>
            <a:r>
              <a:rPr lang="en-GB" sz="2000" dirty="0"/>
              <a:t> attribute of the Requester's identity in the Subscriber's </a:t>
            </a:r>
            <a:r>
              <a:rPr lang="en-GB" sz="2000" dirty="0" err="1" smtClean="0"/>
              <a:t>IdP</a:t>
            </a:r>
            <a:endParaRPr lang="en-US" sz="2000" i="1" dirty="0"/>
          </a:p>
        </p:txBody>
      </p:sp>
      <p:sp>
        <p:nvSpPr>
          <p:cNvPr id="8" name="TextBox 7"/>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29434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and real names</a:t>
            </a:r>
            <a:endParaRPr lang="en-US" dirty="0"/>
          </a:p>
        </p:txBody>
      </p:sp>
      <p:sp>
        <p:nvSpPr>
          <p:cNvPr id="3" name="Content Placeholder 2"/>
          <p:cNvSpPr>
            <a:spLocks noGrp="1"/>
          </p:cNvSpPr>
          <p:nvPr>
            <p:ph idx="1"/>
          </p:nvPr>
        </p:nvSpPr>
        <p:spPr/>
        <p:txBody>
          <a:bodyPr/>
          <a:lstStyle/>
          <a:p>
            <a:r>
              <a:rPr lang="en-US" dirty="0" smtClean="0"/>
              <a:t>Name uniqueness method is TCS specific:</a:t>
            </a:r>
          </a:p>
          <a:p>
            <a:pPr lvl="1"/>
            <a:r>
              <a:rPr lang="en-US" dirty="0" smtClean="0"/>
              <a:t>Responsibility is placed on the Subscriber and its </a:t>
            </a:r>
            <a:r>
              <a:rPr lang="en-US" dirty="0" err="1" smtClean="0"/>
              <a:t>IdP</a:t>
            </a:r>
            <a:endParaRPr lang="en-US" dirty="0" smtClean="0"/>
          </a:p>
          <a:p>
            <a:pPr lvl="1"/>
            <a:r>
              <a:rPr lang="en-US" dirty="0" smtClean="0"/>
              <a:t>The unique identifier is scoped to the </a:t>
            </a:r>
            <a:r>
              <a:rPr lang="en-US" dirty="0" err="1" smtClean="0"/>
              <a:t>Organisation</a:t>
            </a:r>
            <a:r>
              <a:rPr lang="en-US" dirty="0" smtClean="0"/>
              <a:t> anyway</a:t>
            </a:r>
          </a:p>
          <a:p>
            <a:pPr marL="0" indent="0">
              <a:buNone/>
            </a:pPr>
            <a:r>
              <a:rPr lang="en-US" i="1" dirty="0" smtClean="0"/>
              <a:t>“</a:t>
            </a:r>
            <a:r>
              <a:rPr lang="en-US" i="1" dirty="0"/>
              <a:t>The Subject Distinguished Name of a </a:t>
            </a:r>
            <a:r>
              <a:rPr lang="en-GB" i="1" dirty="0"/>
              <a:t>TERENA eScience Personal CA</a:t>
            </a:r>
            <a:r>
              <a:rPr lang="en-US" i="1" dirty="0"/>
              <a:t>-issued Certificate is unique for each Requester by including an </a:t>
            </a:r>
            <a:r>
              <a:rPr lang="en-US" b="1" i="1" dirty="0"/>
              <a:t>Identifier</a:t>
            </a:r>
            <a:r>
              <a:rPr lang="en-US" i="1" dirty="0"/>
              <a:t> that uniquely and persistently represents the Requester in the </a:t>
            </a:r>
            <a:r>
              <a:rPr lang="en-US" i="1" dirty="0" err="1"/>
              <a:t>IdP</a:t>
            </a:r>
            <a:r>
              <a:rPr lang="en-US" i="1" dirty="0"/>
              <a:t> of its Subscriber. A Subscriber will ensure the persistence and uniqueness of the aforementioned Identifier that its </a:t>
            </a:r>
            <a:r>
              <a:rPr lang="en-US" i="1" dirty="0" err="1"/>
              <a:t>IdP</a:t>
            </a:r>
            <a:r>
              <a:rPr lang="en-US" i="1" dirty="0"/>
              <a:t> releases to the TERENA eScience Personal CA. </a:t>
            </a:r>
            <a:r>
              <a:rPr lang="en-US" i="1" dirty="0" smtClean="0"/>
              <a:t/>
            </a:r>
            <a:br>
              <a:rPr lang="en-US" i="1" dirty="0" smtClean="0"/>
            </a:br>
            <a:r>
              <a:rPr lang="en-US" i="1" dirty="0" smtClean="0"/>
              <a:t>The </a:t>
            </a:r>
            <a:r>
              <a:rPr lang="en-US" i="1" dirty="0"/>
              <a:t>Identifier must be traceable to a Requester for at least as long as the certificate issued to the Requester is valid.  If the traceability from Identifier to Requester is lost, the Subscriber will ensure the </a:t>
            </a:r>
            <a:r>
              <a:rPr lang="en-US" i="1" dirty="0" smtClean="0"/>
              <a:t>Identifier </a:t>
            </a:r>
            <a:r>
              <a:rPr lang="en-US" i="1" dirty="0"/>
              <a:t>will not be reused</a:t>
            </a:r>
            <a:r>
              <a:rPr lang="en-US" i="1" dirty="0" smtClean="0"/>
              <a:t>.”</a:t>
            </a:r>
            <a:endParaRPr lang="en-US" dirty="0" smtClean="0"/>
          </a:p>
          <a:p>
            <a:pPr marL="0" indent="0">
              <a:buNone/>
            </a:pPr>
            <a:endParaRPr lang="en-US" i="1" dirty="0"/>
          </a:p>
          <a:p>
            <a:r>
              <a:rPr lang="en-US" dirty="0" smtClean="0"/>
              <a:t>Rest is inherited from the </a:t>
            </a:r>
            <a:r>
              <a:rPr lang="en-US" dirty="0" err="1" smtClean="0"/>
              <a:t>DigiCert</a:t>
            </a:r>
            <a:r>
              <a:rPr lang="en-US" dirty="0" smtClean="0"/>
              <a:t> CPS again</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35</a:t>
            </a:fld>
            <a:endParaRPr lang="en-GB">
              <a:solidFill>
                <a:schemeClr val="tx1"/>
              </a:solidFill>
            </a:endParaRPr>
          </a:p>
        </p:txBody>
      </p:sp>
      <p:sp>
        <p:nvSpPr>
          <p:cNvPr id="5" name="TextBox 4"/>
          <p:cNvSpPr txBox="1"/>
          <p:nvPr/>
        </p:nvSpPr>
        <p:spPr>
          <a:xfrm>
            <a:off x="827584" y="2636912"/>
            <a:ext cx="7632848" cy="1938992"/>
          </a:xfrm>
          <a:prstGeom prst="rect">
            <a:avLst/>
          </a:prstGeom>
          <a:solidFill>
            <a:schemeClr val="bg1"/>
          </a:solidFill>
          <a:effectLst>
            <a:glow rad="139700">
              <a:schemeClr val="accent4">
                <a:satMod val="175000"/>
                <a:alpha val="40000"/>
              </a:schemeClr>
            </a:glow>
          </a:effectLst>
        </p:spPr>
        <p:txBody>
          <a:bodyPr wrap="square" rtlCol="0">
            <a:spAutoFit/>
          </a:bodyPr>
          <a:lstStyle/>
          <a:p>
            <a:r>
              <a:rPr lang="en-US" sz="2000" i="1" dirty="0"/>
              <a:t>by including an </a:t>
            </a:r>
            <a:r>
              <a:rPr lang="en-US" sz="2000" b="1" i="1" dirty="0"/>
              <a:t>Identifier</a:t>
            </a:r>
            <a:r>
              <a:rPr lang="en-US" sz="2000" i="1" dirty="0"/>
              <a:t> that uniquely and persistently represents the Requester in the </a:t>
            </a:r>
            <a:r>
              <a:rPr lang="en-US" sz="2000" i="1" dirty="0" err="1"/>
              <a:t>IdP</a:t>
            </a:r>
            <a:r>
              <a:rPr lang="en-US" sz="2000" i="1" dirty="0"/>
              <a:t> of its </a:t>
            </a:r>
            <a:r>
              <a:rPr lang="en-US" sz="2000" i="1" dirty="0" smtClean="0"/>
              <a:t>Subscriber</a:t>
            </a:r>
          </a:p>
          <a:p>
            <a:endParaRPr lang="en-US" sz="2000" i="1" dirty="0"/>
          </a:p>
          <a:p>
            <a:r>
              <a:rPr lang="en-US" sz="2000" dirty="0" smtClean="0">
                <a:solidFill>
                  <a:srgbClr val="800000"/>
                </a:solidFill>
              </a:rPr>
              <a:t>Almost universally we will use </a:t>
            </a:r>
            <a:r>
              <a:rPr lang="en-US" sz="2000" dirty="0" err="1" smtClean="0">
                <a:solidFill>
                  <a:srgbClr val="800000"/>
                </a:solidFill>
              </a:rPr>
              <a:t>ePPN</a:t>
            </a:r>
            <a:r>
              <a:rPr lang="en-US" sz="2000" dirty="0" smtClean="0">
                <a:solidFill>
                  <a:srgbClr val="800000"/>
                </a:solidFill>
              </a:rPr>
              <a:t> for this</a:t>
            </a:r>
          </a:p>
          <a:p>
            <a:r>
              <a:rPr lang="en-US" sz="2000" dirty="0" smtClean="0">
                <a:solidFill>
                  <a:srgbClr val="800000"/>
                </a:solidFill>
              </a:rPr>
              <a:t>But some federations/subscribers </a:t>
            </a:r>
            <a:r>
              <a:rPr lang="en-US" sz="2000" i="1" dirty="0" smtClean="0">
                <a:solidFill>
                  <a:srgbClr val="800000"/>
                </a:solidFill>
              </a:rPr>
              <a:t>may </a:t>
            </a:r>
            <a:r>
              <a:rPr lang="en-US" sz="2000" dirty="0" smtClean="0">
                <a:solidFill>
                  <a:srgbClr val="800000"/>
                </a:solidFill>
              </a:rPr>
              <a:t>use </a:t>
            </a:r>
            <a:r>
              <a:rPr lang="en-US" sz="2000" dirty="0" err="1" smtClean="0">
                <a:solidFill>
                  <a:srgbClr val="800000"/>
                </a:solidFill>
              </a:rPr>
              <a:t>ePTID</a:t>
            </a:r>
            <a:r>
              <a:rPr lang="en-US" sz="2000" dirty="0" smtClean="0">
                <a:solidFill>
                  <a:srgbClr val="800000"/>
                </a:solidFill>
              </a:rPr>
              <a:t> or so</a:t>
            </a:r>
            <a:endParaRPr lang="en-US" sz="2000" dirty="0">
              <a:solidFill>
                <a:srgbClr val="800000"/>
              </a:solidFill>
            </a:endParaRPr>
          </a:p>
        </p:txBody>
      </p:sp>
      <p:sp>
        <p:nvSpPr>
          <p:cNvPr id="6" name="TextBox 5"/>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13753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Vetting’ for (eScience) Server </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err="1"/>
              <a:t>DigiCert</a:t>
            </a:r>
            <a:r>
              <a:rPr lang="en-US" dirty="0"/>
              <a:t> validates the Applicant’s right to use or control the </a:t>
            </a:r>
            <a:r>
              <a:rPr lang="en-US" dirty="0" smtClean="0"/>
              <a:t>Domain Name(s</a:t>
            </a:r>
            <a:r>
              <a:rPr lang="en-US" dirty="0"/>
              <a:t>) that will be listed in the Certificate using the DV SSL </a:t>
            </a:r>
            <a:r>
              <a:rPr lang="en-US" dirty="0" smtClean="0"/>
              <a:t>Server Certificate </a:t>
            </a:r>
            <a:r>
              <a:rPr lang="en-US" dirty="0"/>
              <a:t>validation procedures above.</a:t>
            </a:r>
          </a:p>
          <a:p>
            <a:pPr marL="0" indent="0">
              <a:buNone/>
            </a:pPr>
            <a:r>
              <a:rPr lang="en-US" dirty="0" err="1"/>
              <a:t>DigiCert</a:t>
            </a:r>
            <a:r>
              <a:rPr lang="en-US" dirty="0"/>
              <a:t> also verifies the identity and address of </a:t>
            </a:r>
            <a:r>
              <a:rPr lang="en-US" dirty="0" smtClean="0"/>
              <a:t>the Applicant </a:t>
            </a:r>
            <a:r>
              <a:rPr lang="en-US" dirty="0"/>
              <a:t>using:</a:t>
            </a:r>
          </a:p>
          <a:p>
            <a:pPr marL="0" indent="0">
              <a:buNone/>
            </a:pPr>
            <a:r>
              <a:rPr lang="en-US" dirty="0"/>
              <a:t>1. a reliable third party/government databases or </a:t>
            </a:r>
            <a:r>
              <a:rPr lang="en-US" dirty="0" smtClean="0"/>
              <a:t>through communication </a:t>
            </a:r>
            <a:r>
              <a:rPr lang="en-US" dirty="0"/>
              <a:t>with the entity or jurisdiction </a:t>
            </a:r>
            <a:r>
              <a:rPr lang="en-US" dirty="0" smtClean="0"/>
              <a:t>governing the </a:t>
            </a:r>
            <a:r>
              <a:rPr lang="en-US" dirty="0"/>
              <a:t>organization’s legal creation, existence, </a:t>
            </a:r>
            <a:r>
              <a:rPr lang="en-US" dirty="0" smtClean="0"/>
              <a:t>or recognition</a:t>
            </a:r>
            <a:r>
              <a:rPr lang="en-US" dirty="0"/>
              <a:t>;</a:t>
            </a:r>
          </a:p>
          <a:p>
            <a:pPr marL="0" indent="0">
              <a:buNone/>
            </a:pPr>
            <a:r>
              <a:rPr lang="en-US" dirty="0"/>
              <a:t>2. a site visit;</a:t>
            </a:r>
          </a:p>
          <a:p>
            <a:pPr marL="0" indent="0">
              <a:buNone/>
            </a:pPr>
            <a:r>
              <a:rPr lang="en-US" dirty="0"/>
              <a:t>3. an attestation letter that is signed by an </a:t>
            </a:r>
            <a:r>
              <a:rPr lang="en-US" dirty="0" smtClean="0"/>
              <a:t>accountant, lawyer</a:t>
            </a:r>
            <a:r>
              <a:rPr lang="en-US" dirty="0"/>
              <a:t>, government official, or other reliable </a:t>
            </a:r>
            <a:r>
              <a:rPr lang="en-US" dirty="0" smtClean="0"/>
              <a:t>third party</a:t>
            </a:r>
            <a:r>
              <a:rPr lang="en-US" dirty="0"/>
              <a:t>; or</a:t>
            </a:r>
          </a:p>
          <a:p>
            <a:pPr marL="0" indent="0">
              <a:buNone/>
            </a:pPr>
            <a:r>
              <a:rPr lang="en-US" dirty="0"/>
              <a:t>4. for address only, a utility bill, bank statement, </a:t>
            </a:r>
            <a:r>
              <a:rPr lang="en-US" dirty="0" smtClean="0"/>
              <a:t>credit card </a:t>
            </a:r>
            <a:r>
              <a:rPr lang="en-US" dirty="0"/>
              <a:t>statement, tax document, or other reliable form </a:t>
            </a:r>
            <a:r>
              <a:rPr lang="en-US" dirty="0" smtClean="0"/>
              <a:t>of identification.”</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36</a:t>
            </a:fld>
            <a:endParaRPr lang="en-GB">
              <a:solidFill>
                <a:schemeClr val="tx1"/>
              </a:solidFill>
            </a:endParaRPr>
          </a:p>
        </p:txBody>
      </p:sp>
      <p:sp>
        <p:nvSpPr>
          <p:cNvPr id="5" name="TextBox 4"/>
          <p:cNvSpPr txBox="1"/>
          <p:nvPr/>
        </p:nvSpPr>
        <p:spPr>
          <a:xfrm>
            <a:off x="2843808" y="6081271"/>
            <a:ext cx="6054863" cy="323486"/>
          </a:xfrm>
          <a:prstGeom prst="rect">
            <a:avLst/>
          </a:prstGeom>
          <a:noFill/>
        </p:spPr>
        <p:txBody>
          <a:bodyPr wrap="none" rtlCol="0">
            <a:spAutoFit/>
          </a:bodyPr>
          <a:lstStyle/>
          <a:p>
            <a:r>
              <a:rPr lang="en-US" b="1" dirty="0" smtClean="0">
                <a:solidFill>
                  <a:srgbClr val="800000"/>
                </a:solidFill>
              </a:rPr>
              <a:t>Basically, these are the BR Requirements for OV SSL Certs</a:t>
            </a:r>
            <a:endParaRPr lang="en-US" b="1" dirty="0">
              <a:solidFill>
                <a:srgbClr val="800000"/>
              </a:solidFill>
            </a:endParaRPr>
          </a:p>
        </p:txBody>
      </p:sp>
      <p:sp>
        <p:nvSpPr>
          <p:cNvPr id="6" name="TextBox 5"/>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3151052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validation dept. will hunt you down … </a:t>
            </a:r>
            <a:endParaRPr lang="en-US" dirty="0"/>
          </a:p>
        </p:txBody>
      </p:sp>
      <p:sp>
        <p:nvSpPr>
          <p:cNvPr id="3" name="Content Placeholder 2"/>
          <p:cNvSpPr>
            <a:spLocks noGrp="1"/>
          </p:cNvSpPr>
          <p:nvPr>
            <p:ph idx="1"/>
          </p:nvPr>
        </p:nvSpPr>
        <p:spPr/>
        <p:txBody>
          <a:bodyPr/>
          <a:lstStyle/>
          <a:p>
            <a:pPr marL="0" indent="0">
              <a:buNone/>
            </a:pPr>
            <a:r>
              <a:rPr lang="en-US" sz="1600" dirty="0"/>
              <a:t>1. </a:t>
            </a:r>
            <a:r>
              <a:rPr lang="en-US" sz="1600" dirty="0" err="1"/>
              <a:t>DigiCert</a:t>
            </a:r>
            <a:r>
              <a:rPr lang="en-US" sz="1600" dirty="0"/>
              <a:t> or the RA obtains a legible copy, which </a:t>
            </a:r>
            <a:r>
              <a:rPr lang="en-US" sz="1600" dirty="0" smtClean="0"/>
              <a:t>discernibly shows </a:t>
            </a:r>
            <a:r>
              <a:rPr lang="en-US" sz="1600" dirty="0"/>
              <a:t>the Applicant’s face, of at least one currently </a:t>
            </a:r>
            <a:r>
              <a:rPr lang="en-US" sz="1600" dirty="0" smtClean="0"/>
              <a:t>valid government‐issued </a:t>
            </a:r>
            <a:r>
              <a:rPr lang="en-US" sz="1600" dirty="0"/>
              <a:t>photo ID (passport, driver’s </a:t>
            </a:r>
            <a:r>
              <a:rPr lang="en-US" sz="1600" dirty="0" smtClean="0"/>
              <a:t>license, military </a:t>
            </a:r>
            <a:r>
              <a:rPr lang="en-US" sz="1600" dirty="0"/>
              <a:t>ID, national ID, or equivalent document type</a:t>
            </a:r>
            <a:r>
              <a:rPr lang="en-US" sz="1600" dirty="0" smtClean="0"/>
              <a:t>). </a:t>
            </a:r>
            <a:r>
              <a:rPr lang="en-US" sz="1600" dirty="0" err="1" smtClean="0"/>
              <a:t>DigiCert</a:t>
            </a:r>
            <a:r>
              <a:rPr lang="en-US" sz="1600" dirty="0" smtClean="0"/>
              <a:t> </a:t>
            </a:r>
            <a:r>
              <a:rPr lang="en-US" sz="1600" dirty="0"/>
              <a:t>or the RA inspects the copy for any indication </a:t>
            </a:r>
            <a:r>
              <a:rPr lang="en-US" sz="1600" dirty="0" smtClean="0"/>
              <a:t>of alteration </a:t>
            </a:r>
            <a:r>
              <a:rPr lang="en-US" sz="1600" dirty="0"/>
              <a:t>or falsification.</a:t>
            </a:r>
          </a:p>
          <a:p>
            <a:pPr marL="0" indent="0">
              <a:buNone/>
            </a:pPr>
            <a:r>
              <a:rPr lang="en-US" sz="1600" dirty="0"/>
              <a:t>2. </a:t>
            </a:r>
            <a:r>
              <a:rPr lang="en-US" sz="1600" dirty="0" err="1"/>
              <a:t>DigiCert</a:t>
            </a:r>
            <a:r>
              <a:rPr lang="en-US" sz="1600" dirty="0"/>
              <a:t> may additionally cross‐check the Applicant’s </a:t>
            </a:r>
            <a:r>
              <a:rPr lang="en-US" sz="1600" dirty="0" smtClean="0"/>
              <a:t>name and </a:t>
            </a:r>
            <a:r>
              <a:rPr lang="en-US" sz="1600" dirty="0"/>
              <a:t>address for consistency with available third party </a:t>
            </a:r>
            <a:r>
              <a:rPr lang="en-US" sz="1600" dirty="0" smtClean="0"/>
              <a:t>data sources</a:t>
            </a:r>
            <a:r>
              <a:rPr lang="en-US" sz="1600" dirty="0"/>
              <a:t>.</a:t>
            </a:r>
          </a:p>
          <a:p>
            <a:pPr marL="0" indent="0">
              <a:buNone/>
            </a:pPr>
            <a:r>
              <a:rPr lang="en-US" sz="1600" dirty="0"/>
              <a:t>3. If further assurance is required, then the Applicant </a:t>
            </a:r>
            <a:r>
              <a:rPr lang="en-US" sz="1600" dirty="0" smtClean="0"/>
              <a:t>must provide </a:t>
            </a:r>
            <a:r>
              <a:rPr lang="en-US" sz="1600" dirty="0"/>
              <a:t>an additional form of identification, such as </a:t>
            </a:r>
            <a:r>
              <a:rPr lang="en-US" sz="1600" dirty="0" smtClean="0"/>
              <a:t>recent utility </a:t>
            </a:r>
            <a:r>
              <a:rPr lang="en-US" sz="1600" dirty="0"/>
              <a:t>bills, financial account statements, credit card, </a:t>
            </a:r>
            <a:r>
              <a:rPr lang="en-US" sz="1600" dirty="0" smtClean="0"/>
              <a:t>an additional </a:t>
            </a:r>
            <a:r>
              <a:rPr lang="en-US" sz="1600" dirty="0"/>
              <a:t>ID credential, or equivalent document </a:t>
            </a:r>
            <a:r>
              <a:rPr lang="en-US" sz="1600" dirty="0" smtClean="0"/>
              <a:t>type. </a:t>
            </a:r>
          </a:p>
          <a:p>
            <a:pPr marL="0" indent="0">
              <a:buNone/>
            </a:pPr>
            <a:r>
              <a:rPr lang="en-US" sz="1600" dirty="0" smtClean="0"/>
              <a:t>4</a:t>
            </a:r>
            <a:r>
              <a:rPr lang="en-US" sz="1600" dirty="0"/>
              <a:t>. </a:t>
            </a:r>
            <a:r>
              <a:rPr lang="en-US" sz="1600" dirty="0" err="1"/>
              <a:t>DigiCert</a:t>
            </a:r>
            <a:r>
              <a:rPr lang="en-US" sz="1600" dirty="0"/>
              <a:t> or the RA confirms that the Applicant is able </a:t>
            </a:r>
            <a:r>
              <a:rPr lang="en-US" sz="1600" dirty="0" smtClean="0"/>
              <a:t>to receive </a:t>
            </a:r>
            <a:r>
              <a:rPr lang="en-US" sz="1600" dirty="0"/>
              <a:t>communication by telephone, postal mail/courier, </a:t>
            </a:r>
            <a:r>
              <a:rPr lang="en-US" sz="1600" dirty="0" smtClean="0"/>
              <a:t>or fax</a:t>
            </a:r>
            <a:r>
              <a:rPr lang="en-US" sz="1600" dirty="0"/>
              <a:t>.</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37</a:t>
            </a:fld>
            <a:endParaRPr lang="en-GB">
              <a:solidFill>
                <a:schemeClr val="tx1"/>
              </a:solidFill>
            </a:endParaRPr>
          </a:p>
        </p:txBody>
      </p:sp>
      <p:sp>
        <p:nvSpPr>
          <p:cNvPr id="5" name="TextBox 4"/>
          <p:cNvSpPr txBox="1"/>
          <p:nvPr/>
        </p:nvSpPr>
        <p:spPr>
          <a:xfrm>
            <a:off x="251520" y="5085184"/>
            <a:ext cx="8612136" cy="1384995"/>
          </a:xfrm>
          <a:prstGeom prst="rect">
            <a:avLst/>
          </a:prstGeom>
          <a:noFill/>
        </p:spPr>
        <p:txBody>
          <a:bodyPr wrap="square" rtlCol="0">
            <a:spAutoFit/>
          </a:bodyPr>
          <a:lstStyle/>
          <a:p>
            <a:r>
              <a:rPr lang="en-US" i="1" dirty="0" smtClean="0"/>
              <a:t>They found autonomously that Nikhef existing (which is ‘new’ for us!), and that we were a subordinate of NWO, our National Science Foundation.</a:t>
            </a:r>
          </a:p>
          <a:p>
            <a:r>
              <a:rPr lang="en-US" i="1" dirty="0" smtClean="0"/>
              <a:t>So the </a:t>
            </a:r>
            <a:r>
              <a:rPr lang="en-US" i="1" dirty="0" err="1" smtClean="0"/>
              <a:t>DigiCert</a:t>
            </a:r>
            <a:r>
              <a:rPr lang="en-US" i="1" dirty="0" smtClean="0"/>
              <a:t> Validation </a:t>
            </a:r>
            <a:r>
              <a:rPr lang="en-US" i="1" dirty="0" err="1" smtClean="0"/>
              <a:t>dept</a:t>
            </a:r>
            <a:r>
              <a:rPr lang="en-US" i="1" dirty="0" smtClean="0"/>
              <a:t> must have read the recent Dutch Government’s </a:t>
            </a:r>
            <a:br>
              <a:rPr lang="en-US" i="1" dirty="0" smtClean="0"/>
            </a:br>
            <a:r>
              <a:rPr lang="en-US" i="1" dirty="0" smtClean="0"/>
              <a:t>Research Policy Agenda – which abolishes our intermediate legal entity FOM, </a:t>
            </a:r>
            <a:br>
              <a:rPr lang="en-US" i="1" dirty="0" smtClean="0"/>
            </a:br>
            <a:r>
              <a:rPr lang="en-US" i="1" dirty="0" smtClean="0"/>
              <a:t>indeed in </a:t>
            </a:r>
            <a:r>
              <a:rPr lang="en-US" i="1" dirty="0" err="1" smtClean="0"/>
              <a:t>favour</a:t>
            </a:r>
            <a:r>
              <a:rPr lang="en-US" i="1" dirty="0" smtClean="0"/>
              <a:t> of NWO ;-)</a:t>
            </a:r>
            <a:endParaRPr lang="en-US" i="1" dirty="0"/>
          </a:p>
        </p:txBody>
      </p:sp>
      <p:sp>
        <p:nvSpPr>
          <p:cNvPr id="6" name="TextBox 5"/>
          <p:cNvSpPr txBox="1"/>
          <p:nvPr/>
        </p:nvSpPr>
        <p:spPr>
          <a:xfrm>
            <a:off x="2602164" y="6534514"/>
            <a:ext cx="654217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41 (more often, as per BR or EV): OK</a:t>
            </a:r>
            <a:endParaRPr lang="en-US" b="1" dirty="0">
              <a:solidFill>
                <a:srgbClr val="154081"/>
              </a:solidFill>
            </a:endParaRPr>
          </a:p>
        </p:txBody>
      </p:sp>
    </p:spTree>
    <p:extLst>
      <p:ext uri="{BB962C8B-B14F-4D97-AF65-F5344CB8AC3E}">
        <p14:creationId xmlns:p14="http://schemas.microsoft.com/office/powerpoint/2010/main" val="1592320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Robots, the typical stuff …</a:t>
            </a:r>
            <a:endParaRPr lang="en-US" dirty="0"/>
          </a:p>
        </p:txBody>
      </p:sp>
      <p:sp>
        <p:nvSpPr>
          <p:cNvPr id="3" name="Content Placeholder 2"/>
          <p:cNvSpPr>
            <a:spLocks noGrp="1"/>
          </p:cNvSpPr>
          <p:nvPr>
            <p:ph idx="1"/>
          </p:nvPr>
        </p:nvSpPr>
        <p:spPr/>
        <p:txBody>
          <a:bodyPr/>
          <a:lstStyle/>
          <a:p>
            <a:pPr marL="0" indent="0">
              <a:buNone/>
            </a:pPr>
            <a:r>
              <a:rPr lang="en-GB" dirty="0"/>
              <a:t>For the eScience Personal CA a subscriber may request additional certificates for automated clients (“Robots”). The types of names used in such certificates follow the specification of </a:t>
            </a:r>
            <a:r>
              <a:rPr lang="en-US" dirty="0"/>
              <a:t>Subject Distinguished Names for eScience Personal certificates, with the Common Name (CN) attribute set according to the Guidelines for Approved Robots, using </a:t>
            </a:r>
            <a:r>
              <a:rPr lang="en-US" b="1" dirty="0"/>
              <a:t>“Robot – “</a:t>
            </a:r>
            <a:r>
              <a:rPr lang="en-US" dirty="0"/>
              <a:t> as the unambiguous identifier, followed by either the </a:t>
            </a:r>
            <a:r>
              <a:rPr lang="en-US" b="1" dirty="0"/>
              <a:t>reasonable representation of the name </a:t>
            </a:r>
            <a:r>
              <a:rPr lang="en-US" dirty="0"/>
              <a:t>of the requester; or an </a:t>
            </a:r>
            <a:r>
              <a:rPr lang="en-US" b="1" dirty="0"/>
              <a:t>electronic mail address </a:t>
            </a:r>
            <a:r>
              <a:rPr lang="en-US" dirty="0"/>
              <a:t>of a persistent group of people responsible for the robot operations; or the validated </a:t>
            </a:r>
            <a:r>
              <a:rPr lang="en-US" b="1" dirty="0"/>
              <a:t>fully-qualified domain name of the system </a:t>
            </a:r>
            <a:r>
              <a:rPr lang="en-US" dirty="0"/>
              <a:t>from which the robot shall be solely operating. </a:t>
            </a:r>
            <a:endParaRPr lang="en-US" dirty="0" smtClean="0"/>
          </a:p>
          <a:p>
            <a:pPr marL="0" indent="0">
              <a:buNone/>
            </a:pPr>
            <a:r>
              <a:rPr lang="en-US" dirty="0" smtClean="0"/>
              <a:t>It </a:t>
            </a:r>
            <a:r>
              <a:rPr lang="en-US" dirty="0"/>
              <a:t>may be post-pended by further disambiguating name elements. </a:t>
            </a:r>
            <a:r>
              <a:rPr lang="en-GB" dirty="0"/>
              <a:t>For representations of the name of the requester, the value will be a </a:t>
            </a:r>
            <a:r>
              <a:rPr lang="en-GB" dirty="0" err="1"/>
              <a:t>PrintableString</a:t>
            </a:r>
            <a:r>
              <a:rPr lang="en-GB" dirty="0"/>
              <a:t> representation thereof as is customary in the best practice for the language involved.</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38</a:t>
            </a:fld>
            <a:endParaRPr lang="en-GB">
              <a:solidFill>
                <a:schemeClr val="tx1"/>
              </a:solidFill>
            </a:endParaRPr>
          </a:p>
        </p:txBody>
      </p:sp>
      <p:sp>
        <p:nvSpPr>
          <p:cNvPr id="5" name="TextBox 4"/>
          <p:cNvSpPr txBox="1"/>
          <p:nvPr/>
        </p:nvSpPr>
        <p:spPr>
          <a:xfrm>
            <a:off x="486201" y="6534514"/>
            <a:ext cx="8658139"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40: OK where relevant: software will enforce compliant token</a:t>
            </a:r>
            <a:endParaRPr lang="en-US" b="1" dirty="0">
              <a:solidFill>
                <a:srgbClr val="154081"/>
              </a:solidFill>
            </a:endParaRPr>
          </a:p>
        </p:txBody>
      </p:sp>
    </p:spTree>
    <p:extLst>
      <p:ext uri="{BB962C8B-B14F-4D97-AF65-F5344CB8AC3E}">
        <p14:creationId xmlns:p14="http://schemas.microsoft.com/office/powerpoint/2010/main" val="1267823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the data correct?</a:t>
            </a:r>
            <a:endParaRPr lang="en-US" dirty="0"/>
          </a:p>
        </p:txBody>
      </p:sp>
      <p:sp>
        <p:nvSpPr>
          <p:cNvPr id="3" name="Content Placeholder 2"/>
          <p:cNvSpPr>
            <a:spLocks noGrp="1"/>
          </p:cNvSpPr>
          <p:nvPr>
            <p:ph idx="1"/>
          </p:nvPr>
        </p:nvSpPr>
        <p:spPr/>
        <p:txBody>
          <a:bodyPr/>
          <a:lstStyle/>
          <a:p>
            <a:r>
              <a:rPr lang="en-US" dirty="0" smtClean="0"/>
              <a:t>We leverage (again) the contract chain</a:t>
            </a:r>
          </a:p>
          <a:p>
            <a:pPr lvl="1"/>
            <a:r>
              <a:rPr lang="en-US" dirty="0" smtClean="0"/>
              <a:t>CPS section 9</a:t>
            </a:r>
          </a:p>
          <a:p>
            <a:pPr lvl="1"/>
            <a:r>
              <a:rPr lang="en-US" dirty="0" smtClean="0"/>
              <a:t>Schedule 4</a:t>
            </a:r>
          </a:p>
          <a:p>
            <a:pPr lvl="1"/>
            <a:r>
              <a:rPr lang="en-US" dirty="0" smtClean="0"/>
              <a:t>Terms of Use &amp; Subscriber Agreement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39</a:t>
            </a:fld>
            <a:endParaRPr lang="en-GB">
              <a:solidFill>
                <a:schemeClr val="tx1"/>
              </a:solidFill>
            </a:endParaRPr>
          </a:p>
        </p:txBody>
      </p:sp>
      <p:sp>
        <p:nvSpPr>
          <p:cNvPr id="5" name="Content Placeholder 2"/>
          <p:cNvSpPr txBox="1">
            <a:spLocks/>
          </p:cNvSpPr>
          <p:nvPr/>
        </p:nvSpPr>
        <p:spPr bwMode="auto">
          <a:xfrm>
            <a:off x="465168" y="2947226"/>
            <a:ext cx="8229600" cy="327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95263" indent="-195263" algn="l" rtl="0" eaLnBrk="0" fontAlgn="base" hangingPunct="0">
              <a:spcBef>
                <a:spcPct val="20000"/>
              </a:spcBef>
              <a:spcAft>
                <a:spcPct val="0"/>
              </a:spcAft>
              <a:buFont typeface="Helvetica CE" pitchFamily="112" charset="-18"/>
              <a:buChar char="›"/>
              <a:defRPr sz="2000">
                <a:solidFill>
                  <a:srgbClr val="154081"/>
                </a:solidFill>
                <a:latin typeface="+mn-lt"/>
                <a:ea typeface="+mn-ea"/>
                <a:cs typeface="+mn-cs"/>
              </a:defRPr>
            </a:lvl1pPr>
            <a:lvl2pPr marL="571500" indent="-185738" algn="l" rtl="0" eaLnBrk="0" fontAlgn="base" hangingPunct="0">
              <a:spcBef>
                <a:spcPct val="20000"/>
              </a:spcBef>
              <a:spcAft>
                <a:spcPct val="0"/>
              </a:spcAft>
              <a:buFont typeface="Helvetica CE" pitchFamily="112" charset="-18"/>
              <a:buChar char="›"/>
              <a:defRPr>
                <a:solidFill>
                  <a:srgbClr val="CF3880"/>
                </a:solidFill>
                <a:latin typeface="+mn-lt"/>
                <a:ea typeface="+mn-ea"/>
              </a:defRPr>
            </a:lvl2pPr>
            <a:lvl3pPr marL="949325" indent="-187325" algn="l" rtl="0" eaLnBrk="0" fontAlgn="base" hangingPunct="0">
              <a:spcBef>
                <a:spcPct val="20000"/>
              </a:spcBef>
              <a:spcAft>
                <a:spcPct val="0"/>
              </a:spcAft>
              <a:buFont typeface="Helvetica CE" pitchFamily="112" charset="-18"/>
              <a:buChar char="›"/>
              <a:defRPr>
                <a:solidFill>
                  <a:srgbClr val="CF3880"/>
                </a:solidFill>
                <a:latin typeface="+mn-lt"/>
                <a:ea typeface="+mn-ea"/>
              </a:defRPr>
            </a:lvl3pPr>
            <a:lvl4pPr marL="1241425" indent="-96838" algn="l" rtl="0" eaLnBrk="0" fontAlgn="base" hangingPunct="0">
              <a:spcBef>
                <a:spcPct val="20000"/>
              </a:spcBef>
              <a:spcAft>
                <a:spcPct val="0"/>
              </a:spcAft>
              <a:buFont typeface="Helvetica CE" pitchFamily="112" charset="-18"/>
              <a:buChar char="›"/>
              <a:defRPr>
                <a:solidFill>
                  <a:schemeClr val="bg2"/>
                </a:solidFill>
                <a:latin typeface="+mn-lt"/>
                <a:ea typeface="+mn-ea"/>
              </a:defRPr>
            </a:lvl4pPr>
            <a:lvl5pPr marL="2135188" indent="-228600" algn="l" rtl="0" eaLnBrk="0" fontAlgn="base" hangingPunct="0">
              <a:spcBef>
                <a:spcPct val="20000"/>
              </a:spcBef>
              <a:spcAft>
                <a:spcPct val="0"/>
              </a:spcAft>
              <a:defRPr sz="2000">
                <a:solidFill>
                  <a:schemeClr val="bg2"/>
                </a:solidFill>
                <a:latin typeface="Arial" charset="0"/>
                <a:ea typeface="+mn-ea"/>
              </a:defRPr>
            </a:lvl5pPr>
            <a:lvl6pPr marL="2592388" indent="-228600" algn="l" rtl="0" fontAlgn="base">
              <a:spcBef>
                <a:spcPct val="20000"/>
              </a:spcBef>
              <a:spcAft>
                <a:spcPct val="0"/>
              </a:spcAft>
              <a:defRPr sz="2000">
                <a:solidFill>
                  <a:schemeClr val="bg2"/>
                </a:solidFill>
                <a:latin typeface="Arial" charset="0"/>
                <a:ea typeface="+mn-ea"/>
              </a:defRPr>
            </a:lvl6pPr>
            <a:lvl7pPr marL="3049588" indent="-228600" algn="l" rtl="0" fontAlgn="base">
              <a:spcBef>
                <a:spcPct val="20000"/>
              </a:spcBef>
              <a:spcAft>
                <a:spcPct val="0"/>
              </a:spcAft>
              <a:defRPr sz="2000">
                <a:solidFill>
                  <a:schemeClr val="bg2"/>
                </a:solidFill>
                <a:latin typeface="Arial" charset="0"/>
                <a:ea typeface="+mn-ea"/>
              </a:defRPr>
            </a:lvl7pPr>
            <a:lvl8pPr marL="3506788" indent="-228600" algn="l" rtl="0" fontAlgn="base">
              <a:spcBef>
                <a:spcPct val="20000"/>
              </a:spcBef>
              <a:spcAft>
                <a:spcPct val="0"/>
              </a:spcAft>
              <a:defRPr sz="2000">
                <a:solidFill>
                  <a:schemeClr val="bg2"/>
                </a:solidFill>
                <a:latin typeface="Arial" charset="0"/>
                <a:ea typeface="+mn-ea"/>
              </a:defRPr>
            </a:lvl8pPr>
            <a:lvl9pPr marL="3963988" indent="-228600" algn="l" rtl="0" fontAlgn="base">
              <a:spcBef>
                <a:spcPct val="20000"/>
              </a:spcBef>
              <a:spcAft>
                <a:spcPct val="0"/>
              </a:spcAft>
              <a:defRPr sz="2000">
                <a:solidFill>
                  <a:schemeClr val="bg2"/>
                </a:solidFill>
                <a:latin typeface="Arial" charset="0"/>
                <a:ea typeface="+mn-ea"/>
              </a:defRPr>
            </a:lvl9pPr>
          </a:lstStyle>
          <a:p>
            <a:pPr>
              <a:lnSpc>
                <a:spcPct val="100000"/>
              </a:lnSpc>
              <a:buFont typeface="Helvetica CE" pitchFamily="112" charset="-18"/>
              <a:buNone/>
            </a:pPr>
            <a:r>
              <a:rPr lang="en-US" sz="1400" b="1" kern="0" dirty="0" smtClean="0"/>
              <a:t>9.6.3 	Subscriber Representations and Warranties</a:t>
            </a:r>
            <a:endParaRPr lang="nb-NO" sz="1400" b="1" kern="0" dirty="0" smtClean="0"/>
          </a:p>
          <a:p>
            <a:pPr>
              <a:lnSpc>
                <a:spcPct val="100000"/>
              </a:lnSpc>
              <a:buFont typeface="Helvetica CE" pitchFamily="112" charset="-18"/>
              <a:buNone/>
            </a:pPr>
            <a:r>
              <a:rPr lang="en-US" sz="1400" kern="0" dirty="0" smtClean="0"/>
              <a:t>	Upon signing and accepting the Subscriber Agreement, the Subscriber represents to TCS and to relying parties that at the time of acceptance and until further notice:</a:t>
            </a:r>
            <a:endParaRPr lang="nb-NO" sz="1400" kern="0" dirty="0" smtClean="0"/>
          </a:p>
          <a:p>
            <a:pPr>
              <a:lnSpc>
                <a:spcPct val="100000"/>
              </a:lnSpc>
            </a:pPr>
            <a:r>
              <a:rPr lang="en-US" sz="1400" kern="0" dirty="0" smtClean="0">
                <a:solidFill>
                  <a:srgbClr val="00B050"/>
                </a:solidFill>
              </a:rPr>
              <a:t>All representations made by the Subscriber to TCS regarding the information contained in the certificate of its Requesters are accurate and true.</a:t>
            </a:r>
            <a:endParaRPr lang="nb-NO" sz="1400" kern="0" dirty="0" smtClean="0">
              <a:solidFill>
                <a:srgbClr val="00B050"/>
              </a:solidFill>
            </a:endParaRPr>
          </a:p>
          <a:p>
            <a:pPr>
              <a:lnSpc>
                <a:spcPct val="100000"/>
              </a:lnSpc>
            </a:pPr>
            <a:r>
              <a:rPr lang="en-US" sz="1400" kern="0" dirty="0" smtClean="0"/>
              <a:t>The Subscriber agrees with the terms and conditions of this CPS and other agreements and policy statements of TCS.</a:t>
            </a:r>
            <a:endParaRPr lang="nb-NO" sz="1400" kern="0" dirty="0" smtClean="0"/>
          </a:p>
          <a:p>
            <a:pPr>
              <a:lnSpc>
                <a:spcPct val="100000"/>
              </a:lnSpc>
            </a:pPr>
            <a:r>
              <a:rPr lang="en-US" sz="1400" kern="0" dirty="0" smtClean="0"/>
              <a:t>The Subscriber abides by the laws applicable in its country or territory including those related to intellectual property protection, viruses, accessing computer systems etc.</a:t>
            </a:r>
            <a:endParaRPr lang="nb-NO" sz="1400" kern="0" dirty="0" smtClean="0"/>
          </a:p>
          <a:p>
            <a:pPr>
              <a:lnSpc>
                <a:spcPct val="100000"/>
              </a:lnSpc>
            </a:pPr>
            <a:r>
              <a:rPr lang="en-US" sz="1400" kern="0" dirty="0" smtClean="0"/>
              <a:t>The Subscriber complies with all export laws and regulations for dual usage goods as may be applicable.</a:t>
            </a:r>
            <a:endParaRPr lang="nb-NO" sz="1400" kern="0" dirty="0" smtClean="0"/>
          </a:p>
          <a:p>
            <a:pPr>
              <a:lnSpc>
                <a:spcPct val="100000"/>
              </a:lnSpc>
            </a:pPr>
            <a:r>
              <a:rPr lang="en-US" sz="1400" kern="0" dirty="0" smtClean="0">
                <a:solidFill>
                  <a:srgbClr val="00B050"/>
                </a:solidFill>
              </a:rPr>
              <a:t>The </a:t>
            </a:r>
            <a:r>
              <a:rPr lang="en-US" sz="1400" kern="0" dirty="0">
                <a:solidFill>
                  <a:srgbClr val="00B050"/>
                </a:solidFill>
              </a:rPr>
              <a:t>Subscriber agrees, within reasonable limits, to give full cooperation to periodic audits of its </a:t>
            </a:r>
            <a:r>
              <a:rPr lang="en-US" sz="1400" kern="0" dirty="0" err="1">
                <a:solidFill>
                  <a:srgbClr val="00B050"/>
                </a:solidFill>
              </a:rPr>
              <a:t>IdP</a:t>
            </a:r>
            <a:r>
              <a:rPr lang="en-US" sz="1400" kern="0" dirty="0">
                <a:solidFill>
                  <a:srgbClr val="00B050"/>
                </a:solidFill>
              </a:rPr>
              <a:t> and all procedures used for entering and maintaining identity data in its </a:t>
            </a:r>
            <a:r>
              <a:rPr lang="en-US" sz="1400" kern="0" dirty="0" err="1">
                <a:solidFill>
                  <a:srgbClr val="00B050"/>
                </a:solidFill>
              </a:rPr>
              <a:t>IdP</a:t>
            </a:r>
            <a:r>
              <a:rPr lang="en-US" sz="1400" kern="0" dirty="0">
                <a:solidFill>
                  <a:srgbClr val="00B050"/>
                </a:solidFill>
              </a:rPr>
              <a:t>.  Audits can be conducted by/on behalf of the relevant Member or the TCS PMA.</a:t>
            </a:r>
            <a:endParaRPr lang="nb-NO" sz="1400" kern="0" dirty="0"/>
          </a:p>
        </p:txBody>
      </p:sp>
      <p:sp>
        <p:nvSpPr>
          <p:cNvPr id="6" name="TextBox 5"/>
          <p:cNvSpPr txBox="1"/>
          <p:nvPr/>
        </p:nvSpPr>
        <p:spPr>
          <a:xfrm>
            <a:off x="4579968" y="6284719"/>
            <a:ext cx="4382931" cy="323486"/>
          </a:xfrm>
          <a:prstGeom prst="rect">
            <a:avLst/>
          </a:prstGeom>
          <a:noFill/>
        </p:spPr>
        <p:txBody>
          <a:bodyPr wrap="none" rtlCol="0">
            <a:spAutoFit/>
          </a:bodyPr>
          <a:lstStyle/>
          <a:p>
            <a:r>
              <a:rPr lang="en-US" i="1" dirty="0" smtClean="0">
                <a:solidFill>
                  <a:srgbClr val="800000"/>
                </a:solidFill>
              </a:rPr>
              <a:t>Same as today – it’s in the TCS v1.x “G2” CPS</a:t>
            </a:r>
            <a:endParaRPr lang="en-US" i="1" dirty="0">
              <a:solidFill>
                <a:srgbClr val="800000"/>
              </a:solidFill>
            </a:endParaRPr>
          </a:p>
        </p:txBody>
      </p:sp>
      <p:sp>
        <p:nvSpPr>
          <p:cNvPr id="7" name="TextBox 6"/>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255931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2"/>
                </a:solidFill>
                <a:latin typeface="Verdana" pitchFamily="34" charset="0"/>
                <a:ea typeface="ＭＳ Ｐゴシック" pitchFamily="34" charset="-128"/>
              </a:defRPr>
            </a:lvl1pPr>
            <a:lvl2pPr marL="742950" indent="-285750" eaLnBrk="0" hangingPunct="0">
              <a:defRPr sz="1400">
                <a:solidFill>
                  <a:schemeClr val="bg2"/>
                </a:solidFill>
                <a:latin typeface="Verdana" pitchFamily="34" charset="0"/>
                <a:ea typeface="ＭＳ Ｐゴシック" pitchFamily="34" charset="-128"/>
              </a:defRPr>
            </a:lvl2pPr>
            <a:lvl3pPr marL="1143000" indent="-228600" eaLnBrk="0" hangingPunct="0">
              <a:defRPr sz="1400">
                <a:solidFill>
                  <a:schemeClr val="bg2"/>
                </a:solidFill>
                <a:latin typeface="Verdana" pitchFamily="34" charset="0"/>
                <a:ea typeface="ＭＳ Ｐゴシック" pitchFamily="34" charset="-128"/>
              </a:defRPr>
            </a:lvl3pPr>
            <a:lvl4pPr marL="1600200" indent="-228600" eaLnBrk="0" hangingPunct="0">
              <a:defRPr sz="1400">
                <a:solidFill>
                  <a:schemeClr val="bg2"/>
                </a:solidFill>
                <a:latin typeface="Verdana" pitchFamily="34" charset="0"/>
                <a:ea typeface="ＭＳ Ｐゴシック" pitchFamily="34" charset="-128"/>
              </a:defRPr>
            </a:lvl4pPr>
            <a:lvl5pPr marL="2057400" indent="-228600" eaLnBrk="0" hangingPunct="0">
              <a:defRPr sz="1400">
                <a:solidFill>
                  <a:schemeClr val="bg2"/>
                </a:solidFill>
                <a:latin typeface="Verdana" pitchFamily="34" charset="0"/>
                <a:ea typeface="ＭＳ Ｐゴシック" pitchFamily="34" charset="-128"/>
              </a:defRPr>
            </a:lvl5pPr>
            <a:lvl6pPr marL="25146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6pPr>
            <a:lvl7pPr marL="29718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7pPr>
            <a:lvl8pPr marL="34290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8pPr>
            <a:lvl9pPr marL="38862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9pPr>
          </a:lstStyle>
          <a:p>
            <a:r>
              <a:rPr lang="en-GB" altLang="en-US"/>
              <a:t>Slide</a:t>
            </a:r>
            <a:r>
              <a:rPr lang="en-GB" altLang="en-US">
                <a:solidFill>
                  <a:schemeClr val="tx1"/>
                </a:solidFill>
              </a:rPr>
              <a:t> </a:t>
            </a:r>
            <a:fld id="{5E75E914-8F4B-42FB-8DF3-E361A5FAAE5D}" type="slidenum">
              <a:rPr lang="en-GB" altLang="en-US"/>
              <a:pPr/>
              <a:t>4</a:t>
            </a:fld>
            <a:endParaRPr lang="en-GB" altLang="en-US">
              <a:solidFill>
                <a:schemeClr val="tx1"/>
              </a:solidFill>
            </a:endParaRPr>
          </a:p>
        </p:txBody>
      </p:sp>
      <p:sp>
        <p:nvSpPr>
          <p:cNvPr id="5123" name="Rectangle 2"/>
          <p:cNvSpPr>
            <a:spLocks noGrp="1" noChangeArrowheads="1"/>
          </p:cNvSpPr>
          <p:nvPr>
            <p:ph type="body" idx="1"/>
          </p:nvPr>
        </p:nvSpPr>
        <p:spPr>
          <a:xfrm>
            <a:off x="900113" y="1484313"/>
            <a:ext cx="7481887" cy="4610100"/>
          </a:xfrm>
        </p:spPr>
        <p:txBody>
          <a:bodyPr/>
          <a:lstStyle/>
          <a:p>
            <a:pPr eaLnBrk="1" hangingPunct="1">
              <a:spcBef>
                <a:spcPct val="0"/>
              </a:spcBef>
              <a:spcAft>
                <a:spcPct val="50000"/>
              </a:spcAft>
            </a:pPr>
            <a:r>
              <a:rPr lang="en-GB" altLang="en-US" dirty="0" smtClean="0"/>
              <a:t>Five types of certificate available:</a:t>
            </a:r>
          </a:p>
          <a:p>
            <a:pPr lvl="1" eaLnBrk="1" hangingPunct="1">
              <a:spcBef>
                <a:spcPct val="0"/>
              </a:spcBef>
            </a:pPr>
            <a:r>
              <a:rPr lang="en-GB" altLang="en-US" dirty="0" smtClean="0"/>
              <a:t>Server Certificate - for authenticating servers and establishing secure sessions with end clients. </a:t>
            </a:r>
          </a:p>
          <a:p>
            <a:pPr lvl="1" eaLnBrk="1" hangingPunct="1"/>
            <a:r>
              <a:rPr lang="en-GB" altLang="en-US" dirty="0" smtClean="0"/>
              <a:t>e-Science Server Certificate - for authenticating Grid hosts and services. These are IGTF compliant.</a:t>
            </a:r>
          </a:p>
          <a:p>
            <a:pPr lvl="1" eaLnBrk="1" hangingPunct="1"/>
            <a:r>
              <a:rPr lang="en-GB" altLang="en-US" dirty="0" smtClean="0"/>
              <a:t>Personal Certificate - for identifying individual users and securing e-mail communications. </a:t>
            </a:r>
          </a:p>
          <a:p>
            <a:pPr lvl="1" eaLnBrk="1" hangingPunct="1"/>
            <a:r>
              <a:rPr lang="en-GB" altLang="en-US" dirty="0" smtClean="0"/>
              <a:t>e-Science Personal Certificate - for identifying individual users accessing Grid services. These are IGTF compliant.</a:t>
            </a:r>
          </a:p>
          <a:p>
            <a:pPr lvl="1" eaLnBrk="1" hangingPunct="1"/>
            <a:r>
              <a:rPr lang="en-GB" altLang="en-US" dirty="0" smtClean="0"/>
              <a:t>Code-signing Certificates - for authenticating software distributed over the Internet.</a:t>
            </a:r>
          </a:p>
          <a:p>
            <a:pPr lvl="1" eaLnBrk="1" hangingPunct="1">
              <a:buFont typeface="Helvetica CE" pitchFamily="112" charset="-18"/>
              <a:buNone/>
            </a:pPr>
            <a:endParaRPr lang="en-GB" altLang="en-US" dirty="0" smtClean="0"/>
          </a:p>
        </p:txBody>
      </p:sp>
      <p:sp>
        <p:nvSpPr>
          <p:cNvPr id="5124" name="Rectangle 3"/>
          <p:cNvSpPr>
            <a:spLocks noGrp="1" noChangeArrowheads="1"/>
          </p:cNvSpPr>
          <p:nvPr>
            <p:ph type="title"/>
          </p:nvPr>
        </p:nvSpPr>
        <p:spPr>
          <a:xfrm>
            <a:off x="1258888" y="476250"/>
            <a:ext cx="6719887" cy="1143000"/>
          </a:xfrm>
          <a:noFill/>
        </p:spPr>
        <p:txBody>
          <a:bodyPr/>
          <a:lstStyle/>
          <a:p>
            <a:pPr algn="ctr" eaLnBrk="1" hangingPunct="1"/>
            <a:r>
              <a:rPr lang="en-GB" altLang="en-US" dirty="0" smtClean="0"/>
              <a:t>Certificate Types today</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instruction: </a:t>
            </a:r>
            <a:r>
              <a:rPr lang="en-US" dirty="0" smtClean="0"/>
              <a:t/>
            </a:r>
            <a:br>
              <a:rPr lang="en-US" dirty="0" smtClean="0"/>
            </a:br>
            <a:r>
              <a:rPr lang="en-US" sz="1600" dirty="0" smtClean="0"/>
              <a:t>“</a:t>
            </a:r>
            <a:r>
              <a:rPr lang="en-US" sz="1600" dirty="0"/>
              <a:t>subscribers realize the importance </a:t>
            </a:r>
            <a:r>
              <a:rPr lang="en-US" sz="1600" dirty="0" smtClean="0"/>
              <a:t>of properly </a:t>
            </a:r>
            <a:r>
              <a:rPr lang="en-US" sz="1600" dirty="0"/>
              <a:t>protecting their private </a:t>
            </a:r>
            <a:r>
              <a:rPr lang="en-US" sz="1600" dirty="0" smtClean="0"/>
              <a:t>data”</a:t>
            </a:r>
            <a:endParaRPr lang="en-US" dirty="0"/>
          </a:p>
        </p:txBody>
      </p:sp>
      <p:sp>
        <p:nvSpPr>
          <p:cNvPr id="3" name="Content Placeholder 2"/>
          <p:cNvSpPr>
            <a:spLocks noGrp="1"/>
          </p:cNvSpPr>
          <p:nvPr>
            <p:ph idx="1"/>
          </p:nvPr>
        </p:nvSpPr>
        <p:spPr>
          <a:xfrm>
            <a:off x="395536" y="1412776"/>
            <a:ext cx="8424936" cy="4683224"/>
          </a:xfrm>
        </p:spPr>
        <p:txBody>
          <a:bodyPr/>
          <a:lstStyle/>
          <a:p>
            <a:r>
              <a:rPr lang="en-US" dirty="0" smtClean="0"/>
              <a:t>Do end-users ever realize that?</a:t>
            </a:r>
          </a:p>
          <a:p>
            <a:endParaRPr lang="en-US" dirty="0"/>
          </a:p>
          <a:p>
            <a:r>
              <a:rPr lang="en-US" dirty="0" smtClean="0"/>
              <a:t>We’ll try again, with per-request acceptance of Terms of Use</a:t>
            </a:r>
          </a:p>
          <a:p>
            <a:r>
              <a:rPr lang="en-US" dirty="0" smtClean="0"/>
              <a:t>And it’s in the Subscriber Contract (“Schedule 4”)</a:t>
            </a:r>
            <a:br>
              <a:rPr lang="en-US" dirty="0" smtClean="0"/>
            </a:br>
            <a:r>
              <a:rPr lang="en-US" dirty="0" smtClean="0"/>
              <a:t/>
            </a:r>
            <a:br>
              <a:rPr lang="en-US" dirty="0" smtClean="0"/>
            </a:br>
            <a:r>
              <a:rPr lang="en-US" sz="1800" i="1" dirty="0" smtClean="0">
                <a:solidFill>
                  <a:srgbClr val="800000"/>
                </a:solidFill>
              </a:rPr>
              <a:t>“</a:t>
            </a:r>
            <a:r>
              <a:rPr lang="en-US" sz="1800" i="1" dirty="0">
                <a:solidFill>
                  <a:srgbClr val="800000"/>
                </a:solidFill>
              </a:rPr>
              <a:t>As a Registration Authority, the GÉANT Association shall require each Subscriber to agree to the following terms (which responsibility may be delegated to a NREN acting as a local Registration Authority</a:t>
            </a:r>
            <a:r>
              <a:rPr lang="en-US" sz="1800" i="1" dirty="0" smtClean="0">
                <a:solidFill>
                  <a:srgbClr val="800000"/>
                </a:solidFill>
              </a:rPr>
              <a:t>):</a:t>
            </a:r>
            <a:br>
              <a:rPr lang="en-US" sz="1800" i="1" dirty="0" smtClean="0">
                <a:solidFill>
                  <a:srgbClr val="800000"/>
                </a:solidFill>
              </a:rPr>
            </a:br>
            <a:r>
              <a:rPr lang="en-US" sz="1800" i="1" dirty="0" smtClean="0">
                <a:solidFill>
                  <a:srgbClr val="800000"/>
                </a:solidFill>
              </a:rPr>
              <a:t/>
            </a:r>
            <a:br>
              <a:rPr lang="en-US" sz="1800" i="1" dirty="0" smtClean="0">
                <a:solidFill>
                  <a:srgbClr val="800000"/>
                </a:solidFill>
              </a:rPr>
            </a:br>
            <a:r>
              <a:rPr lang="en-US" sz="1800" i="1" dirty="0" smtClean="0">
                <a:solidFill>
                  <a:srgbClr val="800000"/>
                </a:solidFill>
              </a:rPr>
              <a:t>… 3. </a:t>
            </a:r>
            <a:r>
              <a:rPr lang="en-US" sz="1800" i="1" u="sng" dirty="0" smtClean="0">
                <a:solidFill>
                  <a:srgbClr val="800000"/>
                </a:solidFill>
              </a:rPr>
              <a:t>IGTF </a:t>
            </a:r>
            <a:r>
              <a:rPr lang="en-GB" sz="1800" i="1" u="sng" dirty="0">
                <a:solidFill>
                  <a:srgbClr val="800000"/>
                </a:solidFill>
              </a:rPr>
              <a:t>Private Key Storage</a:t>
            </a:r>
            <a:r>
              <a:rPr lang="en-GB" sz="1800" i="1" dirty="0">
                <a:solidFill>
                  <a:srgbClr val="800000"/>
                </a:solidFill>
              </a:rPr>
              <a:t>.  Subscribers must store Private Keys using one of the following methods: </a:t>
            </a:r>
            <a:r>
              <a:rPr lang="en-GB" sz="1800" i="1" dirty="0" smtClean="0">
                <a:solidFill>
                  <a:srgbClr val="800000"/>
                </a:solidFill>
              </a:rPr>
              <a:t>…”</a:t>
            </a:r>
            <a:r>
              <a:rPr lang="en-GB" dirty="0" smtClean="0"/>
              <a:t/>
            </a:r>
            <a:br>
              <a:rPr lang="en-GB" dirty="0" smtClean="0"/>
            </a:br>
            <a:endParaRPr lang="en-GB" dirty="0" smtClean="0"/>
          </a:p>
          <a:p>
            <a:r>
              <a:rPr lang="en-GB" dirty="0"/>
              <a:t>a</a:t>
            </a:r>
            <a:r>
              <a:rPr lang="en-GB" dirty="0" smtClean="0"/>
              <a:t>nd continues to quote the Private Key Protection Guideline</a:t>
            </a:r>
            <a:endParaRPr lang="en-US" dirty="0" smtClean="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40</a:t>
            </a:fld>
            <a:endParaRPr lang="en-GB">
              <a:solidFill>
                <a:schemeClr val="tx1"/>
              </a:solidFill>
            </a:endParaRPr>
          </a:p>
        </p:txBody>
      </p:sp>
      <p:sp>
        <p:nvSpPr>
          <p:cNvPr id="5" name="TextBox 4"/>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36: OK</a:t>
            </a:r>
            <a:endParaRPr lang="en-US" b="1" dirty="0">
              <a:solidFill>
                <a:srgbClr val="154081"/>
              </a:solidFill>
            </a:endParaRPr>
          </a:p>
        </p:txBody>
      </p:sp>
    </p:spTree>
    <p:extLst>
      <p:ext uri="{BB962C8B-B14F-4D97-AF65-F5344CB8AC3E}">
        <p14:creationId xmlns:p14="http://schemas.microsoft.com/office/powerpoint/2010/main" val="1652976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there’s always </a:t>
            </a:r>
            <a:br>
              <a:rPr lang="en-US" dirty="0" smtClean="0"/>
            </a:br>
            <a:r>
              <a:rPr lang="en-US" dirty="0" smtClean="0"/>
              <a:t>the </a:t>
            </a:r>
            <a:r>
              <a:rPr lang="en-US" dirty="0" err="1" smtClean="0"/>
              <a:t>DigiCert</a:t>
            </a:r>
            <a:r>
              <a:rPr lang="en-US" dirty="0" smtClean="0"/>
              <a:t> CP and CPS as well</a:t>
            </a:r>
            <a:endParaRPr lang="en-US" dirty="0"/>
          </a:p>
        </p:txBody>
      </p:sp>
      <p:sp>
        <p:nvSpPr>
          <p:cNvPr id="3" name="Content Placeholder 2"/>
          <p:cNvSpPr>
            <a:spLocks noGrp="1"/>
          </p:cNvSpPr>
          <p:nvPr>
            <p:ph idx="1"/>
          </p:nvPr>
        </p:nvSpPr>
        <p:spPr/>
        <p:txBody>
          <a:bodyPr/>
          <a:lstStyle/>
          <a:p>
            <a:endParaRPr lang="en-US" dirty="0" smtClean="0"/>
          </a:p>
          <a:p>
            <a:r>
              <a:rPr lang="en-US" dirty="0" smtClean="0"/>
              <a:t>All sections, also in 9.x, include the accredited </a:t>
            </a:r>
            <a:r>
              <a:rPr lang="en-US" dirty="0" err="1" smtClean="0"/>
              <a:t>DigiCert</a:t>
            </a:r>
            <a:r>
              <a:rPr lang="en-US" dirty="0" smtClean="0"/>
              <a:t> CPS by reference</a:t>
            </a:r>
          </a:p>
          <a:p>
            <a:endParaRPr lang="en-US" dirty="0" smtClean="0"/>
          </a:p>
          <a:p>
            <a:r>
              <a:rPr lang="en-US" dirty="0" smtClean="0"/>
              <a:t>Takes care of auditing requirements and record archival</a:t>
            </a:r>
          </a:p>
          <a:p>
            <a:pPr lvl="1"/>
            <a:r>
              <a:rPr lang="en-US" dirty="0" smtClean="0"/>
              <a:t>with a privacy policy at </a:t>
            </a:r>
            <a:br>
              <a:rPr lang="en-US" dirty="0" smtClean="0"/>
            </a:br>
            <a:r>
              <a:rPr lang="en-US" dirty="0" smtClean="0">
                <a:hlinkClick r:id="rId2"/>
              </a:rPr>
              <a:t>https://www.digicert.com/digicert-privacy-policy.htm</a:t>
            </a:r>
            <a:endParaRPr lang="en-US" dirty="0" smtClean="0"/>
          </a:p>
          <a:p>
            <a:pPr lvl="1"/>
            <a:r>
              <a:rPr lang="en-US" dirty="0" smtClean="0"/>
              <a:t>Inspected for compliance yearly</a:t>
            </a:r>
          </a:p>
          <a:p>
            <a:pPr lvl="1"/>
            <a:r>
              <a:rPr lang="en-US" dirty="0" smtClean="0"/>
              <a:t>Quarterly self-audit of </a:t>
            </a:r>
            <a:r>
              <a:rPr lang="en-US" dirty="0" err="1" smtClean="0"/>
              <a:t>DigiCert</a:t>
            </a:r>
            <a:r>
              <a:rPr lang="en-US" dirty="0" smtClean="0"/>
              <a:t> (8.7)</a:t>
            </a:r>
          </a:p>
          <a:p>
            <a:endParaRPr lang="en-US" dirty="0" smtClean="0"/>
          </a:p>
          <a:p>
            <a:r>
              <a:rPr lang="en-US" dirty="0" smtClean="0"/>
              <a:t>Through Certificate Transparency will publish certs as well</a:t>
            </a:r>
            <a:endParaRPr lang="en-US" dirty="0"/>
          </a:p>
          <a:p>
            <a:r>
              <a:rPr lang="en-US" dirty="0" smtClean="0"/>
              <a:t>TCS accepts peer-audits as well (for issuing and CA Operator elements backed by the audit of </a:t>
            </a:r>
            <a:r>
              <a:rPr lang="en-US" dirty="0" err="1" smtClean="0"/>
              <a:t>DigiCert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41</a:t>
            </a:fld>
            <a:endParaRPr lang="en-GB">
              <a:solidFill>
                <a:schemeClr val="tx1"/>
              </a:solidFill>
            </a:endParaRPr>
          </a:p>
        </p:txBody>
      </p:sp>
      <p:sp>
        <p:nvSpPr>
          <p:cNvPr id="5" name="TextBox 4"/>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42,43,44,45,46,47: OK</a:t>
            </a:r>
            <a:endParaRPr lang="en-US" b="1" dirty="0">
              <a:solidFill>
                <a:srgbClr val="154081"/>
              </a:solidFill>
            </a:endParaRPr>
          </a:p>
        </p:txBody>
      </p:sp>
    </p:spTree>
    <p:extLst>
      <p:ext uri="{BB962C8B-B14F-4D97-AF65-F5344CB8AC3E}">
        <p14:creationId xmlns:p14="http://schemas.microsoft.com/office/powerpoint/2010/main" val="822852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&amp; repository data</a:t>
            </a:r>
            <a:endParaRPr lang="en-US" dirty="0"/>
          </a:p>
        </p:txBody>
      </p:sp>
      <p:sp>
        <p:nvSpPr>
          <p:cNvPr id="3" name="Content Placeholder 2"/>
          <p:cNvSpPr>
            <a:spLocks noGrp="1"/>
          </p:cNvSpPr>
          <p:nvPr>
            <p:ph idx="1"/>
          </p:nvPr>
        </p:nvSpPr>
        <p:spPr/>
        <p:txBody>
          <a:bodyPr/>
          <a:lstStyle/>
          <a:p>
            <a:r>
              <a:rPr lang="en-US" dirty="0" smtClean="0"/>
              <a:t>TCS Repository has </a:t>
            </a:r>
          </a:p>
          <a:p>
            <a:pPr lvl="1"/>
            <a:r>
              <a:rPr lang="en-US" dirty="0" smtClean="0"/>
              <a:t>All TCS specific ICAs</a:t>
            </a:r>
          </a:p>
          <a:p>
            <a:pPr lvl="1"/>
            <a:r>
              <a:rPr lang="en-US" dirty="0" smtClean="0"/>
              <a:t>Contains links to the </a:t>
            </a:r>
            <a:r>
              <a:rPr lang="en-US" dirty="0" err="1" smtClean="0"/>
              <a:t>DigiCert</a:t>
            </a:r>
            <a:r>
              <a:rPr lang="en-US" dirty="0" smtClean="0"/>
              <a:t> Repository</a:t>
            </a:r>
          </a:p>
          <a:p>
            <a:pPr lvl="1"/>
            <a:r>
              <a:rPr lang="en-US" dirty="0" smtClean="0"/>
              <a:t>Links to CRLs and AIA OCSP in CPS and on-line</a:t>
            </a:r>
          </a:p>
          <a:p>
            <a:pPr lvl="1"/>
            <a:r>
              <a:rPr lang="en-US" dirty="0" smtClean="0"/>
              <a:t>All current CPS documents (so not v2.0 yet!)</a:t>
            </a:r>
          </a:p>
          <a:p>
            <a:pPr lvl="1"/>
            <a:endParaRPr lang="en-US" dirty="0"/>
          </a:p>
          <a:p>
            <a:r>
              <a:rPr lang="en-US" dirty="0" smtClean="0"/>
              <a:t>and you can contact the TCS PMA at </a:t>
            </a:r>
            <a:r>
              <a:rPr lang="en-US" dirty="0" smtClean="0">
                <a:hlinkClick r:id="rId2"/>
              </a:rPr>
              <a:t>tcs-pma@terena.org</a:t>
            </a:r>
            <a:endParaRPr lang="en-US" dirty="0" smtClean="0"/>
          </a:p>
          <a:p>
            <a:pPr lvl="1"/>
            <a:r>
              <a:rPr lang="en-US" sz="1600" dirty="0"/>
              <a:t>Aidan </a:t>
            </a:r>
            <a:r>
              <a:rPr lang="en-US" sz="1600" dirty="0" smtClean="0"/>
              <a:t>Carty, </a:t>
            </a:r>
            <a:r>
              <a:rPr lang="en-US" sz="1600" dirty="0" err="1" smtClean="0"/>
              <a:t>DavidG</a:t>
            </a:r>
            <a:r>
              <a:rPr lang="en-US" sz="1600" dirty="0" smtClean="0"/>
              <a:t>, Kent </a:t>
            </a:r>
            <a:r>
              <a:rPr lang="en-US" sz="1600" dirty="0" err="1" smtClean="0"/>
              <a:t>Engstom</a:t>
            </a:r>
            <a:r>
              <a:rPr lang="en-US" sz="1600" dirty="0" smtClean="0"/>
              <a:t>, Pascal </a:t>
            </a:r>
            <a:r>
              <a:rPr lang="en-US" sz="1600" dirty="0" err="1" smtClean="0"/>
              <a:t>Paneels</a:t>
            </a:r>
            <a:r>
              <a:rPr lang="en-US" sz="1600" dirty="0" smtClean="0"/>
              <a:t>, </a:t>
            </a:r>
            <a:r>
              <a:rPr lang="en-US" sz="1600" dirty="0" err="1" smtClean="0"/>
              <a:t>Teun</a:t>
            </a:r>
            <a:r>
              <a:rPr lang="en-US" sz="1600" dirty="0" smtClean="0"/>
              <a:t> </a:t>
            </a:r>
            <a:r>
              <a:rPr lang="en-US" sz="1600" dirty="0" err="1" smtClean="0"/>
              <a:t>Nijssen</a:t>
            </a:r>
            <a:endParaRPr lang="en-US" sz="1600" dirty="0" smtClean="0"/>
          </a:p>
          <a:p>
            <a:pPr lvl="1"/>
            <a:r>
              <a:rPr lang="en-US" sz="1600" dirty="0" smtClean="0"/>
              <a:t>Alessandra </a:t>
            </a:r>
            <a:r>
              <a:rPr lang="en-US" sz="1600" dirty="0" err="1" smtClean="0"/>
              <a:t>Sciccitano</a:t>
            </a:r>
            <a:r>
              <a:rPr lang="en-US" sz="1600" dirty="0" smtClean="0"/>
              <a:t>, Nicole Harris, Valentino </a:t>
            </a:r>
            <a:r>
              <a:rPr lang="en-US" sz="1600" dirty="0" err="1" smtClean="0"/>
              <a:t>Cavalli</a:t>
            </a:r>
            <a:endParaRPr lang="en-US" sz="1600" dirty="0" smtClean="0"/>
          </a:p>
          <a:p>
            <a:r>
              <a:rPr lang="en-US" dirty="0" smtClean="0"/>
              <a:t>TERENA also operates TACAR, so that’s easy </a:t>
            </a:r>
            <a:r>
              <a:rPr lang="en-US" dirty="0" smtClean="0">
                <a:sym typeface="Wingdings" panose="05000000000000000000" pitchFamily="2" charset="2"/>
              </a:rPr>
              <a:t></a:t>
            </a:r>
            <a:endParaRPr lang="en-US" dirty="0" smtClean="0"/>
          </a:p>
          <a:p>
            <a:endParaRPr lang="en-US" dirty="0" smtClean="0"/>
          </a:p>
          <a:p>
            <a:r>
              <a:rPr lang="en-US" dirty="0" smtClean="0"/>
              <a:t>Redistribution</a:t>
            </a:r>
          </a:p>
          <a:p>
            <a:pPr lvl="1"/>
            <a:r>
              <a:rPr lang="en-US" dirty="0" smtClean="0"/>
              <a:t>We don’t (and are not allowed) to claim rights on certs</a:t>
            </a:r>
          </a:p>
          <a:p>
            <a:pPr lvl="1"/>
            <a:r>
              <a:rPr lang="en-US" dirty="0" err="1" smtClean="0"/>
              <a:t>DigiCert</a:t>
            </a:r>
            <a:r>
              <a:rPr lang="en-US" dirty="0" smtClean="0"/>
              <a:t> makes (root &amp; ICA) certs openly available anyway</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42</a:t>
            </a:fld>
            <a:endParaRPr lang="en-GB">
              <a:solidFill>
                <a:schemeClr val="tx1"/>
              </a:solidFill>
            </a:endParaRPr>
          </a:p>
        </p:txBody>
      </p:sp>
      <p:sp>
        <p:nvSpPr>
          <p:cNvPr id="5" name="TextBox 4"/>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48,49,50,51,52,53: OK</a:t>
            </a:r>
            <a:endParaRPr lang="en-US" b="1" dirty="0">
              <a:solidFill>
                <a:srgbClr val="154081"/>
              </a:solidFill>
            </a:endParaRPr>
          </a:p>
        </p:txBody>
      </p:sp>
    </p:spTree>
    <p:extLst>
      <p:ext uri="{BB962C8B-B14F-4D97-AF65-F5344CB8AC3E}">
        <p14:creationId xmlns:p14="http://schemas.microsoft.com/office/powerpoint/2010/main" val="1587579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privacy then?</a:t>
            </a:r>
            <a:br>
              <a:rPr lang="en-US" dirty="0" smtClean="0"/>
            </a:br>
            <a:r>
              <a:rPr lang="en-US" dirty="0" smtClean="0"/>
              <a:t>Defined as being defined in the CPS</a:t>
            </a:r>
            <a:endParaRPr lang="en-US" dirty="0"/>
          </a:p>
        </p:txBody>
      </p:sp>
      <p:sp>
        <p:nvSpPr>
          <p:cNvPr id="3" name="Content Placeholder 2"/>
          <p:cNvSpPr>
            <a:spLocks noGrp="1"/>
          </p:cNvSpPr>
          <p:nvPr>
            <p:ph idx="1"/>
          </p:nvPr>
        </p:nvSpPr>
        <p:spPr>
          <a:xfrm>
            <a:off x="395536" y="1412776"/>
            <a:ext cx="8568952" cy="4683224"/>
          </a:xfrm>
        </p:spPr>
        <p:txBody>
          <a:bodyPr/>
          <a:lstStyle/>
          <a:p>
            <a:r>
              <a:rPr lang="en-US" dirty="0" smtClean="0"/>
              <a:t>Certs are public data</a:t>
            </a:r>
          </a:p>
          <a:p>
            <a:pPr lvl="1"/>
            <a:r>
              <a:rPr lang="en-US" dirty="0" smtClean="0"/>
              <a:t>Needed for Certificate Transparency</a:t>
            </a:r>
          </a:p>
          <a:p>
            <a:r>
              <a:rPr lang="en-US" dirty="0" smtClean="0"/>
              <a:t>This is private – using </a:t>
            </a:r>
            <a:r>
              <a:rPr lang="en-US" dirty="0"/>
              <a:t>a </a:t>
            </a:r>
            <a:r>
              <a:rPr lang="en-US" dirty="0" smtClean="0"/>
              <a:t>reasonable degree </a:t>
            </a:r>
            <a:r>
              <a:rPr lang="en-US" dirty="0"/>
              <a:t>of care:</a:t>
            </a:r>
          </a:p>
          <a:p>
            <a:pPr lvl="1"/>
            <a:r>
              <a:rPr lang="en-US" sz="1400" dirty="0"/>
              <a:t>1. Private Keys;</a:t>
            </a:r>
          </a:p>
          <a:p>
            <a:pPr lvl="1"/>
            <a:r>
              <a:rPr lang="en-US" sz="1400" dirty="0"/>
              <a:t>2. Activation data used to access Private Keys or to gain access to the CA system;</a:t>
            </a:r>
          </a:p>
          <a:p>
            <a:pPr lvl="1"/>
            <a:r>
              <a:rPr lang="en-US" sz="1400" dirty="0"/>
              <a:t>3. Business continuity, incident response, contingency, and disaster recovery plans;</a:t>
            </a:r>
          </a:p>
          <a:p>
            <a:pPr lvl="1"/>
            <a:r>
              <a:rPr lang="en-US" sz="1400" dirty="0"/>
              <a:t>4. Other security practices used to protect the confidentiality, integrity, or availability of information;</a:t>
            </a:r>
          </a:p>
          <a:p>
            <a:pPr lvl="1"/>
            <a:r>
              <a:rPr lang="en-US" sz="1400" dirty="0"/>
              <a:t>5. Information held by </a:t>
            </a:r>
            <a:r>
              <a:rPr lang="en-US" sz="1400" dirty="0" err="1"/>
              <a:t>DigiCert</a:t>
            </a:r>
            <a:r>
              <a:rPr lang="en-US" sz="1400" dirty="0"/>
              <a:t> as private information in accordance with Section 9.4;</a:t>
            </a:r>
          </a:p>
          <a:p>
            <a:pPr lvl="1"/>
            <a:r>
              <a:rPr lang="en-US" sz="1400" dirty="0"/>
              <a:t>6. Audit logs and archive records; and</a:t>
            </a:r>
          </a:p>
          <a:p>
            <a:pPr lvl="1"/>
            <a:r>
              <a:rPr lang="en-US" sz="1400" dirty="0"/>
              <a:t>7. Transaction records, financial audit records, and external or internal audit trail records and any </a:t>
            </a:r>
            <a:r>
              <a:rPr lang="en-US" sz="1400" dirty="0" smtClean="0"/>
              <a:t>audit reports </a:t>
            </a:r>
            <a:r>
              <a:rPr lang="en-US" sz="1400" dirty="0"/>
              <a:t>(with the exception of an auditor’s letter confirming the effectiveness of the controls set </a:t>
            </a:r>
            <a:r>
              <a:rPr lang="en-US" sz="1400" dirty="0" smtClean="0"/>
              <a:t>forth in </a:t>
            </a:r>
            <a:r>
              <a:rPr lang="en-US" sz="1400" dirty="0"/>
              <a:t>this CPS</a:t>
            </a:r>
            <a:r>
              <a:rPr lang="en-US" sz="1400" dirty="0" smtClean="0"/>
              <a:t>).</a:t>
            </a:r>
            <a:endParaRPr lang="en-US" dirty="0" smtClean="0"/>
          </a:p>
          <a:p>
            <a:r>
              <a:rPr lang="en-US" dirty="0" smtClean="0"/>
              <a:t>Including the mechanisms used, which must be confidentiality-protected:</a:t>
            </a:r>
            <a:endParaRPr lang="en-US" dirty="0"/>
          </a:p>
          <a:p>
            <a:pPr lvl="1"/>
            <a:r>
              <a:rPr lang="en-US" sz="1600" dirty="0" smtClean="0"/>
              <a:t>“</a:t>
            </a:r>
            <a:r>
              <a:rPr lang="en-US" sz="1600" dirty="0"/>
              <a:t>NREN shall contractually require each Participant to treat the Authentication Mechanisms as Confidential Information</a:t>
            </a:r>
            <a:r>
              <a:rPr lang="en-US" sz="1600" dirty="0" smtClean="0"/>
              <a:t>.”</a:t>
            </a:r>
            <a:endParaRPr lang="en-US" sz="16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43</a:t>
            </a:fld>
            <a:endParaRPr lang="en-GB">
              <a:solidFill>
                <a:schemeClr val="tx1"/>
              </a:solidFill>
            </a:endParaRPr>
          </a:p>
        </p:txBody>
      </p:sp>
      <p:sp>
        <p:nvSpPr>
          <p:cNvPr id="5" name="TextBox 4"/>
          <p:cNvSpPr txBox="1"/>
          <p:nvPr/>
        </p:nvSpPr>
        <p:spPr>
          <a:xfrm>
            <a:off x="5966868" y="6534514"/>
            <a:ext cx="3177472"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54: OK</a:t>
            </a:r>
            <a:endParaRPr lang="en-US" b="1" dirty="0">
              <a:solidFill>
                <a:srgbClr val="154081"/>
              </a:solidFill>
            </a:endParaRPr>
          </a:p>
        </p:txBody>
      </p:sp>
    </p:spTree>
    <p:extLst>
      <p:ext uri="{BB962C8B-B14F-4D97-AF65-F5344CB8AC3E}">
        <p14:creationId xmlns:p14="http://schemas.microsoft.com/office/powerpoint/2010/main" val="1254936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End-entity privacy</a:t>
            </a:r>
            <a:endParaRPr lang="en-US" dirty="0"/>
          </a:p>
        </p:txBody>
      </p:sp>
      <p:sp>
        <p:nvSpPr>
          <p:cNvPr id="3" name="Content Placeholder 2"/>
          <p:cNvSpPr>
            <a:spLocks noGrp="1"/>
          </p:cNvSpPr>
          <p:nvPr>
            <p:ph idx="1"/>
          </p:nvPr>
        </p:nvSpPr>
        <p:spPr/>
        <p:txBody>
          <a:bodyPr/>
          <a:lstStyle/>
          <a:p>
            <a:r>
              <a:rPr lang="en-US" dirty="0"/>
              <a:t>Any information about Subscribers and their Requesters that is not publicly accessible or available through the content of the issued certificate, a CRL, or an OCSP response is treated as private information.</a:t>
            </a:r>
          </a:p>
          <a:p>
            <a:r>
              <a:rPr lang="en-US" dirty="0"/>
              <a:t>All CA Operator's, Member's, Subscriber's and GÉANT Association 's employees receiving private information are responsible to protect such information from compromise and disclosure to third parties. Each party shall use the same degree of care that it exercises with respect to its own information like importance, but in no event shall the degree of care be less than a reasonable degree of care.</a:t>
            </a:r>
          </a:p>
          <a:p>
            <a:r>
              <a:rPr lang="en-US" dirty="0"/>
              <a:t>Unless otherwise stated in this CPS, a party will not use private information without the subject’s express written consent.</a:t>
            </a:r>
          </a:p>
          <a:p>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44</a:t>
            </a:fld>
            <a:endParaRPr lang="en-GB">
              <a:solidFill>
                <a:schemeClr val="tx1"/>
              </a:solidFill>
            </a:endParaRPr>
          </a:p>
        </p:txBody>
      </p:sp>
    </p:spTree>
    <p:extLst>
      <p:ext uri="{BB962C8B-B14F-4D97-AF65-F5344CB8AC3E}">
        <p14:creationId xmlns:p14="http://schemas.microsoft.com/office/powerpoint/2010/main" val="107832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GFD.169 Audit </a:t>
            </a:r>
            <a:br>
              <a:rPr lang="en-US" dirty="0" smtClean="0"/>
            </a:br>
            <a:r>
              <a:rPr lang="en-US" dirty="0" smtClean="0"/>
              <a:t>Registration Authority section 3.2</a:t>
            </a:r>
            <a:endParaRPr lang="en-US" dirty="0"/>
          </a:p>
        </p:txBody>
      </p:sp>
      <p:sp>
        <p:nvSpPr>
          <p:cNvPr id="3" name="Content Placeholder 2"/>
          <p:cNvSpPr>
            <a:spLocks noGrp="1"/>
          </p:cNvSpPr>
          <p:nvPr>
            <p:ph idx="1"/>
          </p:nvPr>
        </p:nvSpPr>
        <p:spPr/>
        <p:txBody>
          <a:bodyPr/>
          <a:lstStyle/>
          <a:p>
            <a:r>
              <a:rPr lang="en-US" dirty="0" smtClean="0"/>
              <a:t>We define who the RA is (hierarchically via divisions, with the Subscriber being the RA for end-entities)</a:t>
            </a:r>
          </a:p>
          <a:p>
            <a:pPr lvl="1"/>
            <a:r>
              <a:rPr lang="en-US" dirty="0" smtClean="0"/>
              <a:t>In section 1.3.2 we place specific requirements on the RA</a:t>
            </a:r>
            <a:r>
              <a:rPr lang="en-US" dirty="0"/>
              <a:t/>
            </a:r>
            <a:br>
              <a:rPr lang="en-US" dirty="0"/>
            </a:br>
            <a:r>
              <a:rPr lang="en-US" sz="1600" dirty="0"/>
              <a:t>“Registration Authority (RA) functions are undertaken by Subscribers, according to all provisions and contractual obligations that exist between NRENs and subscribers. Registration Authority personnel at the subscriber organization shall hold an organizational role that includes the management of digital certificates, information security management, management of software distribution, responsibility for organizational identity management, responsibility for relations with the TCS NREN member(s) involved, responsibility for relations with the TCS, or the representation of the organization in managerial or legal matters. It may also be any role as permitted by the CA </a:t>
            </a:r>
            <a:r>
              <a:rPr lang="en-US" sz="1600" dirty="0" smtClean="0"/>
              <a:t>Operator.</a:t>
            </a:r>
            <a:br>
              <a:rPr lang="en-US" sz="1600" dirty="0" smtClean="0"/>
            </a:br>
            <a:r>
              <a:rPr lang="en-US" sz="1600" dirty="0" smtClean="0"/>
              <a:t>The </a:t>
            </a:r>
            <a:r>
              <a:rPr lang="en-US" sz="1600" dirty="0"/>
              <a:t>identity of Requesters must be vetted by the Subscriber. Requesters need to be explicitly </a:t>
            </a:r>
            <a:r>
              <a:rPr lang="en-US" sz="1600" dirty="0" err="1"/>
              <a:t>authorised</a:t>
            </a:r>
            <a:r>
              <a:rPr lang="en-US" sz="1600" dirty="0"/>
              <a:t> by the Subscriber to apply for a TERENA Server &amp; CS CA certificates, and their requests must only be </a:t>
            </a:r>
            <a:r>
              <a:rPr lang="en-US" sz="1600" dirty="0" err="1"/>
              <a:t>authorised</a:t>
            </a:r>
            <a:r>
              <a:rPr lang="en-US" sz="1600" dirty="0"/>
              <a:t> if their identity information has been properly validated</a:t>
            </a:r>
            <a:r>
              <a:rPr lang="en-US" sz="1600" dirty="0" smtClean="0"/>
              <a:t>.”</a:t>
            </a:r>
          </a:p>
          <a:p>
            <a:endParaRPr lang="en-US" dirty="0"/>
          </a:p>
        </p:txBody>
      </p:sp>
      <p:sp>
        <p:nvSpPr>
          <p:cNvPr id="4" name="Slide Number Placeholder 3"/>
          <p:cNvSpPr>
            <a:spLocks noGrp="1"/>
          </p:cNvSpPr>
          <p:nvPr>
            <p:ph type="sldNum" sz="quarter" idx="11"/>
          </p:nvPr>
        </p:nvSpPr>
        <p:spPr/>
        <p:txBody>
          <a:bodyPr/>
          <a:lstStyle/>
          <a:p>
            <a:pPr>
              <a:defRPr/>
            </a:pPr>
            <a:r>
              <a:rPr lang="en-GB" dirty="0" smtClean="0"/>
              <a:t>Slide</a:t>
            </a:r>
            <a:r>
              <a:rPr lang="en-GB" dirty="0" smtClean="0">
                <a:solidFill>
                  <a:schemeClr val="tx1"/>
                </a:solidFill>
              </a:rPr>
              <a:t> </a:t>
            </a:r>
            <a:fld id="{59774088-3964-4497-85EC-AD72B05F13B8}" type="slidenum">
              <a:rPr lang="en-GB" smtClean="0"/>
              <a:pPr>
                <a:defRPr/>
              </a:pPr>
              <a:t>45</a:t>
            </a:fld>
            <a:endParaRPr lang="en-GB" dirty="0">
              <a:solidFill>
                <a:schemeClr val="tx1"/>
              </a:solidFill>
            </a:endParaRPr>
          </a:p>
        </p:txBody>
      </p:sp>
      <p:sp>
        <p:nvSpPr>
          <p:cNvPr id="5" name="TextBox 4"/>
          <p:cNvSpPr txBox="1"/>
          <p:nvPr/>
        </p:nvSpPr>
        <p:spPr>
          <a:xfrm>
            <a:off x="6159228" y="6534514"/>
            <a:ext cx="2985112" cy="323486"/>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3.2 items 1: OK</a:t>
            </a:r>
            <a:endParaRPr lang="en-US" b="1" dirty="0">
              <a:solidFill>
                <a:srgbClr val="154081"/>
              </a:solidFill>
            </a:endParaRPr>
          </a:p>
        </p:txBody>
      </p:sp>
    </p:spTree>
    <p:extLst>
      <p:ext uri="{BB962C8B-B14F-4D97-AF65-F5344CB8AC3E}">
        <p14:creationId xmlns:p14="http://schemas.microsoft.com/office/powerpoint/2010/main" val="3896395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GFD.169 </a:t>
            </a:r>
            <a:r>
              <a:rPr lang="en-US" dirty="0" err="1" smtClean="0"/>
              <a:t>sction</a:t>
            </a:r>
            <a:r>
              <a:rPr lang="en-US" dirty="0" smtClean="0"/>
              <a:t> 3.2</a:t>
            </a:r>
            <a:endParaRPr lang="en-US" dirty="0"/>
          </a:p>
        </p:txBody>
      </p:sp>
      <p:sp>
        <p:nvSpPr>
          <p:cNvPr id="3" name="Content Placeholder 2"/>
          <p:cNvSpPr>
            <a:spLocks noGrp="1"/>
          </p:cNvSpPr>
          <p:nvPr>
            <p:ph idx="1"/>
          </p:nvPr>
        </p:nvSpPr>
        <p:spPr>
          <a:xfrm>
            <a:off x="395536" y="1412776"/>
            <a:ext cx="8748464" cy="4683224"/>
          </a:xfrm>
        </p:spPr>
        <p:txBody>
          <a:bodyPr/>
          <a:lstStyle/>
          <a:p>
            <a:pPr marL="0" indent="0">
              <a:buNone/>
            </a:pPr>
            <a:r>
              <a:rPr lang="en-US" dirty="0" smtClean="0"/>
              <a:t>The remainder of the RA requirements are</a:t>
            </a:r>
          </a:p>
          <a:p>
            <a:endParaRPr lang="en-US" dirty="0" smtClean="0"/>
          </a:p>
          <a:p>
            <a:r>
              <a:rPr lang="en-US" dirty="0" smtClean="0"/>
              <a:t>Discussed already in the vetting section</a:t>
            </a:r>
          </a:p>
          <a:p>
            <a:endParaRPr lang="en-US" dirty="0" smtClean="0"/>
          </a:p>
          <a:p>
            <a:r>
              <a:rPr lang="en-US" dirty="0" smtClean="0"/>
              <a:t>Or already part of </a:t>
            </a:r>
          </a:p>
          <a:p>
            <a:pPr lvl="1"/>
            <a:r>
              <a:rPr lang="en-US" dirty="0" smtClean="0"/>
              <a:t>the accredited </a:t>
            </a:r>
            <a:r>
              <a:rPr lang="en-US" dirty="0" err="1" smtClean="0"/>
              <a:t>DigiCert</a:t>
            </a:r>
            <a:r>
              <a:rPr lang="en-US" dirty="0" smtClean="0"/>
              <a:t> LoA2 </a:t>
            </a:r>
            <a:r>
              <a:rPr lang="en-US" dirty="0" err="1" smtClean="0"/>
              <a:t>Classic,MICS</a:t>
            </a:r>
            <a:r>
              <a:rPr lang="en-US" dirty="0" smtClean="0"/>
              <a:t> Client Requirements</a:t>
            </a:r>
          </a:p>
          <a:p>
            <a:pPr lvl="1"/>
            <a:r>
              <a:rPr lang="en-US" dirty="0" smtClean="0"/>
              <a:t>the </a:t>
            </a:r>
            <a:r>
              <a:rPr lang="en-US" dirty="0" err="1" smtClean="0"/>
              <a:t>CABForum</a:t>
            </a:r>
            <a:r>
              <a:rPr lang="en-US" dirty="0" smtClean="0"/>
              <a:t> BR requirements</a:t>
            </a:r>
          </a:p>
          <a:p>
            <a:r>
              <a:rPr lang="en-US" dirty="0" smtClean="0"/>
              <a:t>and pushed down on the Subscribers and </a:t>
            </a:r>
            <a:r>
              <a:rPr lang="en-US" dirty="0" err="1" smtClean="0"/>
              <a:t>IdP</a:t>
            </a:r>
            <a:r>
              <a:rPr lang="en-US" dirty="0" smtClean="0"/>
              <a:t> operators by</a:t>
            </a:r>
          </a:p>
          <a:p>
            <a:pPr lvl="1"/>
            <a:r>
              <a:rPr lang="en-US" dirty="0" smtClean="0"/>
              <a:t>The Schedule 4 Required Contractual Terms</a:t>
            </a:r>
          </a:p>
          <a:p>
            <a:pPr lvl="1"/>
            <a:r>
              <a:rPr lang="en-US" dirty="0" smtClean="0"/>
              <a:t>The requester ‘click-through’ Terms of Use/Subscriber Agreement</a:t>
            </a:r>
          </a:p>
          <a:p>
            <a:pPr lvl="1"/>
            <a:endParaRPr lang="en-US" dirty="0"/>
          </a:p>
          <a:p>
            <a:r>
              <a:rPr lang="en-US" dirty="0" smtClean="0"/>
              <a:t>Records archival</a:t>
            </a:r>
          </a:p>
          <a:p>
            <a:pPr lvl="1"/>
            <a:r>
              <a:rPr lang="en-US" dirty="0" smtClean="0"/>
              <a:t>Is done at the CA Operator end</a:t>
            </a:r>
          </a:p>
          <a:p>
            <a:pPr lvl="1"/>
            <a:r>
              <a:rPr lang="en-US" dirty="0" smtClean="0"/>
              <a:t>For the MICS IdPs, has to be open for the PMA to permit verification</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46</a:t>
            </a:fld>
            <a:endParaRPr lang="en-GB">
              <a:solidFill>
                <a:schemeClr val="tx1"/>
              </a:solidFill>
            </a:endParaRPr>
          </a:p>
        </p:txBody>
      </p:sp>
      <p:sp>
        <p:nvSpPr>
          <p:cNvPr id="5" name="TextBox 4"/>
          <p:cNvSpPr txBox="1"/>
          <p:nvPr/>
        </p:nvSpPr>
        <p:spPr>
          <a:xfrm>
            <a:off x="5207044" y="6534514"/>
            <a:ext cx="393729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3.2 items 2 – 8, 9,10: OK</a:t>
            </a:r>
            <a:endParaRPr lang="en-US" b="1" dirty="0">
              <a:solidFill>
                <a:srgbClr val="154081"/>
              </a:solidFill>
            </a:endParaRPr>
          </a:p>
        </p:txBody>
      </p:sp>
    </p:spTree>
    <p:extLst>
      <p:ext uri="{BB962C8B-B14F-4D97-AF65-F5344CB8AC3E}">
        <p14:creationId xmlns:p14="http://schemas.microsoft.com/office/powerpoint/2010/main" val="3135040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planning</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47</a:t>
            </a:fld>
            <a:endParaRPr lang="en-GB">
              <a:solidFill>
                <a:schemeClr val="tx1"/>
              </a:solidFill>
            </a:endParaRPr>
          </a:p>
        </p:txBody>
      </p:sp>
    </p:spTree>
    <p:extLst>
      <p:ext uri="{BB962C8B-B14F-4D97-AF65-F5344CB8AC3E}">
        <p14:creationId xmlns:p14="http://schemas.microsoft.com/office/powerpoint/2010/main" val="3918728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for </a:t>
            </a:r>
            <a:r>
              <a:rPr lang="en-US" dirty="0" err="1" smtClean="0"/>
              <a:t>eScience</a:t>
            </a:r>
            <a:r>
              <a:rPr lang="en-US" dirty="0" smtClean="0"/>
              <a:t> certs</a:t>
            </a:r>
            <a:endParaRPr lang="en-US" dirty="0"/>
          </a:p>
        </p:txBody>
      </p:sp>
      <p:sp>
        <p:nvSpPr>
          <p:cNvPr id="3" name="Content Placeholder 2"/>
          <p:cNvSpPr>
            <a:spLocks noGrp="1"/>
          </p:cNvSpPr>
          <p:nvPr>
            <p:ph idx="1"/>
          </p:nvPr>
        </p:nvSpPr>
        <p:spPr>
          <a:xfrm>
            <a:off x="1524000" y="1340768"/>
            <a:ext cx="6858000" cy="4755232"/>
          </a:xfrm>
        </p:spPr>
        <p:txBody>
          <a:bodyPr/>
          <a:lstStyle/>
          <a:p>
            <a:pPr marL="0" indent="0">
              <a:buNone/>
            </a:pPr>
            <a:r>
              <a:rPr lang="en-US" dirty="0" smtClean="0"/>
              <a:t>Attempting a ‘painless’ transition</a:t>
            </a:r>
          </a:p>
          <a:p>
            <a:endParaRPr lang="en-US" dirty="0" smtClean="0"/>
          </a:p>
          <a:p>
            <a:r>
              <a:rPr lang="en-US" dirty="0" smtClean="0"/>
              <a:t>keep the subject namespace (which is TERENA’s)</a:t>
            </a:r>
            <a:br>
              <a:rPr lang="en-US" dirty="0" smtClean="0"/>
            </a:br>
            <a:r>
              <a:rPr lang="en-US" sz="1600" b="1" dirty="0" smtClean="0">
                <a:solidFill>
                  <a:srgbClr val="CF3880"/>
                </a:solidFill>
              </a:rPr>
              <a:t>/DC=org/DC=</a:t>
            </a:r>
            <a:r>
              <a:rPr lang="en-US" sz="1600" b="1" dirty="0" err="1" smtClean="0">
                <a:solidFill>
                  <a:srgbClr val="CF3880"/>
                </a:solidFill>
              </a:rPr>
              <a:t>terena</a:t>
            </a:r>
            <a:r>
              <a:rPr lang="en-US" sz="1600" b="1" dirty="0" smtClean="0">
                <a:solidFill>
                  <a:srgbClr val="CF3880"/>
                </a:solidFill>
              </a:rPr>
              <a:t>/DC=</a:t>
            </a:r>
            <a:r>
              <a:rPr lang="en-US" sz="1600" b="1" dirty="0" err="1" smtClean="0">
                <a:solidFill>
                  <a:srgbClr val="CF3880"/>
                </a:solidFill>
              </a:rPr>
              <a:t>tcs</a:t>
            </a:r>
            <a:r>
              <a:rPr lang="en-US" sz="1600" b="1" dirty="0" smtClean="0">
                <a:solidFill>
                  <a:srgbClr val="CF3880"/>
                </a:solidFill>
              </a:rPr>
              <a:t>…</a:t>
            </a:r>
            <a:br>
              <a:rPr lang="en-US" sz="1600" b="1" dirty="0" smtClean="0">
                <a:solidFill>
                  <a:srgbClr val="CF3880"/>
                </a:solidFill>
              </a:rPr>
            </a:br>
            <a:r>
              <a:rPr lang="en-US" sz="1600" b="1" dirty="0" smtClean="0">
                <a:solidFill>
                  <a:srgbClr val="CF3880"/>
                </a:solidFill>
              </a:rPr>
              <a:t>	/C=XX/O=YY/CN=Given Surname </a:t>
            </a:r>
            <a:r>
              <a:rPr lang="en-US" sz="1600" b="1" i="1" dirty="0" err="1" smtClean="0">
                <a:solidFill>
                  <a:srgbClr val="CF3880"/>
                </a:solidFill>
              </a:rPr>
              <a:t>ePPN@ishID</a:t>
            </a:r>
            <a:endParaRPr lang="en-US" b="1" i="1" dirty="0" smtClean="0">
              <a:solidFill>
                <a:srgbClr val="CF3880"/>
              </a:solidFill>
            </a:endParaRPr>
          </a:p>
          <a:p>
            <a:endParaRPr lang="en-US" dirty="0" smtClean="0"/>
          </a:p>
          <a:p>
            <a:r>
              <a:rPr lang="en-US" dirty="0" smtClean="0"/>
              <a:t>intermediate and root CAs </a:t>
            </a:r>
            <a:r>
              <a:rPr lang="en-US" i="1" dirty="0" smtClean="0"/>
              <a:t>will</a:t>
            </a:r>
            <a:r>
              <a:rPr lang="en-US" dirty="0" smtClean="0"/>
              <a:t> change name, but services like VOMS can handle that</a:t>
            </a:r>
          </a:p>
          <a:p>
            <a:pPr lvl="1"/>
            <a:r>
              <a:rPr lang="en-US" dirty="0" smtClean="0"/>
              <a:t>Specific configuration hints will come through EGI</a:t>
            </a:r>
          </a:p>
          <a:p>
            <a:pPr lvl="1"/>
            <a:r>
              <a:rPr lang="en-US" dirty="0" smtClean="0"/>
              <a:t>It prevents the trouble that OSG had post-</a:t>
            </a:r>
            <a:r>
              <a:rPr lang="en-US" dirty="0" err="1" smtClean="0"/>
              <a:t>ESnet</a:t>
            </a:r>
            <a:endParaRPr lang="en-US" dirty="0" smtClean="0"/>
          </a:p>
          <a:p>
            <a:endParaRPr lang="en-US" dirty="0" smtClean="0"/>
          </a:p>
          <a:p>
            <a:r>
              <a:rPr lang="en-US" dirty="0" smtClean="0"/>
              <a:t>both hierarchies will operate in parallel</a:t>
            </a:r>
          </a:p>
          <a:p>
            <a:pPr lvl="1"/>
            <a:r>
              <a:rPr lang="en-US" dirty="0" smtClean="0"/>
              <a:t>Mid-2016 the last ‘</a:t>
            </a:r>
            <a:r>
              <a:rPr lang="en-US" dirty="0" err="1" smtClean="0"/>
              <a:t>Comodo</a:t>
            </a:r>
            <a:r>
              <a:rPr lang="en-US" dirty="0" smtClean="0"/>
              <a:t> </a:t>
            </a:r>
            <a:r>
              <a:rPr lang="en-US" dirty="0" err="1" smtClean="0"/>
              <a:t>eScience</a:t>
            </a:r>
            <a:r>
              <a:rPr lang="en-US" dirty="0" smtClean="0"/>
              <a:t> TCS’ will expire</a:t>
            </a:r>
          </a:p>
          <a:p>
            <a:pPr lvl="1"/>
            <a:r>
              <a:rPr lang="en-US" dirty="0" smtClean="0"/>
              <a:t>non-</a:t>
            </a:r>
            <a:r>
              <a:rPr lang="en-US" dirty="0" err="1" smtClean="0"/>
              <a:t>eScience</a:t>
            </a:r>
            <a:r>
              <a:rPr lang="en-US" dirty="0" smtClean="0"/>
              <a:t> server SSL certs will take till 2018</a:t>
            </a:r>
          </a:p>
          <a:p>
            <a:pPr lvl="1"/>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48</a:t>
            </a:fld>
            <a:endParaRPr lang="en-GB">
              <a:solidFill>
                <a:schemeClr val="tx1"/>
              </a:solidFill>
            </a:endParaRPr>
          </a:p>
        </p:txBody>
      </p:sp>
    </p:spTree>
    <p:extLst>
      <p:ext uri="{BB962C8B-B14F-4D97-AF65-F5344CB8AC3E}">
        <p14:creationId xmlns:p14="http://schemas.microsoft.com/office/powerpoint/2010/main" val="2196571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changes</a:t>
            </a:r>
            <a:endParaRPr lang="en-US" dirty="0"/>
          </a:p>
        </p:txBody>
      </p:sp>
      <p:sp>
        <p:nvSpPr>
          <p:cNvPr id="3" name="Content Placeholder 2"/>
          <p:cNvSpPr>
            <a:spLocks noGrp="1"/>
          </p:cNvSpPr>
          <p:nvPr>
            <p:ph idx="1"/>
          </p:nvPr>
        </p:nvSpPr>
        <p:spPr/>
        <p:txBody>
          <a:bodyPr/>
          <a:lstStyle/>
          <a:p>
            <a:pPr marL="0" indent="0">
              <a:buNone/>
            </a:pPr>
            <a:r>
              <a:rPr lang="en-US" dirty="0" smtClean="0"/>
              <a:t>After today’s presentation</a:t>
            </a:r>
          </a:p>
          <a:p>
            <a:pPr marL="0" indent="0">
              <a:buNone/>
            </a:pPr>
            <a:endParaRPr lang="en-US" dirty="0" smtClean="0"/>
          </a:p>
          <a:p>
            <a:r>
              <a:rPr lang="en-US" dirty="0" smtClean="0"/>
              <a:t>Security/operational audit has already been done</a:t>
            </a:r>
          </a:p>
          <a:p>
            <a:pPr lvl="1"/>
            <a:r>
              <a:rPr lang="en-US" dirty="0" err="1" smtClean="0"/>
              <a:t>DigiCertAssuredIDRootCA</a:t>
            </a:r>
            <a:r>
              <a:rPr lang="en-US" dirty="0" smtClean="0"/>
              <a:t>-Root is already in</a:t>
            </a:r>
          </a:p>
          <a:p>
            <a:pPr lvl="1"/>
            <a:r>
              <a:rPr lang="en-US" dirty="0" smtClean="0"/>
              <a:t>Plenty of external auditing done</a:t>
            </a:r>
          </a:p>
          <a:p>
            <a:r>
              <a:rPr lang="en-US" dirty="0" smtClean="0"/>
              <a:t>PMA to endorse the updates to the CP/CPS or RPS</a:t>
            </a:r>
          </a:p>
          <a:p>
            <a:r>
              <a:rPr lang="en-US" dirty="0" smtClean="0"/>
              <a:t>Introduce new intermediate trust anchors</a:t>
            </a:r>
          </a:p>
          <a:p>
            <a:pPr lvl="1"/>
            <a:r>
              <a:rPr lang="en-US" dirty="0"/>
              <a:t>Additional namespace </a:t>
            </a:r>
            <a:r>
              <a:rPr lang="en-US" dirty="0" smtClean="0"/>
              <a:t>for </a:t>
            </a:r>
            <a:r>
              <a:rPr lang="en-US" dirty="0" err="1" smtClean="0"/>
              <a:t>DigiCertAssuredIDRoot</a:t>
            </a:r>
            <a:endParaRPr lang="en-US" dirty="0" smtClean="0"/>
          </a:p>
          <a:p>
            <a:pPr lvl="1"/>
            <a:r>
              <a:rPr lang="en-US" dirty="0" smtClean="0"/>
              <a:t>New intermediates</a:t>
            </a:r>
          </a:p>
          <a:p>
            <a:r>
              <a:rPr lang="en-US" dirty="0" smtClean="0"/>
              <a:t>Fully operational early 2015</a:t>
            </a:r>
          </a:p>
          <a:p>
            <a:pPr marL="0" indent="0">
              <a:buNone/>
            </a:pPr>
            <a:endParaRPr lang="en-US" dirty="0" smtClean="0"/>
          </a:p>
          <a:p>
            <a:r>
              <a:rPr lang="en-US" dirty="0" smtClean="0"/>
              <a:t>We’re ready for it, so we hope you are too …</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49</a:t>
            </a:fld>
            <a:endParaRPr lang="en-GB">
              <a:solidFill>
                <a:schemeClr val="tx1"/>
              </a:solidFill>
            </a:endParaRPr>
          </a:p>
        </p:txBody>
      </p:sp>
    </p:spTree>
    <p:extLst>
      <p:ext uri="{BB962C8B-B14F-4D97-AF65-F5344CB8AC3E}">
        <p14:creationId xmlns:p14="http://schemas.microsoft.com/office/powerpoint/2010/main" val="229108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TCS structure</a:t>
            </a:r>
            <a:endParaRPr lang="en-US" dirty="0"/>
          </a:p>
        </p:txBody>
      </p:sp>
      <p:sp>
        <p:nvSpPr>
          <p:cNvPr id="3" name="Content Placeholder 2"/>
          <p:cNvSpPr>
            <a:spLocks noGrp="1"/>
          </p:cNvSpPr>
          <p:nvPr>
            <p:ph idx="1"/>
          </p:nvPr>
        </p:nvSpPr>
        <p:spPr/>
        <p:txBody>
          <a:bodyPr/>
          <a:lstStyle/>
          <a:p>
            <a:r>
              <a:rPr lang="en-US" dirty="0" smtClean="0"/>
              <a:t>TERENA is the ‘owner’ of the certificate services, which is procures on behalf of the participating NRENs (TERENA members)</a:t>
            </a:r>
          </a:p>
          <a:p>
            <a:r>
              <a:rPr lang="en-US" dirty="0" smtClean="0"/>
              <a:t>It sources the issuing service from a commercial CA service provider and sets the requirements</a:t>
            </a:r>
          </a:p>
          <a:p>
            <a:pPr lvl="1"/>
            <a:r>
              <a:rPr lang="en-US" dirty="0" smtClean="0"/>
              <a:t>Via the tender/</a:t>
            </a:r>
            <a:r>
              <a:rPr lang="en-US" dirty="0" err="1" smtClean="0"/>
              <a:t>RfP</a:t>
            </a:r>
            <a:r>
              <a:rPr lang="en-US" dirty="0" smtClean="0"/>
              <a:t> requirements</a:t>
            </a:r>
          </a:p>
          <a:p>
            <a:pPr lvl="1"/>
            <a:r>
              <a:rPr lang="en-US" dirty="0" smtClean="0"/>
              <a:t>Via updates to the CP/CPS</a:t>
            </a:r>
          </a:p>
          <a:p>
            <a:r>
              <a:rPr lang="en-US" dirty="0" smtClean="0"/>
              <a:t>NRENs then act as the user-facing end of the service</a:t>
            </a:r>
          </a:p>
          <a:p>
            <a:pPr lvl="1"/>
            <a:r>
              <a:rPr lang="en-US" dirty="0" smtClean="0"/>
              <a:t>They may co-brand the service</a:t>
            </a:r>
          </a:p>
          <a:p>
            <a:pPr lvl="1"/>
            <a:r>
              <a:rPr lang="en-US" dirty="0" smtClean="0"/>
              <a:t>They can (or could) define some of the processes</a:t>
            </a:r>
          </a:p>
          <a:p>
            <a:pPr lvl="1"/>
            <a:r>
              <a:rPr lang="en-US" dirty="0" smtClean="0"/>
              <a:t>All have to agree to the same CP/CPS and contract(s)</a:t>
            </a:r>
          </a:p>
          <a:p>
            <a:pPr lvl="1"/>
            <a:r>
              <a:rPr lang="en-US" dirty="0" smtClean="0"/>
              <a:t>The TCS PMA controlling the CP/CPS is comprised </a:t>
            </a:r>
            <a:br>
              <a:rPr lang="en-US" dirty="0" smtClean="0"/>
            </a:br>
            <a:r>
              <a:rPr lang="en-US" dirty="0" smtClean="0"/>
              <a:t>of experts from across the community</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5</a:t>
            </a:fld>
            <a:endParaRPr lang="en-GB">
              <a:solidFill>
                <a:schemeClr val="tx1"/>
              </a:solidFill>
            </a:endParaRPr>
          </a:p>
        </p:txBody>
      </p:sp>
    </p:spTree>
    <p:extLst>
      <p:ext uri="{BB962C8B-B14F-4D97-AF65-F5344CB8AC3E}">
        <p14:creationId xmlns:p14="http://schemas.microsoft.com/office/powerpoint/2010/main" val="24239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elements</a:t>
            </a:r>
            <a:endParaRPr lang="en-US" dirty="0"/>
          </a:p>
        </p:txBody>
      </p:sp>
      <p:sp>
        <p:nvSpPr>
          <p:cNvPr id="3" name="Content Placeholder 2"/>
          <p:cNvSpPr>
            <a:spLocks noGrp="1"/>
          </p:cNvSpPr>
          <p:nvPr>
            <p:ph idx="1"/>
          </p:nvPr>
        </p:nvSpPr>
        <p:spPr>
          <a:xfrm>
            <a:off x="1524000" y="1828800"/>
            <a:ext cx="7152456" cy="4267200"/>
          </a:xfrm>
        </p:spPr>
        <p:txBody>
          <a:bodyPr/>
          <a:lstStyle/>
          <a:p>
            <a:r>
              <a:rPr lang="en-US" dirty="0" smtClean="0"/>
              <a:t>By its intention, the TCS CAs should </a:t>
            </a:r>
          </a:p>
          <a:p>
            <a:pPr lvl="1"/>
            <a:r>
              <a:rPr lang="en-US" dirty="0" smtClean="0"/>
              <a:t>Be </a:t>
            </a:r>
            <a:r>
              <a:rPr lang="en-US" i="1" dirty="0" smtClean="0"/>
              <a:t>publicly trusted </a:t>
            </a:r>
            <a:r>
              <a:rPr lang="en-US" dirty="0" smtClean="0"/>
              <a:t>in all major (mobile) systems</a:t>
            </a:r>
          </a:p>
          <a:p>
            <a:pPr lvl="1"/>
            <a:r>
              <a:rPr lang="en-US" dirty="0" smtClean="0"/>
              <a:t>Use mechanisms that scale to the European R&amp;E community</a:t>
            </a:r>
          </a:p>
          <a:p>
            <a:pPr lvl="1"/>
            <a:r>
              <a:rPr lang="en-US" dirty="0" smtClean="0"/>
              <a:t>Don’t burden the subscribers (institutions) too much – in particular for auditing</a:t>
            </a:r>
          </a:p>
          <a:p>
            <a:pPr lvl="1"/>
            <a:r>
              <a:rPr lang="en-US" dirty="0" smtClean="0"/>
              <a:t>Preserve under TERENA’s control key elements that ensure continuity (no vendor lock-in) –</a:t>
            </a:r>
            <a:br>
              <a:rPr lang="en-US" dirty="0" smtClean="0"/>
            </a:br>
            <a:r>
              <a:rPr lang="en-US" dirty="0" smtClean="0"/>
              <a:t>for </a:t>
            </a:r>
            <a:r>
              <a:rPr lang="en-US" dirty="0" err="1" smtClean="0"/>
              <a:t>eScience</a:t>
            </a:r>
            <a:r>
              <a:rPr lang="en-US" dirty="0" smtClean="0"/>
              <a:t>, this means e.g. the subject namespace</a:t>
            </a:r>
            <a:endParaRPr lang="en-US" dirty="0"/>
          </a:p>
          <a:p>
            <a:r>
              <a:rPr lang="en-US" dirty="0" smtClean="0"/>
              <a:t>but of course not everything is under our control</a:t>
            </a:r>
          </a:p>
          <a:p>
            <a:pPr lvl="1"/>
            <a:r>
              <a:rPr lang="en-US" dirty="0" smtClean="0"/>
              <a:t>Changes to baseline requirements affect us</a:t>
            </a:r>
          </a:p>
          <a:p>
            <a:pPr lvl="1"/>
            <a:r>
              <a:rPr lang="en-US" dirty="0" smtClean="0"/>
              <a:t>The way the CA interprets those changes affects us even more – which is how we ‘lost’ usable OV certs</a:t>
            </a:r>
          </a:p>
          <a:p>
            <a:pPr lvl="1"/>
            <a:r>
              <a:rPr lang="en-US" dirty="0" smtClean="0"/>
              <a:t>Server certs are more tightly controlled than personal</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6</a:t>
            </a:fld>
            <a:endParaRPr lang="en-GB">
              <a:solidFill>
                <a:schemeClr val="tx1"/>
              </a:solidFill>
            </a:endParaRPr>
          </a:p>
        </p:txBody>
      </p:sp>
    </p:spTree>
    <p:extLst>
      <p:ext uri="{BB962C8B-B14F-4D97-AF65-F5344CB8AC3E}">
        <p14:creationId xmlns:p14="http://schemas.microsoft.com/office/powerpoint/2010/main" val="993101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‘G3’ TCS</a:t>
            </a:r>
            <a:endParaRPr lang="en-US" dirty="0"/>
          </a:p>
        </p:txBody>
      </p:sp>
      <p:sp>
        <p:nvSpPr>
          <p:cNvPr id="3" name="Content Placeholder 2"/>
          <p:cNvSpPr>
            <a:spLocks noGrp="1"/>
          </p:cNvSpPr>
          <p:nvPr>
            <p:ph idx="1"/>
          </p:nvPr>
        </p:nvSpPr>
        <p:spPr>
          <a:xfrm>
            <a:off x="1524000" y="1828800"/>
            <a:ext cx="7224464" cy="4267200"/>
          </a:xfrm>
        </p:spPr>
        <p:txBody>
          <a:bodyPr/>
          <a:lstStyle/>
          <a:p>
            <a:r>
              <a:rPr lang="en-US" dirty="0" smtClean="0"/>
              <a:t>Selected </a:t>
            </a:r>
            <a:r>
              <a:rPr lang="en-US" dirty="0" err="1" smtClean="0"/>
              <a:t>DigiCert</a:t>
            </a:r>
            <a:r>
              <a:rPr lang="en-US" dirty="0" smtClean="0"/>
              <a:t>, Inc. of Lehi, Utah, USA </a:t>
            </a:r>
            <a:br>
              <a:rPr lang="en-US" dirty="0" smtClean="0"/>
            </a:br>
            <a:r>
              <a:rPr lang="en-US" dirty="0" smtClean="0"/>
              <a:t>in August 2014</a:t>
            </a:r>
          </a:p>
          <a:p>
            <a:r>
              <a:rPr lang="en-US" dirty="0" smtClean="0"/>
              <a:t>Signed contract in November 2014</a:t>
            </a:r>
          </a:p>
          <a:p>
            <a:endParaRPr lang="en-US" dirty="0"/>
          </a:p>
          <a:p>
            <a:r>
              <a:rPr lang="en-US" dirty="0" smtClean="0"/>
              <a:t>Roll-out via staged pilots</a:t>
            </a:r>
          </a:p>
          <a:p>
            <a:pPr lvl="1"/>
            <a:r>
              <a:rPr lang="en-US" dirty="0" smtClean="0"/>
              <a:t>Phase I: expert testing and debugging (almost done)</a:t>
            </a:r>
          </a:p>
          <a:p>
            <a:pPr lvl="1"/>
            <a:r>
              <a:rPr lang="en-US" dirty="0" smtClean="0"/>
              <a:t>Phase II: NREN-level testing and customization options</a:t>
            </a:r>
          </a:p>
          <a:p>
            <a:pPr lvl="1"/>
            <a:r>
              <a:rPr lang="en-US" dirty="0" smtClean="0"/>
              <a:t>Phase III: Customer (Subscriber) testing and roll-out</a:t>
            </a:r>
          </a:p>
          <a:p>
            <a:endParaRPr lang="en-US" dirty="0"/>
          </a:p>
          <a:p>
            <a:r>
              <a:rPr lang="en-US" dirty="0" smtClean="0"/>
              <a:t>Should start extended testing in February 2015</a:t>
            </a:r>
          </a:p>
          <a:p>
            <a:r>
              <a:rPr lang="en-US" dirty="0" smtClean="0"/>
              <a:t>Full production before June 2015</a:t>
            </a:r>
          </a:p>
          <a:p>
            <a:pPr lvl="1"/>
            <a:endParaRPr lang="en-US" dirty="0" smtClean="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7</a:t>
            </a:fld>
            <a:endParaRPr lang="en-GB">
              <a:solidFill>
                <a:schemeClr val="tx1"/>
              </a:solidFill>
            </a:endParaRPr>
          </a:p>
        </p:txBody>
      </p:sp>
      <p:pic>
        <p:nvPicPr>
          <p:cNvPr id="1026" name="Picture 2" descr="http://upload.wikimedia.org/wikipedia/en/6/63/Digicert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76672"/>
            <a:ext cx="21336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2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080448" cy="1143000"/>
          </a:xfrm>
        </p:spPr>
        <p:txBody>
          <a:bodyPr/>
          <a:lstStyle/>
          <a:p>
            <a:r>
              <a:rPr lang="en-US" dirty="0" smtClean="0"/>
              <a:t>Phase I – eScience </a:t>
            </a:r>
            <a:r>
              <a:rPr lang="en-US" dirty="0"/>
              <a:t>s</a:t>
            </a:r>
            <a:r>
              <a:rPr lang="en-US" dirty="0" smtClean="0"/>
              <a:t>pecific time line</a:t>
            </a:r>
            <a:endParaRPr lang="en-US" dirty="0"/>
          </a:p>
        </p:txBody>
      </p:sp>
      <p:sp>
        <p:nvSpPr>
          <p:cNvPr id="3" name="Content Placeholder 2"/>
          <p:cNvSpPr>
            <a:spLocks noGrp="1"/>
          </p:cNvSpPr>
          <p:nvPr>
            <p:ph idx="1"/>
          </p:nvPr>
        </p:nvSpPr>
        <p:spPr>
          <a:xfrm>
            <a:off x="1524000" y="1340768"/>
            <a:ext cx="7440488" cy="4755232"/>
          </a:xfrm>
        </p:spPr>
        <p:txBody>
          <a:bodyPr/>
          <a:lstStyle/>
          <a:p>
            <a:r>
              <a:rPr lang="en-US" dirty="0" smtClean="0"/>
              <a:t>Certificate Profile (done)</a:t>
            </a:r>
          </a:p>
          <a:p>
            <a:pPr lvl="1"/>
            <a:r>
              <a:rPr lang="en-US" dirty="0" smtClean="0"/>
              <a:t>Exactly the same subject DN as today</a:t>
            </a:r>
          </a:p>
          <a:p>
            <a:pPr lvl="1"/>
            <a:r>
              <a:rPr lang="en-US" dirty="0" smtClean="0"/>
              <a:t>Can do that, since we will use </a:t>
            </a:r>
            <a:r>
              <a:rPr lang="en-US" i="1" dirty="0" smtClean="0"/>
              <a:t>the same back-end IdPs</a:t>
            </a:r>
            <a:endParaRPr lang="en-US" dirty="0" smtClean="0"/>
          </a:p>
          <a:p>
            <a:pPr lvl="1"/>
            <a:r>
              <a:rPr lang="en-US" dirty="0" smtClean="0"/>
              <a:t>Rest of profile derived from accredited </a:t>
            </a:r>
            <a:r>
              <a:rPr lang="en-US" dirty="0" err="1" smtClean="0"/>
              <a:t>DigiCert</a:t>
            </a:r>
            <a:r>
              <a:rPr lang="en-US" dirty="0" smtClean="0"/>
              <a:t>-Grid EEC</a:t>
            </a:r>
          </a:p>
          <a:p>
            <a:endParaRPr lang="en-US" dirty="0" smtClean="0"/>
          </a:p>
          <a:p>
            <a:r>
              <a:rPr lang="en-US" dirty="0" smtClean="0"/>
              <a:t>Testing of the validation model</a:t>
            </a:r>
          </a:p>
          <a:p>
            <a:pPr lvl="1"/>
            <a:r>
              <a:rPr lang="en-US" dirty="0" smtClean="0"/>
              <a:t>OV validation for servers – more </a:t>
            </a:r>
            <a:r>
              <a:rPr lang="en-US" dirty="0" err="1" smtClean="0"/>
              <a:t>rigourous</a:t>
            </a:r>
            <a:r>
              <a:rPr lang="en-US" dirty="0" smtClean="0"/>
              <a:t> that Classic</a:t>
            </a:r>
          </a:p>
          <a:p>
            <a:pPr lvl="1"/>
            <a:r>
              <a:rPr lang="en-US" dirty="0" smtClean="0"/>
              <a:t>Classic (invite-based) for personal – for the commissioning phase, </a:t>
            </a:r>
            <a:r>
              <a:rPr lang="en-US" i="1" dirty="0" smtClean="0"/>
              <a:t>as long as there is an </a:t>
            </a:r>
            <a:r>
              <a:rPr lang="en-US" i="1" dirty="0" err="1" smtClean="0"/>
              <a:t>IdP</a:t>
            </a:r>
            <a:r>
              <a:rPr lang="en-US" i="1" dirty="0" smtClean="0"/>
              <a:t> behind it</a:t>
            </a:r>
          </a:p>
          <a:p>
            <a:pPr lvl="1"/>
            <a:r>
              <a:rPr lang="en-US" dirty="0" smtClean="0"/>
              <a:t>MICS federation-linked issuance forthcoming</a:t>
            </a:r>
          </a:p>
          <a:p>
            <a:r>
              <a:rPr lang="en-US" dirty="0" smtClean="0"/>
              <a:t>CP/CPS updates - done</a:t>
            </a:r>
          </a:p>
          <a:p>
            <a:r>
              <a:rPr lang="en-US" dirty="0" smtClean="0"/>
              <a:t>Informing the </a:t>
            </a:r>
            <a:r>
              <a:rPr lang="en-US" dirty="0" err="1" smtClean="0"/>
              <a:t>EUGridPMA</a:t>
            </a:r>
            <a:r>
              <a:rPr lang="en-US" dirty="0" smtClean="0"/>
              <a:t> about the changes</a:t>
            </a:r>
          </a:p>
          <a:p>
            <a:r>
              <a:rPr lang="en-US" dirty="0" smtClean="0"/>
              <a:t>Early Deployment - hopefully in February 2015</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8</a:t>
            </a:fld>
            <a:endParaRPr lang="en-GB">
              <a:solidFill>
                <a:schemeClr val="tx1"/>
              </a:solidFill>
            </a:endParaRPr>
          </a:p>
        </p:txBody>
      </p:sp>
    </p:spTree>
    <p:extLst>
      <p:ext uri="{BB962C8B-B14F-4D97-AF65-F5344CB8AC3E}">
        <p14:creationId xmlns:p14="http://schemas.microsoft.com/office/powerpoint/2010/main" val="378521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0" y="457200"/>
            <a:ext cx="7224713" cy="1143000"/>
          </a:xfrm>
        </p:spPr>
        <p:txBody>
          <a:bodyPr/>
          <a:lstStyle/>
          <a:p>
            <a:pPr eaLnBrk="1" hangingPunct="1"/>
            <a:r>
              <a:rPr lang="en-GB" altLang="en-US" dirty="0" smtClean="0"/>
              <a:t>Delegated Responsibilities &amp; Scaling</a:t>
            </a:r>
            <a:endParaRPr lang="nb-NO" altLang="en-US" dirty="0" smtClean="0"/>
          </a:p>
        </p:txBody>
      </p:sp>
      <p:pic>
        <p:nvPicPr>
          <p:cNvPr id="7171" name="Picture 5" descr="personal_ca_responsibility_hierarch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628800"/>
            <a:ext cx="75295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219040" y="1628800"/>
            <a:ext cx="1944216" cy="576064"/>
            <a:chOff x="3563888" y="1340768"/>
            <a:chExt cx="1944216" cy="576064"/>
          </a:xfrm>
        </p:grpSpPr>
        <p:sp>
          <p:nvSpPr>
            <p:cNvPr id="3" name="Rectangle 2"/>
            <p:cNvSpPr/>
            <p:nvPr/>
          </p:nvSpPr>
          <p:spPr bwMode="auto">
            <a:xfrm>
              <a:off x="3563888" y="1340768"/>
              <a:ext cx="1944216" cy="57606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 typeface="Helvetica CE" pitchFamily="112" charset="-18"/>
                <a:buNone/>
                <a:tabLst/>
              </a:pPr>
              <a:endParaRPr kumimoji="0" lang="en-US" sz="1400" b="0" i="0" u="none" strike="noStrike" cap="none" normalizeH="0" baseline="0" smtClean="0">
                <a:ln>
                  <a:noFill/>
                </a:ln>
                <a:solidFill>
                  <a:schemeClr val="bg2"/>
                </a:solidFill>
                <a:effectLst/>
                <a:latin typeface="Verdana" pitchFamily="34" charset="0"/>
                <a:ea typeface="ＭＳ Ｐゴシック" pitchFamily="34" charset="-128"/>
              </a:endParaRPr>
            </a:p>
          </p:txBody>
        </p:sp>
        <p:pic>
          <p:nvPicPr>
            <p:cNvPr id="2052" name="Picture 4" descr="http://upload.wikimedia.org/wikipedia/en/6/63/Digicert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3" y="1405806"/>
              <a:ext cx="1722432" cy="4459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Arrow Connector 5"/>
          <p:cNvCxnSpPr>
            <a:stCxn id="3" idx="1"/>
          </p:cNvCxnSpPr>
          <p:nvPr/>
        </p:nvCxnSpPr>
        <p:spPr bwMode="auto">
          <a:xfrm flipH="1">
            <a:off x="5570968" y="1916832"/>
            <a:ext cx="648072" cy="0"/>
          </a:xfrm>
          <a:prstGeom prst="straightConnector1">
            <a:avLst/>
          </a:prstGeom>
          <a:noFill/>
          <a:ln w="57150" cap="flat" cmpd="sng" algn="ctr">
            <a:solidFill>
              <a:srgbClr val="154081"/>
            </a:solidFill>
            <a:prstDash val="solid"/>
            <a:round/>
            <a:headEnd type="arrow" w="med" len="med"/>
            <a:tailEnd type="arrow"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terena_final">
  <a:themeElements>
    <a:clrScheme name="template_terena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terena_final">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 typeface="Helvetica CE" pitchFamily="112" charset="-18"/>
          <a:buNone/>
          <a:tabLst/>
          <a:defRPr kumimoji="0" lang="en-GB" sz="1400" b="0" i="0" u="none" strike="noStrike" cap="none" normalizeH="0" baseline="0" smtClean="0">
            <a:ln>
              <a:noFill/>
            </a:ln>
            <a:solidFill>
              <a:schemeClr val="bg2"/>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 typeface="Helvetica CE" pitchFamily="112" charset="-18"/>
          <a:buNone/>
          <a:tabLst/>
          <a:defRPr kumimoji="0" lang="en-GB" sz="1400" b="0" i="0" u="none" strike="noStrike" cap="none" normalizeH="0" baseline="0" smtClean="0">
            <a:ln>
              <a:noFill/>
            </a:ln>
            <a:solidFill>
              <a:schemeClr val="bg2"/>
            </a:solidFill>
            <a:effectLst/>
            <a:latin typeface="Verdana" pitchFamily="34" charset="0"/>
            <a:ea typeface="ＭＳ Ｐゴシック" pitchFamily="34" charset="-128"/>
          </a:defRPr>
        </a:defPPr>
      </a:lstStyle>
    </a:lnDef>
  </a:objectDefaults>
  <a:extraClrSchemeLst>
    <a:extraClrScheme>
      <a:clrScheme name="template_terena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terena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terena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terena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terena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terena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terena_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terena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terena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terena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terena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terena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template_terena_final</Template>
  <TotalTime>10872</TotalTime>
  <Words>4340</Words>
  <Application>Microsoft Office PowerPoint</Application>
  <PresentationFormat>On-screen Show (4:3)</PresentationFormat>
  <Paragraphs>575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template_terena_final</vt:lpstr>
      <vt:lpstr>TERENA Certificate Service (TCS)  January 2015  David Groep for the TCS PMA and the GÉANT Association</vt:lpstr>
      <vt:lpstr>SCS,TCS,TCS-II – the ten year road to simple unlimited certificates</vt:lpstr>
      <vt:lpstr>A long (but rather successful) road</vt:lpstr>
      <vt:lpstr>Certificate Types today</vt:lpstr>
      <vt:lpstr>The TCS structure</vt:lpstr>
      <vt:lpstr>Interesting elements</vt:lpstr>
      <vt:lpstr>The new ‘G3’ TCS</vt:lpstr>
      <vt:lpstr>Phase I – eScience specific time line</vt:lpstr>
      <vt:lpstr>Delegated Responsibilities &amp; Scaling</vt:lpstr>
      <vt:lpstr>Built using contracts</vt:lpstr>
      <vt:lpstr>TCS Today: Server certs</vt:lpstr>
      <vt:lpstr>TCS Personal: the Federated  (MICS) CA – shared or NREN portal</vt:lpstr>
      <vt:lpstr>TCS In Practice Today: Personal CA</vt:lpstr>
      <vt:lpstr>The New TCS: same, yet different</vt:lpstr>
      <vt:lpstr>The New TCS: same, yet different</vt:lpstr>
      <vt:lpstr>The New TCS: same, yet different</vt:lpstr>
      <vt:lpstr>TCS Document Set https://wiki.eugridpma.org/Members/TCSG3Documents</vt:lpstr>
      <vt:lpstr>Structure of the Documents</vt:lpstr>
      <vt:lpstr>TCS CPS Documents</vt:lpstr>
      <vt:lpstr>CA Hierarchy</vt:lpstr>
      <vt:lpstr>Running along with GFD.169</vt:lpstr>
      <vt:lpstr>CA Systems</vt:lpstr>
      <vt:lpstr>CA keys</vt:lpstr>
      <vt:lpstr>CA Certificates</vt:lpstr>
      <vt:lpstr>Revocation capability</vt:lpstr>
      <vt:lpstr>Revocation specific for (eScience) Personal (section 4.9.1 TCS CPS)</vt:lpstr>
      <vt:lpstr>Revocation and CRLs</vt:lpstr>
      <vt:lpstr>End-entity (cert) requirements</vt:lpstr>
      <vt:lpstr>Certificate Profile  (eScience Personal)</vt:lpstr>
      <vt:lpstr>Certificate Profile  (eScience Personal)</vt:lpstr>
      <vt:lpstr>The key bit: vetting!</vt:lpstr>
      <vt:lpstr>Authentication of  Individual Identity (3.2.3)</vt:lpstr>
      <vt:lpstr>Permissible CertCentral process used mainly during the Pilot Phase I .. III</vt:lpstr>
      <vt:lpstr>And the DigiCert CPS says …</vt:lpstr>
      <vt:lpstr>Naming and real names</vt:lpstr>
      <vt:lpstr>‘ID Vetting’ for (eScience) Server </vt:lpstr>
      <vt:lpstr>And the validation dept. will hunt you down … </vt:lpstr>
      <vt:lpstr>For Robots, the typical stuff …</vt:lpstr>
      <vt:lpstr>But is the data correct?</vt:lpstr>
      <vt:lpstr>User instruction:  “subscribers realize the importance of properly protecting their private data”</vt:lpstr>
      <vt:lpstr>And there’s always  the DigiCert CP and CPS as well</vt:lpstr>
      <vt:lpstr>Contact &amp; repository data</vt:lpstr>
      <vt:lpstr>But what about privacy then? Defined as being defined in the CPS</vt:lpstr>
      <vt:lpstr>End-entity privacy</vt:lpstr>
      <vt:lpstr>GFD.169 Audit  Registration Authority section 3.2</vt:lpstr>
      <vt:lpstr>‘The Rest’ of GFD.169 sction 3.2</vt:lpstr>
      <vt:lpstr>Transition planning</vt:lpstr>
      <vt:lpstr>TCS for eScience certs</vt:lpstr>
      <vt:lpstr>Technical changes</vt:lpstr>
    </vt:vector>
  </TitlesOfParts>
  <Company>Meynell Enterprises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Meynell</dc:creator>
  <cp:lastModifiedBy>DavidG</cp:lastModifiedBy>
  <cp:revision>122</cp:revision>
  <dcterms:created xsi:type="dcterms:W3CDTF">2007-02-01T12:04:17Z</dcterms:created>
  <dcterms:modified xsi:type="dcterms:W3CDTF">2015-01-12T13:47:03Z</dcterms:modified>
</cp:coreProperties>
</file>