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225" r:id="rId2"/>
  </p:sldMasterIdLst>
  <p:notesMasterIdLst>
    <p:notesMasterId r:id="rId12"/>
  </p:notesMasterIdLst>
  <p:handoutMasterIdLst>
    <p:handoutMasterId r:id="rId13"/>
  </p:handoutMasterIdLst>
  <p:sldIdLst>
    <p:sldId id="256" r:id="rId3"/>
    <p:sldId id="316" r:id="rId4"/>
    <p:sldId id="317" r:id="rId5"/>
    <p:sldId id="280" r:id="rId6"/>
    <p:sldId id="319" r:id="rId7"/>
    <p:sldId id="320" r:id="rId8"/>
    <p:sldId id="297" r:id="rId9"/>
    <p:sldId id="321" r:id="rId10"/>
    <p:sldId id="322" r:id="rId11"/>
  </p:sldIdLst>
  <p:sldSz cx="9144000" cy="6858000" type="screen4x3"/>
  <p:notesSz cx="7099300" cy="10234613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0066"/>
    <a:srgbClr val="FFFFFF"/>
    <a:srgbClr val="FF0000"/>
    <a:srgbClr val="000099"/>
    <a:srgbClr val="F8F8F8"/>
    <a:srgbClr val="3333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6" autoAdjust="0"/>
    <p:restoredTop sz="94737" autoAdjust="0"/>
  </p:normalViewPr>
  <p:slideViewPr>
    <p:cSldViewPr snapToGrid="0">
      <p:cViewPr varScale="1">
        <p:scale>
          <a:sx n="89" d="100"/>
          <a:sy n="89" d="100"/>
        </p:scale>
        <p:origin x="-82" y="-23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-2026" y="-77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algn="l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algn="l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67E252A-B0F2-4B77-8C7A-CCD99C8442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654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algn="l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algn="l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E1FA4EF-7505-4E35-8F9C-A588B570EA9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134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2AE45085-B309-424B-897C-B0C619473069}" type="slidenum">
              <a:rPr lang="es-ES" sz="1200" smtClean="0">
                <a:latin typeface="Times New Roman" pitchFamily="18" charset="0"/>
              </a:rPr>
              <a:pPr eaLnBrk="1" hangingPunct="1"/>
              <a:t>1</a:t>
            </a:fld>
            <a:endParaRPr lang="es-ES" sz="1200" smtClean="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59338"/>
            <a:ext cx="5208587" cy="4610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1EC7B12-9C04-4698-9988-10F5537EA647}" type="slidenum">
              <a:rPr lang="en-GB" sz="1200" smtClean="0">
                <a:latin typeface="Times New Roman" pitchFamily="18" charset="0"/>
              </a:rPr>
              <a:pPr eaLnBrk="1" hangingPunct="1"/>
              <a:t>4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18" descr="eugridpma-02v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550863"/>
            <a:ext cx="6024562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3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10000"/>
            <a:ext cx="7772400" cy="2514600"/>
          </a:xfrm>
          <a:noFill/>
        </p:spPr>
        <p:txBody>
          <a:bodyPr lIns="91440" tIns="45720" rIns="91440" bIns="45720"/>
          <a:lstStyle>
            <a:lvl1pPr algn="ctr">
              <a:defRPr sz="4000"/>
            </a:lvl1pPr>
          </a:lstStyle>
          <a:p>
            <a:r>
              <a:rPr lang="en-GB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84392690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1324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2288" y="152400"/>
            <a:ext cx="2011362" cy="6311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52400"/>
            <a:ext cx="5881688" cy="6311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8127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endParaRPr lang="en-GB" sz="180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40" cy="1081088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2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GB" sz="180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GB" sz="180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2147483647 w 5001"/>
                <a:gd name="T1" fmla="*/ 0 h 2721"/>
                <a:gd name="T2" fmla="*/ 2147483647 w 5001"/>
                <a:gd name="T3" fmla="*/ 2147483647 h 2721"/>
                <a:gd name="T4" fmla="*/ 0 w 5001"/>
                <a:gd name="T5" fmla="*/ 2147483647 h 2721"/>
                <a:gd name="T6" fmla="*/ 2147483647 w 5001"/>
                <a:gd name="T7" fmla="*/ 0 h 2721"/>
                <a:gd name="T8" fmla="*/ 2147483647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1258887" y="0"/>
              <a:ext cx="7956552" cy="108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r" eaLnBrk="1" hangingPunct="1">
                <a:defRPr/>
              </a:pPr>
              <a:r>
                <a:rPr lang="en-GB" sz="3200" b="1" smtClean="0">
                  <a:solidFill>
                    <a:srgbClr val="FFFFFF"/>
                  </a:solidFill>
                  <a:latin typeface="Arial" charset="0"/>
                  <a:ea typeface="SimSun" pitchFamily="2" charset="-122"/>
                  <a:cs typeface="Arial" charset="0"/>
                </a:rPr>
                <a:t>EGI.eu</a:t>
              </a:r>
              <a:br>
                <a:rPr lang="en-GB" sz="3200" b="1" smtClean="0">
                  <a:solidFill>
                    <a:srgbClr val="FFFFFF"/>
                  </a:solidFill>
                  <a:latin typeface="Arial" charset="0"/>
                  <a:ea typeface="SimSun" pitchFamily="2" charset="-122"/>
                  <a:cs typeface="Arial" charset="0"/>
                </a:rPr>
              </a:br>
              <a:r>
                <a:rPr lang="en-GB" sz="3200" b="1" i="1" smtClean="0">
                  <a:solidFill>
                    <a:srgbClr val="FFFFFF"/>
                  </a:solidFill>
                  <a:latin typeface="Arial" charset="0"/>
                  <a:ea typeface="SimSun" pitchFamily="2" charset="-122"/>
                  <a:cs typeface="Arial" charset="0"/>
                </a:rPr>
                <a:t>European Grid Infrastructure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FFFFFF"/>
                </a:solidFill>
                <a:latin typeface="Arial" charset="0"/>
                <a:ea typeface="SimSun" pitchFamily="2" charset="-122"/>
                <a:cs typeface="Arial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l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FFFFFF"/>
                </a:solidFill>
                <a:latin typeface="Arial" charset="0"/>
                <a:ea typeface="SimSun" pitchFamily="2" charset="-122"/>
                <a:cs typeface="Arial" charset="0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smtClean="0"/>
              <a:t>Click to edit Master subtitle style</a:t>
            </a:r>
            <a:endParaRPr lang="en-GB" noProof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3E9991A-FD11-4E68-B264-AFEB93F208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445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D5B31-B0D6-4CBD-85E1-2036C8D54A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86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3EC83-1994-41F9-92EC-E466CF1BAC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8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4955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487000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95400"/>
            <a:ext cx="3943350" cy="5168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3950" y="1295400"/>
            <a:ext cx="3944938" cy="5168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0160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8551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9149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7616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06375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230590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eugridpma.org/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0"/>
            <a:ext cx="9144000" cy="20574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7" name="Picture 20" descr="eugridpma-02v03trozo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1905000"/>
            <a:ext cx="187642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8" name="Group 9"/>
          <p:cNvGrpSpPr>
            <a:grpSpLocks/>
          </p:cNvGrpSpPr>
          <p:nvPr/>
        </p:nvGrpSpPr>
        <p:grpSpPr bwMode="auto">
          <a:xfrm>
            <a:off x="5259388" y="6597650"/>
            <a:ext cx="3629025" cy="260350"/>
            <a:chOff x="3648" y="4156"/>
            <a:chExt cx="1951" cy="164"/>
          </a:xfrm>
        </p:grpSpPr>
        <p:sp>
          <p:nvSpPr>
            <p:cNvPr id="1035" name="AutoShape 10"/>
            <p:cNvSpPr>
              <a:spLocks noChangeArrowheads="1"/>
            </p:cNvSpPr>
            <p:nvPr/>
          </p:nvSpPr>
          <p:spPr bwMode="auto">
            <a:xfrm>
              <a:off x="3648" y="4156"/>
              <a:ext cx="1951" cy="164"/>
            </a:xfrm>
            <a:prstGeom prst="roundRect">
              <a:avLst>
                <a:gd name="adj" fmla="val 60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Text Box 11"/>
            <p:cNvSpPr txBox="1">
              <a:spLocks noChangeArrowheads="1"/>
            </p:cNvSpPr>
            <p:nvPr/>
          </p:nvSpPr>
          <p:spPr bwMode="auto">
            <a:xfrm>
              <a:off x="3648" y="4156"/>
              <a:ext cx="195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r">
                <a:lnSpc>
                  <a:spcPct val="91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GB" sz="1200" dirty="0" err="1" smtClean="0">
                  <a:solidFill>
                    <a:srgbClr val="8C8274"/>
                  </a:solidFill>
                  <a:latin typeface="Lucida Sans" pitchFamily="34" charset="0"/>
                </a:rPr>
                <a:t>EUGridPMA</a:t>
              </a:r>
              <a:r>
                <a:rPr lang="en-GB" sz="1200" dirty="0" smtClean="0">
                  <a:solidFill>
                    <a:srgbClr val="8C8274"/>
                  </a:solidFill>
                  <a:latin typeface="Lucida Sans" pitchFamily="34" charset="0"/>
                </a:rPr>
                <a:t> Poznan 2014 meeting –  </a:t>
              </a:r>
              <a:fld id="{12B7F460-DDAE-42EC-99EA-6151E1D34BB3}" type="slidenum">
                <a:rPr lang="en-GB" sz="1200" smtClean="0">
                  <a:solidFill>
                    <a:srgbClr val="8C8274"/>
                  </a:solidFill>
                  <a:latin typeface="Lucida Sans" pitchFamily="34" charset="0"/>
                </a:rPr>
                <a:pPr algn="r">
                  <a:lnSpc>
                    <a:spcPct val="91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t>‹#›</a:t>
              </a:fld>
              <a:endParaRPr lang="en-GB" sz="1200" dirty="0" smtClean="0">
                <a:solidFill>
                  <a:srgbClr val="8C8274"/>
                </a:solidFill>
                <a:latin typeface="Lucida Sans" pitchFamily="34" charset="0"/>
              </a:endParaRPr>
            </a:p>
          </p:txBody>
        </p:sp>
      </p:grpSp>
      <p:grpSp>
        <p:nvGrpSpPr>
          <p:cNvPr id="1029" name="Group 12"/>
          <p:cNvGrpSpPr>
            <a:grpSpLocks/>
          </p:cNvGrpSpPr>
          <p:nvPr/>
        </p:nvGrpSpPr>
        <p:grpSpPr bwMode="auto">
          <a:xfrm>
            <a:off x="1219200" y="6596063"/>
            <a:ext cx="3886200" cy="261937"/>
            <a:chOff x="834" y="4155"/>
            <a:chExt cx="2766" cy="165"/>
          </a:xfrm>
        </p:grpSpPr>
        <p:sp>
          <p:nvSpPr>
            <p:cNvPr id="1033" name="AutoShape 13"/>
            <p:cNvSpPr>
              <a:spLocks noChangeArrowheads="1"/>
            </p:cNvSpPr>
            <p:nvPr/>
          </p:nvSpPr>
          <p:spPr bwMode="auto">
            <a:xfrm>
              <a:off x="834" y="4155"/>
              <a:ext cx="2766" cy="165"/>
            </a:xfrm>
            <a:prstGeom prst="roundRect">
              <a:avLst>
                <a:gd name="adj" fmla="val 60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Text Box 14"/>
            <p:cNvSpPr txBox="1">
              <a:spLocks noChangeArrowheads="1"/>
            </p:cNvSpPr>
            <p:nvPr/>
          </p:nvSpPr>
          <p:spPr bwMode="auto">
            <a:xfrm>
              <a:off x="834" y="4155"/>
              <a:ext cx="2766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>
                <a:lnSpc>
                  <a:spcPct val="91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GB" sz="1200" smtClean="0">
                  <a:solidFill>
                    <a:srgbClr val="8C8274"/>
                  </a:solidFill>
                  <a:latin typeface="Lucida Sans" pitchFamily="34" charset="0"/>
                </a:rPr>
                <a:t>David Groep – davidg@eugridpma.org</a:t>
              </a:r>
              <a:endParaRPr lang="en-GB" sz="1200" smtClean="0">
                <a:solidFill>
                  <a:srgbClr val="048284"/>
                </a:solidFill>
                <a:latin typeface="Lucida Sans" pitchFamily="34" charset="0"/>
                <a:hlinkClick r:id="rId14"/>
              </a:endParaRPr>
            </a:p>
          </p:txBody>
        </p:sp>
      </p:grpSp>
      <p:sp>
        <p:nvSpPr>
          <p:cNvPr id="1030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2400"/>
            <a:ext cx="80454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31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295400"/>
            <a:ext cx="8040688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pic>
        <p:nvPicPr>
          <p:cNvPr id="1032" name="Picture 21" descr="eugridpma-02v0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56350"/>
            <a:ext cx="990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sz="20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24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endParaRPr lang="en-GB" sz="180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2051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2059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GB" sz="180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2060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06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GB" sz="180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206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2147483647 w 5001"/>
                <a:gd name="T1" fmla="*/ 0 h 2721"/>
                <a:gd name="T2" fmla="*/ 2147483647 w 5001"/>
                <a:gd name="T3" fmla="*/ 2147483647 h 2721"/>
                <a:gd name="T4" fmla="*/ 0 w 5001"/>
                <a:gd name="T5" fmla="*/ 2147483647 h 2721"/>
                <a:gd name="T6" fmla="*/ 2147483647 w 5001"/>
                <a:gd name="T7" fmla="*/ 0 h 2721"/>
                <a:gd name="T8" fmla="*/ 2147483647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4625"/>
            <a:ext cx="28956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57D2746-BE99-45BA-A208-0B59F52183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057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FFFFFF"/>
                </a:solidFill>
                <a:latin typeface="Arial" charset="0"/>
                <a:ea typeface="SimSun" pitchFamily="2" charset="-122"/>
                <a:cs typeface="Arial" charset="0"/>
              </a:rPr>
              <a:t>www.egi.eu</a:t>
            </a:r>
          </a:p>
        </p:txBody>
      </p:sp>
      <p:sp>
        <p:nvSpPr>
          <p:cNvPr id="2058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l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FFFFFF"/>
                </a:solidFill>
                <a:latin typeface="Arial" charset="0"/>
                <a:ea typeface="SimSun" pitchFamily="2" charset="-122"/>
                <a:cs typeface="Arial" charset="0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0" r:id="rId1"/>
    <p:sldLayoutId id="2147484428" r:id="rId2"/>
    <p:sldLayoutId id="2147484441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3838" y="3497263"/>
            <a:ext cx="8623300" cy="31289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990000"/>
                </a:solidFill>
              </a:rPr>
              <a:t>Welcome </a:t>
            </a:r>
            <a:r>
              <a:rPr lang="en-US" dirty="0" smtClean="0">
                <a:solidFill>
                  <a:srgbClr val="990000"/>
                </a:solidFill>
              </a:rPr>
              <a:t>(again) to Berlin</a:t>
            </a:r>
            <a:br>
              <a:rPr lang="en-US" dirty="0" smtClean="0">
                <a:solidFill>
                  <a:srgbClr val="990000"/>
                </a:solidFill>
              </a:rPr>
            </a:br>
            <a:r>
              <a:rPr lang="en-US" dirty="0" smtClean="0">
                <a:solidFill>
                  <a:srgbClr val="990000"/>
                </a:solidFill>
              </a:rPr>
              <a:t>EUGridPMA33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2000" dirty="0" smtClean="0"/>
              <a:t>January 2015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GB" sz="1800" b="0" i="1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Welcome back </a:t>
            </a:r>
            <a:r>
              <a:rPr lang="en-GB" dirty="0" smtClean="0"/>
              <a:t>in Berlin</a:t>
            </a:r>
            <a:endParaRPr lang="en-US" dirty="0"/>
          </a:p>
        </p:txBody>
      </p:sp>
      <p:pic>
        <p:nvPicPr>
          <p:cNvPr id="1026" name="Picture 2" descr="https://www.dfn.de/uploads/pics/eng-Display2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78" y="2966109"/>
            <a:ext cx="280987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8010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Round Table and 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Note taker</a:t>
            </a:r>
          </a:p>
          <a:p>
            <a:pPr lvl="1"/>
            <a:r>
              <a:rPr lang="en-GB" dirty="0" smtClean="0"/>
              <a:t>Please …</a:t>
            </a:r>
          </a:p>
          <a:p>
            <a:endParaRPr lang="en-GB" dirty="0" smtClean="0"/>
          </a:p>
          <a:p>
            <a:r>
              <a:rPr lang="en-GB" dirty="0" smtClean="0"/>
              <a:t>Presentations</a:t>
            </a:r>
          </a:p>
          <a:p>
            <a:pPr lvl="1"/>
            <a:r>
              <a:rPr lang="en-GB" dirty="0" smtClean="0"/>
              <a:t>Upload to the agenda </a:t>
            </a:r>
            <a:r>
              <a:rPr lang="en-GB" dirty="0" smtClean="0"/>
              <a:t>page:</a:t>
            </a:r>
            <a:br>
              <a:rPr lang="en-GB" dirty="0" smtClean="0"/>
            </a:br>
            <a:r>
              <a:rPr lang="en-US" sz="2000" b="1" dirty="0" smtClean="0"/>
              <a:t>https://www.eugridpma.org/agenda/33</a:t>
            </a:r>
          </a:p>
          <a:p>
            <a:pPr lvl="2"/>
            <a:r>
              <a:rPr lang="en-US" sz="2000" dirty="0" smtClean="0"/>
              <a:t>use </a:t>
            </a:r>
            <a:r>
              <a:rPr lang="en-US" sz="2000" dirty="0"/>
              <a:t>“manage”, and then enter the </a:t>
            </a:r>
            <a:r>
              <a:rPr lang="en-US" sz="2000" dirty="0" smtClean="0"/>
              <a:t>password</a:t>
            </a:r>
            <a:endParaRPr lang="en-GB" sz="2000" dirty="0"/>
          </a:p>
          <a:p>
            <a:pPr lvl="2"/>
            <a:r>
              <a:rPr lang="en-GB" sz="2000" dirty="0"/>
              <a:t>u</a:t>
            </a:r>
            <a:r>
              <a:rPr lang="en-GB" sz="2000" dirty="0" smtClean="0"/>
              <a:t>nless you have been invited to create an account</a:t>
            </a:r>
            <a:endParaRPr lang="en-GB" sz="2000" dirty="0" smtClean="0"/>
          </a:p>
          <a:p>
            <a:pPr lvl="1"/>
            <a:endParaRPr lang="en-GB" dirty="0"/>
          </a:p>
          <a:p>
            <a:r>
              <a:rPr lang="en-GB" dirty="0" smtClean="0"/>
              <a:t>Agenda bashing</a:t>
            </a:r>
            <a:endParaRPr lang="en-GB" dirty="0"/>
          </a:p>
          <a:p>
            <a:pPr lvl="1"/>
            <a:r>
              <a:rPr lang="en-US" dirty="0" smtClean="0"/>
              <a:t>Add slot for IGTF RAT and communications challenge?</a:t>
            </a:r>
          </a:p>
          <a:p>
            <a:pPr lvl="1"/>
            <a:r>
              <a:rPr lang="en-US" dirty="0" smtClean="0"/>
              <a:t>More items?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6890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smtClean="0"/>
              <a:t>Geographical coverage of the EUGridPMA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412750" y="987425"/>
            <a:ext cx="8424863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2900" indent="-342900" algn="l">
              <a:spcBef>
                <a:spcPct val="20000"/>
              </a:spcBef>
              <a:buFont typeface="Symbol" pitchFamily="18" charset="2"/>
              <a:buChar char="·"/>
            </a:pP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26 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of </a:t>
            </a: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28 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EU member states (all except LU, MT)</a:t>
            </a:r>
          </a:p>
          <a:p>
            <a:pPr marL="342900" indent="-342900" algn="l">
              <a:spcBef>
                <a:spcPct val="20000"/>
              </a:spcBef>
              <a:buFont typeface="Symbol" pitchFamily="18" charset="2"/>
              <a:buChar char="·"/>
            </a:pP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+	AM, CH, DZ, </a:t>
            </a: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EG, 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IL, IR, IS, </a:t>
            </a:r>
            <a:r>
              <a:rPr lang="en-US" sz="1800" strike="sngStrike" dirty="0">
                <a:solidFill>
                  <a:srgbClr val="008000"/>
                </a:solidFill>
                <a:latin typeface="Lucida Sans" pitchFamily="34" charset="0"/>
              </a:rPr>
              <a:t>JO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, MA, MD, ME, MK, NO, PK, RO, </a:t>
            </a:r>
            <a:br>
              <a:rPr lang="en-US" sz="1800" dirty="0">
                <a:solidFill>
                  <a:srgbClr val="008000"/>
                </a:solidFill>
                <a:latin typeface="Lucida Sans" pitchFamily="34" charset="0"/>
              </a:rPr>
            </a:b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	RS, RU, SY, TR, UA, CERN (</a:t>
            </a:r>
            <a:r>
              <a:rPr lang="en-US" sz="1800" dirty="0" err="1">
                <a:solidFill>
                  <a:srgbClr val="008000"/>
                </a:solidFill>
                <a:latin typeface="Lucida Sans" pitchFamily="34" charset="0"/>
              </a:rPr>
              <a:t>int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), </a:t>
            </a:r>
            <a:r>
              <a:rPr lang="en-US" sz="1800" dirty="0" err="1">
                <a:solidFill>
                  <a:srgbClr val="008000"/>
                </a:solidFill>
                <a:latin typeface="Lucida Sans" pitchFamily="34" charset="0"/>
              </a:rPr>
              <a:t>DoEGrids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(US)* + TCS (EU)</a:t>
            </a:r>
            <a:endParaRPr lang="en-US" sz="1800" dirty="0">
              <a:solidFill>
                <a:srgbClr val="000066"/>
              </a:solidFill>
              <a:latin typeface="Lucida Sans" pitchFamily="34" charset="0"/>
            </a:endParaRPr>
          </a:p>
          <a:p>
            <a:pPr marL="342900" indent="-342900" algn="l">
              <a:spcBef>
                <a:spcPct val="20000"/>
              </a:spcBef>
              <a:buFont typeface="Symbol" pitchFamily="18" charset="2"/>
              <a:buNone/>
            </a:pPr>
            <a:endParaRPr lang="en-US" dirty="0">
              <a:solidFill>
                <a:srgbClr val="000066"/>
              </a:solidFill>
              <a:latin typeface="Lucida Sans" pitchFamily="34" charset="0"/>
            </a:endParaRPr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5773738" y="5864225"/>
            <a:ext cx="32131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  <a:buFont typeface="Symbol" pitchFamily="18" charset="2"/>
              <a:buNone/>
              <a:defRPr/>
            </a:pPr>
            <a:r>
              <a:rPr lang="en-US" dirty="0">
                <a:solidFill>
                  <a:srgbClr val="000066"/>
                </a:solidFill>
                <a:latin typeface="Lucida Sans" pitchFamily="34" charset="0"/>
              </a:rPr>
              <a:t>Pending or in progress</a:t>
            </a:r>
          </a:p>
          <a:p>
            <a:pPr marL="342900" indent="-342900" algn="l">
              <a:spcBef>
                <a:spcPct val="20000"/>
              </a:spcBef>
              <a:buFont typeface="Symbol" pitchFamily="18" charset="2"/>
              <a:buChar char="·"/>
              <a:defRPr/>
            </a:pPr>
            <a:r>
              <a:rPr lang="en-US" sz="1600" dirty="0">
                <a:solidFill>
                  <a:srgbClr val="000066"/>
                </a:solidFill>
                <a:latin typeface="Lucida Sans" pitchFamily="34" charset="0"/>
              </a:rPr>
              <a:t>ZA, </a:t>
            </a:r>
            <a:r>
              <a:rPr lang="en-US" sz="1600" dirty="0" smtClean="0">
                <a:solidFill>
                  <a:srgbClr val="000066"/>
                </a:solidFill>
                <a:latin typeface="Lucida Sans" pitchFamily="34" charset="0"/>
              </a:rPr>
              <a:t>KE, TZ, </a:t>
            </a:r>
            <a:r>
              <a:rPr lang="en-US" sz="1600" strike="sngStrike" dirty="0" smtClean="0">
                <a:solidFill>
                  <a:srgbClr val="000066"/>
                </a:solidFill>
                <a:latin typeface="Lucida Sans" pitchFamily="34" charset="0"/>
              </a:rPr>
              <a:t>SN</a:t>
            </a:r>
            <a:r>
              <a:rPr lang="en-US" sz="1600" dirty="0">
                <a:solidFill>
                  <a:srgbClr val="000066"/>
                </a:solidFill>
                <a:latin typeface="Lucida Sans" pitchFamily="34" charset="0"/>
              </a:rPr>
              <a:t>, TN, </a:t>
            </a:r>
            <a:r>
              <a:rPr lang="en-US" sz="1600" dirty="0" smtClean="0">
                <a:solidFill>
                  <a:srgbClr val="000066"/>
                </a:solidFill>
                <a:latin typeface="Lucida Sans" pitchFamily="34" charset="0"/>
              </a:rPr>
              <a:t>AE,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GE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Lucida Sans" pitchFamily="34" charset="0"/>
            </a:endParaRPr>
          </a:p>
        </p:txBody>
      </p:sp>
      <p:sp>
        <p:nvSpPr>
          <p:cNvPr id="18438" name="Oval 1"/>
          <p:cNvSpPr>
            <a:spLocks noChangeArrowheads="1"/>
          </p:cNvSpPr>
          <p:nvPr/>
        </p:nvSpPr>
        <p:spPr bwMode="auto">
          <a:xfrm>
            <a:off x="576774" y="2495695"/>
            <a:ext cx="776203" cy="455324"/>
          </a:xfrm>
          <a:prstGeom prst="ellipse">
            <a:avLst/>
          </a:prstGeom>
          <a:noFill/>
          <a:ln w="12700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7" name="Picture 2" descr="H:\Home\davidg\EUGridPMA\Presentations\images\map-pma-emea-afr-gi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75" y="1981955"/>
            <a:ext cx="7375734" cy="489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Monday (today)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99" y="880751"/>
            <a:ext cx="7643968" cy="557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0878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and Wednesday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1" y="1234415"/>
            <a:ext cx="9077869" cy="415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6354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EUGridPMA</a:t>
            </a:r>
            <a:r>
              <a:rPr lang="en-GB" dirty="0" smtClean="0"/>
              <a:t> Meeting Agenda</a:t>
            </a:r>
          </a:p>
        </p:txBody>
      </p:sp>
      <p:sp>
        <p:nvSpPr>
          <p:cNvPr id="35843" name="Content Placeholder 4"/>
          <p:cNvSpPr>
            <a:spLocks noGrp="1"/>
          </p:cNvSpPr>
          <p:nvPr>
            <p:ph idx="1"/>
          </p:nvPr>
        </p:nvSpPr>
        <p:spPr>
          <a:xfrm>
            <a:off x="838200" y="1484313"/>
            <a:ext cx="8040688" cy="4586287"/>
          </a:xfrm>
        </p:spPr>
        <p:txBody>
          <a:bodyPr/>
          <a:lstStyle/>
          <a:p>
            <a:pPr marL="0" indent="0">
              <a:buNone/>
            </a:pPr>
            <a:endParaRPr lang="en-GB" sz="2200" b="1" dirty="0" smtClean="0"/>
          </a:p>
          <a:p>
            <a:r>
              <a:rPr lang="en-GB" sz="2200" b="1" i="1" dirty="0" err="1" smtClean="0"/>
              <a:t>APGridPMA</a:t>
            </a:r>
            <a:r>
              <a:rPr lang="en-GB" sz="2200" b="1" i="1" dirty="0" smtClean="0"/>
              <a:t> </a:t>
            </a:r>
            <a:r>
              <a:rPr lang="en-GB" sz="2200" b="1" i="1" dirty="0" smtClean="0"/>
              <a:t>&amp; ISGC: 16-20 March 2015</a:t>
            </a:r>
            <a:br>
              <a:rPr lang="en-GB" sz="2200" b="1" i="1" dirty="0" smtClean="0"/>
            </a:br>
            <a:r>
              <a:rPr lang="en-GB" sz="2200" b="1" i="1" dirty="0" smtClean="0"/>
              <a:t>	(Security Workshop on 15)</a:t>
            </a:r>
          </a:p>
          <a:p>
            <a:endParaRPr lang="en-GB" sz="2200" b="1" i="1" dirty="0"/>
          </a:p>
          <a:p>
            <a:r>
              <a:rPr lang="en-GB" sz="2200" b="1" i="1" dirty="0" err="1" smtClean="0"/>
              <a:t>EUgridPMA</a:t>
            </a:r>
            <a:r>
              <a:rPr lang="en-GB" sz="2200" b="1" i="1" dirty="0" smtClean="0"/>
              <a:t> 34 (tbc): Copenhagen</a:t>
            </a:r>
            <a:br>
              <a:rPr lang="en-GB" sz="2200" b="1" i="1" dirty="0" smtClean="0"/>
            </a:br>
            <a:r>
              <a:rPr lang="en-GB" sz="2200" b="1" i="1" dirty="0" smtClean="0"/>
              <a:t>May 11-13</a:t>
            </a:r>
          </a:p>
          <a:p>
            <a:endParaRPr lang="en-GB" sz="2200" b="1" i="1" dirty="0"/>
          </a:p>
          <a:p>
            <a:r>
              <a:rPr lang="en-GB" sz="2200" b="1" i="1" dirty="0" smtClean="0"/>
              <a:t>TNC2015</a:t>
            </a:r>
            <a:r>
              <a:rPr lang="en-GB" sz="2200" b="1" i="1" dirty="0"/>
              <a:t>: 15-18 June 2015, Porto, PT</a:t>
            </a:r>
            <a:br>
              <a:rPr lang="en-GB" sz="2200" b="1" i="1" dirty="0"/>
            </a:br>
            <a:r>
              <a:rPr lang="en-GB" sz="2200" b="1" i="1" dirty="0"/>
              <a:t>	(REFEDS on 14</a:t>
            </a:r>
            <a:r>
              <a:rPr lang="en-GB" sz="2200" b="1" i="1" baseline="30000" dirty="0"/>
              <a:t>th</a:t>
            </a:r>
            <a:r>
              <a:rPr lang="en-GB" sz="2200" b="1" i="1" dirty="0"/>
              <a:t>)</a:t>
            </a:r>
          </a:p>
          <a:p>
            <a:endParaRPr lang="en-GB" sz="2200" b="1" dirty="0" smtClean="0"/>
          </a:p>
          <a:p>
            <a:r>
              <a:rPr lang="en-GB" sz="2200" b="1" dirty="0" smtClean="0"/>
              <a:t>Open request for </a:t>
            </a:r>
            <a:r>
              <a:rPr lang="en-GB" sz="2200" b="1" dirty="0" err="1" smtClean="0"/>
              <a:t>EUGridPMA</a:t>
            </a:r>
            <a:r>
              <a:rPr lang="en-GB" sz="2200" b="1" dirty="0" smtClean="0"/>
              <a:t> </a:t>
            </a:r>
            <a:r>
              <a:rPr lang="en-GB" sz="2200" b="1" dirty="0" smtClean="0"/>
              <a:t>35 </a:t>
            </a:r>
            <a:br>
              <a:rPr lang="en-GB" sz="2200" b="1" dirty="0" smtClean="0"/>
            </a:br>
            <a:r>
              <a:rPr lang="en-GB" sz="2200" b="1" dirty="0" smtClean="0"/>
              <a:t>in September </a:t>
            </a:r>
            <a:r>
              <a:rPr lang="en-GB" sz="2200" b="1" dirty="0" smtClean="0"/>
              <a:t>(7-9?) 2015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428"/>
            <a:ext cx="8045450" cy="879475"/>
          </a:xfrm>
        </p:spPr>
        <p:txBody>
          <a:bodyPr/>
          <a:lstStyle/>
          <a:p>
            <a:r>
              <a:rPr lang="en-US" dirty="0" smtClean="0"/>
              <a:t>May 11 – 13 – Copenhagen, DK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28943"/>
            <a:ext cx="9144000" cy="602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865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s://www.eugridpma.org/meetings/2008-05/CHP-rou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35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2145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gridpma">
  <a:themeElements>
    <a:clrScheme name="eugridpm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ugridpma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ugridpm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gridpm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GI-InSPIRE-Slide-Template_v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D:\Home\davidg\Template\eugridpma.pot</Template>
  <TotalTime>100991</TotalTime>
  <Words>89</Words>
  <Application>Microsoft Office PowerPoint</Application>
  <PresentationFormat>On-screen Show (4:3)</PresentationFormat>
  <Paragraphs>33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eugridpma</vt:lpstr>
      <vt:lpstr>EGI-InSPIRE-Slide-Template_v4</vt:lpstr>
      <vt:lpstr>Welcome (again) to Berlin EUGridPMA33   January 2015 </vt:lpstr>
      <vt:lpstr>Welcome back in Berlin</vt:lpstr>
      <vt:lpstr>Round Table and Introductions</vt:lpstr>
      <vt:lpstr>Geographical coverage of the EUGridPMA</vt:lpstr>
      <vt:lpstr>Agenda Monday (today)</vt:lpstr>
      <vt:lpstr>Tuesday and Wednesday</vt:lpstr>
      <vt:lpstr>EUGridPMA Meeting Agenda</vt:lpstr>
      <vt:lpstr>May 11 – 13 – Copenhagen, DK</vt:lpstr>
      <vt:lpstr>PowerPoint Presentation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Grid Policy Management Authority</dc:title>
  <dc:creator>David Groep</dc:creator>
  <cp:lastModifiedBy>DavidG</cp:lastModifiedBy>
  <cp:revision>715</cp:revision>
  <dcterms:created xsi:type="dcterms:W3CDTF">2004-04-13T08:36:56Z</dcterms:created>
  <dcterms:modified xsi:type="dcterms:W3CDTF">2015-01-12T14:14:26Z</dcterms:modified>
</cp:coreProperties>
</file>