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4" r:id="rId2"/>
  </p:sldMasterIdLst>
  <p:notesMasterIdLst>
    <p:notesMasterId r:id="rId21"/>
  </p:notesMasterIdLst>
  <p:handoutMasterIdLst>
    <p:handoutMasterId r:id="rId22"/>
  </p:handoutMasterIdLst>
  <p:sldIdLst>
    <p:sldId id="256" r:id="rId3"/>
    <p:sldId id="358" r:id="rId4"/>
    <p:sldId id="317" r:id="rId5"/>
    <p:sldId id="359" r:id="rId6"/>
    <p:sldId id="368" r:id="rId7"/>
    <p:sldId id="369" r:id="rId8"/>
    <p:sldId id="370" r:id="rId9"/>
    <p:sldId id="371" r:id="rId10"/>
    <p:sldId id="372" r:id="rId11"/>
    <p:sldId id="374" r:id="rId12"/>
    <p:sldId id="375" r:id="rId13"/>
    <p:sldId id="362" r:id="rId14"/>
    <p:sldId id="364" r:id="rId15"/>
    <p:sldId id="365" r:id="rId16"/>
    <p:sldId id="376" r:id="rId17"/>
    <p:sldId id="377" r:id="rId18"/>
    <p:sldId id="366" r:id="rId19"/>
    <p:sldId id="367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cia Florio" initials="L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85937-6FF5-C445-ACB9-9F464713F92D}" type="datetimeFigureOut">
              <a:rPr lang="en-US" smtClean="0"/>
              <a:pPr/>
              <a:t>26/10/2014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1487-A5EB-9147-873E-FEC628449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5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DDBFF2-9216-48EB-BCD2-6FC0E4735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ECCB-D2D6-47DD-9F2B-E0D52A20D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7645-D8E9-46C3-86B4-60CD28484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981075"/>
            <a:ext cx="194310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981075"/>
            <a:ext cx="567690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C890-734D-4F2B-90BC-9AD75D43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nl-NL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nl-NL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2775-E956-414F-BA27-FBD68D57F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2891-D3B3-43FA-8EF0-7474EC2C5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0518-AD6C-485E-B5F3-9C31FADC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A60E-1359-4938-B1AC-686739EEB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324-4841-49F8-8853-AD1CBADE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F390-D524-4E13-AB54-6DF295E7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90A2-FA98-4CB7-8B1F-6174C1847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99CF-374B-4972-9947-3DE8F343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C46EFB-F553-4F51-93D3-0EB19F44B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CI_PPT_templ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52A759-CE90-8E4D-8205-5455BBF991FC}" type="slidenum">
              <a:rPr lang="en-AU" sz="1000">
                <a:solidFill>
                  <a:srgbClr val="58A618"/>
                </a:solidFill>
                <a:latin typeface=""/>
                <a:ea typeface="+mn-ea"/>
                <a:cs typeface="Trebuchet MS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000" dirty="0">
              <a:solidFill>
                <a:srgbClr val="58A618"/>
              </a:solidFill>
              <a:latin typeface=""/>
              <a:ea typeface="+mn-ea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s.sissa.it/archive/conferences/179/011/ISGC%202013_011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feds.terena.org/index.php/SIRTF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c.net/docs/default-source/technology/federated_security_incident_response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259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Security Incident Response Trust Framework for Federated Identity (Sir-T-Fi)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David Kelsey (STFC-RAL)</a:t>
            </a:r>
          </a:p>
          <a:p>
            <a:pPr eaLnBrk="1" hangingPunct="1"/>
            <a:r>
              <a:rPr lang="en-US" dirty="0" smtClean="0"/>
              <a:t>REFEDS, Indianapolis</a:t>
            </a:r>
          </a:p>
          <a:p>
            <a:pPr eaLnBrk="1" hangingPunct="1"/>
            <a:r>
              <a:rPr lang="en-US" dirty="0" smtClean="0"/>
              <a:t>26 Oct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for Collaborating Infrastructures (SCI)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 collaborative activity of </a:t>
            </a:r>
            <a:r>
              <a:rPr lang="en-US" sz="1800" dirty="0"/>
              <a:t>i</a:t>
            </a:r>
            <a:r>
              <a:rPr lang="en-US" sz="1800" dirty="0" smtClean="0"/>
              <a:t>nformation security officers from large-scale infrastructures</a:t>
            </a:r>
          </a:p>
          <a:p>
            <a:pPr lvl="1"/>
            <a:r>
              <a:rPr lang="en-US" sz="1600" dirty="0" smtClean="0"/>
              <a:t>EGI, OSG, PRACE, EUDAT, CHAIN, WLCG, XSEDE, …</a:t>
            </a:r>
          </a:p>
          <a:p>
            <a:r>
              <a:rPr lang="en-US" sz="1800" dirty="0" smtClean="0"/>
              <a:t>Developed out of EGEE – security policy group</a:t>
            </a:r>
          </a:p>
          <a:p>
            <a:r>
              <a:rPr lang="en-US" sz="1800" dirty="0" smtClean="0"/>
              <a:t>We are developing a </a:t>
            </a:r>
            <a:r>
              <a:rPr lang="en-US" sz="1800" i="1" dirty="0" smtClean="0"/>
              <a:t>Trust framework</a:t>
            </a:r>
          </a:p>
          <a:p>
            <a:pPr lvl="1"/>
            <a:r>
              <a:rPr lang="en-US" sz="1600" dirty="0" smtClean="0"/>
              <a:t>Enable interoperation (security teams)</a:t>
            </a:r>
          </a:p>
          <a:p>
            <a:pPr lvl="1"/>
            <a:r>
              <a:rPr lang="en-US" sz="1600" dirty="0" smtClean="0"/>
              <a:t>Manage cross-infrastructure security risks</a:t>
            </a:r>
          </a:p>
          <a:p>
            <a:pPr lvl="1"/>
            <a:r>
              <a:rPr lang="en-US" sz="1600" dirty="0" smtClean="0"/>
              <a:t>Develop policy standards</a:t>
            </a:r>
          </a:p>
          <a:p>
            <a:pPr lvl="1"/>
            <a:r>
              <a:rPr lang="en-US" sz="1600" dirty="0" smtClean="0"/>
              <a:t>Especially where not able to share identical security policies</a:t>
            </a:r>
          </a:p>
          <a:p>
            <a:r>
              <a:rPr lang="en-US" sz="1800" dirty="0" smtClean="0"/>
              <a:t>Version 1 of SCI document</a:t>
            </a:r>
          </a:p>
          <a:p>
            <a:pPr marL="0" indent="0">
              <a:buNone/>
            </a:pPr>
            <a:r>
              <a:rPr lang="en-US" sz="1600" i="1" dirty="0">
                <a:hlinkClick r:id="rId2"/>
              </a:rPr>
              <a:t>http://</a:t>
            </a:r>
            <a:r>
              <a:rPr lang="en-US" sz="1600" i="1" dirty="0" err="1">
                <a:hlinkClick r:id="rId2"/>
              </a:rPr>
              <a:t>pos.sissa.it</a:t>
            </a:r>
            <a:r>
              <a:rPr lang="en-US" sz="1600" i="1" dirty="0">
                <a:hlinkClick r:id="rId2"/>
              </a:rPr>
              <a:t>/archive/conferences/179/011/ISGC%202013_011.pdf </a:t>
            </a:r>
            <a:endParaRPr lang="en-US" sz="1600" i="1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SCI: areas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Operational Security</a:t>
            </a:r>
          </a:p>
          <a:p>
            <a:r>
              <a:rPr lang="en-US" dirty="0" smtClean="0"/>
              <a:t>Incident Response</a:t>
            </a:r>
          </a:p>
          <a:p>
            <a:r>
              <a:rPr lang="en-US" dirty="0" smtClean="0"/>
              <a:t>Traceability</a:t>
            </a:r>
          </a:p>
          <a:p>
            <a:r>
              <a:rPr lang="en-US" dirty="0" smtClean="0"/>
              <a:t>Participant Responsibilities</a:t>
            </a:r>
          </a:p>
          <a:p>
            <a:pPr lvl="1"/>
            <a:r>
              <a:rPr lang="en-US" dirty="0" smtClean="0"/>
              <a:t>Individual users</a:t>
            </a:r>
          </a:p>
          <a:p>
            <a:pPr lvl="1"/>
            <a:r>
              <a:rPr lang="en-US" dirty="0" smtClean="0"/>
              <a:t>Collections of users</a:t>
            </a:r>
          </a:p>
          <a:p>
            <a:pPr lvl="1"/>
            <a:r>
              <a:rPr lang="en-US" dirty="0" smtClean="0"/>
              <a:t>Resource providers, service operators</a:t>
            </a:r>
          </a:p>
          <a:p>
            <a:r>
              <a:rPr lang="en-US" dirty="0" smtClean="0"/>
              <a:t>Legal issues and Management procedures</a:t>
            </a:r>
          </a:p>
          <a:p>
            <a:r>
              <a:rPr lang="en-US" dirty="0" smtClean="0"/>
              <a:t>Protection and processing of Personal Data/Personally Identifiable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Sir-T-Fi – 1</a:t>
            </a:r>
            <a:r>
              <a:rPr lang="en-US" baseline="30000" dirty="0" smtClean="0"/>
              <a:t>st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 Security Incident Response Trust Framework for Federated Identity (Sir-T-Fi) </a:t>
            </a:r>
            <a:endParaRPr lang="en-US" sz="2400" b="1" dirty="0" smtClean="0"/>
          </a:p>
          <a:p>
            <a:r>
              <a:rPr lang="en-US" sz="2400" dirty="0" smtClean="0"/>
              <a:t>After discussions at TNC2014</a:t>
            </a:r>
          </a:p>
          <a:p>
            <a:r>
              <a:rPr lang="en-US" sz="2400" dirty="0" smtClean="0"/>
              <a:t>Meeting at TERENA offices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June</a:t>
            </a:r>
          </a:p>
          <a:p>
            <a:pPr lvl="1"/>
            <a:r>
              <a:rPr lang="en-US" sz="1800" dirty="0" smtClean="0"/>
              <a:t>David </a:t>
            </a:r>
            <a:r>
              <a:rPr lang="en-US" sz="1800" dirty="0" err="1" smtClean="0"/>
              <a:t>Groep</a:t>
            </a:r>
            <a:r>
              <a:rPr lang="en-US" sz="1800" dirty="0" smtClean="0"/>
              <a:t>, Leif Johansson, Dave Kelsey, Leif Nixon, </a:t>
            </a:r>
            <a:r>
              <a:rPr lang="en-US" sz="1800" dirty="0" err="1" smtClean="0"/>
              <a:t>Romain</a:t>
            </a:r>
            <a:r>
              <a:rPr lang="en-US" sz="1800" dirty="0" smtClean="0"/>
              <a:t> </a:t>
            </a:r>
            <a:r>
              <a:rPr lang="en-US" sz="1800" dirty="0" err="1" smtClean="0"/>
              <a:t>Wartel</a:t>
            </a:r>
            <a:endParaRPr lang="en-US" sz="1800" dirty="0" smtClean="0"/>
          </a:p>
          <a:p>
            <a:pPr lvl="1"/>
            <a:r>
              <a:rPr lang="en-US" sz="1800" dirty="0" smtClean="0"/>
              <a:t>Remote: Tom Barton, Jim </a:t>
            </a:r>
            <a:r>
              <a:rPr lang="en-US" sz="1800" dirty="0" err="1" smtClean="0"/>
              <a:t>Basney</a:t>
            </a:r>
            <a:r>
              <a:rPr lang="en-US" sz="1800" dirty="0" smtClean="0"/>
              <a:t>, Jacob Farmer, Ann West</a:t>
            </a:r>
          </a:p>
          <a:p>
            <a:pPr lvl="1"/>
            <a:r>
              <a:rPr lang="en-US" sz="1800" dirty="0" smtClean="0"/>
              <a:t>Apologies from Ann Harding, Von Welch, Scott </a:t>
            </a:r>
            <a:r>
              <a:rPr lang="en-US" sz="1800" dirty="0" err="1" smtClean="0"/>
              <a:t>Koranda</a:t>
            </a:r>
            <a:r>
              <a:rPr lang="en-US" sz="1800" dirty="0" smtClean="0"/>
              <a:t>, </a:t>
            </a:r>
            <a:r>
              <a:rPr lang="en-US" sz="1800" dirty="0" err="1" smtClean="0"/>
              <a:t>Licia</a:t>
            </a:r>
            <a:r>
              <a:rPr lang="en-US" sz="1800" dirty="0" smtClean="0"/>
              <a:t> Florio, Nicole Harris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18</a:t>
            </a:r>
            <a:r>
              <a:rPr lang="en-US" baseline="30000" dirty="0" smtClean="0"/>
              <a:t>th</a:t>
            </a:r>
            <a:r>
              <a:rPr lang="en-US" dirty="0" smtClean="0"/>
              <a:t> June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Discussed general aims and thoughts</a:t>
            </a:r>
          </a:p>
          <a:p>
            <a:pPr lvl="1"/>
            <a:r>
              <a:rPr lang="en-US" sz="1600" dirty="0" smtClean="0"/>
              <a:t>For now only address security incident response</a:t>
            </a:r>
          </a:p>
          <a:p>
            <a:pPr lvl="1"/>
            <a:r>
              <a:rPr lang="en-US" sz="1600" dirty="0" smtClean="0"/>
              <a:t>Assurance profile to meet requirements on incident response</a:t>
            </a:r>
          </a:p>
          <a:p>
            <a:pPr lvl="1"/>
            <a:r>
              <a:rPr lang="en-US" sz="1600" dirty="0" smtClean="0"/>
              <a:t>Needs to be light weight - </a:t>
            </a:r>
            <a:r>
              <a:rPr lang="en-US" sz="1600" dirty="0" err="1" smtClean="0"/>
              <a:t>IdPs</a:t>
            </a:r>
            <a:r>
              <a:rPr lang="en-US" sz="1600" dirty="0" smtClean="0"/>
              <a:t> self assert</a:t>
            </a:r>
          </a:p>
          <a:p>
            <a:pPr lvl="1"/>
            <a:r>
              <a:rPr lang="en-GB" sz="1600" dirty="0"/>
              <a:t>Federation Operators act as conduits of information from </a:t>
            </a:r>
            <a:r>
              <a:rPr lang="en-GB" sz="1600" dirty="0" err="1"/>
              <a:t>IdP</a:t>
            </a:r>
            <a:endParaRPr lang="en-GB" sz="1600" dirty="0"/>
          </a:p>
          <a:p>
            <a:pPr lvl="1"/>
            <a:r>
              <a:rPr lang="en-US" sz="1600" dirty="0"/>
              <a:t>Need a flag of compliance (for relying parties)</a:t>
            </a:r>
          </a:p>
          <a:p>
            <a:pPr lvl="2"/>
            <a:r>
              <a:rPr lang="en-US" sz="1400" dirty="0"/>
              <a:t>In </a:t>
            </a:r>
            <a:r>
              <a:rPr lang="en-US" sz="1400" dirty="0" err="1"/>
              <a:t>IdP</a:t>
            </a:r>
            <a:r>
              <a:rPr lang="en-US" sz="1400" dirty="0"/>
              <a:t> metadata</a:t>
            </a:r>
          </a:p>
          <a:p>
            <a:pPr lvl="2"/>
            <a:r>
              <a:rPr lang="en-US" sz="1400" dirty="0"/>
              <a:t>Could be per </a:t>
            </a:r>
            <a:r>
              <a:rPr lang="en-US" sz="1400" dirty="0" smtClean="0"/>
              <a:t>user</a:t>
            </a:r>
            <a:endParaRPr lang="en-GB" sz="1600" dirty="0" smtClean="0"/>
          </a:p>
          <a:p>
            <a:pPr lvl="1"/>
            <a:r>
              <a:rPr lang="en-GB" sz="1600" dirty="0" smtClean="0"/>
              <a:t>Use </a:t>
            </a:r>
            <a:r>
              <a:rPr lang="en-GB" sz="1600" dirty="0" err="1"/>
              <a:t>eduPersonAssurance</a:t>
            </a:r>
            <a:r>
              <a:rPr lang="en-GB" sz="1600" dirty="0"/>
              <a:t>  or “</a:t>
            </a:r>
            <a:r>
              <a:rPr lang="en-GB" sz="1600" dirty="0" err="1"/>
              <a:t>SAMLAuthenticatonContextClassRef</a:t>
            </a:r>
            <a:r>
              <a:rPr lang="en-GB" sz="1600" dirty="0"/>
              <a:t>” in assertions from </a:t>
            </a:r>
            <a:r>
              <a:rPr lang="en-GB" sz="1600" dirty="0" err="1"/>
              <a:t>IdP</a:t>
            </a:r>
            <a:r>
              <a:rPr lang="en-GB" sz="1600" dirty="0"/>
              <a:t> </a:t>
            </a:r>
            <a:endParaRPr lang="en-US" sz="1600" dirty="0"/>
          </a:p>
          <a:p>
            <a:r>
              <a:rPr lang="en-US" sz="1800" dirty="0" smtClean="0"/>
              <a:t>First modifications to SCI document</a:t>
            </a:r>
            <a:endParaRPr lang="en-US" sz="1800" dirty="0"/>
          </a:p>
          <a:p>
            <a:pPr lvl="1"/>
            <a:r>
              <a:rPr lang="en-US" sz="1600" dirty="0" smtClean="0"/>
              <a:t>Operational Security, Incident Response and Traceability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Sir-T-Fi since June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phone/video meeting –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Oct</a:t>
            </a:r>
          </a:p>
          <a:p>
            <a:r>
              <a:rPr lang="en-US" sz="2400" dirty="0" smtClean="0"/>
              <a:t>Mail list – </a:t>
            </a:r>
            <a:r>
              <a:rPr lang="en-US" sz="2400" dirty="0" err="1" smtClean="0"/>
              <a:t>sirtfi@terena.org</a:t>
            </a:r>
            <a:endParaRPr lang="en-US" sz="2400" dirty="0" smtClean="0"/>
          </a:p>
          <a:p>
            <a:r>
              <a:rPr lang="en-US" sz="2400" dirty="0" smtClean="0"/>
              <a:t>Wiki</a:t>
            </a:r>
          </a:p>
          <a:p>
            <a:pPr marL="0" indent="0">
              <a:buNone/>
            </a:pPr>
            <a:r>
              <a:rPr lang="en-US" sz="1800" i="1" dirty="0">
                <a:hlinkClick r:id="rId2"/>
              </a:rPr>
              <a:t>https://</a:t>
            </a:r>
            <a:r>
              <a:rPr lang="en-US" sz="1800" i="1" dirty="0" err="1">
                <a:hlinkClick r:id="rId2"/>
              </a:rPr>
              <a:t>refeds.terena.org</a:t>
            </a:r>
            <a:r>
              <a:rPr lang="en-US" sz="1800" i="1" dirty="0">
                <a:hlinkClick r:id="rId2"/>
              </a:rPr>
              <a:t>/</a:t>
            </a:r>
            <a:r>
              <a:rPr lang="en-US" sz="1800" i="1" dirty="0" err="1">
                <a:hlinkClick r:id="rId2"/>
              </a:rPr>
              <a:t>index.php</a:t>
            </a:r>
            <a:r>
              <a:rPr lang="en-US" sz="1800" i="1" dirty="0">
                <a:hlinkClick r:id="rId2"/>
              </a:rPr>
              <a:t>/SIRTFI</a:t>
            </a:r>
            <a:endParaRPr lang="en-US" sz="1800" i="1" dirty="0" smtClean="0"/>
          </a:p>
          <a:p>
            <a:r>
              <a:rPr lang="en-US" sz="2400" dirty="0" smtClean="0"/>
              <a:t>Doc moved to Google Docs</a:t>
            </a:r>
          </a:p>
          <a:p>
            <a:r>
              <a:rPr lang="en-US" sz="2400" dirty="0" smtClean="0"/>
              <a:t>Document evolving</a:t>
            </a:r>
          </a:p>
          <a:p>
            <a:pPr lvl="1"/>
            <a:r>
              <a:rPr lang="en-US" sz="2000" dirty="0" smtClean="0"/>
              <a:t>Make public once we have a reasonable first draft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9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text from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Abstract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Sir-T-Fi group (Security Incident Response Trust Framework for Federated Identity) is a collaborative activity of information security </a:t>
            </a:r>
            <a:r>
              <a:rPr lang="en-GB" sz="2000" dirty="0" smtClean="0"/>
              <a:t>professionals from </a:t>
            </a:r>
            <a:r>
              <a:rPr lang="en-GB" sz="2000" dirty="0"/>
              <a:t>national identity federations and distributed IT infrastructures in the research &amp; education sector. Its aim is to simplify the management of </a:t>
            </a:r>
            <a:r>
              <a:rPr lang="en-GB" sz="2000" dirty="0" smtClean="0"/>
              <a:t>cross</a:t>
            </a:r>
            <a:r>
              <a:rPr lang="en-GB" sz="2000" dirty="0"/>
              <a:t>-infrastructure operational security risks, to build trust and develop policy standards for collaboration in security incident response.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Text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Security Incident Response</a:t>
            </a:r>
          </a:p>
          <a:p>
            <a:r>
              <a:rPr lang="en-GB" sz="1800" dirty="0" smtClean="0"/>
              <a:t>Each </a:t>
            </a:r>
            <a:r>
              <a:rPr lang="en-GB" sz="1800" dirty="0"/>
              <a:t>Claims Processor must</a:t>
            </a:r>
            <a:r>
              <a:rPr lang="en-GB" sz="1800" dirty="0" smtClean="0"/>
              <a:t>:</a:t>
            </a:r>
            <a:r>
              <a:rPr lang="en-GB" sz="1800" dirty="0"/>
              <a:t> </a:t>
            </a:r>
          </a:p>
          <a:p>
            <a:pPr lvl="0"/>
            <a:r>
              <a:rPr lang="en-GB" sz="1800" dirty="0"/>
              <a:t>[IR1] Provide security contact information who will respond in a timely manner according to current best practice, e.g. one working day.</a:t>
            </a:r>
          </a:p>
          <a:p>
            <a:pPr lvl="0"/>
            <a:r>
              <a:rPr lang="en-GB" sz="1800" dirty="0"/>
              <a:t>[IR2] Have an established Incident Response procedure. This must address: roles, authority, and responsibilities; identification and assessment of an incident; minimising damage, response and recovery strategies;</a:t>
            </a:r>
          </a:p>
          <a:p>
            <a:pPr lvl="0"/>
            <a:r>
              <a:rPr lang="en-GB" sz="1800" dirty="0"/>
              <a:t>[IR3] The ability and the willingness to collaborate in the handling of a security incident with affected Claims Processors;</a:t>
            </a:r>
          </a:p>
          <a:p>
            <a:pPr lvl="0"/>
            <a:r>
              <a:rPr lang="en-GB" sz="1800" dirty="0"/>
              <a:t>[IR4] Respect and should use the TLP (ref) information disclosure policy.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Sir-T-Fi meeting on Friday </a:t>
            </a:r>
            <a:r>
              <a:rPr lang="en-US" sz="2000" dirty="0" smtClean="0"/>
              <a:t>morning</a:t>
            </a:r>
          </a:p>
          <a:p>
            <a:pPr lvl="1"/>
            <a:r>
              <a:rPr lang="en-US" sz="1800" dirty="0" smtClean="0"/>
              <a:t>How do we encourage deployment</a:t>
            </a:r>
            <a:endParaRPr lang="en-US" sz="1800" dirty="0" smtClean="0"/>
          </a:p>
          <a:p>
            <a:r>
              <a:rPr lang="en-US" sz="2000" dirty="0" smtClean="0"/>
              <a:t>ACAMP this week</a:t>
            </a:r>
          </a:p>
          <a:p>
            <a:r>
              <a:rPr lang="en-US" sz="2000" dirty="0" smtClean="0"/>
              <a:t>Input from others, e.g.</a:t>
            </a:r>
          </a:p>
          <a:p>
            <a:pPr marL="0" indent="0">
              <a:buNone/>
            </a:pPr>
            <a:r>
              <a:rPr lang="en-US" sz="1600" i="1" dirty="0">
                <a:hlinkClick r:id="rId2"/>
              </a:rPr>
              <a:t>http://</a:t>
            </a:r>
            <a:r>
              <a:rPr lang="en-US" sz="1600" i="1" dirty="0" err="1">
                <a:hlinkClick r:id="rId2"/>
              </a:rPr>
              <a:t>www.cic.net</a:t>
            </a:r>
            <a:r>
              <a:rPr lang="en-US" sz="1600" i="1" dirty="0">
                <a:hlinkClick r:id="rId2"/>
              </a:rPr>
              <a:t>/docs/default-source/technology/</a:t>
            </a:r>
            <a:r>
              <a:rPr lang="en-US" sz="1600" i="1" dirty="0" err="1">
                <a:hlinkClick r:id="rId2"/>
              </a:rPr>
              <a:t>federated_security_incident_response.pdf</a:t>
            </a:r>
            <a:endParaRPr lang="en-US" sz="1600" i="1" dirty="0"/>
          </a:p>
          <a:p>
            <a:r>
              <a:rPr lang="en-US" sz="2000" dirty="0" smtClean="0"/>
              <a:t>EU H2020 AARC</a:t>
            </a:r>
          </a:p>
          <a:p>
            <a:pPr lvl="1"/>
            <a:r>
              <a:rPr lang="en-US" sz="1800" dirty="0" smtClean="0"/>
              <a:t>Can provide test use cases</a:t>
            </a:r>
          </a:p>
          <a:p>
            <a:r>
              <a:rPr lang="en-US" sz="2000" dirty="0" smtClean="0"/>
              <a:t>Activity is very much open</a:t>
            </a:r>
          </a:p>
          <a:p>
            <a:pPr lvl="1"/>
            <a:r>
              <a:rPr lang="en-US" sz="1800" dirty="0" smtClean="0"/>
              <a:t>People welcome to join</a:t>
            </a:r>
          </a:p>
          <a:p>
            <a:pPr lvl="1"/>
            <a:r>
              <a:rPr lang="en-US" sz="1800" dirty="0" smtClean="0"/>
              <a:t>Ask Nicole Harris if you wish to join mail list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Input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FIM4R requirements</a:t>
            </a:r>
            <a:endParaRPr lang="en-US" sz="1400" dirty="0" smtClean="0"/>
          </a:p>
          <a:p>
            <a:r>
              <a:rPr lang="en-US" sz="2000" dirty="0" smtClean="0"/>
              <a:t>TNC2014 </a:t>
            </a:r>
            <a:r>
              <a:rPr lang="en-US" sz="2000" dirty="0" err="1" smtClean="0"/>
              <a:t>BoF</a:t>
            </a:r>
            <a:r>
              <a:rPr lang="en-US" sz="2000" dirty="0" smtClean="0"/>
              <a:t> – </a:t>
            </a:r>
            <a:r>
              <a:rPr lang="en-US" sz="2000" dirty="0" err="1" smtClean="0"/>
              <a:t>Romain</a:t>
            </a:r>
            <a:r>
              <a:rPr lang="en-US" sz="2000" dirty="0" smtClean="0"/>
              <a:t> </a:t>
            </a:r>
            <a:r>
              <a:rPr lang="en-US" sz="2000" dirty="0" err="1" smtClean="0"/>
              <a:t>Wartel</a:t>
            </a:r>
            <a:endParaRPr lang="en-US" sz="2000" dirty="0" smtClean="0"/>
          </a:p>
          <a:p>
            <a:r>
              <a:rPr lang="en-US" sz="2000" dirty="0" smtClean="0"/>
              <a:t>Security for Collaborating Infrastructures (SCI)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Sir-T-Fi</a:t>
            </a:r>
          </a:p>
          <a:p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meeting - 18 June 2014</a:t>
            </a:r>
          </a:p>
          <a:p>
            <a:r>
              <a:rPr lang="en-US" sz="2200" dirty="0" smtClean="0"/>
              <a:t>Mail list, wiki, document</a:t>
            </a:r>
          </a:p>
          <a:p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F2F meeting this week – Friday morning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6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</a:t>
            </a:r>
            <a:r>
              <a:rPr lang="en-US" dirty="0" err="1" smtClean="0"/>
              <a:t>IdM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Research (FIM4R)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816350"/>
          </a:xfrm>
        </p:spPr>
        <p:txBody>
          <a:bodyPr/>
          <a:lstStyle/>
          <a:p>
            <a:r>
              <a:rPr lang="en-US" sz="2400" dirty="0" smtClean="0"/>
              <a:t>Includes photon &amp; neutron </a:t>
            </a:r>
            <a:r>
              <a:rPr lang="en-US" sz="2400" dirty="0"/>
              <a:t>facilities, social science &amp; humanities, </a:t>
            </a:r>
            <a:r>
              <a:rPr lang="en-US" sz="2400" dirty="0" smtClean="0"/>
              <a:t>high energy </a:t>
            </a:r>
            <a:r>
              <a:rPr lang="en-US" sz="2400" dirty="0"/>
              <a:t>physics, </a:t>
            </a:r>
            <a:r>
              <a:rPr lang="en-US" sz="2400" dirty="0" smtClean="0"/>
              <a:t>climate science, life sciences and ESA</a:t>
            </a:r>
          </a:p>
          <a:p>
            <a:r>
              <a:rPr lang="en-US" sz="2400" dirty="0" smtClean="0"/>
              <a:t>Aim: define common vision, requirements and best practices</a:t>
            </a:r>
          </a:p>
          <a:p>
            <a:r>
              <a:rPr lang="en-US" sz="2400" dirty="0" smtClean="0"/>
              <a:t>Vision and requirements paper published</a:t>
            </a:r>
          </a:p>
          <a:p>
            <a:r>
              <a:rPr lang="en-US" sz="2400" i="1" dirty="0">
                <a:hlinkClick r:id="rId2"/>
              </a:rPr>
              <a:t>https://</a:t>
            </a:r>
            <a:r>
              <a:rPr lang="en-US" sz="2400" i="1" dirty="0" err="1">
                <a:hlinkClick r:id="rId2"/>
              </a:rPr>
              <a:t>cdsweb.cern.ch</a:t>
            </a:r>
            <a:r>
              <a:rPr lang="en-US" sz="2400" i="1" dirty="0">
                <a:hlinkClick r:id="rId2"/>
              </a:rPr>
              <a:t>/record/1442597</a:t>
            </a:r>
            <a:endParaRPr lang="en-US" sz="2400" i="1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FIM4R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Operational requirements include:</a:t>
            </a:r>
          </a:p>
          <a:p>
            <a:r>
              <a:rPr lang="en-US" sz="2400" b="1" dirty="0" smtClean="0"/>
              <a:t>Traceability</a:t>
            </a:r>
            <a:r>
              <a:rPr lang="en-US" sz="2400" b="1" dirty="0"/>
              <a:t>. </a:t>
            </a:r>
            <a:r>
              <a:rPr lang="en-US" sz="2400" dirty="0"/>
              <a:t>Identifying the cause of any security incident is essential for containment of its impact and to help prevent re-occurrence. The audit trail needs to include the federated </a:t>
            </a:r>
            <a:r>
              <a:rPr lang="en-US" sz="2400" dirty="0" err="1" smtClean="0"/>
              <a:t>IdPs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Appropriate </a:t>
            </a:r>
            <a:r>
              <a:rPr lang="en-US" sz="2400" b="1" dirty="0"/>
              <a:t>Security Incident Response </a:t>
            </a:r>
            <a:r>
              <a:rPr lang="en-US" sz="2400" dirty="0"/>
              <a:t>policies and procedures are required which need to include all </a:t>
            </a:r>
            <a:r>
              <a:rPr lang="en-US" sz="2400" dirty="0" err="1"/>
              <a:t>IdPs</a:t>
            </a:r>
            <a:r>
              <a:rPr lang="en-US" sz="2400" dirty="0"/>
              <a:t> and SPs.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75-E956-414F-BA27-FBD68D57FA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26 Oct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SIRTFI,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F390-D524-4E13-AB54-6DF295E7C4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2014-05 TNC Identity Federation OPS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DA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stfc-ral</Template>
  <TotalTime>2520</TotalTime>
  <Words>771</Words>
  <Application>Microsoft Macintosh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RDA</vt:lpstr>
      <vt:lpstr> Security Incident Response Trust Framework for Federated Identity (Sir-T-Fi)</vt:lpstr>
      <vt:lpstr>Outline</vt:lpstr>
      <vt:lpstr>Federated IdM  for Research (FIM4R)</vt:lpstr>
      <vt:lpstr>FIM4R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for Collaborating Infrastructures (SCI)</vt:lpstr>
      <vt:lpstr>SCI: areas addressed</vt:lpstr>
      <vt:lpstr>Sir-T-Fi – 1st Meeting</vt:lpstr>
      <vt:lpstr>Meeting 18th June</vt:lpstr>
      <vt:lpstr>Sir-T-Fi since June</vt:lpstr>
      <vt:lpstr>Some text from document</vt:lpstr>
      <vt:lpstr>Example Text (2)</vt:lpstr>
      <vt:lpstr>Next steps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Security</dc:title>
  <dc:creator>D Kelsey</dc:creator>
  <cp:lastModifiedBy>David Kelsey</cp:lastModifiedBy>
  <cp:revision>283</cp:revision>
  <dcterms:created xsi:type="dcterms:W3CDTF">2007-09-18T14:19:45Z</dcterms:created>
  <dcterms:modified xsi:type="dcterms:W3CDTF">2014-10-26T13:40:46Z</dcterms:modified>
</cp:coreProperties>
</file>