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58" r:id="rId3"/>
    <p:sldId id="259" r:id="rId4"/>
    <p:sldId id="559" r:id="rId5"/>
    <p:sldId id="560" r:id="rId6"/>
    <p:sldId id="56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3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6899C-53D1-4EC8-ACA4-84AE52113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9819DE-9EA1-4569-8407-1AD45BECB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2AAAF-F6DA-4AD0-BF83-75F3E4702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5239-0A3A-4D6C-BF21-6A6153C4D507}" type="datetimeFigureOut">
              <a:rPr lang="nl-NL" smtClean="0"/>
              <a:t>1-7-2024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27C9B-33C8-4EFE-B861-71B37A74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24696-46BA-42B7-943E-DFEF4F82A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083A-758E-46D6-8C2C-48B909CEE01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029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67FDD-52A1-4D72-86D0-C39E019F7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D2525D-57FD-4CE2-9461-A393747D4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6FF60-9EFB-412B-8026-818BA1EDB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5239-0A3A-4D6C-BF21-6A6153C4D507}" type="datetimeFigureOut">
              <a:rPr lang="nl-NL" smtClean="0"/>
              <a:t>1-7-2024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A91A3-E0CB-479A-82E4-090FD81A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466C5-B433-45E6-956D-5D892E1C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083A-758E-46D6-8C2C-48B909CEE01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969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86A639-4708-4D23-8B0E-C42A4A41BB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2F998-A541-420D-BA4B-389EA88C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74748-D608-4503-ACE1-4FB1017AD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5239-0A3A-4D6C-BF21-6A6153C4D507}" type="datetimeFigureOut">
              <a:rPr lang="nl-NL" smtClean="0"/>
              <a:t>1-7-2024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CCF48-871C-452F-8C3C-3D21093D3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FDCAB-57F5-40E0-93E7-27D938104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083A-758E-46D6-8C2C-48B909CEE01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796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57F66-F470-4D0A-BBA9-66B9EFF32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01E22-FE04-44CE-BB3D-E3B9E6D5A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5D940-3C9F-4368-BAED-08399366E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5239-0A3A-4D6C-BF21-6A6153C4D507}" type="datetimeFigureOut">
              <a:rPr lang="nl-NL" smtClean="0"/>
              <a:t>1-7-2024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2C265-7D07-42FD-8E43-C443BF9D5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41AE4-BDAE-4F43-8850-8E457C233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083A-758E-46D6-8C2C-48B909CEE01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105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B84B5-96BE-4373-8153-CEAFDE37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F9143-30F3-4AB4-B060-77C71356E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95DAC-F363-41DD-9479-D3A04B551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5239-0A3A-4D6C-BF21-6A6153C4D507}" type="datetimeFigureOut">
              <a:rPr lang="nl-NL" smtClean="0"/>
              <a:t>1-7-2024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DB42E-09B0-4835-A6E5-62425FDE2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61BD4-F037-43CE-A7E9-BEDCDF26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083A-758E-46D6-8C2C-48B909CEE01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521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D6B48-E129-48F7-850C-6D3281109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202F4-E126-4135-9A32-93DF9B6BC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0AC3E-821A-46C7-98CA-A5F53F941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69214-D68E-4A53-8D01-63ECD4F35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5239-0A3A-4D6C-BF21-6A6153C4D507}" type="datetimeFigureOut">
              <a:rPr lang="nl-NL" smtClean="0"/>
              <a:t>1-7-2024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C093D-A797-429C-889A-78F21096D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FBC545-2EB0-4E2E-ADE6-28DDB2F29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083A-758E-46D6-8C2C-48B909CEE01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318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B25FD-4D9D-4F99-A82C-719CD2E2F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67095-CE07-40C6-987A-1631A7642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1863C0-BE1B-41EB-A9B2-17E2B1C2E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6BB4DD-D47D-427C-B646-AAEDB806A4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3B27F9-713F-4CBA-8A5F-09F68A3B99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211608-3B74-42B6-A43C-BB4B2A35A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5239-0A3A-4D6C-BF21-6A6153C4D507}" type="datetimeFigureOut">
              <a:rPr lang="nl-NL" smtClean="0"/>
              <a:t>1-7-2024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19A7B5-FFEC-4391-B907-E7726904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794A9D-8669-4714-82DE-0B511CD8F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083A-758E-46D6-8C2C-48B909CEE01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579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D8DAD-F6B8-4E5B-8E62-DB37B800F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F486A7-A21E-461E-A6BE-3BCDE0B9C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5239-0A3A-4D6C-BF21-6A6153C4D507}" type="datetimeFigureOut">
              <a:rPr lang="nl-NL" smtClean="0"/>
              <a:t>1-7-2024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C5885A-BB06-4F63-A0EB-984C169DF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F41F2-A51F-465F-A7DC-1B809B5F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083A-758E-46D6-8C2C-48B909CEE01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8660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1B53B5-5461-4422-85AC-4967F6C7E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5239-0A3A-4D6C-BF21-6A6153C4D507}" type="datetimeFigureOut">
              <a:rPr lang="nl-NL" smtClean="0"/>
              <a:t>1-7-2024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F1498B-C135-4984-B283-F0366FA36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D1E7A-AFAE-41E7-993A-8B2E06F4E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083A-758E-46D6-8C2C-48B909CEE01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7377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231D3-1F88-45A3-84C7-94CFA0A7F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9BED9-BF1A-463C-B30C-5B3DA3B4B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CAC25-27E1-4146-BB58-D990B06B4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580991-2F38-469F-807D-2E17F9E6A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5239-0A3A-4D6C-BF21-6A6153C4D507}" type="datetimeFigureOut">
              <a:rPr lang="nl-NL" smtClean="0"/>
              <a:t>1-7-2024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D51C5-8B8C-4DFF-9E63-89F6E49D8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3BD11-45A1-4C5C-B030-67E54E18C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083A-758E-46D6-8C2C-48B909CEE01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6633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2F93E-D5DA-49FD-AB46-D12BB2D8F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FD4DFA-C0E0-4A44-B4E2-6E959A5E0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CF3AEB-7E59-42FF-810F-C5A548EE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B7A01-E638-467D-BB5B-B01DF1005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5239-0A3A-4D6C-BF21-6A6153C4D507}" type="datetimeFigureOut">
              <a:rPr lang="nl-NL" smtClean="0"/>
              <a:t>1-7-2024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4BA0F-BF6C-4B1E-AC4D-B84FACFF2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4B98B-D17B-4B1A-AEA2-349467EAE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083A-758E-46D6-8C2C-48B909CEE01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537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E573D6-6995-4F98-81BF-B327DFE52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F32B6-9E1E-4261-BAD2-FA7AB7949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BC8AB-6742-4855-8989-2CC315683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65239-0A3A-4D6C-BF21-6A6153C4D507}" type="datetimeFigureOut">
              <a:rPr lang="nl-NL" smtClean="0"/>
              <a:t>1-7-2024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39B12-FF0A-4404-AAB7-305AF0EF6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C4948-F23D-4EF9-992A-A1D0E62A5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2083A-758E-46D6-8C2C-48B909CEE01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946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B4F10-1874-4BA5-A5E7-15BE3EA7A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LHCb</a:t>
            </a:r>
            <a:r>
              <a:rPr lang="nl-NL" dirty="0"/>
              <a:t> VELO Upgrade II</a:t>
            </a:r>
            <a:br>
              <a:rPr lang="nl-NL" dirty="0"/>
            </a:br>
            <a:r>
              <a:rPr lang="nl-NL" sz="4000" dirty="0" err="1"/>
              <a:t>Progress</a:t>
            </a:r>
            <a:r>
              <a:rPr lang="nl-NL" sz="4000" dirty="0"/>
              <a:t> meeting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1963-38C3-43C2-AFD6-6CEE4EC30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0427"/>
            <a:ext cx="9144000" cy="1655762"/>
          </a:xfrm>
        </p:spPr>
        <p:txBody>
          <a:bodyPr/>
          <a:lstStyle/>
          <a:p>
            <a:r>
              <a:rPr lang="nl-NL" dirty="0"/>
              <a:t>1 JUL 2024</a:t>
            </a:r>
          </a:p>
          <a:p>
            <a:r>
              <a:rPr lang="nl-NL" dirty="0" err="1"/>
              <a:t>Yutaro</a:t>
            </a:r>
            <a:r>
              <a:rPr lang="nl-NL" dirty="0"/>
              <a:t> </a:t>
            </a:r>
            <a:r>
              <a:rPr lang="nl-NL" dirty="0" err="1"/>
              <a:t>Takahashi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4745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7D183-EE8B-4CB9-ACD0-1F4E88903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Roadmap</a:t>
            </a:r>
            <a:r>
              <a:rPr lang="nl-NL" dirty="0"/>
              <a:t> pictures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E1064-5E7E-4C09-9707-A736B6E09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85360" cy="4351338"/>
          </a:xfrm>
        </p:spPr>
        <p:txBody>
          <a:bodyPr/>
          <a:lstStyle/>
          <a:p>
            <a:r>
              <a:rPr lang="nl-NL" dirty="0" err="1"/>
              <a:t>Added</a:t>
            </a:r>
            <a:r>
              <a:rPr lang="nl-NL" dirty="0"/>
              <a:t> </a:t>
            </a:r>
            <a:r>
              <a:rPr lang="nl-NL" dirty="0" err="1"/>
              <a:t>beamline</a:t>
            </a:r>
            <a:endParaRPr lang="nl-NL" dirty="0"/>
          </a:p>
          <a:p>
            <a:r>
              <a:rPr lang="nl-NL" dirty="0" err="1"/>
              <a:t>Zoomed</a:t>
            </a:r>
            <a:r>
              <a:rPr lang="nl-NL" dirty="0"/>
              <a:t> in </a:t>
            </a:r>
            <a:r>
              <a:rPr lang="nl-NL" dirty="0" err="1"/>
              <a:t>version</a:t>
            </a:r>
            <a:r>
              <a:rPr lang="nl-NL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86E43-50A3-4EB8-9470-FCE4B7332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625" y="258136"/>
            <a:ext cx="4645152" cy="37899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294CB8-4C4A-4F55-B3C9-1BB093550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274" y="3865234"/>
            <a:ext cx="2342733" cy="28098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580155-03A3-4323-B84C-1FCED87D6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5048" y="4001294"/>
            <a:ext cx="3538729" cy="256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88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CDC21-AF34-4AF2-AF8A-CC67FCA6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423"/>
            <a:ext cx="10515600" cy="1325563"/>
          </a:xfrm>
        </p:spPr>
        <p:txBody>
          <a:bodyPr/>
          <a:lstStyle/>
          <a:p>
            <a:r>
              <a:rPr lang="nl-NL" dirty="0"/>
              <a:t>CO2 </a:t>
            </a:r>
            <a:r>
              <a:rPr lang="nl-NL" dirty="0" err="1"/>
              <a:t>sublimation</a:t>
            </a:r>
            <a:r>
              <a:rPr lang="nl-NL" dirty="0"/>
              <a:t> </a:t>
            </a:r>
            <a:r>
              <a:rPr lang="nl-NL" dirty="0" err="1"/>
              <a:t>cooling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8354F-9E61-4374-B076-54D478048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976" y="1337422"/>
            <a:ext cx="7377953" cy="5257016"/>
          </a:xfrm>
        </p:spPr>
        <p:txBody>
          <a:bodyPr>
            <a:normAutofit fontScale="77500" lnSpcReduction="20000"/>
          </a:bodyPr>
          <a:lstStyle/>
          <a:p>
            <a:r>
              <a:rPr lang="nl-NL" dirty="0"/>
              <a:t>Update</a:t>
            </a:r>
          </a:p>
          <a:p>
            <a:pPr lvl="1"/>
            <a:r>
              <a:rPr lang="nl-NL" dirty="0"/>
              <a:t>New </a:t>
            </a:r>
            <a:r>
              <a:rPr lang="nl-NL" dirty="0" err="1"/>
              <a:t>needle</a:t>
            </a:r>
            <a:r>
              <a:rPr lang="nl-NL" dirty="0"/>
              <a:t> </a:t>
            </a:r>
            <a:r>
              <a:rPr lang="nl-NL" dirty="0" err="1"/>
              <a:t>valve</a:t>
            </a:r>
            <a:r>
              <a:rPr lang="nl-NL" dirty="0"/>
              <a:t> </a:t>
            </a:r>
            <a:r>
              <a:rPr lang="nl-NL" dirty="0" err="1"/>
              <a:t>installed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Martijn.</a:t>
            </a:r>
          </a:p>
          <a:p>
            <a:pPr lvl="1"/>
            <a:r>
              <a:rPr lang="nl-NL" dirty="0" err="1"/>
              <a:t>Two</a:t>
            </a:r>
            <a:r>
              <a:rPr lang="nl-NL" dirty="0"/>
              <a:t> tests </a:t>
            </a:r>
            <a:r>
              <a:rPr lang="nl-NL" dirty="0" err="1"/>
              <a:t>performed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try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quantify</a:t>
            </a:r>
            <a:r>
              <a:rPr lang="nl-NL" dirty="0"/>
              <a:t> </a:t>
            </a:r>
            <a:r>
              <a:rPr lang="nl-NL" dirty="0" err="1"/>
              <a:t>cooling</a:t>
            </a:r>
            <a:r>
              <a:rPr lang="nl-NL" dirty="0"/>
              <a:t> </a:t>
            </a:r>
            <a:r>
              <a:rPr lang="nl-NL" dirty="0" err="1"/>
              <a:t>capacity</a:t>
            </a:r>
            <a:r>
              <a:rPr lang="nl-NL" dirty="0"/>
              <a:t>.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nl-NL" dirty="0"/>
              <a:t>Data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analyzed</a:t>
            </a:r>
            <a:endParaRPr lang="nl-NL" dirty="0"/>
          </a:p>
          <a:p>
            <a:pPr>
              <a:buFont typeface="Symbol" panose="05050102010706020507" pitchFamily="18" charset="2"/>
              <a:buChar char="Þ"/>
            </a:pPr>
            <a:endParaRPr lang="nl-NL" dirty="0"/>
          </a:p>
          <a:p>
            <a:r>
              <a:rPr lang="nl-NL" dirty="0" err="1"/>
              <a:t>Early</a:t>
            </a:r>
            <a:r>
              <a:rPr lang="nl-NL" dirty="0"/>
              <a:t> </a:t>
            </a:r>
            <a:r>
              <a:rPr lang="nl-NL" dirty="0" err="1"/>
              <a:t>results</a:t>
            </a:r>
            <a:endParaRPr lang="nl-NL" dirty="0"/>
          </a:p>
          <a:p>
            <a:pPr lvl="1"/>
            <a:r>
              <a:rPr lang="nl-NL" dirty="0" err="1"/>
              <a:t>Difficult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reproduce </a:t>
            </a:r>
            <a:r>
              <a:rPr lang="nl-NL" dirty="0" err="1"/>
              <a:t>previous</a:t>
            </a:r>
            <a:r>
              <a:rPr lang="nl-NL" dirty="0"/>
              <a:t> “</a:t>
            </a:r>
            <a:r>
              <a:rPr lang="nl-NL" dirty="0" err="1"/>
              <a:t>successful</a:t>
            </a:r>
            <a:r>
              <a:rPr lang="nl-NL" dirty="0"/>
              <a:t>” </a:t>
            </a:r>
            <a:r>
              <a:rPr lang="nl-NL" dirty="0" err="1"/>
              <a:t>result</a:t>
            </a:r>
            <a:endParaRPr lang="nl-NL" dirty="0"/>
          </a:p>
          <a:p>
            <a:pPr lvl="1"/>
            <a:r>
              <a:rPr lang="nl-NL" dirty="0" err="1"/>
              <a:t>Often</a:t>
            </a:r>
            <a:r>
              <a:rPr lang="nl-NL" dirty="0"/>
              <a:t> </a:t>
            </a:r>
            <a:r>
              <a:rPr lang="nl-NL" dirty="0" err="1"/>
              <a:t>Blocked</a:t>
            </a:r>
            <a:r>
              <a:rPr lang="nl-NL" dirty="0"/>
              <a:t> </a:t>
            </a:r>
            <a:r>
              <a:rPr lang="nl-NL" dirty="0" err="1"/>
              <a:t>channels</a:t>
            </a:r>
            <a:endParaRPr lang="nl-NL" dirty="0"/>
          </a:p>
          <a:p>
            <a:pPr lvl="1"/>
            <a:r>
              <a:rPr lang="nl-NL" dirty="0"/>
              <a:t>Exit </a:t>
            </a:r>
            <a:r>
              <a:rPr lang="nl-NL" dirty="0" err="1"/>
              <a:t>Temperature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below -58°C</a:t>
            </a:r>
          </a:p>
          <a:p>
            <a:pPr lvl="1"/>
            <a:r>
              <a:rPr lang="nl-NL" dirty="0"/>
              <a:t>CO</a:t>
            </a:r>
            <a:r>
              <a:rPr lang="nl-NL" baseline="-25000" dirty="0"/>
              <a:t>2</a:t>
            </a:r>
            <a:r>
              <a:rPr lang="nl-NL" dirty="0"/>
              <a:t> at exit has high </a:t>
            </a:r>
            <a:r>
              <a:rPr lang="nl-NL" dirty="0" err="1"/>
              <a:t>vapour</a:t>
            </a:r>
            <a:r>
              <a:rPr lang="nl-NL" dirty="0"/>
              <a:t> content (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much</a:t>
            </a:r>
            <a:r>
              <a:rPr lang="nl-NL" dirty="0"/>
              <a:t> ice) </a:t>
            </a:r>
          </a:p>
          <a:p>
            <a:pPr lvl="1"/>
            <a:r>
              <a:rPr lang="nl-NL" dirty="0" err="1"/>
              <a:t>Increasing</a:t>
            </a:r>
            <a:r>
              <a:rPr lang="nl-NL" dirty="0"/>
              <a:t> heat input leads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increased</a:t>
            </a:r>
            <a:r>
              <a:rPr lang="nl-NL" dirty="0"/>
              <a:t>, but </a:t>
            </a:r>
            <a:r>
              <a:rPr lang="nl-NL" dirty="0" err="1"/>
              <a:t>stable</a:t>
            </a:r>
            <a:r>
              <a:rPr lang="nl-NL" dirty="0"/>
              <a:t> </a:t>
            </a:r>
            <a:r>
              <a:rPr lang="nl-NL" dirty="0" err="1"/>
              <a:t>temperature</a:t>
            </a:r>
            <a:r>
              <a:rPr lang="nl-NL" dirty="0"/>
              <a:t>.</a:t>
            </a:r>
          </a:p>
          <a:p>
            <a:pPr lvl="2"/>
            <a:r>
              <a:rPr lang="nl-NL" dirty="0"/>
              <a:t>3,6W =&gt; -55°C, 6,4W =&gt; -53°C, 10W =&gt; -50°C</a:t>
            </a:r>
          </a:p>
          <a:p>
            <a:r>
              <a:rPr lang="nl-NL" dirty="0"/>
              <a:t>Analysis</a:t>
            </a:r>
          </a:p>
          <a:p>
            <a:pPr lvl="1"/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channels</a:t>
            </a:r>
            <a:r>
              <a:rPr lang="nl-NL" dirty="0"/>
              <a:t> get </a:t>
            </a:r>
            <a:r>
              <a:rPr lang="nl-NL" dirty="0" err="1"/>
              <a:t>clogged</a:t>
            </a:r>
            <a:r>
              <a:rPr lang="nl-NL" dirty="0"/>
              <a:t>, </a:t>
            </a:r>
            <a:r>
              <a:rPr lang="nl-NL" dirty="0" err="1"/>
              <a:t>the</a:t>
            </a:r>
            <a:r>
              <a:rPr lang="nl-NL" dirty="0"/>
              <a:t> ice </a:t>
            </a:r>
            <a:r>
              <a:rPr lang="nl-NL" dirty="0" err="1"/>
              <a:t>formed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warp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soft </a:t>
            </a:r>
            <a:r>
              <a:rPr lang="nl-NL" dirty="0" err="1"/>
              <a:t>gasket</a:t>
            </a:r>
            <a:r>
              <a:rPr lang="nl-NL" dirty="0"/>
              <a:t>, </a:t>
            </a:r>
            <a:r>
              <a:rPr lang="nl-NL" dirty="0" err="1"/>
              <a:t>leading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blockage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channel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gasket</a:t>
            </a:r>
            <a:r>
              <a:rPr lang="nl-NL" dirty="0"/>
              <a:t>. </a:t>
            </a:r>
          </a:p>
          <a:p>
            <a:r>
              <a:rPr lang="nl-NL" dirty="0" err="1"/>
              <a:t>Some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Change setting </a:t>
            </a:r>
            <a:r>
              <a:rPr lang="nl-NL" dirty="0" err="1"/>
              <a:t>needle</a:t>
            </a:r>
            <a:r>
              <a:rPr lang="nl-NL" dirty="0"/>
              <a:t> </a:t>
            </a:r>
            <a:r>
              <a:rPr lang="nl-NL" dirty="0" err="1"/>
              <a:t>valve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allow</a:t>
            </a:r>
            <a:r>
              <a:rPr lang="nl-NL" dirty="0"/>
              <a:t> </a:t>
            </a:r>
            <a:r>
              <a:rPr lang="nl-NL" dirty="0" err="1"/>
              <a:t>lower</a:t>
            </a:r>
            <a:r>
              <a:rPr lang="nl-NL" dirty="0"/>
              <a:t> </a:t>
            </a:r>
            <a:r>
              <a:rPr lang="nl-NL" dirty="0" err="1"/>
              <a:t>flows</a:t>
            </a:r>
            <a:r>
              <a:rPr lang="nl-NL" dirty="0"/>
              <a:t> (&lt; 0,2 g/s)</a:t>
            </a:r>
          </a:p>
          <a:p>
            <a:pPr lvl="1"/>
            <a:r>
              <a:rPr lang="nl-NL" dirty="0" err="1"/>
              <a:t>Try</a:t>
            </a:r>
            <a:r>
              <a:rPr lang="nl-NL" dirty="0"/>
              <a:t> PTFE </a:t>
            </a:r>
            <a:r>
              <a:rPr lang="nl-NL" dirty="0" err="1"/>
              <a:t>gasket</a:t>
            </a:r>
            <a:r>
              <a:rPr lang="nl-NL" dirty="0"/>
              <a:t> (</a:t>
            </a:r>
            <a:r>
              <a:rPr lang="nl-NL" dirty="0" err="1"/>
              <a:t>much</a:t>
            </a:r>
            <a:r>
              <a:rPr lang="nl-NL" dirty="0"/>
              <a:t> </a:t>
            </a:r>
            <a:r>
              <a:rPr lang="nl-NL" dirty="0" err="1"/>
              <a:t>stiffer</a:t>
            </a:r>
            <a:r>
              <a:rPr lang="nl-NL" dirty="0"/>
              <a:t>)</a:t>
            </a:r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4D874B-7DBC-4744-93C5-D50820A07A58}"/>
              </a:ext>
            </a:extLst>
          </p:cNvPr>
          <p:cNvSpPr txBox="1"/>
          <p:nvPr/>
        </p:nvSpPr>
        <p:spPr>
          <a:xfrm>
            <a:off x="7509285" y="1229023"/>
            <a:ext cx="45504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\\ad.nikhef.nl\project\mt\project\LHCb\VELO Upgrade 2\CO2 </a:t>
            </a:r>
            <a:r>
              <a:rPr lang="nl-NL" dirty="0" err="1"/>
              <a:t>Sublimation</a:t>
            </a:r>
            <a:r>
              <a:rPr lang="nl-NL" dirty="0"/>
              <a:t> </a:t>
            </a:r>
            <a:r>
              <a:rPr lang="nl-NL" dirty="0" err="1"/>
              <a:t>Cooling</a:t>
            </a:r>
            <a:r>
              <a:rPr lang="nl-NL" dirty="0"/>
              <a:t>\20240625_Experiment_4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700CDE-45F8-42B9-9B8C-68B205651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871" y="2555765"/>
            <a:ext cx="3689117" cy="276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43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948BA-1872-41AA-80B4-F29A73A3B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Station design </a:t>
            </a:r>
            <a:r>
              <a:rPr lang="nl-NL" dirty="0" err="1"/>
              <a:t>with</a:t>
            </a:r>
            <a:r>
              <a:rPr lang="nl-NL" dirty="0"/>
              <a:t> extra ring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8528F6-77B7-4212-8210-5E6A3837A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3973" y="151949"/>
            <a:ext cx="7228590" cy="4351338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F971AE-DC86-4802-B434-C127900D4BA5}"/>
              </a:ext>
            </a:extLst>
          </p:cNvPr>
          <p:cNvSpPr txBox="1">
            <a:spLocks/>
          </p:cNvSpPr>
          <p:nvPr/>
        </p:nvSpPr>
        <p:spPr>
          <a:xfrm>
            <a:off x="64008" y="1761617"/>
            <a:ext cx="50109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Targets:</a:t>
            </a:r>
          </a:p>
          <a:p>
            <a:pPr lvl="1"/>
            <a:r>
              <a:rPr lang="nl-NL" dirty="0" err="1"/>
              <a:t>All</a:t>
            </a:r>
            <a:r>
              <a:rPr lang="nl-NL" dirty="0"/>
              <a:t> modules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placed</a:t>
            </a:r>
            <a:r>
              <a:rPr lang="nl-NL" dirty="0"/>
              <a:t> at </a:t>
            </a:r>
            <a:r>
              <a:rPr lang="nl-NL" dirty="0" err="1"/>
              <a:t>two</a:t>
            </a:r>
            <a:r>
              <a:rPr lang="nl-NL" dirty="0"/>
              <a:t> independent </a:t>
            </a:r>
            <a:r>
              <a:rPr lang="nl-NL" dirty="0" err="1"/>
              <a:t>angles</a:t>
            </a:r>
            <a:r>
              <a:rPr lang="nl-NL" dirty="0"/>
              <a:t> (</a:t>
            </a:r>
            <a:r>
              <a:rPr lang="nl-NL" dirty="0" err="1"/>
              <a:t>Rx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Ry)</a:t>
            </a:r>
          </a:p>
          <a:p>
            <a:pPr lvl="1"/>
            <a:r>
              <a:rPr lang="nl-NL" dirty="0" err="1"/>
              <a:t>Each</a:t>
            </a:r>
            <a:r>
              <a:rPr lang="nl-NL" dirty="0"/>
              <a:t> station at different </a:t>
            </a:r>
            <a:r>
              <a:rPr lang="nl-NL" dirty="0" err="1"/>
              <a:t>angle</a:t>
            </a:r>
            <a:r>
              <a:rPr lang="nl-NL" dirty="0"/>
              <a:t>?</a:t>
            </a:r>
          </a:p>
          <a:p>
            <a:pPr lvl="1"/>
            <a:r>
              <a:rPr lang="nl-NL" dirty="0"/>
              <a:t>Minimum </a:t>
            </a:r>
            <a:r>
              <a:rPr lang="nl-NL" dirty="0" err="1"/>
              <a:t>material</a:t>
            </a:r>
            <a:endParaRPr lang="nl-NL" dirty="0"/>
          </a:p>
          <a:p>
            <a:r>
              <a:rPr lang="nl-NL" dirty="0" err="1"/>
              <a:t>Challenges</a:t>
            </a:r>
            <a:r>
              <a:rPr lang="nl-NL" dirty="0"/>
              <a:t> / </a:t>
            </a:r>
            <a:r>
              <a:rPr lang="nl-NL" dirty="0" err="1"/>
              <a:t>Discussion</a:t>
            </a:r>
            <a:endParaRPr lang="nl-NL" dirty="0"/>
          </a:p>
          <a:p>
            <a:pPr lvl="1"/>
            <a:r>
              <a:rPr lang="nl-NL" dirty="0"/>
              <a:t>A gap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inner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outer</a:t>
            </a:r>
            <a:r>
              <a:rPr lang="nl-NL" dirty="0"/>
              <a:t> ring leads </a:t>
            </a:r>
            <a:r>
              <a:rPr lang="nl-NL" dirty="0" err="1"/>
              <a:t>to</a:t>
            </a:r>
            <a:r>
              <a:rPr lang="nl-NL" dirty="0"/>
              <a:t> open </a:t>
            </a:r>
            <a:r>
              <a:rPr lang="nl-NL" dirty="0" err="1"/>
              <a:t>outer</a:t>
            </a:r>
            <a:r>
              <a:rPr lang="nl-NL" dirty="0"/>
              <a:t> ring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should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used</a:t>
            </a:r>
            <a:r>
              <a:rPr lang="nl-NL" dirty="0"/>
              <a:t>.</a:t>
            </a:r>
          </a:p>
          <a:p>
            <a:pPr lvl="1"/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rotation</a:t>
            </a:r>
            <a:r>
              <a:rPr lang="nl-NL" dirty="0"/>
              <a:t> point of </a:t>
            </a:r>
            <a:r>
              <a:rPr lang="nl-NL" dirty="0" err="1"/>
              <a:t>the</a:t>
            </a:r>
            <a:r>
              <a:rPr lang="nl-NL" dirty="0"/>
              <a:t> sensors is </a:t>
            </a:r>
            <a:r>
              <a:rPr lang="nl-NL" dirty="0" err="1"/>
              <a:t>moved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outside</a:t>
            </a:r>
            <a:r>
              <a:rPr lang="nl-NL" dirty="0"/>
              <a:t> (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reduce</a:t>
            </a:r>
            <a:r>
              <a:rPr lang="nl-NL" dirty="0"/>
              <a:t> </a:t>
            </a:r>
            <a:r>
              <a:rPr lang="nl-NL" dirty="0" err="1"/>
              <a:t>material</a:t>
            </a:r>
            <a:r>
              <a:rPr lang="nl-NL" dirty="0"/>
              <a:t> </a:t>
            </a:r>
            <a:r>
              <a:rPr lang="nl-NL" dirty="0" err="1"/>
              <a:t>effects</a:t>
            </a:r>
            <a:r>
              <a:rPr lang="nl-NL" dirty="0"/>
              <a:t>),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influence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R</a:t>
            </a:r>
            <a:r>
              <a:rPr lang="nl-NL" baseline="-25000" dirty="0"/>
              <a:t>1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detector.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nl-NL" dirty="0" err="1"/>
              <a:t>Can</a:t>
            </a:r>
            <a:r>
              <a:rPr lang="nl-NL" dirty="0"/>
              <a:t> we go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one</a:t>
            </a:r>
            <a:r>
              <a:rPr lang="nl-NL" dirty="0"/>
              <a:t> </a:t>
            </a:r>
            <a:r>
              <a:rPr lang="nl-NL" dirty="0" err="1"/>
              <a:t>angle</a:t>
            </a:r>
            <a:r>
              <a:rPr lang="nl-NL" dirty="0"/>
              <a:t> per sensor?</a:t>
            </a:r>
          </a:p>
          <a:p>
            <a:pPr>
              <a:buFont typeface="Symbol" panose="05050102010706020507" pitchFamily="18" charset="2"/>
              <a:buChar char="Þ"/>
            </a:pPr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0ED6C6-B7FE-4ACF-832D-9B5A64F209EE}"/>
              </a:ext>
            </a:extLst>
          </p:cNvPr>
          <p:cNvCxnSpPr/>
          <p:nvPr/>
        </p:nvCxnSpPr>
        <p:spPr>
          <a:xfrm>
            <a:off x="5367528" y="6492875"/>
            <a:ext cx="19250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BC8455-8120-4357-B5CE-ABF212483DDB}"/>
              </a:ext>
            </a:extLst>
          </p:cNvPr>
          <p:cNvCxnSpPr>
            <a:cxnSpLocks/>
          </p:cNvCxnSpPr>
          <p:nvPr/>
        </p:nvCxnSpPr>
        <p:spPr>
          <a:xfrm>
            <a:off x="6315548" y="5605272"/>
            <a:ext cx="265176" cy="6949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A189D6-1C60-4387-AAAB-6D6644F157DF}"/>
              </a:ext>
            </a:extLst>
          </p:cNvPr>
          <p:cNvCxnSpPr>
            <a:cxnSpLocks/>
          </p:cNvCxnSpPr>
          <p:nvPr/>
        </p:nvCxnSpPr>
        <p:spPr>
          <a:xfrm>
            <a:off x="6580724" y="5518673"/>
            <a:ext cx="0" cy="7815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748F11-E00B-4202-B8C7-344CCAF1C392}"/>
              </a:ext>
            </a:extLst>
          </p:cNvPr>
          <p:cNvCxnSpPr/>
          <p:nvPr/>
        </p:nvCxnSpPr>
        <p:spPr>
          <a:xfrm>
            <a:off x="5367528" y="6300216"/>
            <a:ext cx="179222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2AA0FC-DD83-432E-8E5F-44E6E99041C8}"/>
              </a:ext>
            </a:extLst>
          </p:cNvPr>
          <p:cNvCxnSpPr>
            <a:cxnSpLocks/>
          </p:cNvCxnSpPr>
          <p:nvPr/>
        </p:nvCxnSpPr>
        <p:spPr>
          <a:xfrm flipH="1">
            <a:off x="6594259" y="5594970"/>
            <a:ext cx="201168" cy="6949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Arc 23">
            <a:extLst>
              <a:ext uri="{FF2B5EF4-FFF2-40B4-BE49-F238E27FC236}">
                <a16:creationId xmlns:a16="http://schemas.microsoft.com/office/drawing/2014/main" id="{7176DC15-FA09-4BA7-9FE3-766E3CD52228}"/>
              </a:ext>
            </a:extLst>
          </p:cNvPr>
          <p:cNvSpPr/>
          <p:nvPr/>
        </p:nvSpPr>
        <p:spPr>
          <a:xfrm rot="18900000">
            <a:off x="6338677" y="6027299"/>
            <a:ext cx="484092" cy="484092"/>
          </a:xfrm>
          <a:prstGeom prst="arc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7532FA-D03A-471D-B7F2-056535EA1956}"/>
              </a:ext>
            </a:extLst>
          </p:cNvPr>
          <p:cNvCxnSpPr>
            <a:cxnSpLocks/>
          </p:cNvCxnSpPr>
          <p:nvPr/>
        </p:nvCxnSpPr>
        <p:spPr>
          <a:xfrm>
            <a:off x="8156185" y="6492875"/>
            <a:ext cx="14533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80192B-FD07-4AC0-B22E-96122D60E286}"/>
              </a:ext>
            </a:extLst>
          </p:cNvPr>
          <p:cNvCxnSpPr/>
          <p:nvPr/>
        </p:nvCxnSpPr>
        <p:spPr>
          <a:xfrm>
            <a:off x="7995369" y="6300216"/>
            <a:ext cx="179222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9E56901-3D0F-46FD-9460-6434D7C7D925}"/>
              </a:ext>
            </a:extLst>
          </p:cNvPr>
          <p:cNvGrpSpPr/>
          <p:nvPr/>
        </p:nvGrpSpPr>
        <p:grpSpPr>
          <a:xfrm rot="10800000">
            <a:off x="8785718" y="5518673"/>
            <a:ext cx="479879" cy="781543"/>
            <a:chOff x="8261598" y="5145252"/>
            <a:chExt cx="479879" cy="781543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0A71DE1-76E9-4981-AFEC-99FED96530FC}"/>
                </a:ext>
              </a:extLst>
            </p:cNvPr>
            <p:cNvCxnSpPr>
              <a:cxnSpLocks/>
            </p:cNvCxnSpPr>
            <p:nvPr/>
          </p:nvCxnSpPr>
          <p:spPr>
            <a:xfrm>
              <a:off x="8261598" y="5231851"/>
              <a:ext cx="265176" cy="6949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5244DD9-2456-4E4F-B6AA-446B21D84BAC}"/>
                </a:ext>
              </a:extLst>
            </p:cNvPr>
            <p:cNvCxnSpPr>
              <a:cxnSpLocks/>
            </p:cNvCxnSpPr>
            <p:nvPr/>
          </p:nvCxnSpPr>
          <p:spPr>
            <a:xfrm>
              <a:off x="8526774" y="5145252"/>
              <a:ext cx="0" cy="7815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5031C22-2084-4A05-AB16-4BF64079EB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40309" y="5221549"/>
              <a:ext cx="201168" cy="6949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Arc 35">
            <a:extLst>
              <a:ext uri="{FF2B5EF4-FFF2-40B4-BE49-F238E27FC236}">
                <a16:creationId xmlns:a16="http://schemas.microsoft.com/office/drawing/2014/main" id="{C3983EAE-2F35-4B64-B432-8768B5C5A460}"/>
              </a:ext>
            </a:extLst>
          </p:cNvPr>
          <p:cNvSpPr/>
          <p:nvPr/>
        </p:nvSpPr>
        <p:spPr>
          <a:xfrm rot="8100000">
            <a:off x="8765815" y="5414110"/>
            <a:ext cx="484092" cy="484092"/>
          </a:xfrm>
          <a:prstGeom prst="arc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19967A3-C17B-4D93-AA4B-344231A60A07}"/>
              </a:ext>
            </a:extLst>
          </p:cNvPr>
          <p:cNvGrpSpPr/>
          <p:nvPr/>
        </p:nvGrpSpPr>
        <p:grpSpPr>
          <a:xfrm>
            <a:off x="8785718" y="3623242"/>
            <a:ext cx="3176845" cy="1490280"/>
            <a:chOff x="900303" y="2355867"/>
            <a:chExt cx="7056047" cy="3310041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286BBAA-70C8-46C6-96B3-AD562CAF61D2}"/>
                </a:ext>
              </a:extLst>
            </p:cNvPr>
            <p:cNvCxnSpPr>
              <a:cxnSpLocks/>
            </p:cNvCxnSpPr>
            <p:nvPr/>
          </p:nvCxnSpPr>
          <p:spPr>
            <a:xfrm>
              <a:off x="2008515" y="3738636"/>
              <a:ext cx="0" cy="16022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76E6938-E3A9-444F-93FA-DC7E9A4321FF}"/>
                </a:ext>
              </a:extLst>
            </p:cNvPr>
            <p:cNvCxnSpPr>
              <a:cxnSpLocks/>
            </p:cNvCxnSpPr>
            <p:nvPr/>
          </p:nvCxnSpPr>
          <p:spPr>
            <a:xfrm>
              <a:off x="2914526" y="3738636"/>
              <a:ext cx="0" cy="16022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8015039-0485-4279-8403-CAC609D6B2D3}"/>
                </a:ext>
              </a:extLst>
            </p:cNvPr>
            <p:cNvCxnSpPr>
              <a:cxnSpLocks/>
            </p:cNvCxnSpPr>
            <p:nvPr/>
          </p:nvCxnSpPr>
          <p:spPr>
            <a:xfrm>
              <a:off x="3820537" y="3738635"/>
              <a:ext cx="0" cy="16022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7D4073A-110D-4C99-94E5-A592C4B77B31}"/>
                </a:ext>
              </a:extLst>
            </p:cNvPr>
            <p:cNvCxnSpPr>
              <a:cxnSpLocks/>
            </p:cNvCxnSpPr>
            <p:nvPr/>
          </p:nvCxnSpPr>
          <p:spPr>
            <a:xfrm>
              <a:off x="4726548" y="3738635"/>
              <a:ext cx="0" cy="16022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7DEE14B-9195-4DB9-959B-0FA08134EE4C}"/>
                </a:ext>
              </a:extLst>
            </p:cNvPr>
            <p:cNvCxnSpPr>
              <a:cxnSpLocks/>
            </p:cNvCxnSpPr>
            <p:nvPr/>
          </p:nvCxnSpPr>
          <p:spPr>
            <a:xfrm>
              <a:off x="5632559" y="3738635"/>
              <a:ext cx="0" cy="16022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39CB9AE-5702-4734-95E9-5DCA9D5CB1A2}"/>
                </a:ext>
              </a:extLst>
            </p:cNvPr>
            <p:cNvCxnSpPr>
              <a:cxnSpLocks/>
            </p:cNvCxnSpPr>
            <p:nvPr/>
          </p:nvCxnSpPr>
          <p:spPr>
            <a:xfrm>
              <a:off x="6538570" y="3738635"/>
              <a:ext cx="0" cy="16022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07B4D08-3186-4FFA-8F08-2D5078F7780D}"/>
                </a:ext>
              </a:extLst>
            </p:cNvPr>
            <p:cNvCxnSpPr>
              <a:cxnSpLocks/>
            </p:cNvCxnSpPr>
            <p:nvPr/>
          </p:nvCxnSpPr>
          <p:spPr>
            <a:xfrm>
              <a:off x="7443542" y="3738635"/>
              <a:ext cx="0" cy="16022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7242B23-2D21-4662-8D61-F2114316D521}"/>
                </a:ext>
              </a:extLst>
            </p:cNvPr>
            <p:cNvCxnSpPr>
              <a:cxnSpLocks/>
            </p:cNvCxnSpPr>
            <p:nvPr/>
          </p:nvCxnSpPr>
          <p:spPr>
            <a:xfrm>
              <a:off x="5632559" y="2933551"/>
              <a:ext cx="0" cy="81451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5CEF955-6D81-4DDF-AE2C-D3439364B7E2}"/>
                </a:ext>
              </a:extLst>
            </p:cNvPr>
            <p:cNvCxnSpPr>
              <a:cxnSpLocks/>
            </p:cNvCxnSpPr>
            <p:nvPr/>
          </p:nvCxnSpPr>
          <p:spPr>
            <a:xfrm>
              <a:off x="4721878" y="2940621"/>
              <a:ext cx="0" cy="81451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AFB00D3-5A84-41CC-A907-3350AE2422C1}"/>
                </a:ext>
              </a:extLst>
            </p:cNvPr>
            <p:cNvCxnSpPr>
              <a:cxnSpLocks/>
            </p:cNvCxnSpPr>
            <p:nvPr/>
          </p:nvCxnSpPr>
          <p:spPr>
            <a:xfrm>
              <a:off x="6543327" y="2940621"/>
              <a:ext cx="0" cy="81451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D07E4CD-8A3A-4574-93D5-008F48B531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6702" y="3167491"/>
              <a:ext cx="4298462" cy="24819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1272615-31CD-44F2-A2D7-61048FDA234C}"/>
                </a:ext>
              </a:extLst>
            </p:cNvPr>
            <p:cNvCxnSpPr>
              <a:cxnSpLocks/>
            </p:cNvCxnSpPr>
            <p:nvPr/>
          </p:nvCxnSpPr>
          <p:spPr>
            <a:xfrm>
              <a:off x="6086972" y="2712984"/>
              <a:ext cx="0" cy="8145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993B533-ABD4-4AAE-AF96-C89DC1ABABAF}"/>
                </a:ext>
              </a:extLst>
            </p:cNvPr>
            <p:cNvCxnSpPr>
              <a:cxnSpLocks/>
            </p:cNvCxnSpPr>
            <p:nvPr/>
          </p:nvCxnSpPr>
          <p:spPr>
            <a:xfrm>
              <a:off x="5134865" y="2699696"/>
              <a:ext cx="0" cy="8145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A29D840-5C2A-438F-B353-D998E19E07C2}"/>
                </a:ext>
              </a:extLst>
            </p:cNvPr>
            <p:cNvCxnSpPr>
              <a:cxnSpLocks/>
            </p:cNvCxnSpPr>
            <p:nvPr/>
          </p:nvCxnSpPr>
          <p:spPr>
            <a:xfrm>
              <a:off x="4220465" y="2690269"/>
              <a:ext cx="0" cy="8145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C2895E6-A2FE-44E8-B5FA-31A07E407406}"/>
                </a:ext>
              </a:extLst>
            </p:cNvPr>
            <p:cNvCxnSpPr>
              <a:cxnSpLocks/>
            </p:cNvCxnSpPr>
            <p:nvPr/>
          </p:nvCxnSpPr>
          <p:spPr>
            <a:xfrm>
              <a:off x="6981469" y="2708638"/>
              <a:ext cx="0" cy="8145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64B5E91-6A8A-4AC0-8EBE-41E829E2D4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72657" y="3334535"/>
              <a:ext cx="5278975" cy="23313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DCDB574-CE1D-4FEE-9649-C3D239FD558C}"/>
                </a:ext>
              </a:extLst>
            </p:cNvPr>
            <p:cNvCxnSpPr>
              <a:cxnSpLocks/>
            </p:cNvCxnSpPr>
            <p:nvPr/>
          </p:nvCxnSpPr>
          <p:spPr>
            <a:xfrm>
              <a:off x="1197810" y="3738635"/>
              <a:ext cx="0" cy="16022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BCE6B8D-9BD5-4D5E-AB96-F67E1274B5DA}"/>
                </a:ext>
              </a:extLst>
            </p:cNvPr>
            <p:cNvCxnSpPr>
              <a:cxnSpLocks/>
            </p:cNvCxnSpPr>
            <p:nvPr/>
          </p:nvCxnSpPr>
          <p:spPr>
            <a:xfrm>
              <a:off x="900303" y="5340932"/>
              <a:ext cx="6216934" cy="0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Arrow: Down 58">
              <a:extLst>
                <a:ext uri="{FF2B5EF4-FFF2-40B4-BE49-F238E27FC236}">
                  <a16:creationId xmlns:a16="http://schemas.microsoft.com/office/drawing/2014/main" id="{5571D4D7-F50E-4495-B6EC-669D6464A61C}"/>
                </a:ext>
              </a:extLst>
            </p:cNvPr>
            <p:cNvSpPr/>
            <p:nvPr/>
          </p:nvSpPr>
          <p:spPr>
            <a:xfrm rot="10800000">
              <a:off x="5960490" y="2368670"/>
              <a:ext cx="271020" cy="2888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Arrow: Down 59">
              <a:extLst>
                <a:ext uri="{FF2B5EF4-FFF2-40B4-BE49-F238E27FC236}">
                  <a16:creationId xmlns:a16="http://schemas.microsoft.com/office/drawing/2014/main" id="{40356A30-096B-4EAE-AD26-3CD99F70ED9E}"/>
                </a:ext>
              </a:extLst>
            </p:cNvPr>
            <p:cNvSpPr/>
            <p:nvPr/>
          </p:nvSpPr>
          <p:spPr>
            <a:xfrm rot="10800000">
              <a:off x="6858452" y="2355867"/>
              <a:ext cx="271020" cy="2888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FCD6183-5E76-4D5D-8931-F49108FC0C37}"/>
                </a:ext>
              </a:extLst>
            </p:cNvPr>
            <p:cNvCxnSpPr>
              <a:cxnSpLocks/>
            </p:cNvCxnSpPr>
            <p:nvPr/>
          </p:nvCxnSpPr>
          <p:spPr>
            <a:xfrm>
              <a:off x="1739416" y="3523465"/>
              <a:ext cx="6216934" cy="0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14E936-099E-4564-BEE3-EFFCD934A528}"/>
                </a:ext>
              </a:extLst>
            </p:cNvPr>
            <p:cNvCxnSpPr>
              <a:cxnSpLocks/>
            </p:cNvCxnSpPr>
            <p:nvPr/>
          </p:nvCxnSpPr>
          <p:spPr>
            <a:xfrm>
              <a:off x="1674120" y="3748062"/>
              <a:ext cx="6216934" cy="0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6F830FAA-4EC1-46C0-903F-8003DF6BC0BA}"/>
              </a:ext>
            </a:extLst>
          </p:cNvPr>
          <p:cNvSpPr txBox="1"/>
          <p:nvPr/>
        </p:nvSpPr>
        <p:spPr>
          <a:xfrm>
            <a:off x="8785718" y="3188866"/>
            <a:ext cx="1034295" cy="36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Gap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86B2494-DB53-40D2-9DE5-17F0A4340B6E}"/>
              </a:ext>
            </a:extLst>
          </p:cNvPr>
          <p:cNvCxnSpPr/>
          <p:nvPr/>
        </p:nvCxnSpPr>
        <p:spPr>
          <a:xfrm>
            <a:off x="8919665" y="4063868"/>
            <a:ext cx="521768" cy="1155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18ECB48-93C0-4510-875E-9D23DB514174}"/>
              </a:ext>
            </a:extLst>
          </p:cNvPr>
          <p:cNvSpPr txBox="1"/>
          <p:nvPr/>
        </p:nvSpPr>
        <p:spPr>
          <a:xfrm>
            <a:off x="8410623" y="3791279"/>
            <a:ext cx="1034295" cy="36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Gap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EBFF1DC-CD93-486A-A234-DEBEDF6B833C}"/>
              </a:ext>
            </a:extLst>
          </p:cNvPr>
          <p:cNvCxnSpPr>
            <a:cxnSpLocks/>
          </p:cNvCxnSpPr>
          <p:nvPr/>
        </p:nvCxnSpPr>
        <p:spPr>
          <a:xfrm>
            <a:off x="8258713" y="2271585"/>
            <a:ext cx="770664" cy="895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C88EC848-F951-4493-93F2-874340885DC3}"/>
              </a:ext>
            </a:extLst>
          </p:cNvPr>
          <p:cNvSpPr txBox="1"/>
          <p:nvPr/>
        </p:nvSpPr>
        <p:spPr>
          <a:xfrm>
            <a:off x="10341781" y="5594970"/>
            <a:ext cx="1850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Rotation</a:t>
            </a:r>
            <a:r>
              <a:rPr lang="nl-NL" dirty="0"/>
              <a:t> point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C628D9D-2E27-42E9-A2D3-E3A0F90C78F0}"/>
              </a:ext>
            </a:extLst>
          </p:cNvPr>
          <p:cNvCxnSpPr>
            <a:stCxn id="73" idx="1"/>
          </p:cNvCxnSpPr>
          <p:nvPr/>
        </p:nvCxnSpPr>
        <p:spPr>
          <a:xfrm flipH="1" flipV="1">
            <a:off x="9007859" y="5518673"/>
            <a:ext cx="1333922" cy="2609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647EE40E-0F62-4377-AFB8-86FB10C38BFC}"/>
              </a:ext>
            </a:extLst>
          </p:cNvPr>
          <p:cNvSpPr txBox="1"/>
          <p:nvPr/>
        </p:nvSpPr>
        <p:spPr>
          <a:xfrm>
            <a:off x="9618779" y="6444017"/>
            <a:ext cx="1850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Beamline</a:t>
            </a:r>
          </a:p>
        </p:txBody>
      </p:sp>
    </p:spTree>
    <p:extLst>
      <p:ext uri="{BB962C8B-B14F-4D97-AF65-F5344CB8AC3E}">
        <p14:creationId xmlns:p14="http://schemas.microsoft.com/office/powerpoint/2010/main" val="2094359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B125A-8565-4B7F-B17B-2F5189FBD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Layout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C3B57-D0FE-4CBD-9A97-C7D260594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150"/>
            <a:ext cx="10515600" cy="4351338"/>
          </a:xfrm>
        </p:spPr>
        <p:txBody>
          <a:bodyPr/>
          <a:lstStyle/>
          <a:p>
            <a:r>
              <a:rPr lang="nl-NL" dirty="0" err="1"/>
              <a:t>Some</a:t>
            </a:r>
            <a:r>
              <a:rPr lang="nl-NL" dirty="0"/>
              <a:t> updates</a:t>
            </a:r>
          </a:p>
          <a:p>
            <a:pPr lvl="1"/>
            <a:r>
              <a:rPr lang="nl-NL" dirty="0" err="1"/>
              <a:t>Number</a:t>
            </a:r>
            <a:r>
              <a:rPr lang="nl-NL" dirty="0"/>
              <a:t> of stations is </a:t>
            </a:r>
            <a:r>
              <a:rPr lang="nl-NL" dirty="0" err="1"/>
              <a:t>mainly</a:t>
            </a:r>
            <a:r>
              <a:rPr lang="nl-NL" dirty="0"/>
              <a:t> </a:t>
            </a:r>
            <a:r>
              <a:rPr lang="nl-NL" dirty="0" err="1"/>
              <a:t>determined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number</a:t>
            </a:r>
            <a:r>
              <a:rPr lang="nl-NL" dirty="0"/>
              <a:t> of stations </a:t>
            </a:r>
            <a:r>
              <a:rPr lang="nl-NL" dirty="0" err="1"/>
              <a:t>around</a:t>
            </a:r>
            <a:r>
              <a:rPr lang="nl-NL" dirty="0"/>
              <a:t> IP. </a:t>
            </a:r>
          </a:p>
          <a:p>
            <a:pPr lvl="1"/>
            <a:r>
              <a:rPr lang="nl-NL" dirty="0" err="1"/>
              <a:t>Taking</a:t>
            </a:r>
            <a:r>
              <a:rPr lang="nl-NL" dirty="0"/>
              <a:t> 2 sigma: ±89,4 mm (=&gt; </a:t>
            </a:r>
            <a:r>
              <a:rPr lang="nl-NL" dirty="0" err="1"/>
              <a:t>total</a:t>
            </a:r>
            <a:r>
              <a:rPr lang="nl-NL" dirty="0"/>
              <a:t>: ~180 mm),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pattern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first 6 stations is </a:t>
            </a:r>
            <a:r>
              <a:rPr lang="nl-NL" dirty="0" err="1"/>
              <a:t>repeated</a:t>
            </a:r>
            <a:r>
              <a:rPr lang="nl-NL" dirty="0"/>
              <a:t> over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total</a:t>
            </a:r>
            <a:r>
              <a:rPr lang="nl-NL" dirty="0"/>
              <a:t> </a:t>
            </a:r>
            <a:r>
              <a:rPr lang="nl-NL" dirty="0" err="1"/>
              <a:t>length</a:t>
            </a:r>
            <a:r>
              <a:rPr lang="nl-NL" dirty="0"/>
              <a:t>,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given</a:t>
            </a:r>
            <a:r>
              <a:rPr lang="nl-NL" dirty="0"/>
              <a:t> pitch (</a:t>
            </a:r>
            <a:r>
              <a:rPr lang="nl-NL" dirty="0" err="1"/>
              <a:t>Dz</a:t>
            </a:r>
            <a:r>
              <a:rPr lang="nl-NL" dirty="0"/>
              <a:t>).</a:t>
            </a:r>
          </a:p>
          <a:p>
            <a:pPr lvl="1"/>
            <a:r>
              <a:rPr lang="nl-NL" dirty="0"/>
              <a:t>The </a:t>
            </a:r>
            <a:r>
              <a:rPr lang="nl-NL" dirty="0" err="1"/>
              <a:t>acceptance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optimized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evenly</a:t>
            </a:r>
            <a:r>
              <a:rPr lang="nl-NL" dirty="0"/>
              <a:t> </a:t>
            </a:r>
            <a:r>
              <a:rPr lang="nl-NL" dirty="0" err="1"/>
              <a:t>dividing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full IP </a:t>
            </a:r>
            <a:r>
              <a:rPr lang="nl-NL" dirty="0" err="1"/>
              <a:t>region</a:t>
            </a:r>
            <a:r>
              <a:rPr lang="nl-NL" dirty="0"/>
              <a:t> over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number</a:t>
            </a:r>
            <a:r>
              <a:rPr lang="nl-NL" dirty="0"/>
              <a:t> of stations.</a:t>
            </a:r>
          </a:p>
          <a:p>
            <a:pPr lvl="1"/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5C7D12-0FA2-4D63-BB67-18F145E43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582" y="485268"/>
            <a:ext cx="9118418" cy="120542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23D3BB4-4F7D-48E5-B4E8-472BDD93935A}"/>
              </a:ext>
            </a:extLst>
          </p:cNvPr>
          <p:cNvSpPr/>
          <p:nvPr/>
        </p:nvSpPr>
        <p:spPr>
          <a:xfrm>
            <a:off x="2907792" y="315310"/>
            <a:ext cx="4069080" cy="15453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7EF75E-58DB-43B3-AA6E-290EE92D9E75}"/>
              </a:ext>
            </a:extLst>
          </p:cNvPr>
          <p:cNvSpPr txBox="1"/>
          <p:nvPr/>
        </p:nvSpPr>
        <p:spPr>
          <a:xfrm>
            <a:off x="4059936" y="1441499"/>
            <a:ext cx="42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6D5C2E-4E83-4AAB-B5FA-7A6F1AD63916}"/>
              </a:ext>
            </a:extLst>
          </p:cNvPr>
          <p:cNvSpPr txBox="1"/>
          <p:nvPr/>
        </p:nvSpPr>
        <p:spPr>
          <a:xfrm>
            <a:off x="4942332" y="1491314"/>
            <a:ext cx="76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IP+2</a:t>
            </a:r>
            <a:r>
              <a:rPr lang="el-GR" dirty="0"/>
              <a:t>σ</a:t>
            </a:r>
            <a:endParaRPr lang="nl-N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A53F7-4B17-4EA1-A046-2FFBB556184A}"/>
              </a:ext>
            </a:extLst>
          </p:cNvPr>
          <p:cNvSpPr txBox="1"/>
          <p:nvPr/>
        </p:nvSpPr>
        <p:spPr>
          <a:xfrm>
            <a:off x="2803235" y="1449532"/>
            <a:ext cx="76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IP-2</a:t>
            </a:r>
            <a:r>
              <a:rPr lang="el-GR" dirty="0"/>
              <a:t>σ</a:t>
            </a:r>
            <a:endParaRPr lang="nl-NL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6A9EED5-35B4-448D-B731-193D9C3AB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943165"/>
              </p:ext>
            </p:extLst>
          </p:nvPr>
        </p:nvGraphicFramePr>
        <p:xfrm>
          <a:off x="938784" y="4191000"/>
          <a:ext cx="9253989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1589">
                  <a:extLst>
                    <a:ext uri="{9D8B030D-6E8A-4147-A177-3AD203B41FA5}">
                      <a16:colId xmlns:a16="http://schemas.microsoft.com/office/drawing/2014/main" val="423521176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0901131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97411994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0500056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654407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Number</a:t>
                      </a:r>
                      <a:r>
                        <a:rPr lang="nl-NL" dirty="0"/>
                        <a:t> of stations </a:t>
                      </a:r>
                      <a:r>
                        <a:rPr lang="nl-NL" dirty="0" err="1"/>
                        <a:t>around</a:t>
                      </a:r>
                      <a:r>
                        <a:rPr lang="nl-NL" dirty="0"/>
                        <a:t> 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Max. pitch [mm]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Optimized</a:t>
                      </a:r>
                      <a:r>
                        <a:rPr lang="nl-NL" dirty="0"/>
                        <a:t> pitch [mm]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Optimized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acceptance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angle</a:t>
                      </a:r>
                      <a:r>
                        <a:rPr lang="nl-NL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464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Concentric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18 (=180/10)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280 </a:t>
                      </a:r>
                      <a:r>
                        <a:rPr lang="nl-NL" dirty="0" err="1"/>
                        <a:t>mrad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55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L-</a:t>
                      </a:r>
                      <a:r>
                        <a:rPr lang="nl-NL" dirty="0" err="1"/>
                        <a:t>shape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20 (=180/9)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290 </a:t>
                      </a:r>
                      <a:r>
                        <a:rPr lang="nl-NL" dirty="0" err="1"/>
                        <a:t>mrad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453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L-</a:t>
                      </a:r>
                      <a:r>
                        <a:rPr lang="nl-NL" dirty="0" err="1"/>
                        <a:t>shape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with</a:t>
                      </a:r>
                      <a:r>
                        <a:rPr lang="nl-NL" dirty="0"/>
                        <a:t> extra 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30 (=180/6)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276 </a:t>
                      </a:r>
                      <a:r>
                        <a:rPr lang="nl-NL" dirty="0" err="1"/>
                        <a:t>mrad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855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L-</a:t>
                      </a:r>
                      <a:r>
                        <a:rPr lang="nl-NL" dirty="0" err="1"/>
                        <a:t>shape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with</a:t>
                      </a:r>
                      <a:r>
                        <a:rPr lang="nl-NL" dirty="0"/>
                        <a:t> extra ring + extra 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25,7 (=180/7)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319 </a:t>
                      </a:r>
                      <a:r>
                        <a:rPr lang="nl-NL" dirty="0" err="1"/>
                        <a:t>mrad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738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891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6AEF1-028B-41C4-A5E5-7DC860A67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A2843-3728-4A9B-8A59-FC92562F8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Conceptual</a:t>
            </a:r>
            <a:r>
              <a:rPr lang="nl-NL" dirty="0"/>
              <a:t> design of station </a:t>
            </a:r>
            <a:r>
              <a:rPr lang="nl-NL" dirty="0" err="1"/>
              <a:t>with</a:t>
            </a:r>
            <a:r>
              <a:rPr lang="nl-NL" dirty="0"/>
              <a:t> extra ring</a:t>
            </a:r>
          </a:p>
          <a:p>
            <a:r>
              <a:rPr lang="nl-NL" dirty="0"/>
              <a:t>(RGA setup) </a:t>
            </a:r>
          </a:p>
        </p:txBody>
      </p:sp>
    </p:spTree>
    <p:extLst>
      <p:ext uri="{BB962C8B-B14F-4D97-AF65-F5344CB8AC3E}">
        <p14:creationId xmlns:p14="http://schemas.microsoft.com/office/powerpoint/2010/main" val="1245915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51689</TotalTime>
  <Words>430</Words>
  <Application>Microsoft Office PowerPoint</Application>
  <PresentationFormat>Widescreen</PresentationFormat>
  <Paragraphs>76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Symbol</vt:lpstr>
      <vt:lpstr>Office Theme</vt:lpstr>
      <vt:lpstr>LHCb VELO Upgrade II Progress meeting</vt:lpstr>
      <vt:lpstr>Roadmap pictures</vt:lpstr>
      <vt:lpstr>CO2 sublimation cooling</vt:lpstr>
      <vt:lpstr>Station design with extra ring</vt:lpstr>
      <vt:lpstr>Layout</vt:lpstr>
      <vt:lpstr>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Sublimation cooling Test setup</dc:title>
  <dc:creator>ytakahas@nh.nikhef.nl</dc:creator>
  <cp:lastModifiedBy>ytakahas@nh.nikhef.nl</cp:lastModifiedBy>
  <cp:revision>363</cp:revision>
  <dcterms:created xsi:type="dcterms:W3CDTF">2023-12-04T14:22:12Z</dcterms:created>
  <dcterms:modified xsi:type="dcterms:W3CDTF">2024-07-01T08:50:56Z</dcterms:modified>
</cp:coreProperties>
</file>