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7"/>
  </p:notesMasterIdLst>
  <p:sldIdLst>
    <p:sldId id="258" r:id="rId2"/>
    <p:sldId id="347" r:id="rId3"/>
    <p:sldId id="343" r:id="rId4"/>
    <p:sldId id="344" r:id="rId5"/>
    <p:sldId id="34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79EE1C4-D20F-49A6-9A17-14B8AE7E4F48}">
          <p14:sldIdLst>
            <p14:sldId id="258"/>
          </p14:sldIdLst>
        </p14:section>
        <p14:section name="MEMS at Nikhef" id="{BEA01CA3-9B32-44AE-99B7-532E7DA75B61}">
          <p14:sldIdLst>
            <p14:sldId id="347"/>
            <p14:sldId id="343"/>
            <p14:sldId id="344"/>
            <p14:sldId id="3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16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5652" autoAdjust="0"/>
  </p:normalViewPr>
  <p:slideViewPr>
    <p:cSldViewPr snapToGrid="0">
      <p:cViewPr varScale="1">
        <p:scale>
          <a:sx n="86" d="100"/>
          <a:sy n="86" d="100"/>
        </p:scale>
        <p:origin x="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0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339FA-1681-4450-8BF1-FC3ABCFCBAC0}" type="datetimeFigureOut">
              <a:rPr lang="en-US" smtClean="0"/>
              <a:t>07-Dec-16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CAC15-4B38-4ABB-B80F-176F212BD8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0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CAC15-4B38-4ABB-B80F-176F212B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CAC15-4B38-4ABB-B80F-176F212B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3" name="think-cell Slide" r:id="rId4" imgW="492" imgH="504" progId="TCLayout.ActiveDocument.1">
                  <p:embed/>
                </p:oleObj>
              </mc:Choice>
              <mc:Fallback>
                <p:oleObj name="think-cell Slide" r:id="rId4" imgW="492" imgH="50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39019" y="4365107"/>
            <a:ext cx="4321050" cy="25006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77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Location, </a:t>
            </a:r>
            <a:r>
              <a:rPr lang="en-US" dirty="0" err="1" smtClean="0"/>
              <a:t>dd</a:t>
            </a:r>
            <a:r>
              <a:rPr lang="en-US" dirty="0" smtClean="0"/>
              <a:t> Month </a:t>
            </a:r>
            <a:r>
              <a:rPr lang="en-US" dirty="0" err="1" smtClean="0"/>
              <a:t>yyyy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439019" y="1872000"/>
            <a:ext cx="4321050" cy="828000"/>
          </a:xfrm>
        </p:spPr>
        <p:txBody>
          <a:bodyPr/>
          <a:lstStyle>
            <a:lvl1pPr>
              <a:spcBef>
                <a:spcPts val="0"/>
              </a:spcBef>
              <a:defRPr sz="25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Report</a:t>
            </a:r>
            <a:r>
              <a:rPr lang="en-US" dirty="0" smtClean="0"/>
              <a:t> title runs here </a:t>
            </a:r>
            <a:br>
              <a:rPr lang="en-US" dirty="0" smtClean="0"/>
            </a:br>
            <a:r>
              <a:rPr lang="en-US" dirty="0" smtClean="0"/>
              <a:t>two lines if needed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439064" y="2722552"/>
            <a:ext cx="4321402" cy="1620000"/>
          </a:xfrm>
        </p:spPr>
        <p:txBody>
          <a:bodyPr/>
          <a:lstStyle>
            <a:lvl1pPr>
              <a:spcBef>
                <a:spcPts val="0"/>
              </a:spcBef>
              <a:defRPr sz="258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585">
                <a:solidFill>
                  <a:schemeClr val="accent2"/>
                </a:solidFill>
              </a:defRPr>
            </a:lvl2pPr>
            <a:lvl3pPr>
              <a:defRPr sz="2585">
                <a:solidFill>
                  <a:schemeClr val="accent2"/>
                </a:solidFill>
              </a:defRPr>
            </a:lvl3pPr>
            <a:lvl4pPr>
              <a:defRPr sz="2585">
                <a:solidFill>
                  <a:schemeClr val="accent2"/>
                </a:solidFill>
              </a:defRPr>
            </a:lvl4pPr>
            <a:lvl5pPr>
              <a:defRPr sz="2585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Subheading runs here </a:t>
            </a:r>
            <a:br>
              <a:rPr lang="en-US" dirty="0" smtClean="0"/>
            </a:br>
            <a:r>
              <a:rPr lang="en-US" dirty="0" smtClean="0"/>
              <a:t>two lines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2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oSeis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94"/>
            <a:ext cx="8229600" cy="932433"/>
          </a:xfr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12034"/>
            <a:ext cx="8229600" cy="506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9441" y="6436522"/>
            <a:ext cx="2172069" cy="153888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0390" y="6436383"/>
            <a:ext cx="235642" cy="153888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C7B4FCA-D758-EB48-BD46-5EEF226FD2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9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oSeis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94"/>
            <a:ext cx="8229600" cy="932433"/>
          </a:xfr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291042"/>
            <a:ext cx="3983038" cy="4985935"/>
          </a:xfrm>
        </p:spPr>
        <p:txBody>
          <a:bodyPr>
            <a:normAutofit/>
          </a:bodyPr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703763" y="1286001"/>
            <a:ext cx="3983038" cy="4985935"/>
          </a:xfrm>
        </p:spPr>
        <p:txBody>
          <a:bodyPr>
            <a:normAutofit/>
          </a:bodyPr>
          <a:lstStyle>
            <a:lvl1pPr>
              <a:defRPr sz="1846"/>
            </a:lvl1pPr>
            <a:lvl2pPr>
              <a:defRPr sz="1662"/>
            </a:lvl2pPr>
            <a:lvl3pPr>
              <a:defRPr sz="1477"/>
            </a:lvl3pPr>
            <a:lvl4pPr>
              <a:defRPr sz="1292"/>
            </a:lvl4pPr>
            <a:lvl5pPr>
              <a:defRPr sz="1292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Slide Number Placeholder 26"/>
          <p:cNvSpPr txBox="1">
            <a:spLocks/>
          </p:cNvSpPr>
          <p:nvPr userDrawn="1"/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7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563" y="1136650"/>
            <a:ext cx="3886200" cy="508635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136650"/>
            <a:ext cx="3886200" cy="508635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02486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3932" y="728666"/>
            <a:ext cx="8376138" cy="60101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27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DE" sz="1477" b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09" indent="0">
              <a:buNone/>
              <a:defRPr sz="1846" b="1"/>
            </a:lvl2pPr>
            <a:lvl3pPr marL="844017" indent="0">
              <a:buNone/>
              <a:defRPr sz="1662" b="1"/>
            </a:lvl3pPr>
            <a:lvl4pPr marL="1266026" indent="0">
              <a:buNone/>
              <a:defRPr sz="1477" b="1"/>
            </a:lvl4pPr>
            <a:lvl5pPr marL="1688034" indent="0">
              <a:buNone/>
              <a:defRPr sz="1477" b="1"/>
            </a:lvl5pPr>
            <a:lvl6pPr marL="2110043" indent="0">
              <a:buNone/>
              <a:defRPr sz="1477" b="1"/>
            </a:lvl6pPr>
            <a:lvl7pPr marL="2532051" indent="0">
              <a:buNone/>
              <a:defRPr sz="1477" b="1"/>
            </a:lvl7pPr>
            <a:lvl8pPr marL="2954061" indent="0">
              <a:buNone/>
              <a:defRPr sz="1477" b="1"/>
            </a:lvl8pPr>
            <a:lvl9pPr marL="3376069" indent="0">
              <a:buNone/>
              <a:defRPr sz="1477" b="1"/>
            </a:lvl9pPr>
          </a:lstStyle>
          <a:p>
            <a:pPr marL="0" lvl="0" indent="0" algn="l" defTabSz="9277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US" dirty="0" smtClean="0"/>
              <a:t>Click here to enter slide message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83930" y="1484317"/>
            <a:ext cx="8376138" cy="4824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931" y="291986"/>
            <a:ext cx="8376138" cy="397801"/>
          </a:xfrm>
        </p:spPr>
        <p:txBody>
          <a:bodyPr/>
          <a:lstStyle>
            <a:lvl1pPr>
              <a:defRPr sz="25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3932" y="728666"/>
            <a:ext cx="8376138" cy="60101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2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DE" sz="1500" b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marL="0" lvl="0" indent="0" algn="l" defTabSz="92779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US" dirty="0" smtClean="0"/>
              <a:t>Click here to enter slide message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83930" y="1484317"/>
            <a:ext cx="8376138" cy="4824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931" y="291986"/>
            <a:ext cx="8376138" cy="397801"/>
          </a:xfrm>
        </p:spPr>
        <p:txBody>
          <a:bodyPr/>
          <a:lstStyle>
            <a:lvl1pPr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4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383932" y="1484313"/>
            <a:ext cx="4055132" cy="4824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4705351" y="1484313"/>
            <a:ext cx="4055132" cy="4824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931" y="290832"/>
            <a:ext cx="8376138" cy="400110"/>
          </a:xfrm>
        </p:spPr>
        <p:txBody>
          <a:bodyPr/>
          <a:lstStyle>
            <a:lvl1pPr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949441" y="6436522"/>
            <a:ext cx="3133871" cy="153888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C7B4FCA-D758-EB48-BD46-5EEF226FD21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3932" y="728666"/>
            <a:ext cx="8376138" cy="60101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2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DE" sz="1500" b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marL="0" lvl="0" indent="0" algn="l" defTabSz="92779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US" dirty="0" smtClean="0"/>
              <a:t>Click here to enter slide message</a:t>
            </a:r>
          </a:p>
        </p:txBody>
      </p:sp>
    </p:spTree>
    <p:extLst>
      <p:ext uri="{BB962C8B-B14F-4D97-AF65-F5344CB8AC3E}">
        <p14:creationId xmlns:p14="http://schemas.microsoft.com/office/powerpoint/2010/main" val="21269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3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83931" y="290832"/>
            <a:ext cx="8376138" cy="400110"/>
          </a:xfrm>
        </p:spPr>
        <p:txBody>
          <a:bodyPr/>
          <a:lstStyle>
            <a:lvl1pPr>
              <a:defRPr sz="2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3932" y="728666"/>
            <a:ext cx="8376138" cy="60101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277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de-DE" sz="1500" b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marL="0" lvl="0" indent="0" algn="l" defTabSz="927792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</a:pPr>
            <a:r>
              <a:rPr lang="en-US" dirty="0" smtClean="0"/>
              <a:t>Click here to enter slide message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9147" y="2074181"/>
            <a:ext cx="8340923" cy="8524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5539">
                <a:solidFill>
                  <a:schemeClr val="bg2"/>
                </a:solidFill>
              </a:defRPr>
            </a:lvl1pPr>
          </a:lstStyle>
          <a:p>
            <a:r>
              <a:rPr lang="en-US" noProof="0" dirty="0" smtClean="0"/>
              <a:t>Divider title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8770" y="3501013"/>
            <a:ext cx="8361300" cy="2807717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49441" y="6463773"/>
            <a:ext cx="65" cy="993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>
                <a:solidFill>
                  <a:prstClr val="white"/>
                </a:solidFill>
              </a:rPr>
              <a:t>Detector R&amp;D 7 December 2016                    borisb@nikhef.nl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7B4FCA-D758-EB48-BD46-5EEF226FD218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4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Slide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8770" y="2016000"/>
            <a:ext cx="6579692" cy="4320000"/>
          </a:xfrm>
          <a:prstGeom prst="rect">
            <a:avLst/>
          </a:prstGeom>
        </p:spPr>
        <p:txBody>
          <a:bodyPr/>
          <a:lstStyle>
            <a:lvl1pPr>
              <a:buClrTx/>
              <a:defRPr sz="1292">
                <a:solidFill>
                  <a:schemeClr val="bg1"/>
                </a:solidFill>
              </a:defRPr>
            </a:lvl1pPr>
            <a:lvl2pPr>
              <a:buClrTx/>
              <a:defRPr sz="1292">
                <a:solidFill>
                  <a:schemeClr val="bg1"/>
                </a:solidFill>
              </a:defRPr>
            </a:lvl2pPr>
            <a:lvl3pPr>
              <a:buClrTx/>
              <a:defRPr sz="1292">
                <a:solidFill>
                  <a:schemeClr val="bg1"/>
                </a:solidFill>
              </a:defRPr>
            </a:lvl3pPr>
            <a:lvl4pPr>
              <a:buClrTx/>
              <a:defRPr sz="1292">
                <a:solidFill>
                  <a:schemeClr val="bg1"/>
                </a:solidFill>
              </a:defRPr>
            </a:lvl4pPr>
            <a:lvl5pPr>
              <a:buClrTx/>
              <a:defRPr sz="1292">
                <a:solidFill>
                  <a:schemeClr val="bg1"/>
                </a:solidFill>
              </a:defRPr>
            </a:lvl5pPr>
            <a:lvl6pPr>
              <a:buClrTx/>
              <a:defRPr sz="923">
                <a:solidFill>
                  <a:schemeClr val="bg1"/>
                </a:solidFill>
              </a:defRPr>
            </a:lvl6pPr>
            <a:lvl7pPr>
              <a:buClrTx/>
              <a:defRPr sz="923">
                <a:solidFill>
                  <a:schemeClr val="bg1"/>
                </a:solidFill>
              </a:defRPr>
            </a:lvl7pPr>
            <a:lvl8pPr>
              <a:buClrTx/>
              <a:defRPr sz="923">
                <a:solidFill>
                  <a:schemeClr val="bg1"/>
                </a:solidFill>
              </a:defRPr>
            </a:lvl8pPr>
            <a:lvl9pPr>
              <a:buClrTx/>
              <a:defRPr sz="923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49441" y="6463773"/>
            <a:ext cx="65" cy="993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>
                <a:solidFill>
                  <a:prstClr val="white"/>
                </a:solidFill>
              </a:rPr>
              <a:t>Detector R&amp;D 7 December 2016                    borisb@nikhef.nl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7B4FCA-D758-EB48-BD46-5EEF226FD218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8770" y="2016000"/>
            <a:ext cx="1860923" cy="4320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658461" y="2016000"/>
            <a:ext cx="6081231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46154" y="360000"/>
            <a:ext cx="2093538" cy="1440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1108"/>
            </a:lvl1pPr>
            <a:lvl2pPr>
              <a:defRPr sz="1108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</a:lstStyle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7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8770" y="1700215"/>
            <a:ext cx="5848615" cy="4608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here to enter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646156" y="1700215"/>
            <a:ext cx="2113915" cy="4608513"/>
          </a:xfrm>
          <a:prstGeom prst="rect">
            <a:avLst/>
          </a:prstGeom>
        </p:spPr>
        <p:txBody>
          <a:bodyPr/>
          <a:lstStyle>
            <a:lvl1pPr marL="0" marR="0" indent="0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313131"/>
              </a:buClr>
              <a:buSzTx/>
              <a:buFont typeface="Arial" panose="020B0604020202020204" pitchFamily="34" charset="0"/>
              <a:buNone/>
              <a:tabLst/>
              <a:defRPr sz="1569"/>
            </a:lvl1pPr>
            <a:lvl2pPr marL="0" marR="0" indent="0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313131"/>
              </a:buClr>
              <a:buSzTx/>
              <a:buFont typeface="Arial" panose="020B0604020202020204" pitchFamily="34" charset="0"/>
              <a:buNone/>
              <a:tabLst/>
              <a:defRPr sz="1569"/>
            </a:lvl2pPr>
            <a:lvl3pPr marL="166158" marR="0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69"/>
            </a:lvl3pPr>
            <a:lvl4pPr marL="332316" marR="0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1569"/>
            </a:lvl4pPr>
            <a:lvl5pPr marL="498474" marR="0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69"/>
            </a:lvl5pPr>
            <a:lvl6pPr marL="664632" marR="0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6pPr>
            <a:lvl7pPr marL="830790" marR="0" indent="-165593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7pPr>
            <a:lvl8pPr marL="996948" marR="0" indent="-165593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lvl8pPr>
            <a:lvl9pPr marL="1163106" marR="0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3131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92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here to enter text</a:t>
            </a:r>
          </a:p>
          <a:p>
            <a:pPr marL="0" marR="0" lvl="1" indent="0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>
                <a:srgbClr val="31313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9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1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66158" marR="0" lvl="2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32316" marR="0" lvl="3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1108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498474" marR="0" lvl="4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23" b="0" i="0" u="none" strike="noStrike" kern="120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  <a:p>
            <a:pPr marL="664632" marR="0" lvl="5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92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 level</a:t>
            </a:r>
          </a:p>
          <a:p>
            <a:pPr marL="830790" marR="0" lvl="6" indent="-165593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2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Seventh level</a:t>
            </a:r>
          </a:p>
          <a:p>
            <a:pPr marL="996948" marR="0" lvl="7" indent="-165593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/>
            </a:pPr>
            <a:r>
              <a:rPr kumimoji="0" lang="en-US" sz="92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Eight level</a:t>
            </a:r>
          </a:p>
          <a:p>
            <a:pPr marL="1163106" marR="0" lvl="8" indent="-166158" algn="l" defTabSz="844083" rtl="0" eaLnBrk="1" fontAlgn="auto" latinLnBrk="0" hangingPunct="1">
              <a:lnSpc>
                <a:spcPct val="100000"/>
              </a:lnSpc>
              <a:spcBef>
                <a:spcPts val="55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2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Ninth level</a:t>
            </a:r>
            <a:endParaRPr kumimoji="0" lang="en-US" sz="92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83931" y="298213"/>
            <a:ext cx="8376138" cy="397801"/>
          </a:xfrm>
        </p:spPr>
        <p:txBody>
          <a:bodyPr/>
          <a:lstStyle/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9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6541"/>
            <a:ext cx="7772400" cy="39780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49441" y="6436522"/>
            <a:ext cx="2172069" cy="153888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7C7B4FCA-D758-EB48-BD46-5EEF226FD21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5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468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" name="think-cell Slide" r:id="rId17" imgW="492" imgH="504" progId="TCLayout.ActiveDocument.1">
                  <p:embed/>
                </p:oleObj>
              </mc:Choice>
              <mc:Fallback>
                <p:oleObj name="think-cell Slide" r:id="rId17" imgW="492" imgH="50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468" y="1593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383931" y="290832"/>
            <a:ext cx="8376138" cy="4001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 smtClean="0"/>
              <a:t>Click here to enter </a:t>
            </a:r>
            <a:r>
              <a:rPr lang="en-US" noProof="0" dirty="0" smtClean="0"/>
              <a:t>chapter title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383931" y="1488559"/>
            <a:ext cx="8376138" cy="48201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here to enter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 level</a:t>
            </a:r>
          </a:p>
          <a:p>
            <a:pPr lvl="6"/>
            <a:r>
              <a:rPr lang="en-US" noProof="0" dirty="0" smtClean="0"/>
              <a:t>Seventh</a:t>
            </a:r>
            <a:r>
              <a:rPr lang="en-US" dirty="0" smtClean="0"/>
              <a:t>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250390" y="6436383"/>
            <a:ext cx="23564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fld id="{7C7B4FCA-D758-EB48-BD46-5EEF226FD218}" type="slidenum">
              <a:rPr lang="en-US" smtClean="0"/>
              <a:pPr defTabSz="422041"/>
              <a:t>‹nr.›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49441" y="6436522"/>
            <a:ext cx="3133871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1000">
                <a:solidFill>
                  <a:srgbClr val="898989"/>
                </a:solidFill>
              </a:defRPr>
            </a:lvl1pPr>
          </a:lstStyle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4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27792" rtl="0" eaLnBrk="1" latinLnBrk="0" hangingPunct="1">
        <a:spcBef>
          <a:spcPct val="0"/>
        </a:spcBef>
        <a:buNone/>
        <a:defRPr lang="de-DE" sz="2600" kern="1200" baseline="0" dirty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554"/>
        </a:spcBef>
        <a:buClr>
          <a:schemeClr val="tx2"/>
        </a:buClr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spcBef>
          <a:spcPts val="554"/>
        </a:spcBef>
        <a:buClr>
          <a:schemeClr val="tx2"/>
        </a:buClr>
        <a:buFont typeface="Arial" panose="020B0604020202020204" pitchFamily="34" charset="0"/>
        <a:buNone/>
        <a:defRPr sz="14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166158" indent="-166158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•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66158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−"/>
        <a:defRPr lang="de-DE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498474" indent="-166158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664632" indent="-166158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30790" indent="-165593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96948" indent="-165593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63106" indent="-166158" algn="l" defTabSz="844083" rtl="0" eaLnBrk="1" latinLnBrk="0" hangingPunct="1">
        <a:spcBef>
          <a:spcPts val="554"/>
        </a:spcBef>
        <a:buClrTx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3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pos="4484" userDrawn="1">
          <p15:clr>
            <a:srgbClr val="F26B43"/>
          </p15:clr>
        </p15:guide>
        <p15:guide id="5" pos="197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414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  <p15:guide id="9" orient="horz" pos="4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4"/>
          </p:nvPr>
        </p:nvSpPr>
        <p:spPr>
          <a:xfrm>
            <a:off x="250164" y="2164006"/>
            <a:ext cx="4321050" cy="25006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600" dirty="0" smtClean="0"/>
              <a:t>B.A</a:t>
            </a:r>
            <a:r>
              <a:rPr lang="en-US" sz="1600" dirty="0"/>
              <a:t>. Boom, Nikhef Amsterdam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250165" y="329289"/>
            <a:ext cx="7055703" cy="828000"/>
          </a:xfrm>
        </p:spPr>
        <p:txBody>
          <a:bodyPr/>
          <a:lstStyle/>
          <a:p>
            <a:r>
              <a:rPr lang="en-US" b="1" dirty="0" smtClean="0"/>
              <a:t>Detector R&amp;D Group Meeting</a:t>
            </a:r>
            <a:endParaRPr lang="en-US" b="1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250165" y="826297"/>
            <a:ext cx="4254723" cy="654883"/>
          </a:xfrm>
        </p:spPr>
        <p:txBody>
          <a:bodyPr/>
          <a:lstStyle/>
          <a:p>
            <a:pPr>
              <a:tabLst>
                <a:tab pos="2868613" algn="l"/>
              </a:tabLst>
            </a:pPr>
            <a:r>
              <a:rPr lang="en-US" sz="2000" dirty="0" smtClean="0"/>
              <a:t>MEMS Seismometer Development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25858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898989"/>
                </a:solidFill>
                <a:latin typeface="Calibri"/>
              </a:rPr>
              <a:t>                                                                    </a:t>
            </a:r>
            <a:r>
              <a:rPr lang="en-US" sz="1400" dirty="0" smtClean="0">
                <a:solidFill>
                  <a:srgbClr val="898989"/>
                </a:solidFill>
                <a:latin typeface="Calibri"/>
              </a:rPr>
              <a:t>Detector R&amp;D   </a:t>
            </a:r>
            <a:r>
              <a:rPr lang="en-US" sz="1400" dirty="0" smtClean="0">
                <a:solidFill>
                  <a:srgbClr val="898989"/>
                </a:solidFill>
                <a:latin typeface="Calibri"/>
              </a:rPr>
              <a:t>	7 December </a:t>
            </a:r>
            <a:r>
              <a:rPr lang="en-US" sz="1400" dirty="0">
                <a:solidFill>
                  <a:srgbClr val="898989"/>
                </a:solidFill>
                <a:latin typeface="Calibri"/>
              </a:rPr>
              <a:t>2016		borisb@nikhef.nl</a:t>
            </a:r>
            <a:endParaRPr lang="en-GB" sz="1400" dirty="0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3" y="5345553"/>
            <a:ext cx="1876498" cy="820968"/>
          </a:xfrm>
          <a:prstGeom prst="rect">
            <a:avLst/>
          </a:prstGeom>
        </p:spPr>
      </p:pic>
      <p:pic>
        <p:nvPicPr>
          <p:cNvPr id="7" name="Picture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69" y="2100610"/>
            <a:ext cx="5400315" cy="36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83931" y="1646873"/>
                <a:ext cx="4115691" cy="4824412"/>
              </a:xfrm>
            </p:spPr>
            <p:txBody>
              <a:bodyPr/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Seismometer response in m/g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 smtClean="0"/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US" sz="800" dirty="0" smtClean="0">
                  <a:solidFill>
                    <a:schemeClr val="accent3"/>
                  </a:solidFill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chemeClr val="accent3"/>
                    </a:solidFill>
                  </a:rPr>
                  <a:t>MEMS Seismometers</a:t>
                </a:r>
              </a:p>
              <a:p>
                <a:pPr marL="451908" lvl="2" indent="-285750"/>
                <a:r>
                  <a:rPr lang="en-US" sz="1400" dirty="0" smtClean="0">
                    <a:solidFill>
                      <a:schemeClr val="tx1"/>
                    </a:solidFill>
                  </a:rPr>
                  <a:t>Mass limited to few tens of milligrams</a:t>
                </a:r>
              </a:p>
              <a:p>
                <a:pPr marL="451908" lvl="2" indent="-285750"/>
                <a:r>
                  <a:rPr lang="en-US" sz="1400" dirty="0" smtClean="0">
                    <a:sym typeface="Wingdings" panose="05000000000000000000" pitchFamily="2" charset="2"/>
                  </a:rPr>
                  <a:t>Lower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sym typeface="Wingdings" panose="05000000000000000000" pitchFamily="2" charset="2"/>
                  </a:rPr>
                  <a:t> by miniaturized anti-spring technology</a:t>
                </a:r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83931" y="1646873"/>
                <a:ext cx="4115691" cy="4824412"/>
              </a:xfrm>
              <a:blipFill rotWithShape="0">
                <a:blip r:embed="rId5"/>
                <a:stretch>
                  <a:fillRect l="-2519" t="-113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3931" y="90778"/>
            <a:ext cx="8376138" cy="800219"/>
          </a:xfrm>
        </p:spPr>
        <p:txBody>
          <a:bodyPr/>
          <a:lstStyle/>
          <a:p>
            <a:r>
              <a:rPr lang="en-US" dirty="0" smtClean="0"/>
              <a:t>Backup Slide:</a:t>
            </a:r>
            <a:br>
              <a:rPr lang="en-US" dirty="0" smtClean="0"/>
            </a:br>
            <a:r>
              <a:rPr lang="en-US" dirty="0" smtClean="0"/>
              <a:t>MEMS Seismometer</a:t>
            </a:r>
            <a:endParaRPr lang="en-US" dirty="0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4294967295"/>
          </p:nvPr>
        </p:nvSpPr>
        <p:spPr>
          <a:xfrm>
            <a:off x="383932" y="911546"/>
            <a:ext cx="3861286" cy="601013"/>
          </a:xfrm>
        </p:spPr>
        <p:txBody>
          <a:bodyPr/>
          <a:lstStyle/>
          <a:p>
            <a:r>
              <a:rPr lang="en-US" dirty="0" smtClean="0"/>
              <a:t>Seismometer sensitivity grows inversely proportional to the system natural frequency squared. A low natural frequency is desirable.</a:t>
            </a:r>
            <a:endParaRPr lang="en-US" dirty="0"/>
          </a:p>
        </p:txBody>
      </p:sp>
      <p:grpSp>
        <p:nvGrpSpPr>
          <p:cNvPr id="27" name="Groep 26"/>
          <p:cNvGrpSpPr>
            <a:grpSpLocks noChangeAspect="1"/>
          </p:cNvGrpSpPr>
          <p:nvPr/>
        </p:nvGrpSpPr>
        <p:grpSpPr>
          <a:xfrm>
            <a:off x="4412745" y="114362"/>
            <a:ext cx="4611573" cy="2138343"/>
            <a:chOff x="2748293" y="2184914"/>
            <a:chExt cx="6225135" cy="2886537"/>
          </a:xfrm>
        </p:grpSpPr>
        <p:pic>
          <p:nvPicPr>
            <p:cNvPr id="5" name="Picture Placeholder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2429" y="2227736"/>
              <a:ext cx="4190999" cy="2843715"/>
            </a:xfrm>
            <a:prstGeom prst="rect">
              <a:avLst/>
            </a:prstGeom>
          </p:spPr>
        </p:pic>
        <p:cxnSp>
          <p:nvCxnSpPr>
            <p:cNvPr id="6" name="Straight Arrow Connector 29"/>
            <p:cNvCxnSpPr/>
            <p:nvPr/>
          </p:nvCxnSpPr>
          <p:spPr>
            <a:xfrm>
              <a:off x="6530935" y="3355019"/>
              <a:ext cx="850196" cy="852713"/>
            </a:xfrm>
            <a:prstGeom prst="straightConnector1">
              <a:avLst/>
            </a:prstGeom>
            <a:ln w="57150">
              <a:solidFill>
                <a:srgbClr val="0070C0">
                  <a:alpha val="50000"/>
                </a:srgb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>
              <a:off x="6098782" y="3386703"/>
              <a:ext cx="1043120" cy="1163254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>
              <a:off x="6790297" y="3158103"/>
              <a:ext cx="1071563" cy="1081313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flipV="1">
              <a:off x="6098783" y="3158103"/>
              <a:ext cx="691515" cy="228600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flipV="1">
              <a:off x="7121767" y="4239416"/>
              <a:ext cx="740093" cy="310541"/>
            </a:xfrm>
            <a:prstGeom prst="line">
              <a:avLst/>
            </a:prstGeom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/>
            <p:nvPr/>
          </p:nvSpPr>
          <p:spPr>
            <a:xfrm>
              <a:off x="2748293" y="2184914"/>
              <a:ext cx="1667894" cy="74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Spring </a:t>
              </a:r>
              <a:r>
                <a:rPr lang="en-US" sz="150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sz="150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500" dirty="0" smtClean="0">
                  <a:solidFill>
                    <a:schemeClr val="accent1">
                      <a:lumMod val="50000"/>
                    </a:schemeClr>
                  </a:solidFill>
                </a:rPr>
                <a:t>suspension</a:t>
              </a:r>
              <a:endParaRPr lang="en-US" sz="15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TextBox 15"/>
            <p:cNvSpPr txBox="1"/>
            <p:nvPr/>
          </p:nvSpPr>
          <p:spPr>
            <a:xfrm>
              <a:off x="2956629" y="3922954"/>
              <a:ext cx="1547820" cy="40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Proofmass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2963108" y="4424169"/>
              <a:ext cx="1541340" cy="436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>
                      <a:lumMod val="50000"/>
                    </a:schemeClr>
                  </a:solidFill>
                </a:rPr>
                <a:t>Capacitors</a:t>
              </a:r>
              <a:endParaRPr lang="en-US" sz="15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Arrow Connector 18"/>
            <p:cNvCxnSpPr>
              <a:stCxn id="13" idx="3"/>
            </p:cNvCxnSpPr>
            <p:nvPr/>
          </p:nvCxnSpPr>
          <p:spPr>
            <a:xfrm flipV="1">
              <a:off x="4504448" y="3891270"/>
              <a:ext cx="2348223" cy="233769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9"/>
            <p:cNvCxnSpPr>
              <a:stCxn id="12" idx="2"/>
            </p:cNvCxnSpPr>
            <p:nvPr/>
          </p:nvCxnSpPr>
          <p:spPr>
            <a:xfrm>
              <a:off x="3582240" y="2932753"/>
              <a:ext cx="2364319" cy="535625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0"/>
            <p:cNvCxnSpPr>
              <a:stCxn id="14" idx="3"/>
            </p:cNvCxnSpPr>
            <p:nvPr/>
          </p:nvCxnSpPr>
          <p:spPr>
            <a:xfrm flipV="1">
              <a:off x="4504448" y="4314739"/>
              <a:ext cx="2204635" cy="327549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1"/>
            <p:cNvCxnSpPr>
              <a:stCxn id="20" idx="2"/>
            </p:cNvCxnSpPr>
            <p:nvPr/>
          </p:nvCxnSpPr>
          <p:spPr>
            <a:xfrm>
              <a:off x="4057894" y="3500061"/>
              <a:ext cx="1523569" cy="182508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/>
            <p:cNvSpPr txBox="1"/>
            <p:nvPr/>
          </p:nvSpPr>
          <p:spPr>
            <a:xfrm>
              <a:off x="2987061" y="3095891"/>
              <a:ext cx="2141666" cy="40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Thermal actuator</a:t>
              </a:r>
            </a:p>
          </p:txBody>
        </p:sp>
        <p:sp>
          <p:nvSpPr>
            <p:cNvPr id="21" name="Rounded Rectangle 22"/>
            <p:cNvSpPr/>
            <p:nvPr/>
          </p:nvSpPr>
          <p:spPr>
            <a:xfrm>
              <a:off x="8119795" y="4880126"/>
              <a:ext cx="576072" cy="685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8070562" y="4561092"/>
              <a:ext cx="720523" cy="373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3mm</a:t>
              </a:r>
            </a:p>
          </p:txBody>
        </p:sp>
      </p:grpSp>
      <p:pic>
        <p:nvPicPr>
          <p:cNvPr id="28" name="Afbeelding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9" y="4076422"/>
            <a:ext cx="3350914" cy="2735577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130" y="4376574"/>
            <a:ext cx="3742304" cy="2378073"/>
          </a:xfrm>
          <a:prstGeom prst="rect">
            <a:avLst/>
          </a:prstGeom>
        </p:spPr>
      </p:pic>
      <p:grpSp>
        <p:nvGrpSpPr>
          <p:cNvPr id="30" name="Groep 29"/>
          <p:cNvGrpSpPr/>
          <p:nvPr/>
        </p:nvGrpSpPr>
        <p:grpSpPr>
          <a:xfrm>
            <a:off x="5919631" y="2300348"/>
            <a:ext cx="3106431" cy="2028583"/>
            <a:chOff x="5677005" y="1484313"/>
            <a:chExt cx="3083064" cy="2129982"/>
          </a:xfrm>
        </p:grpSpPr>
        <p:pic>
          <p:nvPicPr>
            <p:cNvPr id="31" name="gearbox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9"/>
            <a:stretch>
              <a:fillRect/>
            </a:stretch>
          </p:blipFill>
          <p:spPr>
            <a:xfrm>
              <a:off x="5677005" y="1484313"/>
              <a:ext cx="3083064" cy="2129982"/>
            </a:xfrm>
            <a:prstGeom prst="rect">
              <a:avLst/>
            </a:prstGeom>
          </p:spPr>
        </p:pic>
        <p:sp>
          <p:nvSpPr>
            <p:cNvPr id="32" name="Rounded Rectangle 22"/>
            <p:cNvSpPr/>
            <p:nvPr/>
          </p:nvSpPr>
          <p:spPr>
            <a:xfrm>
              <a:off x="8206674" y="3452552"/>
              <a:ext cx="460615" cy="5483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TextBox 23"/>
            <p:cNvSpPr txBox="1"/>
            <p:nvPr/>
          </p:nvSpPr>
          <p:spPr>
            <a:xfrm>
              <a:off x="8113893" y="3218359"/>
              <a:ext cx="6461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2"/>
                  </a:solidFill>
                </a:rPr>
                <a:t>150µm</a:t>
              </a:r>
              <a:endParaRPr lang="en-US" sz="1100" dirty="0">
                <a:solidFill>
                  <a:schemeClr val="bg2"/>
                </a:solidFill>
              </a:endParaRPr>
            </a:p>
          </p:txBody>
        </p:sp>
      </p:grpSp>
      <p:sp>
        <p:nvSpPr>
          <p:cNvPr id="43" name="Tijdelijke aanduiding voor dianummer 4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C7B4FCA-D758-EB48-BD46-5EEF226FD2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070"/>
            <a:ext cx="5428775" cy="3114313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383932" y="728666"/>
            <a:ext cx="4859187" cy="754917"/>
          </a:xfrm>
        </p:spPr>
        <p:txBody>
          <a:bodyPr/>
          <a:lstStyle/>
          <a:p>
            <a:r>
              <a:rPr lang="en-US" dirty="0" smtClean="0"/>
              <a:t>Q determines the mechanical noise floor of the sensor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3931" y="291986"/>
            <a:ext cx="5018579" cy="397801"/>
          </a:xfrm>
        </p:spPr>
        <p:txBody>
          <a:bodyPr/>
          <a:lstStyle/>
          <a:p>
            <a:r>
              <a:rPr lang="en-US" dirty="0" smtClean="0"/>
              <a:t>Importance of Quality Factor</a:t>
            </a:r>
            <a:endParaRPr lang="en-US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383931" y="1159715"/>
            <a:ext cx="4859188" cy="2008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66158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lang="de-DE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98474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64632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0790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6948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310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 as function gap size</a:t>
            </a:r>
          </a:p>
          <a:p>
            <a:pPr marL="451908" lvl="2" indent="-285750"/>
            <a:r>
              <a:rPr lang="en-US" sz="1200" dirty="0" smtClean="0"/>
              <a:t>Strong dependence on gap for viscous regime (-55% @ dx=4.5)</a:t>
            </a:r>
          </a:p>
          <a:p>
            <a:pPr marL="451908" lvl="2" indent="-285750"/>
            <a:r>
              <a:rPr lang="en-US" sz="1200" dirty="0" smtClean="0"/>
              <a:t>Moderate dependence on gap for molecular gas damping regime </a:t>
            </a:r>
            <a:br>
              <a:rPr lang="en-US" sz="1200" dirty="0" smtClean="0"/>
            </a:br>
            <a:r>
              <a:rPr lang="en-US" sz="1200" dirty="0" smtClean="0"/>
              <a:t>(-25% @ dx=4.5)</a:t>
            </a:r>
          </a:p>
          <a:p>
            <a:pPr marL="451908" lvl="2" indent="-285750"/>
            <a:r>
              <a:rPr lang="en-US" sz="1200" dirty="0" smtClean="0"/>
              <a:t>Strong dependence on gap for non-gaseous damping </a:t>
            </a:r>
            <a:br>
              <a:rPr lang="en-US" sz="1200" dirty="0" smtClean="0"/>
            </a:br>
            <a:r>
              <a:rPr lang="en-US" sz="1200" dirty="0" smtClean="0"/>
              <a:t>(-55% @dx=4.5)</a:t>
            </a:r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10" y="66573"/>
            <a:ext cx="3542480" cy="3141201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16" y="3460054"/>
            <a:ext cx="3388787" cy="3090114"/>
          </a:xfrm>
          <a:prstGeom prst="rect">
            <a:avLst/>
          </a:prstGeom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7C7B4FCA-D758-EB48-BD46-5EEF226FD218}" type="slidenum">
              <a:rPr lang="en-US" smtClean="0"/>
              <a:pPr defTabSz="42204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7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383932" y="728666"/>
            <a:ext cx="5060523" cy="755651"/>
          </a:xfrm>
        </p:spPr>
        <p:txBody>
          <a:bodyPr/>
          <a:lstStyle/>
          <a:p>
            <a:r>
              <a:rPr lang="en-US" dirty="0" smtClean="0"/>
              <a:t>Q decreases with gap size for all pressures. The minimum observed change occurs around pressure aimed at for packaging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5"/>
          </p:nvPr>
        </p:nvSpPr>
        <p:spPr>
          <a:xfrm>
            <a:off x="383930" y="1584986"/>
            <a:ext cx="4204848" cy="1574476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Q vs gap</a:t>
            </a:r>
          </a:p>
          <a:p>
            <a:pPr marL="451908" lvl="2" indent="-285750"/>
            <a:r>
              <a:rPr lang="en-US" dirty="0" smtClean="0"/>
              <a:t>Q factor is maximum in center of gap</a:t>
            </a:r>
          </a:p>
          <a:p>
            <a:pPr marL="451908" lvl="2" indent="-285750"/>
            <a:r>
              <a:rPr lang="en-US" dirty="0" smtClean="0"/>
              <a:t>Q factor depends on gap for all pressure ranges:</a:t>
            </a:r>
          </a:p>
          <a:p>
            <a:pPr marL="618066" lvl="3" indent="-285750"/>
            <a:r>
              <a:rPr lang="en-US" dirty="0" smtClean="0"/>
              <a:t>Also for non gaseous damping, why? </a:t>
            </a:r>
            <a:r>
              <a:rPr lang="en-US" dirty="0" smtClean="0">
                <a:sym typeface="Wingdings" panose="05000000000000000000" pitchFamily="2" charset="2"/>
              </a:rPr>
              <a:t> open question</a:t>
            </a:r>
          </a:p>
          <a:p>
            <a:pPr marL="451908" lvl="2" indent="-285750"/>
            <a:r>
              <a:rPr lang="en-US" dirty="0" smtClean="0">
                <a:sym typeface="Wingdings" panose="05000000000000000000" pitchFamily="2" charset="2"/>
              </a:rPr>
              <a:t>At vacuum packaging pressures, gap dependence is minimum.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3931" y="291986"/>
            <a:ext cx="5060524" cy="397801"/>
          </a:xfrm>
        </p:spPr>
        <p:txBody>
          <a:bodyPr/>
          <a:lstStyle/>
          <a:p>
            <a:r>
              <a:rPr lang="en-US" dirty="0" smtClean="0"/>
              <a:t>Normalized Q factors vs pressure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40" y="3122759"/>
            <a:ext cx="6115003" cy="32497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55" y="74529"/>
            <a:ext cx="3453050" cy="2992644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3408941" y="4136855"/>
            <a:ext cx="357716" cy="14586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US" sz="1400" dirty="0" smtClean="0">
              <a:solidFill>
                <a:schemeClr val="tx2"/>
              </a:solidFill>
            </a:endParaRPr>
          </a:p>
        </p:txBody>
      </p:sp>
      <p:cxnSp>
        <p:nvCxnSpPr>
          <p:cNvPr id="11" name="Rechte verbindingslijn met pijl 10"/>
          <p:cNvCxnSpPr>
            <a:stCxn id="9" idx="0"/>
            <a:endCxn id="8" idx="1"/>
          </p:cNvCxnSpPr>
          <p:nvPr/>
        </p:nvCxnSpPr>
        <p:spPr>
          <a:xfrm flipV="1">
            <a:off x="3587799" y="1570851"/>
            <a:ext cx="1856656" cy="25660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68211" y="3030522"/>
            <a:ext cx="2494205" cy="3085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66158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lang="de-DE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98474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64632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0790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6948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310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383930" y="3320735"/>
            <a:ext cx="2478486" cy="25180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spcBef>
                <a:spcPts val="554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66158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lang="de-DE" sz="11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498474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664632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30790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96948" indent="-165593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3106" indent="-166158" algn="l" defTabSz="844083" rtl="0" eaLnBrk="1" latinLnBrk="0" hangingPunct="1">
              <a:spcBef>
                <a:spcPts val="554"/>
              </a:spcBef>
              <a:buClrTx/>
              <a:buFont typeface="Arial" panose="020B0604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Conclusion for ~10</a:t>
            </a:r>
            <a:r>
              <a:rPr lang="en-US" baseline="30000" dirty="0" smtClean="0"/>
              <a:t>-2</a:t>
            </a:r>
            <a:r>
              <a:rPr lang="en-US" dirty="0" smtClean="0"/>
              <a:t> mbar</a:t>
            </a:r>
          </a:p>
          <a:p>
            <a:pPr marL="451908" lvl="2" indent="-285750"/>
            <a:r>
              <a:rPr lang="en-US" dirty="0" smtClean="0"/>
              <a:t>Reducing the gap by 50% will change the Q by ~50%</a:t>
            </a:r>
          </a:p>
          <a:p>
            <a:pPr marL="451908" lvl="2" indent="-285750"/>
            <a:r>
              <a:rPr lang="en-US" dirty="0" smtClean="0"/>
              <a:t>This will double C</a:t>
            </a:r>
            <a:r>
              <a:rPr lang="en-US" baseline="-25000" dirty="0" smtClean="0"/>
              <a:t>0</a:t>
            </a:r>
            <a:endParaRPr lang="en-US" dirty="0"/>
          </a:p>
          <a:p>
            <a:pPr marL="451908" lvl="2" indent="-285750"/>
            <a:r>
              <a:rPr lang="en-US" dirty="0" smtClean="0"/>
              <a:t>Throwing away half the sensing fingers halves the damping</a:t>
            </a:r>
          </a:p>
          <a:p>
            <a:pPr marL="451908" lvl="2" indent="-285750"/>
            <a:r>
              <a:rPr lang="en-US" dirty="0" smtClean="0">
                <a:sym typeface="Wingdings" panose="05000000000000000000" pitchFamily="2" charset="2"/>
              </a:rPr>
              <a:t> Q is almost independent on the gap size in this pressure range</a:t>
            </a:r>
            <a:endParaRPr lang="en-US" dirty="0" smtClean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7C7B4FCA-D758-EB48-BD46-5EEF226FD218}" type="slidenum">
              <a:rPr lang="en-US" smtClean="0"/>
              <a:pPr defTabSz="42204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>
            <a:spLocks noChangeAspect="1"/>
          </p:cNvSpPr>
          <p:nvPr/>
        </p:nvSpPr>
        <p:spPr>
          <a:xfrm>
            <a:off x="4762206" y="1020268"/>
            <a:ext cx="4297775" cy="551297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7610"/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submission got accepted for an oral presentation!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MEMS 2017 Conference</a:t>
            </a:r>
            <a:endParaRPr lang="en-US" dirty="0"/>
          </a:p>
        </p:txBody>
      </p:sp>
      <p:grpSp>
        <p:nvGrpSpPr>
          <p:cNvPr id="24" name="Groep 23"/>
          <p:cNvGrpSpPr/>
          <p:nvPr/>
        </p:nvGrpSpPr>
        <p:grpSpPr>
          <a:xfrm>
            <a:off x="4431373" y="3740556"/>
            <a:ext cx="3030879" cy="2571288"/>
            <a:chOff x="5766637" y="94296"/>
            <a:chExt cx="3030879" cy="2571288"/>
          </a:xfrm>
        </p:grpSpPr>
        <p:sp>
          <p:nvSpPr>
            <p:cNvPr id="7" name="TextBox 38"/>
            <p:cNvSpPr txBox="1">
              <a:spLocks noChangeArrowheads="1"/>
            </p:cNvSpPr>
            <p:nvPr/>
          </p:nvSpPr>
          <p:spPr bwMode="auto">
            <a:xfrm>
              <a:off x="7542044" y="2265474"/>
              <a:ext cx="12554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/>
                  </a:solidFill>
                </a:rPr>
                <a:t>Relations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" name="Isosceles Triangle 6"/>
            <p:cNvSpPr/>
            <p:nvPr/>
          </p:nvSpPr>
          <p:spPr bwMode="auto">
            <a:xfrm>
              <a:off x="6300545" y="459728"/>
              <a:ext cx="2190750" cy="1739901"/>
            </a:xfrm>
            <a:prstGeom prst="triangle">
              <a:avLst/>
            </a:prstGeom>
            <a:noFill/>
            <a:ln w="508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TextBox 36"/>
            <p:cNvSpPr txBox="1">
              <a:spLocks noChangeArrowheads="1"/>
            </p:cNvSpPr>
            <p:nvPr/>
          </p:nvSpPr>
          <p:spPr bwMode="auto">
            <a:xfrm>
              <a:off x="6875647" y="94296"/>
              <a:ext cx="10823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/>
                  </a:solidFill>
                </a:rPr>
                <a:t>Content</a:t>
              </a:r>
            </a:p>
          </p:txBody>
        </p:sp>
        <p:sp>
          <p:nvSpPr>
            <p:cNvPr id="11" name="TextBox 37"/>
            <p:cNvSpPr txBox="1">
              <a:spLocks noChangeArrowheads="1"/>
            </p:cNvSpPr>
            <p:nvPr/>
          </p:nvSpPr>
          <p:spPr bwMode="auto">
            <a:xfrm>
              <a:off x="5766637" y="2242327"/>
              <a:ext cx="14382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accent1"/>
                  </a:solidFill>
                </a:rPr>
                <a:t>Operations</a:t>
              </a:r>
              <a:endParaRPr lang="en-US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Oval 11"/>
            <p:cNvSpPr/>
            <p:nvPr/>
          </p:nvSpPr>
          <p:spPr bwMode="auto">
            <a:xfrm>
              <a:off x="6935222" y="1256594"/>
              <a:ext cx="206375" cy="2159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74" name="Picture 2" descr="http://mems17.org/graphics/general_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2" y="3846277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" y="1202376"/>
            <a:ext cx="4090665" cy="2339657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4762206" y="2704027"/>
            <a:ext cx="500431" cy="2073058"/>
            <a:chOff x="7126314" y="4059220"/>
            <a:chExt cx="500431" cy="2073058"/>
          </a:xfrm>
        </p:grpSpPr>
        <p:cxnSp>
          <p:nvCxnSpPr>
            <p:cNvPr id="28" name="Rechte verbindingslijn 27"/>
            <p:cNvCxnSpPr/>
            <p:nvPr/>
          </p:nvCxnSpPr>
          <p:spPr>
            <a:xfrm>
              <a:off x="7282647" y="4059220"/>
              <a:ext cx="0" cy="2073058"/>
            </a:xfrm>
            <a:prstGeom prst="line">
              <a:avLst/>
            </a:prstGeom>
            <a:ln w="44450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7126314" y="6132278"/>
              <a:ext cx="312666" cy="0"/>
            </a:xfrm>
            <a:prstGeom prst="line">
              <a:avLst/>
            </a:prstGeom>
            <a:ln w="44450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/>
          </p:nvCxnSpPr>
          <p:spPr>
            <a:xfrm>
              <a:off x="7126314" y="4082498"/>
              <a:ext cx="312666" cy="0"/>
            </a:xfrm>
            <a:prstGeom prst="line">
              <a:avLst/>
            </a:prstGeom>
            <a:ln w="44450">
              <a:solidFill>
                <a:schemeClr val="tx2">
                  <a:lumMod val="75000"/>
                  <a:lumOff val="2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/>
            <p:cNvCxnSpPr/>
            <p:nvPr/>
          </p:nvCxnSpPr>
          <p:spPr>
            <a:xfrm flipH="1">
              <a:off x="7345902" y="4272259"/>
              <a:ext cx="280843" cy="0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jdelijke aanduiding voor voettekst 3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22041"/>
            <a:r>
              <a:rPr lang="pt-BR" smtClean="0"/>
              <a:t>Detector R&amp;D 7 December 2016                    borisb@nikhef.nl</a:t>
            </a:r>
            <a:endParaRPr lang="en-US" dirty="0"/>
          </a:p>
        </p:txBody>
      </p:sp>
      <p:sp>
        <p:nvSpPr>
          <p:cNvPr id="38" name="Tijdelijke aanduiding voor dianummer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22041"/>
            <a:fld id="{7C7B4FCA-D758-EB48-BD46-5EEF226FD218}" type="slidenum">
              <a:rPr lang="en-US" smtClean="0"/>
              <a:pPr defTabSz="42204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noseis_2015b">
  <a:themeElements>
    <a:clrScheme name="Deloitte 2014">
      <a:dk1>
        <a:sysClr val="windowText" lastClr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BDD203"/>
      </a:accent6>
      <a:hlink>
        <a:srgbClr val="00A1DE"/>
      </a:hlink>
      <a:folHlink>
        <a:srgbClr val="72C7E7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5">
              <a:lumMod val="60000"/>
              <a:lumOff val="40000"/>
            </a:schemeClr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57610">
          <a:defRPr sz="14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spcBef>
            <a:spcPts val="600"/>
          </a:spcBef>
          <a:buClr>
            <a:schemeClr val="tx2"/>
          </a:buCl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c 2015" id="{A9AD3851-56AF-487C-AF3E-8802DE041711}" vid="{564194A8-2546-48C4-B4C3-A7680DD0A7A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</Template>
  <TotalTime>30276</TotalTime>
  <Words>242</Words>
  <Application>Microsoft Office PowerPoint</Application>
  <PresentationFormat>Diavoorstelling (4:3)</PresentationFormat>
  <Paragraphs>50</Paragraphs>
  <Slides>5</Slides>
  <Notes>2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Innoseis_2015b</vt:lpstr>
      <vt:lpstr>think-cell Slide</vt:lpstr>
      <vt:lpstr>PowerPoint-presentatie</vt:lpstr>
      <vt:lpstr>Backup Slide: MEMS Seismometer</vt:lpstr>
      <vt:lpstr>Importance of Quality Factor</vt:lpstr>
      <vt:lpstr>Normalized Q factors vs pressure</vt:lpstr>
      <vt:lpstr>MEMS 2017 Conference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hier</dc:title>
  <dc:creator>Boris Boom</dc:creator>
  <cp:lastModifiedBy>Boris Boom</cp:lastModifiedBy>
  <cp:revision>459</cp:revision>
  <dcterms:created xsi:type="dcterms:W3CDTF">2016-05-01T12:41:10Z</dcterms:created>
  <dcterms:modified xsi:type="dcterms:W3CDTF">2016-12-07T07:48:40Z</dcterms:modified>
</cp:coreProperties>
</file>