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xlsx" ContentType="application/vnd.openxmlformats-officedocument.spreadsheetml.sheet"/>
  <Default Extension="tiff" ContentType="image/tiff"/>
  <Default Extension="rels" ContentType="application/vnd.openxmlformats-package.relationships+xml"/>
  <Default Extension="tif" ContentType="image/tif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9" r:id="rId2"/>
    <p:sldId id="256" r:id="rId3"/>
    <p:sldId id="257" r:id="rId4"/>
    <p:sldId id="270" r:id="rId5"/>
    <p:sldId id="258" r:id="rId6"/>
    <p:sldId id="259" r:id="rId7"/>
    <p:sldId id="261" r:id="rId8"/>
    <p:sldId id="271" r:id="rId9"/>
    <p:sldId id="264" r:id="rId10"/>
    <p:sldId id="263" r:id="rId11"/>
    <p:sldId id="262" r:id="rId12"/>
    <p:sldId id="265" r:id="rId13"/>
    <p:sldId id="266" r:id="rId14"/>
    <p:sldId id="267" r:id="rId15"/>
    <p:sldId id="268" r:id="rId1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73"/>
    <p:restoredTop sz="96911"/>
  </p:normalViewPr>
  <p:slideViewPr>
    <p:cSldViewPr snapToGrid="0" snapToObjects="1">
      <p:cViewPr varScale="1">
        <p:scale>
          <a:sx n="154" d="100"/>
          <a:sy n="154" d="100"/>
        </p:scale>
        <p:origin x="4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93336999541591"/>
          <c:y val="0.0431763233700023"/>
          <c:w val="0.889229820501005"/>
          <c:h val="0.85054349602691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47625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2.0</c:v>
                </c:pt>
                <c:pt idx="1">
                  <c:v>5.0</c:v>
                </c:pt>
                <c:pt idx="2">
                  <c:v>3.0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40833184"/>
        <c:axId val="-440835504"/>
      </c:scatterChart>
      <c:valAx>
        <c:axId val="-440833184"/>
        <c:scaling>
          <c:orientation val="minMax"/>
          <c:max val="1.0"/>
          <c:min val="-6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40835504"/>
        <c:crossesAt val="-6.0"/>
        <c:crossBetween val="midCat"/>
        <c:minorUnit val="1.0"/>
      </c:valAx>
      <c:valAx>
        <c:axId val="-440835504"/>
        <c:scaling>
          <c:orientation val="minMax"/>
          <c:max val="3.0"/>
          <c:min val="-6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40833184"/>
        <c:crossesAt val="-6.0"/>
        <c:crossBetween val="midCat"/>
        <c:minorUnit val="1.0"/>
      </c:valAx>
      <c:spPr>
        <a:noFill/>
        <a:ln w="12700"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/>
              <a:t>Contribute to DIFFER’s mission of developing</a:t>
            </a:r>
            <a:r>
              <a:rPr lang="en-US" baseline="0"/>
              <a:t> sustainable energy sources</a:t>
            </a:r>
          </a:p>
          <a:p>
            <a:pPr marL="171450" indent="-171450">
              <a:buFontTx/>
              <a:buChar char="•"/>
            </a:pPr>
            <a:r>
              <a:rPr lang="en-US" baseline="0"/>
              <a:t>by taking a big step towards solving the main challenge in fusion research.</a:t>
            </a:r>
          </a:p>
          <a:p>
            <a:pPr marL="171450" indent="-171450">
              <a:buFontTx/>
              <a:buChar char="•"/>
            </a:pPr>
            <a:r>
              <a:rPr lang="en-US" baseline="0"/>
              <a:t>This step consists of understanding and stabilizing new shapes of the plasma in the fusion reactor, making use of novel measurement and control system.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C204E758-F43A-E24D-9E28-E734F92159E2}" type="datetime5">
              <a:t>8-Feb-17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CBA6789-FCE5-4D24-9D96-301B9804F1B9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4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6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hape 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Investigate detachment in the SF- configuration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t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1.png" descr="EUROFUSION PowerPoint MASTER DECKBLAT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9075"/>
            <a:ext cx="9144000" cy="6419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2.png" descr="logoSP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19" y="5589239"/>
            <a:ext cx="3316020" cy="50918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496945" cy="1296145"/>
          </a:xfrm>
          <a:prstGeom prst="rect">
            <a:avLst/>
          </a:prstGeom>
          <a:effectLst/>
        </p:spPr>
        <p:txBody>
          <a:bodyPr/>
          <a:lstStyle>
            <a:lvl1pPr algn="l" defTabSz="914400">
              <a:defRPr sz="35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395536" y="4293096"/>
            <a:ext cx="4392489" cy="432049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500"/>
              </a:spcBef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457200" defTabSz="914400">
              <a:spcBef>
                <a:spcPts val="500"/>
              </a:spcBef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914400" defTabSz="914400">
              <a:spcBef>
                <a:spcPts val="500"/>
              </a:spcBef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1371600" defTabSz="914400">
              <a:spcBef>
                <a:spcPts val="500"/>
              </a:spcBef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1828800" defTabSz="914400">
              <a:spcBef>
                <a:spcPts val="500"/>
              </a:spcBef>
              <a:buSzTx/>
              <a:buFontTx/>
              <a:buNone/>
              <a:defRPr sz="2200" b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 defTabSz="914400">
              <a:defRPr>
                <a:solidFill>
                  <a:srgbClr val="89898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E3E3E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4" name="image3.pdf" descr="EurofusionDisc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6275" y="224631"/>
            <a:ext cx="458788" cy="465138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251519" y="44623"/>
            <a:ext cx="6226048" cy="869777"/>
          </a:xfrm>
          <a:prstGeom prst="rect">
            <a:avLst/>
          </a:prstGeom>
          <a:effectLst/>
        </p:spPr>
        <p:txBody>
          <a:bodyPr/>
          <a:lstStyle>
            <a:lvl1pPr algn="l" defTabSz="914400">
              <a:lnSpc>
                <a:spcPts val="3200"/>
              </a:lnSpc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251519" y="1260000"/>
            <a:ext cx="8640001" cy="4968553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500"/>
              </a:spcBef>
              <a:defRPr sz="2400">
                <a:latin typeface="+mn-lt"/>
                <a:ea typeface="+mn-ea"/>
                <a:cs typeface="+mn-cs"/>
                <a:sym typeface="Arial"/>
              </a:defRPr>
            </a:lvl1pPr>
            <a:lvl2pPr marL="800100" indent="-342900" defTabSz="914400">
              <a:spcBef>
                <a:spcPts val="500"/>
              </a:spcBef>
              <a:buSzPct val="50000"/>
              <a:buChar char="❖"/>
              <a:defRPr sz="2400">
                <a:latin typeface="+mn-lt"/>
                <a:ea typeface="+mn-ea"/>
                <a:cs typeface="+mn-cs"/>
                <a:sym typeface="Arial"/>
              </a:defRPr>
            </a:lvl2pPr>
            <a:lvl3pPr defTabSz="914400">
              <a:spcBef>
                <a:spcPts val="500"/>
              </a:spcBef>
              <a:buChar char="-"/>
              <a:defRPr sz="2400">
                <a:latin typeface="+mn-lt"/>
                <a:ea typeface="+mn-ea"/>
                <a:cs typeface="+mn-cs"/>
                <a:sym typeface="Arial"/>
              </a:defRPr>
            </a:lvl3pPr>
            <a:lvl4pPr marL="1645920" indent="-274320" defTabSz="914400">
              <a:spcBef>
                <a:spcPts val="500"/>
              </a:spcBef>
              <a:defRPr sz="2400">
                <a:latin typeface="+mn-lt"/>
                <a:ea typeface="+mn-ea"/>
                <a:cs typeface="+mn-cs"/>
                <a:sym typeface="Arial"/>
              </a:defRPr>
            </a:lvl4pPr>
            <a:lvl5pPr marL="2103120" indent="-274320" defTabSz="914400">
              <a:spcBef>
                <a:spcPts val="500"/>
              </a:spcBef>
              <a:defRPr sz="24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8772411" y="6608389"/>
            <a:ext cx="231889" cy="213472"/>
          </a:xfrm>
          <a:prstGeom prst="rect">
            <a:avLst/>
          </a:prstGeom>
        </p:spPr>
        <p:txBody>
          <a:bodyPr lIns="38963" tIns="38963" rIns="38963" bIns="38963"/>
          <a:lstStyle>
            <a:lvl1pPr defTabSz="914400">
              <a:defRPr sz="1000">
                <a:solidFill>
                  <a:srgbClr val="7F7F7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6828" y="214774"/>
            <a:ext cx="1763893" cy="484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ert new DIFFER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4.png" descr="background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12192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6228184" y="6639560"/>
            <a:ext cx="2781673" cy="218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r">
              <a:defRPr sz="9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Wouter Vijvers | Kochel E2M seminar | 16.4.2015</a:t>
            </a:r>
          </a:p>
        </p:txBody>
      </p:sp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691680" y="260647"/>
            <a:ext cx="7452321" cy="576066"/>
          </a:xfrm>
          <a:prstGeom prst="rect">
            <a:avLst/>
          </a:prstGeom>
          <a:effectLst/>
        </p:spPr>
        <p:txBody>
          <a:bodyPr anchor="t"/>
          <a:lstStyle>
            <a:lvl1pPr algn="l" defTabSz="914400">
              <a:defRPr sz="3200" b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504" y="1412775"/>
            <a:ext cx="8928993" cy="5184578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400"/>
              </a:spcBef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800100" indent="-342900" defTabSz="914400">
              <a:spcBef>
                <a:spcPts val="400"/>
              </a:spcBef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257300" indent="-342900" defTabSz="914400">
              <a:spcBef>
                <a:spcPts val="400"/>
              </a:spcBef>
              <a:defRPr sz="2000">
                <a:latin typeface="Verdana"/>
                <a:ea typeface="Verdana"/>
                <a:cs typeface="Verdana"/>
                <a:sym typeface="Verdana"/>
              </a:defRPr>
            </a:lvl3pPr>
            <a:lvl4pPr marL="1714500" indent="-342900" defTabSz="914400">
              <a:spcBef>
                <a:spcPts val="400"/>
              </a:spcBef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4pPr>
            <a:lvl5pPr marL="2171700" indent="-342900" defTabSz="914400">
              <a:spcBef>
                <a:spcPts val="400"/>
              </a:spcBef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200"/>
              </a:spcBef>
              <a:defRPr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92275" y="1989138"/>
            <a:ext cx="5759450" cy="1727894"/>
          </a:xfrm>
          <a:prstGeom prst="rect">
            <a:avLst/>
          </a:prstGeom>
        </p:spPr>
        <p:txBody>
          <a:bodyPr/>
          <a:lstStyle>
            <a:lvl1pPr algn="ctr">
              <a:buNone/>
              <a:defRPr sz="2800" b="0" baseline="0">
                <a:latin typeface="Verdana" pitchFamily="34" charset="0"/>
              </a:defRPr>
            </a:lvl1pPr>
            <a:lvl2pPr>
              <a:defRPr sz="2800" baseline="0">
                <a:latin typeface="Verdana" pitchFamily="34" charset="0"/>
              </a:defRPr>
            </a:lvl2pPr>
            <a:lvl3pPr>
              <a:defRPr sz="2800" baseline="0">
                <a:latin typeface="Verdana" pitchFamily="34" charset="0"/>
              </a:defRPr>
            </a:lvl3pPr>
            <a:lvl4pPr>
              <a:defRPr sz="2800" baseline="0">
                <a:latin typeface="Verdana" pitchFamily="34" charset="0"/>
              </a:defRPr>
            </a:lvl4pPr>
            <a:lvl5pPr>
              <a:defRPr sz="2800" baseline="0">
                <a:latin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presentation title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63688" y="4149080"/>
            <a:ext cx="5545138" cy="792162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nl-NL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Click to </a:t>
            </a:r>
            <a:r>
              <a:rPr lang="nl-NL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edit</a:t>
            </a:r>
            <a:r>
              <a:rPr lang="nl-NL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l-NL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author</a:t>
            </a:r>
            <a:r>
              <a:rPr lang="nl-NL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(s)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377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rgbClr val="FFFFFF"/>
            </a:gs>
            <a:gs pos="97000">
              <a:srgbClr val="BCC8E5"/>
            </a:gs>
            <a:gs pos="100000">
              <a:srgbClr val="B1BEE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3790" y="95335"/>
            <a:ext cx="826032" cy="82603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164167" y="63586"/>
            <a:ext cx="7683342" cy="857781"/>
          </a:xfrm>
          <a:prstGeom prst="rect">
            <a:avLst/>
          </a:prstGeom>
          <a:ln w="12700">
            <a:miter lim="400000"/>
          </a:ln>
          <a:effectLst>
            <a:outerShdw blurRad="50800" dist="25400" dir="2700000" rotWithShape="0">
              <a:srgbClr val="000000">
                <a:alpha val="2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46343" y="1217566"/>
            <a:ext cx="8501165" cy="5437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870389" y="6581513"/>
            <a:ext cx="273610" cy="26497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 defTabSz="457200">
              <a:defRPr sz="1200">
                <a:solidFill>
                  <a:srgbClr val="80808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9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9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9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9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9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9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9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9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90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342900" marR="0" indent="-34290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783771" marR="0" indent="-326571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1219200" marR="0" indent="-30480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737360" marR="0" indent="-36576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2194560" marR="0" indent="-36576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651760" marR="0" indent="-36576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3108960" marR="0" indent="-365760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566159" marR="0" indent="-365759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4023359" marR="0" indent="-365759" algn="l" defTabSz="45720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457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914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1371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18288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22860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27432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32004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365760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chart" Target="../charts/chart1.xm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61" y="2312592"/>
            <a:ext cx="6964134" cy="4361517"/>
          </a:xfrm>
          <a:prstGeom prst="rect">
            <a:avLst/>
          </a:prstGeom>
        </p:spPr>
      </p:pic>
      <p:pic>
        <p:nvPicPr>
          <p:cNvPr id="8" name="Picture 6" descr="backgrou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491163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8" y="1268760"/>
            <a:ext cx="8568952" cy="1080120"/>
          </a:xfrm>
        </p:spPr>
        <p:txBody>
          <a:bodyPr/>
          <a:lstStyle/>
          <a:p>
            <a:r>
              <a:rPr lang="nl-NL" b="1" dirty="0" err="1"/>
              <a:t>Multispectral</a:t>
            </a:r>
            <a:r>
              <a:rPr lang="nl-NL" b="1" dirty="0"/>
              <a:t> imaging of plasma </a:t>
            </a:r>
            <a:r>
              <a:rPr lang="nl-NL" b="1" dirty="0" err="1"/>
              <a:t>edge</a:t>
            </a:r>
            <a:r>
              <a:rPr lang="nl-NL" b="1" dirty="0"/>
              <a:t> </a:t>
            </a:r>
            <a:r>
              <a:rPr lang="nl-NL" b="1" dirty="0" err="1"/>
              <a:t>emission</a:t>
            </a:r>
            <a:r>
              <a:rPr lang="nl-NL" b="1" dirty="0"/>
              <a:t> </a:t>
            </a:r>
            <a:r>
              <a:rPr lang="nl-NL" b="1" dirty="0" err="1"/>
              <a:t>distributions</a:t>
            </a:r>
            <a:endParaRPr lang="nl-NL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528" y="5731479"/>
            <a:ext cx="8640960" cy="862507"/>
          </a:xfrm>
          <a:solidFill>
            <a:srgbClr val="FFFFFF">
              <a:alpha val="57255"/>
            </a:srgbClr>
          </a:solidFill>
        </p:spPr>
        <p:txBody>
          <a:bodyPr/>
          <a:lstStyle/>
          <a:p>
            <a:r>
              <a:rPr lang="en-US" sz="2400" dirty="0"/>
              <a:t>Wouter Vijvers</a:t>
            </a:r>
          </a:p>
          <a:p>
            <a:r>
              <a:rPr lang="en-US" i="1" dirty="0" smtClean="0"/>
              <a:t>Dutch Institute For Fundamental Energy Research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746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xfrm>
            <a:off x="250825" y="44450"/>
            <a:ext cx="7848600" cy="869950"/>
          </a:xfrm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half" idx="1"/>
          </p:nvPr>
        </p:nvSpPr>
        <p:spPr>
          <a:xfrm>
            <a:off x="250824" y="3722415"/>
            <a:ext cx="8640765" cy="27970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t>Developing a detailed understanding of detachment physics is essential for design of a fusion power plant</a:t>
            </a:r>
          </a:p>
          <a:p>
            <a:pPr>
              <a:lnSpc>
                <a:spcPct val="120000"/>
              </a:lnSpc>
            </a:pPr>
            <a:r>
              <a:t>Multi-spectral imaging employed to deliver detailed qualitative information on detachment in TCV</a:t>
            </a:r>
          </a:p>
          <a:p>
            <a:pPr>
              <a:lnSpc>
                <a:spcPct val="120000"/>
              </a:lnSpc>
            </a:pPr>
            <a:r>
              <a:t>MANTIS under development to make step to quantitative imaging, enabling new physics studies and control strategies</a:t>
            </a:r>
          </a:p>
        </p:txBody>
      </p:sp>
      <p:sp>
        <p:nvSpPr>
          <p:cNvPr id="175" name="Shape 175"/>
          <p:cNvSpPr>
            <a:spLocks noGrp="1"/>
          </p:cNvSpPr>
          <p:nvPr>
            <p:ph type="sldNum" sz="quarter" idx="2"/>
          </p:nvPr>
        </p:nvSpPr>
        <p:spPr>
          <a:xfrm>
            <a:off x="8843042" y="6608389"/>
            <a:ext cx="161258" cy="2134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76" name="image81.jpeg" descr="ttp://www.almrsal.com/wp-content/uploads/2015/03/Mantis-Shrim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79862" y="1075807"/>
            <a:ext cx="3784276" cy="251299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2673831" y="1078790"/>
            <a:ext cx="3796338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000" i="1">
                <a:solidFill>
                  <a:srgbClr val="FFFFFF"/>
                </a:solidFill>
                <a:effectLst>
                  <a:outerShdw blurRad="76200" dir="15240000" rotWithShape="0">
                    <a:srgbClr val="000000"/>
                  </a:outerShdw>
                </a:effectLst>
              </a:defRPr>
            </a:lvl1pPr>
          </a:lstStyle>
          <a:p>
            <a:r>
              <a:t>Mantis shrimp have eyes with up to 16 types of photoreceptors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lnSpc>
                <a:spcPts val="2900"/>
              </a:lnSpc>
              <a:defRPr sz="2976"/>
            </a:lvl1pPr>
          </a:lstStyle>
          <a:p>
            <a:r>
              <a:t>First assessment of image quality proves 10+ channels is feasible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8843042" y="6608389"/>
            <a:ext cx="161259" cy="2134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5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181" y="1469127"/>
            <a:ext cx="7499309" cy="1910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153" y="3800806"/>
            <a:ext cx="7541763" cy="187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791670" y="1105131"/>
            <a:ext cx="126214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44AA4"/>
                </a:solidFill>
              </a:defRPr>
            </a:lvl1pPr>
          </a:lstStyle>
          <a:p>
            <a:r>
              <a:t>Channel 1</a:t>
            </a:r>
          </a:p>
        </p:txBody>
      </p:sp>
      <p:sp>
        <p:nvSpPr>
          <p:cNvPr id="162" name="Shape 162"/>
          <p:cNvSpPr/>
          <p:nvPr/>
        </p:nvSpPr>
        <p:spPr>
          <a:xfrm>
            <a:off x="2291028" y="1105131"/>
            <a:ext cx="126214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44AA4"/>
                </a:solidFill>
              </a:defRPr>
            </a:lvl1pPr>
          </a:lstStyle>
          <a:p>
            <a:r>
              <a:t>Channel 2</a:t>
            </a:r>
          </a:p>
        </p:txBody>
      </p:sp>
      <p:sp>
        <p:nvSpPr>
          <p:cNvPr id="163" name="Shape 163"/>
          <p:cNvSpPr/>
          <p:nvPr/>
        </p:nvSpPr>
        <p:spPr>
          <a:xfrm>
            <a:off x="3840961" y="1105131"/>
            <a:ext cx="126214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44AA4"/>
                </a:solidFill>
              </a:defRPr>
            </a:lvl1pPr>
          </a:lstStyle>
          <a:p>
            <a:r>
              <a:t>Channel 3</a:t>
            </a:r>
          </a:p>
        </p:txBody>
      </p:sp>
      <p:sp>
        <p:nvSpPr>
          <p:cNvPr id="164" name="Shape 164"/>
          <p:cNvSpPr/>
          <p:nvPr/>
        </p:nvSpPr>
        <p:spPr>
          <a:xfrm>
            <a:off x="5332737" y="1105131"/>
            <a:ext cx="126214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44AA4"/>
                </a:solidFill>
              </a:defRPr>
            </a:lvl1pPr>
          </a:lstStyle>
          <a:p>
            <a:r>
              <a:t>Channel 4</a:t>
            </a:r>
          </a:p>
        </p:txBody>
      </p:sp>
      <p:sp>
        <p:nvSpPr>
          <p:cNvPr id="165" name="Shape 165"/>
          <p:cNvSpPr/>
          <p:nvPr/>
        </p:nvSpPr>
        <p:spPr>
          <a:xfrm>
            <a:off x="6890252" y="1105131"/>
            <a:ext cx="126214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44AA4"/>
                </a:solidFill>
              </a:defRPr>
            </a:lvl1pPr>
          </a:lstStyle>
          <a:p>
            <a:r>
              <a:t>Channel 5</a:t>
            </a:r>
          </a:p>
        </p:txBody>
      </p:sp>
      <p:sp>
        <p:nvSpPr>
          <p:cNvPr id="166" name="Shape 166"/>
          <p:cNvSpPr/>
          <p:nvPr/>
        </p:nvSpPr>
        <p:spPr>
          <a:xfrm>
            <a:off x="791670" y="3468847"/>
            <a:ext cx="126214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44AA4"/>
                </a:solidFill>
              </a:defRPr>
            </a:lvl1pPr>
          </a:lstStyle>
          <a:p>
            <a:r>
              <a:t>Channel 6</a:t>
            </a:r>
          </a:p>
        </p:txBody>
      </p:sp>
      <p:sp>
        <p:nvSpPr>
          <p:cNvPr id="167" name="Shape 167"/>
          <p:cNvSpPr/>
          <p:nvPr/>
        </p:nvSpPr>
        <p:spPr>
          <a:xfrm>
            <a:off x="2291028" y="3468847"/>
            <a:ext cx="126214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44AA4"/>
                </a:solidFill>
              </a:defRPr>
            </a:lvl1pPr>
          </a:lstStyle>
          <a:p>
            <a:r>
              <a:t>Channel 7</a:t>
            </a:r>
          </a:p>
        </p:txBody>
      </p:sp>
      <p:sp>
        <p:nvSpPr>
          <p:cNvPr id="168" name="Shape 168"/>
          <p:cNvSpPr/>
          <p:nvPr/>
        </p:nvSpPr>
        <p:spPr>
          <a:xfrm>
            <a:off x="3840961" y="3468847"/>
            <a:ext cx="126214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44AA4"/>
                </a:solidFill>
              </a:defRPr>
            </a:lvl1pPr>
          </a:lstStyle>
          <a:p>
            <a:r>
              <a:t>Channel 8</a:t>
            </a:r>
          </a:p>
        </p:txBody>
      </p:sp>
      <p:sp>
        <p:nvSpPr>
          <p:cNvPr id="169" name="Shape 169"/>
          <p:cNvSpPr/>
          <p:nvPr/>
        </p:nvSpPr>
        <p:spPr>
          <a:xfrm>
            <a:off x="5332737" y="3468847"/>
            <a:ext cx="126214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44AA4"/>
                </a:solidFill>
              </a:defRPr>
            </a:lvl1pPr>
          </a:lstStyle>
          <a:p>
            <a:r>
              <a:t>Channel 9</a:t>
            </a:r>
          </a:p>
        </p:txBody>
      </p:sp>
      <p:sp>
        <p:nvSpPr>
          <p:cNvPr id="170" name="Shape 170"/>
          <p:cNvSpPr/>
          <p:nvPr/>
        </p:nvSpPr>
        <p:spPr>
          <a:xfrm>
            <a:off x="6826752" y="3468847"/>
            <a:ext cx="1403410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244AA4"/>
                </a:solidFill>
              </a:defRPr>
            </a:lvl1pPr>
          </a:lstStyle>
          <a:p>
            <a:r>
              <a:t>Channel 10</a:t>
            </a:r>
          </a:p>
        </p:txBody>
      </p:sp>
      <p:sp>
        <p:nvSpPr>
          <p:cNvPr id="171" name="Shape 171"/>
          <p:cNvSpPr/>
          <p:nvPr/>
        </p:nvSpPr>
        <p:spPr>
          <a:xfrm>
            <a:off x="783006" y="5756743"/>
            <a:ext cx="7361658" cy="817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50657" indent="-250657">
              <a:buSzPct val="100000"/>
              <a:buChar char="‣"/>
              <a:defRPr sz="2500" i="1"/>
            </a:pPr>
            <a:r>
              <a:t>Image quality does not degrade rapidly</a:t>
            </a:r>
          </a:p>
          <a:p>
            <a:pPr marL="250657" indent="-250657">
              <a:buSzPct val="100000"/>
              <a:buChar char="‣"/>
              <a:defRPr sz="2500" i="1"/>
            </a:pPr>
            <a:r>
              <a:t>Some optical aberrations cancel at even channels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lnSpc>
                <a:spcPts val="3000"/>
              </a:lnSpc>
              <a:defRPr sz="3040"/>
            </a:lvl1pPr>
          </a:lstStyle>
          <a:p>
            <a:r>
              <a:t>Interpretative modelling required to obtain 2D distributions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2914198" y="1205337"/>
            <a:ext cx="5977322" cy="1298919"/>
          </a:xfrm>
          <a:prstGeom prst="rect">
            <a:avLst/>
          </a:prstGeom>
        </p:spPr>
        <p:txBody>
          <a:bodyPr/>
          <a:lstStyle/>
          <a:p>
            <a:pPr marL="318897" indent="-318897" defTabSz="850391">
              <a:defRPr sz="2232"/>
            </a:pPr>
            <a:r>
              <a:rPr b="1"/>
              <a:t>Onion-Skin Model</a:t>
            </a:r>
            <a:r>
              <a:t> solves plasma fluid equations for nested, independent, 1D flux tubes (coupled to 2D neutral transport code)</a:t>
            </a:r>
          </a:p>
        </p:txBody>
      </p:sp>
      <p:sp>
        <p:nvSpPr>
          <p:cNvPr id="186" name="Shape 1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8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34" y="1107883"/>
            <a:ext cx="2615896" cy="5710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6829" y="2875392"/>
            <a:ext cx="3217489" cy="3909389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5704768" y="6172495"/>
            <a:ext cx="3174245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[J. Harrison et al., Nuc. Mat. En. 000 (2016) 1–6]</a:t>
            </a:r>
          </a:p>
        </p:txBody>
      </p:sp>
      <p:sp>
        <p:nvSpPr>
          <p:cNvPr id="190" name="Shape 190"/>
          <p:cNvSpPr/>
          <p:nvPr/>
        </p:nvSpPr>
        <p:spPr>
          <a:xfrm>
            <a:off x="6038562" y="3114048"/>
            <a:ext cx="2979958" cy="343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‣"/>
              <a:defRPr sz="2400"/>
            </a:pPr>
            <a:r>
              <a:t>Constrained by experimental data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‣"/>
              <a:defRPr sz="2400"/>
            </a:pPr>
            <a:r>
              <a:t>Model “fills gaps” between measured 1D profiles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‣"/>
              <a:defRPr sz="2400"/>
            </a:pPr>
            <a:r>
              <a:t>Time-independent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77240">
              <a:lnSpc>
                <a:spcPts val="2700"/>
              </a:lnSpc>
              <a:defRPr sz="2720"/>
            </a:lvl1pPr>
          </a:lstStyle>
          <a:p>
            <a:r>
              <a:t>Multi-spectral Advanced Narrowband Tokamak Imaging System (MANTIS)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8781837" y="6608389"/>
            <a:ext cx="222464" cy="2134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94" name="image81.jpeg" descr="ttp://www.almrsal.com/wp-content/uploads/2015/03/Mantis-Shrim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370" y="1494347"/>
            <a:ext cx="7243867" cy="481038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2398823" y="1546345"/>
            <a:ext cx="4520961" cy="692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100" i="1">
                <a:solidFill>
                  <a:srgbClr val="FFFFFF"/>
                </a:solidFill>
                <a:effectLst>
                  <a:outerShdw blurRad="76200" dir="15240000" rotWithShape="0">
                    <a:srgbClr val="000000"/>
                  </a:outerShdw>
                </a:effectLst>
              </a:defRPr>
            </a:lvl1pPr>
          </a:lstStyle>
          <a:p>
            <a:r>
              <a:t>Mantis shrimp have eyes with up to 16 types of photoreceptors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Development of spectral model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19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8917" y="1548292"/>
            <a:ext cx="2968136" cy="20061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" name="Group 202"/>
          <p:cNvGrpSpPr/>
          <p:nvPr/>
        </p:nvGrpSpPr>
        <p:grpSpPr>
          <a:xfrm>
            <a:off x="3431230" y="3549367"/>
            <a:ext cx="2030131" cy="1058409"/>
            <a:chOff x="0" y="0"/>
            <a:chExt cx="2030129" cy="1058407"/>
          </a:xfrm>
        </p:grpSpPr>
        <p:sp>
          <p:nvSpPr>
            <p:cNvPr id="200" name="Shape 200"/>
            <p:cNvSpPr/>
            <p:nvPr/>
          </p:nvSpPr>
          <p:spPr>
            <a:xfrm>
              <a:off x="0" y="0"/>
              <a:ext cx="2030130" cy="1058408"/>
            </a:xfrm>
            <a:prstGeom prst="ellipse">
              <a:avLst/>
            </a:prstGeom>
            <a:solidFill>
              <a:srgbClr val="D9D9D9"/>
            </a:solidFill>
            <a:ln w="9525" cap="flat">
              <a:solidFill>
                <a:srgbClr val="262626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297305" y="144636"/>
              <a:ext cx="1435519" cy="7691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457200">
                <a:defRPr sz="2200" b="1">
                  <a:solidFill>
                    <a:srgbClr val="262626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r>
                <a:t>Spectral Model</a:t>
              </a:r>
            </a:p>
          </p:txBody>
        </p:sp>
      </p:grpSp>
      <p:sp>
        <p:nvSpPr>
          <p:cNvPr id="203" name="Shape 203"/>
          <p:cNvSpPr/>
          <p:nvPr/>
        </p:nvSpPr>
        <p:spPr>
          <a:xfrm>
            <a:off x="6055100" y="1004668"/>
            <a:ext cx="2587349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b="1"/>
            </a:lvl1pPr>
          </a:lstStyle>
          <a:p>
            <a:r>
              <a:t>Spectroscopy in known conditions (Magnum-PSI)</a:t>
            </a:r>
          </a:p>
        </p:txBody>
      </p:sp>
      <p:sp>
        <p:nvSpPr>
          <p:cNvPr id="204" name="Shape 204"/>
          <p:cNvSpPr/>
          <p:nvPr/>
        </p:nvSpPr>
        <p:spPr>
          <a:xfrm>
            <a:off x="1741561" y="1118968"/>
            <a:ext cx="835707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b="1"/>
            </a:lvl1pPr>
          </a:lstStyle>
          <a:p>
            <a:r>
              <a:t>Theory</a:t>
            </a:r>
          </a:p>
        </p:txBody>
      </p:sp>
      <p:pic>
        <p:nvPicPr>
          <p:cNvPr id="20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079" y="4549312"/>
            <a:ext cx="2180612" cy="2006163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420571" y="3933657"/>
            <a:ext cx="2081628" cy="541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/>
            </a:lvl1pPr>
          </a:lstStyle>
          <a:p>
            <a:r>
              <a:t>Collisional-radiative modelling (Yacora)</a:t>
            </a:r>
          </a:p>
        </p:txBody>
      </p:sp>
      <p:pic>
        <p:nvPicPr>
          <p:cNvPr id="20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394" y="1386195"/>
            <a:ext cx="4176041" cy="2075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99275" y="5311838"/>
            <a:ext cx="4452077" cy="104516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>
            <a:off x="5968898" y="4617021"/>
            <a:ext cx="2759752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b="1"/>
            </a:lvl1pPr>
          </a:lstStyle>
          <a:p>
            <a:r>
              <a:t>Full plasma + neutral transport model (Eunomia)</a:t>
            </a:r>
          </a:p>
        </p:txBody>
      </p:sp>
      <p:sp>
        <p:nvSpPr>
          <p:cNvPr id="210" name="Shape 210"/>
          <p:cNvSpPr/>
          <p:nvPr/>
        </p:nvSpPr>
        <p:spPr>
          <a:xfrm rot="2700000">
            <a:off x="3216020" y="3270801"/>
            <a:ext cx="573929" cy="385236"/>
          </a:xfrm>
          <a:prstGeom prst="rightArrow">
            <a:avLst>
              <a:gd name="adj1" fmla="val 50542"/>
              <a:gd name="adj2" fmla="val 64285"/>
            </a:avLst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 rot="8653894">
            <a:off x="5367438" y="3375055"/>
            <a:ext cx="573929" cy="385236"/>
          </a:xfrm>
          <a:prstGeom prst="rightArrow">
            <a:avLst>
              <a:gd name="adj1" fmla="val 50542"/>
              <a:gd name="adj2" fmla="val 64285"/>
            </a:avLst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 rot="13494922">
            <a:off x="5145662" y="4567870"/>
            <a:ext cx="573929" cy="385236"/>
          </a:xfrm>
          <a:prstGeom prst="rightArrow">
            <a:avLst>
              <a:gd name="adj1" fmla="val 50542"/>
              <a:gd name="adj2" fmla="val 64285"/>
            </a:avLst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 rot="19763062">
            <a:off x="2845064" y="4460521"/>
            <a:ext cx="573930" cy="385236"/>
          </a:xfrm>
          <a:prstGeom prst="rightArrow">
            <a:avLst>
              <a:gd name="adj1" fmla="val 50542"/>
              <a:gd name="adj2" fmla="val 64285"/>
            </a:avLst>
          </a:prstGeom>
          <a:gradFill>
            <a:gsLst>
              <a:gs pos="0">
                <a:srgbClr val="2A869F"/>
              </a:gs>
              <a:gs pos="80000">
                <a:srgbClr val="37B1D1"/>
              </a:gs>
              <a:gs pos="100000">
                <a:srgbClr val="34B3D5"/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17" name="Screen Shot 2017-01-18 at 09.43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814835"/>
            <a:ext cx="9144001" cy="3232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2177112" y="2346290"/>
            <a:ext cx="3083118" cy="1873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026" y="12630"/>
                  <a:pt x="13226" y="5430"/>
                  <a:pt x="21600" y="0"/>
                </a:cubicBezTo>
              </a:path>
            </a:pathLst>
          </a:custGeom>
          <a:ln w="63500">
            <a:solidFill>
              <a:srgbClr val="A7A7A7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Roadmap to fusion energy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8843042" y="6608389"/>
            <a:ext cx="161259" cy="2134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6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870" y="4123991"/>
            <a:ext cx="1844243" cy="213320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234598" y="3485870"/>
            <a:ext cx="1463240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800" b="1">
                <a:solidFill>
                  <a:srgbClr val="244AA4"/>
                </a:solidFill>
              </a:defRPr>
            </a:pPr>
            <a:r>
              <a:t>Current-day</a:t>
            </a:r>
          </a:p>
          <a:p>
            <a:pPr>
              <a:defRPr sz="1800" b="1">
                <a:solidFill>
                  <a:srgbClr val="244AA4"/>
                </a:solidFill>
              </a:defRPr>
            </a:pPr>
            <a:r>
              <a:t>machines</a:t>
            </a:r>
          </a:p>
        </p:txBody>
      </p:sp>
      <p:pic>
        <p:nvPicPr>
          <p:cNvPr id="62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128" b="1"/>
          <a:stretch>
            <a:fillRect/>
          </a:stretch>
        </p:blipFill>
        <p:spPr>
          <a:xfrm>
            <a:off x="2748006" y="2319967"/>
            <a:ext cx="2047799" cy="2121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29" y="0"/>
                </a:moveTo>
                <a:cubicBezTo>
                  <a:pt x="9594" y="17"/>
                  <a:pt x="8862" y="43"/>
                  <a:pt x="8845" y="69"/>
                </a:cubicBezTo>
                <a:cubicBezTo>
                  <a:pt x="8811" y="121"/>
                  <a:pt x="8541" y="199"/>
                  <a:pt x="8242" y="238"/>
                </a:cubicBezTo>
                <a:cubicBezTo>
                  <a:pt x="7943" y="278"/>
                  <a:pt x="7163" y="481"/>
                  <a:pt x="6513" y="695"/>
                </a:cubicBezTo>
                <a:cubicBezTo>
                  <a:pt x="5864" y="909"/>
                  <a:pt x="5117" y="1087"/>
                  <a:pt x="4852" y="1087"/>
                </a:cubicBezTo>
                <a:cubicBezTo>
                  <a:pt x="4436" y="1087"/>
                  <a:pt x="4300" y="1154"/>
                  <a:pt x="3860" y="1580"/>
                </a:cubicBezTo>
                <a:cubicBezTo>
                  <a:pt x="3579" y="1851"/>
                  <a:pt x="3349" y="2126"/>
                  <a:pt x="3349" y="2194"/>
                </a:cubicBezTo>
                <a:cubicBezTo>
                  <a:pt x="3349" y="2356"/>
                  <a:pt x="2825" y="2551"/>
                  <a:pt x="2604" y="2469"/>
                </a:cubicBezTo>
                <a:cubicBezTo>
                  <a:pt x="2352" y="2375"/>
                  <a:pt x="2225" y="2763"/>
                  <a:pt x="2466" y="2893"/>
                </a:cubicBezTo>
                <a:cubicBezTo>
                  <a:pt x="2724" y="3032"/>
                  <a:pt x="2704" y="3203"/>
                  <a:pt x="2373" y="3778"/>
                </a:cubicBezTo>
                <a:cubicBezTo>
                  <a:pt x="2219" y="4046"/>
                  <a:pt x="2059" y="4457"/>
                  <a:pt x="2013" y="4695"/>
                </a:cubicBezTo>
                <a:cubicBezTo>
                  <a:pt x="1959" y="4980"/>
                  <a:pt x="1857" y="5148"/>
                  <a:pt x="1716" y="5184"/>
                </a:cubicBezTo>
                <a:cubicBezTo>
                  <a:pt x="1599" y="5214"/>
                  <a:pt x="1532" y="5280"/>
                  <a:pt x="1566" y="5333"/>
                </a:cubicBezTo>
                <a:cubicBezTo>
                  <a:pt x="1698" y="5540"/>
                  <a:pt x="1378" y="5883"/>
                  <a:pt x="1051" y="5883"/>
                </a:cubicBezTo>
                <a:cubicBezTo>
                  <a:pt x="819" y="5883"/>
                  <a:pt x="704" y="5948"/>
                  <a:pt x="661" y="6105"/>
                </a:cubicBezTo>
                <a:cubicBezTo>
                  <a:pt x="621" y="6256"/>
                  <a:pt x="504" y="6327"/>
                  <a:pt x="301" y="6327"/>
                </a:cubicBezTo>
                <a:lnTo>
                  <a:pt x="0" y="6327"/>
                </a:lnTo>
                <a:lnTo>
                  <a:pt x="0" y="10788"/>
                </a:lnTo>
                <a:lnTo>
                  <a:pt x="0" y="13964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3964"/>
                </a:lnTo>
                <a:lnTo>
                  <a:pt x="21600" y="6327"/>
                </a:lnTo>
                <a:lnTo>
                  <a:pt x="20729" y="6327"/>
                </a:lnTo>
                <a:cubicBezTo>
                  <a:pt x="19892" y="6327"/>
                  <a:pt x="19859" y="6317"/>
                  <a:pt x="19746" y="6028"/>
                </a:cubicBezTo>
                <a:cubicBezTo>
                  <a:pt x="19528" y="5476"/>
                  <a:pt x="19645" y="5190"/>
                  <a:pt x="20156" y="5038"/>
                </a:cubicBezTo>
                <a:cubicBezTo>
                  <a:pt x="20410" y="4963"/>
                  <a:pt x="20531" y="4895"/>
                  <a:pt x="20428" y="4889"/>
                </a:cubicBezTo>
                <a:cubicBezTo>
                  <a:pt x="20325" y="4882"/>
                  <a:pt x="20174" y="4798"/>
                  <a:pt x="20089" y="4699"/>
                </a:cubicBezTo>
                <a:cubicBezTo>
                  <a:pt x="19958" y="4547"/>
                  <a:pt x="19966" y="4497"/>
                  <a:pt x="20156" y="4364"/>
                </a:cubicBezTo>
                <a:cubicBezTo>
                  <a:pt x="20360" y="4219"/>
                  <a:pt x="20350" y="4209"/>
                  <a:pt x="20009" y="4275"/>
                </a:cubicBezTo>
                <a:cubicBezTo>
                  <a:pt x="19777" y="4320"/>
                  <a:pt x="19567" y="4295"/>
                  <a:pt x="19457" y="4206"/>
                </a:cubicBezTo>
                <a:cubicBezTo>
                  <a:pt x="19299" y="4080"/>
                  <a:pt x="19303" y="4044"/>
                  <a:pt x="19473" y="3863"/>
                </a:cubicBezTo>
                <a:cubicBezTo>
                  <a:pt x="19730" y="3589"/>
                  <a:pt x="19598" y="3269"/>
                  <a:pt x="19264" y="3354"/>
                </a:cubicBezTo>
                <a:cubicBezTo>
                  <a:pt x="18943" y="3435"/>
                  <a:pt x="18712" y="3252"/>
                  <a:pt x="18712" y="2917"/>
                </a:cubicBezTo>
                <a:cubicBezTo>
                  <a:pt x="18712" y="2770"/>
                  <a:pt x="18611" y="2605"/>
                  <a:pt x="18481" y="2537"/>
                </a:cubicBezTo>
                <a:cubicBezTo>
                  <a:pt x="18354" y="2472"/>
                  <a:pt x="18251" y="2323"/>
                  <a:pt x="18251" y="2206"/>
                </a:cubicBezTo>
                <a:cubicBezTo>
                  <a:pt x="18251" y="1945"/>
                  <a:pt x="17834" y="1644"/>
                  <a:pt x="17468" y="1644"/>
                </a:cubicBezTo>
                <a:cubicBezTo>
                  <a:pt x="17319" y="1644"/>
                  <a:pt x="17024" y="1519"/>
                  <a:pt x="16815" y="1366"/>
                </a:cubicBezTo>
                <a:cubicBezTo>
                  <a:pt x="16607" y="1212"/>
                  <a:pt x="16360" y="1087"/>
                  <a:pt x="16263" y="1087"/>
                </a:cubicBezTo>
                <a:cubicBezTo>
                  <a:pt x="16166" y="1087"/>
                  <a:pt x="15859" y="989"/>
                  <a:pt x="15580" y="873"/>
                </a:cubicBezTo>
                <a:cubicBezTo>
                  <a:pt x="15302" y="756"/>
                  <a:pt x="14581" y="553"/>
                  <a:pt x="13977" y="416"/>
                </a:cubicBezTo>
                <a:cubicBezTo>
                  <a:pt x="13374" y="279"/>
                  <a:pt x="12786" y="122"/>
                  <a:pt x="12675" y="69"/>
                </a:cubicBezTo>
                <a:cubicBezTo>
                  <a:pt x="12622" y="43"/>
                  <a:pt x="11870" y="17"/>
                  <a:pt x="10754" y="0"/>
                </a:cubicBezTo>
                <a:lnTo>
                  <a:pt x="10729" y="0"/>
                </a:lnTo>
                <a:close/>
                <a:moveTo>
                  <a:pt x="829" y="5055"/>
                </a:moveTo>
                <a:cubicBezTo>
                  <a:pt x="517" y="5042"/>
                  <a:pt x="230" y="5135"/>
                  <a:pt x="230" y="5281"/>
                </a:cubicBezTo>
                <a:cubicBezTo>
                  <a:pt x="230" y="5457"/>
                  <a:pt x="642" y="5493"/>
                  <a:pt x="749" y="5325"/>
                </a:cubicBezTo>
                <a:cubicBezTo>
                  <a:pt x="789" y="5264"/>
                  <a:pt x="963" y="5205"/>
                  <a:pt x="1134" y="5200"/>
                </a:cubicBezTo>
                <a:lnTo>
                  <a:pt x="1444" y="5192"/>
                </a:lnTo>
                <a:lnTo>
                  <a:pt x="1139" y="5103"/>
                </a:lnTo>
                <a:cubicBezTo>
                  <a:pt x="1039" y="5074"/>
                  <a:pt x="933" y="5059"/>
                  <a:pt x="829" y="505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5346187" y="1118555"/>
            <a:ext cx="3655106" cy="1343405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2321926" y="2053812"/>
            <a:ext cx="856281" cy="474339"/>
          </a:xfrm>
          <a:prstGeom prst="rect">
            <a:avLst/>
          </a:prstGeom>
          <a:solidFill>
            <a:srgbClr val="FFFFFF">
              <a:alpha val="8071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rgbClr val="244AA4"/>
                </a:solidFill>
              </a:defRPr>
            </a:lvl1pPr>
          </a:lstStyle>
          <a:p>
            <a:r>
              <a:t>ITER</a:t>
            </a:r>
          </a:p>
        </p:txBody>
      </p:sp>
      <p:sp>
        <p:nvSpPr>
          <p:cNvPr id="65" name="Shape 65"/>
          <p:cNvSpPr/>
          <p:nvPr/>
        </p:nvSpPr>
        <p:spPr>
          <a:xfrm>
            <a:off x="4804603" y="915063"/>
            <a:ext cx="1094741" cy="474339"/>
          </a:xfrm>
          <a:prstGeom prst="rect">
            <a:avLst/>
          </a:prstGeom>
          <a:solidFill>
            <a:srgbClr val="FFFFFF">
              <a:alpha val="81144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600" b="1">
                <a:solidFill>
                  <a:srgbClr val="244AA4"/>
                </a:solidFill>
              </a:defRPr>
            </a:lvl1pPr>
          </a:lstStyle>
          <a:p>
            <a:r>
              <a:t>DEMO</a:t>
            </a:r>
          </a:p>
        </p:txBody>
      </p:sp>
      <p:sp>
        <p:nvSpPr>
          <p:cNvPr id="66" name="Shape 66"/>
          <p:cNvSpPr/>
          <p:nvPr/>
        </p:nvSpPr>
        <p:spPr>
          <a:xfrm>
            <a:off x="1350294" y="6163916"/>
            <a:ext cx="1185916" cy="38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1-50 MW</a:t>
            </a:r>
          </a:p>
        </p:txBody>
      </p:sp>
      <p:sp>
        <p:nvSpPr>
          <p:cNvPr id="67" name="Shape 67"/>
          <p:cNvSpPr/>
          <p:nvPr/>
        </p:nvSpPr>
        <p:spPr>
          <a:xfrm>
            <a:off x="4544522" y="4098474"/>
            <a:ext cx="1097104" cy="38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500 MW</a:t>
            </a:r>
          </a:p>
        </p:txBody>
      </p:sp>
      <p:sp>
        <p:nvSpPr>
          <p:cNvPr id="68" name="Shape 68"/>
          <p:cNvSpPr/>
          <p:nvPr/>
        </p:nvSpPr>
        <p:spPr>
          <a:xfrm>
            <a:off x="8014195" y="2472671"/>
            <a:ext cx="785736" cy="38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100"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2 GW</a:t>
            </a:r>
          </a:p>
        </p:txBody>
      </p:sp>
      <p:sp>
        <p:nvSpPr>
          <p:cNvPr id="69" name="Shape 69"/>
          <p:cNvSpPr/>
          <p:nvPr/>
        </p:nvSpPr>
        <p:spPr>
          <a:xfrm>
            <a:off x="3110651" y="5500140"/>
            <a:ext cx="5814541" cy="893023"/>
          </a:xfrm>
          <a:prstGeom prst="rect">
            <a:avLst/>
          </a:prstGeom>
          <a:solidFill>
            <a:srgbClr val="EBEBEB"/>
          </a:solidFill>
          <a:ln w="25400">
            <a:solidFill>
              <a:srgbClr val="535353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Font typeface="Arial"/>
              <a:buChar char="‣"/>
              <a:defRPr sz="2700">
                <a:solidFill>
                  <a:srgbClr val="424242"/>
                </a:solidFill>
              </a:defRPr>
            </a:pPr>
            <a:r>
              <a:t>Goal: contribute to </a:t>
            </a:r>
            <a:r>
              <a:rPr b="1"/>
              <a:t>development of an exhaust solution for DEMO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1" build="p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trategic-FOM-Fusion---Wouter-Vijvers-v3-(Tokamak-only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36524"/>
            <a:ext cx="9144001" cy="5735723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68680">
              <a:lnSpc>
                <a:spcPts val="3000"/>
              </a:lnSpc>
              <a:defRPr sz="3040"/>
            </a:lvl1pPr>
          </a:lstStyle>
          <a:p>
            <a:r>
              <a:t>What is power exhaust and why is it important?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"/>
          </p:nvPr>
        </p:nvSpPr>
        <p:spPr>
          <a:xfrm>
            <a:off x="210698" y="1400576"/>
            <a:ext cx="5056023" cy="4650743"/>
          </a:xfrm>
          <a:prstGeom prst="rect">
            <a:avLst/>
          </a:prstGeom>
          <a:solidFill>
            <a:srgbClr val="FFFFFF">
              <a:alpha val="86217"/>
            </a:srgbClr>
          </a:solidFill>
          <a:ln>
            <a:solidFill>
              <a:srgbClr val="A7A7A7">
                <a:alpha val="86217"/>
              </a:srgb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329531" indent="-240631">
              <a:spcBef>
                <a:spcPts val="1600"/>
              </a:spcBef>
              <a:buFontTx/>
            </a:pPr>
            <a:r>
              <a:t>Heat confined to closed magnetic field lines in </a:t>
            </a:r>
            <a:r>
              <a:rPr i="1"/>
              <a:t>core</a:t>
            </a:r>
          </a:p>
          <a:p>
            <a:pPr marL="329531" indent="-240631">
              <a:spcBef>
                <a:spcPts val="1600"/>
              </a:spcBef>
              <a:buFontTx/>
            </a:pPr>
            <a:r>
              <a:t>Part of heat flows into </a:t>
            </a:r>
            <a:r>
              <a:rPr i="1"/>
              <a:t>scrape-off layer</a:t>
            </a:r>
            <a:r>
              <a:t> (SOL)</a:t>
            </a:r>
          </a:p>
          <a:p>
            <a:pPr marL="329531" indent="-240631">
              <a:spcBef>
                <a:spcPts val="1600"/>
              </a:spcBef>
              <a:buFontTx/>
            </a:pPr>
            <a:r>
              <a:t>SOL has </a:t>
            </a:r>
            <a:r>
              <a:rPr b="1"/>
              <a:t>open magnetic field lines</a:t>
            </a:r>
            <a:r>
              <a:t> that intersect </a:t>
            </a:r>
            <a:r>
              <a:rPr i="1"/>
              <a:t>divertor</a:t>
            </a:r>
            <a:r>
              <a:t> walls</a:t>
            </a:r>
          </a:p>
          <a:p>
            <a:pPr marL="329531" indent="-240631">
              <a:spcBef>
                <a:spcPts val="1600"/>
              </a:spcBef>
              <a:buFontTx/>
            </a:pPr>
            <a:r>
              <a:t>Have to keep heat loads below material limits (q &lt; q</a:t>
            </a:r>
            <a:r>
              <a:rPr baseline="-5999"/>
              <a:t>max</a:t>
            </a:r>
            <a:r>
              <a:t>)</a:t>
            </a:r>
          </a:p>
          <a:p>
            <a:pPr marL="329531" indent="-240631">
              <a:spcBef>
                <a:spcPts val="1600"/>
              </a:spcBef>
              <a:buFontTx/>
              <a:defRPr b="1" i="1"/>
            </a:pPr>
            <a:r>
              <a:t>Biggest challenge in fusion research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xfrm>
            <a:off x="8843042" y="6608389"/>
            <a:ext cx="161259" cy="2134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76" name="Shape 76"/>
          <p:cNvSpPr/>
          <p:nvPr/>
        </p:nvSpPr>
        <p:spPr>
          <a:xfrm>
            <a:off x="6268662" y="3388135"/>
            <a:ext cx="62496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800" b="1">
                <a:solidFill>
                  <a:srgbClr val="941100"/>
                </a:solidFill>
              </a:defRPr>
            </a:lvl1pPr>
          </a:lstStyle>
          <a:p>
            <a:r>
              <a:t>Core</a:t>
            </a:r>
          </a:p>
        </p:txBody>
      </p:sp>
      <p:grpSp>
        <p:nvGrpSpPr>
          <p:cNvPr id="79" name="Group 79"/>
          <p:cNvGrpSpPr/>
          <p:nvPr/>
        </p:nvGrpSpPr>
        <p:grpSpPr>
          <a:xfrm>
            <a:off x="6120672" y="1697541"/>
            <a:ext cx="599466" cy="842927"/>
            <a:chOff x="0" y="0"/>
            <a:chExt cx="599464" cy="842925"/>
          </a:xfrm>
        </p:grpSpPr>
        <p:sp>
          <p:nvSpPr>
            <p:cNvPr id="77" name="Shape 77"/>
            <p:cNvSpPr/>
            <p:nvPr/>
          </p:nvSpPr>
          <p:spPr>
            <a:xfrm>
              <a:off x="0" y="0"/>
              <a:ext cx="599465" cy="376062"/>
            </a:xfrm>
            <a:prstGeom prst="rect">
              <a:avLst/>
            </a:prstGeom>
            <a:solidFill>
              <a:srgbClr val="EBEBEB">
                <a:alpha val="81320"/>
              </a:srgbClr>
            </a:solidFill>
            <a:ln w="25400" cap="flat">
              <a:solidFill>
                <a:srgbClr val="244AA4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800" b="1">
                  <a:solidFill>
                    <a:srgbClr val="244AA4"/>
                  </a:solidFill>
                </a:defRPr>
              </a:lvl1pPr>
            </a:lstStyle>
            <a:p>
              <a:r>
                <a:t>SOL</a:t>
              </a:r>
            </a:p>
          </p:txBody>
        </p:sp>
        <p:sp>
          <p:nvSpPr>
            <p:cNvPr id="78" name="Shape 78"/>
            <p:cNvSpPr/>
            <p:nvPr/>
          </p:nvSpPr>
          <p:spPr>
            <a:xfrm flipH="1">
              <a:off x="299732" y="377788"/>
              <a:ext cx="1" cy="465138"/>
            </a:xfrm>
            <a:prstGeom prst="line">
              <a:avLst/>
            </a:prstGeom>
            <a:noFill/>
            <a:ln w="25400" cap="flat">
              <a:solidFill>
                <a:srgbClr val="244AA4"/>
              </a:solidFill>
              <a:prstDash val="solid"/>
              <a:round/>
              <a:tailEnd type="triangle" w="med" len="med"/>
            </a:ln>
            <a:effectLst>
              <a:outerShdw blurRad="25400" dir="5400000" rotWithShape="0">
                <a:srgbClr val="FFFFFF">
                  <a:alpha val="8626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1" build="p" bldLvl="5" animBg="1" advAuto="0"/>
      <p:bldP spid="76" grpId="2" animBg="1" advAuto="0"/>
      <p:bldP spid="79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use imaging on fusion plasmas?</a:t>
            </a:r>
            <a:endParaRPr lang="en-US" dirty="0"/>
          </a:p>
        </p:txBody>
      </p:sp>
      <p:pic>
        <p:nvPicPr>
          <p:cNvPr id="4" name="Fusion experiment_ MAST Plasm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339" y="1257719"/>
            <a:ext cx="3271425" cy="2676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5044" y="6418764"/>
            <a:ext cx="248401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Log(length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scale) </a:t>
            </a:r>
            <a:r>
              <a:rPr lang="en-US" dirty="0"/>
              <a:t>[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</a:t>
            </a:r>
            <a:r>
              <a:rPr lang="en-US" dirty="0"/>
              <a:t>]</a:t>
            </a:r>
            <a:endParaRPr kumimoji="0" lang="en-US" sz="2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2786783" y="4544785"/>
            <a:ext cx="218425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Log(time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scale) [s</a:t>
            </a:r>
            <a:r>
              <a:rPr lang="en-US" dirty="0"/>
              <a:t>]</a:t>
            </a:r>
            <a:endParaRPr kumimoji="0" lang="en-US" sz="20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0114" y="1104199"/>
            <a:ext cx="4963886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>
              <a:buFont typeface="ArialUnicodeMS" charset="0"/>
              <a:buChar char="↓"/>
            </a:pPr>
            <a:r>
              <a:rPr lang="en-US" dirty="0" smtClean="0">
                <a:solidFill>
                  <a:srgbClr val="002060"/>
                </a:solidFill>
              </a:rPr>
              <a:t>Imaging is “</a:t>
            </a:r>
            <a:r>
              <a:rPr lang="en-US" dirty="0">
                <a:solidFill>
                  <a:srgbClr val="002060"/>
                </a:solidFill>
              </a:rPr>
              <a:t>information </a:t>
            </a:r>
            <a:r>
              <a:rPr lang="en-US" dirty="0" smtClean="0">
                <a:solidFill>
                  <a:srgbClr val="002060"/>
                </a:solidFill>
              </a:rPr>
              <a:t>dense” and enables us to cover a large range of length </a:t>
            </a:r>
            <a:r>
              <a:rPr lang="en-US" dirty="0">
                <a:solidFill>
                  <a:srgbClr val="002060"/>
                </a:solidFill>
              </a:rPr>
              <a:t>and time </a:t>
            </a:r>
            <a:r>
              <a:rPr lang="en-US" dirty="0" smtClean="0">
                <a:solidFill>
                  <a:srgbClr val="002060"/>
                </a:solidFill>
              </a:rPr>
              <a:t>scales, potentially providing insight in a multitude of physics processes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886" y="4053404"/>
            <a:ext cx="289015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sz="1600" b="0" i="1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Example movie</a:t>
            </a:r>
            <a:r>
              <a:rPr kumimoji="0" lang="en-US" sz="1600" b="0" i="1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plasma </a:t>
            </a:r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MAST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tokamak (</a:t>
            </a:r>
            <a:r>
              <a:rPr kumimoji="0" lang="en-US" sz="1600" b="0" i="1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CCFE, UK)</a:t>
            </a:r>
            <a:endParaRPr kumimoji="0" lang="en-US" sz="1600" b="0" i="1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146209358"/>
              </p:ext>
            </p:extLst>
          </p:nvPr>
        </p:nvGraphicFramePr>
        <p:xfrm>
          <a:off x="4081549" y="2768137"/>
          <a:ext cx="5004262" cy="3823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7695" y="4987636"/>
            <a:ext cx="3150523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lvl="0" indent="-342900">
              <a:buFont typeface="ArialUnicodeMS" charset="0"/>
              <a:buChar char="↑"/>
            </a:pPr>
            <a:r>
              <a:rPr lang="en-US" dirty="0">
                <a:solidFill>
                  <a:srgbClr val="C00000"/>
                </a:solidFill>
              </a:rPr>
              <a:t>Practical: passive, single access port, low infrastructure </a:t>
            </a:r>
            <a:r>
              <a:rPr lang="en-US" dirty="0" smtClean="0">
                <a:solidFill>
                  <a:srgbClr val="C00000"/>
                </a:solidFill>
              </a:rPr>
              <a:t>demands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350924" y="4738255"/>
            <a:ext cx="2177935" cy="681643"/>
          </a:xfrm>
          <a:prstGeom prst="ellipse">
            <a:avLst/>
          </a:prstGeom>
          <a:solidFill>
            <a:srgbClr val="0070C0">
              <a:alpha val="36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 anchorCtr="1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libri"/>
                <a:cs typeface="Calibri"/>
                <a:sym typeface="Calibri"/>
              </a:rPr>
              <a:t>ELMs</a:t>
            </a: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30589" y="2895600"/>
            <a:ext cx="1124990" cy="1294015"/>
          </a:xfrm>
          <a:prstGeom prst="ellipse">
            <a:avLst/>
          </a:prstGeom>
          <a:solidFill>
            <a:srgbClr val="0070C0">
              <a:alpha val="36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 anchorCtr="1">
            <a:norm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libri"/>
                <a:cs typeface="Calibri"/>
                <a:sym typeface="Calibri"/>
              </a:rPr>
              <a:t>Discharge evolution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53694" y="4006735"/>
            <a:ext cx="936568" cy="764770"/>
          </a:xfrm>
          <a:prstGeom prst="ellipse">
            <a:avLst/>
          </a:prstGeom>
          <a:solidFill>
            <a:srgbClr val="0070C0">
              <a:alpha val="36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 anchorCtr="1">
            <a:norm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libri"/>
                <a:cs typeface="Calibri"/>
                <a:sym typeface="Calibri"/>
              </a:rPr>
              <a:t>Detachment front dynamics</a:t>
            </a: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88479" y="4256115"/>
            <a:ext cx="800794" cy="545869"/>
          </a:xfrm>
          <a:prstGeom prst="ellipse">
            <a:avLst/>
          </a:prstGeom>
          <a:solidFill>
            <a:srgbClr val="0070C0">
              <a:alpha val="36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 anchorCtr="1">
            <a:norm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libri"/>
                <a:cs typeface="Calibri"/>
                <a:sym typeface="Calibri"/>
              </a:rPr>
              <a:t>MARFE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586150" y="5095702"/>
            <a:ext cx="1413165" cy="706583"/>
          </a:xfrm>
          <a:prstGeom prst="ellipse">
            <a:avLst/>
          </a:prstGeom>
          <a:solidFill>
            <a:srgbClr val="0070C0">
              <a:alpha val="36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 anchorCtr="1">
            <a:norm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libri"/>
                <a:cs typeface="Calibri"/>
                <a:sym typeface="Calibri"/>
              </a:rPr>
              <a:t>SOL turbulence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761316" y="4006736"/>
            <a:ext cx="936568" cy="1521228"/>
          </a:xfrm>
          <a:prstGeom prst="ellipse">
            <a:avLst/>
          </a:prstGeom>
          <a:solidFill>
            <a:srgbClr val="0070C0">
              <a:alpha val="36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 anchorCtr="1">
            <a:norm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libri"/>
                <a:cs typeface="Calibri"/>
                <a:sym typeface="Calibri"/>
              </a:rPr>
              <a:t>Core MHD (impurities)</a:t>
            </a:r>
            <a:endParaRPr kumimoji="0" lang="en-US" sz="9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77592" y="2942707"/>
            <a:ext cx="3208713" cy="2959330"/>
          </a:xfrm>
          <a:prstGeom prst="rect">
            <a:avLst/>
          </a:prstGeom>
          <a:solidFill>
            <a:srgbClr val="C00000">
              <a:alpha val="5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 anchorCtr="1">
            <a:norm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i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Observable </a:t>
            </a:r>
            <a:r>
              <a:rPr lang="en-US" sz="3200" i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by </a:t>
            </a:r>
            <a:r>
              <a:rPr lang="en-US" sz="3200" i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imaging systems</a:t>
            </a:r>
            <a:endParaRPr kumimoji="0" lang="en-US" sz="32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638500" y="5375564"/>
            <a:ext cx="3000896" cy="764770"/>
          </a:xfrm>
          <a:prstGeom prst="ellipse">
            <a:avLst/>
          </a:prstGeom>
          <a:solidFill>
            <a:srgbClr val="0070C0">
              <a:alpha val="36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 anchorCtr="1">
            <a:norm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libri"/>
                <a:cs typeface="Calibri"/>
                <a:sym typeface="Calibri"/>
              </a:rPr>
              <a:t>Core turbulence (</a:t>
            </a:r>
            <a:r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libri"/>
                <a:cs typeface="Calibri"/>
                <a:sym typeface="Calibri"/>
              </a:rPr>
              <a:t>impurity</a:t>
            </a:r>
            <a:r>
              <a:rPr kumimoji="0" lang="en-US" sz="8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libri"/>
                <a:cs typeface="Calibri"/>
                <a:sym typeface="Calibri"/>
              </a:rPr>
              <a:t> transport</a:t>
            </a:r>
            <a:r>
              <a:rPr kumimoji="0" lang="en-US" sz="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Calibri"/>
                <a:cs typeface="Calibri"/>
                <a:sym typeface="Calibri"/>
              </a:rPr>
              <a:t>)</a:t>
            </a: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589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32104">
              <a:lnSpc>
                <a:spcPts val="2900"/>
              </a:lnSpc>
              <a:defRPr sz="2912"/>
            </a:lvl1pPr>
          </a:lstStyle>
          <a:p>
            <a:r>
              <a:t>DIFFER aims to advance to quantitative multi-spectral imaging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xfrm>
            <a:off x="8843042" y="6608389"/>
            <a:ext cx="161259" cy="2134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83" name="image21.png"/>
          <p:cNvPicPr>
            <a:picLocks noChangeAspect="1"/>
          </p:cNvPicPr>
          <p:nvPr/>
        </p:nvPicPr>
        <p:blipFill>
          <a:blip r:embed="rId2">
            <a:extLst/>
          </a:blip>
          <a:srcRect r="17493"/>
          <a:stretch>
            <a:fillRect/>
          </a:stretch>
        </p:blipFill>
        <p:spPr>
          <a:xfrm>
            <a:off x="3892432" y="1553395"/>
            <a:ext cx="4793731" cy="1171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3.jpeg"/>
          <p:cNvPicPr>
            <a:picLocks noChangeAspect="1"/>
          </p:cNvPicPr>
          <p:nvPr/>
        </p:nvPicPr>
        <p:blipFill>
          <a:blip r:embed="rId3">
            <a:extLst/>
          </a:blip>
          <a:srcRect l="62508" t="54459" r="16394" b="25143"/>
          <a:stretch>
            <a:fillRect/>
          </a:stretch>
        </p:blipFill>
        <p:spPr>
          <a:xfrm>
            <a:off x="355830" y="1379877"/>
            <a:ext cx="2647462" cy="1602909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4933360" y="1189047"/>
            <a:ext cx="2796745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400" i="1">
                <a:solidFill>
                  <a:srgbClr val="4040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Hydrogen spectrum</a:t>
            </a:r>
          </a:p>
        </p:txBody>
      </p:sp>
      <p:sp>
        <p:nvSpPr>
          <p:cNvPr id="86" name="Shape 86"/>
          <p:cNvSpPr/>
          <p:nvPr/>
        </p:nvSpPr>
        <p:spPr>
          <a:xfrm>
            <a:off x="5106720" y="2665850"/>
            <a:ext cx="2418488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400" i="1">
                <a:solidFill>
                  <a:srgbClr val="4040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Helium spectrum</a:t>
            </a:r>
          </a:p>
        </p:txBody>
      </p:sp>
      <p:sp>
        <p:nvSpPr>
          <p:cNvPr id="87" name="Shape 87"/>
          <p:cNvSpPr/>
          <p:nvPr/>
        </p:nvSpPr>
        <p:spPr>
          <a:xfrm flipH="1">
            <a:off x="1452841" y="1645343"/>
            <a:ext cx="2414988" cy="500338"/>
          </a:xfrm>
          <a:prstGeom prst="line">
            <a:avLst/>
          </a:prstGeom>
          <a:ln w="28575">
            <a:solidFill>
              <a:srgbClr val="A6A6A6"/>
            </a:solidFill>
            <a:prstDash val="sysDas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88" name="Shape 88"/>
          <p:cNvSpPr/>
          <p:nvPr/>
        </p:nvSpPr>
        <p:spPr>
          <a:xfrm flipH="1">
            <a:off x="1520191" y="2665263"/>
            <a:ext cx="2366882" cy="86597"/>
          </a:xfrm>
          <a:prstGeom prst="line">
            <a:avLst/>
          </a:prstGeom>
          <a:ln w="28575">
            <a:solidFill>
              <a:srgbClr val="A6A6A6"/>
            </a:solidFill>
            <a:prstDash val="sysDash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grpSp>
        <p:nvGrpSpPr>
          <p:cNvPr id="91" name="Group 91"/>
          <p:cNvGrpSpPr/>
          <p:nvPr/>
        </p:nvGrpSpPr>
        <p:grpSpPr>
          <a:xfrm>
            <a:off x="346372" y="3717723"/>
            <a:ext cx="2203318" cy="1058409"/>
            <a:chOff x="0" y="0"/>
            <a:chExt cx="2203316" cy="1058407"/>
          </a:xfrm>
        </p:grpSpPr>
        <p:sp>
          <p:nvSpPr>
            <p:cNvPr id="89" name="Shape 89"/>
            <p:cNvSpPr/>
            <p:nvPr/>
          </p:nvSpPr>
          <p:spPr>
            <a:xfrm>
              <a:off x="-1" y="0"/>
              <a:ext cx="2203318" cy="1058408"/>
            </a:xfrm>
            <a:prstGeom prst="ellipse">
              <a:avLst/>
            </a:prstGeom>
            <a:solidFill>
              <a:srgbClr val="D9D9D9"/>
            </a:solidFill>
            <a:ln w="9525" cap="flat">
              <a:solidFill>
                <a:srgbClr val="262626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322667" y="144495"/>
              <a:ext cx="1557981" cy="769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457200">
                <a:defRPr sz="2200">
                  <a:solidFill>
                    <a:srgbClr val="000090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r>
                <a:t>Spectral Information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3673857" y="3716173"/>
            <a:ext cx="2030131" cy="1058409"/>
            <a:chOff x="0" y="0"/>
            <a:chExt cx="2030129" cy="1058407"/>
          </a:xfrm>
        </p:grpSpPr>
        <p:sp>
          <p:nvSpPr>
            <p:cNvPr id="92" name="Shape 92"/>
            <p:cNvSpPr/>
            <p:nvPr/>
          </p:nvSpPr>
          <p:spPr>
            <a:xfrm>
              <a:off x="0" y="0"/>
              <a:ext cx="2030130" cy="1058408"/>
            </a:xfrm>
            <a:prstGeom prst="ellipse">
              <a:avLst/>
            </a:prstGeom>
            <a:solidFill>
              <a:srgbClr val="D9D9D9"/>
            </a:solidFill>
            <a:ln w="9525" cap="flat">
              <a:solidFill>
                <a:srgbClr val="262626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297305" y="144495"/>
              <a:ext cx="1435519" cy="769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457200">
                <a:defRPr sz="2200">
                  <a:solidFill>
                    <a:srgbClr val="262626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r>
                <a:t>Spectral Model</a:t>
              </a:r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6837775" y="3724245"/>
            <a:ext cx="2030131" cy="1058409"/>
            <a:chOff x="0" y="0"/>
            <a:chExt cx="2030129" cy="1058407"/>
          </a:xfrm>
        </p:grpSpPr>
        <p:sp>
          <p:nvSpPr>
            <p:cNvPr id="95" name="Shape 95"/>
            <p:cNvSpPr/>
            <p:nvPr/>
          </p:nvSpPr>
          <p:spPr>
            <a:xfrm>
              <a:off x="0" y="0"/>
              <a:ext cx="2030130" cy="1058408"/>
            </a:xfrm>
            <a:prstGeom prst="ellipse">
              <a:avLst/>
            </a:prstGeom>
            <a:solidFill>
              <a:srgbClr val="D9D9D9"/>
            </a:solidFill>
            <a:ln w="9525" cap="flat">
              <a:solidFill>
                <a:srgbClr val="262626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1800"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297305" y="144636"/>
              <a:ext cx="1435519" cy="7691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457200">
                <a:defRPr sz="2200" b="1" i="1">
                  <a:solidFill>
                    <a:srgbClr val="008000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r>
                <a:t>Plasma State</a:t>
              </a:r>
            </a:p>
          </p:txBody>
        </p:sp>
      </p:grpSp>
      <p:sp>
        <p:nvSpPr>
          <p:cNvPr id="111" name="Shape 111"/>
          <p:cNvSpPr/>
          <p:nvPr/>
        </p:nvSpPr>
        <p:spPr>
          <a:xfrm>
            <a:off x="2554585" y="4245864"/>
            <a:ext cx="1114511" cy="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25400">
            <a:solidFill>
              <a:srgbClr val="262626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5708622" y="4247978"/>
            <a:ext cx="1124402" cy="2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25400">
            <a:solidFill>
              <a:srgbClr val="262626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grpSp>
        <p:nvGrpSpPr>
          <p:cNvPr id="108" name="Group 108"/>
          <p:cNvGrpSpPr/>
          <p:nvPr/>
        </p:nvGrpSpPr>
        <p:grpSpPr>
          <a:xfrm>
            <a:off x="332457" y="5043715"/>
            <a:ext cx="2275902" cy="1432887"/>
            <a:chOff x="0" y="0"/>
            <a:chExt cx="2275900" cy="1432886"/>
          </a:xfrm>
        </p:grpSpPr>
        <p:pic>
          <p:nvPicPr>
            <p:cNvPr id="100" name="image22.png" descr="mast_bw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3522" y="0"/>
              <a:ext cx="1102379" cy="887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image22.png" descr="mast_bw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25233" y="66924"/>
              <a:ext cx="1102378" cy="887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image22.png" descr="mast_bw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1211" y="140424"/>
              <a:ext cx="1102378" cy="887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image22.png" descr="mast_bw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06748" y="208819"/>
              <a:ext cx="1102378" cy="887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image22.png" descr="mast_bw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36433" y="288659"/>
              <a:ext cx="1102378" cy="887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" name="image22.png" descr="mast_bw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64095" y="371884"/>
              <a:ext cx="1102378" cy="887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6" name="image23.png" descr="mast_bw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7120" y="456331"/>
              <a:ext cx="1102379" cy="887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image24.png" descr="mast_bw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545883"/>
              <a:ext cx="1102379" cy="887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9" name="Shape 109"/>
          <p:cNvSpPr/>
          <p:nvPr/>
        </p:nvSpPr>
        <p:spPr>
          <a:xfrm>
            <a:off x="6802379" y="4824240"/>
            <a:ext cx="2174453" cy="1510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indent="-342900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17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temperature</a:t>
            </a:r>
          </a:p>
          <a:p>
            <a:pPr marL="342900" indent="-342900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17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density</a:t>
            </a:r>
          </a:p>
          <a:p>
            <a:pPr marL="342900" indent="-342900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17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composition</a:t>
            </a:r>
          </a:p>
          <a:p>
            <a:pPr marL="342900" indent="-342900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17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recombination</a:t>
            </a:r>
          </a:p>
          <a:p>
            <a:pPr marL="342900" indent="-342900" defTabSz="457200">
              <a:lnSpc>
                <a:spcPct val="80000"/>
              </a:lnSpc>
              <a:spcBef>
                <a:spcPts val="400"/>
              </a:spcBef>
              <a:buSzPct val="100000"/>
              <a:buFont typeface="Arial"/>
              <a:buChar char="•"/>
              <a:defRPr sz="17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…</a:t>
            </a:r>
          </a:p>
        </p:txBody>
      </p:sp>
      <p:sp>
        <p:nvSpPr>
          <p:cNvPr id="110" name="Shape 110"/>
          <p:cNvSpPr/>
          <p:nvPr/>
        </p:nvSpPr>
        <p:spPr>
          <a:xfrm>
            <a:off x="3060853" y="5206860"/>
            <a:ext cx="3289031" cy="909462"/>
          </a:xfrm>
          <a:prstGeom prst="rect">
            <a:avLst/>
          </a:prstGeom>
          <a:solidFill>
            <a:srgbClr val="EBEBEB"/>
          </a:solidFill>
          <a:ln w="25400">
            <a:solidFill>
              <a:srgbClr val="FF2F92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800" b="1"/>
            </a:lvl1pPr>
          </a:lstStyle>
          <a:p>
            <a:r>
              <a:t>We need at least 10 spectral channels for quantitative analysis (more is better)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1" animBg="1" advAuto="0"/>
      <p:bldP spid="94" grpId="4" animBg="1" advAuto="0"/>
      <p:bldP spid="97" grpId="6" animBg="1" advAuto="0"/>
      <p:bldP spid="111" grpId="3" animBg="1" advAuto="0"/>
      <p:bldP spid="112" grpId="5" animBg="1" advAuto="0"/>
      <p:bldP spid="108" grpId="2" animBg="1" advAuto="0"/>
      <p:bldP spid="109" grpId="7" animBg="1" advAuto="0"/>
      <p:bldP spid="110" grpId="8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32104">
              <a:lnSpc>
                <a:spcPts val="2900"/>
              </a:lnSpc>
              <a:defRPr sz="2912"/>
            </a:lvl1pPr>
          </a:lstStyle>
          <a:p>
            <a:r>
              <a:rPr lang="en-US" dirty="0" smtClean="0"/>
              <a:t>First results of 4-channel multi-spectral imaging system on TCV</a:t>
            </a:r>
            <a:endParaRPr dirty="0"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8843042" y="6608389"/>
            <a:ext cx="161259" cy="2134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17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l="54025" t="14745"/>
          <a:stretch>
            <a:fillRect/>
          </a:stretch>
        </p:blipFill>
        <p:spPr>
          <a:xfrm>
            <a:off x="1453382" y="3108960"/>
            <a:ext cx="1056580" cy="120038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7721023" y="1024059"/>
            <a:ext cx="112466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100"/>
            </a:pPr>
            <a:r>
              <a:rPr sz="1400" b="1" dirty="0"/>
              <a:t>C</a:t>
            </a:r>
            <a:r>
              <a:rPr sz="1400" b="1" baseline="31999" dirty="0"/>
              <a:t>2+</a:t>
            </a:r>
            <a:r>
              <a:rPr sz="1400" dirty="0"/>
              <a:t> (465 nm)</a:t>
            </a:r>
          </a:p>
        </p:txBody>
      </p:sp>
      <p:sp>
        <p:nvSpPr>
          <p:cNvPr id="119" name="Shape 119"/>
          <p:cNvSpPr/>
          <p:nvPr/>
        </p:nvSpPr>
        <p:spPr>
          <a:xfrm>
            <a:off x="6115074" y="1015747"/>
            <a:ext cx="106054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100"/>
            </a:pPr>
            <a:r>
              <a:rPr sz="1400" b="1"/>
              <a:t>D</a:t>
            </a:r>
            <a:r>
              <a:rPr sz="1400" baseline="-5999">
                <a:latin typeface="+mj-lt"/>
                <a:ea typeface="+mj-ea"/>
                <a:cs typeface="+mj-cs"/>
                <a:sym typeface="Helvetica"/>
              </a:rPr>
              <a:t>α</a:t>
            </a:r>
            <a:r>
              <a:rPr sz="1400"/>
              <a:t> (656 nm)</a:t>
            </a:r>
          </a:p>
        </p:txBody>
      </p:sp>
      <p:pic>
        <p:nvPicPr>
          <p:cNvPr id="125" name="pasted-image.pdf"/>
          <p:cNvPicPr>
            <a:picLocks noChangeAspect="1"/>
          </p:cNvPicPr>
          <p:nvPr/>
        </p:nvPicPr>
        <p:blipFill>
          <a:blip r:embed="rId5">
            <a:extLst/>
          </a:blip>
          <a:srcRect l="20195" t="7383" b="10940"/>
          <a:stretch>
            <a:fillRect/>
          </a:stretch>
        </p:blipFill>
        <p:spPr>
          <a:xfrm flipH="1">
            <a:off x="242815" y="1093424"/>
            <a:ext cx="1148085" cy="3176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1271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8862" y="16882"/>
                </a:moveTo>
                <a:cubicBezTo>
                  <a:pt x="8921" y="16887"/>
                  <a:pt x="8970" y="16900"/>
                  <a:pt x="9004" y="16920"/>
                </a:cubicBezTo>
                <a:cubicBezTo>
                  <a:pt x="9072" y="16960"/>
                  <a:pt x="9040" y="17011"/>
                  <a:pt x="8930" y="17036"/>
                </a:cubicBezTo>
                <a:cubicBezTo>
                  <a:pt x="8820" y="17061"/>
                  <a:pt x="8677" y="17049"/>
                  <a:pt x="8609" y="17009"/>
                </a:cubicBezTo>
                <a:cubicBezTo>
                  <a:pt x="8541" y="16969"/>
                  <a:pt x="8573" y="16918"/>
                  <a:pt x="8683" y="16893"/>
                </a:cubicBezTo>
                <a:cubicBezTo>
                  <a:pt x="8738" y="16881"/>
                  <a:pt x="8804" y="16877"/>
                  <a:pt x="8862" y="16882"/>
                </a:cubicBezTo>
                <a:close/>
                <a:moveTo>
                  <a:pt x="10124" y="17263"/>
                </a:moveTo>
                <a:cubicBezTo>
                  <a:pt x="10183" y="17268"/>
                  <a:pt x="10240" y="17281"/>
                  <a:pt x="10274" y="17301"/>
                </a:cubicBezTo>
                <a:cubicBezTo>
                  <a:pt x="10342" y="17340"/>
                  <a:pt x="10309" y="17395"/>
                  <a:pt x="10199" y="17419"/>
                </a:cubicBezTo>
                <a:cubicBezTo>
                  <a:pt x="10089" y="17444"/>
                  <a:pt x="9946" y="17432"/>
                  <a:pt x="9878" y="17392"/>
                </a:cubicBezTo>
                <a:cubicBezTo>
                  <a:pt x="9810" y="17352"/>
                  <a:pt x="9842" y="17301"/>
                  <a:pt x="9953" y="17276"/>
                </a:cubicBezTo>
                <a:cubicBezTo>
                  <a:pt x="10008" y="17264"/>
                  <a:pt x="10066" y="17258"/>
                  <a:pt x="10124" y="1726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 flipH="1">
            <a:off x="291844" y="3109498"/>
            <a:ext cx="1084901" cy="1162359"/>
          </a:xfrm>
          <a:prstGeom prst="rect">
            <a:avLst/>
          </a:prstGeom>
          <a:ln w="38100">
            <a:solidFill>
              <a:srgbClr val="244AA4"/>
            </a:solidFill>
          </a:ln>
        </p:spPr>
        <p:txBody>
          <a:bodyPr lIns="45719" rIns="45719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402089" y="3475008"/>
            <a:ext cx="556271" cy="224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33"/>
          <a:stretch/>
        </p:blipFill>
        <p:spPr>
          <a:xfrm rot="5400000">
            <a:off x="1405542" y="1922717"/>
            <a:ext cx="1177082" cy="1077030"/>
          </a:xfrm>
          <a:prstGeom prst="rect">
            <a:avLst/>
          </a:prstGeom>
        </p:spPr>
      </p:pic>
      <p:pic>
        <p:nvPicPr>
          <p:cNvPr id="3" name="movie_52065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1221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8539" y="1371987"/>
            <a:ext cx="6155574" cy="2051858"/>
          </a:xfrm>
          <a:prstGeom prst="rect">
            <a:avLst/>
          </a:prstGeom>
        </p:spPr>
      </p:pic>
      <p:sp>
        <p:nvSpPr>
          <p:cNvPr id="22" name="Shape 119"/>
          <p:cNvSpPr/>
          <p:nvPr/>
        </p:nvSpPr>
        <p:spPr>
          <a:xfrm>
            <a:off x="3008884" y="1001893"/>
            <a:ext cx="103650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100"/>
            </a:pPr>
            <a:r>
              <a:rPr sz="1400" b="1" dirty="0" smtClean="0"/>
              <a:t>D</a:t>
            </a:r>
            <a:r>
              <a:rPr lang="en-US" sz="1400" baseline="-5999" smtClean="0">
                <a:latin typeface="Symbol" charset="2"/>
                <a:ea typeface="Symbol" charset="2"/>
                <a:cs typeface="Symbol" charset="2"/>
                <a:sym typeface="Helvetica"/>
              </a:rPr>
              <a:t>g</a:t>
            </a:r>
            <a:r>
              <a:rPr sz="1400" smtClean="0"/>
              <a:t> (</a:t>
            </a:r>
            <a:r>
              <a:rPr lang="en-US" sz="1400" smtClean="0"/>
              <a:t>434 </a:t>
            </a:r>
            <a:r>
              <a:rPr sz="1400" smtClean="0"/>
              <a:t>nm</a:t>
            </a:r>
            <a:r>
              <a:rPr sz="1400" dirty="0"/>
              <a:t>)</a:t>
            </a:r>
          </a:p>
        </p:txBody>
      </p:sp>
      <p:sp>
        <p:nvSpPr>
          <p:cNvPr id="23" name="Shape 118"/>
          <p:cNvSpPr/>
          <p:nvPr/>
        </p:nvSpPr>
        <p:spPr>
          <a:xfrm>
            <a:off x="4556645" y="1001892"/>
            <a:ext cx="112466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100"/>
            </a:pPr>
            <a:r>
              <a:rPr sz="1400" b="1" dirty="0" smtClean="0"/>
              <a:t>C</a:t>
            </a:r>
            <a:r>
              <a:rPr lang="en-US" sz="1400" b="1" baseline="31999" dirty="0"/>
              <a:t>1</a:t>
            </a:r>
            <a:r>
              <a:rPr sz="1400" b="1" baseline="31999" dirty="0" smtClean="0"/>
              <a:t>+</a:t>
            </a:r>
            <a:r>
              <a:rPr sz="1400" dirty="0" smtClean="0"/>
              <a:t> (</a:t>
            </a:r>
            <a:r>
              <a:rPr lang="en-US" sz="1400" dirty="0" smtClean="0"/>
              <a:t>428 </a:t>
            </a:r>
            <a:r>
              <a:rPr sz="1400" dirty="0" smtClean="0"/>
              <a:t>nm</a:t>
            </a:r>
            <a:r>
              <a:rPr sz="1400" dirty="0"/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53525" y="3716118"/>
            <a:ext cx="4566347" cy="2880778"/>
            <a:chOff x="4131426" y="4200318"/>
            <a:chExt cx="3641999" cy="2330743"/>
          </a:xfrm>
        </p:grpSpPr>
        <p:grpSp>
          <p:nvGrpSpPr>
            <p:cNvPr id="18" name="Group 132"/>
            <p:cNvGrpSpPr/>
            <p:nvPr/>
          </p:nvGrpSpPr>
          <p:grpSpPr>
            <a:xfrm>
              <a:off x="4131426" y="4200318"/>
              <a:ext cx="3641999" cy="2330743"/>
              <a:chOff x="0" y="-62786"/>
              <a:chExt cx="8167935" cy="4742158"/>
            </a:xfrm>
          </p:grpSpPr>
          <p:pic>
            <p:nvPicPr>
              <p:cNvPr id="19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57465"/>
              <a:stretch>
                <a:fillRect/>
              </a:stretch>
            </p:blipFill>
            <p:spPr>
              <a:xfrm>
                <a:off x="3511573" y="59620"/>
                <a:ext cx="4656362" cy="45852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r="64106"/>
              <a:stretch>
                <a:fillRect/>
              </a:stretch>
            </p:blipFill>
            <p:spPr>
              <a:xfrm>
                <a:off x="0" y="308568"/>
                <a:ext cx="3350048" cy="43708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" name="Shape 131"/>
              <p:cNvSpPr/>
              <p:nvPr/>
            </p:nvSpPr>
            <p:spPr>
              <a:xfrm>
                <a:off x="441418" y="-62786"/>
                <a:ext cx="3120644" cy="2890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defRPr sz="15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sz="1100" dirty="0"/>
                  <a:t>Inverted D-alpha emissivity</a:t>
                </a:r>
              </a:p>
            </p:txBody>
          </p:sp>
        </p:grpSp>
        <p:grpSp>
          <p:nvGrpSpPr>
            <p:cNvPr id="124" name="Group 124"/>
            <p:cNvGrpSpPr/>
            <p:nvPr/>
          </p:nvGrpSpPr>
          <p:grpSpPr>
            <a:xfrm>
              <a:off x="4769508" y="5796604"/>
              <a:ext cx="2326185" cy="534477"/>
              <a:chOff x="1202829" y="1006281"/>
              <a:chExt cx="2326184" cy="534476"/>
            </a:xfrm>
          </p:grpSpPr>
          <p:sp>
            <p:nvSpPr>
              <p:cNvPr id="120" name="Shape 120"/>
              <p:cNvSpPr/>
              <p:nvPr/>
            </p:nvSpPr>
            <p:spPr>
              <a:xfrm>
                <a:off x="2963796" y="1232982"/>
                <a:ext cx="565217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100" b="1">
                    <a:solidFill>
                      <a:srgbClr val="FFFFFF"/>
                    </a:solidFill>
                  </a:defRPr>
                </a:lvl1pPr>
              </a:lstStyle>
              <a:p>
                <a:pPr>
                  <a:defRPr b="0"/>
                </a:pPr>
                <a:r>
                  <a:rPr sz="1400" b="1"/>
                  <a:t>~3 eV</a:t>
                </a: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1436286" y="1006281"/>
                <a:ext cx="565217" cy="307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2100" b="1">
                    <a:solidFill>
                      <a:srgbClr val="FFFFFF"/>
                    </a:solidFill>
                  </a:defRPr>
                </a:lvl1pPr>
              </a:lstStyle>
              <a:p>
                <a:pPr>
                  <a:defRPr b="0"/>
                </a:pPr>
                <a:r>
                  <a:rPr sz="1400" b="1" dirty="0"/>
                  <a:t>~1 eV</a:t>
                </a:r>
              </a:p>
            </p:txBody>
          </p:sp>
          <p:sp>
            <p:nvSpPr>
              <p:cNvPr id="122" name="Shape 122"/>
              <p:cNvSpPr/>
              <p:nvPr/>
            </p:nvSpPr>
            <p:spPr>
              <a:xfrm flipH="1">
                <a:off x="1202829" y="1215456"/>
                <a:ext cx="285294" cy="23408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23" name="Shape 123"/>
              <p:cNvSpPr/>
              <p:nvPr/>
            </p:nvSpPr>
            <p:spPr>
              <a:xfrm flipH="1" flipV="1">
                <a:off x="2724805" y="1079011"/>
                <a:ext cx="256714" cy="19531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92607" y="4623207"/>
            <a:ext cx="2341345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MultiCam</a:t>
            </a: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system: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4 cameras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3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beam splitters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 smtClean="0"/>
              <a:t>4</a:t>
            </a:r>
            <a:r>
              <a:rPr lang="en-US" dirty="0" smtClean="0"/>
              <a:t> interference filters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Tangential view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MANTIS Impressie 02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793" y="1129667"/>
            <a:ext cx="6598704" cy="447722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77240">
              <a:lnSpc>
                <a:spcPts val="2700"/>
              </a:lnSpc>
              <a:defRPr sz="2720"/>
            </a:lvl1pPr>
          </a:lstStyle>
          <a:p>
            <a:r>
              <a:t>Multi-spectral Advanced Narrowband Tokamak Imaging System (MANTIS)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252480" y="5380256"/>
            <a:ext cx="8639040" cy="141491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solidFill>
                  <a:srgbClr val="244AA4"/>
                </a:solidFill>
              </a:defRPr>
            </a:pPr>
            <a:r>
              <a:t>&gt;1 kHz time resolution</a:t>
            </a:r>
          </a:p>
          <a:p>
            <a:pPr>
              <a:defRPr sz="1800">
                <a:solidFill>
                  <a:srgbClr val="244AA4"/>
                </a:solidFill>
              </a:defRPr>
            </a:pPr>
            <a:r>
              <a:t>1 mm spatial resolution</a:t>
            </a:r>
          </a:p>
          <a:p>
            <a:pPr>
              <a:defRPr sz="1800">
                <a:solidFill>
                  <a:srgbClr val="244AA4"/>
                </a:solidFill>
              </a:defRPr>
            </a:pPr>
            <a:r>
              <a:t>develop real-time control strategies</a:t>
            </a:r>
          </a:p>
          <a:p>
            <a:pPr>
              <a:defRPr sz="1800">
                <a:solidFill>
                  <a:srgbClr val="244AA4"/>
                </a:solidFill>
              </a:defRPr>
            </a:pPr>
            <a:r>
              <a:t>generate extensive dataset for modellers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8843042" y="6608389"/>
            <a:ext cx="161259" cy="2134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40" name="MANTI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2042" y="1037269"/>
            <a:ext cx="2102873" cy="140191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6979549" y="2167292"/>
            <a:ext cx="1296924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r>
              <a:t>First light (2016)</a:t>
            </a:r>
          </a:p>
        </p:txBody>
      </p:sp>
      <p:sp>
        <p:nvSpPr>
          <p:cNvPr id="142" name="Shape 142"/>
          <p:cNvSpPr/>
          <p:nvPr/>
        </p:nvSpPr>
        <p:spPr>
          <a:xfrm>
            <a:off x="5463998" y="5065643"/>
            <a:ext cx="1234974" cy="350662"/>
          </a:xfrm>
          <a:prstGeom prst="rect">
            <a:avLst/>
          </a:prstGeom>
          <a:solidFill>
            <a:srgbClr val="FFFFFF">
              <a:alpha val="591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t>Relay optic</a:t>
            </a:r>
          </a:p>
        </p:txBody>
      </p:sp>
      <p:sp>
        <p:nvSpPr>
          <p:cNvPr id="143" name="Shape 143"/>
          <p:cNvSpPr/>
          <p:nvPr/>
        </p:nvSpPr>
        <p:spPr>
          <a:xfrm>
            <a:off x="6823732" y="5694949"/>
            <a:ext cx="527567" cy="251239"/>
          </a:xfrm>
          <a:prstGeom prst="line">
            <a:avLst/>
          </a:prstGeom>
          <a:ln w="25400">
            <a:solidFill>
              <a:srgbClr val="535353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7381211" y="5806989"/>
            <a:ext cx="612141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535353"/>
                </a:solidFill>
              </a:defRPr>
            </a:lvl1pPr>
          </a:lstStyle>
          <a:p>
            <a:r>
              <a:t>TCV</a:t>
            </a:r>
          </a:p>
        </p:txBody>
      </p:sp>
      <p:sp>
        <p:nvSpPr>
          <p:cNvPr id="145" name="Shape 145"/>
          <p:cNvSpPr/>
          <p:nvPr/>
        </p:nvSpPr>
        <p:spPr>
          <a:xfrm rot="20022001">
            <a:off x="782795" y="1843492"/>
            <a:ext cx="2390699" cy="350662"/>
          </a:xfrm>
          <a:prstGeom prst="rect">
            <a:avLst/>
          </a:prstGeom>
          <a:solidFill>
            <a:srgbClr val="FFFFFF">
              <a:alpha val="591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t>Spherical relay mirrors</a:t>
            </a:r>
          </a:p>
        </p:txBody>
      </p:sp>
      <p:sp>
        <p:nvSpPr>
          <p:cNvPr id="146" name="Shape 146"/>
          <p:cNvSpPr/>
          <p:nvPr/>
        </p:nvSpPr>
        <p:spPr>
          <a:xfrm>
            <a:off x="4025170" y="1429546"/>
            <a:ext cx="2750222" cy="6173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800">
                <a:solidFill>
                  <a:srgbClr val="941751"/>
                </a:solidFill>
              </a:defRPr>
            </a:pPr>
            <a:r>
              <a:t>Relay lenses + narrow </a:t>
            </a:r>
            <a:r>
              <a:rPr b="1"/>
              <a:t>bandpass filters/mirrors</a:t>
            </a:r>
          </a:p>
        </p:txBody>
      </p:sp>
      <p:sp>
        <p:nvSpPr>
          <p:cNvPr id="147" name="Shape 147"/>
          <p:cNvSpPr/>
          <p:nvPr/>
        </p:nvSpPr>
        <p:spPr>
          <a:xfrm flipV="1">
            <a:off x="380999" y="1193637"/>
            <a:ext cx="2538789" cy="1082886"/>
          </a:xfrm>
          <a:prstGeom prst="line">
            <a:avLst/>
          </a:prstGeom>
          <a:ln w="25400">
            <a:solidFill>
              <a:srgbClr val="535353"/>
            </a:solidFill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8" name="Shape 148"/>
          <p:cNvSpPr/>
          <p:nvPr/>
        </p:nvSpPr>
        <p:spPr>
          <a:xfrm rot="20255645">
            <a:off x="1196554" y="1370693"/>
            <a:ext cx="795819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r>
              <a:t>80 cm</a:t>
            </a:r>
          </a:p>
        </p:txBody>
      </p:sp>
      <p:sp>
        <p:nvSpPr>
          <p:cNvPr id="149" name="Shape 149"/>
          <p:cNvSpPr/>
          <p:nvPr/>
        </p:nvSpPr>
        <p:spPr>
          <a:xfrm>
            <a:off x="6277409" y="3696724"/>
            <a:ext cx="2701205" cy="350663"/>
          </a:xfrm>
          <a:prstGeom prst="rect">
            <a:avLst/>
          </a:prstGeom>
          <a:solidFill>
            <a:srgbClr val="FFFFFF">
              <a:alpha val="6839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/>
            </a:lvl1pPr>
          </a:lstStyle>
          <a:p>
            <a:r>
              <a:t>Cameras + lenses</a:t>
            </a:r>
          </a:p>
        </p:txBody>
      </p:sp>
      <p:sp>
        <p:nvSpPr>
          <p:cNvPr id="150" name="Shape 150"/>
          <p:cNvSpPr/>
          <p:nvPr/>
        </p:nvSpPr>
        <p:spPr>
          <a:xfrm>
            <a:off x="260924" y="5030378"/>
            <a:ext cx="894542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244AA4"/>
                </a:solidFill>
              </a:defRPr>
            </a:lvl1pPr>
          </a:lstStyle>
          <a:p>
            <a:r>
              <a:t>Goals:</a:t>
            </a:r>
          </a:p>
        </p:txBody>
      </p:sp>
      <p:sp>
        <p:nvSpPr>
          <p:cNvPr id="151" name="Shape 151"/>
          <p:cNvSpPr/>
          <p:nvPr/>
        </p:nvSpPr>
        <p:spPr>
          <a:xfrm>
            <a:off x="5548045" y="2046068"/>
            <a:ext cx="527969" cy="527969"/>
          </a:xfrm>
          <a:prstGeom prst="line">
            <a:avLst/>
          </a:prstGeom>
          <a:ln w="25400">
            <a:solidFill>
              <a:srgbClr val="94175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3594065" y="4694310"/>
            <a:ext cx="1082500" cy="350663"/>
          </a:xfrm>
          <a:prstGeom prst="rect">
            <a:avLst/>
          </a:prstGeom>
          <a:solidFill>
            <a:srgbClr val="FFFFFF">
              <a:alpha val="5918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r>
              <a:t>Main lens</a:t>
            </a:r>
          </a:p>
        </p:txBody>
      </p:sp>
      <p:sp>
        <p:nvSpPr>
          <p:cNvPr id="153" name="Shape 153"/>
          <p:cNvSpPr/>
          <p:nvPr/>
        </p:nvSpPr>
        <p:spPr>
          <a:xfrm>
            <a:off x="5518239" y="2068093"/>
            <a:ext cx="388333" cy="666056"/>
          </a:xfrm>
          <a:prstGeom prst="line">
            <a:avLst/>
          </a:prstGeom>
          <a:ln w="25400">
            <a:solidFill>
              <a:srgbClr val="941751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" name="Shape 154"/>
          <p:cNvSpPr/>
          <p:nvPr/>
        </p:nvSpPr>
        <p:spPr>
          <a:xfrm flipH="1">
            <a:off x="4482737" y="2101295"/>
            <a:ext cx="983436" cy="1921809"/>
          </a:xfrm>
          <a:prstGeom prst="line">
            <a:avLst/>
          </a:prstGeom>
          <a:ln w="25400">
            <a:solidFill>
              <a:srgbClr val="941751"/>
            </a:solidFill>
            <a:prstDash val="sysDot"/>
            <a:miter lim="400000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5" name="Shape 155"/>
          <p:cNvSpPr/>
          <p:nvPr/>
        </p:nvSpPr>
        <p:spPr>
          <a:xfrm rot="19080000">
            <a:off x="4993782" y="2868248"/>
            <a:ext cx="669500" cy="350662"/>
          </a:xfrm>
          <a:prstGeom prst="rect">
            <a:avLst/>
          </a:prstGeom>
          <a:solidFill>
            <a:srgbClr val="FFFFFF">
              <a:alpha val="4104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941751"/>
                </a:solidFill>
              </a:defRPr>
            </a:lvl1pPr>
          </a:lstStyle>
          <a:p>
            <a:r>
              <a:t>…….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2" animBg="1" advAuto="0"/>
      <p:bldP spid="150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 aims for future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19" y="1055177"/>
            <a:ext cx="8640001" cy="353876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Develop real-time acquisition and analysis system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Develop feedback controllers</a:t>
            </a:r>
          </a:p>
          <a:p>
            <a:pPr lvl="1">
              <a:lnSpc>
                <a:spcPct val="110000"/>
              </a:lnSpc>
            </a:pPr>
            <a:r>
              <a:rPr lang="en-US" sz="1900" dirty="0" smtClean="0"/>
              <a:t>Plasma shape (OFIT)</a:t>
            </a:r>
            <a:endParaRPr lang="en-US" sz="1900" dirty="0"/>
          </a:p>
          <a:p>
            <a:pPr lvl="1">
              <a:lnSpc>
                <a:spcPct val="110000"/>
              </a:lnSpc>
            </a:pPr>
            <a:r>
              <a:rPr lang="en-US" sz="1900" dirty="0" smtClean="0"/>
              <a:t>State of ”detached” plasma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Efficient processing and interpretation</a:t>
            </a:r>
            <a:br>
              <a:rPr lang="en-US" dirty="0" smtClean="0"/>
            </a:br>
            <a:r>
              <a:rPr lang="en-US" dirty="0" smtClean="0"/>
              <a:t>of large data volumes via modelling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Application of smarter image processing algorithms (e.g. EVM)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Expansion to other (industrial) applications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Expansion to other parts of the electromagnetic spectrum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831758" y="1601881"/>
            <a:ext cx="1859243" cy="1654993"/>
            <a:chOff x="6831758" y="1601881"/>
            <a:chExt cx="1859243" cy="1654993"/>
          </a:xfrm>
        </p:grpSpPr>
        <p:pic>
          <p:nvPicPr>
            <p:cNvPr id="5" name="Picture 4" descr="VID47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758" y="1601881"/>
              <a:ext cx="1859243" cy="139361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036601" y="2979877"/>
              <a:ext cx="1475723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FPGA </a:t>
              </a:r>
              <a:r>
                <a:rPr lang="en-US" sz="12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framegrabber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4762193"/>
            <a:ext cx="9144000" cy="1951639"/>
            <a:chOff x="0" y="4762193"/>
            <a:chExt cx="9144000" cy="19516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b="59928"/>
            <a:stretch/>
          </p:blipFill>
          <p:spPr>
            <a:xfrm>
              <a:off x="0" y="5340968"/>
              <a:ext cx="9144000" cy="13728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86246" y="5463026"/>
              <a:ext cx="520333" cy="2462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spc="0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(ECE-I)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36386" y="5293554"/>
              <a:ext cx="1683716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spc="0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sym typeface="Arial"/>
                </a:rPr>
                <a:t>Core and edge instabilities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81781" y="4897314"/>
              <a:ext cx="1158328" cy="4154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spc="0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sym typeface="Arial"/>
                </a:rPr>
                <a:t>Heat fluxes walls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>
                  <a:solidFill>
                    <a:schemeClr val="accent1"/>
                  </a:solidFill>
                </a:rPr>
                <a:t>Molecular spectra</a:t>
              </a:r>
              <a:endPara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0664" y="4762193"/>
              <a:ext cx="1642435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spc="0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Some examples</a:t>
              </a:r>
              <a:endParaRPr kumimoji="0" lang="en-US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71448" y="5057028"/>
              <a:ext cx="1561793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>
                  <a:solidFill>
                    <a:schemeClr val="accent1"/>
                  </a:solidFill>
                </a:rPr>
                <a:t>Heavy i</a:t>
              </a:r>
              <a:r>
                <a:rPr kumimoji="0" lang="en-US" sz="1050" b="0" i="0" u="none" strike="noStrike" cap="none" spc="0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sym typeface="Arial"/>
                </a:rPr>
                <a:t>mpurities in</a:t>
              </a:r>
              <a:r>
                <a:rPr kumimoji="0" lang="en-US" sz="1050" b="0" i="0" u="none" strike="noStrike" cap="none" spc="0" normalizeH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sym typeface="Arial"/>
                </a:rPr>
                <a:t> core</a:t>
              </a:r>
              <a:endPara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11477" y="5341102"/>
              <a:ext cx="1621534" cy="2539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 smtClean="0">
                  <a:solidFill>
                    <a:schemeClr val="accent1"/>
                  </a:solidFill>
                </a:rPr>
                <a:t>Lighter i</a:t>
              </a:r>
              <a:r>
                <a:rPr kumimoji="0" lang="en-US" sz="1050" b="0" i="0" u="none" strike="noStrike" cap="none" spc="0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sym typeface="Arial"/>
                </a:rPr>
                <a:t>mpurities in</a:t>
              </a:r>
              <a:r>
                <a:rPr kumimoji="0" lang="en-US" sz="1050" b="0" i="0" u="none" strike="noStrike" cap="none" spc="0" normalizeH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sym typeface="Arial"/>
                </a:rPr>
                <a:t> edge</a:t>
              </a:r>
              <a:endParaRPr kumimoji="0" lang="en-US" sz="105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63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8843042" y="6608389"/>
            <a:ext cx="161259" cy="2134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2630451" y="3006940"/>
            <a:ext cx="3883098" cy="844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300" b="1"/>
            </a:lvl1pPr>
          </a:lstStyle>
          <a:p>
            <a:r>
              <a:t>Extra slides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676</Words>
  <Application>Microsoft Macintosh PowerPoint</Application>
  <PresentationFormat>On-screen Show (4:3)</PresentationFormat>
  <Paragraphs>142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ArialUnicodeMS</vt:lpstr>
      <vt:lpstr>Calibri</vt:lpstr>
      <vt:lpstr>Franklin Gothic Book</vt:lpstr>
      <vt:lpstr>Franklin Gothic Medium</vt:lpstr>
      <vt:lpstr>Helvetica</vt:lpstr>
      <vt:lpstr>Symbol</vt:lpstr>
      <vt:lpstr>Verdana</vt:lpstr>
      <vt:lpstr>Arial</vt:lpstr>
      <vt:lpstr>Office Theme</vt:lpstr>
      <vt:lpstr>PowerPoint Presentation</vt:lpstr>
      <vt:lpstr>Roadmap to fusion energy</vt:lpstr>
      <vt:lpstr>What is power exhaust and why is it important?</vt:lpstr>
      <vt:lpstr>Why use imaging on fusion plasmas?</vt:lpstr>
      <vt:lpstr>DIFFER aims to advance to quantitative multi-spectral imaging</vt:lpstr>
      <vt:lpstr>First results of 4-channel multi-spectral imaging system on TCV</vt:lpstr>
      <vt:lpstr>Multi-spectral Advanced Narrowband Tokamak Imaging System (MANTIS)</vt:lpstr>
      <vt:lpstr>DIFFER aims for future work</vt:lpstr>
      <vt:lpstr>PowerPoint Presentation</vt:lpstr>
      <vt:lpstr>Summary</vt:lpstr>
      <vt:lpstr>First assessment of image quality proves 10+ channels is feasible</vt:lpstr>
      <vt:lpstr>Interpretative modelling required to obtain 2D distributions</vt:lpstr>
      <vt:lpstr>Multi-spectral Advanced Narrowband Tokamak Imaging System (MANTIS)</vt:lpstr>
      <vt:lpstr>Development of spectral model</vt:lpstr>
      <vt:lpstr>PowerPoint Presentation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Wouter Vijvers</cp:lastModifiedBy>
  <cp:revision>69</cp:revision>
  <dcterms:modified xsi:type="dcterms:W3CDTF">2017-02-09T12:35:01Z</dcterms:modified>
</cp:coreProperties>
</file>