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13" r:id="rId2"/>
    <p:sldId id="314" r:id="rId3"/>
    <p:sldId id="307" r:id="rId4"/>
    <p:sldId id="315" r:id="rId5"/>
    <p:sldId id="283" r:id="rId6"/>
    <p:sldId id="316" r:id="rId7"/>
    <p:sldId id="317" r:id="rId8"/>
    <p:sldId id="298" r:id="rId9"/>
    <p:sldId id="288" r:id="rId10"/>
    <p:sldId id="319" r:id="rId11"/>
    <p:sldId id="301" r:id="rId12"/>
    <p:sldId id="303" r:id="rId13"/>
    <p:sldId id="320" r:id="rId14"/>
    <p:sldId id="30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3EDE-7F98-7343-8871-0020155A6863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55827-350A-6B4B-ACA3-ACAA737F7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5827-350A-6B4B-ACA3-ACAA737F7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2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21D4-18D2-4D81-B54F-23760857CF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21D4-18D2-4D81-B54F-23760857CF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8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5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9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3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4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2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A25A-31F7-7E48-AB64-C93789EB7138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CDE63-6848-BE4E-B2F2-8F36612C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hyperlink" Target="http://dx.doi.org/10.1016/j.nima.2016.11.064" TargetMode="External"/><Relationship Id="rId5" Type="http://schemas.openxmlformats.org/officeDocument/2006/relationships/hyperlink" Target="http://dx.doi.org/10.1016/j.nima.2015.10.084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file:///\\localhost\Users\harryvandergraaf\Documents\presentations\IEEE2012Anaheim\!OLE_LINK7" TargetMode="External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11" y="4170949"/>
            <a:ext cx="1484664" cy="74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45" y="5708316"/>
            <a:ext cx="3032892" cy="85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876" y="3208422"/>
            <a:ext cx="1409659" cy="107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345" y="4919315"/>
            <a:ext cx="2031563" cy="99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58211" y="983003"/>
            <a:ext cx="62643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high Quantum Efficiency photocathode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								</a:t>
            </a:r>
            <a:r>
              <a:rPr lang="en-US" sz="1400" b="1" dirty="0" smtClean="0"/>
              <a:t>Harry van der Graaf</a:t>
            </a:r>
          </a:p>
          <a:p>
            <a:endParaRPr lang="en-US" sz="1400" b="1" dirty="0"/>
          </a:p>
          <a:p>
            <a:r>
              <a:rPr lang="en-US" sz="1400" b="1" dirty="0" smtClean="0"/>
              <a:t>								ATTRACT meeting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							Nikhef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							Amsterdam, February 9,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4571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5614" r="9030" b="1187"/>
          <a:stretch/>
        </p:blipFill>
        <p:spPr bwMode="auto">
          <a:xfrm>
            <a:off x="5608761" y="3893995"/>
            <a:ext cx="3180642" cy="24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12" y="2729794"/>
            <a:ext cx="2160240" cy="59155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0" y="765721"/>
            <a:ext cx="3060699" cy="215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688" y="188640"/>
            <a:ext cx="3845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err="1" smtClean="0"/>
              <a:t>Density</a:t>
            </a:r>
            <a:r>
              <a:rPr lang="nl-NL" b="1" dirty="0" smtClean="0"/>
              <a:t> </a:t>
            </a:r>
            <a:r>
              <a:rPr lang="nl-NL" b="1" dirty="0" err="1" smtClean="0"/>
              <a:t>Functional</a:t>
            </a:r>
            <a:r>
              <a:rPr lang="nl-NL" b="1" dirty="0" smtClean="0"/>
              <a:t> </a:t>
            </a:r>
            <a:r>
              <a:rPr lang="nl-NL" b="1" dirty="0" err="1" smtClean="0"/>
              <a:t>Theory</a:t>
            </a:r>
            <a:r>
              <a:rPr lang="nl-NL" b="1" dirty="0" smtClean="0"/>
              <a:t> </a:t>
            </a:r>
            <a:r>
              <a:rPr lang="nl-NL" b="1" dirty="0" err="1" smtClean="0"/>
              <a:t>simulations</a:t>
            </a:r>
            <a:endParaRPr lang="nl-NL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5864018" y="3432330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smtClean="0"/>
              <a:t>Monte </a:t>
            </a:r>
            <a:r>
              <a:rPr lang="nl-NL" b="1" dirty="0"/>
              <a:t>C</a:t>
            </a:r>
            <a:r>
              <a:rPr lang="nl-NL" b="1" dirty="0" smtClean="0"/>
              <a:t>arlo </a:t>
            </a:r>
            <a:r>
              <a:rPr lang="nl-NL" b="1" dirty="0" err="1" smtClean="0"/>
              <a:t>simulations</a:t>
            </a:r>
            <a:endParaRPr lang="nl-NL" b="1" dirty="0"/>
          </a:p>
        </p:txBody>
      </p:sp>
      <p:sp>
        <p:nvSpPr>
          <p:cNvPr id="15" name="Rectangle 14"/>
          <p:cNvSpPr/>
          <p:nvPr/>
        </p:nvSpPr>
        <p:spPr>
          <a:xfrm>
            <a:off x="2262961" y="16525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1600" b="1" dirty="0" smtClean="0"/>
              <a:t>Electronic </a:t>
            </a:r>
          </a:p>
          <a:p>
            <a:pPr algn="ctr"/>
            <a:r>
              <a:rPr lang="nl-NL" sz="1600" b="1" dirty="0" err="1" smtClean="0"/>
              <a:t>structure</a:t>
            </a:r>
            <a:r>
              <a:rPr lang="nl-NL" sz="1600" b="1" dirty="0"/>
              <a:t>, </a:t>
            </a:r>
            <a:endParaRPr lang="nl-NL" sz="1600" b="1" dirty="0" smtClean="0"/>
          </a:p>
          <a:p>
            <a:pPr algn="ctr"/>
            <a:r>
              <a:rPr lang="nl-NL" sz="1600" b="1" dirty="0" err="1" smtClean="0"/>
              <a:t>work</a:t>
            </a:r>
            <a:r>
              <a:rPr lang="nl-NL" sz="1600" b="1" dirty="0" smtClean="0"/>
              <a:t> </a:t>
            </a:r>
            <a:r>
              <a:rPr lang="nl-NL" sz="1600" b="1" dirty="0" err="1"/>
              <a:t>function</a:t>
            </a:r>
            <a:r>
              <a:rPr lang="nl-NL" sz="1600" b="1" dirty="0"/>
              <a:t>, </a:t>
            </a:r>
            <a:endParaRPr lang="nl-NL" sz="1600" b="1" dirty="0" smtClean="0"/>
          </a:p>
          <a:p>
            <a:pPr algn="ctr"/>
            <a:r>
              <a:rPr lang="nl-NL" sz="1600" b="1" dirty="0" err="1" smtClean="0"/>
              <a:t>optical</a:t>
            </a:r>
            <a:r>
              <a:rPr lang="nl-NL" sz="1600" b="1" dirty="0" smtClean="0"/>
              <a:t> </a:t>
            </a:r>
            <a:r>
              <a:rPr lang="nl-NL" sz="1600" b="1" dirty="0"/>
              <a:t>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259" y="3497930"/>
            <a:ext cx="39014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Vienna </a:t>
            </a:r>
            <a:r>
              <a:rPr lang="en-US" sz="1800" dirty="0" err="1" smtClean="0"/>
              <a:t>Ab</a:t>
            </a:r>
            <a:r>
              <a:rPr lang="en-US" sz="1800" dirty="0" smtClean="0"/>
              <a:t>-Initio Simulation Program</a:t>
            </a:r>
          </a:p>
          <a:p>
            <a:r>
              <a:rPr lang="en-US" dirty="0" smtClean="0"/>
              <a:t>VASP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0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65" y="883770"/>
            <a:ext cx="5867400" cy="3835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470" y="323334"/>
            <a:ext cx="427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Cherenkov-</a:t>
            </a:r>
            <a:r>
              <a:rPr lang="en-US" sz="2400" b="1" dirty="0" err="1" smtClean="0">
                <a:solidFill>
                  <a:srgbClr val="FF0000"/>
                </a:solidFill>
              </a:rPr>
              <a:t>ToF</a:t>
            </a:r>
            <a:r>
              <a:rPr lang="en-US" sz="2400" b="1" dirty="0" smtClean="0">
                <a:solidFill>
                  <a:srgbClr val="FF0000"/>
                </a:solidFill>
              </a:rPr>
              <a:t>-PET scanner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6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9"/>
          <p:cNvSpPr txBox="1">
            <a:spLocks noChangeArrowheads="1"/>
          </p:cNvSpPr>
          <p:nvPr/>
        </p:nvSpPr>
        <p:spPr bwMode="auto">
          <a:xfrm>
            <a:off x="304800" y="260350"/>
            <a:ext cx="7402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0FF22"/>
                </a:solidFill>
              </a:rPr>
              <a:t>Future </a:t>
            </a:r>
            <a:r>
              <a:rPr lang="en-US" dirty="0">
                <a:solidFill>
                  <a:srgbClr val="30FF22"/>
                </a:solidFill>
              </a:rPr>
              <a:t>inner (central) </a:t>
            </a:r>
            <a:r>
              <a:rPr lang="en-US" dirty="0" smtClean="0">
                <a:solidFill>
                  <a:srgbClr val="30FF22"/>
                </a:solidFill>
              </a:rPr>
              <a:t>tracker in collider experiments:</a:t>
            </a:r>
          </a:p>
          <a:p>
            <a:pPr eaLnBrk="1" hangingPunct="1"/>
            <a:r>
              <a:rPr lang="en-US" dirty="0" smtClean="0">
                <a:solidFill>
                  <a:srgbClr val="30FF22"/>
                </a:solidFill>
              </a:rPr>
              <a:t>the </a:t>
            </a:r>
            <a:r>
              <a:rPr lang="en-US" dirty="0" smtClean="0">
                <a:solidFill>
                  <a:srgbClr val="3366FF"/>
                </a:solidFill>
              </a:rPr>
              <a:t>Cherenkov</a:t>
            </a:r>
            <a:r>
              <a:rPr lang="en-US" dirty="0" smtClean="0">
                <a:solidFill>
                  <a:srgbClr val="30FF22"/>
                </a:solidFill>
              </a:rPr>
              <a:t> tracker</a:t>
            </a:r>
            <a:endParaRPr lang="en-US" dirty="0">
              <a:solidFill>
                <a:srgbClr val="30FF22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11450" y="4178300"/>
            <a:ext cx="5981700" cy="1104900"/>
          </a:xfrm>
          <a:custGeom>
            <a:avLst/>
            <a:gdLst>
              <a:gd name="connsiteX0" fmla="*/ 0 w 5981700"/>
              <a:gd name="connsiteY0" fmla="*/ 1092200 h 1104900"/>
              <a:gd name="connsiteX1" fmla="*/ 1600200 w 5981700"/>
              <a:gd name="connsiteY1" fmla="*/ 1092200 h 1104900"/>
              <a:gd name="connsiteX2" fmla="*/ 1955800 w 5981700"/>
              <a:gd name="connsiteY2" fmla="*/ 0 h 1104900"/>
              <a:gd name="connsiteX3" fmla="*/ 4076700 w 5981700"/>
              <a:gd name="connsiteY3" fmla="*/ 12700 h 1104900"/>
              <a:gd name="connsiteX4" fmla="*/ 4406900 w 5981700"/>
              <a:gd name="connsiteY4" fmla="*/ 1104900 h 1104900"/>
              <a:gd name="connsiteX5" fmla="*/ 5981700 w 5981700"/>
              <a:gd name="connsiteY5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1700" h="1104900">
                <a:moveTo>
                  <a:pt x="0" y="1092200"/>
                </a:moveTo>
                <a:lnTo>
                  <a:pt x="1600200" y="1092200"/>
                </a:lnTo>
                <a:lnTo>
                  <a:pt x="1955800" y="0"/>
                </a:lnTo>
                <a:lnTo>
                  <a:pt x="4076700" y="12700"/>
                </a:lnTo>
                <a:lnTo>
                  <a:pt x="4406900" y="1104900"/>
                </a:lnTo>
                <a:lnTo>
                  <a:pt x="5981700" y="11049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Freeform 14"/>
          <p:cNvSpPr/>
          <p:nvPr/>
        </p:nvSpPr>
        <p:spPr>
          <a:xfrm rot="10800000">
            <a:off x="2716213" y="5435600"/>
            <a:ext cx="5981700" cy="1104900"/>
          </a:xfrm>
          <a:custGeom>
            <a:avLst/>
            <a:gdLst>
              <a:gd name="connsiteX0" fmla="*/ 0 w 5981700"/>
              <a:gd name="connsiteY0" fmla="*/ 1092200 h 1104900"/>
              <a:gd name="connsiteX1" fmla="*/ 1600200 w 5981700"/>
              <a:gd name="connsiteY1" fmla="*/ 1092200 h 1104900"/>
              <a:gd name="connsiteX2" fmla="*/ 1955800 w 5981700"/>
              <a:gd name="connsiteY2" fmla="*/ 0 h 1104900"/>
              <a:gd name="connsiteX3" fmla="*/ 4076700 w 5981700"/>
              <a:gd name="connsiteY3" fmla="*/ 12700 h 1104900"/>
              <a:gd name="connsiteX4" fmla="*/ 4406900 w 5981700"/>
              <a:gd name="connsiteY4" fmla="*/ 1104900 h 1104900"/>
              <a:gd name="connsiteX5" fmla="*/ 5981700 w 5981700"/>
              <a:gd name="connsiteY5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1700" h="1104900">
                <a:moveTo>
                  <a:pt x="0" y="1092200"/>
                </a:moveTo>
                <a:lnTo>
                  <a:pt x="1600200" y="1092200"/>
                </a:lnTo>
                <a:lnTo>
                  <a:pt x="1955800" y="0"/>
                </a:lnTo>
                <a:lnTo>
                  <a:pt x="4076700" y="12700"/>
                </a:lnTo>
                <a:lnTo>
                  <a:pt x="4406900" y="1104900"/>
                </a:lnTo>
                <a:lnTo>
                  <a:pt x="5981700" y="11049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465763" y="5283200"/>
            <a:ext cx="506412" cy="0"/>
          </a:xfrm>
          <a:prstGeom prst="line">
            <a:avLst/>
          </a:prstGeom>
          <a:ln>
            <a:solidFill>
              <a:srgbClr val="12FF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06988" y="5157788"/>
            <a:ext cx="1322387" cy="0"/>
          </a:xfrm>
          <a:prstGeom prst="line">
            <a:avLst/>
          </a:prstGeom>
          <a:ln>
            <a:solidFill>
              <a:srgbClr val="12FF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91088" y="5013325"/>
            <a:ext cx="1606550" cy="0"/>
          </a:xfrm>
          <a:prstGeom prst="line">
            <a:avLst/>
          </a:prstGeom>
          <a:ln>
            <a:solidFill>
              <a:srgbClr val="12FF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19650" y="4868863"/>
            <a:ext cx="1785938" cy="0"/>
          </a:xfrm>
          <a:prstGeom prst="line">
            <a:avLst/>
          </a:prstGeom>
          <a:ln>
            <a:solidFill>
              <a:srgbClr val="12FF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83125" y="4246563"/>
            <a:ext cx="207962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3750" y="6478588"/>
            <a:ext cx="207962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5711825" y="3659188"/>
            <a:ext cx="876300" cy="1714500"/>
          </a:xfrm>
          <a:custGeom>
            <a:avLst/>
            <a:gdLst>
              <a:gd name="connsiteX0" fmla="*/ 0 w 876300"/>
              <a:gd name="connsiteY0" fmla="*/ 1714500 h 1714500"/>
              <a:gd name="connsiteX1" fmla="*/ 304800 w 876300"/>
              <a:gd name="connsiteY1" fmla="*/ 914400 h 1714500"/>
              <a:gd name="connsiteX2" fmla="*/ 876300 w 876300"/>
              <a:gd name="connsiteY2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1714500">
                <a:moveTo>
                  <a:pt x="0" y="1714500"/>
                </a:moveTo>
                <a:cubicBezTo>
                  <a:pt x="79375" y="1457325"/>
                  <a:pt x="158750" y="1200150"/>
                  <a:pt x="304800" y="914400"/>
                </a:cubicBezTo>
                <a:cubicBezTo>
                  <a:pt x="450850" y="628650"/>
                  <a:pt x="876300" y="0"/>
                  <a:pt x="876300" y="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5465763" y="4246563"/>
            <a:ext cx="361950" cy="766762"/>
          </a:xfrm>
          <a:prstGeom prst="line">
            <a:avLst/>
          </a:prstGeom>
          <a:ln w="3175" cmpd="sng"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99150" y="4246563"/>
            <a:ext cx="784225" cy="622300"/>
          </a:xfrm>
          <a:prstGeom prst="line">
            <a:avLst/>
          </a:prstGeom>
          <a:ln w="3175" cmpd="sng"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683250" y="4246563"/>
            <a:ext cx="38100" cy="1074737"/>
          </a:xfrm>
          <a:prstGeom prst="line">
            <a:avLst/>
          </a:prstGeom>
          <a:ln w="3175" cmpd="sng"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63" name="TextBox 39"/>
          <p:cNvSpPr txBox="1">
            <a:spLocks noChangeArrowheads="1"/>
          </p:cNvSpPr>
          <p:nvPr/>
        </p:nvSpPr>
        <p:spPr bwMode="auto">
          <a:xfrm>
            <a:off x="304800" y="981075"/>
            <a:ext cx="54681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800" dirty="0">
                <a:solidFill>
                  <a:srgbClr val="FF6600"/>
                </a:solidFill>
              </a:rPr>
              <a:t>very low detector mass</a:t>
            </a:r>
          </a:p>
          <a:p>
            <a:pPr eaLnBrk="1" hangingPunct="1">
              <a:buFontTx/>
              <a:buChar char="-"/>
            </a:pPr>
            <a:r>
              <a:rPr lang="en-US" sz="1800" dirty="0">
                <a:solidFill>
                  <a:srgbClr val="FF6600"/>
                </a:solidFill>
              </a:rPr>
              <a:t>Tipsy layer at </a:t>
            </a:r>
            <a:r>
              <a:rPr lang="en-US" sz="1800" dirty="0" smtClean="0">
                <a:solidFill>
                  <a:srgbClr val="FF6600"/>
                </a:solidFill>
              </a:rPr>
              <a:t>safe </a:t>
            </a:r>
            <a:r>
              <a:rPr lang="en-US" sz="1800" dirty="0">
                <a:solidFill>
                  <a:srgbClr val="FF6600"/>
                </a:solidFill>
              </a:rPr>
              <a:t>distance from </a:t>
            </a:r>
            <a:r>
              <a:rPr lang="en-US" sz="1800" dirty="0" smtClean="0">
                <a:solidFill>
                  <a:srgbClr val="FF6600"/>
                </a:solidFill>
              </a:rPr>
              <a:t>interaction point</a:t>
            </a:r>
            <a:endParaRPr lang="en-US" sz="1800" dirty="0">
              <a:solidFill>
                <a:srgbClr val="FF66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1800" dirty="0">
                <a:solidFill>
                  <a:srgbClr val="FF6600"/>
                </a:solidFill>
              </a:rPr>
              <a:t>no extrapolation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026" y="6219357"/>
            <a:ext cx="384462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Vacuum Cherenkov </a:t>
            </a:r>
            <a:r>
              <a:rPr lang="en-US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CentralTracker</a:t>
            </a: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265" name="TextBox 10"/>
          <p:cNvSpPr txBox="1">
            <a:spLocks noChangeArrowheads="1"/>
          </p:cNvSpPr>
          <p:nvPr/>
        </p:nvSpPr>
        <p:spPr bwMode="auto">
          <a:xfrm>
            <a:off x="739775" y="3797300"/>
            <a:ext cx="3341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2FF1E"/>
                </a:solidFill>
              </a:rPr>
              <a:t>thin transparent foils</a:t>
            </a:r>
          </a:p>
          <a:p>
            <a:pPr eaLnBrk="1" hangingPunct="1"/>
            <a:r>
              <a:rPr lang="en-US" sz="1800">
                <a:solidFill>
                  <a:srgbClr val="12FF1E"/>
                </a:solidFill>
              </a:rPr>
              <a:t>generating Cherenkov photons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76600" y="4443413"/>
            <a:ext cx="1543050" cy="569912"/>
          </a:xfrm>
          <a:prstGeom prst="straightConnector1">
            <a:avLst/>
          </a:prstGeom>
          <a:ln>
            <a:solidFill>
              <a:srgbClr val="12FF1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67" name="TextBox 15"/>
          <p:cNvSpPr txBox="1">
            <a:spLocks noChangeArrowheads="1"/>
          </p:cNvSpPr>
          <p:nvPr/>
        </p:nvSpPr>
        <p:spPr bwMode="auto">
          <a:xfrm>
            <a:off x="3776663" y="2349500"/>
            <a:ext cx="1814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</a:rPr>
              <a:t>Tipsy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</a:rPr>
              <a:t>Cylindrical layer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03800" y="2995613"/>
            <a:ext cx="103188" cy="12509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01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499" y="246077"/>
            <a:ext cx="7836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Tipsy’s</a:t>
            </a:r>
            <a:r>
              <a:rPr lang="en-US" b="1" dirty="0" smtClean="0"/>
              <a:t> only limitation: its efficiency equals the QE of photocathodes: 0.4 at best</a:t>
            </a:r>
          </a:p>
          <a:p>
            <a:endParaRPr lang="en-US" dirty="0" smtClean="0"/>
          </a:p>
          <a:p>
            <a:r>
              <a:rPr lang="en-US" dirty="0" smtClean="0"/>
              <a:t>Therefore: </a:t>
            </a:r>
            <a:r>
              <a:rPr lang="en-US" dirty="0" smtClean="0">
                <a:solidFill>
                  <a:srgbClr val="FF0000"/>
                </a:solidFill>
              </a:rPr>
              <a:t>the High Quantum-Efficiency (QE) Photocathode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282" y="2756194"/>
            <a:ext cx="4892193" cy="33189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65875" y="2698471"/>
            <a:ext cx="60178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65875" y="2027456"/>
            <a:ext cx="6017831" cy="6205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739837" y="3139480"/>
            <a:ext cx="43212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39837" y="3203537"/>
            <a:ext cx="432128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0417" y="1515196"/>
            <a:ext cx="20401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Window</a:t>
            </a:r>
          </a:p>
          <a:p>
            <a:r>
              <a:rPr lang="en-US" sz="1600" dirty="0" smtClean="0"/>
              <a:t>glass, quartz, sapphire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 smtClean="0"/>
              <a:t>graphene</a:t>
            </a:r>
            <a:endParaRPr lang="en-US" sz="1600" dirty="0" smtClean="0"/>
          </a:p>
          <a:p>
            <a:r>
              <a:rPr lang="en-US" sz="1600" dirty="0"/>
              <a:t>[</a:t>
            </a:r>
            <a:r>
              <a:rPr lang="en-US" sz="1600" dirty="0" smtClean="0"/>
              <a:t>Alkali] </a:t>
            </a:r>
            <a:r>
              <a:rPr lang="en-US" sz="1600" dirty="0" smtClean="0"/>
              <a:t>monolayers</a:t>
            </a:r>
          </a:p>
          <a:p>
            <a:r>
              <a:rPr lang="en-US" sz="1600" dirty="0" err="1" smtClean="0"/>
              <a:t>graphene</a:t>
            </a:r>
            <a:endParaRPr lang="en-US" sz="1600" dirty="0" smtClean="0"/>
          </a:p>
          <a:p>
            <a:r>
              <a:rPr lang="en-US" sz="1600" dirty="0"/>
              <a:t>t</a:t>
            </a:r>
            <a:r>
              <a:rPr lang="en-US" sz="1600" dirty="0" smtClean="0"/>
              <a:t>ermination </a:t>
            </a:r>
            <a:r>
              <a:rPr lang="en-US" sz="1600" dirty="0" smtClean="0"/>
              <a:t>(Cs, H)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499" y="3757432"/>
            <a:ext cx="776366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/>
              <a:t>Active</a:t>
            </a:r>
            <a:r>
              <a:rPr lang="en-US" dirty="0" smtClean="0"/>
              <a:t> photocathode: drift field pushing electrons to </a:t>
            </a:r>
            <a:r>
              <a:rPr lang="en-US" dirty="0" smtClean="0"/>
              <a:t>emission </a:t>
            </a:r>
            <a:r>
              <a:rPr lang="en-US" dirty="0" smtClean="0"/>
              <a:t>vacuum surface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electric field created in between </a:t>
            </a:r>
            <a:r>
              <a:rPr lang="en-US" dirty="0" smtClean="0"/>
              <a:t>by</a:t>
            </a:r>
            <a:r>
              <a:rPr lang="en-US" dirty="0" smtClean="0"/>
              <a:t> </a:t>
            </a:r>
            <a:r>
              <a:rPr lang="en-US" dirty="0" smtClean="0"/>
              <a:t>potential defining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smtClean="0"/>
              <a:t>planes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</a:t>
            </a:r>
            <a:r>
              <a:rPr lang="en-US" dirty="0" smtClean="0"/>
              <a:t>layers build up </a:t>
            </a:r>
            <a:r>
              <a:rPr lang="en-US" dirty="0" smtClean="0"/>
              <a:t>individually </a:t>
            </a:r>
            <a:r>
              <a:rPr lang="en-US" dirty="0" smtClean="0"/>
              <a:t>by </a:t>
            </a:r>
            <a:r>
              <a:rPr lang="en-US" i="1" dirty="0" smtClean="0"/>
              <a:t>atomic layer deposition </a:t>
            </a:r>
            <a:r>
              <a:rPr lang="en-US" dirty="0" smtClean="0"/>
              <a:t>ALD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electron emission stimulated by negative electron affinity by </a:t>
            </a:r>
            <a:r>
              <a:rPr lang="en-US" i="1" dirty="0" smtClean="0"/>
              <a:t>termination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First designed after </a:t>
            </a:r>
            <a:r>
              <a:rPr lang="en-US" i="1" dirty="0" err="1" smtClean="0"/>
              <a:t>ab</a:t>
            </a:r>
            <a:r>
              <a:rPr lang="en-US" i="1" dirty="0" smtClean="0"/>
              <a:t> initio </a:t>
            </a:r>
            <a:r>
              <a:rPr lang="en-US" dirty="0" smtClean="0"/>
              <a:t>simulations of 3D atomic building blocks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roposal </a:t>
            </a:r>
            <a:r>
              <a:rPr lang="en-US" sz="2800" i="1" dirty="0" smtClean="0">
                <a:solidFill>
                  <a:srgbClr val="FF0000"/>
                </a:solidFill>
              </a:rPr>
              <a:t>for theoretical concept </a:t>
            </a:r>
            <a:r>
              <a:rPr lang="en-US" sz="2800" dirty="0" smtClean="0">
                <a:solidFill>
                  <a:srgbClr val="FF0000"/>
                </a:solidFill>
              </a:rPr>
              <a:t>study: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let is first understand the present state-of-the-art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4619" y="2669621"/>
            <a:ext cx="48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5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7180" y="211116"/>
            <a:ext cx="498350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Tynode: a </a:t>
            </a:r>
            <a:r>
              <a:rPr lang="en-US" sz="2400" b="1" dirty="0" smtClean="0"/>
              <a:t>Transmission Dynode</a:t>
            </a:r>
          </a:p>
          <a:p>
            <a:pPr algn="ctr"/>
            <a:r>
              <a:rPr lang="en-US" sz="2400" b="1" dirty="0" smtClean="0"/>
              <a:t>with sufficient yield enabling the </a:t>
            </a:r>
          </a:p>
          <a:p>
            <a:pPr algn="ctr"/>
            <a:r>
              <a:rPr lang="en-US" sz="2400" b="1" dirty="0" smtClean="0"/>
              <a:t>construction of Tipsy 0.0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077730" y="1453704"/>
            <a:ext cx="5066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On behalf of the Membrane project: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u="sng" dirty="0" smtClean="0"/>
              <a:t>Harry </a:t>
            </a:r>
            <a:r>
              <a:rPr lang="en-US" sz="1200" u="sng" dirty="0"/>
              <a:t>van der </a:t>
            </a:r>
            <a:r>
              <a:rPr lang="en-US" sz="1200" u="sng" dirty="0" err="1" smtClean="0"/>
              <a:t>Graaf</a:t>
            </a:r>
            <a:r>
              <a:rPr lang="en-US" sz="1200" dirty="0" smtClean="0"/>
              <a:t>, </a:t>
            </a:r>
            <a:r>
              <a:rPr lang="en-US" sz="1200" dirty="0" err="1" smtClean="0"/>
              <a:t>Conny</a:t>
            </a:r>
            <a:r>
              <a:rPr lang="en-US" sz="1200" dirty="0" smtClean="0"/>
              <a:t> C.T. Hansson</a:t>
            </a:r>
          </a:p>
          <a:p>
            <a:pPr algn="ctr"/>
            <a:r>
              <a:rPr lang="en-US" sz="1200" dirty="0" smtClean="0"/>
              <a:t> </a:t>
            </a:r>
            <a:r>
              <a:rPr lang="en-US" sz="1200" dirty="0"/>
              <a:t>Hong </a:t>
            </a:r>
            <a:r>
              <a:rPr lang="en-US" sz="1200" dirty="0" err="1"/>
              <a:t>Wah</a:t>
            </a:r>
            <a:r>
              <a:rPr lang="en-US" sz="1200" dirty="0"/>
              <a:t> Chan</a:t>
            </a:r>
            <a:r>
              <a:rPr lang="en-US" sz="1200" dirty="0" smtClean="0"/>
              <a:t>,</a:t>
            </a:r>
            <a:r>
              <a:rPr lang="en-US" sz="1200" dirty="0"/>
              <a:t> </a:t>
            </a:r>
            <a:r>
              <a:rPr lang="en-US" sz="1200" dirty="0" err="1"/>
              <a:t>Shuxia</a:t>
            </a:r>
            <a:r>
              <a:rPr lang="en-US" sz="1200" dirty="0"/>
              <a:t> Tao, Annemarie </a:t>
            </a:r>
            <a:r>
              <a:rPr lang="en-US" sz="1200" dirty="0" err="1" smtClean="0"/>
              <a:t>Theulings</a:t>
            </a:r>
            <a:r>
              <a:rPr lang="en-US" sz="1200" dirty="0" smtClean="0"/>
              <a:t>, Violeta </a:t>
            </a:r>
            <a:r>
              <a:rPr lang="en-US" sz="1200" dirty="0" err="1"/>
              <a:t>Prodanovi</a:t>
            </a:r>
            <a:r>
              <a:rPr lang="hr-HR" sz="1200" dirty="0"/>
              <a:t>ć</a:t>
            </a:r>
            <a:r>
              <a:rPr lang="en-US" sz="1200" dirty="0" smtClean="0"/>
              <a:t>, John </a:t>
            </a:r>
            <a:r>
              <a:rPr lang="en-US" sz="1200" dirty="0"/>
              <a:t>Smedley</a:t>
            </a:r>
            <a:r>
              <a:rPr lang="en-US" sz="1200" dirty="0" smtClean="0"/>
              <a:t>, </a:t>
            </a:r>
            <a:r>
              <a:rPr lang="en-US" sz="1200" dirty="0" err="1"/>
              <a:t>Kees</a:t>
            </a:r>
            <a:r>
              <a:rPr lang="en-US" sz="1200" dirty="0"/>
              <a:t> Hagen, </a:t>
            </a:r>
            <a:r>
              <a:rPr lang="en-US" sz="1200" dirty="0" err="1" smtClean="0"/>
              <a:t>Yevgen</a:t>
            </a:r>
            <a:r>
              <a:rPr lang="en-US" sz="1200" dirty="0" smtClean="0"/>
              <a:t> </a:t>
            </a:r>
            <a:r>
              <a:rPr lang="en-US" sz="1200" dirty="0" err="1"/>
              <a:t>Bilevych</a:t>
            </a:r>
            <a:r>
              <a:rPr lang="en-US" sz="1200" dirty="0"/>
              <a:t>,</a:t>
            </a:r>
            <a:r>
              <a:rPr lang="en-US" sz="1200" dirty="0" smtClean="0"/>
              <a:t> </a:t>
            </a:r>
            <a:r>
              <a:rPr lang="en-US" sz="1200" dirty="0"/>
              <a:t>Lina </a:t>
            </a:r>
            <a:r>
              <a:rPr lang="en-US" sz="1200" dirty="0" err="1"/>
              <a:t>Sarro</a:t>
            </a:r>
            <a:r>
              <a:rPr lang="en-US" sz="1200" dirty="0" smtClean="0"/>
              <a:t>, </a:t>
            </a:r>
            <a:r>
              <a:rPr lang="en-US" sz="1200" dirty="0" err="1"/>
              <a:t>Gert</a:t>
            </a:r>
            <a:r>
              <a:rPr lang="en-US" sz="1200" dirty="0"/>
              <a:t> </a:t>
            </a:r>
            <a:r>
              <a:rPr lang="en-US" sz="1200" dirty="0" err="1"/>
              <a:t>Nützel</a:t>
            </a:r>
            <a:r>
              <a:rPr lang="en-US" sz="1200" dirty="0"/>
              <a:t>, Serge D. </a:t>
            </a:r>
            <a:r>
              <a:rPr lang="en-US" sz="1200" dirty="0" smtClean="0"/>
              <a:t>Pinto, </a:t>
            </a:r>
            <a:r>
              <a:rPr lang="en-US" sz="1200" dirty="0" err="1" smtClean="0"/>
              <a:t>Wouter</a:t>
            </a:r>
            <a:r>
              <a:rPr lang="en-US" sz="1200" dirty="0" smtClean="0"/>
              <a:t> de </a:t>
            </a:r>
            <a:r>
              <a:rPr lang="en-US" sz="1200" dirty="0" err="1" smtClean="0"/>
              <a:t>Landgraaf</a:t>
            </a:r>
            <a:r>
              <a:rPr lang="en-US" sz="1200" dirty="0" smtClean="0"/>
              <a:t>, Neil </a:t>
            </a:r>
            <a:r>
              <a:rPr lang="en-US" sz="1200" dirty="0" err="1" smtClean="0"/>
              <a:t>Budko</a:t>
            </a:r>
            <a:r>
              <a:rPr lang="en-US" sz="1200" dirty="0"/>
              <a:t>, </a:t>
            </a:r>
            <a:r>
              <a:rPr lang="en-US" sz="1200" dirty="0" err="1"/>
              <a:t>Behrouz</a:t>
            </a:r>
            <a:r>
              <a:rPr lang="en-US" sz="1200" dirty="0"/>
              <a:t> </a:t>
            </a:r>
            <a:r>
              <a:rPr lang="en-US" sz="1200" dirty="0" err="1" smtClean="0"/>
              <a:t>Raftari</a:t>
            </a:r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>
                <a:solidFill>
                  <a:srgbClr val="3366FF"/>
                </a:solidFill>
              </a:rPr>
              <a:t>Supported by ERC – Advanced 2012 “</a:t>
            </a:r>
            <a:r>
              <a:rPr lang="en-US" sz="1200" dirty="0" err="1" smtClean="0">
                <a:solidFill>
                  <a:srgbClr val="3366FF"/>
                </a:solidFill>
              </a:rPr>
              <a:t>MEMBrane</a:t>
            </a:r>
            <a:r>
              <a:rPr lang="en-US" sz="1200" dirty="0" smtClean="0">
                <a:solidFill>
                  <a:srgbClr val="3366FF"/>
                </a:solidFill>
              </a:rPr>
              <a:t>” 320764</a:t>
            </a:r>
            <a:endParaRPr lang="en-US" sz="1200" dirty="0">
              <a:solidFill>
                <a:srgbClr val="3366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332" y="193097"/>
            <a:ext cx="3276426" cy="28381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0046" y="4590087"/>
            <a:ext cx="75052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dirty="0"/>
              <a:t>. van der Graaf et al.: The Tynode: A new vacuum electron multiplier. </a:t>
            </a:r>
            <a:endParaRPr lang="en-US" sz="1400" dirty="0" smtClean="0"/>
          </a:p>
          <a:p>
            <a:r>
              <a:rPr lang="en-US" sz="1400" dirty="0" err="1" smtClean="0"/>
              <a:t>Nucl</a:t>
            </a:r>
            <a:r>
              <a:rPr lang="en-US" sz="1400" dirty="0"/>
              <a:t>. Instr. &amp; Methods, in press. </a:t>
            </a:r>
            <a:r>
              <a:rPr lang="en-US" sz="1400" u="sng" dirty="0">
                <a:hlinkClick r:id="rId4"/>
              </a:rPr>
              <a:t>http://dx.doi.org/10.1016/j.nima.2016.11.064</a:t>
            </a:r>
            <a:r>
              <a:rPr lang="en-US" sz="1400" dirty="0"/>
              <a:t>. </a:t>
            </a:r>
            <a:r>
              <a:rPr lang="en-US" sz="1400" dirty="0" smtClean="0"/>
              <a:t>T</a:t>
            </a:r>
            <a:endParaRPr lang="en-US" sz="1400" dirty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US" sz="1400" dirty="0" smtClean="0"/>
              <a:t>H</a:t>
            </a:r>
            <a:r>
              <a:rPr lang="en-US" sz="1400" dirty="0"/>
              <a:t>. van der Graaf et al.: Potential applications of electron emission membranes in </a:t>
            </a:r>
            <a:r>
              <a:rPr lang="en-US" sz="1400" dirty="0" smtClean="0"/>
              <a:t>medicine.</a:t>
            </a:r>
          </a:p>
          <a:p>
            <a:r>
              <a:rPr lang="en-US" sz="1400" dirty="0" err="1" smtClean="0"/>
              <a:t>Nucl</a:t>
            </a:r>
            <a:r>
              <a:rPr lang="en-US" sz="1400" dirty="0"/>
              <a:t>. </a:t>
            </a:r>
            <a:r>
              <a:rPr lang="en-US" sz="1400" dirty="0" err="1"/>
              <a:t>Instr</a:t>
            </a:r>
            <a:r>
              <a:rPr lang="en-US" sz="1400" dirty="0"/>
              <a:t> &amp; Methods, special Medical Physics issue on “Advances in detectors </a:t>
            </a:r>
            <a:r>
              <a:rPr lang="en-US" sz="1400" dirty="0" smtClean="0"/>
              <a:t>and</a:t>
            </a:r>
          </a:p>
          <a:p>
            <a:r>
              <a:rPr lang="en-US" sz="1400" dirty="0" smtClean="0"/>
              <a:t>applications </a:t>
            </a:r>
            <a:r>
              <a:rPr lang="en-US" sz="1400" dirty="0"/>
              <a:t>for Medicine”. A809 (2016) 171-174. </a:t>
            </a:r>
            <a:r>
              <a:rPr lang="en-US" sz="1400" dirty="0">
                <a:hlinkClick r:id="rId5"/>
              </a:rPr>
              <a:t>http://dx.doi.org/10.1016/j.nima.2015.10.084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909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558" y="1814839"/>
            <a:ext cx="80714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single (digital) soft photon detectors</a:t>
            </a:r>
          </a:p>
          <a:p>
            <a:endParaRPr lang="en-US" sz="3200" b="1" dirty="0"/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time resolution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2D spatial resolution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detection efficiency: Quantum Efficiency QE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362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12775" y="1066800"/>
          <a:ext cx="79184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Document" r:id="rId4" imgW="14273016" imgH="6044444" progId="Word.Document.12">
                  <p:link updateAutomatic="1"/>
                </p:oleObj>
              </mc:Choice>
              <mc:Fallback>
                <p:oleObj name="Document" r:id="rId4" imgW="14273016" imgH="6044444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066800"/>
                        <a:ext cx="791845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77875" y="260350"/>
            <a:ext cx="78391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A very successful photon detector: the Photomultiplier (</a:t>
            </a:r>
            <a:r>
              <a:rPr lang="en-US" sz="2000" dirty="0" smtClean="0">
                <a:solidFill>
                  <a:srgbClr val="FF0000"/>
                </a:solidFill>
              </a:rPr>
              <a:t>1934 -</a:t>
            </a:r>
            <a:r>
              <a:rPr lang="en-US" sz="2000" dirty="0">
                <a:solidFill>
                  <a:srgbClr val="FF0000"/>
                </a:solidFill>
              </a:rPr>
              <a:t>1936)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1520" y="4572654"/>
            <a:ext cx="4532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‘good’ </a:t>
            </a:r>
            <a:r>
              <a:rPr lang="en-US" sz="2000" dirty="0">
                <a:solidFill>
                  <a:srgbClr val="FFFF00"/>
                </a:solidFill>
              </a:rPr>
              <a:t>quantum efficiency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 rather fast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 low noise @ high gain: very sensitive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 little dark current, no bias current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 radiation hard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 quite linear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783832" y="4597400"/>
            <a:ext cx="41344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smtClean="0">
                <a:solidFill>
                  <a:srgbClr val="FF6600"/>
                </a:solidFill>
              </a:rPr>
              <a:t>voluminous, bulky </a:t>
            </a:r>
            <a:r>
              <a:rPr lang="en-US" sz="2000" dirty="0">
                <a:solidFill>
                  <a:srgbClr val="FF6600"/>
                </a:solidFill>
              </a:rPr>
              <a:t>&amp; heavy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6600"/>
                </a:solidFill>
              </a:rPr>
              <a:t> no </a:t>
            </a:r>
            <a:r>
              <a:rPr lang="en-US" sz="2000" dirty="0" smtClean="0">
                <a:solidFill>
                  <a:srgbClr val="FF6600"/>
                </a:solidFill>
              </a:rPr>
              <a:t>spatial resolution, not even 1D</a:t>
            </a:r>
            <a:endParaRPr lang="en-US" sz="2000" dirty="0">
              <a:solidFill>
                <a:srgbClr val="FF66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6600"/>
                </a:solidFill>
              </a:rPr>
              <a:t> expensive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6600"/>
                </a:solidFill>
              </a:rPr>
              <a:t> quite radioactive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solidFill>
                  <a:srgbClr val="FF6600"/>
                </a:solidFill>
              </a:rPr>
              <a:t> can</a:t>
            </a:r>
            <a:r>
              <a:rPr lang="ja-JP" altLang="en-US" sz="2000" dirty="0">
                <a:solidFill>
                  <a:srgbClr val="FF6600"/>
                </a:solidFill>
              </a:rPr>
              <a:t>’</a:t>
            </a:r>
            <a:r>
              <a:rPr lang="en-US" altLang="ja-JP" sz="2000" dirty="0">
                <a:solidFill>
                  <a:srgbClr val="FF6600"/>
                </a:solidFill>
              </a:rPr>
              <a:t>t stand B fields</a:t>
            </a:r>
          </a:p>
          <a:p>
            <a:pPr eaLnBrk="1" hangingPunct="1">
              <a:buFontTx/>
              <a:buChar char="-"/>
            </a:pP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2922588" y="6326188"/>
            <a:ext cx="5756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FFCC"/>
                </a:solidFill>
              </a:rPr>
              <a:t>Amplification by multiplication: low noise!</a:t>
            </a:r>
          </a:p>
        </p:txBody>
      </p:sp>
    </p:spTree>
    <p:extLst>
      <p:ext uri="{BB962C8B-B14F-4D97-AF65-F5344CB8AC3E}">
        <p14:creationId xmlns:p14="http://schemas.microsoft.com/office/powerpoint/2010/main" val="178116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16" y="290705"/>
            <a:ext cx="2559114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Si PMs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MCPs + pixel chip</a:t>
            </a:r>
          </a:p>
          <a:p>
            <a:r>
              <a:rPr lang="en-US" sz="2400" dirty="0" smtClean="0"/>
              <a:t>Planacon </a:t>
            </a:r>
            <a:r>
              <a:rPr lang="en-US" sz="2400" dirty="0" err="1" smtClean="0"/>
              <a:t>Photonis</a:t>
            </a:r>
            <a:endParaRPr lang="en-US" sz="2400" dirty="0" smtClean="0"/>
          </a:p>
          <a:p>
            <a:r>
              <a:rPr lang="en-US" sz="2400" dirty="0" smtClean="0"/>
              <a:t>John </a:t>
            </a:r>
            <a:r>
              <a:rPr lang="en-US" sz="2400" dirty="0" err="1" smtClean="0"/>
              <a:t>Vallerga</a:t>
            </a:r>
            <a:endParaRPr lang="en-US" sz="2400" dirty="0" smtClean="0"/>
          </a:p>
          <a:p>
            <a:r>
              <a:rPr lang="en-US" sz="2400" dirty="0" smtClean="0"/>
              <a:t>Nicolas </a:t>
            </a:r>
            <a:r>
              <a:rPr lang="en-US" sz="2400" dirty="0" err="1" smtClean="0"/>
              <a:t>Wyrsch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Tynode: Tipsy</a:t>
            </a:r>
          </a:p>
          <a:p>
            <a:r>
              <a:rPr lang="en-US" sz="2400" dirty="0" err="1" smtClean="0"/>
              <a:t>MEMBrane</a:t>
            </a:r>
            <a:r>
              <a:rPr lang="en-US" sz="2400" dirty="0" smtClean="0"/>
              <a:t> project</a:t>
            </a:r>
            <a:endParaRPr lang="en-US" sz="2400" dirty="0"/>
          </a:p>
        </p:txBody>
      </p:sp>
      <p:pic>
        <p:nvPicPr>
          <p:cNvPr id="3" name="Picture 2" descr="imag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87" y="1"/>
            <a:ext cx="2201771" cy="1831474"/>
          </a:xfrm>
          <a:prstGeom prst="rect">
            <a:avLst/>
          </a:prstGeom>
        </p:spPr>
      </p:pic>
      <p:pic>
        <p:nvPicPr>
          <p:cNvPr id="4" name="Picture 3" descr="slide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2" y="2345801"/>
            <a:ext cx="2273107" cy="1704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2523" y="4732421"/>
            <a:ext cx="2650687" cy="1680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0106"/>
            <a:ext cx="2822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(new) </a:t>
            </a:r>
            <a:r>
              <a:rPr lang="en-US" sz="2400" b="1" dirty="0" smtClean="0">
                <a:solidFill>
                  <a:srgbClr val="0000FF"/>
                </a:solidFill>
              </a:rPr>
              <a:t>developments</a:t>
            </a:r>
            <a:endParaRPr lang="en-US" sz="24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37685" y="106039"/>
            <a:ext cx="2125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     QE        ΔT</a:t>
            </a:r>
          </a:p>
          <a:p>
            <a:endParaRPr lang="en-US" dirty="0"/>
          </a:p>
          <a:p>
            <a:endParaRPr lang="en-US" dirty="0" smtClean="0"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		✔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37685" y="106039"/>
            <a:ext cx="0" cy="6578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4928" y="106039"/>
            <a:ext cx="0" cy="6578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40275" y="106039"/>
            <a:ext cx="0" cy="6578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19980" y="106039"/>
            <a:ext cx="0" cy="6578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991684" y="1025632"/>
            <a:ext cx="280737" cy="28073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33874" y="1025632"/>
            <a:ext cx="280737" cy="280736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8064" y="5691575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5516" y="31335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62779" y="3222154"/>
            <a:ext cx="280737" cy="280736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62779" y="5780171"/>
            <a:ext cx="280737" cy="280736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82571" y="56915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2571" y="318970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4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067F-F030-4BF7-A0D8-091466AA02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01" y="3826877"/>
            <a:ext cx="4566410" cy="2894598"/>
          </a:xfrm>
          <a:prstGeom prst="rect">
            <a:avLst/>
          </a:prstGeom>
        </p:spPr>
      </p:pic>
      <p:pic>
        <p:nvPicPr>
          <p:cNvPr id="4" name="Picture 3" descr="slide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2211" cy="3489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2631" y="3170808"/>
            <a:ext cx="4292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QE of MCP- or Tynode- based detectors</a:t>
            </a:r>
          </a:p>
          <a:p>
            <a:r>
              <a:rPr lang="en-US" dirty="0" smtClean="0"/>
              <a:t>is (only) determined by the QE of</a:t>
            </a:r>
          </a:p>
          <a:p>
            <a:r>
              <a:rPr lang="en-US" dirty="0" smtClean="0"/>
              <a:t>photocathodes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1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282" y="2662618"/>
            <a:ext cx="4892193" cy="33189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5875" y="2027456"/>
            <a:ext cx="6017831" cy="6205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0417" y="1515196"/>
            <a:ext cx="20401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Window</a:t>
            </a:r>
          </a:p>
          <a:p>
            <a:r>
              <a:rPr lang="en-US" sz="1600" dirty="0" smtClean="0"/>
              <a:t>glass, quartz, sapphire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Alkali layers</a:t>
            </a: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15282" y="6122737"/>
            <a:ext cx="581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practical solutions (</a:t>
            </a:r>
            <a:r>
              <a:rPr lang="en-US" dirty="0" err="1" smtClean="0"/>
              <a:t>Photonis</a:t>
            </a:r>
            <a:r>
              <a:rPr lang="en-US" dirty="0" smtClean="0"/>
              <a:t>, Hamamatsu) are classified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756183" y="267368"/>
            <a:ext cx="833792" cy="2486527"/>
          </a:xfrm>
          <a:custGeom>
            <a:avLst/>
            <a:gdLst>
              <a:gd name="connsiteX0" fmla="*/ 831817 w 833792"/>
              <a:gd name="connsiteY0" fmla="*/ 0 h 2486527"/>
              <a:gd name="connsiteX1" fmla="*/ 644659 w 833792"/>
              <a:gd name="connsiteY1" fmla="*/ 66843 h 2486527"/>
              <a:gd name="connsiteX2" fmla="*/ 831817 w 833792"/>
              <a:gd name="connsiteY2" fmla="*/ 374316 h 2486527"/>
              <a:gd name="connsiteX3" fmla="*/ 497606 w 833792"/>
              <a:gd name="connsiteY3" fmla="*/ 614948 h 2486527"/>
              <a:gd name="connsiteX4" fmla="*/ 698133 w 833792"/>
              <a:gd name="connsiteY4" fmla="*/ 1029369 h 2486527"/>
              <a:gd name="connsiteX5" fmla="*/ 270343 w 833792"/>
              <a:gd name="connsiteY5" fmla="*/ 1243264 h 2486527"/>
              <a:gd name="connsiteX6" fmla="*/ 484238 w 833792"/>
              <a:gd name="connsiteY6" fmla="*/ 1778000 h 2486527"/>
              <a:gd name="connsiteX7" fmla="*/ 2975 w 833792"/>
              <a:gd name="connsiteY7" fmla="*/ 2005264 h 2486527"/>
              <a:gd name="connsiteX8" fmla="*/ 270343 w 833792"/>
              <a:gd name="connsiteY8" fmla="*/ 2259264 h 2486527"/>
              <a:gd name="connsiteX9" fmla="*/ 43080 w 833792"/>
              <a:gd name="connsiteY9" fmla="*/ 2486527 h 24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792" h="2486527">
                <a:moveTo>
                  <a:pt x="831817" y="0"/>
                </a:moveTo>
                <a:cubicBezTo>
                  <a:pt x="738238" y="2228"/>
                  <a:pt x="644659" y="4457"/>
                  <a:pt x="644659" y="66843"/>
                </a:cubicBezTo>
                <a:cubicBezTo>
                  <a:pt x="644659" y="129229"/>
                  <a:pt x="856326" y="282965"/>
                  <a:pt x="831817" y="374316"/>
                </a:cubicBezTo>
                <a:cubicBezTo>
                  <a:pt x="807308" y="465667"/>
                  <a:pt x="519887" y="505773"/>
                  <a:pt x="497606" y="614948"/>
                </a:cubicBezTo>
                <a:cubicBezTo>
                  <a:pt x="475325" y="724123"/>
                  <a:pt x="736010" y="924650"/>
                  <a:pt x="698133" y="1029369"/>
                </a:cubicBezTo>
                <a:cubicBezTo>
                  <a:pt x="660256" y="1134088"/>
                  <a:pt x="305992" y="1118492"/>
                  <a:pt x="270343" y="1243264"/>
                </a:cubicBezTo>
                <a:cubicBezTo>
                  <a:pt x="234694" y="1368036"/>
                  <a:pt x="528799" y="1651000"/>
                  <a:pt x="484238" y="1778000"/>
                </a:cubicBezTo>
                <a:cubicBezTo>
                  <a:pt x="439677" y="1905000"/>
                  <a:pt x="38624" y="1925053"/>
                  <a:pt x="2975" y="2005264"/>
                </a:cubicBezTo>
                <a:cubicBezTo>
                  <a:pt x="-32674" y="2085475"/>
                  <a:pt x="263659" y="2179054"/>
                  <a:pt x="270343" y="2259264"/>
                </a:cubicBezTo>
                <a:cubicBezTo>
                  <a:pt x="277027" y="2339474"/>
                  <a:pt x="43080" y="2486527"/>
                  <a:pt x="43080" y="2486527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78421" y="2753895"/>
            <a:ext cx="277762" cy="935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56183" y="3649579"/>
            <a:ext cx="3532387" cy="19082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absorption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diffusion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emission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QE never exceeded 0.5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181" y="131535"/>
            <a:ext cx="145036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Principle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4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499" y="246077"/>
            <a:ext cx="7836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Tipsy’s</a:t>
            </a:r>
            <a:r>
              <a:rPr lang="en-US" b="1" dirty="0" smtClean="0"/>
              <a:t> only limitation: its efficiency equals the QE of photocathodes: 0.4 at best</a:t>
            </a:r>
          </a:p>
          <a:p>
            <a:endParaRPr lang="en-US" dirty="0" smtClean="0"/>
          </a:p>
          <a:p>
            <a:r>
              <a:rPr lang="en-US" dirty="0" smtClean="0"/>
              <a:t>Therefore: </a:t>
            </a:r>
            <a:r>
              <a:rPr lang="en-US" dirty="0" smtClean="0">
                <a:solidFill>
                  <a:srgbClr val="FF0000"/>
                </a:solidFill>
              </a:rPr>
              <a:t>the High Quantum-Efficiency (QE) Photocathode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282" y="2756194"/>
            <a:ext cx="4892193" cy="33189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65875" y="2698471"/>
            <a:ext cx="60178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65875" y="2027456"/>
            <a:ext cx="6017831" cy="6205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739837" y="3139480"/>
            <a:ext cx="43212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39837" y="3203537"/>
            <a:ext cx="432128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0417" y="1515196"/>
            <a:ext cx="20401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Window</a:t>
            </a:r>
          </a:p>
          <a:p>
            <a:r>
              <a:rPr lang="en-US" sz="1600" dirty="0" smtClean="0"/>
              <a:t>glass, quartz, sapphire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 smtClean="0"/>
              <a:t>graphene</a:t>
            </a:r>
            <a:endParaRPr lang="en-US" sz="1600" dirty="0" smtClean="0"/>
          </a:p>
          <a:p>
            <a:r>
              <a:rPr lang="en-US" sz="1600" dirty="0"/>
              <a:t>[</a:t>
            </a:r>
            <a:r>
              <a:rPr lang="en-US" sz="1600" dirty="0" smtClean="0"/>
              <a:t>Alkali] </a:t>
            </a:r>
            <a:r>
              <a:rPr lang="en-US" sz="1600" dirty="0" smtClean="0"/>
              <a:t>monolayers</a:t>
            </a:r>
          </a:p>
          <a:p>
            <a:r>
              <a:rPr lang="en-US" sz="1600" dirty="0" err="1" smtClean="0"/>
              <a:t>graphene</a:t>
            </a:r>
            <a:endParaRPr lang="en-US" sz="1600" dirty="0" smtClean="0"/>
          </a:p>
          <a:p>
            <a:r>
              <a:rPr lang="en-US" sz="1600" dirty="0"/>
              <a:t>t</a:t>
            </a:r>
            <a:r>
              <a:rPr lang="en-US" sz="1600" dirty="0" smtClean="0"/>
              <a:t>ermination </a:t>
            </a:r>
            <a:r>
              <a:rPr lang="en-US" sz="1600" dirty="0" smtClean="0"/>
              <a:t>(Cs, H)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4686" y="4213021"/>
            <a:ext cx="84958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/>
              <a:t>Active</a:t>
            </a:r>
            <a:r>
              <a:rPr lang="en-US" dirty="0" smtClean="0"/>
              <a:t> photocathode: drift field pushing electrons to </a:t>
            </a:r>
            <a:r>
              <a:rPr lang="en-US" dirty="0" smtClean="0"/>
              <a:t>emission </a:t>
            </a:r>
            <a:r>
              <a:rPr lang="en-US" dirty="0" smtClean="0"/>
              <a:t>vacuum surface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electric field created in between </a:t>
            </a:r>
            <a:r>
              <a:rPr lang="en-US" dirty="0" smtClean="0"/>
              <a:t>by</a:t>
            </a:r>
            <a:r>
              <a:rPr lang="en-US" dirty="0" smtClean="0"/>
              <a:t> </a:t>
            </a:r>
            <a:r>
              <a:rPr lang="en-US" dirty="0" smtClean="0"/>
              <a:t>potential defining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smtClean="0"/>
              <a:t>planes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</a:t>
            </a:r>
            <a:r>
              <a:rPr lang="en-US" dirty="0" smtClean="0"/>
              <a:t>layers build up </a:t>
            </a:r>
            <a:r>
              <a:rPr lang="en-US" dirty="0" smtClean="0"/>
              <a:t>individually </a:t>
            </a:r>
            <a:r>
              <a:rPr lang="en-US" dirty="0" smtClean="0"/>
              <a:t>by </a:t>
            </a:r>
            <a:r>
              <a:rPr lang="en-US" i="1" dirty="0" smtClean="0"/>
              <a:t>atomic layer deposition </a:t>
            </a:r>
            <a:r>
              <a:rPr lang="en-US" dirty="0" smtClean="0"/>
              <a:t>ALD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electron emission stimulated by negative electron affinity by </a:t>
            </a:r>
            <a:r>
              <a:rPr lang="en-US" i="1" dirty="0" smtClean="0"/>
              <a:t>termination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First designed after </a:t>
            </a:r>
            <a:r>
              <a:rPr lang="en-US" i="1" dirty="0" err="1" smtClean="0"/>
              <a:t>ab</a:t>
            </a:r>
            <a:r>
              <a:rPr lang="en-US" i="1" dirty="0" smtClean="0"/>
              <a:t> initio </a:t>
            </a:r>
            <a:r>
              <a:rPr lang="en-US" dirty="0" smtClean="0"/>
              <a:t>simulations of 3D atomic building blocks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roposal </a:t>
            </a:r>
            <a:r>
              <a:rPr lang="en-US" i="1" dirty="0" smtClean="0">
                <a:solidFill>
                  <a:srgbClr val="0000FF"/>
                </a:solidFill>
              </a:rPr>
              <a:t>for theoretical concept </a:t>
            </a:r>
            <a:r>
              <a:rPr lang="en-US" dirty="0" smtClean="0">
                <a:solidFill>
                  <a:srgbClr val="0000FF"/>
                </a:solidFill>
              </a:rPr>
              <a:t>study: let is first understand the present state-of-the-art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4619" y="2669621"/>
            <a:ext cx="48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0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228371" y="2030269"/>
            <a:ext cx="936104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tangle 18"/>
          <p:cNvSpPr/>
          <p:nvPr/>
        </p:nvSpPr>
        <p:spPr>
          <a:xfrm>
            <a:off x="228371" y="2174293"/>
            <a:ext cx="72016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tangle 23"/>
          <p:cNvSpPr/>
          <p:nvPr/>
        </p:nvSpPr>
        <p:spPr>
          <a:xfrm>
            <a:off x="228371" y="3182405"/>
            <a:ext cx="720080" cy="10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tangle 24"/>
          <p:cNvSpPr/>
          <p:nvPr/>
        </p:nvSpPr>
        <p:spPr>
          <a:xfrm>
            <a:off x="228371" y="3074381"/>
            <a:ext cx="72008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tangle 25"/>
          <p:cNvSpPr/>
          <p:nvPr/>
        </p:nvSpPr>
        <p:spPr>
          <a:xfrm>
            <a:off x="1224737" y="2230344"/>
            <a:ext cx="300664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tangle 27"/>
          <p:cNvSpPr/>
          <p:nvPr/>
        </p:nvSpPr>
        <p:spPr>
          <a:xfrm>
            <a:off x="228371" y="3290405"/>
            <a:ext cx="720080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tangle 28"/>
          <p:cNvSpPr/>
          <p:nvPr/>
        </p:nvSpPr>
        <p:spPr>
          <a:xfrm>
            <a:off x="5386730" y="1999024"/>
            <a:ext cx="803564" cy="2586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287283" y="1980552"/>
            <a:ext cx="234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ALD </a:t>
            </a:r>
            <a:r>
              <a:rPr lang="en-GB" sz="1400" dirty="0" err="1" smtClean="0"/>
              <a:t>MgO</a:t>
            </a:r>
            <a:r>
              <a:rPr lang="en-GB" sz="1400" dirty="0" smtClean="0"/>
              <a:t> (5 - 25 nm)</a:t>
            </a:r>
            <a:endParaRPr lang="en-GB" sz="1400" dirty="0"/>
          </a:p>
        </p:txBody>
      </p:sp>
      <p:sp>
        <p:nvSpPr>
          <p:cNvPr id="34" name="Rectangle 33"/>
          <p:cNvSpPr/>
          <p:nvPr/>
        </p:nvSpPr>
        <p:spPr>
          <a:xfrm>
            <a:off x="5400029" y="2407945"/>
            <a:ext cx="803564" cy="2586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400029" y="3238154"/>
            <a:ext cx="803564" cy="2586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400029" y="2821857"/>
            <a:ext cx="803564" cy="2586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400029" y="3646756"/>
            <a:ext cx="803564" cy="258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300582" y="2389473"/>
            <a:ext cx="234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LPCVD </a:t>
            </a:r>
            <a:r>
              <a:rPr lang="en-GB" sz="1400" dirty="0" err="1" smtClean="0"/>
              <a:t>SiN</a:t>
            </a:r>
            <a:r>
              <a:rPr lang="en-GB" sz="1400" dirty="0" smtClean="0"/>
              <a:t> (500 nm)</a:t>
            </a:r>
            <a:endParaRPr lang="en-GB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319054" y="2810979"/>
            <a:ext cx="234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Thermal oxide (500 nm)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319054" y="3188995"/>
            <a:ext cx="234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PECVD oxide (&gt; 2 um)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346762" y="3630700"/>
            <a:ext cx="234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Si (525 um)</a:t>
            </a:r>
            <a:endParaRPr lang="en-GB" sz="1400" dirty="0"/>
          </a:p>
        </p:txBody>
      </p:sp>
      <p:sp>
        <p:nvSpPr>
          <p:cNvPr id="42" name="Rectangle 41"/>
          <p:cNvSpPr/>
          <p:nvPr/>
        </p:nvSpPr>
        <p:spPr>
          <a:xfrm>
            <a:off x="1164475" y="2174284"/>
            <a:ext cx="2808312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2387" y="2282293"/>
            <a:ext cx="432048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tangle 43"/>
          <p:cNvSpPr/>
          <p:nvPr/>
        </p:nvSpPr>
        <p:spPr>
          <a:xfrm>
            <a:off x="1164475" y="2138276"/>
            <a:ext cx="43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Rectangle 48"/>
          <p:cNvSpPr/>
          <p:nvPr/>
        </p:nvSpPr>
        <p:spPr>
          <a:xfrm>
            <a:off x="228371" y="2066269"/>
            <a:ext cx="360000" cy="10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1" name="Rectangle 50"/>
          <p:cNvSpPr/>
          <p:nvPr/>
        </p:nvSpPr>
        <p:spPr>
          <a:xfrm>
            <a:off x="588411" y="2066269"/>
            <a:ext cx="576064" cy="10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Rectangle 51"/>
          <p:cNvSpPr/>
          <p:nvPr/>
        </p:nvSpPr>
        <p:spPr>
          <a:xfrm>
            <a:off x="1596523" y="2066269"/>
            <a:ext cx="360000" cy="10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3" name="Rectangle 52"/>
          <p:cNvSpPr/>
          <p:nvPr/>
        </p:nvSpPr>
        <p:spPr>
          <a:xfrm>
            <a:off x="2388611" y="2066269"/>
            <a:ext cx="360000" cy="10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4" name="Rectangle 53"/>
          <p:cNvSpPr/>
          <p:nvPr/>
        </p:nvSpPr>
        <p:spPr>
          <a:xfrm>
            <a:off x="1956563" y="2138277"/>
            <a:ext cx="43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5" name="Rectangle 54"/>
          <p:cNvSpPr/>
          <p:nvPr/>
        </p:nvSpPr>
        <p:spPr>
          <a:xfrm>
            <a:off x="2748699" y="2138277"/>
            <a:ext cx="43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6" name="Rectangle 55"/>
          <p:cNvSpPr/>
          <p:nvPr/>
        </p:nvSpPr>
        <p:spPr>
          <a:xfrm>
            <a:off x="3972787" y="2066269"/>
            <a:ext cx="936000" cy="10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7" name="Rectangle 56"/>
          <p:cNvSpPr/>
          <p:nvPr/>
        </p:nvSpPr>
        <p:spPr>
          <a:xfrm>
            <a:off x="3180699" y="2066269"/>
            <a:ext cx="360000" cy="10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8" name="Rectangle 57"/>
          <p:cNvSpPr/>
          <p:nvPr/>
        </p:nvSpPr>
        <p:spPr>
          <a:xfrm>
            <a:off x="3540787" y="2138277"/>
            <a:ext cx="43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0" name="Rectangle 59"/>
          <p:cNvSpPr/>
          <p:nvPr/>
        </p:nvSpPr>
        <p:spPr>
          <a:xfrm>
            <a:off x="4188771" y="2174293"/>
            <a:ext cx="72012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1" name="Rectangle 60"/>
          <p:cNvSpPr/>
          <p:nvPr/>
        </p:nvSpPr>
        <p:spPr>
          <a:xfrm>
            <a:off x="4188811" y="3182405"/>
            <a:ext cx="720040" cy="10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2" name="Rectangle 61"/>
          <p:cNvSpPr/>
          <p:nvPr/>
        </p:nvSpPr>
        <p:spPr>
          <a:xfrm>
            <a:off x="4188811" y="3074381"/>
            <a:ext cx="72004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3" name="Rectangle 62"/>
          <p:cNvSpPr/>
          <p:nvPr/>
        </p:nvSpPr>
        <p:spPr>
          <a:xfrm>
            <a:off x="4188811" y="3290405"/>
            <a:ext cx="720040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4" name="Rectangle 63"/>
          <p:cNvSpPr/>
          <p:nvPr/>
        </p:nvSpPr>
        <p:spPr>
          <a:xfrm>
            <a:off x="4332827" y="2282293"/>
            <a:ext cx="432048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6" name="Rectangle 65"/>
          <p:cNvSpPr/>
          <p:nvPr/>
        </p:nvSpPr>
        <p:spPr>
          <a:xfrm>
            <a:off x="3180699" y="2030269"/>
            <a:ext cx="3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7" name="Rectangle 66"/>
          <p:cNvSpPr/>
          <p:nvPr/>
        </p:nvSpPr>
        <p:spPr>
          <a:xfrm>
            <a:off x="2388651" y="2030269"/>
            <a:ext cx="3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8" name="Rectangle 67"/>
          <p:cNvSpPr/>
          <p:nvPr/>
        </p:nvSpPr>
        <p:spPr>
          <a:xfrm>
            <a:off x="1596523" y="2030269"/>
            <a:ext cx="3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9" name="Rectangle 68"/>
          <p:cNvSpPr/>
          <p:nvPr/>
        </p:nvSpPr>
        <p:spPr>
          <a:xfrm rot="5400000" flipV="1">
            <a:off x="1920563" y="2066277"/>
            <a:ext cx="10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0" name="Rectangle 69"/>
          <p:cNvSpPr/>
          <p:nvPr/>
        </p:nvSpPr>
        <p:spPr>
          <a:xfrm rot="5400000" flipV="1">
            <a:off x="1524523" y="2066277"/>
            <a:ext cx="10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1" name="Rectangle 70"/>
          <p:cNvSpPr/>
          <p:nvPr/>
        </p:nvSpPr>
        <p:spPr>
          <a:xfrm rot="5400000" flipV="1">
            <a:off x="2316611" y="2066277"/>
            <a:ext cx="10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2" name="Rectangle 71"/>
          <p:cNvSpPr/>
          <p:nvPr/>
        </p:nvSpPr>
        <p:spPr>
          <a:xfrm rot="5400000" flipV="1">
            <a:off x="2712651" y="2066277"/>
            <a:ext cx="10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3" name="Rectangle 72"/>
          <p:cNvSpPr/>
          <p:nvPr/>
        </p:nvSpPr>
        <p:spPr>
          <a:xfrm rot="5400000" flipV="1">
            <a:off x="3108699" y="2066277"/>
            <a:ext cx="10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4" name="Rectangle 73"/>
          <p:cNvSpPr/>
          <p:nvPr/>
        </p:nvSpPr>
        <p:spPr>
          <a:xfrm rot="5400000" flipV="1">
            <a:off x="3504739" y="2066277"/>
            <a:ext cx="10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5" name="Rectangle 74"/>
          <p:cNvSpPr/>
          <p:nvPr/>
        </p:nvSpPr>
        <p:spPr>
          <a:xfrm rot="5400000" flipV="1">
            <a:off x="1128475" y="2066277"/>
            <a:ext cx="10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6" name="Rectangle 75"/>
          <p:cNvSpPr/>
          <p:nvPr/>
        </p:nvSpPr>
        <p:spPr>
          <a:xfrm rot="5400000" flipV="1">
            <a:off x="3900786" y="2066277"/>
            <a:ext cx="10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7" name="Rectangle 76"/>
          <p:cNvSpPr/>
          <p:nvPr/>
        </p:nvSpPr>
        <p:spPr>
          <a:xfrm>
            <a:off x="3972891" y="2030269"/>
            <a:ext cx="936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9" name="Rectangle 78"/>
          <p:cNvSpPr/>
          <p:nvPr/>
        </p:nvSpPr>
        <p:spPr>
          <a:xfrm>
            <a:off x="5401471" y="1548504"/>
            <a:ext cx="803564" cy="258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6307271" y="1548504"/>
            <a:ext cx="234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Sputtered </a:t>
            </a:r>
            <a:r>
              <a:rPr lang="en-GB" sz="1400" dirty="0" err="1" smtClean="0"/>
              <a:t>TiN</a:t>
            </a:r>
            <a:r>
              <a:rPr lang="en-GB" sz="1400" dirty="0" smtClean="0"/>
              <a:t> (2 nm)</a:t>
            </a:r>
            <a:endParaRPr lang="en-GB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363925" y="1039822"/>
            <a:ext cx="7385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Finalized layout of </a:t>
            </a:r>
            <a:r>
              <a:rPr lang="en-GB" sz="2000" dirty="0" err="1" smtClean="0"/>
              <a:t>MgO</a:t>
            </a:r>
            <a:r>
              <a:rPr lang="en-GB" sz="2000" dirty="0" smtClean="0"/>
              <a:t> domes </a:t>
            </a:r>
            <a:endParaRPr lang="en-GB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40288" y="69093"/>
            <a:ext cx="878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Timed Photon Counter – Tipsy 0.0 – Fabrication of First Prototype</a:t>
            </a:r>
            <a:endParaRPr lang="en-US" sz="2400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067F-F030-4BF7-A0D8-091466AA02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47905" y="4164628"/>
            <a:ext cx="8653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intend to manually stack 5 of these </a:t>
            </a:r>
            <a:r>
              <a:rPr lang="en-US" dirty="0" err="1" smtClean="0"/>
              <a:t>tynodes</a:t>
            </a:r>
            <a:r>
              <a:rPr lang="en-US" dirty="0" smtClean="0"/>
              <a:t> and place the stack above a TimePix-1 chip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in a close stack, we may achieve higher yields from close, extracting fields: </a:t>
            </a:r>
          </a:p>
          <a:p>
            <a:pPr lvl="1"/>
            <a:r>
              <a:rPr lang="en-US" dirty="0" smtClean="0"/>
              <a:t>There is a report</a:t>
            </a:r>
            <a:r>
              <a:rPr lang="en-US" baseline="30000" dirty="0" smtClean="0"/>
              <a:t>1</a:t>
            </a:r>
            <a:r>
              <a:rPr lang="en-US" dirty="0" smtClean="0"/>
              <a:t> that, with a single Si membrane, yields of 200 has</a:t>
            </a:r>
          </a:p>
          <a:p>
            <a:pPr lvl="1"/>
            <a:r>
              <a:rPr lang="en-US" dirty="0" smtClean="0"/>
              <a:t>been reached due to a strong extracting field. We may have an even</a:t>
            </a:r>
          </a:p>
          <a:p>
            <a:pPr lvl="1"/>
            <a:r>
              <a:rPr lang="en-US" dirty="0" smtClean="0"/>
              <a:t>much higher extracting field!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/>
            <a:r>
              <a:rPr lang="en-US" dirty="0" smtClean="0"/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29424" y="6519446"/>
            <a:ext cx="5761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1) Qin, Kim, </a:t>
            </a:r>
            <a:r>
              <a:rPr lang="en-US" sz="1600" dirty="0" err="1" smtClean="0"/>
              <a:t>Blick</a:t>
            </a:r>
            <a:r>
              <a:rPr lang="en-US" sz="1600" dirty="0" smtClean="0"/>
              <a:t>.  APL </a:t>
            </a:r>
            <a:r>
              <a:rPr lang="en-US" sz="1600" b="1" dirty="0" smtClean="0"/>
              <a:t>91, </a:t>
            </a:r>
            <a:r>
              <a:rPr lang="en-US" sz="1600" dirty="0" smtClean="0"/>
              <a:t>183506 (2007).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0723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288" y="69093"/>
            <a:ext cx="878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Atomic </a:t>
            </a:r>
            <a:r>
              <a:rPr lang="en-US" sz="2400" dirty="0"/>
              <a:t>L</a:t>
            </a:r>
            <a:r>
              <a:rPr lang="en-US" sz="2400" dirty="0" smtClean="0"/>
              <a:t>ayer Deposition: ALD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7134" y="993165"/>
            <a:ext cx="8653026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 future: more single layer combinations expected to be possible</a:t>
            </a:r>
            <a:endParaRPr lang="en-US" dirty="0" smtClean="0"/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Integration with </a:t>
            </a:r>
            <a:r>
              <a:rPr lang="en-US" dirty="0" err="1" smtClean="0"/>
              <a:t>graphene</a:t>
            </a:r>
            <a:r>
              <a:rPr lang="en-US" dirty="0" smtClean="0"/>
              <a:t> monolayers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067F-F030-4BF7-A0D8-091466AA023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Fig 1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87" y="2507149"/>
            <a:ext cx="4774387" cy="35796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2687" y="6193894"/>
            <a:ext cx="517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Tipsy’s</a:t>
            </a:r>
            <a:r>
              <a:rPr lang="en-US" dirty="0" smtClean="0"/>
              <a:t> ALD made </a:t>
            </a:r>
            <a:r>
              <a:rPr lang="en-US" dirty="0" err="1" smtClean="0"/>
              <a:t>MgO</a:t>
            </a:r>
            <a:r>
              <a:rPr lang="en-US" dirty="0" smtClean="0"/>
              <a:t> tynode + </a:t>
            </a:r>
            <a:r>
              <a:rPr lang="en-US" dirty="0" err="1" smtClean="0"/>
              <a:t>TiN</a:t>
            </a:r>
            <a:r>
              <a:rPr lang="en-US" dirty="0" smtClean="0"/>
              <a:t> conductive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8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837</Words>
  <Application>Microsoft Macintosh PowerPoint</Application>
  <PresentationFormat>On-screen Show (4:3)</PresentationFormat>
  <Paragraphs>172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\\localhost\Users\harryvandergraaf\Documents\presentations\IEEE2012Anaheim\!OLE_LINK7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van der Graaf</dc:creator>
  <cp:lastModifiedBy>Harry van der Graaf</cp:lastModifiedBy>
  <cp:revision>82</cp:revision>
  <dcterms:created xsi:type="dcterms:W3CDTF">2016-12-05T16:39:32Z</dcterms:created>
  <dcterms:modified xsi:type="dcterms:W3CDTF">2017-02-08T20:12:06Z</dcterms:modified>
</cp:coreProperties>
</file>