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5" r:id="rId2"/>
  </p:sldMasterIdLst>
  <p:notesMasterIdLst>
    <p:notesMasterId r:id="rId38"/>
  </p:notesMasterIdLst>
  <p:handoutMasterIdLst>
    <p:handoutMasterId r:id="rId39"/>
  </p:handoutMasterIdLst>
  <p:sldIdLst>
    <p:sldId id="360" r:id="rId3"/>
    <p:sldId id="447" r:id="rId4"/>
    <p:sldId id="433" r:id="rId5"/>
    <p:sldId id="492" r:id="rId6"/>
    <p:sldId id="493" r:id="rId7"/>
    <p:sldId id="497" r:id="rId8"/>
    <p:sldId id="489" r:id="rId9"/>
    <p:sldId id="494" r:id="rId10"/>
    <p:sldId id="491" r:id="rId11"/>
    <p:sldId id="495" r:id="rId12"/>
    <p:sldId id="496" r:id="rId13"/>
    <p:sldId id="490" r:id="rId14"/>
    <p:sldId id="476" r:id="rId15"/>
    <p:sldId id="435" r:id="rId16"/>
    <p:sldId id="449" r:id="rId17"/>
    <p:sldId id="414" r:id="rId18"/>
    <p:sldId id="485" r:id="rId19"/>
    <p:sldId id="469" r:id="rId20"/>
    <p:sldId id="473" r:id="rId21"/>
    <p:sldId id="480" r:id="rId22"/>
    <p:sldId id="443" r:id="rId23"/>
    <p:sldId id="487" r:id="rId24"/>
    <p:sldId id="484" r:id="rId25"/>
    <p:sldId id="459" r:id="rId26"/>
    <p:sldId id="486" r:id="rId27"/>
    <p:sldId id="455" r:id="rId28"/>
    <p:sldId id="474" r:id="rId29"/>
    <p:sldId id="488" r:id="rId30"/>
    <p:sldId id="461" r:id="rId31"/>
    <p:sldId id="475" r:id="rId32"/>
    <p:sldId id="481" r:id="rId33"/>
    <p:sldId id="451" r:id="rId34"/>
    <p:sldId id="479" r:id="rId35"/>
    <p:sldId id="405" r:id="rId36"/>
    <p:sldId id="436" r:id="rId37"/>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9B5755-74FE-47AC-96B6-A6592FF9797C}">
          <p14:sldIdLst>
            <p14:sldId id="360"/>
            <p14:sldId id="447"/>
            <p14:sldId id="433"/>
            <p14:sldId id="492"/>
            <p14:sldId id="493"/>
            <p14:sldId id="497"/>
            <p14:sldId id="489"/>
            <p14:sldId id="494"/>
            <p14:sldId id="491"/>
            <p14:sldId id="495"/>
            <p14:sldId id="496"/>
            <p14:sldId id="490"/>
            <p14:sldId id="476"/>
            <p14:sldId id="435"/>
          </p14:sldIdLst>
        </p14:section>
        <p14:section name="Untitled Section" id="{B4E7266D-FD7A-40B7-9E72-422914F448A5}">
          <p14:sldIdLst>
            <p14:sldId id="449"/>
            <p14:sldId id="414"/>
            <p14:sldId id="485"/>
            <p14:sldId id="469"/>
            <p14:sldId id="473"/>
            <p14:sldId id="480"/>
            <p14:sldId id="443"/>
            <p14:sldId id="487"/>
            <p14:sldId id="484"/>
            <p14:sldId id="459"/>
            <p14:sldId id="486"/>
            <p14:sldId id="455"/>
            <p14:sldId id="474"/>
            <p14:sldId id="488"/>
            <p14:sldId id="461"/>
            <p14:sldId id="475"/>
            <p14:sldId id="481"/>
            <p14:sldId id="451"/>
            <p14:sldId id="479"/>
            <p14:sldId id="405"/>
            <p14:sldId id="43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obenica, Z." initials="ZZ"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0000FF"/>
    <a:srgbClr val="00CC00"/>
    <a:srgbClr val="FF6600"/>
    <a:srgbClr val="A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86410" autoAdjust="0"/>
  </p:normalViewPr>
  <p:slideViewPr>
    <p:cSldViewPr>
      <p:cViewPr>
        <p:scale>
          <a:sx n="71" d="100"/>
          <a:sy n="71"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0"/>
    </p:cViewPr>
  </p:sorterViewPr>
  <p:notesViewPr>
    <p:cSldViewPr>
      <p:cViewPr varScale="1">
        <p:scale>
          <a:sx n="47" d="100"/>
          <a:sy n="47" d="100"/>
        </p:scale>
        <p:origin x="3060" y="36"/>
      </p:cViewPr>
      <p:guideLst>
        <p:guide orient="horz" pos="3104"/>
        <p:guide pos="2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a:defRPr sz="1200"/>
            </a:lvl1pPr>
          </a:lstStyle>
          <a:p>
            <a:fld id="{E8DAD804-DEB8-47B8-9CB1-D9E75D487CA2}" type="datetimeFigureOut">
              <a:rPr lang="en-US" smtClean="0"/>
              <a:pPr/>
              <a:t>2/9/2017</a:t>
            </a:fld>
            <a:endParaRPr lang="en-US"/>
          </a:p>
        </p:txBody>
      </p:sp>
      <p:sp>
        <p:nvSpPr>
          <p:cNvPr id="4" name="Footer Placeholder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lIns="91440" tIns="45720" rIns="91440" bIns="45720" rtlCol="0" anchor="b"/>
          <a:lstStyle>
            <a:lvl1pPr algn="r">
              <a:defRPr sz="1200"/>
            </a:lvl1pPr>
          </a:lstStyle>
          <a:p>
            <a:fld id="{51CDF095-4120-4717-87D0-5147D523BC35}" type="slidenum">
              <a:rPr lang="en-US" smtClean="0"/>
              <a:pPr/>
              <a:t>‹#›</a:t>
            </a:fld>
            <a:endParaRPr lang="en-US"/>
          </a:p>
        </p:txBody>
      </p:sp>
    </p:spTree>
    <p:extLst>
      <p:ext uri="{BB962C8B-B14F-4D97-AF65-F5344CB8AC3E}">
        <p14:creationId xmlns:p14="http://schemas.microsoft.com/office/powerpoint/2010/main" val="368298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1B3D49B4-D2C0-4C7B-9FF2-52C082F233DE}" type="datetimeFigureOut">
              <a:rPr lang="en-US" smtClean="0"/>
              <a:pPr/>
              <a:t>2/9/2017</a:t>
            </a:fld>
            <a:endParaRPr lang="en-US"/>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DE4A65C8-3DBA-4039-A94E-620A21896F39}" type="slidenum">
              <a:rPr lang="en-US" smtClean="0"/>
              <a:pPr/>
              <a:t>‹#›</a:t>
            </a:fld>
            <a:endParaRPr lang="en-US"/>
          </a:p>
        </p:txBody>
      </p:sp>
    </p:spTree>
    <p:extLst>
      <p:ext uri="{BB962C8B-B14F-4D97-AF65-F5344CB8AC3E}">
        <p14:creationId xmlns:p14="http://schemas.microsoft.com/office/powerpoint/2010/main" val="320606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Eindhoven </a:t>
            </a:r>
            <a:r>
              <a:rPr lang="en-US" sz="1200" kern="1200" dirty="0" err="1" smtClean="0">
                <a:solidFill>
                  <a:schemeClr val="tx1"/>
                </a:solidFill>
                <a:effectLst/>
                <a:latin typeface="+mn-lt"/>
                <a:ea typeface="+mn-ea"/>
                <a:cs typeface="+mn-cs"/>
              </a:rPr>
              <a:t>Uni</a:t>
            </a:r>
            <a:r>
              <a:rPr lang="en-US" sz="1200" kern="1200" dirty="0" smtClean="0">
                <a:solidFill>
                  <a:schemeClr val="tx1"/>
                </a:solidFill>
                <a:effectLst/>
                <a:latin typeface="+mn-lt"/>
                <a:ea typeface="+mn-ea"/>
                <a:cs typeface="+mn-cs"/>
              </a:rPr>
              <a:t> of Technology</a:t>
            </a:r>
            <a:r>
              <a:rPr lang="sr-Latn-R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Fiore and van der </a:t>
            </a:r>
            <a:r>
              <a:rPr lang="en-US" sz="1200" b="1" kern="1200" dirty="0" err="1" smtClean="0">
                <a:solidFill>
                  <a:schemeClr val="tx1"/>
                </a:solidFill>
                <a:effectLst/>
                <a:latin typeface="+mn-lt"/>
                <a:ea typeface="+mn-ea"/>
                <a:cs typeface="+mn-cs"/>
              </a:rPr>
              <a:t>Heijden</a:t>
            </a:r>
            <a:endParaRPr lang="en-US"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a:t>
            </a:fld>
            <a:endParaRPr lang="en-US"/>
          </a:p>
        </p:txBody>
      </p:sp>
    </p:spTree>
    <p:extLst>
      <p:ext uri="{BB962C8B-B14F-4D97-AF65-F5344CB8AC3E}">
        <p14:creationId xmlns:p14="http://schemas.microsoft.com/office/powerpoint/2010/main" val="143323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18</a:t>
            </a:fld>
            <a:endParaRPr lang="en-US"/>
          </a:p>
        </p:txBody>
      </p:sp>
    </p:spTree>
    <p:extLst>
      <p:ext uri="{BB962C8B-B14F-4D97-AF65-F5344CB8AC3E}">
        <p14:creationId xmlns:p14="http://schemas.microsoft.com/office/powerpoint/2010/main" val="329917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a:t>
            </a:r>
            <a:r>
              <a:rPr lang="en-US" sz="1200" kern="1200" dirty="0" smtClean="0">
                <a:solidFill>
                  <a:schemeClr val="tx1"/>
                </a:solidFill>
                <a:effectLst/>
                <a:latin typeface="+mn-lt"/>
                <a:ea typeface="+mn-ea"/>
                <a:cs typeface="+mn-cs"/>
              </a:rPr>
              <a:t> We observe a change in responsivity with applied voltage. We understand this as a consequence of spatial mode redistribution with actuation, and therefore the overlap with the QDs changes.</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19</a:t>
            </a:fld>
            <a:endParaRPr lang="en-US"/>
          </a:p>
        </p:txBody>
      </p:sp>
    </p:spTree>
    <p:extLst>
      <p:ext uri="{BB962C8B-B14F-4D97-AF65-F5344CB8AC3E}">
        <p14:creationId xmlns:p14="http://schemas.microsoft.com/office/powerpoint/2010/main" val="240995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for our spectrometer sensor, we observe some signal out of resonance </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Resonance</a:t>
            </a:r>
            <a:r>
              <a:rPr lang="sr-Latn-RS" sz="1200" kern="1200" baseline="0" dirty="0" smtClean="0">
                <a:solidFill>
                  <a:schemeClr val="tx1"/>
                </a:solidFill>
                <a:effectLst/>
                <a:latin typeface="+mn-lt"/>
                <a:ea typeface="+mn-ea"/>
                <a:cs typeface="+mn-cs"/>
              </a:rPr>
              <a:t> modulation spectroscopy</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By detecting the signal at frequency f we effectively measure the derivative of this curve. When the laser is further from the resonance, there will be no signal at f.</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20</a:t>
            </a:fld>
            <a:endParaRPr lang="en-US"/>
          </a:p>
        </p:txBody>
      </p:sp>
    </p:spTree>
    <p:extLst>
      <p:ext uri="{BB962C8B-B14F-4D97-AF65-F5344CB8AC3E}">
        <p14:creationId xmlns:p14="http://schemas.microsoft.com/office/powerpoint/2010/main" val="226769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I finish, l. Here we let the membrane freely move, and we measure displacement as noise in the output signal. To prove that we are sensitive to tiny displacements we measure the thermal Brownian motion of the membrane itself. 4 arm bridge acts as a light, 10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mechanical resonator, with a fundamental flexional out-of-plane mode at around 2MHz frequency. </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reach </a:t>
            </a:r>
            <a:r>
              <a:rPr lang="en-US" sz="1200" b="1" kern="1200" dirty="0" smtClean="0">
                <a:solidFill>
                  <a:schemeClr val="tx1"/>
                </a:solidFill>
                <a:effectLst/>
                <a:latin typeface="+mn-lt"/>
                <a:ea typeface="+mn-ea"/>
                <a:cs typeface="+mn-cs"/>
              </a:rPr>
              <a:t>very high sensitivity around 20 </a:t>
            </a:r>
            <a:r>
              <a:rPr lang="en-US" sz="1200" b="1" kern="1200" dirty="0" err="1" smtClean="0">
                <a:solidFill>
                  <a:schemeClr val="tx1"/>
                </a:solidFill>
                <a:effectLst/>
                <a:latin typeface="+mn-lt"/>
                <a:ea typeface="+mn-ea"/>
                <a:cs typeface="+mn-cs"/>
              </a:rPr>
              <a:t>fm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sqrt</a:t>
            </a:r>
            <a:r>
              <a:rPr lang="en-US" sz="1200" b="1" kern="1200" dirty="0" smtClean="0">
                <a:solidFill>
                  <a:schemeClr val="tx1"/>
                </a:solidFill>
                <a:effectLst/>
                <a:latin typeface="+mn-lt"/>
                <a:ea typeface="+mn-ea"/>
                <a:cs typeface="+mn-cs"/>
              </a:rPr>
              <a:t>(Hz)</a:t>
            </a:r>
            <a:endParaRPr lang="sr-Latn-R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22</a:t>
            </a:fld>
            <a:endParaRPr lang="en-US"/>
          </a:p>
        </p:txBody>
      </p:sp>
    </p:spTree>
    <p:extLst>
      <p:ext uri="{BB962C8B-B14F-4D97-AF65-F5344CB8AC3E}">
        <p14:creationId xmlns:p14="http://schemas.microsoft.com/office/powerpoint/2010/main" val="199434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I finish, l. Here we let the membrane freely move, and we measure displacement as noise in the output signal. To prove that we are sensitive to tiny displacements we measure the thermal Brownian motion of the membrane itself. 4 arm bridge acts as a light, 10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mechanical resonator, with a fundamental flexional out-of-plane mode at around 2MHz frequency. </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reach </a:t>
            </a:r>
            <a:r>
              <a:rPr lang="en-US" sz="1200" b="1" kern="1200" dirty="0" smtClean="0">
                <a:solidFill>
                  <a:schemeClr val="tx1"/>
                </a:solidFill>
                <a:effectLst/>
                <a:latin typeface="+mn-lt"/>
                <a:ea typeface="+mn-ea"/>
                <a:cs typeface="+mn-cs"/>
              </a:rPr>
              <a:t>very high sensitivity around 20 </a:t>
            </a:r>
            <a:r>
              <a:rPr lang="en-US" sz="1200" b="1" kern="1200" dirty="0" err="1" smtClean="0">
                <a:solidFill>
                  <a:schemeClr val="tx1"/>
                </a:solidFill>
                <a:effectLst/>
                <a:latin typeface="+mn-lt"/>
                <a:ea typeface="+mn-ea"/>
                <a:cs typeface="+mn-cs"/>
              </a:rPr>
              <a:t>fm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sqrt</a:t>
            </a:r>
            <a:r>
              <a:rPr lang="en-US" sz="1200" b="1" kern="1200" dirty="0" smtClean="0">
                <a:solidFill>
                  <a:schemeClr val="tx1"/>
                </a:solidFill>
                <a:effectLst/>
                <a:latin typeface="+mn-lt"/>
                <a:ea typeface="+mn-ea"/>
                <a:cs typeface="+mn-cs"/>
              </a:rPr>
              <a:t>(Hz)</a:t>
            </a:r>
            <a:endParaRPr lang="sr-Latn-R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24</a:t>
            </a:fld>
            <a:endParaRPr lang="en-US"/>
          </a:p>
        </p:txBody>
      </p:sp>
    </p:spTree>
    <p:extLst>
      <p:ext uri="{BB962C8B-B14F-4D97-AF65-F5344CB8AC3E}">
        <p14:creationId xmlns:p14="http://schemas.microsoft.com/office/powerpoint/2010/main" val="1397590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I finish, l. Here we let the membrane freely move, and we measure displacement as noise in the output signal. To prove that we are sensitive to tiny displacements we measure the thermal Brownian motion of the membrane itself. 4 arm bridge acts as a light, 10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mechanical resonator, with a fundamental flexional out-of-plane mode at around 2MHz frequency. </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reach </a:t>
            </a:r>
            <a:r>
              <a:rPr lang="en-US" sz="1200" b="1" kern="1200" dirty="0" smtClean="0">
                <a:solidFill>
                  <a:schemeClr val="tx1"/>
                </a:solidFill>
                <a:effectLst/>
                <a:latin typeface="+mn-lt"/>
                <a:ea typeface="+mn-ea"/>
                <a:cs typeface="+mn-cs"/>
              </a:rPr>
              <a:t>very high sensitivity around 20 </a:t>
            </a:r>
            <a:r>
              <a:rPr lang="en-US" sz="1200" b="1" kern="1200" dirty="0" err="1" smtClean="0">
                <a:solidFill>
                  <a:schemeClr val="tx1"/>
                </a:solidFill>
                <a:effectLst/>
                <a:latin typeface="+mn-lt"/>
                <a:ea typeface="+mn-ea"/>
                <a:cs typeface="+mn-cs"/>
              </a:rPr>
              <a:t>fm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sqrt</a:t>
            </a:r>
            <a:r>
              <a:rPr lang="en-US" sz="1200" b="1" kern="1200" dirty="0" smtClean="0">
                <a:solidFill>
                  <a:schemeClr val="tx1"/>
                </a:solidFill>
                <a:effectLst/>
                <a:latin typeface="+mn-lt"/>
                <a:ea typeface="+mn-ea"/>
                <a:cs typeface="+mn-cs"/>
              </a:rPr>
              <a:t>(Hz)</a:t>
            </a:r>
            <a:endParaRPr lang="sr-Latn-R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25</a:t>
            </a:fld>
            <a:endParaRPr lang="en-US"/>
          </a:p>
        </p:txBody>
      </p:sp>
    </p:spTree>
    <p:extLst>
      <p:ext uri="{BB962C8B-B14F-4D97-AF65-F5344CB8AC3E}">
        <p14:creationId xmlns:p14="http://schemas.microsoft.com/office/powerpoint/2010/main" val="139759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conclude, we have shown a fully integrated photonic crystal –QD </a:t>
            </a:r>
            <a:r>
              <a:rPr lang="en-US" sz="1200" kern="1200" dirty="0" err="1" smtClean="0">
                <a:solidFill>
                  <a:schemeClr val="tx1"/>
                </a:solidFill>
                <a:effectLst/>
                <a:latin typeface="+mn-lt"/>
                <a:ea typeface="+mn-ea"/>
                <a:cs typeface="+mn-cs"/>
              </a:rPr>
              <a:t>microspectr</a:t>
            </a:r>
            <a:r>
              <a:rPr lang="en-US" sz="1200" kern="1200" dirty="0" smtClean="0">
                <a:solidFill>
                  <a:schemeClr val="tx1"/>
                </a:solidFill>
                <a:effectLst/>
                <a:latin typeface="+mn-lt"/>
                <a:ea typeface="+mn-ea"/>
                <a:cs typeface="+mn-cs"/>
              </a:rPr>
              <a:t>. </a:t>
            </a:r>
            <a:r>
              <a:rPr lang="sr-Latn-RS" sz="1200" kern="1200" dirty="0" smtClean="0">
                <a:solidFill>
                  <a:schemeClr val="tx1"/>
                </a:solidFill>
                <a:effectLst/>
                <a:latin typeface="+mn-lt"/>
                <a:ea typeface="+mn-ea"/>
                <a:cs typeface="+mn-cs"/>
              </a:rPr>
              <a:t>...</a:t>
            </a:r>
          </a:p>
          <a:p>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have demonstrated to the best of knowledge the first fully integrated </a:t>
            </a:r>
            <a:r>
              <a:rPr lang="en-US" sz="1200" kern="1200" dirty="0" err="1" smtClean="0">
                <a:solidFill>
                  <a:schemeClr val="tx1"/>
                </a:solidFill>
                <a:effectLst/>
                <a:latin typeface="+mn-lt"/>
                <a:ea typeface="+mn-ea"/>
                <a:cs typeface="+mn-cs"/>
              </a:rPr>
              <a:t>optomechanical</a:t>
            </a:r>
            <a:r>
              <a:rPr lang="en-US" sz="1200" kern="1200" dirty="0" smtClean="0">
                <a:solidFill>
                  <a:schemeClr val="tx1"/>
                </a:solidFill>
                <a:effectLst/>
                <a:latin typeface="+mn-lt"/>
                <a:ea typeface="+mn-ea"/>
                <a:cs typeface="+mn-cs"/>
              </a:rPr>
              <a:t> displacement sensor by measuring the Brownian motion of our device</a:t>
            </a:r>
            <a:r>
              <a:rPr lang="sr-Latn-R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26</a:t>
            </a:fld>
            <a:endParaRPr lang="en-US"/>
          </a:p>
        </p:txBody>
      </p:sp>
    </p:spTree>
    <p:extLst>
      <p:ext uri="{BB962C8B-B14F-4D97-AF65-F5344CB8AC3E}">
        <p14:creationId xmlns:p14="http://schemas.microsoft.com/office/powerpoint/2010/main" val="304480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of having a spectral shift of up to 200 nm, due to the pull-in instability, the tuning of 1/3 of the nominal distance is possible</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28</a:t>
            </a:fld>
            <a:endParaRPr lang="en-US"/>
          </a:p>
        </p:txBody>
      </p:sp>
    </p:spTree>
    <p:extLst>
      <p:ext uri="{BB962C8B-B14F-4D97-AF65-F5344CB8AC3E}">
        <p14:creationId xmlns:p14="http://schemas.microsoft.com/office/powerpoint/2010/main" val="164651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optics we can build fantastic sensors, for example sensors of wavelength or displacement. </a:t>
            </a:r>
            <a:r>
              <a:rPr lang="sr-Latn-RS" sz="1200" kern="1200" dirty="0" smtClean="0">
                <a:solidFill>
                  <a:schemeClr val="tx1"/>
                </a:solidFill>
                <a:effectLst/>
                <a:latin typeface="+mn-lt"/>
                <a:ea typeface="+mn-ea"/>
                <a:cs typeface="+mn-cs"/>
              </a:rPr>
              <a:t>..</a:t>
            </a:r>
          </a:p>
          <a:p>
            <a:endParaRPr lang="sr-Latn-R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 What this talk will be about is </a:t>
            </a:r>
            <a:r>
              <a:rPr lang="en-US" sz="1200" b="1" kern="1200" dirty="0" smtClean="0">
                <a:solidFill>
                  <a:schemeClr val="tx1"/>
                </a:solidFill>
                <a:effectLst/>
                <a:latin typeface="+mn-lt"/>
                <a:ea typeface="+mn-ea"/>
                <a:cs typeface="+mn-cs"/>
              </a:rPr>
              <a:t>bringing these key functionalities</a:t>
            </a:r>
            <a:r>
              <a:rPr lang="en-US" sz="1200" kern="1200" dirty="0" smtClean="0">
                <a:solidFill>
                  <a:schemeClr val="tx1"/>
                </a:solidFill>
                <a:effectLst/>
                <a:latin typeface="+mn-lt"/>
                <a:ea typeface="+mn-ea"/>
                <a:cs typeface="+mn-cs"/>
              </a:rPr>
              <a:t> to a </a:t>
            </a:r>
            <a:r>
              <a:rPr lang="en-US" sz="1200" kern="1200" dirty="0" err="1" smtClean="0">
                <a:solidFill>
                  <a:schemeClr val="tx1"/>
                </a:solidFill>
                <a:effectLst/>
                <a:latin typeface="+mn-lt"/>
                <a:ea typeface="+mn-ea"/>
                <a:cs typeface="+mn-cs"/>
              </a:rPr>
              <a:t>nano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opto</a:t>
            </a:r>
            <a:r>
              <a:rPr lang="en-US" sz="1200" kern="1200" dirty="0" smtClean="0">
                <a:solidFill>
                  <a:schemeClr val="tx1"/>
                </a:solidFill>
                <a:effectLst/>
                <a:latin typeface="+mn-lt"/>
                <a:ea typeface="+mn-ea"/>
                <a:cs typeface="+mn-cs"/>
              </a:rPr>
              <a:t>-electro-mechanical or NOEMS system on chip.</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2</a:t>
            </a:fld>
            <a:endParaRPr lang="en-US"/>
          </a:p>
        </p:txBody>
      </p:sp>
    </p:spTree>
    <p:extLst>
      <p:ext uri="{BB962C8B-B14F-4D97-AF65-F5344CB8AC3E}">
        <p14:creationId xmlns:p14="http://schemas.microsoft.com/office/powerpoint/2010/main" val="318235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show what these functionalities are</a:t>
            </a:r>
            <a:r>
              <a:rPr lang="sr-Latn-RS" sz="1200" kern="1200" dirty="0" smtClean="0">
                <a:solidFill>
                  <a:schemeClr val="tx1"/>
                </a:solidFill>
                <a:effectLst/>
                <a:latin typeface="+mn-lt"/>
                <a:ea typeface="+mn-ea"/>
                <a:cs typeface="+mn-cs"/>
              </a:rPr>
              <a:t>...</a:t>
            </a:r>
          </a:p>
          <a:p>
            <a:endParaRPr lang="sr-Latn-R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this cavity we can do </a:t>
            </a:r>
            <a:r>
              <a:rPr lang="en-US" sz="1200" b="1" kern="1200" dirty="0" smtClean="0">
                <a:solidFill>
                  <a:schemeClr val="tx1"/>
                </a:solidFill>
                <a:effectLst/>
                <a:latin typeface="+mn-lt"/>
                <a:ea typeface="+mn-ea"/>
                <a:cs typeface="+mn-cs"/>
              </a:rPr>
              <a:t>two things</a:t>
            </a:r>
            <a:r>
              <a:rPr lang="en-US" sz="1200" kern="1200" dirty="0" smtClean="0">
                <a:solidFill>
                  <a:schemeClr val="tx1"/>
                </a:solidFill>
                <a:effectLst/>
                <a:latin typeface="+mn-lt"/>
                <a:ea typeface="+mn-ea"/>
                <a:cs typeface="+mn-cs"/>
              </a:rPr>
              <a:t>: because it is a filter we can get info about the spectrum </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3</a:t>
            </a:fld>
            <a:endParaRPr lang="en-US"/>
          </a:p>
        </p:txBody>
      </p:sp>
    </p:spTree>
    <p:extLst>
      <p:ext uri="{BB962C8B-B14F-4D97-AF65-F5344CB8AC3E}">
        <p14:creationId xmlns:p14="http://schemas.microsoft.com/office/powerpoint/2010/main" val="324920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type of cavity in our sensing systems we chose a </a:t>
            </a:r>
            <a:r>
              <a:rPr lang="en-US" sz="1200" kern="1200" dirty="0" err="1" smtClean="0">
                <a:solidFill>
                  <a:schemeClr val="tx1"/>
                </a:solidFill>
                <a:effectLst/>
                <a:latin typeface="+mn-lt"/>
                <a:ea typeface="+mn-ea"/>
                <a:cs typeface="+mn-cs"/>
              </a:rPr>
              <a:t>PhC</a:t>
            </a:r>
            <a:r>
              <a:rPr lang="en-US" sz="1200" kern="1200" dirty="0" smtClean="0">
                <a:solidFill>
                  <a:schemeClr val="tx1"/>
                </a:solidFill>
                <a:effectLst/>
                <a:latin typeface="+mn-lt"/>
                <a:ea typeface="+mn-ea"/>
                <a:cs typeface="+mn-cs"/>
              </a:rPr>
              <a:t> slab cavity, because of its small size and high Q factor (small linewidth). </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4</a:t>
            </a:fld>
            <a:endParaRPr lang="en-US"/>
          </a:p>
        </p:txBody>
      </p:sp>
    </p:spTree>
    <p:extLst>
      <p:ext uri="{BB962C8B-B14F-4D97-AF65-F5344CB8AC3E}">
        <p14:creationId xmlns:p14="http://schemas.microsoft.com/office/powerpoint/2010/main" val="201667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challenge here is how to utilize these fantastic filters by spectrally shifting them? One solution is to couple two identical cavities by putting them close together vertically. </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13</a:t>
            </a:fld>
            <a:endParaRPr lang="en-US"/>
          </a:p>
        </p:txBody>
      </p:sp>
    </p:spTree>
    <p:extLst>
      <p:ext uri="{BB962C8B-B14F-4D97-AF65-F5344CB8AC3E}">
        <p14:creationId xmlns:p14="http://schemas.microsoft.com/office/powerpoint/2010/main" val="29107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with </a:t>
            </a:r>
            <a:r>
              <a:rPr lang="en-US" sz="1200" b="1" kern="1200" dirty="0" smtClean="0">
                <a:solidFill>
                  <a:schemeClr val="tx1"/>
                </a:solidFill>
                <a:effectLst/>
                <a:latin typeface="+mn-lt"/>
                <a:ea typeface="+mn-ea"/>
                <a:cs typeface="+mn-cs"/>
              </a:rPr>
              <a:t>a small voltage up to 5V our double membranes can be fully tuned. </a:t>
            </a:r>
            <a:r>
              <a:rPr lang="en-US" sz="1200" kern="1200" dirty="0" smtClean="0">
                <a:solidFill>
                  <a:schemeClr val="tx1"/>
                </a:solidFill>
                <a:effectLst/>
                <a:latin typeface="+mn-lt"/>
                <a:ea typeface="+mn-ea"/>
                <a:cs typeface="+mn-cs"/>
              </a:rPr>
              <a:t>Just to compare, in Si based MEMS devices</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14</a:t>
            </a:fld>
            <a:endParaRPr lang="en-US"/>
          </a:p>
        </p:txBody>
      </p:sp>
    </p:spTree>
    <p:extLst>
      <p:ext uri="{BB962C8B-B14F-4D97-AF65-F5344CB8AC3E}">
        <p14:creationId xmlns:p14="http://schemas.microsoft.com/office/powerpoint/2010/main" val="395713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complete device, we have obtained a resonances with linewidths </a:t>
            </a:r>
            <a:r>
              <a:rPr lang="en-US" sz="1200" b="1" kern="1200" dirty="0" smtClean="0">
                <a:solidFill>
                  <a:schemeClr val="tx1"/>
                </a:solidFill>
                <a:effectLst/>
                <a:latin typeface="+mn-lt"/>
                <a:ea typeface="+mn-ea"/>
                <a:cs typeface="+mn-cs"/>
              </a:rPr>
              <a:t>down to 76 pm</a:t>
            </a:r>
            <a:r>
              <a:rPr lang="sr-Latn-RS" sz="1200" b="1" kern="1200" dirty="0" smtClean="0">
                <a:solidFill>
                  <a:schemeClr val="tx1"/>
                </a:solidFill>
                <a:effectLst/>
                <a:latin typeface="+mn-lt"/>
                <a:ea typeface="+mn-ea"/>
                <a:cs typeface="+mn-cs"/>
              </a:rPr>
              <a:t>...</a:t>
            </a:r>
          </a:p>
          <a:p>
            <a:endParaRPr lang="sr-Latn-RS" sz="1200" b="1" kern="1200" dirty="0" smtClean="0">
              <a:solidFill>
                <a:schemeClr val="tx1"/>
              </a:solidFill>
              <a:effectLst/>
              <a:latin typeface="+mn-lt"/>
              <a:ea typeface="+mn-ea"/>
              <a:cs typeface="+mn-cs"/>
            </a:endParaRPr>
          </a:p>
          <a:p>
            <a:r>
              <a:rPr lang="sr-Latn-R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achieve this Q using an L3 cavities custom optimized for the double membrane system</a:t>
            </a:r>
            <a:endParaRPr lang="sr-Latn-RS" sz="1200" kern="1200" dirty="0" smtClean="0">
              <a:solidFill>
                <a:schemeClr val="tx1"/>
              </a:solidFill>
              <a:effectLst/>
              <a:latin typeface="+mn-lt"/>
              <a:ea typeface="+mn-ea"/>
              <a:cs typeface="+mn-cs"/>
            </a:endParaRPr>
          </a:p>
          <a:p>
            <a:endParaRPr lang="sr-Latn-RS" sz="1200" kern="1200" dirty="0" smtClean="0">
              <a:solidFill>
                <a:schemeClr val="tx1"/>
              </a:solidFill>
              <a:effectLst/>
              <a:latin typeface="+mn-lt"/>
              <a:ea typeface="+mn-ea"/>
              <a:cs typeface="+mn-cs"/>
            </a:endParaRPr>
          </a:p>
          <a:p>
            <a:r>
              <a:rPr lang="sr-Latn-R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WG side coupling.</a:t>
            </a:r>
            <a:r>
              <a:rPr lang="sr-Latn-R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15</a:t>
            </a:fld>
            <a:endParaRPr lang="en-US"/>
          </a:p>
        </p:txBody>
      </p:sp>
    </p:spTree>
    <p:extLst>
      <p:ext uri="{BB962C8B-B14F-4D97-AF65-F5344CB8AC3E}">
        <p14:creationId xmlns:p14="http://schemas.microsoft.com/office/powerpoint/2010/main" val="318005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together, very close on a chip</a:t>
            </a:r>
            <a:r>
              <a:rPr lang="en-U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16</a:t>
            </a:fld>
            <a:endParaRPr lang="en-US"/>
          </a:p>
        </p:txBody>
      </p:sp>
    </p:spTree>
    <p:extLst>
      <p:ext uri="{BB962C8B-B14F-4D97-AF65-F5344CB8AC3E}">
        <p14:creationId xmlns:p14="http://schemas.microsoft.com/office/powerpoint/2010/main" val="115840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together, very close on a chip</a:t>
            </a:r>
            <a:r>
              <a:rPr lang="en-U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E4A65C8-3DBA-4039-A94E-620A21896F39}" type="slidenum">
              <a:rPr lang="en-US" smtClean="0"/>
              <a:pPr/>
              <a:t>17</a:t>
            </a:fld>
            <a:endParaRPr lang="en-US"/>
          </a:p>
        </p:txBody>
      </p:sp>
    </p:spTree>
    <p:extLst>
      <p:ext uri="{BB962C8B-B14F-4D97-AF65-F5344CB8AC3E}">
        <p14:creationId xmlns:p14="http://schemas.microsoft.com/office/powerpoint/2010/main" val="115840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nl-NL"/>
              <a:t>Klik om het opmaakprofiel te bewerken</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Klik om het opmaakprofiel van de modelondertitel te bewerken</a:t>
            </a:r>
          </a:p>
        </p:txBody>
      </p:sp>
      <p:pic>
        <p:nvPicPr>
          <p:cNvPr id="7" name="Picture 4" descr="\\physfp\scratch\Zarko\[2014-12-06] z884 test1 Q1 finished SEM\underetch1.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546"/>
          <a:stretch/>
        </p:blipFill>
        <p:spPr bwMode="auto">
          <a:xfrm>
            <a:off x="5199164" y="1295400"/>
            <a:ext cx="3960076"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blue title"/>
          <p:cNvPicPr>
            <a:picLocks noChangeAspect="1" noChangeArrowheads="1"/>
          </p:cNvPicPr>
          <p:nvPr userDrawn="1"/>
        </p:nvPicPr>
        <p:blipFill>
          <a:blip r:embed="rId3" cstate="print"/>
          <a:srcRect/>
          <a:stretch>
            <a:fillRect/>
          </a:stretch>
        </p:blipFill>
        <p:spPr bwMode="auto">
          <a:xfrm>
            <a:off x="-76200" y="3175"/>
            <a:ext cx="9140825" cy="68548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E0D1C-AE47-4FC9-A63E-B94A1D745FF8}" type="datetimeFigureOut">
              <a:rPr lang="en-US" smtClean="0"/>
              <a:pPr/>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E0D1C-AE47-4FC9-A63E-B94A1D745FF8}" type="datetimeFigureOut">
              <a:rPr lang="en-US" smtClean="0"/>
              <a:pPr/>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E0D1C-AE47-4FC9-A63E-B94A1D745FF8}"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E0D1C-AE47-4FC9-A63E-B94A1D745FF8}"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0D1C-AE47-4FC9-A63E-B94A1D745FF8}"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0D1C-AE47-4FC9-A63E-B94A1D745FF8}"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descr="logo"/>
          <p:cNvPicPr>
            <a:picLocks noChangeAspect="1" noChangeArrowheads="1"/>
          </p:cNvPicPr>
          <p:nvPr userDrawn="1"/>
        </p:nvPicPr>
        <p:blipFill>
          <a:blip r:embed="rId2" cstate="print"/>
          <a:srcRect/>
          <a:stretch>
            <a:fillRect/>
          </a:stretch>
        </p:blipFill>
        <p:spPr bwMode="auto">
          <a:xfrm>
            <a:off x="7016750" y="6332538"/>
            <a:ext cx="2030413" cy="4318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179388" y="6548438"/>
            <a:ext cx="2879725" cy="187325"/>
          </a:xfrm>
          <a:prstGeom prst="rect">
            <a:avLst/>
          </a:prstGeom>
        </p:spPr>
        <p:txBody>
          <a:bodyPr/>
          <a:lstStyle>
            <a:lvl1pPr fontAlgn="auto">
              <a:spcBef>
                <a:spcPts val="0"/>
              </a:spcBef>
              <a:spcAft>
                <a:spcPts val="0"/>
              </a:spcAft>
              <a:defRPr/>
            </a:lvl1pPr>
          </a:lstStyle>
          <a:p>
            <a:pPr>
              <a:defRPr/>
            </a:pPr>
            <a:r>
              <a:rPr lang="nl-NL"/>
              <a:t>A. Fiore</a:t>
            </a:r>
          </a:p>
        </p:txBody>
      </p:sp>
    </p:spTree>
    <p:extLst>
      <p:ext uri="{BB962C8B-B14F-4D97-AF65-F5344CB8AC3E}">
        <p14:creationId xmlns:p14="http://schemas.microsoft.com/office/powerpoint/2010/main" val="20739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179388" y="6548438"/>
            <a:ext cx="2879725" cy="187325"/>
          </a:xfrm>
          <a:prstGeom prst="rect">
            <a:avLst/>
          </a:prstGeom>
          <a:ln/>
        </p:spPr>
        <p:txBody>
          <a:bodyPr/>
          <a:lstStyle>
            <a:lvl1pPr>
              <a:defRPr/>
            </a:lvl1pPr>
          </a:lstStyle>
          <a:p>
            <a:pPr>
              <a:defRPr/>
            </a:pPr>
            <a:r>
              <a:rPr lang="nl-NL">
                <a:solidFill>
                  <a:srgbClr val="101073"/>
                </a:solidFill>
              </a:rPr>
              <a:t>A. Fiore</a:t>
            </a:r>
          </a:p>
        </p:txBody>
      </p:sp>
    </p:spTree>
    <p:extLst>
      <p:ext uri="{BB962C8B-B14F-4D97-AF65-F5344CB8AC3E}">
        <p14:creationId xmlns:p14="http://schemas.microsoft.com/office/powerpoint/2010/main" val="235560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E0D1C-AE47-4FC9-A63E-B94A1D745FF8}"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0D1C-AE47-4FC9-A63E-B94A1D745FF8}"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E0D1C-AE47-4FC9-A63E-B94A1D745FF8}"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E0D1C-AE47-4FC9-A63E-B94A1D745FF8}" type="datetimeFigureOut">
              <a:rPr lang="en-US" smtClean="0"/>
              <a:pPr/>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E0D1C-AE47-4FC9-A63E-B94A1D745FF8}" type="datetimeFigureOut">
              <a:rPr lang="en-US" smtClean="0"/>
              <a:pPr/>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0EBE9-028B-4212-99DA-F805D3CBFE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22" name="Picture 17" descr="blue bar small"/>
          <p:cNvPicPr>
            <a:picLocks noChangeAspect="1" noChangeArrowheads="1"/>
          </p:cNvPicPr>
          <p:nvPr/>
        </p:nvPicPr>
        <p:blipFill>
          <a:blip r:embed="rId6" cstate="print"/>
          <a:srcRect/>
          <a:stretch>
            <a:fillRect/>
          </a:stretch>
        </p:blipFill>
        <p:spPr bwMode="auto">
          <a:xfrm>
            <a:off x="0" y="0"/>
            <a:ext cx="8982075" cy="895350"/>
          </a:xfrm>
          <a:prstGeom prst="rect">
            <a:avLst/>
          </a:prstGeom>
          <a:noFill/>
          <a:ln w="9525">
            <a:noFill/>
            <a:miter lim="800000"/>
            <a:headEnd/>
            <a:tailEnd/>
          </a:ln>
        </p:spPr>
      </p:pic>
      <p:sp>
        <p:nvSpPr>
          <p:cNvPr id="5123" name="Rectangle 4"/>
          <p:cNvSpPr>
            <a:spLocks noGrp="1" noChangeArrowheads="1"/>
          </p:cNvSpPr>
          <p:nvPr>
            <p:ph type="title"/>
          </p:nvPr>
        </p:nvSpPr>
        <p:spPr bwMode="auto">
          <a:xfrm>
            <a:off x="611188" y="0"/>
            <a:ext cx="8024812" cy="8953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smtClean="0"/>
              <a:t>Klik om het opmaakprofiel te bewerken</a:t>
            </a:r>
          </a:p>
        </p:txBody>
      </p:sp>
      <p:sp>
        <p:nvSpPr>
          <p:cNvPr id="5125" name="Rectangle 15"/>
          <p:cNvSpPr>
            <a:spLocks noGrp="1" noChangeArrowheads="1"/>
          </p:cNvSpPr>
          <p:nvPr>
            <p:ph type="body" idx="1"/>
          </p:nvPr>
        </p:nvSpPr>
        <p:spPr bwMode="auto">
          <a:xfrm>
            <a:off x="611188" y="1196975"/>
            <a:ext cx="7993062" cy="454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86" r:id="rId1"/>
    <p:sldLayoutId id="2147483699" r:id="rId2"/>
    <p:sldLayoutId id="2147483717" r:id="rId3"/>
    <p:sldLayoutId id="2147483718"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E0D1C-AE47-4FC9-A63E-B94A1D745FF8}" type="datetimeFigureOut">
              <a:rPr lang="en-US" smtClean="0"/>
              <a:pPr/>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0EBE9-028B-4212-99DA-F805D3CBFE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5.wm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00.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emf"/><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7.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file:///C:\tmp\0001_0100.avi" TargetMode="External"/><Relationship Id="rId5" Type="http://schemas.openxmlformats.org/officeDocument/2006/relationships/image" Target="../media/image16.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19050" y="3257550"/>
            <a:ext cx="5334000" cy="1477328"/>
          </a:xfrm>
          <a:prstGeom prst="rect">
            <a:avLst/>
          </a:prstGeom>
          <a:noFill/>
        </p:spPr>
        <p:txBody>
          <a:bodyPr wrap="square">
            <a:spAutoFit/>
          </a:bodyPr>
          <a:lstStyle/>
          <a:p>
            <a:pPr>
              <a:defRPr/>
            </a:pPr>
            <a:r>
              <a:rPr lang="en-US" dirty="0" smtClean="0">
                <a:solidFill>
                  <a:schemeClr val="tx2"/>
                </a:solidFill>
              </a:rPr>
              <a:t>A. Fiore, </a:t>
            </a:r>
            <a:r>
              <a:rPr lang="sr-Latn-RS" u="sng" dirty="0" smtClean="0">
                <a:solidFill>
                  <a:schemeClr val="tx2"/>
                </a:solidFill>
              </a:rPr>
              <a:t>Ž</a:t>
            </a:r>
            <a:r>
              <a:rPr lang="en-US" u="sng" dirty="0" smtClean="0">
                <a:solidFill>
                  <a:schemeClr val="tx2"/>
                </a:solidFill>
              </a:rPr>
              <a:t>. Zobenica</a:t>
            </a:r>
            <a:r>
              <a:rPr lang="en-US" dirty="0" smtClean="0">
                <a:solidFill>
                  <a:schemeClr val="tx2"/>
                </a:solidFill>
              </a:rPr>
              <a:t>, R.W. van der Heijden, T. Liu, M. Petruzzella, F. Pagliano, F.W.M. van Otten</a:t>
            </a:r>
          </a:p>
          <a:p>
            <a:pPr>
              <a:defRPr/>
            </a:pPr>
            <a:r>
              <a:rPr lang="en-US" i="1" dirty="0" smtClean="0">
                <a:solidFill>
                  <a:schemeClr val="tx2"/>
                </a:solidFill>
              </a:rPr>
              <a:t>Institute for Photonic Integration</a:t>
            </a:r>
          </a:p>
          <a:p>
            <a:pPr>
              <a:defRPr/>
            </a:pPr>
            <a:r>
              <a:rPr lang="en-US" i="1" dirty="0" smtClean="0">
                <a:solidFill>
                  <a:schemeClr val="tx2"/>
                </a:solidFill>
              </a:rPr>
              <a:t>Eindhoven University of Technology</a:t>
            </a:r>
          </a:p>
          <a:p>
            <a:pPr>
              <a:defRPr/>
            </a:pPr>
            <a:endParaRPr lang="en-US" dirty="0" smtClean="0">
              <a:solidFill>
                <a:schemeClr val="tx2"/>
              </a:solidFill>
            </a:endParaRPr>
          </a:p>
        </p:txBody>
      </p:sp>
      <p:sp>
        <p:nvSpPr>
          <p:cNvPr id="8" name="TextBox 7"/>
          <p:cNvSpPr txBox="1"/>
          <p:nvPr/>
        </p:nvSpPr>
        <p:spPr>
          <a:xfrm>
            <a:off x="-21099" y="1457885"/>
            <a:ext cx="6505377" cy="523220"/>
          </a:xfrm>
          <a:prstGeom prst="rect">
            <a:avLst/>
          </a:prstGeom>
          <a:noFill/>
        </p:spPr>
        <p:txBody>
          <a:bodyPr wrap="square">
            <a:spAutoFit/>
          </a:bodyPr>
          <a:lstStyle/>
          <a:p>
            <a:pPr>
              <a:defRPr/>
            </a:pPr>
            <a:r>
              <a:rPr lang="en-US" sz="2800" b="1">
                <a:solidFill>
                  <a:schemeClr val="tx2"/>
                </a:solidFill>
              </a:rPr>
              <a:t>Integrated, scalable spectral sensors</a:t>
            </a:r>
            <a:endParaRPr lang="en-US" sz="2800" b="1" smtClean="0">
              <a:solidFill>
                <a:schemeClr val="tx2"/>
              </a:solidFill>
            </a:endParaRPr>
          </a:p>
        </p:txBody>
      </p:sp>
      <p:sp>
        <p:nvSpPr>
          <p:cNvPr id="2" name="AutoShape 10" descr="data:image/jpeg;base64,/9j/4AAQSkZJRgABAQAAAQABAAD/2wCEAAkGBxIHEhUUEhQWFhUXFx0bGRgYFx0dIRwhIBgdHBoaHR8eHCghISAmIBwfITEkJykrLi8uHR8zODUsNygtLiwBCgoKDg0OGxAPFzQeICYsLiwwMys3Lzc0KzA0LDc2NzArNzQ3Ljc0NCs0NCwtNzQsLC03NzYsLDU2LDcsNywsNP/AABEIAG0BzQMBIgACEQEDEQH/xAAcAAEAAgMBAQEAAAAAAAAAAAAABwgEBQYDAgH/xABKEAACAQMBBAYECgYIBQUAAAABAgMABBEFBhIhMQcTIkFRYRQycYEjNUJSYnORobGyCDRDcnSSFRYXM1OCk7MkwdLi8FRjg7TR/8QAGQEBAAMBAQAAAAAAAAAAAAAAAAIEBQMB/8QAKhEBAAIBAgQEBgMAAAAAAAAAAAECAwQRBRIxUSFScaEUMkJhgeETFUH/2gAMAwEAAhEDEQA/AJxrjtuukez2OG7ITJORkQpjPkXPJR7eJ7gax+lrbf8Aqda/B49ImysXfu49aQj6ORjzI7s1Vq5uHu3Z5GLOxJZmOSSeZJoJA2h6ZNT1YkROtsncsQ7XvdsnPmMVxN7rd1qH99cTSfvys34msCtlo+gXeuHFtbyy8cEohIHtbkPeaDXKd3iK29jtTfafjqru4THICV8fZnFbj+y/WMZ9Cf8AmT8N6tNq2zF7o2TcW00YHymjbd/mxu/fQdroPTbqWnECfq7lfpqFb3MgA+0Gp92N2hXaqziukQoJN7skgkFXKniOfFaptVqOg/4mtvbL/vyUHd0pUe9Mu11zshbwvalA0khUll3uG6Tw44oJCpVTL3pP1e853ki+SBU/KoNaqXa/UZvWvbk//M//AFUFyKVTy0241O0OUvbj3ys33MSK7XZvpxvrBgLtUuE7zgI/tBUbp9hX3igsdStNsrtNbbVwCe2fK8mU8GQ/NYdx+49xNbmgUpXBbd9KdnskTEMz3A/ZIcBf325D2DJ8hmg72lVd1zpi1XVCdyRbdfmxKM4/ebLZ8xiuYm2u1CY5a9uSfrn/AOTUFyaVT2y251OxOUvbj/NIWH2NkV3WzPTpeWRC3kaXCcMsoCP7eHZPswPbQWIpWm2W2otdqouttZAw+Up4Mh8GXu/A9xNbmgUrE1eVoIJmU4ZY3IPgQpINVb/tW1n/ANY3+nF/0UFr6VEHQ90oPrjeiXzgzkkxSEBd/vKEAAbw7vEcOY4y/QKUriOmLW7jZ/TjNbSGOQSoN4AHgScjDAig7elVQ/tW1n/1jf6cX/RVk9iL2TUtPtZZW3pJIUZmwBklck8Big3lKUoFKUoFKUoFKUoFKUoFKUoFKUoFKUoFKUoFKUoFKUoFKUoFKUoIg6cdgbnXyt5bFpDHHutB34BJ3o/E8eK8zjhnlVfXUoSCCCDgg93lVrdN2zW31CexuiFIk+Ac8AwYBhGfPjgHv5c+fvtf0daftXlpo9yU/tYsK3v4EN/mB8sVO+O1OvqjW0T0V66Kdlk2tv1hlz1SIZZAOBZVKjdz3ZLAHyzVq7K0jsEWOJFRFGFVQAAPICoy2K6Lp9ib8XEE6TQsrRyK6lHCsQRjG8GIZVPyc4NSpUEivxlDjBGQe41+0oI4226ILLaEF4ALafnvIvYY/SQcPeuD455VvejHRJtnNOhtpwBJG0md05BzM7KQfAgg+PHjiuqpQKh79JP9Utfrz+Q1MNQ9+kn+qWv15/IaCvtT/wBHXRjpmvabbzzxMZZFbeYSuOUjAcAccgO6oAq2HQ58TWf7r/7r0HL670EWVypNrLLDJ3ByHT2EYDD25PsNQJrOly6LPJBMN2SNirD2d48QRxB8DV1qqj0y3SXesXRTGFKoSPFUVW+wgj3UH10O7RPoGpQgE9XOwhkXuO8cIfaGI4+Bbxq1lU62Ds2v9Rs0QZJnjPuVgzH3KCfdVxaCNOmfb87LQi3t2xczKePfGnLf/eJyF9hPdVaXcyEkkkk5JPMnvJroOkHWjtBqFzMTlTIVT9xeymPcAfaTWDsvozbQXcFsvAyyBSfAc2b3KCfdQbvYXo8vNszvRgRwg4aZ/Vz3hRzZvZw8SKlmx6BLGNR11xcO2OJXcQZ8gVYj7TUoaTp0WkQxwQqFjjUKo8h+JPMnvNZdBCWu9ASFSbO6YMOSzAEHy3kAx/KahnXdFn0CZoLmMxyL3HvHcwPIg+Iq6dR502bKpr9g8yj4a2UyK3eVHGRD5buWHmo8TQV22W2in2XuEuLdsMp7S9zr3ow7wfu4EcRVt9l9di2ltYrmH1ZFzg81I4Mp8weFUxqbP0btbIe5s2PZKiZB4EEI/wBoKfy0E069+rT/AFL/AJDVKqurr36tP9S/5DVKqD6ikMJDKSGBBBBwQRxBB7jVm+iHpDG1kPUzkC7iXj3dao4dYPP5w9/fgVkMZADYOCSAccCRjIz4jI+0VkaXqMukypNC5SSNt5WHcf8AmDyI7wSKC7NRv0/fFLfXR/ia3nRzttFtpbb4wsyYE0fzT84fRbu947q0fT98Ut9dH+JoKyVb/o4+K7L+Hj/KKqBVv+jj4rsv4eP8ooOkpSlApSlApSlApSlApSlApSlApSlApSlApSlApSlApSlApSlApSlBEnTXs0zlb2NcgAJNju49hz5cd0/5a1WxnShNpIWK7DTRDgH/AGiDzz649vHzPKptljWZSrAMpBBBGQQeBBHeKh7bXose2LS2A305mHPaX9wn1h5Hj7a0tPmx5KfxZvxKtkpatueiUtF12211N+3lWQd4B4j95TxHvFbKqoq0mnycC8UqHHDKOp+4g12OjdKWoadgSMs6j/EGG/mXB95Br3Jw60eOOd/V5XUx9UJ9pUaab0xW02BPDLGfFcOP+R+6uksukHTLzldIvlICn5wKp202WvWsu8ZaT0l09Kw7TVre9/uponz8yRW/A1mVxmJjqmVD36Sf6pa/Xn8hqYaiL9I2Fp7W1CKWPXngAT8g+FeCvNT10d9Kem6Bp1vbzPIJI1YMBGSOMjMMHlyIqGoNmr649S0uWz82Fz+C1vtO6LNX1DGLRkB75GVPuYg/dQSFtf06o0bR6dG4kYY66UABfNVycnwzw8jyqD+3dv8AKd3bzLMxP2kkmvq+s5NPkeKVSkiMVZTzBHMV0PRztUNkLxJ2jWRD2XyoLBTzZCeIYfeMg88gJl6GOjhtnAbu7XFw64RD+zU8yfpnl5DI7zUmarKYIZWHNY2I9yk19affR6lGksTB43UMrDkQa9LiIToynkwIPvGKCkFST+j/AG6z6sGPNIZGX28E/BjUeXls1nI8b8GRire1Tg/eK7LoX1QaXq1vvHCy70R/zr2B73C0Fq6UpQK87iIXCMp5MpB94xXpWr2n1NdGtLiduUcTN7SFO6PaTge+gphUhdA8xi1eID5UcgP8hb8QKj2pO/R7sjc6oXxwigds+BJVAPad4/YaCw+vfq0/1L/kNUqq6uvfq0/1L/kNUqoJs6JNlYdr9GuYJuB9KYxuBxRuqjww8u4jvH21E20ehT7N3D29wu66H3MO5lPep/8AOINTv+jf8Xz/AMUf9qOun6TNhY9tLfAwtxGCYpPxRvon7jx8QQrNsntHPsrcpcQHtLwZTydT6yN5H7jg91TV0o7SQbV6B6RAeBmjDKeaMPWRvMZ94IPI1AuoWMmmyPFMhSRCVZTzBFfsN/LDG8SuRHIVLp3ErndPtGTx8zQY1W/6OPiuy/h4/wAoqoFW/wCjj4rsv4eP8ooOkpSlApSlApSlApSlApSlApSlApSlApSlApSlApSlApSlApSlApSlApSlBqdd2btNfGLiFXOMBuTD2MOI+2oz2i6IJIctZS74/wAOTAb2BuR94HtqYqV3xanJi+WXO+KtusKq6lp02lOY542jcdzDGfMdxHmMisWrP7SaBDtFC0Myg5HZbHFDjgynxH38jVZru3a0keNvWRmU48VJB/CtnS6mM0T4bTCllxckvHFWD6LtpW2htMSHM0J3HPzhjKP7xwPmpqvlSV0GTlbudO5oQT7VcAfmNR12OLYpns9wW2vt3TVSlKwWgUpSgjDpk6Ov6yxm6tl/4qNeKgf3qj5P747vHl4YrYwKnB4EVeKoO6b+jnG/qFov0riMffMB+b+bxNByvRB0iHZWUQXDE2kh4/8AtMflj6J+UPeORBszG4lAZSCCMgg5BB5EHwqj1TJ0J9I/oDLYXb/BMcQSMfUJ/ZsfmnuPceHI8A0vTrss2i3xuEX4G5O/kDgJP2inzJ7fnvHwNRvHIYiGUkEHIIOCCORB8auZtNoEG01u9vcLlH7xzU9zKe4j/wA4VV3bnYC72Nc9YpkhJ7M6A7p48A3zG8j7iedBOvRj0lQbVxJFM6x3gGChOOswPXj8c8yvMce7jUhVR0Hd4iujstvdUsV3UvZwo5AuW/Nmgt5NKsClnYKoGSScADxJPKq89NHSQm0H/B2jb0CtmSQcpGHIL9AHjnvIBHAAmO9Y2lvNb4XNzLKPms5I/l5fdWqVS5AAyTyAoPyrK9A2yzaHZNPKu7LckMAeYjGer+3Jb2FfCuM6LuiKS8dLnUU3Ihhkgb1pPAuPkr9E8T3gDnYADFBha9+rT/Uv+Q1Sqrq69+rT/Uv+Q1SqgsV+jf8AF8/8Uf8AajqWaib9G/4vn/ij/tR1LNBGnTB0djamP0i3Uelxry5dao+SfpD5J9x7sVpkQxEhgQQcEEYII5girw1DHTZ0b+mhr+zT4QDM8aj1gOcij5w7x3jjzzkIDq3/AEcfFdl/Dx/lFVAq3/Rx8V2X8PH+UUHSUpSgUpSgUpSgUpSgUpSgUpSgUpSgUpSgUpSgUpSgUpSgUpSgUpSgjfQeleGQmK9QwyKSpdQWQkHBOPWXj3cR5131hqMOorvQyJIvijBvwqtG1EPo97dL4Ty/7hrAgma3O8jMjeKkg/aONbN+H0vHNSdlKNRaPCfFbClVqtdtdRtRhbub/MQ/5wayJOkLVJBg3bY8kjB+0ID99V54bk80e7p8TXsnLavaWHZmEySsN7B3I88XPcB5eJ7qrVcztdOztxZ2LN7Scn7zX1d3Ul6xeV2dzzZ2LH7TXjWhptNGGOu8yr5cs3kqVugnTyWuZyOyAsYPn6zfYN37ajbR9Ll1qZYYF3nY8PADvZj3Ad5qyOy+hps7bRwJx3Rlm+cx4s3vP2DA7q46/NFcfJ/sp6em9ubs21KUrEXilKUCvxgGGDxFftKCOrroX0m5dn3JV3iTupJhRk8lGOA8q8v7EdJ8J/8AV/7akqlBiaVYjTYkiDu4QboaRt5sDlk4GcDhnnwrIljWYFWAZSMEEZBHgQa+6UHA670QaVq5LCJoGPfA26P5SCg9wFczP0AWzHsXkqj6SK34FamSlBEVn0B2UeOtuZ3/AHdxM/arV3Ozewmn7NENb26hx+0bLv7mbOPdiukpQKUpQeV1ALpGRs4dSpx4EYNR1/YjpPhP/q/9tSVSg0WyGylvshE0Vtv7jPvnfbeOd0L4eCit7SlApSlBH2o9DmlX8rylJELsWKo+6oJ54GOA8q7XR9OTR4I4I87kSBFycnAGBk1mUoFKUoFKUoFKUoFKUoFKUoFKUoFKUoFKUoFKUoFKUoFKUoFKUoFKUoIR2/2EvpryeeGHrI5G3huMCR2RnKnB555ZrhbzSrix/vYZU/fjYfeRVqKVoY+IXrERNd9la2miZ3iVSt4eNN8eIq2LwJJzVT7QDXx6HH/hp/KP/wArt/Zx5Pf9IfC/dVmzspb84ijeQ+CKW/AV2ez/AEW3upkGYC3j7y3F/coP4kVPKgLwHCv2uV+JXn5Y2Trpqx1ndpNl9lrbZiPdgXtH15G4s3tPh5DArd0pVC1ptO9p3lYiIiNoKUpUXpSlY+oTm1ikccSqMwB8gTQZFK4zo121ba2N+ujEM6brbgzho3GY5FzzB4j2iszYjan+ntOjvbjq4Qwcv2sIoSRlySx4DC54mg6elaqx2kstQR5IrqB0jGZGWVSEHHixz2RwPE+BrXbM7bWu0bTpFJGHjldFXrUZpFRVPWoAclDk4IyOFB01K4XYHbuHUbK2a9uoEupt/sF1QnEzonZzwyFGPGuv1PU4NJTrLiVIkzjedgoz4ZJ5+VBl0rBt9ZtrmEzpPE0IBJlEi7gxzy2cDHfnlWk2m2qiis7x7SeJ5reIuQrK+6cdneAJ8KDqaVqpNcg06CKW6mjiDqvGR1UElckDJ4nyFe9vrFtcwmdJ4mhAJModdwAc8tnAx355UGdStVDtJZTzCBLqBpjyjEqljwzwGeJxxx4ca9NW1610Xd9JuIod71RI6rnxxk8h40GxpXK7NbSemyag00sfUW8wCPlQoTqlfJbkRxzkmt5pOsW+sqWtpo5lBwTG4bB8Dg8KDOpXO61tC+n6hYWiopW66/eY5yvVR74x3cTzzWVe7VWFgSJbu3QhihDSoCGGN5SM5BGRnwyPGg3FKwr3V7fT4hNLNGkRxiRnAU54jBJwc92OdaPX9vLLSIEmE0MokK7irMgLAybjOOPFVOckct0+FB1NK0N9q5uPRXtLi0MUk26zNID1i8d5ISpw0mQeHkfCsZdurM3xs+uhyIw2/wBcmC5kKdSBn+84Z3efLhQdPSvCC8iuWdUkRmjOHVWBKEjIDAHIOOODWj2k2ztNCtnuDNFJgNuIsqZkZSA6Jx4lSRkDOKDo6VrLHX7W9gM6TwmJR23EqlUOASGYHAIyOfiK+9J1u21oMbaeKYL63VuGxnlnB4ZxQbClaTbDaCPZu1lmZ41dY3Mau4XfcKSqDJyScchxrX7D6v6RZm4uL+G44B5GXq1WDKAtGSp4bvi3Gg6ula3SdftNaLC2uIpivrCORWI8yAc486+G2kslkEXpUHWGQxhOtUtvggFMA53gSARz4jxoNrStHtrtENlrOS5Kb5TdCrnGWZgq5J5DJyT4V5bOzanK+bxLQRFMqYHcsGyMKd4YIxniKDoaVpX2u0+MoDe22X9X4ZO1xK8O14gj2gjurN1TVrfSE37iaOJCcBpHCgnngZPE+QoM2lYunajDqiCSCVJUPykYMPMZB5+VYtjtFZ6jKYYbmGSVc5RJFYjHPgD3d/hQbSlaqLaWymm9HW6gM2SOrEqlsjmuM5yMcufCtrQKVFdh0g6nJY/0i9pbNajO8qSusgCyFGIDArwIJxnjUiT61b2kCzzSpFEwUhpGCjtDIHE8/Kg2FKwbbWba6hM6TxNCASZQ6lBjnls4GO/PKvnS9ctdYVmt54pVT1ijht324PCg2FK1el7SWeruUt7mCVwMlY5FY48cA8uI48uNfN9tNZafL1M11BHLw7DSqG48sgnhnuzzoNtSsLUNWt9M3evmii3gxXrJFXIUZcjeIyADk45V4vtDaRwC4NxCIG9WUyKFPEjAJOCcgjHlQbOlcfrm1ixyae1vPE1vPM6ySAqV3VjZj2uQwV4+w1vtL1+01fe9HuIZd3G9uSK2M5xnB4ZwceODQbKlKUClKUClKUClKUClKUCsLWv1eb6p/wAhrNr8dQ4IIyDwIPfQRJYW7aRp2mapCCWt4FS4Uc3t29f2lD2x7DWggDf1b0w5UQi9BnLqWQJ6RLgyKCC0e9u5GePCp1jtY4k6tUUR43dwKAuPDHLHlXzFZRQx9UsaLHgjcCgLx5jdxjjmg4TQdLF1qKTtd2ErejOrRW0W6ZIyVwzfCvlQ27g4xxr96Nmghk1KP4NZhqE+6vZD7pRMYHPd4Ny4cDXZabolrpRYwW8MRb1jHGqk+0gV6DSrcTdf1MfXEbpl3F38eG9jOKCI9mdIgfZOVzEhdoZ3Zt0ZLJJIEbPPICKB7KzdpZZPTdKeSWGNDaERyXMZePriFJzh1AcrjBJ++pSSwijj6oRoIsEdWFG7g8xu4xg5NLvT4b2PqpIkePGNxlBXwHAjFBGFzpXoNjrUgurabrYcvHbJupG4jYE46x8MwwTx7s1ttY0uHS9npVhjVB6FxwACSUBJJ5kkkn312lro9taRmKOCJIm5osahT7VAwayZLZJU6tkUoRu7hAK48McseVBH+u600c1jaILWNmtusFxdLvKowAUjGVy5xk9ocMVzWkyiTT9oNySKVcsd+FdyNiYe0yLvEYJHMEg4zUu6jpFvqahJ4YpUXkrorAewEcK+k0yBFZRFGFcAMoRcMAMAMMYIA4ce6gjvajRYNK0mx6qNVaKa0ZGCgHeMibzZ55OST7aybaSC212+N8YwzW8Poxl3QOrAbrQpbh6/EgeB86kCa0jnUIyKyjGFKggY9XAPDh3V4alpNvqu718MUu6cr1iK2D4jIOKCJNB0qy1601eGKZLe2e9HVSdncBG4UABIBQuMAd4Ix3V2vR1rj6mbmGVIOstpFRprb+7lyuQR9IYwR3V00ukW8yOjQRFJMb6mNcNjAG8MYOMDn4V6WFhFpqCOGNI0HJUUKPsAxQcbtZ8eaL7Lz/64rw2G0iC7uNXkkiR2a8eMllB7IRTu8e7LHPjw8K7yS1SVldkUumdxioJXIwd08xkcDiv2G2SDe3FVd47zYAG8TzJxzPnQRDommDUNJ09hcwwz2807QC4IKPuyyLusCckBccRkisnXdYTXtDW6eGKIrcxqxQAp2btQ7o2PUY5PvPPnUk3Wg2l5GIpLeF41JIRo1Kgk5JAIwCTWSbKIx9V1adXjd3N0buPDdxjHlQcdthJFLLpRhKFPTxgxkFf7qTON3hzrwkNvabQMJOqTesEK7wUAt6Q2SM8C3312dtpFvaIiRwxIkbbyKqKAhOcsoA4HieI8TX7faTb6iyNNDHI0ZyhdFYqfFSRwPsoOJ2b1WDRtQ1dbiVIj1scvbYLlDCO0M8x3HHLh41zlsUv9mbuQKGy9w6krxAM5OfLhUr3ujW1+6ySwRSOnqs8asV9hIyK94rOOFSiogQ5yoUAHPrZGMce+gjDpEmjmsbB4Hh9GW6hM7Ab8Y7HZMqowymSpIJ45XyrbbN6f1mpLcemWMknozK0Vqm6XQspV2+FfIDYAOO+uzs9It7GNoooYkjYksiooUk8yQBg5r50zRLbScm3giiLczHGq59uAM0Gq6R4lk0y9LKDi2lIyAcHqzxHga5Lau3jj03SzIgFr1ts11gdkp1fOTHNd7dz7qk6aJZ1KuoZWGCpGQQeYIPMV+dQu7ubq7mN3dwMYxjGOWMd1BHevSW1xqmmegmJpwzGQwkEC33O1vlOG6Tjdz3nhzr16NNNhkudVmMamX+kZVDkAkBcMACeXFieHl4V22m6Rb6VnqIYot45bq0Vc+3A41kQWyW29uIq7zFm3QBvMebHHM+dBhbRravbyLemMW7AK/WkBeLADJJGO1jB7jiuA2NnTSNU9Csbo3VkbcyFC/Wi3YHChXHAA/Nz31Jl1bJeKUkRXQ81YAg+0HhXhp2lQaUpWCGOJTzEaBR9wFBEOxV1pUeh3SzmESfD9cGK75JZur3Qe16u6Fx3g44g1s4NXntINItHW3SaS23+vvF3gm6oG6q5GZCpAOWH31uOi7RLa8022eWCKSRHn3XeNSw/4qXkSMiuz1LS4NWXcuIY5VByFkQMM+OCDQQ3aNNPa7QLayxzNmIhrdN1Gynw5RQzcSoYHBOSMiu8sbiym04rpjQ9YbVxCqFd/PV+A7W8DjPfnnXWWtjFZ56uNEyADuqFyFGFBwO4cB4Vj2uiWtnK00dvCkretIsahj45YDNBDmh6autaZaxrfafBuNHu/AETRzKwOMmbPWFuB7PaByBgipzrWts/aNL15toeuznrOqXez472M5rZUFfdI0BjoUF6JJpo4ZWkmtGcmF41nYPhOABAG/nJHA8K67bW8Fxf6ZMksCW7wSGGSeMvEHYKRwDqFYpjBJ7qk2GyigTq0jRY8EbgUBePMYAxxyc15S6XBNF1LQxmL/DKKV/lxigjf+q0V5Bqay6haqtyYd8wAJHDIp7JIMrDLnd3hkE++tXretXOoaXqtsEhM1qIg81qMJLGWBblyKoCGHIdocKliHQrW3iMKW8KxN60YjUKfauMGvbT9Oh0xOrgiSJPmooUfYBigjjTNOXUp9PlS+074JswrbwlHdOrIeMZmY43M5GOGONaraPW/6ag1Ni9hbRo8kTRyRb88rIu6GJ31wzYAUgEjd8qlSz0C0sZDLFbQxyHm6RqrfaBmvqXQ7WaXrmt4TLjHWGNS2ORG9jNBGE9umsPsys6h1aKRiG4glbeNhnx4gVuto0gs9aszdhFtRbuIN8ARicvk5z2QxTlnv5ca70WES9WRGnwYxH2R2ARgheHZ4cOFL6yi1BDHNGkiHmrqGB9xGKDgtura11ifSox1ckJvHyEKlSVRmIOOB7Q4j2g1wH6Q9uthd27RDqy8JDbnZzut2c48MkVO9tpFvaqixwxIsZJQKigITzKgDgT5V+3ulQagQZoY5CBgF0VseQy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2" descr="data:image/jpeg;base64,/9j/4AAQSkZJRgABAQAAAQABAAD/2wCEAAkGBxIHEhUUEhQWFhUXFx0bGRgYFx0dIRwhIBgdHBoaHR8eHCghISAmIBwfITEkJykrLi8uHR8zODUsNygtLiwBCgoKDg0OGxAPFzQeICYsLiwwMys3Lzc0KzA0LDc2NzArNzQ3Ljc0NCs0NCwtNzQsLC03NzYsLDU2LDcsNywsNP/AABEIAG0BzQMBIgACEQEDEQH/xAAcAAEAAgMBAQEAAAAAAAAAAAAABwgEBQYDAgH/xABKEAACAQMBBAYECgYIBQUAAAABAgMABBEFBhIhMQcTIkFRYRQycYEjNUJSYnORobGyCDRDcnSSFRYXM1OCk7MkwdLi8FRjg7TR/8QAGQEBAAMBAQAAAAAAAAAAAAAAAAIEBQMB/8QAKhEBAAIBAgQEBgMAAAAAAAAAAAECAwQRBRIxUSFScaEUMkJhgeETFUH/2gAMAwEAAhEDEQA/AJxrjtuukez2OG7ITJORkQpjPkXPJR7eJ7gax+lrbf8Aqda/B49ImysXfu49aQj6ORjzI7s1Vq5uHu3Z5GLOxJZmOSSeZJoJA2h6ZNT1YkROtsncsQ7XvdsnPmMVxN7rd1qH99cTSfvys34msCtlo+gXeuHFtbyy8cEohIHtbkPeaDXKd3iK29jtTfafjqru4THICV8fZnFbj+y/WMZ9Cf8AmT8N6tNq2zF7o2TcW00YHymjbd/mxu/fQdroPTbqWnECfq7lfpqFb3MgA+0Gp92N2hXaqziukQoJN7skgkFXKniOfFaptVqOg/4mtvbL/vyUHd0pUe9Mu11zshbwvalA0khUll3uG6Tw44oJCpVTL3pP1e853ki+SBU/KoNaqXa/UZvWvbk//M//AFUFyKVTy0241O0OUvbj3ys33MSK7XZvpxvrBgLtUuE7zgI/tBUbp9hX3igsdStNsrtNbbVwCe2fK8mU8GQ/NYdx+49xNbmgUpXBbd9KdnskTEMz3A/ZIcBf325D2DJ8hmg72lVd1zpi1XVCdyRbdfmxKM4/ebLZ8xiuYm2u1CY5a9uSfrn/AOTUFyaVT2y251OxOUvbj/NIWH2NkV3WzPTpeWRC3kaXCcMsoCP7eHZPswPbQWIpWm2W2otdqouttZAw+Up4Mh8GXu/A9xNbmgUrE1eVoIJmU4ZY3IPgQpINVb/tW1n/ANY3+nF/0UFr6VEHQ90oPrjeiXzgzkkxSEBd/vKEAAbw7vEcOY4y/QKUriOmLW7jZ/TjNbSGOQSoN4AHgScjDAig7elVQ/tW1n/1jf6cX/RVk9iL2TUtPtZZW3pJIUZmwBklck8Big3lKUoFKUoFKUoFKUoFKUoFKUoFKUoFKUoFKUoFKUoFKUoFKUoFKUoIg6cdgbnXyt5bFpDHHutB34BJ3o/E8eK8zjhnlVfXUoSCCCDgg93lVrdN2zW31CexuiFIk+Ac8AwYBhGfPjgHv5c+fvtf0daftXlpo9yU/tYsK3v4EN/mB8sVO+O1OvqjW0T0V66Kdlk2tv1hlz1SIZZAOBZVKjdz3ZLAHyzVq7K0jsEWOJFRFGFVQAAPICoy2K6Lp9ib8XEE6TQsrRyK6lHCsQRjG8GIZVPyc4NSpUEivxlDjBGQe41+0oI4226ILLaEF4ALafnvIvYY/SQcPeuD455VvejHRJtnNOhtpwBJG0md05BzM7KQfAgg+PHjiuqpQKh79JP9Utfrz+Q1MNQ9+kn+qWv15/IaCvtT/wBHXRjpmvabbzzxMZZFbeYSuOUjAcAccgO6oAq2HQ58TWf7r/7r0HL670EWVypNrLLDJ3ByHT2EYDD25PsNQJrOly6LPJBMN2SNirD2d48QRxB8DV1qqj0y3SXesXRTGFKoSPFUVW+wgj3UH10O7RPoGpQgE9XOwhkXuO8cIfaGI4+Bbxq1lU62Ds2v9Rs0QZJnjPuVgzH3KCfdVxaCNOmfb87LQi3t2xczKePfGnLf/eJyF9hPdVaXcyEkkkk5JPMnvJroOkHWjtBqFzMTlTIVT9xeymPcAfaTWDsvozbQXcFsvAyyBSfAc2b3KCfdQbvYXo8vNszvRgRwg4aZ/Vz3hRzZvZw8SKlmx6BLGNR11xcO2OJXcQZ8gVYj7TUoaTp0WkQxwQqFjjUKo8h+JPMnvNZdBCWu9ASFSbO6YMOSzAEHy3kAx/KahnXdFn0CZoLmMxyL3HvHcwPIg+Iq6dR502bKpr9g8yj4a2UyK3eVHGRD5buWHmo8TQV22W2in2XuEuLdsMp7S9zr3ow7wfu4EcRVt9l9di2ltYrmH1ZFzg81I4Mp8weFUxqbP0btbIe5s2PZKiZB4EEI/wBoKfy0E069+rT/AFL/AJDVKqurr36tP9S/5DVKqD6ikMJDKSGBBBBwQRxBB7jVm+iHpDG1kPUzkC7iXj3dao4dYPP5w9/fgVkMZADYOCSAccCRjIz4jI+0VkaXqMukypNC5SSNt5WHcf8AmDyI7wSKC7NRv0/fFLfXR/ia3nRzttFtpbb4wsyYE0fzT84fRbu947q0fT98Ut9dH+JoKyVb/o4+K7L+Hj/KKqBVv+jj4rsv4eP8ooOkpSlApSlApSlApSlApSlApSlApSlApSlApSlApSlApSlApSlApSlBEnTXs0zlb2NcgAJNju49hz5cd0/5a1WxnShNpIWK7DTRDgH/AGiDzz649vHzPKptljWZSrAMpBBBGQQeBBHeKh7bXose2LS2A305mHPaX9wn1h5Hj7a0tPmx5KfxZvxKtkpatueiUtF12211N+3lWQd4B4j95TxHvFbKqoq0mnycC8UqHHDKOp+4g12OjdKWoadgSMs6j/EGG/mXB95Br3Jw60eOOd/V5XUx9UJ9pUaab0xW02BPDLGfFcOP+R+6uksukHTLzldIvlICn5wKp202WvWsu8ZaT0l09Kw7TVre9/uponz8yRW/A1mVxmJjqmVD36Sf6pa/Xn8hqYaiL9I2Fp7W1CKWPXngAT8g+FeCvNT10d9Kem6Bp1vbzPIJI1YMBGSOMjMMHlyIqGoNmr649S0uWz82Fz+C1vtO6LNX1DGLRkB75GVPuYg/dQSFtf06o0bR6dG4kYY66UABfNVycnwzw8jyqD+3dv8AKd3bzLMxP2kkmvq+s5NPkeKVSkiMVZTzBHMV0PRztUNkLxJ2jWRD2XyoLBTzZCeIYfeMg88gJl6GOjhtnAbu7XFw64RD+zU8yfpnl5DI7zUmarKYIZWHNY2I9yk19affR6lGksTB43UMrDkQa9LiIToynkwIPvGKCkFST+j/AG6z6sGPNIZGX28E/BjUeXls1nI8b8GRire1Tg/eK7LoX1QaXq1vvHCy70R/zr2B73C0Fq6UpQK87iIXCMp5MpB94xXpWr2n1NdGtLiduUcTN7SFO6PaTge+gphUhdA8xi1eID5UcgP8hb8QKj2pO/R7sjc6oXxwigds+BJVAPad4/YaCw+vfq0/1L/kNUqq6uvfq0/1L/kNUqoJs6JNlYdr9GuYJuB9KYxuBxRuqjww8u4jvH21E20ehT7N3D29wu66H3MO5lPep/8AOINTv+jf8Xz/AMUf9qOun6TNhY9tLfAwtxGCYpPxRvon7jx8QQrNsntHPsrcpcQHtLwZTydT6yN5H7jg91TV0o7SQbV6B6RAeBmjDKeaMPWRvMZ94IPI1AuoWMmmyPFMhSRCVZTzBFfsN/LDG8SuRHIVLp3ErndPtGTx8zQY1W/6OPiuy/h4/wAoqoFW/wCjj4rsv4eP8ooOkpSlApSlApSlApSlApSlApSlApSlApSlApSlApSlApSlApSlApSlApSlBqdd2btNfGLiFXOMBuTD2MOI+2oz2i6IJIctZS74/wAOTAb2BuR94HtqYqV3xanJi+WXO+KtusKq6lp02lOY542jcdzDGfMdxHmMisWrP7SaBDtFC0Myg5HZbHFDjgynxH38jVZru3a0keNvWRmU48VJB/CtnS6mM0T4bTCllxckvHFWD6LtpW2htMSHM0J3HPzhjKP7xwPmpqvlSV0GTlbudO5oQT7VcAfmNR12OLYpns9wW2vt3TVSlKwWgUpSgjDpk6Ov6yxm6tl/4qNeKgf3qj5P747vHl4YrYwKnB4EVeKoO6b+jnG/qFov0riMffMB+b+bxNByvRB0iHZWUQXDE2kh4/8AtMflj6J+UPeORBszG4lAZSCCMgg5BB5EHwqj1TJ0J9I/oDLYXb/BMcQSMfUJ/ZsfmnuPceHI8A0vTrss2i3xuEX4G5O/kDgJP2inzJ7fnvHwNRvHIYiGUkEHIIOCCORB8auZtNoEG01u9vcLlH7xzU9zKe4j/wA4VV3bnYC72Nc9YpkhJ7M6A7p48A3zG8j7iedBOvRj0lQbVxJFM6x3gGChOOswPXj8c8yvMce7jUhVR0Hd4iujstvdUsV3UvZwo5AuW/Nmgt5NKsClnYKoGSScADxJPKq89NHSQm0H/B2jb0CtmSQcpGHIL9AHjnvIBHAAmO9Y2lvNb4XNzLKPms5I/l5fdWqVS5AAyTyAoPyrK9A2yzaHZNPKu7LckMAeYjGer+3Jb2FfCuM6LuiKS8dLnUU3Ihhkgb1pPAuPkr9E8T3gDnYADFBha9+rT/Uv+Q1Sqrq69+rT/Uv+Q1SqgsV+jf8AF8/8Uf8AajqWaib9G/4vn/ij/tR1LNBGnTB0djamP0i3Uelxry5dao+SfpD5J9x7sVpkQxEhgQQcEEYII5girw1DHTZ0b+mhr+zT4QDM8aj1gOcij5w7x3jjzzkIDq3/AEcfFdl/Dx/lFVAq3/Rx8V2X8PH+UUHSUpSgUpSgUpSgUpSgUpSgUpSgUpSgUpSgUpSgUpSgUpSgUpSgUpSgjfQeleGQmK9QwyKSpdQWQkHBOPWXj3cR5131hqMOorvQyJIvijBvwqtG1EPo97dL4Ty/7hrAgma3O8jMjeKkg/aONbN+H0vHNSdlKNRaPCfFbClVqtdtdRtRhbub/MQ/5wayJOkLVJBg3bY8kjB+0ID99V54bk80e7p8TXsnLavaWHZmEySsN7B3I88XPcB5eJ7qrVcztdOztxZ2LN7Scn7zX1d3Ul6xeV2dzzZ2LH7TXjWhptNGGOu8yr5cs3kqVugnTyWuZyOyAsYPn6zfYN37ajbR9Ll1qZYYF3nY8PADvZj3Ad5qyOy+hps7bRwJx3Rlm+cx4s3vP2DA7q46/NFcfJ/sp6em9ubs21KUrEXilKUCvxgGGDxFftKCOrroX0m5dn3JV3iTupJhRk8lGOA8q8v7EdJ8J/8AV/7akqlBiaVYjTYkiDu4QboaRt5sDlk4GcDhnnwrIljWYFWAZSMEEZBHgQa+6UHA670QaVq5LCJoGPfA26P5SCg9wFczP0AWzHsXkqj6SK34FamSlBEVn0B2UeOtuZ3/AHdxM/arV3Ozewmn7NENb26hx+0bLv7mbOPdiukpQKUpQeV1ALpGRs4dSpx4EYNR1/YjpPhP/q/9tSVSg0WyGylvshE0Vtv7jPvnfbeOd0L4eCit7SlApSlBH2o9DmlX8rylJELsWKo+6oJ54GOA8q7XR9OTR4I4I87kSBFycnAGBk1mUoFKUoFKUoFKUoFKUoFKUoFKUoFKUoFKUoFKUoFKUoFKUoFKUoFKUoIR2/2EvpryeeGHrI5G3huMCR2RnKnB555ZrhbzSrix/vYZU/fjYfeRVqKVoY+IXrERNd9la2miZ3iVSt4eNN8eIq2LwJJzVT7QDXx6HH/hp/KP/wArt/Zx5Pf9IfC/dVmzspb84ijeQ+CKW/AV2ez/AEW3upkGYC3j7y3F/coP4kVPKgLwHCv2uV+JXn5Y2Trpqx1ndpNl9lrbZiPdgXtH15G4s3tPh5DArd0pVC1ptO9p3lYiIiNoKUpUXpSlY+oTm1ikccSqMwB8gTQZFK4zo121ba2N+ujEM6brbgzho3GY5FzzB4j2iszYjan+ntOjvbjq4Qwcv2sIoSRlySx4DC54mg6elaqx2kstQR5IrqB0jGZGWVSEHHixz2RwPE+BrXbM7bWu0bTpFJGHjldFXrUZpFRVPWoAclDk4IyOFB01K4XYHbuHUbK2a9uoEupt/sF1QnEzonZzwyFGPGuv1PU4NJTrLiVIkzjedgoz4ZJ5+VBl0rBt9ZtrmEzpPE0IBJlEi7gxzy2cDHfnlWk2m2qiis7x7SeJ5reIuQrK+6cdneAJ8KDqaVqpNcg06CKW6mjiDqvGR1UElckDJ4nyFe9vrFtcwmdJ4mhAJModdwAc8tnAx355UGdStVDtJZTzCBLqBpjyjEqljwzwGeJxxx4ca9NW1610Xd9JuIod71RI6rnxxk8h40GxpXK7NbSemyag00sfUW8wCPlQoTqlfJbkRxzkmt5pOsW+sqWtpo5lBwTG4bB8Dg8KDOpXO61tC+n6hYWiopW66/eY5yvVR74x3cTzzWVe7VWFgSJbu3QhihDSoCGGN5SM5BGRnwyPGg3FKwr3V7fT4hNLNGkRxiRnAU54jBJwc92OdaPX9vLLSIEmE0MokK7irMgLAybjOOPFVOckct0+FB1NK0N9q5uPRXtLi0MUk26zNID1i8d5ISpw0mQeHkfCsZdurM3xs+uhyIw2/wBcmC5kKdSBn+84Z3efLhQdPSvCC8iuWdUkRmjOHVWBKEjIDAHIOOODWj2k2ztNCtnuDNFJgNuIsqZkZSA6Jx4lSRkDOKDo6VrLHX7W9gM6TwmJR23EqlUOASGYHAIyOfiK+9J1u21oMbaeKYL63VuGxnlnB4ZxQbClaTbDaCPZu1lmZ41dY3Mau4XfcKSqDJyScchxrX7D6v6RZm4uL+G44B5GXq1WDKAtGSp4bvi3Gg6ula3SdftNaLC2uIpivrCORWI8yAc486+G2kslkEXpUHWGQxhOtUtvggFMA53gSARz4jxoNrStHtrtENlrOS5Kb5TdCrnGWZgq5J5DJyT4V5bOzanK+bxLQRFMqYHcsGyMKd4YIxniKDoaVpX2u0+MoDe22X9X4ZO1xK8O14gj2gjurN1TVrfSE37iaOJCcBpHCgnngZPE+QoM2lYunajDqiCSCVJUPykYMPMZB5+VYtjtFZ6jKYYbmGSVc5RJFYjHPgD3d/hQbSlaqLaWymm9HW6gM2SOrEqlsjmuM5yMcufCtrQKVFdh0g6nJY/0i9pbNajO8qSusgCyFGIDArwIJxnjUiT61b2kCzzSpFEwUhpGCjtDIHE8/Kg2FKwbbWba6hM6TxNCASZQ6lBjnls4GO/PKvnS9ctdYVmt54pVT1ijht324PCg2FK1el7SWeruUt7mCVwMlY5FY48cA8uI48uNfN9tNZafL1M11BHLw7DSqG48sgnhnuzzoNtSsLUNWt9M3evmii3gxXrJFXIUZcjeIyADk45V4vtDaRwC4NxCIG9WUyKFPEjAJOCcgjHlQbOlcfrm1ixyae1vPE1vPM6ySAqV3VjZj2uQwV4+w1vtL1+01fe9HuIZd3G9uSK2M5xnB4ZwceODQbKlKUClKUClKUClKUClKUCsLWv1eb6p/wAhrNr8dQ4IIyDwIPfQRJYW7aRp2mapCCWt4FS4Uc3t29f2lD2x7DWggDf1b0w5UQi9BnLqWQJ6RLgyKCC0e9u5GePCp1jtY4k6tUUR43dwKAuPDHLHlXzFZRQx9UsaLHgjcCgLx5jdxjjmg4TQdLF1qKTtd2ErejOrRW0W6ZIyVwzfCvlQ27g4xxr96Nmghk1KP4NZhqE+6vZD7pRMYHPd4Ny4cDXZabolrpRYwW8MRb1jHGqk+0gV6DSrcTdf1MfXEbpl3F38eG9jOKCI9mdIgfZOVzEhdoZ3Zt0ZLJJIEbPPICKB7KzdpZZPTdKeSWGNDaERyXMZePriFJzh1AcrjBJ++pSSwijj6oRoIsEdWFG7g8xu4xg5NLvT4b2PqpIkePGNxlBXwHAjFBGFzpXoNjrUgurabrYcvHbJupG4jYE46x8MwwTx7s1ttY0uHS9npVhjVB6FxwACSUBJJ5kkkn312lro9taRmKOCJIm5osahT7VAwayZLZJU6tkUoRu7hAK48McseVBH+u600c1jaILWNmtusFxdLvKowAUjGVy5xk9ocMVzWkyiTT9oNySKVcsd+FdyNiYe0yLvEYJHMEg4zUu6jpFvqahJ4YpUXkrorAewEcK+k0yBFZRFGFcAMoRcMAMAMMYIA4ce6gjvajRYNK0mx6qNVaKa0ZGCgHeMibzZ55OST7aybaSC212+N8YwzW8Poxl3QOrAbrQpbh6/EgeB86kCa0jnUIyKyjGFKggY9XAPDh3V4alpNvqu718MUu6cr1iK2D4jIOKCJNB0qy1601eGKZLe2e9HVSdncBG4UABIBQuMAd4Ix3V2vR1rj6mbmGVIOstpFRprb+7lyuQR9IYwR3V00ukW8yOjQRFJMb6mNcNjAG8MYOMDn4V6WFhFpqCOGNI0HJUUKPsAxQcbtZ8eaL7Lz/64rw2G0iC7uNXkkiR2a8eMllB7IRTu8e7LHPjw8K7yS1SVldkUumdxioJXIwd08xkcDiv2G2SDe3FVd47zYAG8TzJxzPnQRDommDUNJ09hcwwz2807QC4IKPuyyLusCckBccRkisnXdYTXtDW6eGKIrcxqxQAp2btQ7o2PUY5PvPPnUk3Wg2l5GIpLeF41JIRo1Kgk5JAIwCTWSbKIx9V1adXjd3N0buPDdxjHlQcdthJFLLpRhKFPTxgxkFf7qTON3hzrwkNvabQMJOqTesEK7wUAt6Q2SM8C3312dtpFvaIiRwxIkbbyKqKAhOcsoA4HieI8TX7faTb6iyNNDHI0ZyhdFYqfFSRwPsoOJ2b1WDRtQ1dbiVIj1scvbYLlDCO0M8x3HHLh41zlsUv9mbuQKGy9w6krxAM5OfLhUr3ujW1+6ySwRSOnqs8asV9hIyK94rOOFSiogQ5yoUAHPrZGMce+gjDpEmjmsbB4Hh9GW6hM7Ab8Y7HZMqowymSpIJ45XyrbbN6f1mpLcemWMknozK0Vqm6XQspV2+FfIDYAOO+uzs9It7GNoooYkjYksiooUk8yQBg5r50zRLbScm3giiLczHGq59uAM0Gq6R4lk0y9LKDi2lIyAcHqzxHga5Lau3jj03SzIgFr1ts11gdkp1fOTHNd7dz7qk6aJZ1KuoZWGCpGQQeYIPMV+dQu7ubq7mN3dwMYxjGOWMd1BHevSW1xqmmegmJpwzGQwkEC33O1vlOG6Tjdz3nhzr16NNNhkudVmMamX+kZVDkAkBcMACeXFieHl4V22m6Rb6VnqIYot45bq0Vc+3A41kQWyW29uIq7zFm3QBvMebHHM+dBhbRravbyLemMW7AK/WkBeLADJJGO1jB7jiuA2NnTSNU9Csbo3VkbcyFC/Wi3YHChXHAA/Nz31Jl1bJeKUkRXQ81YAg+0HhXhp2lQaUpWCGOJTzEaBR9wFBEOxV1pUeh3SzmESfD9cGK75JZur3Qe16u6Fx3g44g1s4NXntINItHW3SaS23+vvF3gm6oG6q5GZCpAOWH31uOi7RLa8022eWCKSRHn3XeNSw/4qXkSMiuz1LS4NWXcuIY5VByFkQMM+OCDQQ3aNNPa7QLayxzNmIhrdN1Gynw5RQzcSoYHBOSMiu8sbiym04rpjQ9YbVxCqFd/PV+A7W8DjPfnnXWWtjFZ56uNEyADuqFyFGFBwO4cB4Vj2uiWtnK00dvCkretIsahj45YDNBDmh6autaZaxrfafBuNHu/AETRzKwOMmbPWFuB7PaByBgipzrWts/aNL15toeuznrOqXez472M5rZUFfdI0BjoUF6JJpo4ZWkmtGcmF41nYPhOABAG/nJHA8K67bW8Fxf6ZMksCW7wSGGSeMvEHYKRwDqFYpjBJ7qk2GyigTq0jRY8EbgUBePMYAxxyc15S6XBNF1LQxmL/DKKV/lxigjf+q0V5Bqay6haqtyYd8wAJHDIp7JIMrDLnd3hkE++tXretXOoaXqtsEhM1qIg81qMJLGWBblyKoCGHIdocKliHQrW3iMKW8KxN60YjUKfauMGvbT9Oh0xOrgiSJPmooUfYBigjjTNOXUp9PlS+074JswrbwlHdOrIeMZmY43M5GOGONaraPW/6ag1Ni9hbRo8kTRyRb88rIu6GJ31wzYAUgEjd8qlSz0C0sZDLFbQxyHm6RqrfaBmvqXQ7WaXrmt4TLjHWGNS2ORG9jNBGE9umsPsys6h1aKRiG4glbeNhnx4gVuto0gs9aszdhFtRbuIN8ARicvk5z2QxTlnv5ca70WES9WRGnwYxH2R2ARgheHZ4cOFL6yi1BDHNGkiHmrqGB9xGKDgtura11ifSox1ckJvHyEKlSVRmIOOB7Q4j2g1wH6Q9uthd27RDqy8JDbnZzut2c48MkVO9tpFvaqixwxIsZJQKigITzKgDgT5V+3ulQagQZoY5CBgF0VseQyK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TEhUTEhQWFRIXGCAYFhUXGBcZHhkWFx4aGB8ZGRskIDQgJBolHBcUITEiJSkrMDouGSAzOD84NygtLisBCgoKDg0OGhAQGjQlICQsLC83NzY0NywsLy80LzcwKy81NC00LC0vNDQsKyssLDc2KzA0LCwsLCsrMC40LCwsOP/AABEIADsBFAMBIgACEQEDEQH/xAAbAAEAAgMBAQAAAAAAAAAAAAAABQYCBAcBA//EAD0QAAIBAgQEBAMDCAsAAAAAAAECAAMRBAUSIQYxQVETImGBBzJxFFLBIzRicpGSodEVJjM1QkRTdIKz8f/EABkBAQADAQEAAAAAAAAAAAAAAAACAwQBBf/EACMRAQACAgEEAQUAAAAAAAAAAAABAgMRBBIhMaGRIkFRYXH/2gAMAwEAAhEDEQA/AO4xExqVAoJYgAcyTYD3gZRKrm3HmGpXCE1m7Jy925fsvKZmvHeKq3CEUV7Jz/eP4WmrHw8t/tr+oTeIddicRwPE+KpG613Po51j+Ms2XfEphYV6IYfepmx/dO38RJ34GSvju5GSHSIkHlPFmGxBCo9nPJGBB/lJyZLUtWdWjScTsiQHHeZ18Lgq2Iwyo1SkNZVwSCi/NyPMLc+0kcjzJcTh6VdPlqorj/kL2kXW9EqWM4lqnN6WX0FQ01omtiXIJKg3CIu9gxNjv0b0lhzc1vBqfZtHj6fyfiX06v0rb2gbkTludcSZ3hquGpVEwJbE1PDS3iWDfpb8pceGGzHU/wBvGGCWHh+Brvqub6r9LWgWGJAceZ0+DwFfE0gpqU1BUNcjdlXex7EyuYTF59UprUVcBZ1DC5q8mFxfeB0KJhR1aV1W1WGq3K/W3peV3jTi1cCtNEptXxdY6aGHU2Lt3J6KL7mBZYlA/rAw8S+AQ8/AIqH2Ly7ZY9RqNNqyhKxQGoqm4VyBqAPYG8DZiIgIiICIiAiIgIiICIiAiIgIiICcv40pmriKiszWU+UXNhsP8PKdQnM+Jvzqr+t+AkLZL49WpOpZuVaYrGvyg8q4WrYhytMrYblibWB9OcvWTcA4elZqpNZ/XZR9F/mTNTgiuqGszsFUKLsxAA3PWZ538Q6SXXDr4rfeNwo/E/wm7HyOTyK6j12MMxNItZT8dlyF2sNPmPL69pJ8L8FLiNT1KhFNWtpUWJ2B59BvIJM3uSXG5N7j19J0j4fNeg7C9jU2NiL+VeUqi3LwT02mdfPtThi3Xq3hNZXlNHDrpo0wvc9T9TzM3oiVTMzO5b3zxNBXRkYXVlKsD1DCxH7DOffCbEHD08Xl9Vt8FWbSSf8ALv51J99W/qO06LOSfFTKcXTxZrYKk9QY7DnCV9CswQ6gBUa3LyMRc7bTgmvhQhxBxmZuN8XWIpXv/YUvIv7SG29J0GaORZauGw9LDp8tJAg9ha83oHPviR+fZP8A7v8ACdBlF+IGDqPjcqZKbuqYrU7KrMEW3NiBsPUy9QKb8YP7nxn6i/8AYki8iz/NhRoKuWIaehAH+0ruth5rae29pNfFbCvVynFJSRqjsq6URSzHzodgNzteQeV/EM0qFKmcrzMlEVTbDHcqANt/SB0deW85xlwFXibEmpucPhUWiD0DhWZh6+dhf1nQcDifEppU0smtQ2hxZluL2YdCOolH44yLE0sZSzXL08WvTTwq+HvbxqJ7H7w/AdrEL/EoKfE5Stv6PzDxv9H7O179r8veXXLa7VKVN3pmk7IGamTcoxAJUnuDt7QNmIiAiIgIiICIiAiIgIiICIiAiIgJQOK8rqis9XSTTY31De2wG/aX+JC9OqNKsuKMkalx2pTDCzC4mn/Q2plWmbFiAAeVybc51HNeF6VW7L+TfuvI/UfylWfJatCtT1rdfEXzruPmHPt7zmPLmwT9E9vTFOPJjn9JfIeAqNGzVvy1T12QfRevvLcqgCwFgOQE9iaMmW2Sd2l6MREeCIiVukTCt8p+hmjw/iVehSs4Zgi6rMCQbdfWBIxILiSo7FaVLWXsah0EXGn5L7jYvbbqFIkrl+J8WmjjbULkdj1HsbiBsRICiypi7ErUZ2bSwe7U7LcoyXtpFjv6i++82uJ2thm3t5k5kqLGogNz0FucCViamV28NdOm2/yMXHM8m6yBzEsMS7bhFelerqb8mDvbRyKtspJ5ar9IFpiYV/lbfTsfN29faQ/DrqC9MaS6hS1RGLq4N7Nudm2Nx9IE3ESO4gq6aDb2LEIGvYKXIW7HoovvAkYld4dxR1tRLqdGokAgqWY3Hh730KtxboTLFARNfHrem41+HdT5+Wnbn7TR4eqLZ0AUMpAYoxdWJF7gn05j/wBgS0SAzph9ppBtGnw2NnqFBfUm4tza19pOVPlP0gZxKjl1Z1XB02ZiHKVEYkm4NNiyMetmIIv0PpLJmiXpONfh3UjWTbT63v8AjA2okXkFVSrqqhSrWbSxdSbA3Vu2427z448ocRprtpp+GDTBbSrNc6ze+7AaNuxMCaiR2QuTRuSSupgjHmaYYhDfr5bb9eciMwLfaWbcItSlepqbyAjlp5aW5E+vpAtET5Yr5G82jynz/d2+b25yK4cqL56YCl0C6nRi6vcGzXJ2bY3HqO8CaiIgIiICIiAiIgIiICYU6Kr8qgX52AEziB5p3v17wq25bT2IGC0lBLBQGPM2Fz9TPXQEWIBHY7zKIGNOmFFlAA7AWgoN9hvz9frMogLTClSVRZQFHYACZxATxlBFiLg9DPYgYLRUWsoFuVgNge0ziIHhF9jynlOmFFlAA7AWmUQMKlFW+ZQbcrgGZxEDHQNthty9Om09ZQRYi47GexAxp0wosoAHYC08qUlYWYAjsQDM4gJiUBvsN+fr9ZlEARMKVJVFlAUdgAJnEBER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8" descr="data:image/jpeg;base64,/9j/4AAQSkZJRgABAQAAAQABAAD/2wCEAAkGBxQTEhUTEhQWFRIXGCAYFhUXGBcZHhkWFx4aGB8ZGRskIDQgJBolHBcUITEiJSkrMDouGSAzOD84NygtLisBCgoKDg0OGhAQGjQlICQsLC83NzY0NywsLy80LzcwKy81NC00LC0vNDQsKyssLDc2KzA0LCwsLCsrMC40LCwsOP/AABEIADsBFAMBIgACEQEDEQH/xAAbAAEAAgMBAQAAAAAAAAAAAAAABQYCBAcBA//EAD0QAAIBAgQEBAMDCAsAAAAAAAECAAMRBAUSIQYxQVETImGBBzJxFFLBIzRicpGSodEVJjM1QkRTdIKz8f/EABkBAQADAQEAAAAAAAAAAAAAAAACAwQBBf/EACMRAQACAgEEAQUAAAAAAAAAAAABAgMRBBIhMaGRIkFRYXH/2gAMAwEAAhEDEQA/AO4xExqVAoJYgAcyTYD3gZRKrm3HmGpXCE1m7Jy925fsvKZmvHeKq3CEUV7Jz/eP4WmrHw8t/tr+oTeIddicRwPE+KpG613Po51j+Ms2XfEphYV6IYfepmx/dO38RJ34GSvju5GSHSIkHlPFmGxBCo9nPJGBB/lJyZLUtWdWjScTsiQHHeZ18Lgq2Iwyo1SkNZVwSCi/NyPMLc+0kcjzJcTh6VdPlqorj/kL2kXW9EqWM4lqnN6WX0FQ01omtiXIJKg3CIu9gxNjv0b0lhzc1vBqfZtHj6fyfiX06v0rb2gbkTludcSZ3hquGpVEwJbE1PDS3iWDfpb8pceGGzHU/wBvGGCWHh+Brvqub6r9LWgWGJAceZ0+DwFfE0gpqU1BUNcjdlXex7EyuYTF59UprUVcBZ1DC5q8mFxfeB0KJhR1aV1W1WGq3K/W3peV3jTi1cCtNEptXxdY6aGHU2Lt3J6KL7mBZYlA/rAw8S+AQ8/AIqH2Ly7ZY9RqNNqyhKxQGoqm4VyBqAPYG8DZiIgIiICIiAiIgIiICIiAiIgIiICcv40pmriKiszWU+UXNhsP8PKdQnM+Jvzqr+t+AkLZL49WpOpZuVaYrGvyg8q4WrYhytMrYblibWB9OcvWTcA4elZqpNZ/XZR9F/mTNTgiuqGszsFUKLsxAA3PWZ538Q6SXXDr4rfeNwo/E/wm7HyOTyK6j12MMxNItZT8dlyF2sNPmPL69pJ8L8FLiNT1KhFNWtpUWJ2B59BvIJM3uSXG5N7j19J0j4fNeg7C9jU2NiL+VeUqi3LwT02mdfPtThi3Xq3hNZXlNHDrpo0wvc9T9TzM3oiVTMzO5b3zxNBXRkYXVlKsD1DCxH7DOffCbEHD08Xl9Vt8FWbSSf8ALv51J99W/qO06LOSfFTKcXTxZrYKk9QY7DnCV9CswQ6gBUa3LyMRc7bTgmvhQhxBxmZuN8XWIpXv/YUvIv7SG29J0GaORZauGw9LDp8tJAg9ha83oHPviR+fZP8A7v8ACdBlF+IGDqPjcqZKbuqYrU7KrMEW3NiBsPUy9QKb8YP7nxn6i/8AYki8iz/NhRoKuWIaehAH+0ruth5rae29pNfFbCvVynFJSRqjsq6URSzHzodgNzteQeV/EM0qFKmcrzMlEVTbDHcqANt/SB0deW85xlwFXibEmpucPhUWiD0DhWZh6+dhf1nQcDifEppU0smtQ2hxZluL2YdCOolH44yLE0sZSzXL08WvTTwq+HvbxqJ7H7w/AdrEL/EoKfE5Stv6PzDxv9H7O179r8veXXLa7VKVN3pmk7IGamTcoxAJUnuDt7QNmIiAiIgIiICIiAiIgIiICIiAiIgJQOK8rqis9XSTTY31De2wG/aX+JC9OqNKsuKMkalx2pTDCzC4mn/Q2plWmbFiAAeVybc51HNeF6VW7L+TfuvI/UfylWfJatCtT1rdfEXzruPmHPt7zmPLmwT9E9vTFOPJjn9JfIeAqNGzVvy1T12QfRevvLcqgCwFgOQE9iaMmW2Sd2l6MREeCIiVukTCt8p+hmjw/iVehSs4Zgi6rMCQbdfWBIxILiSo7FaVLWXsah0EXGn5L7jYvbbqFIkrl+J8WmjjbULkdj1HsbiBsRICiypi7ErUZ2bSwe7U7LcoyXtpFjv6i++82uJ2thm3t5k5kqLGogNz0FucCViamV28NdOm2/yMXHM8m6yBzEsMS7bhFelerqb8mDvbRyKtspJ5ar9IFpiYV/lbfTsfN29faQ/DrqC9MaS6hS1RGLq4N7Nudm2Nx9IE3ESO4gq6aDb2LEIGvYKXIW7HoovvAkYld4dxR1tRLqdGokAgqWY3Hh730KtxboTLFARNfHrem41+HdT5+Wnbn7TR4eqLZ0AUMpAYoxdWJF7gn05j/wBgS0SAzph9ppBtGnw2NnqFBfUm4tza19pOVPlP0gZxKjl1Z1XB02ZiHKVEYkm4NNiyMetmIIv0PpLJmiXpONfh3UjWTbT63v8AjA2okXkFVSrqqhSrWbSxdSbA3Vu2427z448ocRprtpp+GDTBbSrNc6ze+7AaNuxMCaiR2QuTRuSSupgjHmaYYhDfr5bb9eciMwLfaWbcItSlepqbyAjlp5aW5E+vpAtET5Yr5G82jynz/d2+b25yK4cqL56YCl0C6nRi6vcGzXJ2bY3HqO8CaiIgIiICIiAiIgIiICYU6Kr8qgX52AEziB5p3v17wq25bT2IGC0lBLBQGPM2Fz9TPXQEWIBHY7zKIGNOmFFlAA7AWgoN9hvz9frMogLTClSVRZQFHYACZxATxlBFiLg9DPYgYLRUWsoFuVgNge0ziIHhF9jynlOmFFlAA7AWmUQMKlFW+ZQbcrgGZxEDHQNthty9Om09ZQRYi47GexAxp0wosoAHYC08qUlYWYAjsQDM4gJiUBvsN+fr9ZlEARMKVJVFlAUdgAJnEBER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0" descr="data:image/jpeg;base64,/9j/4AAQSkZJRgABAQAAAQABAAD/2wCEAAkGBxQTEhUTEhQWFRIXGCAYFhUXGBcZHhkWFx4aGB8ZGRskIDQgJBolHBcUITEiJSkrMDouGSAzOD84NygtLisBCgoKDg0OGhAQGjQlICQsLC83NzY0NywsLy80LzcwKy81NC00LC0vNDQsKyssLDc2KzA0LCwsLCsrMC40LCwsOP/AABEIADsBFAMBIgACEQEDEQH/xAAbAAEAAgMBAQAAAAAAAAAAAAAABQYCBAcBA//EAD0QAAIBAgQEBAMDCAsAAAAAAAECAAMRBAUSIQYxQVETImGBBzJxFFLBIzRicpGSodEVJjM1QkRTdIKz8f/EABkBAQADAQEAAAAAAAAAAAAAAAACAwQBBf/EACMRAQACAgEEAQUAAAAAAAAAAAABAgMRBBIhMaGRIkFRYXH/2gAMAwEAAhEDEQA/AO4xExqVAoJYgAcyTYD3gZRKrm3HmGpXCE1m7Jy925fsvKZmvHeKq3CEUV7Jz/eP4WmrHw8t/tr+oTeIddicRwPE+KpG613Po51j+Ms2XfEphYV6IYfepmx/dO38RJ34GSvju5GSHSIkHlPFmGxBCo9nPJGBB/lJyZLUtWdWjScTsiQHHeZ18Lgq2Iwyo1SkNZVwSCi/NyPMLc+0kcjzJcTh6VdPlqorj/kL2kXW9EqWM4lqnN6WX0FQ01omtiXIJKg3CIu9gxNjv0b0lhzc1vBqfZtHj6fyfiX06v0rb2gbkTludcSZ3hquGpVEwJbE1PDS3iWDfpb8pceGGzHU/wBvGGCWHh+Brvqub6r9LWgWGJAceZ0+DwFfE0gpqU1BUNcjdlXex7EyuYTF59UprUVcBZ1DC5q8mFxfeB0KJhR1aV1W1WGq3K/W3peV3jTi1cCtNEptXxdY6aGHU2Lt3J6KL7mBZYlA/rAw8S+AQ8/AIqH2Ly7ZY9RqNNqyhKxQGoqm4VyBqAPYG8DZiIgIiICIiAiIgIiICIiAiIgIiICcv40pmriKiszWU+UXNhsP8PKdQnM+Jvzqr+t+AkLZL49WpOpZuVaYrGvyg8q4WrYhytMrYblibWB9OcvWTcA4elZqpNZ/XZR9F/mTNTgiuqGszsFUKLsxAA3PWZ538Q6SXXDr4rfeNwo/E/wm7HyOTyK6j12MMxNItZT8dlyF2sNPmPL69pJ8L8FLiNT1KhFNWtpUWJ2B59BvIJM3uSXG5N7j19J0j4fNeg7C9jU2NiL+VeUqi3LwT02mdfPtThi3Xq3hNZXlNHDrpo0wvc9T9TzM3oiVTMzO5b3zxNBXRkYXVlKsD1DCxH7DOffCbEHD08Xl9Vt8FWbSSf8ALv51J99W/qO06LOSfFTKcXTxZrYKk9QY7DnCV9CswQ6gBUa3LyMRc7bTgmvhQhxBxmZuN8XWIpXv/YUvIv7SG29J0GaORZauGw9LDp8tJAg9ha83oHPviR+fZP8A7v8ACdBlF+IGDqPjcqZKbuqYrU7KrMEW3NiBsPUy9QKb8YP7nxn6i/8AYki8iz/NhRoKuWIaehAH+0ruth5rae29pNfFbCvVynFJSRqjsq6URSzHzodgNzteQeV/EM0qFKmcrzMlEVTbDHcqANt/SB0deW85xlwFXibEmpucPhUWiD0DhWZh6+dhf1nQcDifEppU0smtQ2hxZluL2YdCOolH44yLE0sZSzXL08WvTTwq+HvbxqJ7H7w/AdrEL/EoKfE5Stv6PzDxv9H7O179r8veXXLa7VKVN3pmk7IGamTcoxAJUnuDt7QNmIiAiIgIiICIiAiIgIiICIiAiIgJQOK8rqis9XSTTY31De2wG/aX+JC9OqNKsuKMkalx2pTDCzC4mn/Q2plWmbFiAAeVybc51HNeF6VW7L+TfuvI/UfylWfJatCtT1rdfEXzruPmHPt7zmPLmwT9E9vTFOPJjn9JfIeAqNGzVvy1T12QfRevvLcqgCwFgOQE9iaMmW2Sd2l6MREeCIiVukTCt8p+hmjw/iVehSs4Zgi6rMCQbdfWBIxILiSo7FaVLWXsah0EXGn5L7jYvbbqFIkrl+J8WmjjbULkdj1HsbiBsRICiypi7ErUZ2bSwe7U7LcoyXtpFjv6i++82uJ2thm3t5k5kqLGogNz0FucCViamV28NdOm2/yMXHM8m6yBzEsMS7bhFelerqb8mDvbRyKtspJ5ar9IFpiYV/lbfTsfN29faQ/DrqC9MaS6hS1RGLq4N7Nudm2Nx9IE3ESO4gq6aDb2LEIGvYKXIW7HoovvAkYld4dxR1tRLqdGokAgqWY3Hh730KtxboTLFARNfHrem41+HdT5+Wnbn7TR4eqLZ0AUMpAYoxdWJF7gn05j/wBgS0SAzph9ppBtGnw2NnqFBfUm4tza19pOVPlP0gZxKjl1Z1XB02ZiHKVEYkm4NNiyMetmIIv0PpLJmiXpONfh3UjWTbT63v8AjA2okXkFVSrqqhSrWbSxdSbA3Vu2427z448ocRprtpp+GDTBbSrNc6ze+7AaNuxMCaiR2QuTRuSSupgjHmaYYhDfr5bb9eciMwLfaWbcItSlepqbyAjlp5aW5E+vpAtET5Yr5G82jynz/d2+b25yK4cqL56YCl0C6nRi6vcGzXJ2bY3HqO8CaiIgIiICIiAiIgIiICYU6Kr8qgX52AEziB5p3v17wq25bT2IGC0lBLBQGPM2Fz9TPXQEWIBHY7zKIGNOmFFlAA7AWgoN9hvz9frMogLTClSVRZQFHYACZxATxlBFiLg9DPYgYLRUWsoFuVgNge0ziIHhF9jynlOmFFlAA7AWmUQMKlFW+ZQbcrgGZxEDHQNthty9Om09ZQRYi47GexAxp0wosoAHYC08qUlYWYAjsQDM4gJiUBvsN+fr9ZlEARMKVJVFlAUdgAJnEBERA//Z"/>
          <p:cNvSpPr>
            <a:spLocks noChangeAspect="1" noChangeArrowheads="1"/>
          </p:cNvSpPr>
          <p:nvPr/>
        </p:nvSpPr>
        <p:spPr bwMode="auto">
          <a:xfrm>
            <a:off x="748030" y="4230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TEhUTEhQWFRIXGCAYFhUXGBcZHhkWFx4aGB8ZGRskIDQgJBolHBcUITEiJSkrMDouGSAzOD84NygtLisBCgoKDg0OGhAQGjQlICQsLC83NzY0NywsLy80LzcwKy81NC00LC0vNDQsKyssLDc2KzA0LCwsLCsrMC40LCwsOP/AABEIADsBFAMBIgACEQEDEQH/xAAbAAEAAgMBAQAAAAAAAAAAAAAABQYCBAcBA//EAD0QAAIBAgQEBAMDCAsAAAAAAAECAAMRBAUSIQYxQVETImGBBzJxFFLBIzRicpGSodEVJjM1QkRTdIKz8f/EABkBAQADAQEAAAAAAAAAAAAAAAACAwQBBf/EACMRAQACAgEEAQUAAAAAAAAAAAABAgMRBBIhMaGRIkFRYXH/2gAMAwEAAhEDEQA/AO4xExqVAoJYgAcyTYD3gZRKrm3HmGpXCE1m7Jy925fsvKZmvHeKq3CEUV7Jz/eP4WmrHw8t/tr+oTeIddicRwPE+KpG613Po51j+Ms2XfEphYV6IYfepmx/dO38RJ34GSvju5GSHSIkHlPFmGxBCo9nPJGBB/lJyZLUtWdWjScTsiQHHeZ18Lgq2Iwyo1SkNZVwSCi/NyPMLc+0kcjzJcTh6VdPlqorj/kL2kXW9EqWM4lqnN6WX0FQ01omtiXIJKg3CIu9gxNjv0b0lhzc1vBqfZtHj6fyfiX06v0rb2gbkTludcSZ3hquGpVEwJbE1PDS3iWDfpb8pceGGzHU/wBvGGCWHh+Brvqub6r9LWgWGJAceZ0+DwFfE0gpqU1BUNcjdlXex7EyuYTF59UprUVcBZ1DC5q8mFxfeB0KJhR1aV1W1WGq3K/W3peV3jTi1cCtNEptXxdY6aGHU2Lt3J6KL7mBZYlA/rAw8S+AQ8/AIqH2Ly7ZY9RqNNqyhKxQGoqm4VyBqAPYG8DZiIgIiICIiAiIgIiICIiAiIgIiICcv40pmriKiszWU+UXNhsP8PKdQnM+Jvzqr+t+AkLZL49WpOpZuVaYrGvyg8q4WrYhytMrYblibWB9OcvWTcA4elZqpNZ/XZR9F/mTNTgiuqGszsFUKLsxAA3PWZ538Q6SXXDr4rfeNwo/E/wm7HyOTyK6j12MMxNItZT8dlyF2sNPmPL69pJ8L8FLiNT1KhFNWtpUWJ2B59BvIJM3uSXG5N7j19J0j4fNeg7C9jU2NiL+VeUqi3LwT02mdfPtThi3Xq3hNZXlNHDrpo0wvc9T9TzM3oiVTMzO5b3zxNBXRkYXVlKsD1DCxH7DOffCbEHD08Xl9Vt8FWbSSf8ALv51J99W/qO06LOSfFTKcXTxZrYKk9QY7DnCV9CswQ6gBUa3LyMRc7bTgmvhQhxBxmZuN8XWIpXv/YUvIv7SG29J0GaORZauGw9LDp8tJAg9ha83oHPviR+fZP8A7v8ACdBlF+IGDqPjcqZKbuqYrU7KrMEW3NiBsPUy9QKb8YP7nxn6i/8AYki8iz/NhRoKuWIaehAH+0ruth5rae29pNfFbCvVynFJSRqjsq6URSzHzodgNzteQeV/EM0qFKmcrzMlEVTbDHcqANt/SB0deW85xlwFXibEmpucPhUWiD0DhWZh6+dhf1nQcDifEppU0smtQ2hxZluL2YdCOolH44yLE0sZSzXL08WvTTwq+HvbxqJ7H7w/AdrEL/EoKfE5Stv6PzDxv9H7O179r8veXXLa7VKVN3pmk7IGamTcoxAJUnuDt7QNmIiAiIgIiICIiAiIgIiICIiAiIgJQOK8rqis9XSTTY31De2wG/aX+JC9OqNKsuKMkalx2pTDCzC4mn/Q2plWmbFiAAeVybc51HNeF6VW7L+TfuvI/UfylWfJatCtT1rdfEXzruPmHPt7zmPLmwT9E9vTFOPJjn9JfIeAqNGzVvy1T12QfRevvLcqgCwFgOQE9iaMmW2Sd2l6MREeCIiVukTCt8p+hmjw/iVehSs4Zgi6rMCQbdfWBIxILiSo7FaVLWXsah0EXGn5L7jYvbbqFIkrl+J8WmjjbULkdj1HsbiBsRICiypi7ErUZ2bSwe7U7LcoyXtpFjv6i++82uJ2thm3t5k5kqLGogNz0FucCViamV28NdOm2/yMXHM8m6yBzEsMS7bhFelerqb8mDvbRyKtspJ5ar9IFpiYV/lbfTsfN29faQ/DrqC9MaS6hS1RGLq4N7Nudm2Nx9IE3ESO4gq6aDb2LEIGvYKXIW7HoovvAkYld4dxR1tRLqdGokAgqWY3Hh730KtxboTLFARNfHrem41+HdT5+Wnbn7TR4eqLZ0AUMpAYoxdWJF7gn05j/wBgS0SAzph9ppBtGnw2NnqFBfUm4tza19pOVPlP0gZxKjl1Z1XB02ZiHKVEYkm4NNiyMetmIIv0PpLJmiXpONfh3UjWTbT63v8AjA2okXkFVSrqqhSrWbSxdSbA3Vu2427z448ocRprtpp+GDTBbSrNc6ze+7AaNuxMCaiR2QuTRuSSupgjHmaYYhDfr5bb9eciMwLfaWbcItSlepqbyAjlp5aW5E+vpAtET5Yr5G82jynz/d2+b25yK4cqL56YCl0C6nRi6vcGzXJ2bY3HqO8CaiIgIiICIiAiIgIiICYU6Kr8qgX52AEziB5p3v17wq25bT2IGC0lBLBQGPM2Fz9TPXQEWIBHY7zKIGNOmFFlAA7AWgoN9hvz9frMogLTClSVRZQFHYACZxATxlBFiLg9DPYgYLRUWsoFuVgNge0ziIHhF9jynlOmFFlAA7AWmUQMKlFW+ZQbcrgGZxEDHQNthty9Om09ZQRYi47GexAxp0wosoAHYC08qUlYWYAjsQDM4gJiUBvsN+fr9ZlEARMKVJVFlAUdgAJnEBERA//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Image result for photonics west opto 2016"/>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113" y="6236098"/>
            <a:ext cx="1272637" cy="483602"/>
          </a:xfrm>
          <a:prstGeom prst="rect">
            <a:avLst/>
          </a:prstGeom>
        </p:spPr>
      </p:pic>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594" b="-1"/>
          <a:stretch/>
        </p:blipFill>
        <p:spPr bwMode="auto">
          <a:xfrm>
            <a:off x="7239000" y="24288"/>
            <a:ext cx="167725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98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688406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smtClean="0"/>
              <a:t>PSN: Nano-opto-electro-mechanical systems</a:t>
            </a:r>
          </a:p>
        </p:txBody>
      </p:sp>
      <p:pic>
        <p:nvPicPr>
          <p:cNvPr id="27651" name="Picture 3" descr="E8_detail_cut.jpg"/>
          <p:cNvPicPr>
            <a:picLocks noChangeAspect="1"/>
          </p:cNvPicPr>
          <p:nvPr/>
        </p:nvPicPr>
        <p:blipFill>
          <a:blip r:embed="rId2">
            <a:extLst>
              <a:ext uri="{28A0092B-C50C-407E-A947-70E740481C1C}">
                <a14:useLocalDpi xmlns:a14="http://schemas.microsoft.com/office/drawing/2010/main" val="0"/>
              </a:ext>
            </a:extLst>
          </a:blip>
          <a:srcRect b="14723"/>
          <a:stretch>
            <a:fillRect/>
          </a:stretch>
        </p:blipFill>
        <p:spPr bwMode="auto">
          <a:xfrm>
            <a:off x="957263" y="1717675"/>
            <a:ext cx="676116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138113" y="935038"/>
            <a:ext cx="7392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b="0">
                <a:solidFill>
                  <a:srgbClr val="101073"/>
                </a:solidFill>
                <a:cs typeface="Arial" pitchFamily="34" charset="0"/>
              </a:rPr>
              <a:t>Electromechanically-tuneable photonic crystal cavity:</a:t>
            </a:r>
          </a:p>
        </p:txBody>
      </p:sp>
      <p:sp>
        <p:nvSpPr>
          <p:cNvPr id="27653" name="TextBox 8"/>
          <p:cNvSpPr txBox="1">
            <a:spLocks noChangeArrowheads="1"/>
          </p:cNvSpPr>
          <p:nvPr/>
        </p:nvSpPr>
        <p:spPr bwMode="auto">
          <a:xfrm>
            <a:off x="168275" y="6470650"/>
            <a:ext cx="205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a:solidFill>
                  <a:srgbClr val="101073"/>
                </a:solidFill>
                <a:cs typeface="Arial" pitchFamily="34" charset="0"/>
              </a:rPr>
              <a:t>Prof. Andrea Fiore</a:t>
            </a:r>
            <a:endParaRPr lang="en-GB" altLang="en-US" sz="1800" b="0">
              <a:solidFill>
                <a:srgbClr val="101073"/>
              </a:solidFill>
              <a:cs typeface="Arial" pitchFamily="34" charset="0"/>
            </a:endParaRPr>
          </a:p>
        </p:txBody>
      </p:sp>
      <p:grpSp>
        <p:nvGrpSpPr>
          <p:cNvPr id="13" name="Group 12"/>
          <p:cNvGrpSpPr>
            <a:grpSpLocks/>
          </p:cNvGrpSpPr>
          <p:nvPr/>
        </p:nvGrpSpPr>
        <p:grpSpPr bwMode="auto">
          <a:xfrm>
            <a:off x="4786313" y="1314450"/>
            <a:ext cx="4325937" cy="2701925"/>
            <a:chOff x="4785645" y="1314191"/>
            <a:chExt cx="4326405" cy="2701621"/>
          </a:xfrm>
        </p:grpSpPr>
        <p:cxnSp>
          <p:nvCxnSpPr>
            <p:cNvPr id="27664" name="Straight Arrow Connector 7"/>
            <p:cNvCxnSpPr>
              <a:cxnSpLocks noChangeShapeType="1"/>
            </p:cNvCxnSpPr>
            <p:nvPr/>
          </p:nvCxnSpPr>
          <p:spPr bwMode="auto">
            <a:xfrm flipH="1">
              <a:off x="4785645" y="2768837"/>
              <a:ext cx="1187866" cy="743484"/>
            </a:xfrm>
            <a:prstGeom prst="straightConnector1">
              <a:avLst/>
            </a:prstGeom>
            <a:noFill/>
            <a:ln w="38100" algn="ctr">
              <a:solidFill>
                <a:schemeClr val="tx2"/>
              </a:solidFill>
              <a:round/>
              <a:headEnd/>
              <a:tailEnd type="arrow" w="med" len="med"/>
            </a:ln>
            <a:extLst>
              <a:ext uri="{909E8E84-426E-40DD-AFC4-6F175D3DCCD1}">
                <a14:hiddenFill xmlns:a14="http://schemas.microsoft.com/office/drawing/2010/main">
                  <a:noFill/>
                </a14:hiddenFill>
              </a:ext>
            </a:extLst>
          </p:spPr>
        </p:cxnSp>
        <p:pic>
          <p:nvPicPr>
            <p:cNvPr id="276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579481"/>
              <a:ext cx="2955874" cy="243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6" name="TextBox 19"/>
            <p:cNvSpPr txBox="1">
              <a:spLocks noChangeArrowheads="1"/>
            </p:cNvSpPr>
            <p:nvPr/>
          </p:nvSpPr>
          <p:spPr bwMode="auto">
            <a:xfrm>
              <a:off x="6679715" y="1314191"/>
              <a:ext cx="2044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a:solidFill>
                    <a:srgbClr val="101073"/>
                  </a:solidFill>
                  <a:cs typeface="Arial" pitchFamily="34" charset="0"/>
                </a:rPr>
                <a:t>Optical resonance</a:t>
              </a:r>
              <a:endParaRPr lang="en-GB" altLang="en-US" sz="1800" b="0">
                <a:solidFill>
                  <a:srgbClr val="101073"/>
                </a:solidFill>
                <a:cs typeface="Arial" pitchFamily="34" charset="0"/>
              </a:endParaRPr>
            </a:p>
          </p:txBody>
        </p:sp>
      </p:grpSp>
      <p:grpSp>
        <p:nvGrpSpPr>
          <p:cNvPr id="15" name="Group 14"/>
          <p:cNvGrpSpPr>
            <a:grpSpLocks/>
          </p:cNvGrpSpPr>
          <p:nvPr/>
        </p:nvGrpSpPr>
        <p:grpSpPr bwMode="auto">
          <a:xfrm>
            <a:off x="1008063" y="4422775"/>
            <a:ext cx="8105775" cy="2327275"/>
            <a:chOff x="1008172" y="4423297"/>
            <a:chExt cx="8105005" cy="2326824"/>
          </a:xfrm>
        </p:grpSpPr>
        <p:pic>
          <p:nvPicPr>
            <p:cNvPr id="27661" name="Picture 11"/>
            <p:cNvPicPr>
              <a:picLocks noChangeAspect="1" noChangeArrowheads="1"/>
            </p:cNvPicPr>
            <p:nvPr/>
          </p:nvPicPr>
          <p:blipFill>
            <a:blip r:embed="rId4">
              <a:extLst>
                <a:ext uri="{28A0092B-C50C-407E-A947-70E740481C1C}">
                  <a14:useLocalDpi xmlns:a14="http://schemas.microsoft.com/office/drawing/2010/main" val="0"/>
                </a:ext>
              </a:extLst>
            </a:blip>
            <a:srcRect t="54536" r="11186"/>
            <a:stretch>
              <a:fillRect/>
            </a:stretch>
          </p:blipFill>
          <p:spPr bwMode="auto">
            <a:xfrm>
              <a:off x="4728524" y="4734953"/>
              <a:ext cx="4384653" cy="20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4"/>
            <p:cNvSpPr txBox="1">
              <a:spLocks noChangeArrowheads="1"/>
            </p:cNvSpPr>
            <p:nvPr/>
          </p:nvSpPr>
          <p:spPr bwMode="auto">
            <a:xfrm>
              <a:off x="1008172" y="5072187"/>
              <a:ext cx="3914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algn="ctr" eaLnBrk="1" fontAlgn="base" hangingPunct="1">
                <a:spcBef>
                  <a:spcPct val="0"/>
                </a:spcBef>
                <a:spcAft>
                  <a:spcPct val="0"/>
                </a:spcAft>
                <a:buClrTx/>
                <a:buFontTx/>
                <a:buNone/>
              </a:pPr>
              <a:r>
                <a:rPr lang="en-US" altLang="en-US" sz="1800" b="0">
                  <a:solidFill>
                    <a:srgbClr val="101073"/>
                  </a:solidFill>
                  <a:cs typeface="Arial" pitchFamily="34" charset="0"/>
                </a:rPr>
                <a:t>Tuning by electromechanical actuation:</a:t>
              </a:r>
              <a:endParaRPr lang="en-GB" altLang="en-US" sz="1800" b="0">
                <a:solidFill>
                  <a:srgbClr val="101073"/>
                </a:solidFill>
                <a:cs typeface="Arial" pitchFamily="34" charset="0"/>
              </a:endParaRPr>
            </a:p>
          </p:txBody>
        </p:sp>
        <p:cxnSp>
          <p:nvCxnSpPr>
            <p:cNvPr id="27663" name="Straight Arrow Connector 20"/>
            <p:cNvCxnSpPr>
              <a:cxnSpLocks noChangeShapeType="1"/>
            </p:cNvCxnSpPr>
            <p:nvPr/>
          </p:nvCxnSpPr>
          <p:spPr bwMode="auto">
            <a:xfrm flipV="1">
              <a:off x="3067932" y="4423297"/>
              <a:ext cx="758792" cy="528383"/>
            </a:xfrm>
            <a:prstGeom prst="straightConnector1">
              <a:avLst/>
            </a:prstGeom>
            <a:noFill/>
            <a:ln w="38100" algn="ctr">
              <a:solidFill>
                <a:schemeClr val="tx2"/>
              </a:solidFill>
              <a:round/>
              <a:headEnd/>
              <a:tailEnd type="arrow" w="med" len="med"/>
            </a:ln>
            <a:extLst>
              <a:ext uri="{909E8E84-426E-40DD-AFC4-6F175D3DCCD1}">
                <a14:hiddenFill xmlns:a14="http://schemas.microsoft.com/office/drawing/2010/main">
                  <a:noFill/>
                </a14:hiddenFill>
              </a:ext>
            </a:extLst>
          </p:spPr>
        </p:cxnSp>
      </p:grpSp>
      <p:grpSp>
        <p:nvGrpSpPr>
          <p:cNvPr id="19" name="Group 18"/>
          <p:cNvGrpSpPr>
            <a:grpSpLocks/>
          </p:cNvGrpSpPr>
          <p:nvPr/>
        </p:nvGrpSpPr>
        <p:grpSpPr bwMode="auto">
          <a:xfrm>
            <a:off x="98425" y="2455863"/>
            <a:ext cx="3465513" cy="1876425"/>
            <a:chOff x="97776" y="2456334"/>
            <a:chExt cx="3466112" cy="1876208"/>
          </a:xfrm>
        </p:grpSpPr>
        <p:cxnSp>
          <p:nvCxnSpPr>
            <p:cNvPr id="27657" name="Straight Arrow Connector 13"/>
            <p:cNvCxnSpPr>
              <a:cxnSpLocks noChangeShapeType="1"/>
            </p:cNvCxnSpPr>
            <p:nvPr/>
          </p:nvCxnSpPr>
          <p:spPr bwMode="auto">
            <a:xfrm>
              <a:off x="2147299" y="3904180"/>
              <a:ext cx="1054414" cy="428362"/>
            </a:xfrm>
            <a:prstGeom prst="straightConnector1">
              <a:avLst/>
            </a:prstGeom>
            <a:noFill/>
            <a:ln w="3810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27658" name="Rectangle 9"/>
            <p:cNvSpPr>
              <a:spLocks noChangeArrowheads="1"/>
            </p:cNvSpPr>
            <p:nvPr/>
          </p:nvSpPr>
          <p:spPr bwMode="auto">
            <a:xfrm>
              <a:off x="97776" y="2467989"/>
              <a:ext cx="3466112" cy="1400945"/>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endParaRPr lang="en-GB" altLang="en-US">
                <a:solidFill>
                  <a:srgbClr val="101073"/>
                </a:solidFill>
                <a:cs typeface="Arial" pitchFamily="34" charset="0"/>
              </a:endParaRPr>
            </a:p>
          </p:txBody>
        </p:sp>
        <p:pic>
          <p:nvPicPr>
            <p:cNvPr id="27659" name="Picture 2"/>
            <p:cNvPicPr>
              <a:picLocks noChangeAspect="1" noChangeArrowheads="1"/>
            </p:cNvPicPr>
            <p:nvPr/>
          </p:nvPicPr>
          <p:blipFill>
            <a:blip r:embed="rId5">
              <a:extLst>
                <a:ext uri="{28A0092B-C50C-407E-A947-70E740481C1C}">
                  <a14:useLocalDpi xmlns:a14="http://schemas.microsoft.com/office/drawing/2010/main" val="0"/>
                </a:ext>
              </a:extLst>
            </a:blip>
            <a:srcRect r="13345"/>
            <a:stretch>
              <a:fillRect/>
            </a:stretch>
          </p:blipFill>
          <p:spPr bwMode="auto">
            <a:xfrm>
              <a:off x="328358" y="2715280"/>
              <a:ext cx="3159165" cy="10216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60" name="TextBox 6"/>
            <p:cNvSpPr txBox="1">
              <a:spLocks noChangeArrowheads="1"/>
            </p:cNvSpPr>
            <p:nvPr/>
          </p:nvSpPr>
          <p:spPr bwMode="auto">
            <a:xfrm>
              <a:off x="958721" y="2456334"/>
              <a:ext cx="2428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a:solidFill>
                    <a:srgbClr val="101073"/>
                  </a:solidFill>
                  <a:cs typeface="Arial" pitchFamily="34" charset="0"/>
                </a:rPr>
                <a:t>Integrated photodiode</a:t>
              </a:r>
              <a:endParaRPr lang="en-GB" altLang="en-US" sz="1800" b="0">
                <a:solidFill>
                  <a:srgbClr val="101073"/>
                </a:solidFill>
                <a:cs typeface="Arial" pitchFamily="34" charset="0"/>
              </a:endParaRPr>
            </a:p>
          </p:txBody>
        </p:sp>
      </p:grpSp>
    </p:spTree>
    <p:extLst>
      <p:ext uri="{BB962C8B-B14F-4D97-AF65-F5344CB8AC3E}">
        <p14:creationId xmlns:p14="http://schemas.microsoft.com/office/powerpoint/2010/main" val="2866795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NOEMS: Application as microspectrometers</a:t>
            </a:r>
            <a:endParaRPr lang="en-GB" altLang="en-US" smtClean="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l="47816"/>
          <a:stretch>
            <a:fillRect/>
          </a:stretch>
        </p:blipFill>
        <p:spPr bwMode="auto">
          <a:xfrm>
            <a:off x="5016500" y="1358900"/>
            <a:ext cx="41259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106363" y="2276475"/>
            <a:ext cx="4781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pPr>
            <a:r>
              <a:rPr lang="en-US" altLang="en-US" sz="1800" b="0">
                <a:solidFill>
                  <a:srgbClr val="101073"/>
                </a:solidFill>
                <a:cs typeface="Arial" pitchFamily="34" charset="0"/>
              </a:rPr>
              <a:t>Can measure emission or absorption lines</a:t>
            </a:r>
          </a:p>
          <a:p>
            <a:pPr eaLnBrk="1" fontAlgn="base" hangingPunct="1">
              <a:spcBef>
                <a:spcPct val="0"/>
              </a:spcBef>
              <a:spcAft>
                <a:spcPct val="0"/>
              </a:spcAft>
              <a:buClrTx/>
            </a:pPr>
            <a:r>
              <a:rPr lang="en-US" altLang="en-US" sz="1800" b="0">
                <a:solidFill>
                  <a:srgbClr val="101073"/>
                </a:solidFill>
                <a:cs typeface="Arial" pitchFamily="34" charset="0"/>
              </a:rPr>
              <a:t>Resolution down to 100 fm/(Hz)</a:t>
            </a:r>
            <a:r>
              <a:rPr lang="en-US" altLang="en-US" sz="1800" b="0" baseline="30000">
                <a:solidFill>
                  <a:srgbClr val="101073"/>
                </a:solidFill>
                <a:cs typeface="Arial" pitchFamily="34" charset="0"/>
              </a:rPr>
              <a:t>0.5</a:t>
            </a:r>
            <a:endParaRPr lang="en-GB" altLang="en-US" sz="1800" b="0">
              <a:solidFill>
                <a:srgbClr val="101073"/>
              </a:solidFill>
              <a:cs typeface="Arial" pitchFamily="34" charset="0"/>
            </a:endParaRPr>
          </a:p>
        </p:txBody>
      </p:sp>
      <p:sp>
        <p:nvSpPr>
          <p:cNvPr id="28677" name="TextBox 6"/>
          <p:cNvSpPr txBox="1">
            <a:spLocks noChangeArrowheads="1"/>
          </p:cNvSpPr>
          <p:nvPr/>
        </p:nvSpPr>
        <p:spPr bwMode="auto">
          <a:xfrm>
            <a:off x="5640388" y="981075"/>
            <a:ext cx="297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a:solidFill>
                  <a:srgbClr val="101073"/>
                </a:solidFill>
                <a:cs typeface="Arial" pitchFamily="34" charset="0"/>
              </a:rPr>
              <a:t>HF absorption line (16 pm):</a:t>
            </a:r>
            <a:endParaRPr lang="en-GB" altLang="en-US" sz="1800" b="0">
              <a:solidFill>
                <a:srgbClr val="101073"/>
              </a:solidFill>
              <a:cs typeface="Arial" pitchFamily="34" charset="0"/>
            </a:endParaRPr>
          </a:p>
        </p:txBody>
      </p:sp>
      <p:grpSp>
        <p:nvGrpSpPr>
          <p:cNvPr id="10" name="Group 9"/>
          <p:cNvGrpSpPr>
            <a:grpSpLocks/>
          </p:cNvGrpSpPr>
          <p:nvPr/>
        </p:nvGrpSpPr>
        <p:grpSpPr bwMode="auto">
          <a:xfrm>
            <a:off x="104775" y="4419600"/>
            <a:ext cx="8805863" cy="2400217"/>
            <a:chOff x="104321" y="4420020"/>
            <a:chExt cx="8806808" cy="2399569"/>
          </a:xfrm>
        </p:grpSpPr>
        <p:pic>
          <p:nvPicPr>
            <p:cNvPr id="28679" name="Picture 4"/>
            <p:cNvPicPr>
              <a:picLocks noChangeAspect="1"/>
            </p:cNvPicPr>
            <p:nvPr/>
          </p:nvPicPr>
          <p:blipFill>
            <a:blip r:embed="rId3">
              <a:extLst>
                <a:ext uri="{28A0092B-C50C-407E-A947-70E740481C1C}">
                  <a14:useLocalDpi xmlns:a14="http://schemas.microsoft.com/office/drawing/2010/main" val="0"/>
                </a:ext>
              </a:extLst>
            </a:blip>
            <a:srcRect b="6987"/>
            <a:stretch>
              <a:fillRect/>
            </a:stretch>
          </p:blipFill>
          <p:spPr bwMode="auto">
            <a:xfrm>
              <a:off x="5313559" y="4420020"/>
              <a:ext cx="3597570" cy="23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7"/>
            <p:cNvSpPr txBox="1">
              <a:spLocks noChangeArrowheads="1"/>
            </p:cNvSpPr>
            <p:nvPr/>
          </p:nvSpPr>
          <p:spPr bwMode="auto">
            <a:xfrm>
              <a:off x="155596" y="5325845"/>
              <a:ext cx="4410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pPr>
              <a:r>
                <a:rPr lang="en-US" altLang="en-US" sz="1800" b="0">
                  <a:solidFill>
                    <a:srgbClr val="101073"/>
                  </a:solidFill>
                  <a:cs typeface="Arial" pitchFamily="34" charset="0"/>
                </a:rPr>
                <a:t>Fully-integrated, mass-manufacturable</a:t>
              </a:r>
              <a:endParaRPr lang="en-GB" altLang="en-US" sz="1800" b="0">
                <a:solidFill>
                  <a:srgbClr val="101073"/>
                </a:solidFill>
                <a:cs typeface="Arial" pitchFamily="34" charset="0"/>
              </a:endParaRPr>
            </a:p>
          </p:txBody>
        </p:sp>
        <p:sp>
          <p:nvSpPr>
            <p:cNvPr id="28681" name="TextBox 8"/>
            <p:cNvSpPr txBox="1">
              <a:spLocks noChangeArrowheads="1"/>
            </p:cNvSpPr>
            <p:nvPr/>
          </p:nvSpPr>
          <p:spPr bwMode="auto">
            <a:xfrm>
              <a:off x="104321" y="6511895"/>
              <a:ext cx="1080861" cy="3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400" b="0" smtClean="0">
                  <a:solidFill>
                    <a:srgbClr val="101073"/>
                  </a:solidFill>
                  <a:cs typeface="Arial" pitchFamily="34" charset="0"/>
                </a:rPr>
                <a:t>Patent filed</a:t>
              </a:r>
              <a:endParaRPr lang="en-GB" altLang="en-US" sz="1400" b="0">
                <a:solidFill>
                  <a:srgbClr val="101073"/>
                </a:solidFill>
                <a:cs typeface="Arial" pitchFamily="34" charset="0"/>
              </a:endParaRPr>
            </a:p>
          </p:txBody>
        </p:sp>
      </p:grpSp>
    </p:spTree>
    <p:extLst>
      <p:ext uri="{BB962C8B-B14F-4D97-AF65-F5344CB8AC3E}">
        <p14:creationId xmlns:p14="http://schemas.microsoft.com/office/powerpoint/2010/main" val="365292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bwMode="auto">
          <a:xfrm>
            <a:off x="6934200" y="6248400"/>
            <a:ext cx="2209800" cy="609600"/>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grpSp>
        <p:nvGrpSpPr>
          <p:cNvPr id="99" name="Group 98"/>
          <p:cNvGrpSpPr/>
          <p:nvPr/>
        </p:nvGrpSpPr>
        <p:grpSpPr>
          <a:xfrm>
            <a:off x="522779" y="4584650"/>
            <a:ext cx="3030744" cy="382077"/>
            <a:chOff x="403860" y="3480404"/>
            <a:chExt cx="3030744" cy="382077"/>
          </a:xfrm>
        </p:grpSpPr>
        <p:pic>
          <p:nvPicPr>
            <p:cNvPr id="103" name="Picture 102"/>
            <p:cNvPicPr/>
            <p:nvPr/>
          </p:nvPicPr>
          <p:blipFill rotWithShape="1">
            <a:blip r:embed="rId3" cstate="print">
              <a:extLst>
                <a:ext uri="{28A0092B-C50C-407E-A947-70E740481C1C}">
                  <a14:useLocalDpi xmlns:a14="http://schemas.microsoft.com/office/drawing/2010/main" val="0"/>
                </a:ext>
              </a:extLst>
            </a:blip>
            <a:srcRect l="26744" t="28345" r="20315" b="69263"/>
            <a:stretch/>
          </p:blipFill>
          <p:spPr bwMode="auto">
            <a:xfrm>
              <a:off x="838200" y="3480404"/>
              <a:ext cx="2596404" cy="287714"/>
            </a:xfrm>
            <a:prstGeom prst="rect">
              <a:avLst/>
            </a:prstGeom>
            <a:noFill/>
            <a:ln>
              <a:noFill/>
            </a:ln>
          </p:spPr>
        </p:pic>
        <p:sp>
          <p:nvSpPr>
            <p:cNvPr id="101" name="Rectangle 100"/>
            <p:cNvSpPr/>
            <p:nvPr/>
          </p:nvSpPr>
          <p:spPr>
            <a:xfrm>
              <a:off x="403860" y="3493149"/>
              <a:ext cx="377026" cy="369332"/>
            </a:xfrm>
            <a:prstGeom prst="rect">
              <a:avLst/>
            </a:prstGeom>
          </p:spPr>
          <p:txBody>
            <a:bodyPr wrap="none">
              <a:spAutoFit/>
            </a:bodyPr>
            <a:lstStyle/>
            <a:p>
              <a:r>
                <a:rPr lang="en-US" b="1" dirty="0">
                  <a:solidFill>
                    <a:schemeClr val="tx2"/>
                  </a:solidFill>
                </a:rPr>
                <a:t>n</a:t>
              </a:r>
              <a:r>
                <a:rPr lang="en-US" b="1" baseline="30000" dirty="0">
                  <a:solidFill>
                    <a:schemeClr val="tx2"/>
                  </a:solidFill>
                </a:rPr>
                <a:t>-</a:t>
              </a:r>
              <a:endParaRPr lang="en-GB" b="1" dirty="0">
                <a:solidFill>
                  <a:schemeClr val="tx2"/>
                </a:solidFill>
              </a:endParaRPr>
            </a:p>
          </p:txBody>
        </p:sp>
      </p:grpSp>
      <p:grpSp>
        <p:nvGrpSpPr>
          <p:cNvPr id="3" name="Group 2"/>
          <p:cNvGrpSpPr/>
          <p:nvPr/>
        </p:nvGrpSpPr>
        <p:grpSpPr>
          <a:xfrm>
            <a:off x="4826276" y="3786671"/>
            <a:ext cx="4319237" cy="2918929"/>
            <a:chOff x="4994239" y="1888284"/>
            <a:chExt cx="4319237" cy="2918929"/>
          </a:xfrm>
        </p:grpSpPr>
        <p:sp>
          <p:nvSpPr>
            <p:cNvPr id="4" name="TextBox 3"/>
            <p:cNvSpPr txBox="1"/>
            <p:nvPr/>
          </p:nvSpPr>
          <p:spPr>
            <a:xfrm>
              <a:off x="5198266" y="4416879"/>
              <a:ext cx="3942489" cy="307777"/>
            </a:xfrm>
            <a:prstGeom prst="rect">
              <a:avLst/>
            </a:prstGeom>
            <a:noFill/>
          </p:spPr>
          <p:txBody>
            <a:bodyPr wrap="square" rtlCol="0">
              <a:spAutoFit/>
            </a:bodyPr>
            <a:lstStyle/>
            <a:p>
              <a:pPr algn="ctr"/>
              <a:r>
                <a:rPr lang="en-US" sz="1400" i="1" dirty="0" err="1" smtClean="0">
                  <a:solidFill>
                    <a:srgbClr val="000000"/>
                  </a:solidFill>
                </a:rPr>
                <a:t>L.Midolo</a:t>
              </a:r>
              <a:r>
                <a:rPr lang="en-US" sz="1400" i="1" dirty="0" smtClean="0">
                  <a:solidFill>
                    <a:srgbClr val="000000"/>
                  </a:solidFill>
                </a:rPr>
                <a:t> et al. APL 98, 211120  (2011)</a:t>
              </a:r>
            </a:p>
          </p:txBody>
        </p:sp>
        <p:grpSp>
          <p:nvGrpSpPr>
            <p:cNvPr id="5" name="Group 5"/>
            <p:cNvGrpSpPr>
              <a:grpSpLocks/>
            </p:cNvGrpSpPr>
            <p:nvPr/>
          </p:nvGrpSpPr>
          <p:grpSpPr bwMode="auto">
            <a:xfrm>
              <a:off x="4994239" y="1888284"/>
              <a:ext cx="4319237" cy="2918929"/>
              <a:chOff x="3491881" y="1052736"/>
              <a:chExt cx="5664662" cy="3740376"/>
            </a:xfrm>
          </p:grpSpPr>
          <p:grpSp>
            <p:nvGrpSpPr>
              <p:cNvPr id="6" name="Group 111"/>
              <p:cNvGrpSpPr>
                <a:grpSpLocks/>
              </p:cNvGrpSpPr>
              <p:nvPr/>
            </p:nvGrpSpPr>
            <p:grpSpPr bwMode="auto">
              <a:xfrm>
                <a:off x="3491881" y="1052737"/>
                <a:ext cx="5225276" cy="3740375"/>
                <a:chOff x="76201" y="3886201"/>
                <a:chExt cx="4668048" cy="3275784"/>
              </a:xfrm>
            </p:grpSpPr>
            <p:grpSp>
              <p:nvGrpSpPr>
                <p:cNvPr id="79" name="Group 14"/>
                <p:cNvGrpSpPr>
                  <a:grpSpLocks/>
                </p:cNvGrpSpPr>
                <p:nvPr/>
              </p:nvGrpSpPr>
              <p:grpSpPr bwMode="auto">
                <a:xfrm>
                  <a:off x="76201" y="3886201"/>
                  <a:ext cx="4668048" cy="3275784"/>
                  <a:chOff x="76201" y="3886201"/>
                  <a:chExt cx="4668048" cy="3275784"/>
                </a:xfrm>
              </p:grpSpPr>
              <p:pic>
                <p:nvPicPr>
                  <p:cNvPr id="80" name="Picture 115" descr="Wavelength_tuning_3D.tif"/>
                  <p:cNvPicPr>
                    <a:picLocks noChangeAspect="1"/>
                  </p:cNvPicPr>
                  <p:nvPr/>
                </p:nvPicPr>
                <p:blipFill>
                  <a:blip r:embed="rId4" cstate="print">
                    <a:grayscl/>
                    <a:extLst>
                      <a:ext uri="{BEBA8EAE-BF5A-486C-A8C5-ECC9F3942E4B}">
                        <a14:imgProps xmlns:a14="http://schemas.microsoft.com/office/drawing/2010/main">
                          <a14:imgLayer r:embed="rId5">
                            <a14:imgEffect>
                              <a14:sharpenSoften amount="43000"/>
                            </a14:imgEffect>
                          </a14:imgLayer>
                        </a14:imgProps>
                      </a:ext>
                    </a:extLst>
                  </a:blip>
                  <a:srcRect/>
                  <a:stretch>
                    <a:fillRect/>
                  </a:stretch>
                </p:blipFill>
                <p:spPr bwMode="auto">
                  <a:xfrm>
                    <a:off x="76201" y="3886201"/>
                    <a:ext cx="4668048" cy="2819398"/>
                  </a:xfrm>
                  <a:prstGeom prst="rect">
                    <a:avLst/>
                  </a:prstGeom>
                  <a:noFill/>
                  <a:ln w="9525">
                    <a:noFill/>
                    <a:miter lim="800000"/>
                    <a:headEnd/>
                    <a:tailEnd/>
                  </a:ln>
                </p:spPr>
              </p:pic>
              <p:sp>
                <p:nvSpPr>
                  <p:cNvPr id="81" name="TextBox 116"/>
                  <p:cNvSpPr txBox="1">
                    <a:spLocks noChangeArrowheads="1"/>
                  </p:cNvSpPr>
                  <p:nvPr/>
                </p:nvSpPr>
                <p:spPr bwMode="auto">
                  <a:xfrm>
                    <a:off x="2542315" y="6838528"/>
                    <a:ext cx="165031" cy="323457"/>
                  </a:xfrm>
                  <a:prstGeom prst="rect">
                    <a:avLst/>
                  </a:prstGeom>
                  <a:noFill/>
                  <a:ln w="9525">
                    <a:noFill/>
                    <a:miter lim="800000"/>
                    <a:headEnd/>
                    <a:tailEnd/>
                  </a:ln>
                </p:spPr>
                <p:txBody>
                  <a:bodyPr wrap="none">
                    <a:spAutoFit/>
                  </a:bodyPr>
                  <a:lstStyle/>
                  <a:p>
                    <a:pPr algn="ctr"/>
                    <a:endParaRPr lang="zh-CN" altLang="zh-CN">
                      <a:latin typeface="Times New Roman" pitchFamily="18" charset="0"/>
                      <a:ea typeface="宋体" charset="-122"/>
                      <a:cs typeface="Times New Roman" pitchFamily="18" charset="0"/>
                    </a:endParaRPr>
                  </a:p>
                </p:txBody>
              </p:sp>
            </p:grpSp>
          </p:grpSp>
          <p:grpSp>
            <p:nvGrpSpPr>
              <p:cNvPr id="7" name="Group 121"/>
              <p:cNvGrpSpPr>
                <a:grpSpLocks/>
              </p:cNvGrpSpPr>
              <p:nvPr/>
            </p:nvGrpSpPr>
            <p:grpSpPr bwMode="auto">
              <a:xfrm>
                <a:off x="5364088" y="1052736"/>
                <a:ext cx="1877568" cy="1076325"/>
                <a:chOff x="6084168" y="1340768"/>
                <a:chExt cx="1877568" cy="1076325"/>
              </a:xfrm>
            </p:grpSpPr>
            <p:grpSp>
              <p:nvGrpSpPr>
                <p:cNvPr id="45" name="Group 87"/>
                <p:cNvGrpSpPr>
                  <a:grpSpLocks/>
                </p:cNvGrpSpPr>
                <p:nvPr/>
              </p:nvGrpSpPr>
              <p:grpSpPr bwMode="auto">
                <a:xfrm>
                  <a:off x="6084168" y="1666141"/>
                  <a:ext cx="1877568" cy="377952"/>
                  <a:chOff x="6084168" y="1666141"/>
                  <a:chExt cx="1877568" cy="377952"/>
                </a:xfrm>
              </p:grpSpPr>
              <p:grpSp>
                <p:nvGrpSpPr>
                  <p:cNvPr id="47" name="Group 28"/>
                  <p:cNvGrpSpPr>
                    <a:grpSpLocks/>
                  </p:cNvGrpSpPr>
                  <p:nvPr/>
                </p:nvGrpSpPr>
                <p:grpSpPr bwMode="auto">
                  <a:xfrm>
                    <a:off x="6084168" y="1666141"/>
                    <a:ext cx="1877568" cy="188976"/>
                    <a:chOff x="2209800" y="1868424"/>
                    <a:chExt cx="1877568" cy="335280"/>
                  </a:xfrm>
                </p:grpSpPr>
                <p:sp>
                  <p:nvSpPr>
                    <p:cNvPr id="64" name="Rectangle 5"/>
                    <p:cNvSpPr/>
                    <p:nvPr/>
                  </p:nvSpPr>
                  <p:spPr>
                    <a:xfrm>
                      <a:off x="2209800" y="1935480"/>
                      <a:ext cx="1877568" cy="20116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tLang="zh-CN">
                        <a:solidFill>
                          <a:srgbClr val="0066CC"/>
                        </a:solidFill>
                        <a:latin typeface="Times New Roman" pitchFamily="18" charset="0"/>
                        <a:ea typeface="宋体" pitchFamily="2" charset="-122"/>
                        <a:cs typeface="Times New Roman" pitchFamily="18" charset="0"/>
                      </a:endParaRPr>
                    </a:p>
                  </p:txBody>
                </p:sp>
                <p:sp>
                  <p:nvSpPr>
                    <p:cNvPr id="65" name="Rectangle 64"/>
                    <p:cNvSpPr/>
                    <p:nvPr/>
                  </p:nvSpPr>
                  <p:spPr>
                    <a:xfrm>
                      <a:off x="2242565"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6" name="Rectangle 65"/>
                    <p:cNvSpPr/>
                    <p:nvPr/>
                  </p:nvSpPr>
                  <p:spPr>
                    <a:xfrm>
                      <a:off x="2309239"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7" name="Rectangle 66"/>
                    <p:cNvSpPr/>
                    <p:nvPr/>
                  </p:nvSpPr>
                  <p:spPr>
                    <a:xfrm>
                      <a:off x="2377500"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8" name="Rectangle 67"/>
                    <p:cNvSpPr/>
                    <p:nvPr/>
                  </p:nvSpPr>
                  <p:spPr>
                    <a:xfrm>
                      <a:off x="2444174"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9" name="Rectangle 68"/>
                    <p:cNvSpPr/>
                    <p:nvPr/>
                  </p:nvSpPr>
                  <p:spPr>
                    <a:xfrm>
                      <a:off x="2510848"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0" name="Rectangle 69"/>
                    <p:cNvSpPr/>
                    <p:nvPr/>
                  </p:nvSpPr>
                  <p:spPr>
                    <a:xfrm>
                      <a:off x="2577522"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1" name="Rectangle 70"/>
                    <p:cNvSpPr/>
                    <p:nvPr/>
                  </p:nvSpPr>
                  <p:spPr>
                    <a:xfrm>
                      <a:off x="2645784"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2" name="Rectangle 71"/>
                    <p:cNvSpPr/>
                    <p:nvPr/>
                  </p:nvSpPr>
                  <p:spPr>
                    <a:xfrm>
                      <a:off x="3617320"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3" name="Rectangle 72"/>
                    <p:cNvSpPr/>
                    <p:nvPr/>
                  </p:nvSpPr>
                  <p:spPr>
                    <a:xfrm>
                      <a:off x="3685581"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4" name="Rectangle 73"/>
                    <p:cNvSpPr/>
                    <p:nvPr/>
                  </p:nvSpPr>
                  <p:spPr>
                    <a:xfrm>
                      <a:off x="3752255"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5" name="Rectangle 74"/>
                    <p:cNvSpPr/>
                    <p:nvPr/>
                  </p:nvSpPr>
                  <p:spPr>
                    <a:xfrm>
                      <a:off x="3818929"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6" name="Rectangle 75"/>
                    <p:cNvSpPr/>
                    <p:nvPr/>
                  </p:nvSpPr>
                  <p:spPr>
                    <a:xfrm>
                      <a:off x="3885603"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7" name="Rectangle 76"/>
                    <p:cNvSpPr/>
                    <p:nvPr/>
                  </p:nvSpPr>
                  <p:spPr>
                    <a:xfrm>
                      <a:off x="3953865"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8" name="Rectangle 77"/>
                    <p:cNvSpPr/>
                    <p:nvPr/>
                  </p:nvSpPr>
                  <p:spPr>
                    <a:xfrm>
                      <a:off x="4020539"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48" name="Group 29"/>
                  <p:cNvGrpSpPr>
                    <a:grpSpLocks/>
                  </p:cNvGrpSpPr>
                  <p:nvPr/>
                </p:nvGrpSpPr>
                <p:grpSpPr bwMode="auto">
                  <a:xfrm>
                    <a:off x="6084168" y="1855117"/>
                    <a:ext cx="1877568" cy="188976"/>
                    <a:chOff x="2209800" y="1868424"/>
                    <a:chExt cx="1877568" cy="335280"/>
                  </a:xfrm>
                </p:grpSpPr>
                <p:sp>
                  <p:nvSpPr>
                    <p:cNvPr id="49" name="Rectangle 48"/>
                    <p:cNvSpPr/>
                    <p:nvPr/>
                  </p:nvSpPr>
                  <p:spPr>
                    <a:xfrm>
                      <a:off x="2209800" y="1935480"/>
                      <a:ext cx="1877568" cy="20116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tLang="zh-CN">
                        <a:solidFill>
                          <a:srgbClr val="0066CC"/>
                        </a:solidFill>
                        <a:latin typeface="Times New Roman" pitchFamily="18" charset="0"/>
                        <a:ea typeface="宋体" pitchFamily="2" charset="-122"/>
                        <a:cs typeface="Times New Roman" pitchFamily="18" charset="0"/>
                      </a:endParaRPr>
                    </a:p>
                  </p:txBody>
                </p:sp>
                <p:sp>
                  <p:nvSpPr>
                    <p:cNvPr id="50" name="Rectangle 49"/>
                    <p:cNvSpPr/>
                    <p:nvPr/>
                  </p:nvSpPr>
                  <p:spPr>
                    <a:xfrm>
                      <a:off x="2242565"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1" name="Rectangle 50"/>
                    <p:cNvSpPr/>
                    <p:nvPr/>
                  </p:nvSpPr>
                  <p:spPr>
                    <a:xfrm>
                      <a:off x="2309239"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2" name="Rectangle 51"/>
                    <p:cNvSpPr/>
                    <p:nvPr/>
                  </p:nvSpPr>
                  <p:spPr>
                    <a:xfrm>
                      <a:off x="2377500"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3" name="Rectangle 52"/>
                    <p:cNvSpPr/>
                    <p:nvPr/>
                  </p:nvSpPr>
                  <p:spPr>
                    <a:xfrm>
                      <a:off x="2444174"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4" name="Rectangle 53"/>
                    <p:cNvSpPr/>
                    <p:nvPr/>
                  </p:nvSpPr>
                  <p:spPr>
                    <a:xfrm>
                      <a:off x="2510848"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5" name="Rectangle 54"/>
                    <p:cNvSpPr/>
                    <p:nvPr/>
                  </p:nvSpPr>
                  <p:spPr>
                    <a:xfrm>
                      <a:off x="2577522"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6" name="Rectangle 37"/>
                    <p:cNvSpPr/>
                    <p:nvPr/>
                  </p:nvSpPr>
                  <p:spPr>
                    <a:xfrm>
                      <a:off x="2645784"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7" name="Rectangle 38"/>
                    <p:cNvSpPr/>
                    <p:nvPr/>
                  </p:nvSpPr>
                  <p:spPr>
                    <a:xfrm>
                      <a:off x="3617320"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8" name="Rectangle 57"/>
                    <p:cNvSpPr/>
                    <p:nvPr/>
                  </p:nvSpPr>
                  <p:spPr>
                    <a:xfrm>
                      <a:off x="3685581"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9" name="Rectangle 58"/>
                    <p:cNvSpPr/>
                    <p:nvPr/>
                  </p:nvSpPr>
                  <p:spPr>
                    <a:xfrm>
                      <a:off x="3752255"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0" name="Rectangle 59"/>
                    <p:cNvSpPr/>
                    <p:nvPr/>
                  </p:nvSpPr>
                  <p:spPr>
                    <a:xfrm>
                      <a:off x="3818929"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1" name="Rectangle 60"/>
                    <p:cNvSpPr/>
                    <p:nvPr/>
                  </p:nvSpPr>
                  <p:spPr>
                    <a:xfrm>
                      <a:off x="3885603"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2" name="Rectangle 61"/>
                    <p:cNvSpPr/>
                    <p:nvPr/>
                  </p:nvSpPr>
                  <p:spPr>
                    <a:xfrm>
                      <a:off x="3953865"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3" name="Rectangle 62"/>
                    <p:cNvSpPr/>
                    <p:nvPr/>
                  </p:nvSpPr>
                  <p:spPr>
                    <a:xfrm>
                      <a:off x="4020539"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sp>
              <p:nvSpPr>
                <p:cNvPr id="46" name="Freeform 45"/>
                <p:cNvSpPr/>
                <p:nvPr/>
              </p:nvSpPr>
              <p:spPr bwMode="auto">
                <a:xfrm rot="5400000">
                  <a:off x="6495505" y="1533686"/>
                  <a:ext cx="1076390" cy="690552"/>
                </a:xfrm>
                <a:custGeom>
                  <a:avLst/>
                  <a:gdLst>
                    <a:gd name="connsiteX0" fmla="*/ 0 w 1376413"/>
                    <a:gd name="connsiteY0" fmla="*/ 649706 h 662539"/>
                    <a:gd name="connsiteX1" fmla="*/ 308009 w 1376413"/>
                    <a:gd name="connsiteY1" fmla="*/ 563078 h 662539"/>
                    <a:gd name="connsiteX2" fmla="*/ 548640 w 1376413"/>
                    <a:gd name="connsiteY2" fmla="*/ 52939 h 662539"/>
                    <a:gd name="connsiteX3" fmla="*/ 673769 w 1376413"/>
                    <a:gd name="connsiteY3" fmla="*/ 255070 h 662539"/>
                    <a:gd name="connsiteX4" fmla="*/ 779647 w 1376413"/>
                    <a:gd name="connsiteY4" fmla="*/ 245444 h 662539"/>
                    <a:gd name="connsiteX5" fmla="*/ 847024 w 1376413"/>
                    <a:gd name="connsiteY5" fmla="*/ 43314 h 662539"/>
                    <a:gd name="connsiteX6" fmla="*/ 1020278 w 1376413"/>
                    <a:gd name="connsiteY6" fmla="*/ 505327 h 662539"/>
                    <a:gd name="connsiteX7" fmla="*/ 1376413 w 1376413"/>
                    <a:gd name="connsiteY7" fmla="*/ 611204 h 662539"/>
                    <a:gd name="connsiteX0" fmla="*/ 0 w 1376413"/>
                    <a:gd name="connsiteY0" fmla="*/ 649706 h 668956"/>
                    <a:gd name="connsiteX1" fmla="*/ 340093 w 1376413"/>
                    <a:gd name="connsiteY1" fmla="*/ 569495 h 668956"/>
                    <a:gd name="connsiteX2" fmla="*/ 548640 w 1376413"/>
                    <a:gd name="connsiteY2" fmla="*/ 52939 h 668956"/>
                    <a:gd name="connsiteX3" fmla="*/ 673769 w 1376413"/>
                    <a:gd name="connsiteY3" fmla="*/ 255070 h 668956"/>
                    <a:gd name="connsiteX4" fmla="*/ 779647 w 1376413"/>
                    <a:gd name="connsiteY4" fmla="*/ 245444 h 668956"/>
                    <a:gd name="connsiteX5" fmla="*/ 847024 w 1376413"/>
                    <a:gd name="connsiteY5" fmla="*/ 43314 h 668956"/>
                    <a:gd name="connsiteX6" fmla="*/ 1020278 w 1376413"/>
                    <a:gd name="connsiteY6" fmla="*/ 505327 h 668956"/>
                    <a:gd name="connsiteX7" fmla="*/ 1376413 w 1376413"/>
                    <a:gd name="connsiteY7" fmla="*/ 611204 h 668956"/>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21093 w 1376413"/>
                    <a:gd name="connsiteY4" fmla="*/ 264159 h 668421"/>
                    <a:gd name="connsiteX5" fmla="*/ 847024 w 1376413"/>
                    <a:gd name="connsiteY5" fmla="*/ 42779 h 668421"/>
                    <a:gd name="connsiteX6" fmla="*/ 1020278 w 1376413"/>
                    <a:gd name="connsiteY6" fmla="*/ 504792 h 668421"/>
                    <a:gd name="connsiteX7" fmla="*/ 1376413 w 1376413"/>
                    <a:gd name="connsiteY7" fmla="*/ 610669 h 668421"/>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44990 w 1376413"/>
                    <a:gd name="connsiteY4" fmla="*/ 253338 h 668421"/>
                    <a:gd name="connsiteX5" fmla="*/ 847024 w 1376413"/>
                    <a:gd name="connsiteY5" fmla="*/ 42779 h 668421"/>
                    <a:gd name="connsiteX6" fmla="*/ 1020278 w 1376413"/>
                    <a:gd name="connsiteY6" fmla="*/ 504792 h 668421"/>
                    <a:gd name="connsiteX7" fmla="*/ 1376413 w 1376413"/>
                    <a:gd name="connsiteY7" fmla="*/ 610669 h 668421"/>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44990 w 1376413"/>
                    <a:gd name="connsiteY4" fmla="*/ 253338 h 668421"/>
                    <a:gd name="connsiteX5" fmla="*/ 876783 w 1376413"/>
                    <a:gd name="connsiteY5" fmla="*/ 42779 h 668421"/>
                    <a:gd name="connsiteX6" fmla="*/ 1020278 w 1376413"/>
                    <a:gd name="connsiteY6" fmla="*/ 504792 h 668421"/>
                    <a:gd name="connsiteX7" fmla="*/ 1376413 w 1376413"/>
                    <a:gd name="connsiteY7" fmla="*/ 610669 h 668421"/>
                    <a:gd name="connsiteX0" fmla="*/ 0 w 1376413"/>
                    <a:gd name="connsiteY0" fmla="*/ 657319 h 676569"/>
                    <a:gd name="connsiteX1" fmla="*/ 340093 w 1376413"/>
                    <a:gd name="connsiteY1" fmla="*/ 577108 h 676569"/>
                    <a:gd name="connsiteX2" fmla="*/ 548640 w 1376413"/>
                    <a:gd name="connsiteY2" fmla="*/ 60552 h 676569"/>
                    <a:gd name="connsiteX3" fmla="*/ 673769 w 1376413"/>
                    <a:gd name="connsiteY3" fmla="*/ 262683 h 676569"/>
                    <a:gd name="connsiteX4" fmla="*/ 744990 w 1376413"/>
                    <a:gd name="connsiteY4" fmla="*/ 261486 h 676569"/>
                    <a:gd name="connsiteX5" fmla="*/ 876783 w 1376413"/>
                    <a:gd name="connsiteY5" fmla="*/ 50927 h 676569"/>
                    <a:gd name="connsiteX6" fmla="*/ 1055447 w 1376413"/>
                    <a:gd name="connsiteY6" fmla="*/ 567046 h 676569"/>
                    <a:gd name="connsiteX7" fmla="*/ 1376413 w 1376413"/>
                    <a:gd name="connsiteY7" fmla="*/ 618817 h 676569"/>
                    <a:gd name="connsiteX0" fmla="*/ 0 w 1363788"/>
                    <a:gd name="connsiteY0" fmla="*/ 657319 h 676569"/>
                    <a:gd name="connsiteX1" fmla="*/ 340093 w 1363788"/>
                    <a:gd name="connsiteY1" fmla="*/ 577108 h 676569"/>
                    <a:gd name="connsiteX2" fmla="*/ 548640 w 1363788"/>
                    <a:gd name="connsiteY2" fmla="*/ 60552 h 676569"/>
                    <a:gd name="connsiteX3" fmla="*/ 673769 w 1363788"/>
                    <a:gd name="connsiteY3" fmla="*/ 262683 h 676569"/>
                    <a:gd name="connsiteX4" fmla="*/ 744990 w 1363788"/>
                    <a:gd name="connsiteY4" fmla="*/ 261486 h 676569"/>
                    <a:gd name="connsiteX5" fmla="*/ 876783 w 1363788"/>
                    <a:gd name="connsiteY5" fmla="*/ 50927 h 676569"/>
                    <a:gd name="connsiteX6" fmla="*/ 1055447 w 1363788"/>
                    <a:gd name="connsiteY6" fmla="*/ 567046 h 676569"/>
                    <a:gd name="connsiteX7" fmla="*/ 1363788 w 1363788"/>
                    <a:gd name="connsiteY7" fmla="*/ 649477 h 676569"/>
                    <a:gd name="connsiteX0" fmla="*/ 0 w 1483093"/>
                    <a:gd name="connsiteY0" fmla="*/ 657319 h 676569"/>
                    <a:gd name="connsiteX1" fmla="*/ 340093 w 1483093"/>
                    <a:gd name="connsiteY1" fmla="*/ 577108 h 676569"/>
                    <a:gd name="connsiteX2" fmla="*/ 548640 w 1483093"/>
                    <a:gd name="connsiteY2" fmla="*/ 60552 h 676569"/>
                    <a:gd name="connsiteX3" fmla="*/ 673769 w 1483093"/>
                    <a:gd name="connsiteY3" fmla="*/ 262683 h 676569"/>
                    <a:gd name="connsiteX4" fmla="*/ 744990 w 1483093"/>
                    <a:gd name="connsiteY4" fmla="*/ 261486 h 676569"/>
                    <a:gd name="connsiteX5" fmla="*/ 876783 w 1483093"/>
                    <a:gd name="connsiteY5" fmla="*/ 50927 h 676569"/>
                    <a:gd name="connsiteX6" fmla="*/ 1055447 w 1483093"/>
                    <a:gd name="connsiteY6" fmla="*/ 567046 h 676569"/>
                    <a:gd name="connsiteX7" fmla="*/ 1483093 w 1483093"/>
                    <a:gd name="connsiteY7" fmla="*/ 653307 h 676569"/>
                    <a:gd name="connsiteX0" fmla="*/ 0 w 1483093"/>
                    <a:gd name="connsiteY0" fmla="*/ 660625 h 690588"/>
                    <a:gd name="connsiteX1" fmla="*/ 340093 w 1483093"/>
                    <a:gd name="connsiteY1" fmla="*/ 580414 h 690588"/>
                    <a:gd name="connsiteX2" fmla="*/ 548640 w 1483093"/>
                    <a:gd name="connsiteY2" fmla="*/ 63858 h 690588"/>
                    <a:gd name="connsiteX3" fmla="*/ 673769 w 1483093"/>
                    <a:gd name="connsiteY3" fmla="*/ 265989 h 690588"/>
                    <a:gd name="connsiteX4" fmla="*/ 744990 w 1483093"/>
                    <a:gd name="connsiteY4" fmla="*/ 264792 h 690588"/>
                    <a:gd name="connsiteX5" fmla="*/ 876783 w 1483093"/>
                    <a:gd name="connsiteY5" fmla="*/ 54233 h 690588"/>
                    <a:gd name="connsiteX6" fmla="*/ 1091067 w 1483093"/>
                    <a:gd name="connsiteY6" fmla="*/ 590191 h 690588"/>
                    <a:gd name="connsiteX7" fmla="*/ 1483093 w 1483093"/>
                    <a:gd name="connsiteY7" fmla="*/ 656613 h 6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093" h="690588">
                      <a:moveTo>
                        <a:pt x="0" y="660625"/>
                      </a:moveTo>
                      <a:cubicBezTo>
                        <a:pt x="108284" y="667041"/>
                        <a:pt x="248653" y="679875"/>
                        <a:pt x="340093" y="580414"/>
                      </a:cubicBezTo>
                      <a:cubicBezTo>
                        <a:pt x="431533" y="480953"/>
                        <a:pt x="493027" y="116262"/>
                        <a:pt x="548640" y="63858"/>
                      </a:cubicBezTo>
                      <a:cubicBezTo>
                        <a:pt x="604253" y="11454"/>
                        <a:pt x="641044" y="232500"/>
                        <a:pt x="673769" y="265989"/>
                      </a:cubicBezTo>
                      <a:cubicBezTo>
                        <a:pt x="706494" y="299478"/>
                        <a:pt x="711154" y="300085"/>
                        <a:pt x="744990" y="264792"/>
                      </a:cubicBezTo>
                      <a:cubicBezTo>
                        <a:pt x="778826" y="229499"/>
                        <a:pt x="819104" y="0"/>
                        <a:pt x="876783" y="54233"/>
                      </a:cubicBezTo>
                      <a:cubicBezTo>
                        <a:pt x="934462" y="108466"/>
                        <a:pt x="990015" y="489794"/>
                        <a:pt x="1091067" y="590191"/>
                      </a:cubicBezTo>
                      <a:cubicBezTo>
                        <a:pt x="1192119" y="690588"/>
                        <a:pt x="1349141" y="650998"/>
                        <a:pt x="1483093" y="65661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cs typeface="Times New Roman" pitchFamily="18" charset="0"/>
                  </a:endParaRPr>
                </a:p>
              </p:txBody>
            </p:sp>
          </p:grpSp>
          <p:grpSp>
            <p:nvGrpSpPr>
              <p:cNvPr id="8" name="Group 122"/>
              <p:cNvGrpSpPr>
                <a:grpSpLocks/>
              </p:cNvGrpSpPr>
              <p:nvPr/>
            </p:nvGrpSpPr>
            <p:grpSpPr bwMode="auto">
              <a:xfrm>
                <a:off x="5076057" y="2564903"/>
                <a:ext cx="1877568" cy="906463"/>
                <a:chOff x="5796136" y="2556070"/>
                <a:chExt cx="1877568" cy="906463"/>
              </a:xfrm>
            </p:grpSpPr>
            <p:grpSp>
              <p:nvGrpSpPr>
                <p:cNvPr id="11" name="Group 88"/>
                <p:cNvGrpSpPr>
                  <a:grpSpLocks/>
                </p:cNvGrpSpPr>
                <p:nvPr/>
              </p:nvGrpSpPr>
              <p:grpSpPr bwMode="auto">
                <a:xfrm>
                  <a:off x="5796136" y="2835024"/>
                  <a:ext cx="1877568" cy="377952"/>
                  <a:chOff x="6084168" y="1666141"/>
                  <a:chExt cx="1877568" cy="377952"/>
                </a:xfrm>
              </p:grpSpPr>
              <p:grpSp>
                <p:nvGrpSpPr>
                  <p:cNvPr id="13" name="Group 28"/>
                  <p:cNvGrpSpPr>
                    <a:grpSpLocks/>
                  </p:cNvGrpSpPr>
                  <p:nvPr/>
                </p:nvGrpSpPr>
                <p:grpSpPr bwMode="auto">
                  <a:xfrm>
                    <a:off x="6084168" y="1666141"/>
                    <a:ext cx="1877568" cy="188976"/>
                    <a:chOff x="2209800" y="1868424"/>
                    <a:chExt cx="1877568" cy="335280"/>
                  </a:xfrm>
                </p:grpSpPr>
                <p:sp>
                  <p:nvSpPr>
                    <p:cNvPr id="30" name="Rectangle 5"/>
                    <p:cNvSpPr/>
                    <p:nvPr/>
                  </p:nvSpPr>
                  <p:spPr>
                    <a:xfrm>
                      <a:off x="2209800" y="1935480"/>
                      <a:ext cx="1877568" cy="20116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tLang="zh-CN">
                        <a:solidFill>
                          <a:srgbClr val="0066CC"/>
                        </a:solidFill>
                        <a:latin typeface="Times New Roman" pitchFamily="18" charset="0"/>
                        <a:ea typeface="宋体" pitchFamily="2" charset="-122"/>
                        <a:cs typeface="Times New Roman" pitchFamily="18" charset="0"/>
                      </a:endParaRPr>
                    </a:p>
                  </p:txBody>
                </p:sp>
                <p:sp>
                  <p:nvSpPr>
                    <p:cNvPr id="31" name="Rectangle 30"/>
                    <p:cNvSpPr/>
                    <p:nvPr/>
                  </p:nvSpPr>
                  <p:spPr>
                    <a:xfrm>
                      <a:off x="2243263"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2" name="Rectangle 31"/>
                    <p:cNvSpPr/>
                    <p:nvPr/>
                  </p:nvSpPr>
                  <p:spPr>
                    <a:xfrm>
                      <a:off x="2309937"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3" name="Rectangle 32"/>
                    <p:cNvSpPr/>
                    <p:nvPr/>
                  </p:nvSpPr>
                  <p:spPr>
                    <a:xfrm>
                      <a:off x="2378199"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4" name="Rectangle 33"/>
                    <p:cNvSpPr/>
                    <p:nvPr/>
                  </p:nvSpPr>
                  <p:spPr>
                    <a:xfrm>
                      <a:off x="2444873"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5" name="Rectangle 34"/>
                    <p:cNvSpPr/>
                    <p:nvPr/>
                  </p:nvSpPr>
                  <p:spPr>
                    <a:xfrm>
                      <a:off x="2511547"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6" name="Rectangle 35"/>
                    <p:cNvSpPr/>
                    <p:nvPr/>
                  </p:nvSpPr>
                  <p:spPr>
                    <a:xfrm>
                      <a:off x="2578221"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7" name="Rectangle 36"/>
                    <p:cNvSpPr/>
                    <p:nvPr/>
                  </p:nvSpPr>
                  <p:spPr>
                    <a:xfrm>
                      <a:off x="2646482"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8" name="Rectangle 37"/>
                    <p:cNvSpPr/>
                    <p:nvPr/>
                  </p:nvSpPr>
                  <p:spPr>
                    <a:xfrm>
                      <a:off x="3618018"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9" name="Rectangle 38"/>
                    <p:cNvSpPr/>
                    <p:nvPr/>
                  </p:nvSpPr>
                  <p:spPr>
                    <a:xfrm>
                      <a:off x="3686280"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0" name="Rectangle 39"/>
                    <p:cNvSpPr/>
                    <p:nvPr/>
                  </p:nvSpPr>
                  <p:spPr>
                    <a:xfrm>
                      <a:off x="3752954"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1" name="Rectangle 40"/>
                    <p:cNvSpPr/>
                    <p:nvPr/>
                  </p:nvSpPr>
                  <p:spPr>
                    <a:xfrm>
                      <a:off x="3819628"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2" name="Rectangle 41"/>
                    <p:cNvSpPr/>
                    <p:nvPr/>
                  </p:nvSpPr>
                  <p:spPr>
                    <a:xfrm>
                      <a:off x="3886302"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3" name="Rectangle 42"/>
                    <p:cNvSpPr/>
                    <p:nvPr/>
                  </p:nvSpPr>
                  <p:spPr>
                    <a:xfrm>
                      <a:off x="3954563"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4" name="Rectangle 43"/>
                    <p:cNvSpPr/>
                    <p:nvPr/>
                  </p:nvSpPr>
                  <p:spPr>
                    <a:xfrm>
                      <a:off x="4021237"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14" name="Group 29"/>
                  <p:cNvGrpSpPr>
                    <a:grpSpLocks/>
                  </p:cNvGrpSpPr>
                  <p:nvPr/>
                </p:nvGrpSpPr>
                <p:grpSpPr bwMode="auto">
                  <a:xfrm>
                    <a:off x="6084168" y="1855117"/>
                    <a:ext cx="1877568" cy="188976"/>
                    <a:chOff x="2209800" y="1868424"/>
                    <a:chExt cx="1877568" cy="335280"/>
                  </a:xfrm>
                </p:grpSpPr>
                <p:sp>
                  <p:nvSpPr>
                    <p:cNvPr id="15" name="Rectangle 14"/>
                    <p:cNvSpPr/>
                    <p:nvPr/>
                  </p:nvSpPr>
                  <p:spPr>
                    <a:xfrm>
                      <a:off x="2209800" y="1935480"/>
                      <a:ext cx="1877568" cy="20116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ltLang="zh-CN">
                        <a:solidFill>
                          <a:srgbClr val="0066CC"/>
                        </a:solidFill>
                        <a:latin typeface="Times New Roman" pitchFamily="18" charset="0"/>
                        <a:ea typeface="宋体" pitchFamily="2" charset="-122"/>
                        <a:cs typeface="Times New Roman" pitchFamily="18" charset="0"/>
                      </a:endParaRPr>
                    </a:p>
                  </p:txBody>
                </p:sp>
                <p:sp>
                  <p:nvSpPr>
                    <p:cNvPr id="16" name="Rectangle 15"/>
                    <p:cNvSpPr/>
                    <p:nvPr/>
                  </p:nvSpPr>
                  <p:spPr>
                    <a:xfrm>
                      <a:off x="2243263"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17" name="Rectangle 16"/>
                    <p:cNvSpPr/>
                    <p:nvPr/>
                  </p:nvSpPr>
                  <p:spPr>
                    <a:xfrm>
                      <a:off x="2309937"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18" name="Rectangle 17"/>
                    <p:cNvSpPr/>
                    <p:nvPr/>
                  </p:nvSpPr>
                  <p:spPr>
                    <a:xfrm>
                      <a:off x="2378199"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19" name="Rectangle 18"/>
                    <p:cNvSpPr/>
                    <p:nvPr/>
                  </p:nvSpPr>
                  <p:spPr>
                    <a:xfrm>
                      <a:off x="2444873"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0" name="Rectangle 19"/>
                    <p:cNvSpPr/>
                    <p:nvPr/>
                  </p:nvSpPr>
                  <p:spPr>
                    <a:xfrm>
                      <a:off x="2511547"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1" name="Rectangle 20"/>
                    <p:cNvSpPr/>
                    <p:nvPr/>
                  </p:nvSpPr>
                  <p:spPr>
                    <a:xfrm>
                      <a:off x="2578221"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2" name="Rectangle 37"/>
                    <p:cNvSpPr/>
                    <p:nvPr/>
                  </p:nvSpPr>
                  <p:spPr>
                    <a:xfrm>
                      <a:off x="2646482"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3" name="Rectangle 38"/>
                    <p:cNvSpPr/>
                    <p:nvPr/>
                  </p:nvSpPr>
                  <p:spPr>
                    <a:xfrm>
                      <a:off x="3618018"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4" name="Rectangle 23"/>
                    <p:cNvSpPr/>
                    <p:nvPr/>
                  </p:nvSpPr>
                  <p:spPr>
                    <a:xfrm>
                      <a:off x="3686280"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5" name="Rectangle 24"/>
                    <p:cNvSpPr/>
                    <p:nvPr/>
                  </p:nvSpPr>
                  <p:spPr>
                    <a:xfrm>
                      <a:off x="3752954"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6" name="Rectangle 25"/>
                    <p:cNvSpPr/>
                    <p:nvPr/>
                  </p:nvSpPr>
                  <p:spPr>
                    <a:xfrm>
                      <a:off x="3819628"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7" name="Rectangle 26"/>
                    <p:cNvSpPr/>
                    <p:nvPr/>
                  </p:nvSpPr>
                  <p:spPr>
                    <a:xfrm>
                      <a:off x="3886302"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8" name="Rectangle 27"/>
                    <p:cNvSpPr/>
                    <p:nvPr/>
                  </p:nvSpPr>
                  <p:spPr>
                    <a:xfrm>
                      <a:off x="3954563"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9" name="Rectangle 28"/>
                    <p:cNvSpPr/>
                    <p:nvPr/>
                  </p:nvSpPr>
                  <p:spPr>
                    <a:xfrm>
                      <a:off x="4021237"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sp>
              <p:nvSpPr>
                <p:cNvPr id="12" name="Freeform 11"/>
                <p:cNvSpPr/>
                <p:nvPr/>
              </p:nvSpPr>
              <p:spPr bwMode="auto">
                <a:xfrm rot="16200000">
                  <a:off x="6308983" y="2617239"/>
                  <a:ext cx="906518" cy="782626"/>
                </a:xfrm>
                <a:custGeom>
                  <a:avLst/>
                  <a:gdLst>
                    <a:gd name="connsiteX0" fmla="*/ 0 w 1339913"/>
                    <a:gd name="connsiteY0" fmla="*/ 603565 h 1168401"/>
                    <a:gd name="connsiteX1" fmla="*/ 301783 w 1339913"/>
                    <a:gd name="connsiteY1" fmla="*/ 531137 h 1168401"/>
                    <a:gd name="connsiteX2" fmla="*/ 497941 w 1339913"/>
                    <a:gd name="connsiteY2" fmla="*/ 90535 h 1168401"/>
                    <a:gd name="connsiteX3" fmla="*/ 751438 w 1339913"/>
                    <a:gd name="connsiteY3" fmla="*/ 1074345 h 1168401"/>
                    <a:gd name="connsiteX4" fmla="*/ 1032095 w 1339913"/>
                    <a:gd name="connsiteY4" fmla="*/ 654868 h 1168401"/>
                    <a:gd name="connsiteX5" fmla="*/ 1339913 w 1339913"/>
                    <a:gd name="connsiteY5" fmla="*/ 573386 h 1168401"/>
                    <a:gd name="connsiteX0" fmla="*/ 0 w 1339913"/>
                    <a:gd name="connsiteY0" fmla="*/ 603565 h 1162113"/>
                    <a:gd name="connsiteX1" fmla="*/ 301783 w 1339913"/>
                    <a:gd name="connsiteY1" fmla="*/ 531137 h 1162113"/>
                    <a:gd name="connsiteX2" fmla="*/ 497941 w 1339913"/>
                    <a:gd name="connsiteY2" fmla="*/ 90535 h 1162113"/>
                    <a:gd name="connsiteX3" fmla="*/ 751438 w 1339913"/>
                    <a:gd name="connsiteY3" fmla="*/ 1074345 h 1162113"/>
                    <a:gd name="connsiteX4" fmla="*/ 1023796 w 1339913"/>
                    <a:gd name="connsiteY4" fmla="*/ 617145 h 1162113"/>
                    <a:gd name="connsiteX5" fmla="*/ 1339913 w 1339913"/>
                    <a:gd name="connsiteY5" fmla="*/ 573386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616"/>
                    <a:gd name="connsiteX1" fmla="*/ 301783 w 1288610"/>
                    <a:gd name="connsiteY1" fmla="*/ 531137 h 1162616"/>
                    <a:gd name="connsiteX2" fmla="*/ 497941 w 1288610"/>
                    <a:gd name="connsiteY2" fmla="*/ 90535 h 1162616"/>
                    <a:gd name="connsiteX3" fmla="*/ 751438 w 1288610"/>
                    <a:gd name="connsiteY3" fmla="*/ 1074345 h 1162616"/>
                    <a:gd name="connsiteX4" fmla="*/ 978528 w 1288610"/>
                    <a:gd name="connsiteY4" fmla="*/ 620163 h 1162616"/>
                    <a:gd name="connsiteX5" fmla="*/ 1288610 w 1288610"/>
                    <a:gd name="connsiteY5" fmla="*/ 543208 h 11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610" h="1162616">
                      <a:moveTo>
                        <a:pt x="0" y="603565"/>
                      </a:moveTo>
                      <a:cubicBezTo>
                        <a:pt x="109396" y="610103"/>
                        <a:pt x="218793" y="616642"/>
                        <a:pt x="301783" y="531137"/>
                      </a:cubicBezTo>
                      <a:cubicBezTo>
                        <a:pt x="384773" y="445632"/>
                        <a:pt x="422999" y="0"/>
                        <a:pt x="497941" y="90535"/>
                      </a:cubicBezTo>
                      <a:cubicBezTo>
                        <a:pt x="572883" y="181070"/>
                        <a:pt x="671340" y="986074"/>
                        <a:pt x="751438" y="1074345"/>
                      </a:cubicBezTo>
                      <a:cubicBezTo>
                        <a:pt x="831536" y="1162616"/>
                        <a:pt x="888999" y="708686"/>
                        <a:pt x="978528" y="620163"/>
                      </a:cubicBezTo>
                      <a:cubicBezTo>
                        <a:pt x="1068057" y="531640"/>
                        <a:pt x="1215176" y="544214"/>
                        <a:pt x="1288610" y="543208"/>
                      </a:cubicBezTo>
                    </a:path>
                  </a:pathLst>
                </a:custGeom>
                <a:noFill/>
                <a:ln w="38100">
                  <a:solidFill>
                    <a:schemeClr val="bg1"/>
                  </a:solidFill>
                </a:ln>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TextBox 9"/>
              <p:cNvSpPr txBox="1">
                <a:spLocks noChangeArrowheads="1"/>
              </p:cNvSpPr>
              <p:nvPr/>
            </p:nvSpPr>
            <p:spPr bwMode="auto">
              <a:xfrm>
                <a:off x="6638336" y="1760157"/>
                <a:ext cx="2025923" cy="554604"/>
              </a:xfrm>
              <a:prstGeom prst="rect">
                <a:avLst/>
              </a:prstGeom>
              <a:noFill/>
              <a:ln w="9525">
                <a:noFill/>
                <a:miter lim="800000"/>
                <a:headEnd/>
                <a:tailEnd/>
              </a:ln>
            </p:spPr>
            <p:txBody>
              <a:bodyPr wrap="square">
                <a:spAutoFit/>
              </a:bodyPr>
              <a:lstStyle/>
              <a:p>
                <a:r>
                  <a:rPr lang="en-US" altLang="zh-CN" sz="2000" dirty="0">
                    <a:solidFill>
                      <a:srgbClr val="FF0000"/>
                    </a:solidFill>
                    <a:latin typeface="Times New Roman" pitchFamily="18" charset="0"/>
                    <a:ea typeface="宋体" charset="-122"/>
                    <a:cs typeface="Times New Roman" pitchFamily="18" charset="0"/>
                  </a:rPr>
                  <a:t>s-mode</a:t>
                </a:r>
                <a:endParaRPr lang="zh-CN" altLang="en-US" sz="2000" dirty="0">
                  <a:solidFill>
                    <a:srgbClr val="FF0000"/>
                  </a:solidFill>
                  <a:latin typeface="Times New Roman" pitchFamily="18" charset="0"/>
                  <a:ea typeface="宋体" charset="-122"/>
                  <a:cs typeface="Times New Roman" pitchFamily="18" charset="0"/>
                </a:endParaRPr>
              </a:p>
            </p:txBody>
          </p:sp>
          <p:sp>
            <p:nvSpPr>
              <p:cNvPr id="10" name="TextBox 10"/>
              <p:cNvSpPr txBox="1">
                <a:spLocks noChangeArrowheads="1"/>
              </p:cNvSpPr>
              <p:nvPr/>
            </p:nvSpPr>
            <p:spPr bwMode="auto">
              <a:xfrm>
                <a:off x="6569205" y="2288127"/>
                <a:ext cx="2587338" cy="554604"/>
              </a:xfrm>
              <a:prstGeom prst="rect">
                <a:avLst/>
              </a:prstGeom>
              <a:noFill/>
              <a:ln w="9525">
                <a:noFill/>
                <a:miter lim="800000"/>
                <a:headEnd/>
                <a:tailEnd/>
              </a:ln>
            </p:spPr>
            <p:txBody>
              <a:bodyPr wrap="square">
                <a:spAutoFit/>
              </a:bodyPr>
              <a:lstStyle/>
              <a:p>
                <a:r>
                  <a:rPr lang="en-US" altLang="zh-CN" sz="2000" dirty="0">
                    <a:solidFill>
                      <a:srgbClr val="0070C0"/>
                    </a:solidFill>
                    <a:latin typeface="Times New Roman" pitchFamily="18" charset="0"/>
                    <a:ea typeface="宋体" charset="-122"/>
                    <a:cs typeface="Times New Roman" pitchFamily="18" charset="0"/>
                  </a:rPr>
                  <a:t>as-mode</a:t>
                </a:r>
                <a:endParaRPr lang="zh-CN" altLang="en-US" sz="2000" dirty="0">
                  <a:solidFill>
                    <a:srgbClr val="0070C0"/>
                  </a:solidFill>
                  <a:latin typeface="Times New Roman" pitchFamily="18" charset="0"/>
                  <a:ea typeface="宋体" charset="-122"/>
                  <a:cs typeface="Times New Roman" pitchFamily="18" charset="0"/>
                </a:endParaRPr>
              </a:p>
            </p:txBody>
          </p:sp>
        </p:grpSp>
      </p:grpSp>
      <p:sp>
        <p:nvSpPr>
          <p:cNvPr id="108" name="TextBox 107"/>
          <p:cNvSpPr txBox="1"/>
          <p:nvPr/>
        </p:nvSpPr>
        <p:spPr>
          <a:xfrm>
            <a:off x="499919" y="5075658"/>
            <a:ext cx="1345846" cy="338554"/>
          </a:xfrm>
          <a:prstGeom prst="rect">
            <a:avLst/>
          </a:prstGeom>
          <a:noFill/>
        </p:spPr>
        <p:txBody>
          <a:bodyPr wrap="square" rtlCol="0">
            <a:spAutoFit/>
          </a:bodyPr>
          <a:lstStyle/>
          <a:p>
            <a:r>
              <a:rPr lang="en-US" sz="1600" b="1" dirty="0" smtClean="0"/>
              <a:t>p+</a:t>
            </a:r>
          </a:p>
        </p:txBody>
      </p:sp>
      <p:grpSp>
        <p:nvGrpSpPr>
          <p:cNvPr id="2" name="Group 1"/>
          <p:cNvGrpSpPr/>
          <p:nvPr/>
        </p:nvGrpSpPr>
        <p:grpSpPr>
          <a:xfrm>
            <a:off x="522779" y="4585238"/>
            <a:ext cx="3310668" cy="382077"/>
            <a:chOff x="403860" y="3480404"/>
            <a:chExt cx="3310668" cy="382077"/>
          </a:xfrm>
        </p:grpSpPr>
        <p:grpSp>
          <p:nvGrpSpPr>
            <p:cNvPr id="13313" name="Group 13312"/>
            <p:cNvGrpSpPr/>
            <p:nvPr/>
          </p:nvGrpSpPr>
          <p:grpSpPr>
            <a:xfrm>
              <a:off x="838200" y="3480404"/>
              <a:ext cx="2876328" cy="341412"/>
              <a:chOff x="838200" y="3131310"/>
              <a:chExt cx="2876328" cy="341412"/>
            </a:xfrm>
          </p:grpSpPr>
          <p:cxnSp>
            <p:nvCxnSpPr>
              <p:cNvPr id="94" name="Straight Connector 93"/>
              <p:cNvCxnSpPr/>
              <p:nvPr/>
            </p:nvCxnSpPr>
            <p:spPr bwMode="auto">
              <a:xfrm>
                <a:off x="3429786" y="3328721"/>
                <a:ext cx="284742" cy="0"/>
              </a:xfrm>
              <a:prstGeom prst="line">
                <a:avLst/>
              </a:prstGeom>
              <a:noFill/>
              <a:ln w="19050" cap="flat" cmpd="sng" algn="ctr">
                <a:solidFill>
                  <a:srgbClr val="000000"/>
                </a:solidFill>
                <a:prstDash val="solid"/>
                <a:round/>
                <a:headEnd type="none" w="med" len="med"/>
                <a:tailEnd type="none" w="med" len="med"/>
              </a:ln>
              <a:effectLst/>
            </p:spPr>
          </p:cxnSp>
          <p:pic>
            <p:nvPicPr>
              <p:cNvPr id="93" name="Picture 92"/>
              <p:cNvPicPr/>
              <p:nvPr/>
            </p:nvPicPr>
            <p:blipFill rotWithShape="1">
              <a:blip r:embed="rId3" cstate="print">
                <a:extLst>
                  <a:ext uri="{28A0092B-C50C-407E-A947-70E740481C1C}">
                    <a14:useLocalDpi xmlns:a14="http://schemas.microsoft.com/office/drawing/2010/main" val="0"/>
                  </a:ext>
                </a:extLst>
              </a:blip>
              <a:srcRect l="26744" t="28345" r="20315" b="69263"/>
              <a:stretch/>
            </p:blipFill>
            <p:spPr bwMode="auto">
              <a:xfrm>
                <a:off x="838200" y="3131310"/>
                <a:ext cx="2596404" cy="287714"/>
              </a:xfrm>
              <a:prstGeom prst="rect">
                <a:avLst/>
              </a:prstGeom>
              <a:noFill/>
              <a:ln>
                <a:noFill/>
              </a:ln>
            </p:spPr>
          </p:pic>
          <p:cxnSp>
            <p:nvCxnSpPr>
              <p:cNvPr id="97" name="Straight Connector 96"/>
              <p:cNvCxnSpPr/>
              <p:nvPr/>
            </p:nvCxnSpPr>
            <p:spPr bwMode="auto">
              <a:xfrm flipV="1">
                <a:off x="3714528" y="3328722"/>
                <a:ext cx="0" cy="144000"/>
              </a:xfrm>
              <a:prstGeom prst="line">
                <a:avLst/>
              </a:prstGeom>
              <a:noFill/>
              <a:ln w="19050" cap="flat" cmpd="sng" algn="ctr">
                <a:solidFill>
                  <a:srgbClr val="000000"/>
                </a:solidFill>
                <a:prstDash val="solid"/>
                <a:round/>
                <a:headEnd type="none" w="med" len="med"/>
                <a:tailEnd type="none" w="med" len="med"/>
              </a:ln>
              <a:effectLst/>
            </p:spPr>
          </p:cxnSp>
        </p:grpSp>
        <p:sp>
          <p:nvSpPr>
            <p:cNvPr id="13322" name="Rectangle 13321"/>
            <p:cNvSpPr/>
            <p:nvPr/>
          </p:nvSpPr>
          <p:spPr>
            <a:xfrm>
              <a:off x="403860" y="3493149"/>
              <a:ext cx="377026" cy="369332"/>
            </a:xfrm>
            <a:prstGeom prst="rect">
              <a:avLst/>
            </a:prstGeom>
          </p:spPr>
          <p:txBody>
            <a:bodyPr wrap="none">
              <a:spAutoFit/>
            </a:bodyPr>
            <a:lstStyle/>
            <a:p>
              <a:r>
                <a:rPr lang="en-US" b="1" dirty="0">
                  <a:solidFill>
                    <a:srgbClr val="AC0000"/>
                  </a:solidFill>
                </a:rPr>
                <a:t>n</a:t>
              </a:r>
              <a:r>
                <a:rPr lang="en-US" b="1" baseline="30000" dirty="0">
                  <a:solidFill>
                    <a:srgbClr val="AC0000"/>
                  </a:solidFill>
                </a:rPr>
                <a:t>-</a:t>
              </a:r>
              <a:endParaRPr lang="en-GB" b="1" dirty="0">
                <a:solidFill>
                  <a:srgbClr val="AC0000"/>
                </a:solidFill>
              </a:endParaRPr>
            </a:p>
          </p:txBody>
        </p:sp>
      </p:grpSp>
      <p:grpSp>
        <p:nvGrpSpPr>
          <p:cNvPr id="13333" name="Group 13332"/>
          <p:cNvGrpSpPr/>
          <p:nvPr/>
        </p:nvGrpSpPr>
        <p:grpSpPr>
          <a:xfrm>
            <a:off x="954770" y="4926062"/>
            <a:ext cx="3523098" cy="829608"/>
            <a:chOff x="838200" y="3815929"/>
            <a:chExt cx="3523098" cy="829608"/>
          </a:xfrm>
        </p:grpSpPr>
        <p:grpSp>
          <p:nvGrpSpPr>
            <p:cNvPr id="84" name="Group 83"/>
            <p:cNvGrpSpPr/>
            <p:nvPr/>
          </p:nvGrpSpPr>
          <p:grpSpPr>
            <a:xfrm>
              <a:off x="838200" y="3959734"/>
              <a:ext cx="3523098" cy="685803"/>
              <a:chOff x="5376022" y="2291735"/>
              <a:chExt cx="3141794" cy="438766"/>
            </a:xfrm>
          </p:grpSpPr>
          <p:pic>
            <p:nvPicPr>
              <p:cNvPr id="87" name="Picture 86"/>
              <p:cNvPicPr/>
              <p:nvPr/>
            </p:nvPicPr>
            <p:blipFill rotWithShape="1">
              <a:blip r:embed="rId3" cstate="print">
                <a:extLst>
                  <a:ext uri="{28A0092B-C50C-407E-A947-70E740481C1C}">
                    <a14:useLocalDpi xmlns:a14="http://schemas.microsoft.com/office/drawing/2010/main" val="0"/>
                  </a:ext>
                </a:extLst>
              </a:blip>
              <a:srcRect l="26744" t="39607" r="20315" b="40012"/>
              <a:stretch/>
            </p:blipFill>
            <p:spPr bwMode="auto">
              <a:xfrm>
                <a:off x="5376022" y="2349694"/>
                <a:ext cx="2312895" cy="380807"/>
              </a:xfrm>
              <a:prstGeom prst="rect">
                <a:avLst/>
              </a:prstGeom>
              <a:noFill/>
              <a:ln>
                <a:noFill/>
              </a:ln>
            </p:spPr>
          </p:pic>
          <p:pic>
            <p:nvPicPr>
              <p:cNvPr id="86" name="Picture 85"/>
              <p:cNvPicPr/>
              <p:nvPr/>
            </p:nvPicPr>
            <p:blipFill rotWithShape="1">
              <a:blip r:embed="rId3" cstate="print">
                <a:extLst>
                  <a:ext uri="{28A0092B-C50C-407E-A947-70E740481C1C}">
                    <a14:useLocalDpi xmlns:a14="http://schemas.microsoft.com/office/drawing/2010/main" val="0"/>
                  </a:ext>
                </a:extLst>
              </a:blip>
              <a:srcRect l="81085" t="32378" b="50085"/>
              <a:stretch/>
            </p:blipFill>
            <p:spPr bwMode="auto">
              <a:xfrm>
                <a:off x="7691419" y="2291735"/>
                <a:ext cx="826397" cy="225548"/>
              </a:xfrm>
              <a:prstGeom prst="rect">
                <a:avLst/>
              </a:prstGeom>
              <a:noFill/>
              <a:ln>
                <a:noFill/>
              </a:ln>
            </p:spPr>
          </p:pic>
        </p:grpSp>
        <p:cxnSp>
          <p:nvCxnSpPr>
            <p:cNvPr id="121" name="Straight Connector 120"/>
            <p:cNvCxnSpPr/>
            <p:nvPr/>
          </p:nvCxnSpPr>
          <p:spPr bwMode="auto">
            <a:xfrm flipV="1">
              <a:off x="3716877" y="3815929"/>
              <a:ext cx="0" cy="144000"/>
            </a:xfrm>
            <a:prstGeom prst="line">
              <a:avLst/>
            </a:prstGeom>
            <a:noFill/>
            <a:ln w="19050" cap="flat" cmpd="sng" algn="ctr">
              <a:solidFill>
                <a:srgbClr val="000000"/>
              </a:solidFill>
              <a:prstDash val="solid"/>
              <a:round/>
              <a:headEnd type="none" w="med" len="med"/>
              <a:tailEnd type="none" w="med" len="med"/>
            </a:ln>
            <a:effectLst/>
          </p:spPr>
        </p:cxnSp>
      </p:grpSp>
      <p:sp>
        <p:nvSpPr>
          <p:cNvPr id="13336" name="TextBox 13335"/>
          <p:cNvSpPr txBox="1"/>
          <p:nvPr/>
        </p:nvSpPr>
        <p:spPr>
          <a:xfrm>
            <a:off x="304800" y="1066800"/>
            <a:ext cx="8458200" cy="2031325"/>
          </a:xfrm>
          <a:prstGeom prst="rect">
            <a:avLst/>
          </a:prstGeom>
          <a:noFill/>
        </p:spPr>
        <p:txBody>
          <a:bodyPr wrap="square" rtlCol="0">
            <a:spAutoFit/>
          </a:bodyPr>
          <a:lstStyle/>
          <a:p>
            <a:r>
              <a:rPr lang="en-US" b="1" u="sng" dirty="0" smtClean="0">
                <a:solidFill>
                  <a:srgbClr val="000000"/>
                </a:solidFill>
              </a:rPr>
              <a:t>Double-membrane photonic crystal</a:t>
            </a:r>
            <a:endParaRPr lang="en-US" u="sng" dirty="0" smtClean="0">
              <a:solidFill>
                <a:srgbClr val="000000"/>
              </a:solidFill>
            </a:endParaRPr>
          </a:p>
          <a:p>
            <a:endParaRPr lang="en-US" dirty="0" smtClean="0">
              <a:solidFill>
                <a:srgbClr val="000000"/>
              </a:solidFill>
            </a:endParaRPr>
          </a:p>
          <a:p>
            <a:pPr marL="285750" indent="-285750">
              <a:lnSpc>
                <a:spcPct val="150000"/>
              </a:lnSpc>
              <a:buFont typeface="Wingdings" panose="05000000000000000000" pitchFamily="2" charset="2"/>
              <a:buChar char="§"/>
            </a:pPr>
            <a:r>
              <a:rPr lang="en-US" sz="2000" dirty="0" smtClean="0">
                <a:solidFill>
                  <a:srgbClr val="000000"/>
                </a:solidFill>
              </a:rPr>
              <a:t>Modes hybridize and form </a:t>
            </a:r>
            <a:r>
              <a:rPr lang="en-US" sz="2000" dirty="0" err="1" smtClean="0">
                <a:solidFill>
                  <a:srgbClr val="000000"/>
                </a:solidFill>
              </a:rPr>
              <a:t>supermodes</a:t>
            </a:r>
            <a:endParaRPr lang="en-US" sz="2000" dirty="0" smtClean="0">
              <a:solidFill>
                <a:srgbClr val="000000"/>
              </a:solidFill>
            </a:endParaRPr>
          </a:p>
          <a:p>
            <a:pPr marL="285750" indent="-285750">
              <a:lnSpc>
                <a:spcPct val="150000"/>
              </a:lnSpc>
              <a:buFont typeface="Wingdings" panose="05000000000000000000" pitchFamily="2" charset="2"/>
              <a:buChar char="§"/>
            </a:pPr>
            <a:r>
              <a:rPr lang="en-US" sz="2000" dirty="0" smtClean="0">
                <a:solidFill>
                  <a:srgbClr val="000000"/>
                </a:solidFill>
              </a:rPr>
              <a:t>Changing separation </a:t>
            </a:r>
            <a:r>
              <a:rPr lang="en-US" sz="2000" dirty="0" smtClean="0">
                <a:solidFill>
                  <a:srgbClr val="000000"/>
                </a:solidFill>
                <a:sym typeface="Symbol"/>
              </a:rPr>
              <a:t>tunes the </a:t>
            </a:r>
            <a:r>
              <a:rPr lang="en-US" sz="2000" dirty="0" err="1" smtClean="0">
                <a:solidFill>
                  <a:srgbClr val="000000"/>
                </a:solidFill>
                <a:sym typeface="Symbol"/>
              </a:rPr>
              <a:t>supermodes</a:t>
            </a:r>
            <a:endParaRPr lang="en-US" sz="2000" dirty="0" smtClean="0">
              <a:solidFill>
                <a:srgbClr val="000000"/>
              </a:solidFill>
              <a:sym typeface="Symbol"/>
            </a:endParaRPr>
          </a:p>
          <a:p>
            <a:pPr marL="285750" indent="-285750">
              <a:lnSpc>
                <a:spcPct val="150000"/>
              </a:lnSpc>
              <a:buFont typeface="Wingdings" panose="05000000000000000000" pitchFamily="2" charset="2"/>
              <a:buChar char="§"/>
            </a:pPr>
            <a:r>
              <a:rPr lang="en-US" sz="2000" dirty="0">
                <a:solidFill>
                  <a:srgbClr val="000000"/>
                </a:solidFill>
                <a:sym typeface="Symbol"/>
              </a:rPr>
              <a:t>E</a:t>
            </a:r>
            <a:r>
              <a:rPr lang="en-US" sz="2000" dirty="0" smtClean="0">
                <a:solidFill>
                  <a:srgbClr val="000000"/>
                </a:solidFill>
                <a:sym typeface="Symbol"/>
              </a:rPr>
              <a:t>lectrostatic actuation via p-i-n junction</a:t>
            </a:r>
            <a:endParaRPr lang="en-GB" sz="2000" dirty="0">
              <a:solidFill>
                <a:srgbClr val="000000"/>
              </a:solidFill>
            </a:endParaRPr>
          </a:p>
        </p:txBody>
      </p:sp>
      <p:sp>
        <p:nvSpPr>
          <p:cNvPr id="13337" name="TextBox 13336"/>
          <p:cNvSpPr txBox="1"/>
          <p:nvPr/>
        </p:nvSpPr>
        <p:spPr>
          <a:xfrm>
            <a:off x="1344557" y="4872364"/>
            <a:ext cx="596723" cy="307777"/>
          </a:xfrm>
          <a:prstGeom prst="rect">
            <a:avLst/>
          </a:prstGeom>
          <a:noFill/>
        </p:spPr>
        <p:txBody>
          <a:bodyPr wrap="square" rtlCol="0">
            <a:spAutoFit/>
          </a:bodyPr>
          <a:lstStyle/>
          <a:p>
            <a:r>
              <a:rPr lang="en-US" sz="1400" b="1" dirty="0">
                <a:solidFill>
                  <a:srgbClr val="000000"/>
                </a:solidFill>
              </a:rPr>
              <a:t>d</a:t>
            </a:r>
            <a:endParaRPr lang="en-GB" sz="1400" b="1" dirty="0">
              <a:solidFill>
                <a:srgbClr val="000000"/>
              </a:solidFill>
            </a:endParaRPr>
          </a:p>
        </p:txBody>
      </p:sp>
      <p:sp>
        <p:nvSpPr>
          <p:cNvPr id="96" name="TextBox 95"/>
          <p:cNvSpPr txBox="1"/>
          <p:nvPr/>
        </p:nvSpPr>
        <p:spPr>
          <a:xfrm>
            <a:off x="4350556" y="4975792"/>
            <a:ext cx="390717" cy="369332"/>
          </a:xfrm>
          <a:prstGeom prst="rect">
            <a:avLst/>
          </a:prstGeom>
          <a:noFill/>
        </p:spPr>
        <p:txBody>
          <a:bodyPr wrap="square" rtlCol="0">
            <a:spAutoFit/>
          </a:bodyPr>
          <a:lstStyle/>
          <a:p>
            <a:r>
              <a:rPr lang="en-GB" b="1" dirty="0" smtClean="0">
                <a:solidFill>
                  <a:srgbClr val="000000"/>
                </a:solidFill>
                <a:latin typeface="Calibri"/>
              </a:rPr>
              <a:t>↗</a:t>
            </a:r>
            <a:endParaRPr lang="en-GB" b="1" dirty="0">
              <a:solidFill>
                <a:srgbClr val="000000"/>
              </a:solidFill>
            </a:endParaRPr>
          </a:p>
        </p:txBody>
      </p:sp>
      <p:pic>
        <p:nvPicPr>
          <p:cNvPr id="105" name="Picture 104"/>
          <p:cNvPicPr/>
          <p:nvPr/>
        </p:nvPicPr>
        <p:blipFill rotWithShape="1">
          <a:blip r:embed="rId3" cstate="print">
            <a:extLst>
              <a:ext uri="{28A0092B-C50C-407E-A947-70E740481C1C}">
                <a14:useLocalDpi xmlns:a14="http://schemas.microsoft.com/office/drawing/2010/main" val="0"/>
              </a:ext>
            </a:extLst>
          </a:blip>
          <a:srcRect l="26744" t="39607" r="20315" b="40012"/>
          <a:stretch/>
        </p:blipFill>
        <p:spPr bwMode="auto">
          <a:xfrm>
            <a:off x="954770" y="5160458"/>
            <a:ext cx="2593600" cy="595212"/>
          </a:xfrm>
          <a:prstGeom prst="rect">
            <a:avLst/>
          </a:prstGeom>
          <a:noFill/>
          <a:ln>
            <a:noFill/>
          </a:ln>
        </p:spPr>
      </p:pic>
      <p:sp>
        <p:nvSpPr>
          <p:cNvPr id="106" name="Rectangle 105"/>
          <p:cNvSpPr/>
          <p:nvPr/>
        </p:nvSpPr>
        <p:spPr>
          <a:xfrm>
            <a:off x="522779" y="4597984"/>
            <a:ext cx="377026" cy="369332"/>
          </a:xfrm>
          <a:prstGeom prst="rect">
            <a:avLst/>
          </a:prstGeom>
        </p:spPr>
        <p:txBody>
          <a:bodyPr wrap="none">
            <a:spAutoFit/>
          </a:bodyPr>
          <a:lstStyle/>
          <a:p>
            <a:r>
              <a:rPr lang="en-US" b="1" dirty="0">
                <a:solidFill>
                  <a:srgbClr val="AC0000"/>
                </a:solidFill>
              </a:rPr>
              <a:t>n</a:t>
            </a:r>
            <a:r>
              <a:rPr lang="en-US" b="1" baseline="30000" dirty="0">
                <a:solidFill>
                  <a:srgbClr val="AC0000"/>
                </a:solidFill>
              </a:rPr>
              <a:t>-</a:t>
            </a:r>
            <a:endParaRPr lang="en-GB" b="1" dirty="0">
              <a:solidFill>
                <a:srgbClr val="AC0000"/>
              </a:solidFill>
            </a:endParaRPr>
          </a:p>
        </p:txBody>
      </p:sp>
      <p:cxnSp>
        <p:nvCxnSpPr>
          <p:cNvPr id="13339" name="Straight Arrow Connector 13338"/>
          <p:cNvCxnSpPr/>
          <p:nvPr/>
        </p:nvCxnSpPr>
        <p:spPr bwMode="auto">
          <a:xfrm>
            <a:off x="1650814" y="4862846"/>
            <a:ext cx="0" cy="317295"/>
          </a:xfrm>
          <a:prstGeom prst="straightConnector1">
            <a:avLst/>
          </a:prstGeom>
          <a:noFill/>
          <a:ln w="9525" cap="flat" cmpd="sng" algn="ctr">
            <a:solidFill>
              <a:srgbClr val="000000"/>
            </a:solidFill>
            <a:prstDash val="solid"/>
            <a:round/>
            <a:headEnd type="arrow"/>
            <a:tailEnd type="arrow"/>
          </a:ln>
          <a:effectLst/>
        </p:spPr>
      </p:cxnSp>
      <p:sp>
        <p:nvSpPr>
          <p:cNvPr id="109" name="Rectangle 108"/>
          <p:cNvSpPr/>
          <p:nvPr/>
        </p:nvSpPr>
        <p:spPr>
          <a:xfrm>
            <a:off x="534455" y="259768"/>
            <a:ext cx="7924800" cy="461665"/>
          </a:xfrm>
          <a:prstGeom prst="rect">
            <a:avLst/>
          </a:prstGeom>
        </p:spPr>
        <p:txBody>
          <a:bodyPr wrap="square">
            <a:spAutoFit/>
          </a:bodyPr>
          <a:lstStyle/>
          <a:p>
            <a:pPr lvl="0"/>
            <a:r>
              <a:rPr lang="en-US" sz="2400" b="1" dirty="0" smtClean="0">
                <a:solidFill>
                  <a:srgbClr val="FFFFFF"/>
                </a:solidFill>
              </a:rPr>
              <a:t>2</a:t>
            </a:r>
            <a:r>
              <a:rPr lang="en-US" sz="2400" b="1" smtClean="0">
                <a:solidFill>
                  <a:srgbClr val="FFFFFF"/>
                </a:solidFill>
              </a:rPr>
              <a:t>) Nano-opto-electro-mechanical actuation</a:t>
            </a:r>
            <a:endParaRPr lang="en-US" sz="2400" b="1" dirty="0">
              <a:solidFill>
                <a:srgbClr val="FFFFFF"/>
              </a:solidFill>
            </a:endParaRPr>
          </a:p>
        </p:txBody>
      </p:sp>
      <p:grpSp>
        <p:nvGrpSpPr>
          <p:cNvPr id="123" name="Group 122"/>
          <p:cNvGrpSpPr/>
          <p:nvPr/>
        </p:nvGrpSpPr>
        <p:grpSpPr>
          <a:xfrm>
            <a:off x="1362220" y="3609162"/>
            <a:ext cx="1533380" cy="3023496"/>
            <a:chOff x="1362220" y="3609162"/>
            <a:chExt cx="1533380" cy="3023496"/>
          </a:xfrm>
        </p:grpSpPr>
        <p:grpSp>
          <p:nvGrpSpPr>
            <p:cNvPr id="111" name="Group 110"/>
            <p:cNvGrpSpPr/>
            <p:nvPr/>
          </p:nvGrpSpPr>
          <p:grpSpPr>
            <a:xfrm>
              <a:off x="1362220" y="3654607"/>
              <a:ext cx="771380" cy="2797304"/>
              <a:chOff x="5715000" y="2374423"/>
              <a:chExt cx="771380" cy="2629247"/>
            </a:xfrm>
          </p:grpSpPr>
          <p:sp>
            <p:nvSpPr>
              <p:cNvPr id="112" name="Freeform 111"/>
              <p:cNvSpPr/>
              <p:nvPr/>
            </p:nvSpPr>
            <p:spPr bwMode="auto">
              <a:xfrm rot="5400000">
                <a:off x="4911608" y="3405048"/>
                <a:ext cx="2530564" cy="618980"/>
              </a:xfrm>
              <a:custGeom>
                <a:avLst/>
                <a:gdLst>
                  <a:gd name="connsiteX0" fmla="*/ 0 w 1376413"/>
                  <a:gd name="connsiteY0" fmla="*/ 649706 h 662539"/>
                  <a:gd name="connsiteX1" fmla="*/ 308009 w 1376413"/>
                  <a:gd name="connsiteY1" fmla="*/ 563078 h 662539"/>
                  <a:gd name="connsiteX2" fmla="*/ 548640 w 1376413"/>
                  <a:gd name="connsiteY2" fmla="*/ 52939 h 662539"/>
                  <a:gd name="connsiteX3" fmla="*/ 673769 w 1376413"/>
                  <a:gd name="connsiteY3" fmla="*/ 255070 h 662539"/>
                  <a:gd name="connsiteX4" fmla="*/ 779647 w 1376413"/>
                  <a:gd name="connsiteY4" fmla="*/ 245444 h 662539"/>
                  <a:gd name="connsiteX5" fmla="*/ 847024 w 1376413"/>
                  <a:gd name="connsiteY5" fmla="*/ 43314 h 662539"/>
                  <a:gd name="connsiteX6" fmla="*/ 1020278 w 1376413"/>
                  <a:gd name="connsiteY6" fmla="*/ 505327 h 662539"/>
                  <a:gd name="connsiteX7" fmla="*/ 1376413 w 1376413"/>
                  <a:gd name="connsiteY7" fmla="*/ 611204 h 662539"/>
                  <a:gd name="connsiteX0" fmla="*/ 0 w 1376413"/>
                  <a:gd name="connsiteY0" fmla="*/ 649706 h 668956"/>
                  <a:gd name="connsiteX1" fmla="*/ 340093 w 1376413"/>
                  <a:gd name="connsiteY1" fmla="*/ 569495 h 668956"/>
                  <a:gd name="connsiteX2" fmla="*/ 548640 w 1376413"/>
                  <a:gd name="connsiteY2" fmla="*/ 52939 h 668956"/>
                  <a:gd name="connsiteX3" fmla="*/ 673769 w 1376413"/>
                  <a:gd name="connsiteY3" fmla="*/ 255070 h 668956"/>
                  <a:gd name="connsiteX4" fmla="*/ 779647 w 1376413"/>
                  <a:gd name="connsiteY4" fmla="*/ 245444 h 668956"/>
                  <a:gd name="connsiteX5" fmla="*/ 847024 w 1376413"/>
                  <a:gd name="connsiteY5" fmla="*/ 43314 h 668956"/>
                  <a:gd name="connsiteX6" fmla="*/ 1020278 w 1376413"/>
                  <a:gd name="connsiteY6" fmla="*/ 505327 h 668956"/>
                  <a:gd name="connsiteX7" fmla="*/ 1376413 w 1376413"/>
                  <a:gd name="connsiteY7" fmla="*/ 611204 h 668956"/>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21093 w 1376413"/>
                  <a:gd name="connsiteY4" fmla="*/ 264159 h 668421"/>
                  <a:gd name="connsiteX5" fmla="*/ 847024 w 1376413"/>
                  <a:gd name="connsiteY5" fmla="*/ 42779 h 668421"/>
                  <a:gd name="connsiteX6" fmla="*/ 1020278 w 1376413"/>
                  <a:gd name="connsiteY6" fmla="*/ 504792 h 668421"/>
                  <a:gd name="connsiteX7" fmla="*/ 1376413 w 1376413"/>
                  <a:gd name="connsiteY7" fmla="*/ 610669 h 668421"/>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44990 w 1376413"/>
                  <a:gd name="connsiteY4" fmla="*/ 253338 h 668421"/>
                  <a:gd name="connsiteX5" fmla="*/ 847024 w 1376413"/>
                  <a:gd name="connsiteY5" fmla="*/ 42779 h 668421"/>
                  <a:gd name="connsiteX6" fmla="*/ 1020278 w 1376413"/>
                  <a:gd name="connsiteY6" fmla="*/ 504792 h 668421"/>
                  <a:gd name="connsiteX7" fmla="*/ 1376413 w 1376413"/>
                  <a:gd name="connsiteY7" fmla="*/ 610669 h 668421"/>
                  <a:gd name="connsiteX0" fmla="*/ 0 w 1376413"/>
                  <a:gd name="connsiteY0" fmla="*/ 649171 h 668421"/>
                  <a:gd name="connsiteX1" fmla="*/ 340093 w 1376413"/>
                  <a:gd name="connsiteY1" fmla="*/ 568960 h 668421"/>
                  <a:gd name="connsiteX2" fmla="*/ 548640 w 1376413"/>
                  <a:gd name="connsiteY2" fmla="*/ 52404 h 668421"/>
                  <a:gd name="connsiteX3" fmla="*/ 673769 w 1376413"/>
                  <a:gd name="connsiteY3" fmla="*/ 254535 h 668421"/>
                  <a:gd name="connsiteX4" fmla="*/ 744990 w 1376413"/>
                  <a:gd name="connsiteY4" fmla="*/ 253338 h 668421"/>
                  <a:gd name="connsiteX5" fmla="*/ 876783 w 1376413"/>
                  <a:gd name="connsiteY5" fmla="*/ 42779 h 668421"/>
                  <a:gd name="connsiteX6" fmla="*/ 1020278 w 1376413"/>
                  <a:gd name="connsiteY6" fmla="*/ 504792 h 668421"/>
                  <a:gd name="connsiteX7" fmla="*/ 1376413 w 1376413"/>
                  <a:gd name="connsiteY7" fmla="*/ 610669 h 668421"/>
                  <a:gd name="connsiteX0" fmla="*/ 0 w 1376413"/>
                  <a:gd name="connsiteY0" fmla="*/ 657319 h 676569"/>
                  <a:gd name="connsiteX1" fmla="*/ 340093 w 1376413"/>
                  <a:gd name="connsiteY1" fmla="*/ 577108 h 676569"/>
                  <a:gd name="connsiteX2" fmla="*/ 548640 w 1376413"/>
                  <a:gd name="connsiteY2" fmla="*/ 60552 h 676569"/>
                  <a:gd name="connsiteX3" fmla="*/ 673769 w 1376413"/>
                  <a:gd name="connsiteY3" fmla="*/ 262683 h 676569"/>
                  <a:gd name="connsiteX4" fmla="*/ 744990 w 1376413"/>
                  <a:gd name="connsiteY4" fmla="*/ 261486 h 676569"/>
                  <a:gd name="connsiteX5" fmla="*/ 876783 w 1376413"/>
                  <a:gd name="connsiteY5" fmla="*/ 50927 h 676569"/>
                  <a:gd name="connsiteX6" fmla="*/ 1055447 w 1376413"/>
                  <a:gd name="connsiteY6" fmla="*/ 567046 h 676569"/>
                  <a:gd name="connsiteX7" fmla="*/ 1376413 w 1376413"/>
                  <a:gd name="connsiteY7" fmla="*/ 618817 h 676569"/>
                  <a:gd name="connsiteX0" fmla="*/ 0 w 1363788"/>
                  <a:gd name="connsiteY0" fmla="*/ 657319 h 676569"/>
                  <a:gd name="connsiteX1" fmla="*/ 340093 w 1363788"/>
                  <a:gd name="connsiteY1" fmla="*/ 577108 h 676569"/>
                  <a:gd name="connsiteX2" fmla="*/ 548640 w 1363788"/>
                  <a:gd name="connsiteY2" fmla="*/ 60552 h 676569"/>
                  <a:gd name="connsiteX3" fmla="*/ 673769 w 1363788"/>
                  <a:gd name="connsiteY3" fmla="*/ 262683 h 676569"/>
                  <a:gd name="connsiteX4" fmla="*/ 744990 w 1363788"/>
                  <a:gd name="connsiteY4" fmla="*/ 261486 h 676569"/>
                  <a:gd name="connsiteX5" fmla="*/ 876783 w 1363788"/>
                  <a:gd name="connsiteY5" fmla="*/ 50927 h 676569"/>
                  <a:gd name="connsiteX6" fmla="*/ 1055447 w 1363788"/>
                  <a:gd name="connsiteY6" fmla="*/ 567046 h 676569"/>
                  <a:gd name="connsiteX7" fmla="*/ 1363788 w 1363788"/>
                  <a:gd name="connsiteY7" fmla="*/ 649477 h 676569"/>
                  <a:gd name="connsiteX0" fmla="*/ 0 w 1483093"/>
                  <a:gd name="connsiteY0" fmla="*/ 657319 h 676569"/>
                  <a:gd name="connsiteX1" fmla="*/ 340093 w 1483093"/>
                  <a:gd name="connsiteY1" fmla="*/ 577108 h 676569"/>
                  <a:gd name="connsiteX2" fmla="*/ 548640 w 1483093"/>
                  <a:gd name="connsiteY2" fmla="*/ 60552 h 676569"/>
                  <a:gd name="connsiteX3" fmla="*/ 673769 w 1483093"/>
                  <a:gd name="connsiteY3" fmla="*/ 262683 h 676569"/>
                  <a:gd name="connsiteX4" fmla="*/ 744990 w 1483093"/>
                  <a:gd name="connsiteY4" fmla="*/ 261486 h 676569"/>
                  <a:gd name="connsiteX5" fmla="*/ 876783 w 1483093"/>
                  <a:gd name="connsiteY5" fmla="*/ 50927 h 676569"/>
                  <a:gd name="connsiteX6" fmla="*/ 1055447 w 1483093"/>
                  <a:gd name="connsiteY6" fmla="*/ 567046 h 676569"/>
                  <a:gd name="connsiteX7" fmla="*/ 1483093 w 1483093"/>
                  <a:gd name="connsiteY7" fmla="*/ 653307 h 676569"/>
                  <a:gd name="connsiteX0" fmla="*/ 0 w 1483093"/>
                  <a:gd name="connsiteY0" fmla="*/ 660625 h 690588"/>
                  <a:gd name="connsiteX1" fmla="*/ 340093 w 1483093"/>
                  <a:gd name="connsiteY1" fmla="*/ 580414 h 690588"/>
                  <a:gd name="connsiteX2" fmla="*/ 548640 w 1483093"/>
                  <a:gd name="connsiteY2" fmla="*/ 63858 h 690588"/>
                  <a:gd name="connsiteX3" fmla="*/ 673769 w 1483093"/>
                  <a:gd name="connsiteY3" fmla="*/ 265989 h 690588"/>
                  <a:gd name="connsiteX4" fmla="*/ 744990 w 1483093"/>
                  <a:gd name="connsiteY4" fmla="*/ 264792 h 690588"/>
                  <a:gd name="connsiteX5" fmla="*/ 876783 w 1483093"/>
                  <a:gd name="connsiteY5" fmla="*/ 54233 h 690588"/>
                  <a:gd name="connsiteX6" fmla="*/ 1091067 w 1483093"/>
                  <a:gd name="connsiteY6" fmla="*/ 590191 h 690588"/>
                  <a:gd name="connsiteX7" fmla="*/ 1483093 w 1483093"/>
                  <a:gd name="connsiteY7" fmla="*/ 656613 h 6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093" h="690588">
                    <a:moveTo>
                      <a:pt x="0" y="660625"/>
                    </a:moveTo>
                    <a:cubicBezTo>
                      <a:pt x="108284" y="667041"/>
                      <a:pt x="248653" y="679875"/>
                      <a:pt x="340093" y="580414"/>
                    </a:cubicBezTo>
                    <a:cubicBezTo>
                      <a:pt x="431533" y="480953"/>
                      <a:pt x="493027" y="116262"/>
                      <a:pt x="548640" y="63858"/>
                    </a:cubicBezTo>
                    <a:cubicBezTo>
                      <a:pt x="604253" y="11454"/>
                      <a:pt x="641044" y="232500"/>
                      <a:pt x="673769" y="265989"/>
                    </a:cubicBezTo>
                    <a:cubicBezTo>
                      <a:pt x="706494" y="299478"/>
                      <a:pt x="711154" y="300085"/>
                      <a:pt x="744990" y="264792"/>
                    </a:cubicBezTo>
                    <a:cubicBezTo>
                      <a:pt x="778826" y="229499"/>
                      <a:pt x="819104" y="0"/>
                      <a:pt x="876783" y="54233"/>
                    </a:cubicBezTo>
                    <a:cubicBezTo>
                      <a:pt x="934462" y="108466"/>
                      <a:pt x="990015" y="489794"/>
                      <a:pt x="1091067" y="590191"/>
                    </a:cubicBezTo>
                    <a:cubicBezTo>
                      <a:pt x="1192119" y="690588"/>
                      <a:pt x="1349141" y="650998"/>
                      <a:pt x="1483093" y="65661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Times New Roman" pitchFamily="18" charset="0"/>
                  <a:cs typeface="Times New Roman" pitchFamily="18" charset="0"/>
                </a:endParaRPr>
              </a:p>
            </p:txBody>
          </p:sp>
          <p:sp>
            <p:nvSpPr>
              <p:cNvPr id="113" name="Rectangle 112"/>
              <p:cNvSpPr/>
              <p:nvPr/>
            </p:nvSpPr>
            <p:spPr bwMode="auto">
              <a:xfrm>
                <a:off x="5843179" y="2374423"/>
                <a:ext cx="174692" cy="303433"/>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14" name="Rectangle 113"/>
              <p:cNvSpPr/>
              <p:nvPr/>
            </p:nvSpPr>
            <p:spPr bwMode="auto">
              <a:xfrm>
                <a:off x="5715000" y="4627598"/>
                <a:ext cx="368677" cy="376072"/>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r>
                  <a:rPr kumimoji="0" lang="en-GB" sz="2000" b="1" i="0" u="none" strike="noStrike" cap="none" normalizeH="0" baseline="0" smtClean="0">
                    <a:ln>
                      <a:noFill/>
                    </a:ln>
                    <a:solidFill>
                      <a:srgbClr val="FF0000"/>
                    </a:solidFill>
                    <a:effectLst/>
                    <a:latin typeface="Arial" charset="0"/>
                  </a:rPr>
                  <a:t>s</a:t>
                </a:r>
              </a:p>
            </p:txBody>
          </p:sp>
        </p:grpSp>
        <p:grpSp>
          <p:nvGrpSpPr>
            <p:cNvPr id="115" name="Group 114"/>
            <p:cNvGrpSpPr/>
            <p:nvPr/>
          </p:nvGrpSpPr>
          <p:grpSpPr>
            <a:xfrm>
              <a:off x="2222657" y="3609162"/>
              <a:ext cx="596743" cy="3023496"/>
              <a:chOff x="2438370" y="3033574"/>
              <a:chExt cx="596743" cy="3023496"/>
            </a:xfrm>
          </p:grpSpPr>
          <p:sp>
            <p:nvSpPr>
              <p:cNvPr id="116" name="Freeform 115"/>
              <p:cNvSpPr/>
              <p:nvPr/>
            </p:nvSpPr>
            <p:spPr bwMode="auto">
              <a:xfrm rot="16200000">
                <a:off x="1555925" y="4121584"/>
                <a:ext cx="2361634" cy="596743"/>
              </a:xfrm>
              <a:custGeom>
                <a:avLst/>
                <a:gdLst>
                  <a:gd name="connsiteX0" fmla="*/ 0 w 1339913"/>
                  <a:gd name="connsiteY0" fmla="*/ 603565 h 1168401"/>
                  <a:gd name="connsiteX1" fmla="*/ 301783 w 1339913"/>
                  <a:gd name="connsiteY1" fmla="*/ 531137 h 1168401"/>
                  <a:gd name="connsiteX2" fmla="*/ 497941 w 1339913"/>
                  <a:gd name="connsiteY2" fmla="*/ 90535 h 1168401"/>
                  <a:gd name="connsiteX3" fmla="*/ 751438 w 1339913"/>
                  <a:gd name="connsiteY3" fmla="*/ 1074345 h 1168401"/>
                  <a:gd name="connsiteX4" fmla="*/ 1032095 w 1339913"/>
                  <a:gd name="connsiteY4" fmla="*/ 654868 h 1168401"/>
                  <a:gd name="connsiteX5" fmla="*/ 1339913 w 1339913"/>
                  <a:gd name="connsiteY5" fmla="*/ 573386 h 1168401"/>
                  <a:gd name="connsiteX0" fmla="*/ 0 w 1339913"/>
                  <a:gd name="connsiteY0" fmla="*/ 603565 h 1162113"/>
                  <a:gd name="connsiteX1" fmla="*/ 301783 w 1339913"/>
                  <a:gd name="connsiteY1" fmla="*/ 531137 h 1162113"/>
                  <a:gd name="connsiteX2" fmla="*/ 497941 w 1339913"/>
                  <a:gd name="connsiteY2" fmla="*/ 90535 h 1162113"/>
                  <a:gd name="connsiteX3" fmla="*/ 751438 w 1339913"/>
                  <a:gd name="connsiteY3" fmla="*/ 1074345 h 1162113"/>
                  <a:gd name="connsiteX4" fmla="*/ 1023796 w 1339913"/>
                  <a:gd name="connsiteY4" fmla="*/ 617145 h 1162113"/>
                  <a:gd name="connsiteX5" fmla="*/ 1339913 w 1339913"/>
                  <a:gd name="connsiteY5" fmla="*/ 573386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113"/>
                  <a:gd name="connsiteX1" fmla="*/ 301783 w 1288610"/>
                  <a:gd name="connsiteY1" fmla="*/ 531137 h 1162113"/>
                  <a:gd name="connsiteX2" fmla="*/ 497941 w 1288610"/>
                  <a:gd name="connsiteY2" fmla="*/ 90535 h 1162113"/>
                  <a:gd name="connsiteX3" fmla="*/ 751438 w 1288610"/>
                  <a:gd name="connsiteY3" fmla="*/ 1074345 h 1162113"/>
                  <a:gd name="connsiteX4" fmla="*/ 1023796 w 1288610"/>
                  <a:gd name="connsiteY4" fmla="*/ 617145 h 1162113"/>
                  <a:gd name="connsiteX5" fmla="*/ 1288610 w 1288610"/>
                  <a:gd name="connsiteY5" fmla="*/ 543208 h 1162113"/>
                  <a:gd name="connsiteX0" fmla="*/ 0 w 1288610"/>
                  <a:gd name="connsiteY0" fmla="*/ 603565 h 1162616"/>
                  <a:gd name="connsiteX1" fmla="*/ 301783 w 1288610"/>
                  <a:gd name="connsiteY1" fmla="*/ 531137 h 1162616"/>
                  <a:gd name="connsiteX2" fmla="*/ 497941 w 1288610"/>
                  <a:gd name="connsiteY2" fmla="*/ 90535 h 1162616"/>
                  <a:gd name="connsiteX3" fmla="*/ 751438 w 1288610"/>
                  <a:gd name="connsiteY3" fmla="*/ 1074345 h 1162616"/>
                  <a:gd name="connsiteX4" fmla="*/ 978528 w 1288610"/>
                  <a:gd name="connsiteY4" fmla="*/ 620163 h 1162616"/>
                  <a:gd name="connsiteX5" fmla="*/ 1288610 w 1288610"/>
                  <a:gd name="connsiteY5" fmla="*/ 543208 h 11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610" h="1162616">
                    <a:moveTo>
                      <a:pt x="0" y="603565"/>
                    </a:moveTo>
                    <a:cubicBezTo>
                      <a:pt x="109396" y="610103"/>
                      <a:pt x="218793" y="616642"/>
                      <a:pt x="301783" y="531137"/>
                    </a:cubicBezTo>
                    <a:cubicBezTo>
                      <a:pt x="384773" y="445632"/>
                      <a:pt x="422999" y="0"/>
                      <a:pt x="497941" y="90535"/>
                    </a:cubicBezTo>
                    <a:cubicBezTo>
                      <a:pt x="572883" y="181070"/>
                      <a:pt x="671340" y="986074"/>
                      <a:pt x="751438" y="1074345"/>
                    </a:cubicBezTo>
                    <a:cubicBezTo>
                      <a:pt x="831536" y="1162616"/>
                      <a:pt x="888999" y="708686"/>
                      <a:pt x="978528" y="620163"/>
                    </a:cubicBezTo>
                    <a:cubicBezTo>
                      <a:pt x="1068057" y="531640"/>
                      <a:pt x="1215176" y="544214"/>
                      <a:pt x="1288610" y="543208"/>
                    </a:cubicBezTo>
                  </a:path>
                </a:pathLst>
              </a:custGeom>
              <a:noFill/>
              <a:ln w="38100">
                <a:solidFill>
                  <a:schemeClr val="bg1"/>
                </a:solidFill>
              </a:ln>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17" name="Rectangle 116"/>
              <p:cNvSpPr/>
              <p:nvPr/>
            </p:nvSpPr>
            <p:spPr bwMode="auto">
              <a:xfrm>
                <a:off x="2566249" y="3033574"/>
                <a:ext cx="281677" cy="369442"/>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18" name="Rectangle 117"/>
              <p:cNvSpPr/>
              <p:nvPr/>
            </p:nvSpPr>
            <p:spPr bwMode="auto">
              <a:xfrm>
                <a:off x="2634879" y="5476213"/>
                <a:ext cx="303101" cy="580857"/>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sp>
          <p:nvSpPr>
            <p:cNvPr id="119" name="Rectangle 118"/>
            <p:cNvSpPr/>
            <p:nvPr/>
          </p:nvSpPr>
          <p:spPr bwMode="auto">
            <a:xfrm>
              <a:off x="2343150" y="6054587"/>
              <a:ext cx="552450" cy="40011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r>
                <a:rPr kumimoji="0" lang="en-GB" sz="2000" b="1" i="0" u="none" strike="noStrike" cap="none" normalizeH="0" baseline="0" smtClean="0">
                  <a:ln>
                    <a:noFill/>
                  </a:ln>
                  <a:solidFill>
                    <a:schemeClr val="bg1"/>
                  </a:solidFill>
                  <a:effectLst/>
                  <a:latin typeface="Arial" charset="0"/>
                </a:rPr>
                <a:t>as</a:t>
              </a:r>
            </a:p>
          </p:txBody>
        </p:sp>
      </p:grpSp>
    </p:spTree>
    <p:extLst>
      <p:ext uri="{BB962C8B-B14F-4D97-AF65-F5344CB8AC3E}">
        <p14:creationId xmlns:p14="http://schemas.microsoft.com/office/powerpoint/2010/main" val="736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3339"/>
                                        </p:tgtEl>
                                        <p:attrNameLst>
                                          <p:attrName>style.visibility</p:attrName>
                                        </p:attrNameLst>
                                      </p:cBhvr>
                                      <p:to>
                                        <p:strVal val="visible"/>
                                      </p:to>
                                    </p:set>
                                    <p:animEffect transition="in" filter="fade">
                                      <p:cBhvr>
                                        <p:cTn id="14" dur="500"/>
                                        <p:tgtEl>
                                          <p:spTgt spid="133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337"/>
                                        </p:tgtEl>
                                        <p:attrNameLst>
                                          <p:attrName>style.visibility</p:attrName>
                                        </p:attrNameLst>
                                      </p:cBhvr>
                                      <p:to>
                                        <p:strVal val="visible"/>
                                      </p:to>
                                    </p:set>
                                    <p:animEffect transition="in" filter="fade">
                                      <p:cBhvr>
                                        <p:cTn id="17" dur="500"/>
                                        <p:tgtEl>
                                          <p:spTgt spid="13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par>
                                <p:cTn id="26" presetID="1" presetClass="entr" presetSubtype="0" fill="hold" nodeType="withEffect">
                                  <p:stCondLst>
                                    <p:cond delay="0"/>
                                  </p:stCondLst>
                                  <p:childTnLst>
                                    <p:set>
                                      <p:cBhvr>
                                        <p:cTn id="27" dur="1" fill="hold">
                                          <p:stCondLst>
                                            <p:cond delay="0"/>
                                          </p:stCondLst>
                                        </p:cTn>
                                        <p:tgtEl>
                                          <p:spTgt spid="1333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9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0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6"/>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333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3337"/>
                                        </p:tgtEl>
                                        <p:attrNameLst>
                                          <p:attrName>style.visibility</p:attrName>
                                        </p:attrNameLst>
                                      </p:cBhvr>
                                      <p:to>
                                        <p:strVal val="hidden"/>
                                      </p:to>
                                    </p:set>
                                  </p:childTnLst>
                                </p:cTn>
                              </p:par>
                            </p:childTnLst>
                          </p:cTn>
                        </p:par>
                        <p:par>
                          <p:cTn id="44" fill="hold">
                            <p:stCondLst>
                              <p:cond delay="0"/>
                            </p:stCondLst>
                            <p:childTnLst>
                              <p:par>
                                <p:cTn id="45" presetID="42" presetClass="path" presetSubtype="0" repeatDur="0" accel="50000" decel="50000" restart="never" fill="hold" nodeType="afterEffect">
                                  <p:stCondLst>
                                    <p:cond delay="0"/>
                                  </p:stCondLst>
                                  <p:childTnLst>
                                    <p:animMotion origin="layout" path="M 0 3.33333E-6 L 0 0.02222 " pathEditMode="relative" ptsTypes="">
                                      <p:cBhvr>
                                        <p:cTn id="4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3337" grpId="0"/>
      <p:bldP spid="13337" grpId="1"/>
      <p:bldP spid="96" grpId="0"/>
      <p:bldP spid="106" grpId="0"/>
      <p:bldP spid="10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208" y="1714500"/>
            <a:ext cx="6299047" cy="472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bwMode="auto">
          <a:xfrm>
            <a:off x="223520" y="3293893"/>
            <a:ext cx="914400" cy="914400"/>
          </a:xfrm>
          <a:prstGeom prst="line">
            <a:avLst/>
          </a:prstGeom>
          <a:noFill/>
          <a:ln w="9525" cap="flat" cmpd="sng" algn="ctr">
            <a:noFill/>
            <a:prstDash val="solid"/>
            <a:round/>
            <a:headEnd type="none" w="med" len="med"/>
            <a:tailEnd type="none" w="med" len="med"/>
          </a:ln>
          <a:effectLst/>
        </p:spPr>
      </p:cxnSp>
      <p:sp>
        <p:nvSpPr>
          <p:cNvPr id="2" name="TextBox 1"/>
          <p:cNvSpPr txBox="1"/>
          <p:nvPr/>
        </p:nvSpPr>
        <p:spPr>
          <a:xfrm rot="10800000" flipH="1" flipV="1">
            <a:off x="176058" y="1070627"/>
            <a:ext cx="6552132" cy="461665"/>
          </a:xfrm>
          <a:prstGeom prst="rect">
            <a:avLst/>
          </a:prstGeom>
          <a:noFill/>
        </p:spPr>
        <p:txBody>
          <a:bodyPr wrap="square" rtlCol="0">
            <a:spAutoFit/>
          </a:bodyPr>
          <a:lstStyle/>
          <a:p>
            <a:pPr algn="ctr"/>
            <a:r>
              <a:rPr lang="en-US" sz="2400" smtClean="0"/>
              <a:t>23 nm tuning of monopole mode in H0 cavity:</a:t>
            </a:r>
            <a:endParaRPr lang="en-GB" sz="2400" dirty="0"/>
          </a:p>
        </p:txBody>
      </p:sp>
      <p:sp>
        <p:nvSpPr>
          <p:cNvPr id="11" name="Rectangle 10"/>
          <p:cNvSpPr/>
          <p:nvPr/>
        </p:nvSpPr>
        <p:spPr>
          <a:xfrm>
            <a:off x="182331" y="259768"/>
            <a:ext cx="7924800" cy="461665"/>
          </a:xfrm>
          <a:prstGeom prst="rect">
            <a:avLst/>
          </a:prstGeom>
        </p:spPr>
        <p:txBody>
          <a:bodyPr wrap="square">
            <a:spAutoFit/>
          </a:bodyPr>
          <a:lstStyle/>
          <a:p>
            <a:pPr lvl="0"/>
            <a:r>
              <a:rPr lang="en-US" sz="2400" b="1" smtClean="0">
                <a:solidFill>
                  <a:srgbClr val="FFFFFF"/>
                </a:solidFill>
              </a:rPr>
              <a:t>Nanomechanical tuning</a:t>
            </a:r>
            <a:r>
              <a:rPr lang="en-US" sz="2400" b="1" dirty="0" smtClean="0">
                <a:solidFill>
                  <a:srgbClr val="FFFFFF"/>
                </a:solidFill>
              </a:rPr>
              <a:t>: experimental results</a:t>
            </a:r>
            <a:endParaRPr lang="en-US" sz="2400" b="1" dirty="0">
              <a:solidFill>
                <a:srgbClr val="FFFFFF"/>
              </a:solidFill>
            </a:endParaRPr>
          </a:p>
        </p:txBody>
      </p:sp>
      <p:pic>
        <p:nvPicPr>
          <p:cNvPr id="13317" name="Picture 5" descr="C:\Users\zzobenica\Desktop\FOM\H0cav.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07"/>
          <a:stretch/>
        </p:blipFill>
        <p:spPr bwMode="auto">
          <a:xfrm>
            <a:off x="2171700" y="2167700"/>
            <a:ext cx="1525097" cy="144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1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08" y="1106557"/>
            <a:ext cx="6104417" cy="78483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b="1" dirty="0" smtClean="0">
                <a:solidFill>
                  <a:srgbClr val="000000"/>
                </a:solidFill>
              </a:rPr>
              <a:t>Absorber: </a:t>
            </a:r>
            <a:r>
              <a:rPr lang="en-US" dirty="0" smtClean="0">
                <a:solidFill>
                  <a:srgbClr val="000000"/>
                </a:solidFill>
              </a:rPr>
              <a:t>Quantum dots inside the PhC slab	</a:t>
            </a:r>
            <a:endParaRPr lang="en-US" dirty="0">
              <a:solidFill>
                <a:srgbClr val="000000"/>
              </a:solidFill>
            </a:endParaRPr>
          </a:p>
          <a:p>
            <a:r>
              <a:rPr lang="en-US" dirty="0">
                <a:solidFill>
                  <a:srgbClr val="000000"/>
                </a:solidFill>
              </a:rPr>
              <a:t>	 </a:t>
            </a:r>
            <a:r>
              <a:rPr lang="en-US" dirty="0" smtClean="0">
                <a:solidFill>
                  <a:srgbClr val="000000"/>
                </a:solidFill>
              </a:rPr>
              <a:t>      </a:t>
            </a:r>
            <a:endParaRPr lang="en-GB" dirty="0">
              <a:solidFill>
                <a:srgbClr val="000000"/>
              </a:solidFill>
            </a:endParaRPr>
          </a:p>
        </p:txBody>
      </p:sp>
      <p:pic>
        <p:nvPicPr>
          <p:cNvPr id="111" name="Picture 110"/>
          <p:cNvPicPr/>
          <p:nvPr/>
        </p:nvPicPr>
        <p:blipFill rotWithShape="1">
          <a:blip r:embed="rId3" cstate="print">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rcRect l="26370" r="20530" b="61962"/>
          <a:stretch/>
        </p:blipFill>
        <p:spPr bwMode="auto">
          <a:xfrm>
            <a:off x="1118396" y="4427434"/>
            <a:ext cx="3544599" cy="1487146"/>
          </a:xfrm>
          <a:prstGeom prst="rect">
            <a:avLst/>
          </a:prstGeom>
          <a:noFill/>
          <a:ln>
            <a:noFill/>
          </a:ln>
        </p:spPr>
      </p:pic>
      <p:sp>
        <p:nvSpPr>
          <p:cNvPr id="121" name="TextBox 120"/>
          <p:cNvSpPr txBox="1"/>
          <p:nvPr/>
        </p:nvSpPr>
        <p:spPr>
          <a:xfrm>
            <a:off x="4662995" y="5072816"/>
            <a:ext cx="1345846" cy="830997"/>
          </a:xfrm>
          <a:prstGeom prst="rect">
            <a:avLst/>
          </a:prstGeom>
          <a:noFill/>
        </p:spPr>
        <p:txBody>
          <a:bodyPr wrap="square" rtlCol="0">
            <a:spAutoFit/>
          </a:bodyPr>
          <a:lstStyle/>
          <a:p>
            <a:r>
              <a:rPr lang="en-US" sz="1600" b="1" dirty="0" smtClean="0"/>
              <a:t>p+</a:t>
            </a:r>
          </a:p>
          <a:p>
            <a:endParaRPr lang="en-US" sz="1600" b="1" dirty="0" smtClean="0">
              <a:solidFill>
                <a:srgbClr val="AC0000"/>
              </a:solidFill>
            </a:endParaRPr>
          </a:p>
          <a:p>
            <a:r>
              <a:rPr lang="en-US" sz="1600" b="1" dirty="0" smtClean="0">
                <a:solidFill>
                  <a:srgbClr val="AC0000"/>
                </a:solidFill>
              </a:rPr>
              <a:t>n</a:t>
            </a:r>
            <a:r>
              <a:rPr lang="en-US" sz="1600" b="1" baseline="30000" dirty="0" smtClean="0">
                <a:solidFill>
                  <a:srgbClr val="AC0000"/>
                </a:solidFill>
              </a:rPr>
              <a:t>-</a:t>
            </a:r>
            <a:endParaRPr lang="en-GB" sz="1600" b="1" dirty="0">
              <a:solidFill>
                <a:srgbClr val="AC0000"/>
              </a:solidFill>
            </a:endParaRPr>
          </a:p>
        </p:txBody>
      </p:sp>
      <p:grpSp>
        <p:nvGrpSpPr>
          <p:cNvPr id="17" name="Group 16"/>
          <p:cNvGrpSpPr/>
          <p:nvPr/>
        </p:nvGrpSpPr>
        <p:grpSpPr>
          <a:xfrm>
            <a:off x="72789" y="3773068"/>
            <a:ext cx="3781902" cy="2505503"/>
            <a:chOff x="72789" y="3773068"/>
            <a:chExt cx="3781902" cy="2505503"/>
          </a:xfrm>
        </p:grpSpPr>
        <p:grpSp>
          <p:nvGrpSpPr>
            <p:cNvPr id="16" name="Group 15"/>
            <p:cNvGrpSpPr/>
            <p:nvPr/>
          </p:nvGrpSpPr>
          <p:grpSpPr>
            <a:xfrm>
              <a:off x="72789" y="4568129"/>
              <a:ext cx="1058816" cy="1710442"/>
              <a:chOff x="72789" y="4568129"/>
              <a:chExt cx="1058816" cy="1710442"/>
            </a:xfrm>
          </p:grpSpPr>
          <p:cxnSp>
            <p:nvCxnSpPr>
              <p:cNvPr id="114" name="Straight Arrow Connector 113"/>
              <p:cNvCxnSpPr/>
              <p:nvPr/>
            </p:nvCxnSpPr>
            <p:spPr bwMode="auto">
              <a:xfrm flipH="1">
                <a:off x="496703" y="5039931"/>
                <a:ext cx="341497" cy="0"/>
              </a:xfrm>
              <a:prstGeom prst="straightConnector1">
                <a:avLst/>
              </a:prstGeom>
              <a:noFill/>
              <a:ln w="25400" cap="flat" cmpd="sng" algn="ctr">
                <a:solidFill>
                  <a:srgbClr val="000000"/>
                </a:solidFill>
                <a:prstDash val="solid"/>
                <a:round/>
                <a:headEnd type="none" w="med" len="med"/>
                <a:tailEnd type="arrow"/>
              </a:ln>
              <a:effectLst/>
            </p:spPr>
          </p:cxnSp>
          <p:cxnSp>
            <p:nvCxnSpPr>
              <p:cNvPr id="98" name="Straight Connector 97"/>
              <p:cNvCxnSpPr/>
              <p:nvPr/>
            </p:nvCxnSpPr>
            <p:spPr bwMode="auto">
              <a:xfrm flipV="1">
                <a:off x="905975" y="5037540"/>
                <a:ext cx="0" cy="356441"/>
              </a:xfrm>
              <a:prstGeom prst="line">
                <a:avLst/>
              </a:prstGeom>
              <a:noFill/>
              <a:ln w="25400" cap="flat" cmpd="sng" algn="ctr">
                <a:solidFill>
                  <a:srgbClr val="000000"/>
                </a:solidFill>
                <a:prstDash val="solid"/>
                <a:round/>
                <a:headEnd type="none" w="med" len="med"/>
                <a:tailEnd type="none" w="med" len="med"/>
              </a:ln>
              <a:effectLst/>
            </p:spPr>
          </p:cxnSp>
          <p:cxnSp>
            <p:nvCxnSpPr>
              <p:cNvPr id="99" name="Straight Connector 98"/>
              <p:cNvCxnSpPr/>
              <p:nvPr/>
            </p:nvCxnSpPr>
            <p:spPr bwMode="auto">
              <a:xfrm flipV="1">
                <a:off x="905968" y="5641043"/>
                <a:ext cx="3" cy="271557"/>
              </a:xfrm>
              <a:prstGeom prst="line">
                <a:avLst/>
              </a:prstGeom>
              <a:noFill/>
              <a:ln w="25400" cap="flat" cmpd="sng" algn="ctr">
                <a:solidFill>
                  <a:srgbClr val="000000"/>
                </a:solidFill>
                <a:prstDash val="solid"/>
                <a:round/>
                <a:headEnd type="none" w="med" len="med"/>
                <a:tailEnd type="none" w="med" len="med"/>
              </a:ln>
              <a:effectLst/>
            </p:spPr>
          </p:cxnSp>
          <p:cxnSp>
            <p:nvCxnSpPr>
              <p:cNvPr id="104" name="Straight Connector 103"/>
              <p:cNvCxnSpPr/>
              <p:nvPr/>
            </p:nvCxnSpPr>
            <p:spPr bwMode="auto">
              <a:xfrm>
                <a:off x="454723" y="5041404"/>
                <a:ext cx="453561" cy="0"/>
              </a:xfrm>
              <a:prstGeom prst="line">
                <a:avLst/>
              </a:prstGeom>
              <a:noFill/>
              <a:ln w="25400" cap="flat" cmpd="sng" algn="ctr">
                <a:solidFill>
                  <a:srgbClr val="000000"/>
                </a:solidFill>
                <a:prstDash val="solid"/>
                <a:round/>
                <a:headEnd type="none" w="med" len="med"/>
                <a:tailEnd type="none" w="med" len="med"/>
              </a:ln>
              <a:effectLst/>
            </p:spPr>
          </p:cxnSp>
          <p:cxnSp>
            <p:nvCxnSpPr>
              <p:cNvPr id="105" name="Straight Connector 104"/>
              <p:cNvCxnSpPr/>
              <p:nvPr/>
            </p:nvCxnSpPr>
            <p:spPr bwMode="auto">
              <a:xfrm flipH="1">
                <a:off x="454723" y="5916289"/>
                <a:ext cx="451260" cy="0"/>
              </a:xfrm>
              <a:prstGeom prst="line">
                <a:avLst/>
              </a:prstGeom>
              <a:noFill/>
              <a:ln w="25400" cap="flat" cmpd="sng" algn="ctr">
                <a:solidFill>
                  <a:srgbClr val="000000"/>
                </a:solidFill>
                <a:prstDash val="solid"/>
                <a:round/>
                <a:headEnd type="none" w="med" len="med"/>
                <a:tailEnd type="none" w="med" len="med"/>
              </a:ln>
              <a:effectLst/>
            </p:spPr>
          </p:cxnSp>
          <p:cxnSp>
            <p:nvCxnSpPr>
              <p:cNvPr id="106" name="Straight Connector 105"/>
              <p:cNvCxnSpPr/>
              <p:nvPr/>
            </p:nvCxnSpPr>
            <p:spPr bwMode="auto">
              <a:xfrm flipH="1" flipV="1">
                <a:off x="454723" y="5041404"/>
                <a:ext cx="1602" cy="342999"/>
              </a:xfrm>
              <a:prstGeom prst="line">
                <a:avLst/>
              </a:prstGeom>
              <a:noFill/>
              <a:ln w="25400" cap="flat" cmpd="sng" algn="ctr">
                <a:solidFill>
                  <a:srgbClr val="000000"/>
                </a:solidFill>
                <a:prstDash val="solid"/>
                <a:round/>
                <a:headEnd type="none" w="med" len="med"/>
                <a:tailEnd type="none" w="med" len="med"/>
              </a:ln>
              <a:effectLst/>
            </p:spPr>
          </p:cxnSp>
          <p:cxnSp>
            <p:nvCxnSpPr>
              <p:cNvPr id="107" name="Straight Connector 106"/>
              <p:cNvCxnSpPr/>
              <p:nvPr/>
            </p:nvCxnSpPr>
            <p:spPr bwMode="auto">
              <a:xfrm flipV="1">
                <a:off x="456325" y="5627081"/>
                <a:ext cx="0" cy="289208"/>
              </a:xfrm>
              <a:prstGeom prst="line">
                <a:avLst/>
              </a:prstGeom>
              <a:noFill/>
              <a:ln w="25400" cap="flat" cmpd="sng" algn="ctr">
                <a:solidFill>
                  <a:srgbClr val="000000"/>
                </a:solidFill>
                <a:prstDash val="solid"/>
                <a:round/>
                <a:headEnd type="none" w="med" len="med"/>
                <a:tailEnd type="none" w="med" len="med"/>
              </a:ln>
              <a:effectLst/>
            </p:spPr>
          </p:cxnSp>
          <p:pic>
            <p:nvPicPr>
              <p:cNvPr id="108" name="Picture 3" descr="C:\Users\zzobenica\Desktop\KcjeMXbMi.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68" r="2288"/>
              <a:stretch/>
            </p:blipFill>
            <p:spPr bwMode="auto">
              <a:xfrm rot="16200000">
                <a:off x="271432" y="5405298"/>
                <a:ext cx="369785" cy="201508"/>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72789" y="5372161"/>
                <a:ext cx="301686" cy="276999"/>
              </a:xfrm>
              <a:prstGeom prst="rect">
                <a:avLst/>
              </a:prstGeom>
            </p:spPr>
            <p:txBody>
              <a:bodyPr wrap="none">
                <a:spAutoFit/>
              </a:bodyPr>
              <a:lstStyle/>
              <a:p>
                <a:pPr algn="ctr"/>
                <a:r>
                  <a:rPr lang="en-US" sz="1200" b="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R</a:t>
                </a:r>
                <a:endParaRPr lang="en-US" sz="2000" b="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endParaRPr>
              </a:p>
            </p:txBody>
          </p:sp>
          <p:pic>
            <p:nvPicPr>
              <p:cNvPr id="110" name="Picture 14" descr="http://www.clker.com/cliparts/4/4/d/4/12236156551925934261rsamurti_RSA_IEC_Ground_Symbol.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60" y="5916289"/>
                <a:ext cx="524326" cy="362282"/>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p:cNvCxnSpPr/>
              <p:nvPr/>
            </p:nvCxnSpPr>
            <p:spPr bwMode="auto">
              <a:xfrm flipH="1">
                <a:off x="905978" y="5372162"/>
                <a:ext cx="225627" cy="0"/>
              </a:xfrm>
              <a:prstGeom prst="line">
                <a:avLst/>
              </a:prstGeom>
              <a:noFill/>
              <a:ln w="25400" cap="flat" cmpd="sng" algn="ctr">
                <a:solidFill>
                  <a:srgbClr val="000000"/>
                </a:solidFill>
                <a:prstDash val="solid"/>
                <a:round/>
                <a:headEnd type="none" w="med" len="med"/>
                <a:tailEnd type="none" w="med" len="med"/>
              </a:ln>
              <a:effectLst/>
            </p:spPr>
          </p:cxnSp>
          <p:cxnSp>
            <p:nvCxnSpPr>
              <p:cNvPr id="103" name="Straight Connector 102"/>
              <p:cNvCxnSpPr/>
              <p:nvPr/>
            </p:nvCxnSpPr>
            <p:spPr bwMode="auto">
              <a:xfrm flipH="1">
                <a:off x="887834" y="5649518"/>
                <a:ext cx="225627" cy="0"/>
              </a:xfrm>
              <a:prstGeom prst="line">
                <a:avLst/>
              </a:prstGeom>
              <a:noFill/>
              <a:ln w="25400" cap="flat" cmpd="sng" algn="ctr">
                <a:solidFill>
                  <a:srgbClr val="000000"/>
                </a:solidFill>
                <a:prstDash val="solid"/>
                <a:round/>
                <a:headEnd type="none" w="med" len="med"/>
                <a:tailEnd type="none" w="med" len="med"/>
              </a:ln>
              <a:effectLst/>
            </p:spPr>
          </p:cxnSp>
          <p:sp>
            <p:nvSpPr>
              <p:cNvPr id="95" name="Rectangle 94"/>
              <p:cNvSpPr/>
              <p:nvPr/>
            </p:nvSpPr>
            <p:spPr>
              <a:xfrm>
                <a:off x="355564" y="4568129"/>
                <a:ext cx="728430" cy="307777"/>
              </a:xfrm>
              <a:prstGeom prst="rect">
                <a:avLst/>
              </a:prstGeom>
            </p:spPr>
            <p:txBody>
              <a:bodyPr wrap="square">
                <a:spAutoFit/>
              </a:bodyPr>
              <a:lstStyle/>
              <a:p>
                <a:pPr algn="ctr"/>
                <a:r>
                  <a:rPr lang="en-US" sz="1400" b="1" spc="50" dirty="0" smtClean="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I</a:t>
                </a:r>
                <a:r>
                  <a:rPr lang="en-US" sz="1400" b="1" spc="50" baseline="-25000" dirty="0" smtClean="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rPr>
                  <a:t>ph</a:t>
                </a:r>
                <a:endParaRPr lang="en-US" b="1" spc="50" dirty="0">
                  <a:ln w="13500">
                    <a:solidFill>
                      <a:schemeClr val="accent1">
                        <a:shade val="2500"/>
                        <a:alpha val="6500"/>
                      </a:schemeClr>
                    </a:solidFill>
                    <a:prstDash val="solid"/>
                  </a:ln>
                  <a:solidFill>
                    <a:srgbClr val="000000"/>
                  </a:solidFill>
                  <a:effectLst>
                    <a:innerShdw blurRad="50900" dist="38500" dir="13500000">
                      <a:srgbClr val="000000">
                        <a:alpha val="60000"/>
                      </a:srgbClr>
                    </a:innerShdw>
                  </a:effectLst>
                </a:endParaRPr>
              </a:p>
            </p:txBody>
          </p:sp>
        </p:grpSp>
        <p:grpSp>
          <p:nvGrpSpPr>
            <p:cNvPr id="6" name="Group 5"/>
            <p:cNvGrpSpPr/>
            <p:nvPr/>
          </p:nvGrpSpPr>
          <p:grpSpPr>
            <a:xfrm>
              <a:off x="1835320" y="3773068"/>
              <a:ext cx="2019371" cy="1420576"/>
              <a:chOff x="3612524" y="3930372"/>
              <a:chExt cx="2019371" cy="1420576"/>
            </a:xfrm>
          </p:grpSpPr>
          <p:sp>
            <p:nvSpPr>
              <p:cNvPr id="113" name="TextBox 112"/>
              <p:cNvSpPr txBox="1"/>
              <p:nvPr/>
            </p:nvSpPr>
            <p:spPr>
              <a:xfrm>
                <a:off x="3612524" y="3930372"/>
                <a:ext cx="2019371" cy="969496"/>
              </a:xfrm>
              <a:prstGeom prst="rect">
                <a:avLst/>
              </a:prstGeom>
              <a:noFill/>
            </p:spPr>
            <p:txBody>
              <a:bodyPr wrap="square" rtlCol="0">
                <a:spAutoFit/>
              </a:bodyPr>
              <a:lstStyle/>
              <a:p>
                <a:pPr algn="ctr"/>
                <a:endParaRPr lang="en-US" sz="1600" b="1" dirty="0" smtClean="0">
                  <a:solidFill>
                    <a:schemeClr val="accent6"/>
                  </a:solidFill>
                </a:endParaRPr>
              </a:p>
              <a:p>
                <a:pPr algn="ctr"/>
                <a:r>
                  <a:rPr lang="en-US" sz="1600" b="1" dirty="0" smtClean="0">
                    <a:solidFill>
                      <a:schemeClr val="accent6"/>
                    </a:solidFill>
                  </a:rPr>
                  <a:t>Light resonant with the cavity</a:t>
                </a:r>
                <a:endParaRPr lang="sr-Latn-RS" sz="1600" b="1" dirty="0" smtClean="0">
                  <a:solidFill>
                    <a:schemeClr val="accent6"/>
                  </a:solidFill>
                </a:endParaRPr>
              </a:p>
              <a:p>
                <a:pPr algn="ctr"/>
                <a:endParaRPr lang="sr-Latn-RS" sz="900" b="1" dirty="0" smtClean="0">
                  <a:solidFill>
                    <a:schemeClr val="accent6"/>
                  </a:solidFill>
                </a:endParaRPr>
              </a:p>
            </p:txBody>
          </p:sp>
          <p:sp>
            <p:nvSpPr>
              <p:cNvPr id="112" name="Freeform 111"/>
              <p:cNvSpPr/>
              <p:nvPr/>
            </p:nvSpPr>
            <p:spPr bwMode="auto">
              <a:xfrm rot="21118639">
                <a:off x="4568323" y="4795197"/>
                <a:ext cx="124890" cy="555751"/>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grpSp>
      <p:sp>
        <p:nvSpPr>
          <p:cNvPr id="7" name="Rectangle 6"/>
          <p:cNvSpPr/>
          <p:nvPr/>
        </p:nvSpPr>
        <p:spPr>
          <a:xfrm>
            <a:off x="4662994" y="5303648"/>
            <a:ext cx="1005403" cy="369332"/>
          </a:xfrm>
          <a:prstGeom prst="rect">
            <a:avLst/>
          </a:prstGeom>
        </p:spPr>
        <p:txBody>
          <a:bodyPr wrap="none">
            <a:spAutoFit/>
          </a:bodyPr>
          <a:lstStyle/>
          <a:p>
            <a:r>
              <a:rPr lang="en-US" b="1" dirty="0">
                <a:solidFill>
                  <a:srgbClr val="FF0000"/>
                </a:solidFill>
              </a:rPr>
              <a:t> i (QDs)</a:t>
            </a:r>
          </a:p>
        </p:txBody>
      </p:sp>
      <p:sp>
        <p:nvSpPr>
          <p:cNvPr id="28" name="Rectangle 27"/>
          <p:cNvSpPr/>
          <p:nvPr/>
        </p:nvSpPr>
        <p:spPr>
          <a:xfrm>
            <a:off x="381589" y="228600"/>
            <a:ext cx="7924800" cy="461665"/>
          </a:xfrm>
          <a:prstGeom prst="rect">
            <a:avLst/>
          </a:prstGeom>
        </p:spPr>
        <p:txBody>
          <a:bodyPr wrap="square">
            <a:spAutoFit/>
          </a:bodyPr>
          <a:lstStyle/>
          <a:p>
            <a:pPr lvl="0"/>
            <a:r>
              <a:rPr lang="en-US" sz="2400" b="1" dirty="0" smtClean="0">
                <a:solidFill>
                  <a:srgbClr val="FFFFFF"/>
                </a:solidFill>
              </a:rPr>
              <a:t>3) Detection</a:t>
            </a:r>
            <a:endParaRPr lang="en-US" sz="2800" b="1" dirty="0" smtClean="0">
              <a:solidFill>
                <a:srgbClr val="FFFFFF"/>
              </a:solidFill>
            </a:endParaRPr>
          </a:p>
        </p:txBody>
      </p:sp>
      <p:sp>
        <p:nvSpPr>
          <p:cNvPr id="5" name="Rectangle 4"/>
          <p:cNvSpPr/>
          <p:nvPr/>
        </p:nvSpPr>
        <p:spPr>
          <a:xfrm>
            <a:off x="101699" y="1788825"/>
            <a:ext cx="4392753" cy="369332"/>
          </a:xfrm>
          <a:prstGeom prst="rect">
            <a:avLst/>
          </a:prstGeom>
        </p:spPr>
        <p:txBody>
          <a:bodyPr wrap="square">
            <a:spAutoFit/>
          </a:bodyPr>
          <a:lstStyle/>
          <a:p>
            <a:pPr marL="285750" indent="-285750">
              <a:buFont typeface="Wingdings" panose="05000000000000000000" pitchFamily="2" charset="2"/>
              <a:buChar char="§"/>
            </a:pPr>
            <a:r>
              <a:rPr lang="en-US" dirty="0" smtClean="0">
                <a:solidFill>
                  <a:srgbClr val="000000"/>
                </a:solidFill>
              </a:rPr>
              <a:t>Vertical </a:t>
            </a:r>
            <a:r>
              <a:rPr lang="en-US" b="1" dirty="0" smtClean="0">
                <a:solidFill>
                  <a:srgbClr val="000000"/>
                </a:solidFill>
              </a:rPr>
              <a:t>P-i-N </a:t>
            </a:r>
            <a:r>
              <a:rPr lang="en-US" b="1" dirty="0">
                <a:solidFill>
                  <a:srgbClr val="000000"/>
                </a:solidFill>
              </a:rPr>
              <a:t>photodiode</a:t>
            </a:r>
          </a:p>
        </p:txBody>
      </p:sp>
      <p:pic>
        <p:nvPicPr>
          <p:cNvPr id="32" name="Picture 31"/>
          <p:cNvPicPr/>
          <p:nvPr/>
        </p:nvPicPr>
        <p:blipFill rotWithShape="1">
          <a:blip r:embed="rId7" cstate="print">
            <a:extLst>
              <a:ext uri="{28A0092B-C50C-407E-A947-70E740481C1C}">
                <a14:useLocalDpi xmlns:a14="http://schemas.microsoft.com/office/drawing/2010/main" val="0"/>
              </a:ext>
            </a:extLst>
          </a:blip>
          <a:srcRect l="26744" t="39607" r="20315" b="40012"/>
          <a:stretch/>
        </p:blipFill>
        <p:spPr bwMode="auto">
          <a:xfrm>
            <a:off x="1131605" y="5944531"/>
            <a:ext cx="3544599" cy="753507"/>
          </a:xfrm>
          <a:prstGeom prst="rect">
            <a:avLst/>
          </a:prstGeom>
          <a:noFill/>
          <a:ln>
            <a:noFill/>
          </a:ln>
        </p:spPr>
      </p:pic>
      <p:grpSp>
        <p:nvGrpSpPr>
          <p:cNvPr id="37" name="Group 36"/>
          <p:cNvGrpSpPr/>
          <p:nvPr/>
        </p:nvGrpSpPr>
        <p:grpSpPr>
          <a:xfrm>
            <a:off x="282114" y="1757318"/>
            <a:ext cx="3906839" cy="1508105"/>
            <a:chOff x="282114" y="1757318"/>
            <a:chExt cx="3906839" cy="1508105"/>
          </a:xfrm>
        </p:grpSpPr>
        <p:sp>
          <p:nvSpPr>
            <p:cNvPr id="30" name="TextBox 29"/>
            <p:cNvSpPr txBox="1"/>
            <p:nvPr/>
          </p:nvSpPr>
          <p:spPr>
            <a:xfrm>
              <a:off x="457024" y="1757318"/>
              <a:ext cx="3275256" cy="1508105"/>
            </a:xfrm>
            <a:prstGeom prst="rect">
              <a:avLst/>
            </a:prstGeom>
            <a:noFill/>
          </p:spPr>
          <p:txBody>
            <a:bodyPr wrap="none" rtlCol="0">
              <a:spAutoFit/>
            </a:bodyPr>
            <a:lstStyle/>
            <a:p>
              <a:pPr algn="ctr"/>
              <a:endParaRPr lang="en-US" sz="2000" dirty="0">
                <a:solidFill>
                  <a:srgbClr val="000000"/>
                </a:solidFill>
              </a:endParaRPr>
            </a:p>
            <a:p>
              <a:r>
                <a:rPr lang="en-US" dirty="0" smtClean="0">
                  <a:solidFill>
                    <a:srgbClr val="000000"/>
                  </a:solidFill>
                </a:rPr>
                <a:t>FWHM = </a:t>
              </a:r>
              <a:r>
                <a:rPr lang="en-US" b="1" dirty="0" smtClean="0">
                  <a:solidFill>
                    <a:srgbClr val="FF0000"/>
                  </a:solidFill>
                </a:rPr>
                <a:t>76</a:t>
              </a:r>
              <a:r>
                <a:rPr lang="sr-Latn-RS" b="1" smtClean="0">
                  <a:solidFill>
                    <a:srgbClr val="FF0000"/>
                  </a:solidFill>
                </a:rPr>
                <a:t> pm</a:t>
              </a:r>
              <a:r>
                <a:rPr lang="en-US" b="1" smtClean="0">
                  <a:solidFill>
                    <a:srgbClr val="FF0000"/>
                  </a:solidFill>
                </a:rPr>
                <a:t> </a:t>
              </a:r>
              <a:r>
                <a:rPr lang="en-US" dirty="0" smtClean="0">
                  <a:solidFill>
                    <a:srgbClr val="000000"/>
                  </a:solidFill>
                </a:rPr>
                <a:t>→ </a:t>
              </a:r>
              <a:r>
                <a:rPr lang="en-US" b="1" dirty="0" smtClean="0">
                  <a:solidFill>
                    <a:srgbClr val="000000"/>
                  </a:solidFill>
                </a:rPr>
                <a:t>Q = 17200</a:t>
              </a:r>
            </a:p>
            <a:p>
              <a:pPr marL="285750" indent="-285750">
                <a:buFont typeface="Wingdings" panose="05000000000000000000" pitchFamily="2" charset="2"/>
                <a:buChar char="§"/>
              </a:pPr>
              <a:endParaRPr lang="en-US" dirty="0">
                <a:solidFill>
                  <a:srgbClr val="000000"/>
                </a:solidFill>
              </a:endParaRPr>
            </a:p>
            <a:p>
              <a:endParaRPr lang="en-GB" sz="1600" dirty="0" smtClean="0">
                <a:solidFill>
                  <a:srgbClr val="000000"/>
                </a:solidFill>
              </a:endParaRPr>
            </a:p>
            <a:p>
              <a:pPr algn="ctr"/>
              <a:endParaRPr lang="en-US" sz="2000" dirty="0" smtClean="0">
                <a:solidFill>
                  <a:srgbClr val="000000"/>
                </a:solidFill>
              </a:endParaRPr>
            </a:p>
          </p:txBody>
        </p:sp>
        <p:sp>
          <p:nvSpPr>
            <p:cNvPr id="4" name="Rectangle 3"/>
            <p:cNvSpPr/>
            <p:nvPr/>
          </p:nvSpPr>
          <p:spPr>
            <a:xfrm>
              <a:off x="282114" y="2605275"/>
              <a:ext cx="3906839" cy="338554"/>
            </a:xfrm>
            <a:prstGeom prst="rect">
              <a:avLst/>
            </a:prstGeom>
          </p:spPr>
          <p:txBody>
            <a:bodyPr wrap="none">
              <a:spAutoFit/>
            </a:bodyPr>
            <a:lstStyle/>
            <a:p>
              <a:r>
                <a:rPr lang="en-US" sz="1600" i="1" smtClean="0">
                  <a:solidFill>
                    <a:srgbClr val="000000"/>
                  </a:solidFill>
                </a:rPr>
                <a:t>(comparable </a:t>
              </a:r>
              <a:r>
                <a:rPr lang="en-US" sz="1600" i="1" dirty="0">
                  <a:solidFill>
                    <a:srgbClr val="000000"/>
                  </a:solidFill>
                </a:rPr>
                <a:t>to </a:t>
              </a:r>
              <a:r>
                <a:rPr lang="en-US" sz="1600" i="1" dirty="0" smtClean="0">
                  <a:solidFill>
                    <a:srgbClr val="000000"/>
                  </a:solidFill>
                </a:rPr>
                <a:t>a </a:t>
              </a:r>
              <a:r>
                <a:rPr lang="en-US" sz="1600" i="1" smtClean="0">
                  <a:solidFill>
                    <a:srgbClr val="000000"/>
                  </a:solidFill>
                </a:rPr>
                <a:t>table-top spectrometer)</a:t>
              </a:r>
              <a:endParaRPr lang="en-US" sz="1400" i="1" dirty="0">
                <a:solidFill>
                  <a:srgbClr val="000000"/>
                </a:solidFill>
              </a:endParaRPr>
            </a:p>
          </p:txBody>
        </p:sp>
      </p:grpSp>
      <p:grpSp>
        <p:nvGrpSpPr>
          <p:cNvPr id="15" name="Group 14"/>
          <p:cNvGrpSpPr/>
          <p:nvPr/>
        </p:nvGrpSpPr>
        <p:grpSpPr>
          <a:xfrm>
            <a:off x="4280202" y="933137"/>
            <a:ext cx="4502384" cy="3717250"/>
            <a:chOff x="-80959" y="1218107"/>
            <a:chExt cx="4502384" cy="4114801"/>
          </a:xfrm>
        </p:grpSpPr>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2888" t="9455" r="1684" b="3203"/>
            <a:stretch/>
          </p:blipFill>
          <p:spPr>
            <a:xfrm>
              <a:off x="-80959" y="1218107"/>
              <a:ext cx="4495800" cy="4114801"/>
            </a:xfrm>
            <a:prstGeom prst="rect">
              <a:avLst/>
            </a:prstGeom>
          </p:spPr>
        </p:pic>
        <p:cxnSp>
          <p:nvCxnSpPr>
            <p:cNvPr id="11" name="Straight Arrow Connector 10"/>
            <p:cNvCxnSpPr/>
            <p:nvPr/>
          </p:nvCxnSpPr>
          <p:spPr bwMode="auto">
            <a:xfrm>
              <a:off x="1769726" y="2985123"/>
              <a:ext cx="443012" cy="8726"/>
            </a:xfrm>
            <a:prstGeom prst="straightConnector1">
              <a:avLst/>
            </a:prstGeom>
            <a:noFill/>
            <a:ln w="28575" cap="flat" cmpd="sng" algn="ctr">
              <a:solidFill>
                <a:srgbClr val="FF0000"/>
              </a:solidFill>
              <a:prstDash val="solid"/>
              <a:round/>
              <a:headEnd type="none" w="lg" len="lg"/>
              <a:tailEnd type="triangle" w="lg" len="lg"/>
            </a:ln>
            <a:effectLst/>
          </p:spPr>
        </p:cxnSp>
        <p:cxnSp>
          <p:nvCxnSpPr>
            <p:cNvPr id="40" name="Straight Arrow Connector 39"/>
            <p:cNvCxnSpPr/>
            <p:nvPr/>
          </p:nvCxnSpPr>
          <p:spPr bwMode="auto">
            <a:xfrm flipH="1">
              <a:off x="2460892" y="2993849"/>
              <a:ext cx="443012" cy="8726"/>
            </a:xfrm>
            <a:prstGeom prst="straightConnector1">
              <a:avLst/>
            </a:prstGeom>
            <a:noFill/>
            <a:ln w="28575" cap="flat" cmpd="sng" algn="ctr">
              <a:solidFill>
                <a:srgbClr val="FF0000"/>
              </a:solidFill>
              <a:prstDash val="solid"/>
              <a:round/>
              <a:headEnd type="none" w="lg" len="lg"/>
              <a:tailEnd type="triangle" w="lg" len="lg"/>
            </a:ln>
            <a:effectLst/>
          </p:spPr>
        </p:cxnSp>
        <p:sp>
          <p:nvSpPr>
            <p:cNvPr id="14" name="TextBox 13"/>
            <p:cNvSpPr txBox="1"/>
            <p:nvPr/>
          </p:nvSpPr>
          <p:spPr>
            <a:xfrm>
              <a:off x="2897424" y="2760314"/>
              <a:ext cx="1524001" cy="400110"/>
            </a:xfrm>
            <a:prstGeom prst="rect">
              <a:avLst/>
            </a:prstGeom>
            <a:noFill/>
          </p:spPr>
          <p:txBody>
            <a:bodyPr wrap="square" rtlCol="0">
              <a:spAutoFit/>
            </a:bodyPr>
            <a:lstStyle/>
            <a:p>
              <a:r>
                <a:rPr lang="el-GR" sz="2000" b="1" dirty="0" smtClean="0">
                  <a:solidFill>
                    <a:srgbClr val="FF0000"/>
                  </a:solidFill>
                  <a:latin typeface="Calibri" panose="020F0502020204030204" pitchFamily="34" charset="0"/>
                </a:rPr>
                <a:t>∆λ</a:t>
              </a:r>
              <a:r>
                <a:rPr lang="en-GB" sz="2000" b="1" dirty="0" smtClean="0">
                  <a:solidFill>
                    <a:srgbClr val="FF0000"/>
                  </a:solidFill>
                  <a:latin typeface="Calibri" panose="020F0502020204030204" pitchFamily="34" charset="0"/>
                </a:rPr>
                <a:t> = 76 pm</a:t>
              </a:r>
              <a:endParaRPr lang="en-GB" sz="2000" b="1" dirty="0">
                <a:solidFill>
                  <a:srgbClr val="FF0000"/>
                </a:solidFill>
                <a:latin typeface="Calibri" panose="020F0502020204030204" pitchFamily="34" charset="0"/>
              </a:endParaRPr>
            </a:p>
          </p:txBody>
        </p:sp>
      </p:grpSp>
      <p:sp>
        <p:nvSpPr>
          <p:cNvPr id="10" name="TextBox 9"/>
          <p:cNvSpPr txBox="1"/>
          <p:nvPr/>
        </p:nvSpPr>
        <p:spPr>
          <a:xfrm>
            <a:off x="311143" y="3200400"/>
            <a:ext cx="3100835" cy="369332"/>
          </a:xfrm>
          <a:prstGeom prst="rect">
            <a:avLst/>
          </a:prstGeom>
          <a:noFill/>
        </p:spPr>
        <p:txBody>
          <a:bodyPr wrap="square" rtlCol="0">
            <a:spAutoFit/>
          </a:bodyPr>
          <a:lstStyle/>
          <a:p>
            <a:pPr algn="r"/>
            <a:r>
              <a:rPr lang="sr-Latn-RS" dirty="0" smtClean="0">
                <a:solidFill>
                  <a:srgbClr val="000000"/>
                </a:solidFill>
              </a:rPr>
              <a:t>Responsivity </a:t>
            </a:r>
            <a:r>
              <a:rPr lang="en-GB" dirty="0" smtClean="0">
                <a:solidFill>
                  <a:srgbClr val="000000"/>
                </a:solidFill>
              </a:rPr>
              <a:t>up to </a:t>
            </a:r>
            <a:r>
              <a:rPr lang="en-GB" b="1" dirty="0" smtClean="0">
                <a:solidFill>
                  <a:srgbClr val="000000"/>
                </a:solidFill>
              </a:rPr>
              <a:t>20 mA/W</a:t>
            </a:r>
            <a:endParaRPr lang="en-GB" b="1" dirty="0">
              <a:solidFill>
                <a:srgbClr val="000000"/>
              </a:solidFill>
            </a:endParaRPr>
          </a:p>
        </p:txBody>
      </p:sp>
    </p:spTree>
    <p:extLst>
      <p:ext uri="{BB962C8B-B14F-4D97-AF65-F5344CB8AC3E}">
        <p14:creationId xmlns:p14="http://schemas.microsoft.com/office/powerpoint/2010/main" val="28397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500"/>
                                        <p:tgtEl>
                                          <p:spTgt spid="1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grpId="1" nodeType="with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allAtOnce"/>
      <p:bldP spid="121" grpId="0" uiExpand="1"/>
      <p:bldP spid="5" grpId="0"/>
      <p:bldP spid="5" grpI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 descr="C:\Users\ZOBENICA\Desktop\FOM\FOM_sketch_1.jpg"/>
          <p:cNvPicPr>
            <a:picLocks noChangeAspect="1" noChangeArrowheads="1"/>
          </p:cNvPicPr>
          <p:nvPr/>
        </p:nvPicPr>
        <p:blipFill>
          <a:blip r:embed="rId3" cstate="print"/>
          <a:srcRect l="2214" r="2597"/>
          <a:stretch>
            <a:fillRect/>
          </a:stretch>
        </p:blipFill>
        <p:spPr bwMode="auto">
          <a:xfrm>
            <a:off x="1291018" y="1210829"/>
            <a:ext cx="6553200" cy="4908550"/>
          </a:xfrm>
          <a:prstGeom prst="rect">
            <a:avLst/>
          </a:prstGeom>
          <a:noFill/>
        </p:spPr>
      </p:pic>
      <p:sp>
        <p:nvSpPr>
          <p:cNvPr id="48" name="TextBox 4"/>
          <p:cNvSpPr txBox="1">
            <a:spLocks noChangeArrowheads="1"/>
          </p:cNvSpPr>
          <p:nvPr/>
        </p:nvSpPr>
        <p:spPr bwMode="auto">
          <a:xfrm>
            <a:off x="372680" y="182880"/>
            <a:ext cx="1705000" cy="461665"/>
          </a:xfrm>
          <a:prstGeom prst="rect">
            <a:avLst/>
          </a:prstGeom>
          <a:noFill/>
          <a:ln w="9525">
            <a:noFill/>
            <a:miter lim="800000"/>
            <a:headEnd/>
            <a:tailEnd/>
          </a:ln>
        </p:spPr>
        <p:txBody>
          <a:bodyPr wrap="square">
            <a:spAutoFit/>
          </a:bodyPr>
          <a:lstStyle/>
          <a:p>
            <a:r>
              <a:rPr lang="en-US" sz="2400" b="1" dirty="0" smtClean="0">
                <a:solidFill>
                  <a:schemeClr val="tx2"/>
                </a:solidFill>
              </a:rPr>
              <a:t>Concept:</a:t>
            </a:r>
            <a:endParaRPr lang="en-US" sz="2400" b="1" dirty="0">
              <a:solidFill>
                <a:schemeClr val="tx2"/>
              </a:solidFill>
            </a:endParaRPr>
          </a:p>
        </p:txBody>
      </p:sp>
      <p:grpSp>
        <p:nvGrpSpPr>
          <p:cNvPr id="5" name="Group 4"/>
          <p:cNvGrpSpPr/>
          <p:nvPr/>
        </p:nvGrpSpPr>
        <p:grpSpPr>
          <a:xfrm>
            <a:off x="6248400" y="4800600"/>
            <a:ext cx="1315422" cy="1018052"/>
            <a:chOff x="6384502" y="4724400"/>
            <a:chExt cx="1315422" cy="1018052"/>
          </a:xfrm>
        </p:grpSpPr>
        <p:sp>
          <p:nvSpPr>
            <p:cNvPr id="3" name="Rectangle 2"/>
            <p:cNvSpPr/>
            <p:nvPr/>
          </p:nvSpPr>
          <p:spPr>
            <a:xfrm>
              <a:off x="6400800" y="5403898"/>
              <a:ext cx="1299124"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smtClean="0">
                  <a:ln w="11430"/>
                  <a:solidFill>
                    <a:srgbClr val="F8F8F8"/>
                  </a:solidFill>
                  <a:effectLst>
                    <a:outerShdw blurRad="25400" algn="tl" rotWithShape="0">
                      <a:srgbClr val="000000">
                        <a:alpha val="43000"/>
                      </a:srgbClr>
                    </a:outerShdw>
                  </a:effectLst>
                </a:rPr>
                <a:t>AlGaAs</a:t>
              </a:r>
              <a:endParaRPr lang="en-US" sz="2400" b="1" cap="none"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6384502" y="4724400"/>
              <a:ext cx="1299124"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err="1" smtClean="0">
                  <a:ln w="11430"/>
                  <a:solidFill>
                    <a:srgbClr val="F8F8F8"/>
                  </a:solidFill>
                  <a:effectLst>
                    <a:outerShdw blurRad="25400" algn="tl" rotWithShape="0">
                      <a:srgbClr val="000000">
                        <a:alpha val="43000"/>
                      </a:srgbClr>
                    </a:outerShdw>
                  </a:effectLst>
                </a:rPr>
                <a:t>AlGaAs</a:t>
              </a:r>
              <a:endParaRPr lang="en-US" sz="2000" b="1" cap="none" spc="150" dirty="0">
                <a:ln w="11430"/>
                <a:solidFill>
                  <a:srgbClr val="F8F8F8"/>
                </a:solidFill>
                <a:effectLst>
                  <a:outerShdw blurRad="25400" algn="tl" rotWithShape="0">
                    <a:srgbClr val="000000">
                      <a:alpha val="43000"/>
                    </a:srgbClr>
                  </a:outerShdw>
                </a:effectLst>
              </a:endParaRPr>
            </a:p>
          </p:txBody>
        </p:sp>
      </p:grpSp>
      <p:grpSp>
        <p:nvGrpSpPr>
          <p:cNvPr id="20" name="Group 19"/>
          <p:cNvGrpSpPr/>
          <p:nvPr/>
        </p:nvGrpSpPr>
        <p:grpSpPr>
          <a:xfrm>
            <a:off x="7620000" y="2109302"/>
            <a:ext cx="1377811" cy="1472098"/>
            <a:chOff x="7315200" y="2194957"/>
            <a:chExt cx="1377811" cy="1371600"/>
          </a:xfrm>
        </p:grpSpPr>
        <p:sp>
          <p:nvSpPr>
            <p:cNvPr id="39" name="Rectangle 38"/>
            <p:cNvSpPr/>
            <p:nvPr/>
          </p:nvSpPr>
          <p:spPr>
            <a:xfrm>
              <a:off x="8221921" y="2483614"/>
              <a:ext cx="471090" cy="400110"/>
            </a:xfrm>
            <a:prstGeom prst="rect">
              <a:avLst/>
            </a:prstGeom>
          </p:spPr>
          <p:txBody>
            <a:bodyPr wrap="none">
              <a:spAutoFit/>
            </a:bodyPr>
            <a:lstStyle/>
            <a:p>
              <a:pPr algn="ctr"/>
              <a:r>
                <a:rPr lang="en-US" sz="20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V</a:t>
              </a:r>
              <a:r>
                <a:rPr lang="en-US" sz="20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T</a:t>
              </a:r>
              <a:endParaRPr lang="en-US" sz="28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grpSp>
          <p:nvGrpSpPr>
            <p:cNvPr id="31" name="Group 30"/>
            <p:cNvGrpSpPr/>
            <p:nvPr/>
          </p:nvGrpSpPr>
          <p:grpSpPr>
            <a:xfrm rot="10800000">
              <a:off x="7315200" y="2194957"/>
              <a:ext cx="981836" cy="1371600"/>
              <a:chOff x="800100" y="1981200"/>
              <a:chExt cx="981836" cy="1371600"/>
            </a:xfrm>
          </p:grpSpPr>
          <p:cxnSp>
            <p:nvCxnSpPr>
              <p:cNvPr id="32" name="Straight Connector 31"/>
              <p:cNvCxnSpPr/>
              <p:nvPr/>
            </p:nvCxnSpPr>
            <p:spPr bwMode="auto">
              <a:xfrm rot="10800000">
                <a:off x="1066800" y="1981200"/>
                <a:ext cx="715136" cy="0"/>
              </a:xfrm>
              <a:prstGeom prst="line">
                <a:avLst/>
              </a:prstGeom>
              <a:noFill/>
              <a:ln w="254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rot="10800000">
                <a:off x="1066800" y="3352800"/>
                <a:ext cx="715136" cy="0"/>
              </a:xfrm>
              <a:prstGeom prst="line">
                <a:avLst/>
              </a:prstGeom>
              <a:noFill/>
              <a:ln w="25400"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flipV="1">
                <a:off x="1066800" y="1981200"/>
                <a:ext cx="0" cy="685800"/>
              </a:xfrm>
              <a:prstGeom prst="line">
                <a:avLst/>
              </a:prstGeom>
              <a:noFill/>
              <a:ln w="25400" cap="flat" cmpd="sng" algn="ctr">
                <a:solidFill>
                  <a:srgbClr val="000000"/>
                </a:solidFill>
                <a:prstDash val="solid"/>
                <a:round/>
                <a:headEnd type="none" w="med" len="med"/>
                <a:tailEnd type="none" w="med" len="med"/>
              </a:ln>
              <a:effectLst/>
            </p:spPr>
          </p:cxnSp>
          <p:cxnSp>
            <p:nvCxnSpPr>
              <p:cNvPr id="35" name="Straight Connector 34"/>
              <p:cNvCxnSpPr/>
              <p:nvPr/>
            </p:nvCxnSpPr>
            <p:spPr bwMode="auto">
              <a:xfrm flipV="1">
                <a:off x="1066800" y="2743200"/>
                <a:ext cx="0" cy="609600"/>
              </a:xfrm>
              <a:prstGeom prst="line">
                <a:avLst/>
              </a:prstGeom>
              <a:noFill/>
              <a:ln w="25400" cap="flat" cmpd="sng" algn="ctr">
                <a:solidFill>
                  <a:srgbClr val="000000"/>
                </a:solidFill>
                <a:prstDash val="solid"/>
                <a:round/>
                <a:headEnd type="none" w="med" len="med"/>
                <a:tailEnd type="none" w="med" len="med"/>
              </a:ln>
              <a:effectLst/>
            </p:spPr>
          </p:cxnSp>
          <p:cxnSp>
            <p:nvCxnSpPr>
              <p:cNvPr id="36" name="Straight Connector 35"/>
              <p:cNvCxnSpPr/>
              <p:nvPr/>
            </p:nvCxnSpPr>
            <p:spPr bwMode="auto">
              <a:xfrm flipH="1">
                <a:off x="800100" y="2743200"/>
                <a:ext cx="533400" cy="0"/>
              </a:xfrm>
              <a:prstGeom prst="line">
                <a:avLst/>
              </a:prstGeom>
              <a:noFill/>
              <a:ln w="2540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flipH="1">
                <a:off x="933450" y="2667000"/>
                <a:ext cx="266700" cy="0"/>
              </a:xfrm>
              <a:prstGeom prst="line">
                <a:avLst/>
              </a:prstGeom>
              <a:noFill/>
              <a:ln w="57150" cap="flat" cmpd="sng" algn="ctr">
                <a:solidFill>
                  <a:srgbClr val="000000"/>
                </a:solidFill>
                <a:prstDash val="solid"/>
                <a:round/>
                <a:headEnd type="none" w="med" len="med"/>
                <a:tailEnd type="none" w="med" len="med"/>
              </a:ln>
              <a:effectLst/>
            </p:spPr>
          </p:cxnSp>
        </p:grpSp>
      </p:grpSp>
      <p:grpSp>
        <p:nvGrpSpPr>
          <p:cNvPr id="2" name="Group 1"/>
          <p:cNvGrpSpPr/>
          <p:nvPr/>
        </p:nvGrpSpPr>
        <p:grpSpPr>
          <a:xfrm>
            <a:off x="381000" y="1371600"/>
            <a:ext cx="1049899" cy="2545966"/>
            <a:chOff x="381000" y="1371600"/>
            <a:chExt cx="1049899" cy="2545966"/>
          </a:xfrm>
        </p:grpSpPr>
        <p:sp>
          <p:nvSpPr>
            <p:cNvPr id="74" name="Rectangle 73"/>
            <p:cNvSpPr/>
            <p:nvPr/>
          </p:nvSpPr>
          <p:spPr>
            <a:xfrm>
              <a:off x="569513" y="1371600"/>
              <a:ext cx="797313" cy="461665"/>
            </a:xfrm>
            <a:prstGeom prst="rect">
              <a:avLst/>
            </a:prstGeom>
          </p:spPr>
          <p:txBody>
            <a:bodyPr wrap="square">
              <a:spAutoFit/>
            </a:bodyPr>
            <a:lstStyle/>
            <a:p>
              <a:pPr algn="ctr"/>
              <a:r>
                <a:rPr lang="en-US" sz="24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I</a:t>
              </a:r>
              <a:r>
                <a:rPr lang="en-US" sz="24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ph</a:t>
              </a:r>
              <a:endParaRPr lang="en-US" sz="32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cxnSp>
          <p:nvCxnSpPr>
            <p:cNvPr id="1035" name="Straight Arrow Connector 1034"/>
            <p:cNvCxnSpPr/>
            <p:nvPr/>
          </p:nvCxnSpPr>
          <p:spPr bwMode="auto">
            <a:xfrm flipH="1">
              <a:off x="832336" y="1978953"/>
              <a:ext cx="236920" cy="0"/>
            </a:xfrm>
            <a:prstGeom prst="straightConnector1">
              <a:avLst/>
            </a:prstGeom>
            <a:noFill/>
            <a:ln w="15875" cap="flat" cmpd="sng" algn="ctr">
              <a:solidFill>
                <a:srgbClr val="000000"/>
              </a:solidFill>
              <a:prstDash val="solid"/>
              <a:round/>
              <a:headEnd type="none" w="med" len="med"/>
              <a:tailEnd type="arrow"/>
            </a:ln>
            <a:effectLst/>
          </p:spPr>
        </p:cxnSp>
        <p:cxnSp>
          <p:nvCxnSpPr>
            <p:cNvPr id="9" name="Straight Connector 8"/>
            <p:cNvCxnSpPr/>
            <p:nvPr/>
          </p:nvCxnSpPr>
          <p:spPr bwMode="auto">
            <a:xfrm flipH="1">
              <a:off x="803646" y="1981200"/>
              <a:ext cx="627253" cy="0"/>
            </a:xfrm>
            <a:prstGeom prst="line">
              <a:avLst/>
            </a:prstGeom>
            <a:noFill/>
            <a:ln w="25400"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flipH="1">
              <a:off x="803643" y="3350553"/>
              <a:ext cx="627256" cy="0"/>
            </a:xfrm>
            <a:prstGeom prst="line">
              <a:avLst/>
            </a:prstGeom>
            <a:noFill/>
            <a:ln w="2540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flipV="1">
              <a:off x="805266" y="1978953"/>
              <a:ext cx="0" cy="539136"/>
            </a:xfrm>
            <a:prstGeom prst="line">
              <a:avLst/>
            </a:prstGeom>
            <a:noFill/>
            <a:ln w="25400"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flipV="1">
              <a:off x="805266" y="2897910"/>
              <a:ext cx="0" cy="452643"/>
            </a:xfrm>
            <a:prstGeom prst="line">
              <a:avLst/>
            </a:prstGeom>
            <a:noFill/>
            <a:ln w="25400" cap="flat" cmpd="sng" algn="ctr">
              <a:solidFill>
                <a:srgbClr val="000000"/>
              </a:solidFill>
              <a:prstDash val="solid"/>
              <a:round/>
              <a:headEnd type="none" w="med" len="med"/>
              <a:tailEnd type="none" w="med" len="med"/>
            </a:ln>
            <a:effectLst/>
          </p:spPr>
        </p:cxnSp>
        <p:pic>
          <p:nvPicPr>
            <p:cNvPr id="1027" name="Picture 3" descr="C:\Users\zzobenica\Desktop\KcjeMXbMi.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68" r="2288"/>
            <a:stretch/>
          </p:blipFill>
          <p:spPr bwMode="auto">
            <a:xfrm rot="16200000">
              <a:off x="515888" y="2606406"/>
              <a:ext cx="578755" cy="204161"/>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381000" y="2498932"/>
              <a:ext cx="377027" cy="400110"/>
            </a:xfrm>
            <a:prstGeom prst="rect">
              <a:avLst/>
            </a:prstGeom>
          </p:spPr>
          <p:txBody>
            <a:bodyPr wrap="none">
              <a:spAutoFit/>
            </a:bodyPr>
            <a:lstStyle/>
            <a:p>
              <a:pPr algn="ctr"/>
              <a:r>
                <a:rPr lang="en-US" sz="20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R</a:t>
              </a:r>
              <a:endParaRPr lang="en-US" sz="28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pic>
          <p:nvPicPr>
            <p:cNvPr id="63" name="Picture 14" descr="http://www.clker.com/cliparts/4/4/d/4/12236156551925934261rsamurti_RSA_IEC_Ground_Symbo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029" y="3350553"/>
              <a:ext cx="531228" cy="5670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1" name="Group 1040"/>
          <p:cNvGrpSpPr/>
          <p:nvPr/>
        </p:nvGrpSpPr>
        <p:grpSpPr>
          <a:xfrm>
            <a:off x="1524000" y="4343400"/>
            <a:ext cx="1105994" cy="978932"/>
            <a:chOff x="251855" y="4166241"/>
            <a:chExt cx="1105994" cy="978932"/>
          </a:xfrm>
        </p:grpSpPr>
        <p:grpSp>
          <p:nvGrpSpPr>
            <p:cNvPr id="42" name="Group 41"/>
            <p:cNvGrpSpPr/>
            <p:nvPr/>
          </p:nvGrpSpPr>
          <p:grpSpPr>
            <a:xfrm>
              <a:off x="251855" y="4166241"/>
              <a:ext cx="473206" cy="978932"/>
              <a:chOff x="1738173" y="4185045"/>
              <a:chExt cx="473206" cy="978932"/>
            </a:xfrm>
          </p:grpSpPr>
          <p:sp>
            <p:nvSpPr>
              <p:cNvPr id="40" name="Rectangle 39"/>
              <p:cNvSpPr/>
              <p:nvPr/>
            </p:nvSpPr>
            <p:spPr>
              <a:xfrm>
                <a:off x="1738173" y="4185045"/>
                <a:ext cx="473206" cy="369332"/>
              </a:xfrm>
              <a:prstGeom prst="rect">
                <a:avLst/>
              </a:prstGeom>
            </p:spPr>
            <p:txBody>
              <a:bodyPr wrap="none">
                <a:spAutoFit/>
              </a:bodyPr>
              <a:lstStyle/>
              <a:p>
                <a:pPr algn="ctr"/>
                <a:r>
                  <a:rPr lang="en-US" b="1" spc="5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p+</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sp>
            <p:nvSpPr>
              <p:cNvPr id="41" name="Rectangle 40"/>
              <p:cNvSpPr/>
              <p:nvPr/>
            </p:nvSpPr>
            <p:spPr>
              <a:xfrm>
                <a:off x="1738173" y="4489845"/>
                <a:ext cx="387735" cy="369332"/>
              </a:xfrm>
              <a:prstGeom prst="rect">
                <a:avLst/>
              </a:prstGeom>
            </p:spPr>
            <p:txBody>
              <a:bodyPr wrap="none">
                <a:spAutoFit/>
              </a:bodyPr>
              <a:lstStyle/>
              <a:p>
                <a:pPr algn="ctr"/>
                <a:r>
                  <a:rPr lang="en-US"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n</a:t>
                </a:r>
                <a:r>
                  <a:rPr lang="en-US" b="1" spc="50" baseline="3000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sp>
            <p:nvSpPr>
              <p:cNvPr id="43" name="Rectangle 42"/>
              <p:cNvSpPr/>
              <p:nvPr/>
            </p:nvSpPr>
            <p:spPr>
              <a:xfrm>
                <a:off x="1738173" y="4794645"/>
                <a:ext cx="473206" cy="369332"/>
              </a:xfrm>
              <a:prstGeom prst="rect">
                <a:avLst/>
              </a:prstGeom>
            </p:spPr>
            <p:txBody>
              <a:bodyPr wrap="none">
                <a:spAutoFit/>
              </a:bodyPr>
              <a:lstStyle/>
              <a:p>
                <a:pPr algn="ctr"/>
                <a:r>
                  <a:rPr lang="en-US" b="1" spc="5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p+</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grpSp>
        <p:sp>
          <p:nvSpPr>
            <p:cNvPr id="38" name="Rectangle 37"/>
            <p:cNvSpPr/>
            <p:nvPr/>
          </p:nvSpPr>
          <p:spPr>
            <a:xfrm>
              <a:off x="785255" y="4318641"/>
              <a:ext cx="572594" cy="307777"/>
            </a:xfrm>
            <a:prstGeom prst="rect">
              <a:avLst/>
            </a:prstGeom>
          </p:spPr>
          <p:txBody>
            <a:bodyPr wrap="none">
              <a:spAutoFit/>
            </a:bodyPr>
            <a:lstStyle/>
            <a:p>
              <a:pPr algn="ctr"/>
              <a:r>
                <a:rPr lang="en-US" sz="1400" b="1" spc="50" dirty="0" smtClean="0">
                  <a:ln w="13500">
                    <a:solidFill>
                      <a:schemeClr val="accent1">
                        <a:shade val="2500"/>
                        <a:alpha val="6500"/>
                      </a:schemeClr>
                    </a:solidFill>
                    <a:prstDash val="solid"/>
                  </a:ln>
                  <a:solidFill>
                    <a:srgbClr val="FFFF00">
                      <a:alpha val="95000"/>
                    </a:srgbClr>
                  </a:solidFill>
                  <a:effectLst>
                    <a:outerShdw blurRad="38100" dist="38100" dir="2700000" algn="tl">
                      <a:srgbClr val="000000">
                        <a:alpha val="43137"/>
                      </a:srgbClr>
                    </a:outerShdw>
                  </a:effectLst>
                </a:rPr>
                <a:t>QDs</a:t>
              </a:r>
              <a:endParaRPr lang="en-US" b="1" spc="50" dirty="0">
                <a:ln w="13500">
                  <a:solidFill>
                    <a:schemeClr val="accent1">
                      <a:shade val="2500"/>
                      <a:alpha val="6500"/>
                    </a:schemeClr>
                  </a:solidFill>
                  <a:prstDash val="solid"/>
                </a:ln>
                <a:solidFill>
                  <a:srgbClr val="FFFF00">
                    <a:alpha val="95000"/>
                  </a:srgbClr>
                </a:solidFill>
                <a:effectLst>
                  <a:outerShdw blurRad="38100" dist="38100" dir="2700000" algn="tl">
                    <a:srgbClr val="000000">
                      <a:alpha val="43137"/>
                    </a:srgbClr>
                  </a:outerShdw>
                </a:effectLst>
              </a:endParaRPr>
            </a:p>
          </p:txBody>
        </p:sp>
      </p:grpSp>
      <p:sp>
        <p:nvSpPr>
          <p:cNvPr id="1040" name="Down Arrow 1039"/>
          <p:cNvSpPr/>
          <p:nvPr/>
        </p:nvSpPr>
        <p:spPr bwMode="auto">
          <a:xfrm>
            <a:off x="3962400" y="1015315"/>
            <a:ext cx="990600" cy="919278"/>
          </a:xfrm>
          <a:prstGeom prst="downArrow">
            <a:avLst/>
          </a:prstGeom>
          <a:gradFill flip="none" rotWithShape="1">
            <a:gsLst>
              <a:gs pos="0">
                <a:srgbClr val="FF0000">
                  <a:tint val="66000"/>
                  <a:satMod val="160000"/>
                  <a:alpha val="59000"/>
                </a:srgbClr>
              </a:gs>
              <a:gs pos="50000">
                <a:srgbClr val="FF0000">
                  <a:tint val="44500"/>
                  <a:satMod val="160000"/>
                </a:srgbClr>
              </a:gs>
              <a:gs pos="100000">
                <a:srgbClr val="FF0000">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044" name="Rectangle 1043"/>
          <p:cNvSpPr/>
          <p:nvPr/>
        </p:nvSpPr>
        <p:spPr>
          <a:xfrm>
            <a:off x="3819908" y="205123"/>
            <a:ext cx="4492368" cy="461665"/>
          </a:xfrm>
          <a:prstGeom prst="rect">
            <a:avLst/>
          </a:prstGeom>
        </p:spPr>
        <p:txBody>
          <a:bodyPr wrap="square">
            <a:spAutoFit/>
          </a:bodyPr>
          <a:lstStyle/>
          <a:p>
            <a:r>
              <a:rPr lang="en-US" sz="2400" b="1" dirty="0">
                <a:solidFill>
                  <a:schemeClr val="tx2"/>
                </a:solidFill>
              </a:rPr>
              <a:t>	   </a:t>
            </a:r>
            <a:r>
              <a:rPr lang="en-US" sz="2400" b="1" dirty="0" smtClean="0">
                <a:solidFill>
                  <a:schemeClr val="tx2"/>
                </a:solidFill>
              </a:rPr>
              <a:t>Tuneable </a:t>
            </a:r>
            <a:r>
              <a:rPr lang="en-US" sz="2400" b="1" dirty="0">
                <a:solidFill>
                  <a:schemeClr val="tx2"/>
                </a:solidFill>
              </a:rPr>
              <a:t>Filter</a:t>
            </a:r>
          </a:p>
        </p:txBody>
      </p:sp>
      <p:sp>
        <p:nvSpPr>
          <p:cNvPr id="22" name="Rectangle 21"/>
          <p:cNvSpPr/>
          <p:nvPr/>
        </p:nvSpPr>
        <p:spPr>
          <a:xfrm>
            <a:off x="2153402" y="182880"/>
            <a:ext cx="2647198" cy="461665"/>
          </a:xfrm>
          <a:prstGeom prst="rect">
            <a:avLst/>
          </a:prstGeom>
        </p:spPr>
        <p:txBody>
          <a:bodyPr wrap="square">
            <a:spAutoFit/>
          </a:bodyPr>
          <a:lstStyle/>
          <a:p>
            <a:r>
              <a:rPr lang="en-US" sz="2400" b="1" dirty="0" smtClean="0">
                <a:solidFill>
                  <a:schemeClr val="tx2"/>
                </a:solidFill>
              </a:rPr>
              <a:t>Detector         +</a:t>
            </a:r>
            <a:endParaRPr lang="en-GB" dirty="0"/>
          </a:p>
        </p:txBody>
      </p:sp>
      <p:sp>
        <p:nvSpPr>
          <p:cNvPr id="23" name="TextBox 22"/>
          <p:cNvSpPr txBox="1"/>
          <p:nvPr/>
        </p:nvSpPr>
        <p:spPr>
          <a:xfrm>
            <a:off x="152400" y="3962400"/>
            <a:ext cx="1317807" cy="646331"/>
          </a:xfrm>
          <a:prstGeom prst="rect">
            <a:avLst/>
          </a:prstGeom>
          <a:noFill/>
        </p:spPr>
        <p:txBody>
          <a:bodyPr wrap="square" rtlCol="0">
            <a:spAutoFit/>
          </a:bodyPr>
          <a:lstStyle/>
          <a:p>
            <a:r>
              <a:rPr lang="en-US" b="1" dirty="0" smtClean="0">
                <a:solidFill>
                  <a:schemeClr val="accent2"/>
                </a:solidFill>
              </a:rPr>
              <a:t>On-chip</a:t>
            </a:r>
          </a:p>
          <a:p>
            <a:r>
              <a:rPr lang="en-US" b="1" dirty="0" smtClean="0">
                <a:solidFill>
                  <a:schemeClr val="accent2"/>
                </a:solidFill>
              </a:rPr>
              <a:t>read-out</a:t>
            </a:r>
            <a:endParaRPr lang="en-GB" b="1" dirty="0">
              <a:solidFill>
                <a:schemeClr val="accent2"/>
              </a:solidFill>
            </a:endParaRPr>
          </a:p>
        </p:txBody>
      </p:sp>
      <p:sp>
        <p:nvSpPr>
          <p:cNvPr id="50" name="TextBox 49"/>
          <p:cNvSpPr txBox="1"/>
          <p:nvPr/>
        </p:nvSpPr>
        <p:spPr>
          <a:xfrm>
            <a:off x="7826193" y="3962400"/>
            <a:ext cx="1317807" cy="646331"/>
          </a:xfrm>
          <a:prstGeom prst="rect">
            <a:avLst/>
          </a:prstGeom>
          <a:noFill/>
        </p:spPr>
        <p:txBody>
          <a:bodyPr wrap="square" rtlCol="0">
            <a:spAutoFit/>
          </a:bodyPr>
          <a:lstStyle/>
          <a:p>
            <a:r>
              <a:rPr lang="en-US" b="1" dirty="0" smtClean="0">
                <a:solidFill>
                  <a:srgbClr val="00B0F0"/>
                </a:solidFill>
              </a:rPr>
              <a:t>Integrated actuation</a:t>
            </a:r>
            <a:endParaRPr lang="en-GB" b="1" dirty="0">
              <a:solidFill>
                <a:srgbClr val="00B0F0"/>
              </a:solidFill>
            </a:endParaRPr>
          </a:p>
        </p:txBody>
      </p:sp>
      <p:sp>
        <p:nvSpPr>
          <p:cNvPr id="45" name="TextBox 44"/>
          <p:cNvSpPr txBox="1"/>
          <p:nvPr/>
        </p:nvSpPr>
        <p:spPr>
          <a:xfrm>
            <a:off x="3908714" y="2109302"/>
            <a:ext cx="1317807" cy="369332"/>
          </a:xfrm>
          <a:prstGeom prst="rect">
            <a:avLst/>
          </a:prstGeom>
          <a:noFill/>
        </p:spPr>
        <p:txBody>
          <a:bodyPr wrap="square" rtlCol="0">
            <a:spAutoFit/>
          </a:bodyPr>
          <a:lstStyle/>
          <a:p>
            <a:r>
              <a:rPr lang="en-US" b="1" dirty="0" smtClean="0">
                <a:solidFill>
                  <a:srgbClr val="00CC00"/>
                </a:solidFill>
                <a:effectLst>
                  <a:outerShdw blurRad="38100" dist="38100" dir="2700000" algn="tl">
                    <a:srgbClr val="000000">
                      <a:alpha val="43137"/>
                    </a:srgbClr>
                  </a:outerShdw>
                </a:effectLst>
              </a:rPr>
              <a:t>Sensing</a:t>
            </a:r>
            <a:endParaRPr lang="en-GB" b="1" dirty="0">
              <a:solidFill>
                <a:srgbClr val="00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370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53"/>
          <a:stretch/>
        </p:blipFill>
        <p:spPr>
          <a:xfrm>
            <a:off x="1481819" y="1040808"/>
            <a:ext cx="6137333" cy="5248591"/>
          </a:xfrm>
          <a:prstGeom prst="rect">
            <a:avLst/>
          </a:prstGeom>
        </p:spPr>
      </p:pic>
      <p:sp>
        <p:nvSpPr>
          <p:cNvPr id="48" name="TextBox 4"/>
          <p:cNvSpPr txBox="1">
            <a:spLocks noChangeArrowheads="1"/>
          </p:cNvSpPr>
          <p:nvPr/>
        </p:nvSpPr>
        <p:spPr bwMode="auto">
          <a:xfrm>
            <a:off x="372680" y="182880"/>
            <a:ext cx="3513520" cy="461665"/>
          </a:xfrm>
          <a:prstGeom prst="rect">
            <a:avLst/>
          </a:prstGeom>
          <a:noFill/>
          <a:ln w="9525">
            <a:noFill/>
            <a:miter lim="800000"/>
            <a:headEnd/>
            <a:tailEnd/>
          </a:ln>
        </p:spPr>
        <p:txBody>
          <a:bodyPr wrap="square">
            <a:spAutoFit/>
          </a:bodyPr>
          <a:lstStyle/>
          <a:p>
            <a:r>
              <a:rPr lang="en-US" sz="2400" b="1" smtClean="0">
                <a:solidFill>
                  <a:schemeClr val="tx2"/>
                </a:solidFill>
              </a:rPr>
              <a:t>Fabricated structure</a:t>
            </a:r>
            <a:endParaRPr lang="en-US" sz="2400" b="1" dirty="0">
              <a:solidFill>
                <a:schemeClr val="tx2"/>
              </a:solidFill>
            </a:endParaRPr>
          </a:p>
        </p:txBody>
      </p:sp>
    </p:spTree>
    <p:extLst>
      <p:ext uri="{BB962C8B-B14F-4D97-AF65-F5344CB8AC3E}">
        <p14:creationId xmlns:p14="http://schemas.microsoft.com/office/powerpoint/2010/main" val="108370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34942" y="193038"/>
            <a:ext cx="7416800" cy="461665"/>
          </a:xfrm>
          <a:prstGeom prst="rect">
            <a:avLst/>
          </a:prstGeom>
          <a:noFill/>
          <a:ln w="9525">
            <a:noFill/>
            <a:miter lim="800000"/>
            <a:headEnd/>
            <a:tailEnd/>
          </a:ln>
        </p:spPr>
        <p:txBody>
          <a:bodyPr>
            <a:spAutoFit/>
          </a:bodyPr>
          <a:lstStyle/>
          <a:p>
            <a:r>
              <a:rPr lang="en-US" sz="2400" b="1" dirty="0" smtClean="0">
                <a:solidFill>
                  <a:schemeClr val="tx2"/>
                </a:solidFill>
              </a:rPr>
              <a:t>Sensing: Modes of operation</a:t>
            </a:r>
            <a:endParaRPr lang="en-US" sz="2400" b="1" dirty="0">
              <a:solidFill>
                <a:schemeClr val="tx2"/>
              </a:solidFill>
            </a:endParaRPr>
          </a:p>
        </p:txBody>
      </p:sp>
      <p:grpSp>
        <p:nvGrpSpPr>
          <p:cNvPr id="4" name="Group 3"/>
          <p:cNvGrpSpPr/>
          <p:nvPr/>
        </p:nvGrpSpPr>
        <p:grpSpPr>
          <a:xfrm>
            <a:off x="5315847" y="1743074"/>
            <a:ext cx="922395" cy="1470898"/>
            <a:chOff x="6427935" y="1576026"/>
            <a:chExt cx="838200" cy="1298410"/>
          </a:xfrm>
        </p:grpSpPr>
        <p:pic>
          <p:nvPicPr>
            <p:cNvPr id="5" name="Picture 4" descr="C:\Users\zzobenica\Desktop\Reports\1st-year-report\peak.eps"/>
            <p:cNvPicPr/>
            <p:nvPr/>
          </p:nvPicPr>
          <p:blipFill rotWithShape="1">
            <a:blip r:embed="rId3" cstate="print">
              <a:extLst>
                <a:ext uri="{28A0092B-C50C-407E-A947-70E740481C1C}">
                  <a14:useLocalDpi xmlns:a14="http://schemas.microsoft.com/office/drawing/2010/main" val="0"/>
                </a:ext>
              </a:extLst>
            </a:blip>
            <a:srcRect l="18303" t="7660" r="60940" b="18318"/>
            <a:stretch/>
          </p:blipFill>
          <p:spPr bwMode="auto">
            <a:xfrm>
              <a:off x="6427935" y="1576026"/>
              <a:ext cx="838200" cy="94846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6464428" y="2505104"/>
              <a:ext cx="774571" cy="369332"/>
            </a:xfrm>
            <a:prstGeom prst="rect">
              <a:avLst/>
            </a:prstGeom>
            <a:noFill/>
          </p:spPr>
          <p:txBody>
            <a:bodyPr wrap="none" rtlCol="0">
              <a:spAutoFit/>
            </a:bodyPr>
            <a:lstStyle/>
            <a:p>
              <a:r>
                <a:rPr lang="sr-Latn-RS" i="1" dirty="0" smtClean="0">
                  <a:solidFill>
                    <a:srgbClr val="FF0000"/>
                  </a:solidFill>
                </a:rPr>
                <a:t>cavity</a:t>
              </a:r>
              <a:endParaRPr lang="en-GB" i="1" dirty="0">
                <a:solidFill>
                  <a:srgbClr val="FF0000"/>
                </a:solidFill>
              </a:endParaRPr>
            </a:p>
          </p:txBody>
        </p:sp>
      </p:grpSp>
      <p:sp>
        <p:nvSpPr>
          <p:cNvPr id="11" name="Rectangle 10"/>
          <p:cNvSpPr/>
          <p:nvPr/>
        </p:nvSpPr>
        <p:spPr bwMode="auto">
          <a:xfrm>
            <a:off x="5391022" y="1779238"/>
            <a:ext cx="2914778" cy="1002136"/>
          </a:xfrm>
          <a:prstGeom prst="rect">
            <a:avLst/>
          </a:prstGeom>
          <a:noFill/>
          <a:ln w="19050" cap="flat" cmpd="sng" algn="ctr">
            <a:solidFill>
              <a:srgbClr val="00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4" name="TextBox 13"/>
          <p:cNvSpPr txBox="1"/>
          <p:nvPr/>
        </p:nvSpPr>
        <p:spPr>
          <a:xfrm>
            <a:off x="405590" y="1524000"/>
            <a:ext cx="4389458" cy="1477328"/>
          </a:xfrm>
          <a:prstGeom prst="rect">
            <a:avLst/>
          </a:prstGeom>
          <a:noFill/>
        </p:spPr>
        <p:txBody>
          <a:bodyPr wrap="square" rtlCol="0">
            <a:spAutoFit/>
          </a:bodyPr>
          <a:lstStyle/>
          <a:p>
            <a:r>
              <a:rPr lang="en-US" i="1" u="sng" dirty="0" smtClean="0">
                <a:solidFill>
                  <a:srgbClr val="000000"/>
                </a:solidFill>
              </a:rPr>
              <a:t>Spectrometer action (</a:t>
            </a:r>
            <a:r>
              <a:rPr lang="en-US" i="1" u="sng" dirty="0">
                <a:solidFill>
                  <a:srgbClr val="000000"/>
                </a:solidFill>
              </a:rPr>
              <a:t>tuneable </a:t>
            </a:r>
            <a:r>
              <a:rPr lang="en-US" i="1" u="sng" dirty="0" smtClean="0">
                <a:solidFill>
                  <a:srgbClr val="000000"/>
                </a:solidFill>
              </a:rPr>
              <a:t>filter)</a:t>
            </a:r>
            <a:r>
              <a:rPr lang="en-GB" i="1" u="sng" dirty="0" smtClean="0">
                <a:solidFill>
                  <a:srgbClr val="000000"/>
                </a:solidFill>
              </a:rPr>
              <a:t>:</a:t>
            </a:r>
          </a:p>
          <a:p>
            <a:endParaRPr lang="en-US" u="sng" dirty="0" smtClean="0">
              <a:solidFill>
                <a:srgbClr val="000000"/>
              </a:solidFill>
            </a:endParaRPr>
          </a:p>
          <a:p>
            <a:pPr>
              <a:lnSpc>
                <a:spcPct val="150000"/>
              </a:lnSpc>
            </a:pPr>
            <a:r>
              <a:rPr lang="en-US" dirty="0" smtClean="0">
                <a:solidFill>
                  <a:srgbClr val="000000"/>
                </a:solidFill>
              </a:rPr>
              <a:t>- Changing </a:t>
            </a:r>
            <a:r>
              <a:rPr lang="en-US" b="1" dirty="0" smtClean="0">
                <a:solidFill>
                  <a:srgbClr val="000000"/>
                </a:solidFill>
              </a:rPr>
              <a:t>Voltage </a:t>
            </a:r>
            <a:r>
              <a:rPr lang="en-US" dirty="0" smtClean="0">
                <a:solidFill>
                  <a:srgbClr val="000000"/>
                </a:solidFill>
              </a:rPr>
              <a:t>changes </a:t>
            </a:r>
            <a:r>
              <a:rPr lang="el-GR" b="1" dirty="0" smtClean="0">
                <a:solidFill>
                  <a:srgbClr val="000000"/>
                </a:solidFill>
              </a:rPr>
              <a:t>λ</a:t>
            </a:r>
            <a:endParaRPr lang="en-US" b="1" dirty="0">
              <a:solidFill>
                <a:srgbClr val="000000"/>
              </a:solidFill>
            </a:endParaRPr>
          </a:p>
          <a:p>
            <a:pPr>
              <a:lnSpc>
                <a:spcPct val="150000"/>
              </a:lnSpc>
            </a:pPr>
            <a:r>
              <a:rPr lang="en-US" dirty="0" smtClean="0">
                <a:solidFill>
                  <a:srgbClr val="000000"/>
                </a:solidFill>
              </a:rPr>
              <a:t>- Incoming light read as photocurrent</a:t>
            </a:r>
          </a:p>
        </p:txBody>
      </p:sp>
      <p:sp>
        <p:nvSpPr>
          <p:cNvPr id="29" name="TextBox 28"/>
          <p:cNvSpPr txBox="1"/>
          <p:nvPr/>
        </p:nvSpPr>
        <p:spPr>
          <a:xfrm>
            <a:off x="405590" y="4127752"/>
            <a:ext cx="4541858" cy="1384995"/>
          </a:xfrm>
          <a:prstGeom prst="rect">
            <a:avLst/>
          </a:prstGeom>
          <a:noFill/>
        </p:spPr>
        <p:txBody>
          <a:bodyPr wrap="square" rtlCol="0">
            <a:spAutoFit/>
          </a:bodyPr>
          <a:lstStyle/>
          <a:p>
            <a:r>
              <a:rPr lang="en-US" i="1" u="sng" dirty="0" smtClean="0">
                <a:solidFill>
                  <a:srgbClr val="000000"/>
                </a:solidFill>
              </a:rPr>
              <a:t>Optomechanical displacement sensor</a:t>
            </a:r>
            <a:r>
              <a:rPr lang="en-GB" i="1" u="sng" dirty="0" smtClean="0">
                <a:solidFill>
                  <a:srgbClr val="000000"/>
                </a:solidFill>
              </a:rPr>
              <a:t>:</a:t>
            </a:r>
          </a:p>
          <a:p>
            <a:endParaRPr lang="en-US" sz="1200" dirty="0" smtClean="0">
              <a:solidFill>
                <a:srgbClr val="000000"/>
              </a:solidFill>
            </a:endParaRPr>
          </a:p>
          <a:p>
            <a:pPr marL="285750" indent="-285750">
              <a:lnSpc>
                <a:spcPct val="150000"/>
              </a:lnSpc>
              <a:buFontTx/>
              <a:buChar char="-"/>
            </a:pPr>
            <a:r>
              <a:rPr lang="en-US" b="1" dirty="0" smtClean="0">
                <a:solidFill>
                  <a:srgbClr val="000000"/>
                </a:solidFill>
              </a:rPr>
              <a:t>Displacement</a:t>
            </a:r>
            <a:r>
              <a:rPr lang="en-US" dirty="0" smtClean="0">
                <a:solidFill>
                  <a:srgbClr val="000000"/>
                </a:solidFill>
              </a:rPr>
              <a:t> transduced as a small change in photocurrent</a:t>
            </a:r>
            <a:endParaRPr lang="en-US" dirty="0">
              <a:solidFill>
                <a:srgbClr val="000000"/>
              </a:solidFill>
            </a:endParaRPr>
          </a:p>
        </p:txBody>
      </p:sp>
      <p:grpSp>
        <p:nvGrpSpPr>
          <p:cNvPr id="30" name="Group 29"/>
          <p:cNvGrpSpPr/>
          <p:nvPr/>
        </p:nvGrpSpPr>
        <p:grpSpPr>
          <a:xfrm>
            <a:off x="5356004" y="3933280"/>
            <a:ext cx="2949795" cy="1539381"/>
            <a:chOff x="6324600" y="1135826"/>
            <a:chExt cx="2468289" cy="1349188"/>
          </a:xfrm>
        </p:grpSpPr>
        <p:grpSp>
          <p:nvGrpSpPr>
            <p:cNvPr id="31" name="Group 30"/>
            <p:cNvGrpSpPr/>
            <p:nvPr/>
          </p:nvGrpSpPr>
          <p:grpSpPr>
            <a:xfrm>
              <a:off x="7216587" y="1135826"/>
              <a:ext cx="684803" cy="1339771"/>
              <a:chOff x="5742391" y="907679"/>
              <a:chExt cx="684803" cy="1339771"/>
            </a:xfrm>
          </p:grpSpPr>
          <p:cxnSp>
            <p:nvCxnSpPr>
              <p:cNvPr id="33" name="Straight Arrow Connector 32"/>
              <p:cNvCxnSpPr/>
              <p:nvPr/>
            </p:nvCxnSpPr>
            <p:spPr bwMode="auto">
              <a:xfrm flipV="1">
                <a:off x="6057900" y="1421346"/>
                <a:ext cx="0" cy="826104"/>
              </a:xfrm>
              <a:prstGeom prst="straightConnector1">
                <a:avLst/>
              </a:prstGeom>
              <a:noFill/>
              <a:ln w="19050" cap="flat" cmpd="sng" algn="ctr">
                <a:solidFill>
                  <a:schemeClr val="bg1"/>
                </a:solidFill>
                <a:prstDash val="solid"/>
                <a:round/>
                <a:headEnd type="none" w="med" len="med"/>
                <a:tailEnd type="arrow"/>
              </a:ln>
              <a:effectLst/>
            </p:spPr>
          </p:cxnSp>
          <p:sp>
            <p:nvSpPr>
              <p:cNvPr id="34" name="TextBox 33"/>
              <p:cNvSpPr txBox="1"/>
              <p:nvPr/>
            </p:nvSpPr>
            <p:spPr>
              <a:xfrm>
                <a:off x="5742391" y="907679"/>
                <a:ext cx="684803" cy="36933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sp>
          <p:nvSpPr>
            <p:cNvPr id="32" name="Rectangle 31"/>
            <p:cNvSpPr/>
            <p:nvPr/>
          </p:nvSpPr>
          <p:spPr bwMode="auto">
            <a:xfrm>
              <a:off x="6324600" y="1567925"/>
              <a:ext cx="2468289" cy="917089"/>
            </a:xfrm>
            <a:prstGeom prst="rect">
              <a:avLst/>
            </a:prstGeom>
            <a:noFill/>
            <a:ln w="19050" cap="flat" cmpd="sng" algn="ctr">
              <a:solidFill>
                <a:srgbClr val="00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6039532" y="4438286"/>
            <a:ext cx="1594407" cy="1518397"/>
            <a:chOff x="6439492" y="1578513"/>
            <a:chExt cx="939851" cy="1340341"/>
          </a:xfrm>
        </p:grpSpPr>
        <p:pic>
          <p:nvPicPr>
            <p:cNvPr id="36" name="Picture 35" descr="C:\Users\zzobenica\Desktop\Reports\1st-year-report\peak.eps"/>
            <p:cNvPicPr/>
            <p:nvPr/>
          </p:nvPicPr>
          <p:blipFill rotWithShape="1">
            <a:blip r:embed="rId3" cstate="print">
              <a:extLst>
                <a:ext uri="{28A0092B-C50C-407E-A947-70E740481C1C}">
                  <a14:useLocalDpi xmlns:a14="http://schemas.microsoft.com/office/drawing/2010/main" val="0"/>
                </a:ext>
              </a:extLst>
            </a:blip>
            <a:srcRect l="18303" t="7660" r="60940" b="18318"/>
            <a:stretch/>
          </p:blipFill>
          <p:spPr bwMode="auto">
            <a:xfrm>
              <a:off x="6439492" y="1578513"/>
              <a:ext cx="838200" cy="948465"/>
            </a:xfrm>
            <a:prstGeom prst="rect">
              <a:avLst/>
            </a:prstGeom>
            <a:noFill/>
            <a:ln>
              <a:noFill/>
            </a:ln>
            <a:extLst>
              <a:ext uri="{53640926-AAD7-44D8-BBD7-CCE9431645EC}">
                <a14:shadowObscured xmlns:a14="http://schemas.microsoft.com/office/drawing/2010/main"/>
              </a:ext>
            </a:extLst>
          </p:spPr>
        </p:pic>
        <p:sp>
          <p:nvSpPr>
            <p:cNvPr id="37" name="TextBox 36"/>
            <p:cNvSpPr txBox="1"/>
            <p:nvPr/>
          </p:nvSpPr>
          <p:spPr>
            <a:xfrm>
              <a:off x="6604772" y="2549522"/>
              <a:ext cx="774571" cy="369332"/>
            </a:xfrm>
            <a:prstGeom prst="rect">
              <a:avLst/>
            </a:prstGeom>
            <a:noFill/>
          </p:spPr>
          <p:txBody>
            <a:bodyPr wrap="none" rtlCol="0">
              <a:spAutoFit/>
            </a:bodyPr>
            <a:lstStyle/>
            <a:p>
              <a:r>
                <a:rPr lang="sr-Latn-RS" i="1" dirty="0" smtClean="0">
                  <a:solidFill>
                    <a:srgbClr val="FF0000"/>
                  </a:solidFill>
                </a:rPr>
                <a:t>cavity</a:t>
              </a:r>
              <a:endParaRPr lang="en-GB" i="1" dirty="0">
                <a:solidFill>
                  <a:srgbClr val="FF0000"/>
                </a:solidFill>
              </a:endParaRPr>
            </a:p>
          </p:txBody>
        </p:sp>
      </p:grpSp>
      <p:grpSp>
        <p:nvGrpSpPr>
          <p:cNvPr id="25" name="Group 24"/>
          <p:cNvGrpSpPr/>
          <p:nvPr/>
        </p:nvGrpSpPr>
        <p:grpSpPr>
          <a:xfrm>
            <a:off x="5638800" y="1779237"/>
            <a:ext cx="2667000" cy="1002137"/>
            <a:chOff x="7029992" y="507206"/>
            <a:chExt cx="2567239" cy="1121709"/>
          </a:xfrm>
        </p:grpSpPr>
        <p:sp>
          <p:nvSpPr>
            <p:cNvPr id="26" name="Freeform 154"/>
            <p:cNvSpPr>
              <a:spLocks/>
            </p:cNvSpPr>
            <p:nvPr/>
          </p:nvSpPr>
          <p:spPr bwMode="auto">
            <a:xfrm>
              <a:off x="7029992" y="1344752"/>
              <a:ext cx="890588" cy="284163"/>
            </a:xfrm>
            <a:custGeom>
              <a:avLst/>
              <a:gdLst>
                <a:gd name="T0" fmla="*/ 10 w 561"/>
                <a:gd name="T1" fmla="*/ 179 h 179"/>
                <a:gd name="T2" fmla="*/ 25 w 561"/>
                <a:gd name="T3" fmla="*/ 179 h 179"/>
                <a:gd name="T4" fmla="*/ 40 w 561"/>
                <a:gd name="T5" fmla="*/ 179 h 179"/>
                <a:gd name="T6" fmla="*/ 54 w 561"/>
                <a:gd name="T7" fmla="*/ 179 h 179"/>
                <a:gd name="T8" fmla="*/ 69 w 561"/>
                <a:gd name="T9" fmla="*/ 179 h 179"/>
                <a:gd name="T10" fmla="*/ 84 w 561"/>
                <a:gd name="T11" fmla="*/ 179 h 179"/>
                <a:gd name="T12" fmla="*/ 99 w 561"/>
                <a:gd name="T13" fmla="*/ 179 h 179"/>
                <a:gd name="T14" fmla="*/ 114 w 561"/>
                <a:gd name="T15" fmla="*/ 179 h 179"/>
                <a:gd name="T16" fmla="*/ 129 w 561"/>
                <a:gd name="T17" fmla="*/ 179 h 179"/>
                <a:gd name="T18" fmla="*/ 144 w 561"/>
                <a:gd name="T19" fmla="*/ 179 h 179"/>
                <a:gd name="T20" fmla="*/ 159 w 561"/>
                <a:gd name="T21" fmla="*/ 179 h 179"/>
                <a:gd name="T22" fmla="*/ 174 w 561"/>
                <a:gd name="T23" fmla="*/ 179 h 179"/>
                <a:gd name="T24" fmla="*/ 189 w 561"/>
                <a:gd name="T25" fmla="*/ 179 h 179"/>
                <a:gd name="T26" fmla="*/ 203 w 561"/>
                <a:gd name="T27" fmla="*/ 179 h 179"/>
                <a:gd name="T28" fmla="*/ 218 w 561"/>
                <a:gd name="T29" fmla="*/ 179 h 179"/>
                <a:gd name="T30" fmla="*/ 233 w 561"/>
                <a:gd name="T31" fmla="*/ 179 h 179"/>
                <a:gd name="T32" fmla="*/ 248 w 561"/>
                <a:gd name="T33" fmla="*/ 174 h 179"/>
                <a:gd name="T34" fmla="*/ 263 w 561"/>
                <a:gd name="T35" fmla="*/ 174 h 179"/>
                <a:gd name="T36" fmla="*/ 278 w 561"/>
                <a:gd name="T37" fmla="*/ 164 h 179"/>
                <a:gd name="T38" fmla="*/ 293 w 561"/>
                <a:gd name="T39" fmla="*/ 159 h 179"/>
                <a:gd name="T40" fmla="*/ 308 w 561"/>
                <a:gd name="T41" fmla="*/ 144 h 179"/>
                <a:gd name="T42" fmla="*/ 323 w 561"/>
                <a:gd name="T43" fmla="*/ 129 h 179"/>
                <a:gd name="T44" fmla="*/ 333 w 561"/>
                <a:gd name="T45" fmla="*/ 114 h 179"/>
                <a:gd name="T46" fmla="*/ 343 w 561"/>
                <a:gd name="T47" fmla="*/ 105 h 179"/>
                <a:gd name="T48" fmla="*/ 352 w 561"/>
                <a:gd name="T49" fmla="*/ 90 h 179"/>
                <a:gd name="T50" fmla="*/ 362 w 561"/>
                <a:gd name="T51" fmla="*/ 75 h 179"/>
                <a:gd name="T52" fmla="*/ 372 w 561"/>
                <a:gd name="T53" fmla="*/ 60 h 179"/>
                <a:gd name="T54" fmla="*/ 382 w 561"/>
                <a:gd name="T55" fmla="*/ 45 h 179"/>
                <a:gd name="T56" fmla="*/ 392 w 561"/>
                <a:gd name="T57" fmla="*/ 30 h 179"/>
                <a:gd name="T58" fmla="*/ 407 w 561"/>
                <a:gd name="T59" fmla="*/ 15 h 179"/>
                <a:gd name="T60" fmla="*/ 422 w 561"/>
                <a:gd name="T61" fmla="*/ 0 h 179"/>
                <a:gd name="T62" fmla="*/ 437 w 561"/>
                <a:gd name="T63" fmla="*/ 0 h 179"/>
                <a:gd name="T64" fmla="*/ 452 w 561"/>
                <a:gd name="T65" fmla="*/ 5 h 179"/>
                <a:gd name="T66" fmla="*/ 467 w 561"/>
                <a:gd name="T67" fmla="*/ 15 h 179"/>
                <a:gd name="T68" fmla="*/ 477 w 561"/>
                <a:gd name="T69" fmla="*/ 30 h 179"/>
                <a:gd name="T70" fmla="*/ 487 w 561"/>
                <a:gd name="T71" fmla="*/ 40 h 179"/>
                <a:gd name="T72" fmla="*/ 496 w 561"/>
                <a:gd name="T73" fmla="*/ 55 h 179"/>
                <a:gd name="T74" fmla="*/ 506 w 561"/>
                <a:gd name="T75" fmla="*/ 70 h 179"/>
                <a:gd name="T76" fmla="*/ 516 w 561"/>
                <a:gd name="T77" fmla="*/ 85 h 179"/>
                <a:gd name="T78" fmla="*/ 526 w 561"/>
                <a:gd name="T79" fmla="*/ 100 h 179"/>
                <a:gd name="T80" fmla="*/ 536 w 561"/>
                <a:gd name="T81" fmla="*/ 114 h 179"/>
                <a:gd name="T82" fmla="*/ 551 w 561"/>
                <a:gd name="T83"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1" h="179">
                  <a:moveTo>
                    <a:pt x="0" y="179"/>
                  </a:moveTo>
                  <a:lnTo>
                    <a:pt x="5" y="179"/>
                  </a:lnTo>
                  <a:lnTo>
                    <a:pt x="10" y="179"/>
                  </a:lnTo>
                  <a:lnTo>
                    <a:pt x="15" y="179"/>
                  </a:lnTo>
                  <a:lnTo>
                    <a:pt x="20" y="179"/>
                  </a:lnTo>
                  <a:lnTo>
                    <a:pt x="25" y="179"/>
                  </a:lnTo>
                  <a:lnTo>
                    <a:pt x="30" y="179"/>
                  </a:lnTo>
                  <a:lnTo>
                    <a:pt x="35" y="179"/>
                  </a:lnTo>
                  <a:lnTo>
                    <a:pt x="40" y="179"/>
                  </a:lnTo>
                  <a:lnTo>
                    <a:pt x="45" y="179"/>
                  </a:lnTo>
                  <a:lnTo>
                    <a:pt x="50" y="179"/>
                  </a:lnTo>
                  <a:lnTo>
                    <a:pt x="54" y="179"/>
                  </a:lnTo>
                  <a:lnTo>
                    <a:pt x="59" y="179"/>
                  </a:lnTo>
                  <a:lnTo>
                    <a:pt x="64" y="179"/>
                  </a:lnTo>
                  <a:lnTo>
                    <a:pt x="69" y="179"/>
                  </a:lnTo>
                  <a:lnTo>
                    <a:pt x="74" y="179"/>
                  </a:lnTo>
                  <a:lnTo>
                    <a:pt x="79" y="179"/>
                  </a:lnTo>
                  <a:lnTo>
                    <a:pt x="84" y="179"/>
                  </a:lnTo>
                  <a:lnTo>
                    <a:pt x="89" y="179"/>
                  </a:lnTo>
                  <a:lnTo>
                    <a:pt x="94" y="179"/>
                  </a:lnTo>
                  <a:lnTo>
                    <a:pt x="99" y="179"/>
                  </a:lnTo>
                  <a:lnTo>
                    <a:pt x="104" y="179"/>
                  </a:lnTo>
                  <a:lnTo>
                    <a:pt x="109" y="179"/>
                  </a:lnTo>
                  <a:lnTo>
                    <a:pt x="114" y="179"/>
                  </a:lnTo>
                  <a:lnTo>
                    <a:pt x="119" y="179"/>
                  </a:lnTo>
                  <a:lnTo>
                    <a:pt x="124" y="179"/>
                  </a:lnTo>
                  <a:lnTo>
                    <a:pt x="129" y="179"/>
                  </a:lnTo>
                  <a:lnTo>
                    <a:pt x="134" y="179"/>
                  </a:lnTo>
                  <a:lnTo>
                    <a:pt x="139" y="179"/>
                  </a:lnTo>
                  <a:lnTo>
                    <a:pt x="144" y="179"/>
                  </a:lnTo>
                  <a:lnTo>
                    <a:pt x="149" y="179"/>
                  </a:lnTo>
                  <a:lnTo>
                    <a:pt x="154" y="179"/>
                  </a:lnTo>
                  <a:lnTo>
                    <a:pt x="159" y="179"/>
                  </a:lnTo>
                  <a:lnTo>
                    <a:pt x="164" y="179"/>
                  </a:lnTo>
                  <a:lnTo>
                    <a:pt x="169" y="179"/>
                  </a:lnTo>
                  <a:lnTo>
                    <a:pt x="174" y="179"/>
                  </a:lnTo>
                  <a:lnTo>
                    <a:pt x="179" y="179"/>
                  </a:lnTo>
                  <a:lnTo>
                    <a:pt x="184" y="179"/>
                  </a:lnTo>
                  <a:lnTo>
                    <a:pt x="189" y="179"/>
                  </a:lnTo>
                  <a:lnTo>
                    <a:pt x="194" y="179"/>
                  </a:lnTo>
                  <a:lnTo>
                    <a:pt x="198" y="179"/>
                  </a:lnTo>
                  <a:lnTo>
                    <a:pt x="203" y="179"/>
                  </a:lnTo>
                  <a:lnTo>
                    <a:pt x="208" y="179"/>
                  </a:lnTo>
                  <a:lnTo>
                    <a:pt x="213" y="179"/>
                  </a:lnTo>
                  <a:lnTo>
                    <a:pt x="218" y="179"/>
                  </a:lnTo>
                  <a:lnTo>
                    <a:pt x="223" y="179"/>
                  </a:lnTo>
                  <a:lnTo>
                    <a:pt x="228" y="179"/>
                  </a:lnTo>
                  <a:lnTo>
                    <a:pt x="233" y="179"/>
                  </a:lnTo>
                  <a:lnTo>
                    <a:pt x="238" y="179"/>
                  </a:lnTo>
                  <a:lnTo>
                    <a:pt x="243" y="174"/>
                  </a:lnTo>
                  <a:lnTo>
                    <a:pt x="248" y="174"/>
                  </a:lnTo>
                  <a:lnTo>
                    <a:pt x="253" y="174"/>
                  </a:lnTo>
                  <a:lnTo>
                    <a:pt x="258" y="174"/>
                  </a:lnTo>
                  <a:lnTo>
                    <a:pt x="263" y="174"/>
                  </a:lnTo>
                  <a:lnTo>
                    <a:pt x="268" y="169"/>
                  </a:lnTo>
                  <a:lnTo>
                    <a:pt x="273" y="169"/>
                  </a:lnTo>
                  <a:lnTo>
                    <a:pt x="278" y="164"/>
                  </a:lnTo>
                  <a:lnTo>
                    <a:pt x="283" y="164"/>
                  </a:lnTo>
                  <a:lnTo>
                    <a:pt x="288" y="159"/>
                  </a:lnTo>
                  <a:lnTo>
                    <a:pt x="293" y="159"/>
                  </a:lnTo>
                  <a:lnTo>
                    <a:pt x="298" y="154"/>
                  </a:lnTo>
                  <a:lnTo>
                    <a:pt x="303" y="149"/>
                  </a:lnTo>
                  <a:lnTo>
                    <a:pt x="308" y="144"/>
                  </a:lnTo>
                  <a:lnTo>
                    <a:pt x="313" y="139"/>
                  </a:lnTo>
                  <a:lnTo>
                    <a:pt x="318" y="134"/>
                  </a:lnTo>
                  <a:lnTo>
                    <a:pt x="323" y="129"/>
                  </a:lnTo>
                  <a:lnTo>
                    <a:pt x="328" y="124"/>
                  </a:lnTo>
                  <a:lnTo>
                    <a:pt x="338" y="114"/>
                  </a:lnTo>
                  <a:lnTo>
                    <a:pt x="333" y="114"/>
                  </a:lnTo>
                  <a:lnTo>
                    <a:pt x="338" y="114"/>
                  </a:lnTo>
                  <a:lnTo>
                    <a:pt x="343" y="110"/>
                  </a:lnTo>
                  <a:lnTo>
                    <a:pt x="343" y="105"/>
                  </a:lnTo>
                  <a:lnTo>
                    <a:pt x="347" y="100"/>
                  </a:lnTo>
                  <a:lnTo>
                    <a:pt x="352" y="95"/>
                  </a:lnTo>
                  <a:lnTo>
                    <a:pt x="352" y="90"/>
                  </a:lnTo>
                  <a:lnTo>
                    <a:pt x="357" y="85"/>
                  </a:lnTo>
                  <a:lnTo>
                    <a:pt x="362" y="80"/>
                  </a:lnTo>
                  <a:lnTo>
                    <a:pt x="362" y="75"/>
                  </a:lnTo>
                  <a:lnTo>
                    <a:pt x="367" y="70"/>
                  </a:lnTo>
                  <a:lnTo>
                    <a:pt x="367" y="65"/>
                  </a:lnTo>
                  <a:lnTo>
                    <a:pt x="372" y="60"/>
                  </a:lnTo>
                  <a:lnTo>
                    <a:pt x="377" y="55"/>
                  </a:lnTo>
                  <a:lnTo>
                    <a:pt x="377" y="50"/>
                  </a:lnTo>
                  <a:lnTo>
                    <a:pt x="382" y="45"/>
                  </a:lnTo>
                  <a:lnTo>
                    <a:pt x="387" y="40"/>
                  </a:lnTo>
                  <a:lnTo>
                    <a:pt x="387" y="35"/>
                  </a:lnTo>
                  <a:lnTo>
                    <a:pt x="392" y="30"/>
                  </a:lnTo>
                  <a:lnTo>
                    <a:pt x="397" y="25"/>
                  </a:lnTo>
                  <a:lnTo>
                    <a:pt x="402" y="20"/>
                  </a:lnTo>
                  <a:lnTo>
                    <a:pt x="407" y="15"/>
                  </a:lnTo>
                  <a:lnTo>
                    <a:pt x="412" y="10"/>
                  </a:lnTo>
                  <a:lnTo>
                    <a:pt x="417" y="5"/>
                  </a:lnTo>
                  <a:lnTo>
                    <a:pt x="422" y="0"/>
                  </a:lnTo>
                  <a:lnTo>
                    <a:pt x="427" y="0"/>
                  </a:lnTo>
                  <a:lnTo>
                    <a:pt x="432" y="0"/>
                  </a:lnTo>
                  <a:lnTo>
                    <a:pt x="437" y="0"/>
                  </a:lnTo>
                  <a:lnTo>
                    <a:pt x="442" y="0"/>
                  </a:lnTo>
                  <a:lnTo>
                    <a:pt x="447" y="0"/>
                  </a:lnTo>
                  <a:lnTo>
                    <a:pt x="452" y="5"/>
                  </a:lnTo>
                  <a:lnTo>
                    <a:pt x="457" y="5"/>
                  </a:lnTo>
                  <a:lnTo>
                    <a:pt x="462" y="10"/>
                  </a:lnTo>
                  <a:lnTo>
                    <a:pt x="467" y="15"/>
                  </a:lnTo>
                  <a:lnTo>
                    <a:pt x="472" y="20"/>
                  </a:lnTo>
                  <a:lnTo>
                    <a:pt x="482" y="30"/>
                  </a:lnTo>
                  <a:lnTo>
                    <a:pt x="477" y="30"/>
                  </a:lnTo>
                  <a:lnTo>
                    <a:pt x="482" y="30"/>
                  </a:lnTo>
                  <a:lnTo>
                    <a:pt x="487" y="35"/>
                  </a:lnTo>
                  <a:lnTo>
                    <a:pt x="487" y="40"/>
                  </a:lnTo>
                  <a:lnTo>
                    <a:pt x="492" y="45"/>
                  </a:lnTo>
                  <a:lnTo>
                    <a:pt x="496" y="50"/>
                  </a:lnTo>
                  <a:lnTo>
                    <a:pt x="496" y="55"/>
                  </a:lnTo>
                  <a:lnTo>
                    <a:pt x="501" y="60"/>
                  </a:lnTo>
                  <a:lnTo>
                    <a:pt x="506" y="65"/>
                  </a:lnTo>
                  <a:lnTo>
                    <a:pt x="506" y="70"/>
                  </a:lnTo>
                  <a:lnTo>
                    <a:pt x="511" y="75"/>
                  </a:lnTo>
                  <a:lnTo>
                    <a:pt x="516" y="80"/>
                  </a:lnTo>
                  <a:lnTo>
                    <a:pt x="516" y="85"/>
                  </a:lnTo>
                  <a:lnTo>
                    <a:pt x="521" y="90"/>
                  </a:lnTo>
                  <a:lnTo>
                    <a:pt x="526" y="95"/>
                  </a:lnTo>
                  <a:lnTo>
                    <a:pt x="526" y="100"/>
                  </a:lnTo>
                  <a:lnTo>
                    <a:pt x="531" y="105"/>
                  </a:lnTo>
                  <a:lnTo>
                    <a:pt x="531" y="110"/>
                  </a:lnTo>
                  <a:lnTo>
                    <a:pt x="536" y="114"/>
                  </a:lnTo>
                  <a:lnTo>
                    <a:pt x="541" y="119"/>
                  </a:lnTo>
                  <a:lnTo>
                    <a:pt x="546" y="124"/>
                  </a:lnTo>
                  <a:lnTo>
                    <a:pt x="551" y="129"/>
                  </a:lnTo>
                  <a:lnTo>
                    <a:pt x="556" y="134"/>
                  </a:lnTo>
                  <a:lnTo>
                    <a:pt x="561" y="139"/>
                  </a:lnTo>
                </a:path>
              </a:pathLst>
            </a:custGeom>
            <a:noFill/>
            <a:ln w="23813"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155"/>
            <p:cNvSpPr>
              <a:spLocks/>
            </p:cNvSpPr>
            <p:nvPr/>
          </p:nvSpPr>
          <p:spPr bwMode="auto">
            <a:xfrm>
              <a:off x="7880350" y="507206"/>
              <a:ext cx="882650" cy="1087438"/>
            </a:xfrm>
            <a:custGeom>
              <a:avLst/>
              <a:gdLst>
                <a:gd name="T0" fmla="*/ 10 w 556"/>
                <a:gd name="T1" fmla="*/ 655 h 685"/>
                <a:gd name="T2" fmla="*/ 25 w 556"/>
                <a:gd name="T3" fmla="*/ 665 h 685"/>
                <a:gd name="T4" fmla="*/ 40 w 556"/>
                <a:gd name="T5" fmla="*/ 675 h 685"/>
                <a:gd name="T6" fmla="*/ 55 w 556"/>
                <a:gd name="T7" fmla="*/ 680 h 685"/>
                <a:gd name="T8" fmla="*/ 70 w 556"/>
                <a:gd name="T9" fmla="*/ 680 h 685"/>
                <a:gd name="T10" fmla="*/ 84 w 556"/>
                <a:gd name="T11" fmla="*/ 680 h 685"/>
                <a:gd name="T12" fmla="*/ 99 w 556"/>
                <a:gd name="T13" fmla="*/ 685 h 685"/>
                <a:gd name="T14" fmla="*/ 114 w 556"/>
                <a:gd name="T15" fmla="*/ 685 h 685"/>
                <a:gd name="T16" fmla="*/ 129 w 556"/>
                <a:gd name="T17" fmla="*/ 680 h 685"/>
                <a:gd name="T18" fmla="*/ 144 w 556"/>
                <a:gd name="T19" fmla="*/ 680 h 685"/>
                <a:gd name="T20" fmla="*/ 159 w 556"/>
                <a:gd name="T21" fmla="*/ 680 h 685"/>
                <a:gd name="T22" fmla="*/ 174 w 556"/>
                <a:gd name="T23" fmla="*/ 675 h 685"/>
                <a:gd name="T24" fmla="*/ 189 w 556"/>
                <a:gd name="T25" fmla="*/ 665 h 685"/>
                <a:gd name="T26" fmla="*/ 199 w 556"/>
                <a:gd name="T27" fmla="*/ 650 h 685"/>
                <a:gd name="T28" fmla="*/ 209 w 556"/>
                <a:gd name="T29" fmla="*/ 625 h 685"/>
                <a:gd name="T30" fmla="*/ 219 w 556"/>
                <a:gd name="T31" fmla="*/ 551 h 685"/>
                <a:gd name="T32" fmla="*/ 228 w 556"/>
                <a:gd name="T33" fmla="*/ 303 h 685"/>
                <a:gd name="T34" fmla="*/ 238 w 556"/>
                <a:gd name="T35" fmla="*/ 174 h 685"/>
                <a:gd name="T36" fmla="*/ 248 w 556"/>
                <a:gd name="T37" fmla="*/ 496 h 685"/>
                <a:gd name="T38" fmla="*/ 253 w 556"/>
                <a:gd name="T39" fmla="*/ 601 h 685"/>
                <a:gd name="T40" fmla="*/ 263 w 556"/>
                <a:gd name="T41" fmla="*/ 635 h 685"/>
                <a:gd name="T42" fmla="*/ 278 w 556"/>
                <a:gd name="T43" fmla="*/ 645 h 685"/>
                <a:gd name="T44" fmla="*/ 288 w 556"/>
                <a:gd name="T45" fmla="*/ 625 h 685"/>
                <a:gd name="T46" fmla="*/ 298 w 556"/>
                <a:gd name="T47" fmla="*/ 476 h 685"/>
                <a:gd name="T48" fmla="*/ 308 w 556"/>
                <a:gd name="T49" fmla="*/ 159 h 685"/>
                <a:gd name="T50" fmla="*/ 318 w 556"/>
                <a:gd name="T51" fmla="*/ 601 h 685"/>
                <a:gd name="T52" fmla="*/ 328 w 556"/>
                <a:gd name="T53" fmla="*/ 655 h 685"/>
                <a:gd name="T54" fmla="*/ 338 w 556"/>
                <a:gd name="T55" fmla="*/ 670 h 685"/>
                <a:gd name="T56" fmla="*/ 353 w 556"/>
                <a:gd name="T57" fmla="*/ 675 h 685"/>
                <a:gd name="T58" fmla="*/ 368 w 556"/>
                <a:gd name="T59" fmla="*/ 680 h 685"/>
                <a:gd name="T60" fmla="*/ 382 w 556"/>
                <a:gd name="T61" fmla="*/ 680 h 685"/>
                <a:gd name="T62" fmla="*/ 397 w 556"/>
                <a:gd name="T63" fmla="*/ 685 h 685"/>
                <a:gd name="T64" fmla="*/ 412 w 556"/>
                <a:gd name="T65" fmla="*/ 685 h 685"/>
                <a:gd name="T66" fmla="*/ 427 w 556"/>
                <a:gd name="T67" fmla="*/ 685 h 685"/>
                <a:gd name="T68" fmla="*/ 442 w 556"/>
                <a:gd name="T69" fmla="*/ 685 h 685"/>
                <a:gd name="T70" fmla="*/ 457 w 556"/>
                <a:gd name="T71" fmla="*/ 685 h 685"/>
                <a:gd name="T72" fmla="*/ 472 w 556"/>
                <a:gd name="T73" fmla="*/ 685 h 685"/>
                <a:gd name="T74" fmla="*/ 487 w 556"/>
                <a:gd name="T75" fmla="*/ 685 h 685"/>
                <a:gd name="T76" fmla="*/ 502 w 556"/>
                <a:gd name="T77" fmla="*/ 685 h 685"/>
                <a:gd name="T78" fmla="*/ 517 w 556"/>
                <a:gd name="T79" fmla="*/ 685 h 685"/>
                <a:gd name="T80" fmla="*/ 531 w 556"/>
                <a:gd name="T81" fmla="*/ 685 h 685"/>
                <a:gd name="T82" fmla="*/ 546 w 556"/>
                <a:gd name="T83"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6" h="685">
                  <a:moveTo>
                    <a:pt x="0" y="645"/>
                  </a:moveTo>
                  <a:lnTo>
                    <a:pt x="5" y="650"/>
                  </a:lnTo>
                  <a:lnTo>
                    <a:pt x="10" y="655"/>
                  </a:lnTo>
                  <a:lnTo>
                    <a:pt x="15" y="660"/>
                  </a:lnTo>
                  <a:lnTo>
                    <a:pt x="20" y="665"/>
                  </a:lnTo>
                  <a:lnTo>
                    <a:pt x="25" y="665"/>
                  </a:lnTo>
                  <a:lnTo>
                    <a:pt x="30" y="670"/>
                  </a:lnTo>
                  <a:lnTo>
                    <a:pt x="35" y="670"/>
                  </a:lnTo>
                  <a:lnTo>
                    <a:pt x="40" y="675"/>
                  </a:lnTo>
                  <a:lnTo>
                    <a:pt x="45" y="675"/>
                  </a:lnTo>
                  <a:lnTo>
                    <a:pt x="50" y="675"/>
                  </a:lnTo>
                  <a:lnTo>
                    <a:pt x="55" y="680"/>
                  </a:lnTo>
                  <a:lnTo>
                    <a:pt x="60" y="680"/>
                  </a:lnTo>
                  <a:lnTo>
                    <a:pt x="65" y="680"/>
                  </a:lnTo>
                  <a:lnTo>
                    <a:pt x="70" y="680"/>
                  </a:lnTo>
                  <a:lnTo>
                    <a:pt x="75" y="680"/>
                  </a:lnTo>
                  <a:lnTo>
                    <a:pt x="79" y="680"/>
                  </a:lnTo>
                  <a:lnTo>
                    <a:pt x="84" y="680"/>
                  </a:lnTo>
                  <a:lnTo>
                    <a:pt x="89" y="685"/>
                  </a:lnTo>
                  <a:lnTo>
                    <a:pt x="94" y="685"/>
                  </a:lnTo>
                  <a:lnTo>
                    <a:pt x="99" y="685"/>
                  </a:lnTo>
                  <a:lnTo>
                    <a:pt x="104" y="685"/>
                  </a:lnTo>
                  <a:lnTo>
                    <a:pt x="109" y="685"/>
                  </a:lnTo>
                  <a:lnTo>
                    <a:pt x="114" y="685"/>
                  </a:lnTo>
                  <a:lnTo>
                    <a:pt x="119" y="685"/>
                  </a:lnTo>
                  <a:lnTo>
                    <a:pt x="124" y="680"/>
                  </a:lnTo>
                  <a:lnTo>
                    <a:pt x="129" y="680"/>
                  </a:lnTo>
                  <a:lnTo>
                    <a:pt x="134" y="680"/>
                  </a:lnTo>
                  <a:lnTo>
                    <a:pt x="139" y="680"/>
                  </a:lnTo>
                  <a:lnTo>
                    <a:pt x="144" y="680"/>
                  </a:lnTo>
                  <a:lnTo>
                    <a:pt x="149" y="680"/>
                  </a:lnTo>
                  <a:lnTo>
                    <a:pt x="154" y="680"/>
                  </a:lnTo>
                  <a:lnTo>
                    <a:pt x="159" y="680"/>
                  </a:lnTo>
                  <a:lnTo>
                    <a:pt x="164" y="675"/>
                  </a:lnTo>
                  <a:lnTo>
                    <a:pt x="169" y="675"/>
                  </a:lnTo>
                  <a:lnTo>
                    <a:pt x="174" y="675"/>
                  </a:lnTo>
                  <a:lnTo>
                    <a:pt x="179" y="670"/>
                  </a:lnTo>
                  <a:lnTo>
                    <a:pt x="184" y="665"/>
                  </a:lnTo>
                  <a:lnTo>
                    <a:pt x="189" y="665"/>
                  </a:lnTo>
                  <a:lnTo>
                    <a:pt x="194" y="660"/>
                  </a:lnTo>
                  <a:lnTo>
                    <a:pt x="194" y="655"/>
                  </a:lnTo>
                  <a:lnTo>
                    <a:pt x="199" y="650"/>
                  </a:lnTo>
                  <a:lnTo>
                    <a:pt x="199" y="645"/>
                  </a:lnTo>
                  <a:lnTo>
                    <a:pt x="204" y="635"/>
                  </a:lnTo>
                  <a:lnTo>
                    <a:pt x="209" y="625"/>
                  </a:lnTo>
                  <a:lnTo>
                    <a:pt x="209" y="606"/>
                  </a:lnTo>
                  <a:lnTo>
                    <a:pt x="214" y="586"/>
                  </a:lnTo>
                  <a:lnTo>
                    <a:pt x="219" y="551"/>
                  </a:lnTo>
                  <a:lnTo>
                    <a:pt x="219" y="496"/>
                  </a:lnTo>
                  <a:lnTo>
                    <a:pt x="224" y="417"/>
                  </a:lnTo>
                  <a:lnTo>
                    <a:pt x="228" y="303"/>
                  </a:lnTo>
                  <a:lnTo>
                    <a:pt x="228" y="174"/>
                  </a:lnTo>
                  <a:lnTo>
                    <a:pt x="233" y="104"/>
                  </a:lnTo>
                  <a:lnTo>
                    <a:pt x="238" y="174"/>
                  </a:lnTo>
                  <a:lnTo>
                    <a:pt x="238" y="303"/>
                  </a:lnTo>
                  <a:lnTo>
                    <a:pt x="243" y="417"/>
                  </a:lnTo>
                  <a:lnTo>
                    <a:pt x="248" y="496"/>
                  </a:lnTo>
                  <a:lnTo>
                    <a:pt x="248" y="546"/>
                  </a:lnTo>
                  <a:lnTo>
                    <a:pt x="253" y="581"/>
                  </a:lnTo>
                  <a:lnTo>
                    <a:pt x="253" y="601"/>
                  </a:lnTo>
                  <a:lnTo>
                    <a:pt x="258" y="620"/>
                  </a:lnTo>
                  <a:lnTo>
                    <a:pt x="263" y="630"/>
                  </a:lnTo>
                  <a:lnTo>
                    <a:pt x="263" y="635"/>
                  </a:lnTo>
                  <a:lnTo>
                    <a:pt x="268" y="640"/>
                  </a:lnTo>
                  <a:lnTo>
                    <a:pt x="273" y="645"/>
                  </a:lnTo>
                  <a:lnTo>
                    <a:pt x="278" y="645"/>
                  </a:lnTo>
                  <a:lnTo>
                    <a:pt x="283" y="645"/>
                  </a:lnTo>
                  <a:lnTo>
                    <a:pt x="283" y="635"/>
                  </a:lnTo>
                  <a:lnTo>
                    <a:pt x="288" y="625"/>
                  </a:lnTo>
                  <a:lnTo>
                    <a:pt x="293" y="606"/>
                  </a:lnTo>
                  <a:lnTo>
                    <a:pt x="293" y="566"/>
                  </a:lnTo>
                  <a:lnTo>
                    <a:pt x="298" y="476"/>
                  </a:lnTo>
                  <a:lnTo>
                    <a:pt x="303" y="278"/>
                  </a:lnTo>
                  <a:lnTo>
                    <a:pt x="303" y="0"/>
                  </a:lnTo>
                  <a:lnTo>
                    <a:pt x="308" y="159"/>
                  </a:lnTo>
                  <a:lnTo>
                    <a:pt x="308" y="422"/>
                  </a:lnTo>
                  <a:lnTo>
                    <a:pt x="313" y="541"/>
                  </a:lnTo>
                  <a:lnTo>
                    <a:pt x="318" y="601"/>
                  </a:lnTo>
                  <a:lnTo>
                    <a:pt x="318" y="625"/>
                  </a:lnTo>
                  <a:lnTo>
                    <a:pt x="323" y="645"/>
                  </a:lnTo>
                  <a:lnTo>
                    <a:pt x="328" y="655"/>
                  </a:lnTo>
                  <a:lnTo>
                    <a:pt x="328" y="660"/>
                  </a:lnTo>
                  <a:lnTo>
                    <a:pt x="333" y="665"/>
                  </a:lnTo>
                  <a:lnTo>
                    <a:pt x="338" y="670"/>
                  </a:lnTo>
                  <a:lnTo>
                    <a:pt x="343" y="675"/>
                  </a:lnTo>
                  <a:lnTo>
                    <a:pt x="348" y="675"/>
                  </a:lnTo>
                  <a:lnTo>
                    <a:pt x="353" y="675"/>
                  </a:lnTo>
                  <a:lnTo>
                    <a:pt x="358" y="680"/>
                  </a:lnTo>
                  <a:lnTo>
                    <a:pt x="363" y="680"/>
                  </a:lnTo>
                  <a:lnTo>
                    <a:pt x="368" y="680"/>
                  </a:lnTo>
                  <a:lnTo>
                    <a:pt x="372" y="680"/>
                  </a:lnTo>
                  <a:lnTo>
                    <a:pt x="377" y="680"/>
                  </a:lnTo>
                  <a:lnTo>
                    <a:pt x="382" y="680"/>
                  </a:lnTo>
                  <a:lnTo>
                    <a:pt x="387" y="685"/>
                  </a:lnTo>
                  <a:lnTo>
                    <a:pt x="392" y="685"/>
                  </a:lnTo>
                  <a:lnTo>
                    <a:pt x="397" y="685"/>
                  </a:lnTo>
                  <a:lnTo>
                    <a:pt x="402" y="685"/>
                  </a:lnTo>
                  <a:lnTo>
                    <a:pt x="407" y="685"/>
                  </a:lnTo>
                  <a:lnTo>
                    <a:pt x="412" y="685"/>
                  </a:lnTo>
                  <a:lnTo>
                    <a:pt x="417" y="685"/>
                  </a:lnTo>
                  <a:lnTo>
                    <a:pt x="422" y="685"/>
                  </a:lnTo>
                  <a:lnTo>
                    <a:pt x="427" y="685"/>
                  </a:lnTo>
                  <a:lnTo>
                    <a:pt x="432" y="685"/>
                  </a:lnTo>
                  <a:lnTo>
                    <a:pt x="437" y="685"/>
                  </a:lnTo>
                  <a:lnTo>
                    <a:pt x="442" y="685"/>
                  </a:lnTo>
                  <a:lnTo>
                    <a:pt x="447" y="685"/>
                  </a:lnTo>
                  <a:lnTo>
                    <a:pt x="452" y="685"/>
                  </a:lnTo>
                  <a:lnTo>
                    <a:pt x="457" y="685"/>
                  </a:lnTo>
                  <a:lnTo>
                    <a:pt x="462" y="685"/>
                  </a:lnTo>
                  <a:lnTo>
                    <a:pt x="467" y="685"/>
                  </a:lnTo>
                  <a:lnTo>
                    <a:pt x="472" y="685"/>
                  </a:lnTo>
                  <a:lnTo>
                    <a:pt x="477" y="685"/>
                  </a:lnTo>
                  <a:lnTo>
                    <a:pt x="482" y="685"/>
                  </a:lnTo>
                  <a:lnTo>
                    <a:pt x="487" y="685"/>
                  </a:lnTo>
                  <a:lnTo>
                    <a:pt x="492" y="685"/>
                  </a:lnTo>
                  <a:lnTo>
                    <a:pt x="497" y="685"/>
                  </a:lnTo>
                  <a:lnTo>
                    <a:pt x="502" y="685"/>
                  </a:lnTo>
                  <a:lnTo>
                    <a:pt x="507" y="685"/>
                  </a:lnTo>
                  <a:lnTo>
                    <a:pt x="512" y="685"/>
                  </a:lnTo>
                  <a:lnTo>
                    <a:pt x="517" y="685"/>
                  </a:lnTo>
                  <a:lnTo>
                    <a:pt x="521" y="685"/>
                  </a:lnTo>
                  <a:lnTo>
                    <a:pt x="526" y="685"/>
                  </a:lnTo>
                  <a:lnTo>
                    <a:pt x="531" y="685"/>
                  </a:lnTo>
                  <a:lnTo>
                    <a:pt x="536" y="685"/>
                  </a:lnTo>
                  <a:lnTo>
                    <a:pt x="541" y="685"/>
                  </a:lnTo>
                  <a:lnTo>
                    <a:pt x="546" y="685"/>
                  </a:lnTo>
                  <a:lnTo>
                    <a:pt x="551" y="685"/>
                  </a:lnTo>
                  <a:lnTo>
                    <a:pt x="556" y="685"/>
                  </a:lnTo>
                </a:path>
              </a:pathLst>
            </a:custGeom>
            <a:noFill/>
            <a:ln w="23813"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156"/>
            <p:cNvSpPr>
              <a:spLocks/>
            </p:cNvSpPr>
            <p:nvPr/>
          </p:nvSpPr>
          <p:spPr bwMode="auto">
            <a:xfrm>
              <a:off x="8690768" y="871357"/>
              <a:ext cx="906463" cy="725488"/>
            </a:xfrm>
            <a:custGeom>
              <a:avLst/>
              <a:gdLst>
                <a:gd name="T0" fmla="*/ 10 w 571"/>
                <a:gd name="T1" fmla="*/ 457 h 457"/>
                <a:gd name="T2" fmla="*/ 25 w 571"/>
                <a:gd name="T3" fmla="*/ 457 h 457"/>
                <a:gd name="T4" fmla="*/ 40 w 571"/>
                <a:gd name="T5" fmla="*/ 452 h 457"/>
                <a:gd name="T6" fmla="*/ 55 w 571"/>
                <a:gd name="T7" fmla="*/ 452 h 457"/>
                <a:gd name="T8" fmla="*/ 70 w 571"/>
                <a:gd name="T9" fmla="*/ 452 h 457"/>
                <a:gd name="T10" fmla="*/ 85 w 571"/>
                <a:gd name="T11" fmla="*/ 452 h 457"/>
                <a:gd name="T12" fmla="*/ 100 w 571"/>
                <a:gd name="T13" fmla="*/ 447 h 457"/>
                <a:gd name="T14" fmla="*/ 114 w 571"/>
                <a:gd name="T15" fmla="*/ 442 h 457"/>
                <a:gd name="T16" fmla="*/ 129 w 571"/>
                <a:gd name="T17" fmla="*/ 437 h 457"/>
                <a:gd name="T18" fmla="*/ 144 w 571"/>
                <a:gd name="T19" fmla="*/ 427 h 457"/>
                <a:gd name="T20" fmla="*/ 159 w 571"/>
                <a:gd name="T21" fmla="*/ 412 h 457"/>
                <a:gd name="T22" fmla="*/ 169 w 571"/>
                <a:gd name="T23" fmla="*/ 392 h 457"/>
                <a:gd name="T24" fmla="*/ 179 w 571"/>
                <a:gd name="T25" fmla="*/ 358 h 457"/>
                <a:gd name="T26" fmla="*/ 189 w 571"/>
                <a:gd name="T27" fmla="*/ 293 h 457"/>
                <a:gd name="T28" fmla="*/ 199 w 571"/>
                <a:gd name="T29" fmla="*/ 179 h 457"/>
                <a:gd name="T30" fmla="*/ 209 w 571"/>
                <a:gd name="T31" fmla="*/ 30 h 457"/>
                <a:gd name="T32" fmla="*/ 219 w 571"/>
                <a:gd name="T33" fmla="*/ 30 h 457"/>
                <a:gd name="T34" fmla="*/ 229 w 571"/>
                <a:gd name="T35" fmla="*/ 179 h 457"/>
                <a:gd name="T36" fmla="*/ 239 w 571"/>
                <a:gd name="T37" fmla="*/ 293 h 457"/>
                <a:gd name="T38" fmla="*/ 249 w 571"/>
                <a:gd name="T39" fmla="*/ 358 h 457"/>
                <a:gd name="T40" fmla="*/ 254 w 571"/>
                <a:gd name="T41" fmla="*/ 392 h 457"/>
                <a:gd name="T42" fmla="*/ 263 w 571"/>
                <a:gd name="T43" fmla="*/ 412 h 457"/>
                <a:gd name="T44" fmla="*/ 278 w 571"/>
                <a:gd name="T45" fmla="*/ 427 h 457"/>
                <a:gd name="T46" fmla="*/ 293 w 571"/>
                <a:gd name="T47" fmla="*/ 437 h 457"/>
                <a:gd name="T48" fmla="*/ 308 w 571"/>
                <a:gd name="T49" fmla="*/ 442 h 457"/>
                <a:gd name="T50" fmla="*/ 323 w 571"/>
                <a:gd name="T51" fmla="*/ 447 h 457"/>
                <a:gd name="T52" fmla="*/ 338 w 571"/>
                <a:gd name="T53" fmla="*/ 452 h 457"/>
                <a:gd name="T54" fmla="*/ 353 w 571"/>
                <a:gd name="T55" fmla="*/ 452 h 457"/>
                <a:gd name="T56" fmla="*/ 368 w 571"/>
                <a:gd name="T57" fmla="*/ 452 h 457"/>
                <a:gd name="T58" fmla="*/ 383 w 571"/>
                <a:gd name="T59" fmla="*/ 452 h 457"/>
                <a:gd name="T60" fmla="*/ 398 w 571"/>
                <a:gd name="T61" fmla="*/ 457 h 457"/>
                <a:gd name="T62" fmla="*/ 412 w 571"/>
                <a:gd name="T63" fmla="*/ 457 h 457"/>
                <a:gd name="T64" fmla="*/ 427 w 571"/>
                <a:gd name="T65" fmla="*/ 457 h 457"/>
                <a:gd name="T66" fmla="*/ 442 w 571"/>
                <a:gd name="T67" fmla="*/ 457 h 457"/>
                <a:gd name="T68" fmla="*/ 457 w 571"/>
                <a:gd name="T69" fmla="*/ 457 h 457"/>
                <a:gd name="T70" fmla="*/ 472 w 571"/>
                <a:gd name="T71" fmla="*/ 457 h 457"/>
                <a:gd name="T72" fmla="*/ 487 w 571"/>
                <a:gd name="T73" fmla="*/ 457 h 457"/>
                <a:gd name="T74" fmla="*/ 502 w 571"/>
                <a:gd name="T75" fmla="*/ 457 h 457"/>
                <a:gd name="T76" fmla="*/ 517 w 571"/>
                <a:gd name="T77" fmla="*/ 457 h 457"/>
                <a:gd name="T78" fmla="*/ 532 w 571"/>
                <a:gd name="T79" fmla="*/ 457 h 457"/>
                <a:gd name="T80" fmla="*/ 547 w 571"/>
                <a:gd name="T81" fmla="*/ 457 h 457"/>
                <a:gd name="T82" fmla="*/ 561 w 571"/>
                <a:gd name="T83"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57">
                  <a:moveTo>
                    <a:pt x="0" y="457"/>
                  </a:moveTo>
                  <a:lnTo>
                    <a:pt x="5" y="457"/>
                  </a:lnTo>
                  <a:lnTo>
                    <a:pt x="10" y="457"/>
                  </a:lnTo>
                  <a:lnTo>
                    <a:pt x="15" y="457"/>
                  </a:lnTo>
                  <a:lnTo>
                    <a:pt x="20" y="457"/>
                  </a:lnTo>
                  <a:lnTo>
                    <a:pt x="25" y="457"/>
                  </a:lnTo>
                  <a:lnTo>
                    <a:pt x="30" y="457"/>
                  </a:lnTo>
                  <a:lnTo>
                    <a:pt x="35" y="452"/>
                  </a:lnTo>
                  <a:lnTo>
                    <a:pt x="40" y="452"/>
                  </a:lnTo>
                  <a:lnTo>
                    <a:pt x="45" y="452"/>
                  </a:lnTo>
                  <a:lnTo>
                    <a:pt x="50" y="452"/>
                  </a:lnTo>
                  <a:lnTo>
                    <a:pt x="55" y="452"/>
                  </a:lnTo>
                  <a:lnTo>
                    <a:pt x="60" y="452"/>
                  </a:lnTo>
                  <a:lnTo>
                    <a:pt x="65" y="452"/>
                  </a:lnTo>
                  <a:lnTo>
                    <a:pt x="70" y="452"/>
                  </a:lnTo>
                  <a:lnTo>
                    <a:pt x="75" y="452"/>
                  </a:lnTo>
                  <a:lnTo>
                    <a:pt x="80" y="452"/>
                  </a:lnTo>
                  <a:lnTo>
                    <a:pt x="85" y="452"/>
                  </a:lnTo>
                  <a:lnTo>
                    <a:pt x="90" y="447"/>
                  </a:lnTo>
                  <a:lnTo>
                    <a:pt x="95" y="447"/>
                  </a:lnTo>
                  <a:lnTo>
                    <a:pt x="100" y="447"/>
                  </a:lnTo>
                  <a:lnTo>
                    <a:pt x="105" y="447"/>
                  </a:lnTo>
                  <a:lnTo>
                    <a:pt x="109" y="447"/>
                  </a:lnTo>
                  <a:lnTo>
                    <a:pt x="114" y="442"/>
                  </a:lnTo>
                  <a:lnTo>
                    <a:pt x="119" y="442"/>
                  </a:lnTo>
                  <a:lnTo>
                    <a:pt x="124" y="442"/>
                  </a:lnTo>
                  <a:lnTo>
                    <a:pt x="129" y="437"/>
                  </a:lnTo>
                  <a:lnTo>
                    <a:pt x="134" y="437"/>
                  </a:lnTo>
                  <a:lnTo>
                    <a:pt x="139" y="432"/>
                  </a:lnTo>
                  <a:lnTo>
                    <a:pt x="144" y="427"/>
                  </a:lnTo>
                  <a:lnTo>
                    <a:pt x="149" y="422"/>
                  </a:lnTo>
                  <a:lnTo>
                    <a:pt x="154" y="417"/>
                  </a:lnTo>
                  <a:lnTo>
                    <a:pt x="159" y="412"/>
                  </a:lnTo>
                  <a:lnTo>
                    <a:pt x="164" y="407"/>
                  </a:lnTo>
                  <a:lnTo>
                    <a:pt x="164" y="402"/>
                  </a:lnTo>
                  <a:lnTo>
                    <a:pt x="169" y="392"/>
                  </a:lnTo>
                  <a:lnTo>
                    <a:pt x="174" y="383"/>
                  </a:lnTo>
                  <a:lnTo>
                    <a:pt x="174" y="373"/>
                  </a:lnTo>
                  <a:lnTo>
                    <a:pt x="179" y="358"/>
                  </a:lnTo>
                  <a:lnTo>
                    <a:pt x="184" y="343"/>
                  </a:lnTo>
                  <a:lnTo>
                    <a:pt x="184" y="323"/>
                  </a:lnTo>
                  <a:lnTo>
                    <a:pt x="189" y="293"/>
                  </a:lnTo>
                  <a:lnTo>
                    <a:pt x="194" y="263"/>
                  </a:lnTo>
                  <a:lnTo>
                    <a:pt x="194" y="224"/>
                  </a:lnTo>
                  <a:lnTo>
                    <a:pt x="199" y="179"/>
                  </a:lnTo>
                  <a:lnTo>
                    <a:pt x="199" y="129"/>
                  </a:lnTo>
                  <a:lnTo>
                    <a:pt x="204" y="75"/>
                  </a:lnTo>
                  <a:lnTo>
                    <a:pt x="209" y="30"/>
                  </a:lnTo>
                  <a:lnTo>
                    <a:pt x="209" y="0"/>
                  </a:lnTo>
                  <a:lnTo>
                    <a:pt x="214" y="0"/>
                  </a:lnTo>
                  <a:lnTo>
                    <a:pt x="219" y="30"/>
                  </a:lnTo>
                  <a:lnTo>
                    <a:pt x="219" y="75"/>
                  </a:lnTo>
                  <a:lnTo>
                    <a:pt x="224" y="129"/>
                  </a:lnTo>
                  <a:lnTo>
                    <a:pt x="229" y="179"/>
                  </a:lnTo>
                  <a:lnTo>
                    <a:pt x="229" y="224"/>
                  </a:lnTo>
                  <a:lnTo>
                    <a:pt x="234" y="263"/>
                  </a:lnTo>
                  <a:lnTo>
                    <a:pt x="239" y="293"/>
                  </a:lnTo>
                  <a:lnTo>
                    <a:pt x="239" y="323"/>
                  </a:lnTo>
                  <a:lnTo>
                    <a:pt x="244" y="343"/>
                  </a:lnTo>
                  <a:lnTo>
                    <a:pt x="249" y="358"/>
                  </a:lnTo>
                  <a:lnTo>
                    <a:pt x="249" y="373"/>
                  </a:lnTo>
                  <a:lnTo>
                    <a:pt x="254" y="383"/>
                  </a:lnTo>
                  <a:lnTo>
                    <a:pt x="254" y="392"/>
                  </a:lnTo>
                  <a:lnTo>
                    <a:pt x="258" y="402"/>
                  </a:lnTo>
                  <a:lnTo>
                    <a:pt x="263" y="407"/>
                  </a:lnTo>
                  <a:lnTo>
                    <a:pt x="263" y="412"/>
                  </a:lnTo>
                  <a:lnTo>
                    <a:pt x="268" y="417"/>
                  </a:lnTo>
                  <a:lnTo>
                    <a:pt x="273" y="422"/>
                  </a:lnTo>
                  <a:lnTo>
                    <a:pt x="278" y="427"/>
                  </a:lnTo>
                  <a:lnTo>
                    <a:pt x="283" y="432"/>
                  </a:lnTo>
                  <a:lnTo>
                    <a:pt x="288" y="437"/>
                  </a:lnTo>
                  <a:lnTo>
                    <a:pt x="293" y="437"/>
                  </a:lnTo>
                  <a:lnTo>
                    <a:pt x="298" y="442"/>
                  </a:lnTo>
                  <a:lnTo>
                    <a:pt x="303" y="442"/>
                  </a:lnTo>
                  <a:lnTo>
                    <a:pt x="308" y="442"/>
                  </a:lnTo>
                  <a:lnTo>
                    <a:pt x="313" y="447"/>
                  </a:lnTo>
                  <a:lnTo>
                    <a:pt x="318" y="447"/>
                  </a:lnTo>
                  <a:lnTo>
                    <a:pt x="323" y="447"/>
                  </a:lnTo>
                  <a:lnTo>
                    <a:pt x="328" y="447"/>
                  </a:lnTo>
                  <a:lnTo>
                    <a:pt x="333" y="447"/>
                  </a:lnTo>
                  <a:lnTo>
                    <a:pt x="338" y="452"/>
                  </a:lnTo>
                  <a:lnTo>
                    <a:pt x="343" y="452"/>
                  </a:lnTo>
                  <a:lnTo>
                    <a:pt x="348" y="452"/>
                  </a:lnTo>
                  <a:lnTo>
                    <a:pt x="353" y="452"/>
                  </a:lnTo>
                  <a:lnTo>
                    <a:pt x="358" y="452"/>
                  </a:lnTo>
                  <a:lnTo>
                    <a:pt x="363" y="452"/>
                  </a:lnTo>
                  <a:lnTo>
                    <a:pt x="368" y="452"/>
                  </a:lnTo>
                  <a:lnTo>
                    <a:pt x="373" y="452"/>
                  </a:lnTo>
                  <a:lnTo>
                    <a:pt x="378" y="452"/>
                  </a:lnTo>
                  <a:lnTo>
                    <a:pt x="383" y="452"/>
                  </a:lnTo>
                  <a:lnTo>
                    <a:pt x="388" y="457"/>
                  </a:lnTo>
                  <a:lnTo>
                    <a:pt x="393" y="457"/>
                  </a:lnTo>
                  <a:lnTo>
                    <a:pt x="398" y="457"/>
                  </a:lnTo>
                  <a:lnTo>
                    <a:pt x="402" y="457"/>
                  </a:lnTo>
                  <a:lnTo>
                    <a:pt x="407" y="457"/>
                  </a:lnTo>
                  <a:lnTo>
                    <a:pt x="412" y="457"/>
                  </a:lnTo>
                  <a:lnTo>
                    <a:pt x="417" y="457"/>
                  </a:lnTo>
                  <a:lnTo>
                    <a:pt x="422" y="457"/>
                  </a:lnTo>
                  <a:lnTo>
                    <a:pt x="427" y="457"/>
                  </a:lnTo>
                  <a:lnTo>
                    <a:pt x="432" y="457"/>
                  </a:lnTo>
                  <a:lnTo>
                    <a:pt x="437" y="457"/>
                  </a:lnTo>
                  <a:lnTo>
                    <a:pt x="442" y="457"/>
                  </a:lnTo>
                  <a:lnTo>
                    <a:pt x="447" y="457"/>
                  </a:lnTo>
                  <a:lnTo>
                    <a:pt x="452" y="457"/>
                  </a:lnTo>
                  <a:lnTo>
                    <a:pt x="457" y="457"/>
                  </a:lnTo>
                  <a:lnTo>
                    <a:pt x="462" y="457"/>
                  </a:lnTo>
                  <a:lnTo>
                    <a:pt x="467" y="457"/>
                  </a:lnTo>
                  <a:lnTo>
                    <a:pt x="472" y="457"/>
                  </a:lnTo>
                  <a:lnTo>
                    <a:pt x="477" y="457"/>
                  </a:lnTo>
                  <a:lnTo>
                    <a:pt x="482" y="457"/>
                  </a:lnTo>
                  <a:lnTo>
                    <a:pt x="487" y="457"/>
                  </a:lnTo>
                  <a:lnTo>
                    <a:pt x="492" y="457"/>
                  </a:lnTo>
                  <a:lnTo>
                    <a:pt x="497" y="457"/>
                  </a:lnTo>
                  <a:lnTo>
                    <a:pt x="502" y="457"/>
                  </a:lnTo>
                  <a:lnTo>
                    <a:pt x="507" y="457"/>
                  </a:lnTo>
                  <a:lnTo>
                    <a:pt x="512" y="457"/>
                  </a:lnTo>
                  <a:lnTo>
                    <a:pt x="517" y="457"/>
                  </a:lnTo>
                  <a:lnTo>
                    <a:pt x="522" y="457"/>
                  </a:lnTo>
                  <a:lnTo>
                    <a:pt x="527" y="457"/>
                  </a:lnTo>
                  <a:lnTo>
                    <a:pt x="532" y="457"/>
                  </a:lnTo>
                  <a:lnTo>
                    <a:pt x="537" y="457"/>
                  </a:lnTo>
                  <a:lnTo>
                    <a:pt x="542" y="457"/>
                  </a:lnTo>
                  <a:lnTo>
                    <a:pt x="547" y="457"/>
                  </a:lnTo>
                  <a:lnTo>
                    <a:pt x="551" y="457"/>
                  </a:lnTo>
                  <a:lnTo>
                    <a:pt x="556" y="457"/>
                  </a:lnTo>
                  <a:lnTo>
                    <a:pt x="561" y="457"/>
                  </a:lnTo>
                  <a:lnTo>
                    <a:pt x="566" y="457"/>
                  </a:lnTo>
                  <a:lnTo>
                    <a:pt x="571" y="457"/>
                  </a:lnTo>
                </a:path>
              </a:pathLst>
            </a:custGeom>
            <a:noFill/>
            <a:ln w="23813"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 name="TextBox 14"/>
          <p:cNvSpPr txBox="1"/>
          <p:nvPr/>
        </p:nvSpPr>
        <p:spPr>
          <a:xfrm>
            <a:off x="6168894" y="1339334"/>
            <a:ext cx="1371600" cy="369332"/>
          </a:xfrm>
          <a:prstGeom prst="rect">
            <a:avLst/>
          </a:prstGeom>
          <a:noFill/>
        </p:spPr>
        <p:txBody>
          <a:bodyPr wrap="square" rtlCol="0">
            <a:spAutoFit/>
          </a:bodyPr>
          <a:lstStyle/>
          <a:p>
            <a:r>
              <a:rPr lang="en-US" i="1" dirty="0" smtClean="0">
                <a:solidFill>
                  <a:schemeClr val="bg1"/>
                </a:solidFill>
              </a:rPr>
              <a:t>spectrum</a:t>
            </a:r>
            <a:endParaRPr lang="en-GB" i="1" dirty="0">
              <a:solidFill>
                <a:schemeClr val="bg1"/>
              </a:solidFill>
            </a:endParaRPr>
          </a:p>
        </p:txBody>
      </p:sp>
    </p:spTree>
    <p:extLst>
      <p:ext uri="{BB962C8B-B14F-4D97-AF65-F5344CB8AC3E}">
        <p14:creationId xmlns:p14="http://schemas.microsoft.com/office/powerpoint/2010/main" val="370541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19056E-6 L 0.23334 4.19056E-6 " pathEditMode="relative" rAng="0" ptsTypes="AA">
                                      <p:cBhvr>
                                        <p:cTn id="6" dur="2000" fill="hold"/>
                                        <p:tgtEl>
                                          <p:spTgt spid="4"/>
                                        </p:tgtEl>
                                        <p:attrNameLst>
                                          <p:attrName>ppt_x</p:attrName>
                                          <p:attrName>ppt_y</p:attrName>
                                        </p:attrNameLst>
                                      </p:cBhvr>
                                      <p:rCtr x="1166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repeatCount="3000" accel="50000" decel="50000" autoRev="1" fill="hold" nodeType="clickEffect">
                                  <p:stCondLst>
                                    <p:cond delay="0"/>
                                  </p:stCondLst>
                                  <p:childTnLst>
                                    <p:animMotion origin="layout" path="M -0.00834 2.22222E-6 L 3.33333E-6 2.22222E-6 " pathEditMode="relative" rAng="0" ptsTypes="AA">
                                      <p:cBhvr>
                                        <p:cTn id="21" dur="500" fill="hold"/>
                                        <p:tgtEl>
                                          <p:spTgt spid="35"/>
                                        </p:tgtEl>
                                        <p:attrNameLst>
                                          <p:attrName>ppt_x</p:attrName>
                                          <p:attrName>ppt_y</p:attrName>
                                        </p:attrNameLst>
                                      </p:cBhvr>
                                      <p:rCtr x="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934200" y="6248400"/>
            <a:ext cx="2209800" cy="609600"/>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46" y="1487178"/>
            <a:ext cx="8331134" cy="46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69786" y="6134072"/>
            <a:ext cx="7807414" cy="707886"/>
          </a:xfrm>
          <a:prstGeom prst="rect">
            <a:avLst/>
          </a:prstGeom>
          <a:noFill/>
        </p:spPr>
        <p:txBody>
          <a:bodyPr wrap="square" rtlCol="0">
            <a:spAutoFit/>
          </a:bodyPr>
          <a:lstStyle/>
          <a:p>
            <a:pPr marL="285750" indent="-285750">
              <a:buFont typeface="Arial" panose="020B0604020202020204" pitchFamily="34" charset="0"/>
              <a:buChar char="•"/>
            </a:pPr>
            <a:r>
              <a:rPr lang="en-US" sz="2000" smtClean="0"/>
              <a:t>Resolution </a:t>
            </a:r>
            <a:r>
              <a:rPr lang="en-US" sz="2000" smtClean="0">
                <a:sym typeface="Symbol"/>
              </a:rPr>
              <a:t> 150 pm</a:t>
            </a:r>
            <a:endParaRPr lang="en-US" sz="2000" smtClean="0"/>
          </a:p>
          <a:p>
            <a:pPr marL="285750" indent="-285750">
              <a:buFont typeface="Arial" panose="020B0604020202020204" pitchFamily="34" charset="0"/>
              <a:buChar char="•"/>
            </a:pPr>
            <a:r>
              <a:rPr lang="en-US" sz="2000" smtClean="0"/>
              <a:t>Responsivity changes due to changing field overlap with QDs</a:t>
            </a:r>
            <a:endParaRPr lang="en-US" sz="2000" dirty="0" smtClean="0"/>
          </a:p>
        </p:txBody>
      </p:sp>
      <p:sp>
        <p:nvSpPr>
          <p:cNvPr id="14" name="TextBox 13"/>
          <p:cNvSpPr txBox="1"/>
          <p:nvPr/>
        </p:nvSpPr>
        <p:spPr>
          <a:xfrm>
            <a:off x="465952" y="1382680"/>
            <a:ext cx="3962400" cy="1200329"/>
          </a:xfrm>
          <a:prstGeom prst="rect">
            <a:avLst/>
          </a:prstGeom>
          <a:noFill/>
        </p:spPr>
        <p:txBody>
          <a:bodyPr wrap="square" rtlCol="0">
            <a:spAutoFit/>
          </a:bodyPr>
          <a:lstStyle/>
          <a:p>
            <a:pPr marL="342900" indent="-342900">
              <a:lnSpc>
                <a:spcPct val="150000"/>
              </a:lnSpc>
              <a:buFont typeface="+mj-lt"/>
              <a:buAutoNum type="arabicPeriod"/>
            </a:pPr>
            <a:r>
              <a:rPr lang="en-US" sz="1600" dirty="0" smtClean="0">
                <a:solidFill>
                  <a:srgbClr val="000000"/>
                </a:solidFill>
              </a:rPr>
              <a:t>Measuring </a:t>
            </a:r>
            <a:r>
              <a:rPr lang="en-US" sz="1600" dirty="0" err="1" smtClean="0">
                <a:solidFill>
                  <a:srgbClr val="000000"/>
                </a:solidFill>
              </a:rPr>
              <a:t>I</a:t>
            </a:r>
            <a:r>
              <a:rPr lang="en-US" sz="1600" baseline="-25000" dirty="0" err="1" smtClean="0">
                <a:solidFill>
                  <a:srgbClr val="000000"/>
                </a:solidFill>
              </a:rPr>
              <a:t>ph</a:t>
            </a:r>
            <a:r>
              <a:rPr lang="en-US" sz="1600" baseline="-25000" dirty="0" smtClean="0">
                <a:solidFill>
                  <a:srgbClr val="000000"/>
                </a:solidFill>
              </a:rPr>
              <a:t> </a:t>
            </a:r>
            <a:r>
              <a:rPr lang="en-US" sz="1600" dirty="0" smtClean="0">
                <a:solidFill>
                  <a:srgbClr val="000000"/>
                </a:solidFill>
              </a:rPr>
              <a:t>vs. V</a:t>
            </a:r>
          </a:p>
          <a:p>
            <a:pPr marL="342900" indent="-342900">
              <a:lnSpc>
                <a:spcPct val="150000"/>
              </a:lnSpc>
              <a:buFont typeface="+mj-lt"/>
              <a:buAutoNum type="arabicPeriod"/>
            </a:pPr>
            <a:r>
              <a:rPr lang="en-US" sz="1600" dirty="0" smtClean="0">
                <a:solidFill>
                  <a:srgbClr val="000000"/>
                </a:solidFill>
              </a:rPr>
              <a:t>Calibration V (</a:t>
            </a:r>
            <a:r>
              <a:rPr lang="el-GR" sz="1600" dirty="0" smtClean="0">
                <a:solidFill>
                  <a:srgbClr val="000000"/>
                </a:solidFill>
              </a:rPr>
              <a:t>λ</a:t>
            </a:r>
            <a:r>
              <a:rPr lang="en-US" sz="1600" dirty="0" smtClean="0">
                <a:solidFill>
                  <a:srgbClr val="000000"/>
                </a:solidFill>
              </a:rPr>
              <a:t>)</a:t>
            </a:r>
          </a:p>
          <a:p>
            <a:pPr marL="342900" indent="-342900">
              <a:lnSpc>
                <a:spcPct val="150000"/>
              </a:lnSpc>
              <a:buFont typeface="+mj-lt"/>
              <a:buAutoNum type="arabicPeriod"/>
            </a:pPr>
            <a:r>
              <a:rPr lang="en-US" sz="1600" dirty="0" smtClean="0">
                <a:solidFill>
                  <a:srgbClr val="000000"/>
                </a:solidFill>
              </a:rPr>
              <a:t>Reconstructing spectrum </a:t>
            </a:r>
            <a:r>
              <a:rPr lang="en-US" sz="1600" dirty="0" err="1" smtClean="0">
                <a:solidFill>
                  <a:srgbClr val="000000"/>
                </a:solidFill>
              </a:rPr>
              <a:t>I</a:t>
            </a:r>
            <a:r>
              <a:rPr lang="en-US" sz="1600" baseline="-25000" dirty="0" err="1" smtClean="0">
                <a:solidFill>
                  <a:srgbClr val="000000"/>
                </a:solidFill>
              </a:rPr>
              <a:t>ph</a:t>
            </a:r>
            <a:r>
              <a:rPr lang="en-US" sz="1600" baseline="-25000" dirty="0" smtClean="0">
                <a:solidFill>
                  <a:srgbClr val="000000"/>
                </a:solidFill>
              </a:rPr>
              <a:t> </a:t>
            </a:r>
            <a:r>
              <a:rPr lang="en-US" sz="1600" dirty="0" smtClean="0">
                <a:solidFill>
                  <a:srgbClr val="000000"/>
                </a:solidFill>
              </a:rPr>
              <a:t>vs. </a:t>
            </a:r>
            <a:r>
              <a:rPr lang="el-GR" sz="1600" dirty="0" smtClean="0">
                <a:solidFill>
                  <a:srgbClr val="000000"/>
                </a:solidFill>
              </a:rPr>
              <a:t>λ</a:t>
            </a:r>
            <a:endParaRPr lang="en-US" sz="1600" dirty="0">
              <a:solidFill>
                <a:srgbClr val="000000"/>
              </a:solidFill>
            </a:endParaRPr>
          </a:p>
        </p:txBody>
      </p:sp>
      <p:pic>
        <p:nvPicPr>
          <p:cNvPr id="2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84" b="1796"/>
          <a:stretch/>
        </p:blipFill>
        <p:spPr bwMode="auto">
          <a:xfrm>
            <a:off x="217213" y="1619474"/>
            <a:ext cx="8474787" cy="438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7295300" y="3186225"/>
            <a:ext cx="776110" cy="860782"/>
            <a:chOff x="7309473" y="3345230"/>
            <a:chExt cx="776110" cy="860782"/>
          </a:xfrm>
        </p:grpSpPr>
        <p:sp>
          <p:nvSpPr>
            <p:cNvPr id="27" name="Down Arrow 26"/>
            <p:cNvSpPr/>
            <p:nvPr/>
          </p:nvSpPr>
          <p:spPr bwMode="auto">
            <a:xfrm>
              <a:off x="7526319" y="3748812"/>
              <a:ext cx="145166" cy="457200"/>
            </a:xfrm>
            <a:prstGeom prst="downArrow">
              <a:avLst>
                <a:gd name="adj1" fmla="val 50000"/>
                <a:gd name="adj2" fmla="val 69614"/>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7309473" y="3345230"/>
              <a:ext cx="776110" cy="40358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sp>
        <p:nvSpPr>
          <p:cNvPr id="33" name="TextBox 4"/>
          <p:cNvSpPr txBox="1">
            <a:spLocks noChangeArrowheads="1"/>
          </p:cNvSpPr>
          <p:nvPr/>
        </p:nvSpPr>
        <p:spPr bwMode="auto">
          <a:xfrm>
            <a:off x="152400" y="182880"/>
            <a:ext cx="8551905" cy="461665"/>
          </a:xfrm>
          <a:prstGeom prst="rect">
            <a:avLst/>
          </a:prstGeom>
          <a:noFill/>
          <a:ln w="9525">
            <a:noFill/>
            <a:miter lim="800000"/>
            <a:headEnd/>
            <a:tailEnd/>
          </a:ln>
        </p:spPr>
        <p:txBody>
          <a:bodyPr wrap="square">
            <a:spAutoFit/>
          </a:bodyPr>
          <a:lstStyle/>
          <a:p>
            <a:r>
              <a:rPr lang="el-GR" sz="2400" b="1" dirty="0" smtClean="0">
                <a:solidFill>
                  <a:schemeClr val="tx2"/>
                </a:solidFill>
              </a:rPr>
              <a:t>μ</a:t>
            </a:r>
            <a:r>
              <a:rPr lang="en-US" sz="2400" b="1" dirty="0" smtClean="0">
                <a:solidFill>
                  <a:schemeClr val="tx2"/>
                </a:solidFill>
              </a:rPr>
              <a:t> –spectrometer demonstration</a:t>
            </a:r>
            <a:endParaRPr lang="en-US" sz="2800" b="1" dirty="0">
              <a:solidFill>
                <a:schemeClr val="tx2"/>
              </a:solidFill>
            </a:endParaRPr>
          </a:p>
        </p:txBody>
      </p:sp>
      <p:grpSp>
        <p:nvGrpSpPr>
          <p:cNvPr id="34" name="Group 33"/>
          <p:cNvGrpSpPr/>
          <p:nvPr/>
        </p:nvGrpSpPr>
        <p:grpSpPr>
          <a:xfrm>
            <a:off x="5543586" y="1405927"/>
            <a:ext cx="958786" cy="1480075"/>
            <a:chOff x="6432614" y="1567925"/>
            <a:chExt cx="838200" cy="1306511"/>
          </a:xfrm>
        </p:grpSpPr>
        <p:pic>
          <p:nvPicPr>
            <p:cNvPr id="35" name="Picture 34" descr="C:\Users\zzobenica\Desktop\Reports\1st-year-report\peak.eps"/>
            <p:cNvPicPr/>
            <p:nvPr/>
          </p:nvPicPr>
          <p:blipFill rotWithShape="1">
            <a:blip r:embed="rId5" cstate="print">
              <a:extLst>
                <a:ext uri="{28A0092B-C50C-407E-A947-70E740481C1C}">
                  <a14:useLocalDpi xmlns:a14="http://schemas.microsoft.com/office/drawing/2010/main" val="0"/>
                </a:ext>
              </a:extLst>
            </a:blip>
            <a:srcRect l="18303" t="7660" r="60940" b="18318"/>
            <a:stretch/>
          </p:blipFill>
          <p:spPr bwMode="auto">
            <a:xfrm>
              <a:off x="6432614" y="1567925"/>
              <a:ext cx="838200" cy="948465"/>
            </a:xfrm>
            <a:prstGeom prst="rect">
              <a:avLst/>
            </a:prstGeom>
            <a:noFill/>
            <a:ln>
              <a:noFill/>
            </a:ln>
            <a:extLst>
              <a:ext uri="{53640926-AAD7-44D8-BBD7-CCE9431645EC}">
                <a14:shadowObscured xmlns:a14="http://schemas.microsoft.com/office/drawing/2010/main"/>
              </a:ext>
            </a:extLst>
          </p:spPr>
        </p:pic>
        <p:sp>
          <p:nvSpPr>
            <p:cNvPr id="36" name="TextBox 35"/>
            <p:cNvSpPr txBox="1"/>
            <p:nvPr/>
          </p:nvSpPr>
          <p:spPr>
            <a:xfrm>
              <a:off x="6464428" y="2505104"/>
              <a:ext cx="774571" cy="369332"/>
            </a:xfrm>
            <a:prstGeom prst="rect">
              <a:avLst/>
            </a:prstGeom>
            <a:noFill/>
          </p:spPr>
          <p:txBody>
            <a:bodyPr wrap="none" rtlCol="0">
              <a:spAutoFit/>
            </a:bodyPr>
            <a:lstStyle/>
            <a:p>
              <a:r>
                <a:rPr lang="sr-Latn-RS" i="1" dirty="0" smtClean="0">
                  <a:solidFill>
                    <a:srgbClr val="FF0000"/>
                  </a:solidFill>
                </a:rPr>
                <a:t>cavity</a:t>
              </a:r>
              <a:endParaRPr lang="en-GB" i="1" dirty="0">
                <a:solidFill>
                  <a:srgbClr val="FF0000"/>
                </a:solidFill>
              </a:endParaRPr>
            </a:p>
          </p:txBody>
        </p:sp>
      </p:grpSp>
      <p:grpSp>
        <p:nvGrpSpPr>
          <p:cNvPr id="37" name="Group 36"/>
          <p:cNvGrpSpPr/>
          <p:nvPr/>
        </p:nvGrpSpPr>
        <p:grpSpPr>
          <a:xfrm>
            <a:off x="5293332" y="979098"/>
            <a:ext cx="2590800" cy="1912174"/>
            <a:chOff x="6324600" y="1135826"/>
            <a:chExt cx="2286000" cy="1749896"/>
          </a:xfrm>
        </p:grpSpPr>
        <p:grpSp>
          <p:nvGrpSpPr>
            <p:cNvPr id="38" name="Group 37"/>
            <p:cNvGrpSpPr/>
            <p:nvPr/>
          </p:nvGrpSpPr>
          <p:grpSpPr>
            <a:xfrm>
              <a:off x="6324600" y="1135826"/>
              <a:ext cx="2286000" cy="1349188"/>
              <a:chOff x="6324600" y="1135826"/>
              <a:chExt cx="2286000" cy="1349188"/>
            </a:xfrm>
          </p:grpSpPr>
          <p:grpSp>
            <p:nvGrpSpPr>
              <p:cNvPr id="40" name="Group 39"/>
              <p:cNvGrpSpPr/>
              <p:nvPr/>
            </p:nvGrpSpPr>
            <p:grpSpPr>
              <a:xfrm>
                <a:off x="7216587" y="1135826"/>
                <a:ext cx="684803" cy="1339771"/>
                <a:chOff x="5742391" y="907679"/>
                <a:chExt cx="684803" cy="1339771"/>
              </a:xfrm>
            </p:grpSpPr>
            <p:cxnSp>
              <p:nvCxnSpPr>
                <p:cNvPr id="42" name="Straight Arrow Connector 41"/>
                <p:cNvCxnSpPr/>
                <p:nvPr/>
              </p:nvCxnSpPr>
              <p:spPr bwMode="auto">
                <a:xfrm flipV="1">
                  <a:off x="6057900" y="1421346"/>
                  <a:ext cx="0" cy="826104"/>
                </a:xfrm>
                <a:prstGeom prst="straightConnector1">
                  <a:avLst/>
                </a:prstGeom>
                <a:noFill/>
                <a:ln w="19050" cap="flat" cmpd="sng" algn="ctr">
                  <a:solidFill>
                    <a:schemeClr val="bg1"/>
                  </a:solidFill>
                  <a:prstDash val="solid"/>
                  <a:round/>
                  <a:headEnd type="none" w="med" len="med"/>
                  <a:tailEnd type="arrow"/>
                </a:ln>
                <a:effectLst/>
              </p:spPr>
            </p:cxnSp>
            <p:sp>
              <p:nvSpPr>
                <p:cNvPr id="43" name="TextBox 42"/>
                <p:cNvSpPr txBox="1"/>
                <p:nvPr/>
              </p:nvSpPr>
              <p:spPr>
                <a:xfrm>
                  <a:off x="5742391" y="907679"/>
                  <a:ext cx="684803" cy="36933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sp>
            <p:nvSpPr>
              <p:cNvPr id="41" name="Rectangle 40"/>
              <p:cNvSpPr/>
              <p:nvPr/>
            </p:nvSpPr>
            <p:spPr bwMode="auto">
              <a:xfrm>
                <a:off x="6324600" y="1567925"/>
                <a:ext cx="2286000" cy="917089"/>
              </a:xfrm>
              <a:prstGeom prst="rect">
                <a:avLst/>
              </a:prstGeom>
              <a:noFill/>
              <a:ln w="19050" cap="flat" cmpd="sng" algn="ctr">
                <a:solidFill>
                  <a:srgbClr val="00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sp>
          <p:nvSpPr>
            <p:cNvPr id="39" name="TextBox 38"/>
            <p:cNvSpPr txBox="1"/>
            <p:nvPr/>
          </p:nvSpPr>
          <p:spPr>
            <a:xfrm>
              <a:off x="7391400" y="2516390"/>
              <a:ext cx="609600" cy="369332"/>
            </a:xfrm>
            <a:prstGeom prst="rect">
              <a:avLst/>
            </a:prstGeom>
            <a:noFill/>
          </p:spPr>
          <p:txBody>
            <a:bodyPr wrap="square" rtlCol="0">
              <a:spAutoFit/>
            </a:bodyPr>
            <a:lstStyle/>
            <a:p>
              <a:r>
                <a:rPr lang="el-GR" b="1" dirty="0" smtClean="0">
                  <a:solidFill>
                    <a:schemeClr val="bg1"/>
                  </a:solidFill>
                </a:rPr>
                <a:t>λ</a:t>
              </a:r>
              <a:r>
                <a:rPr lang="sr-Latn-RS" b="1" baseline="-25000" dirty="0" smtClean="0">
                  <a:solidFill>
                    <a:schemeClr val="bg1"/>
                  </a:solidFill>
                </a:rPr>
                <a:t>L</a:t>
              </a:r>
              <a:endParaRPr lang="en-GB" b="1" dirty="0">
                <a:solidFill>
                  <a:schemeClr val="bg1"/>
                </a:solidFill>
              </a:endParaRPr>
            </a:p>
          </p:txBody>
        </p:sp>
      </p:grpSp>
      <p:grpSp>
        <p:nvGrpSpPr>
          <p:cNvPr id="44" name="Group 43"/>
          <p:cNvGrpSpPr/>
          <p:nvPr/>
        </p:nvGrpSpPr>
        <p:grpSpPr>
          <a:xfrm>
            <a:off x="6791924" y="3186225"/>
            <a:ext cx="776110" cy="860782"/>
            <a:chOff x="7309473" y="3345230"/>
            <a:chExt cx="776110" cy="860782"/>
          </a:xfrm>
        </p:grpSpPr>
        <p:sp>
          <p:nvSpPr>
            <p:cNvPr id="45" name="Down Arrow 44"/>
            <p:cNvSpPr/>
            <p:nvPr/>
          </p:nvSpPr>
          <p:spPr bwMode="auto">
            <a:xfrm>
              <a:off x="7526319" y="3748812"/>
              <a:ext cx="145166" cy="457200"/>
            </a:xfrm>
            <a:prstGeom prst="downArrow">
              <a:avLst>
                <a:gd name="adj1" fmla="val 50000"/>
                <a:gd name="adj2" fmla="val 69614"/>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46" name="TextBox 45"/>
            <p:cNvSpPr txBox="1"/>
            <p:nvPr/>
          </p:nvSpPr>
          <p:spPr>
            <a:xfrm>
              <a:off x="7309473" y="3345230"/>
              <a:ext cx="776110" cy="40358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pic>
        <p:nvPicPr>
          <p:cNvPr id="2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0458" y="2487690"/>
            <a:ext cx="2648296" cy="257675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9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2.22222E-6 L 0.14167 -2.22222E-6 " pathEditMode="relative" rAng="0" ptsTypes="AA">
                                      <p:cBhvr>
                                        <p:cTn id="6" dur="2000" fill="hold"/>
                                        <p:tgtEl>
                                          <p:spTgt spid="34"/>
                                        </p:tgtEl>
                                        <p:attrNameLst>
                                          <p:attrName>ppt_x</p:attrName>
                                          <p:attrName>ppt_y</p:attrName>
                                        </p:attrNameLst>
                                      </p:cBhvr>
                                      <p:rCtr x="7083"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5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43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81589" y="228600"/>
            <a:ext cx="7924800" cy="461665"/>
          </a:xfrm>
          <a:prstGeom prst="rect">
            <a:avLst/>
          </a:prstGeom>
        </p:spPr>
        <p:txBody>
          <a:bodyPr wrap="square">
            <a:spAutoFit/>
          </a:bodyPr>
          <a:lstStyle/>
          <a:p>
            <a:pPr lvl="0"/>
            <a:r>
              <a:rPr lang="en-US" sz="2400" b="1" smtClean="0">
                <a:solidFill>
                  <a:srgbClr val="FFFFFF"/>
                </a:solidFill>
              </a:rPr>
              <a:t>Our dream</a:t>
            </a:r>
            <a:endParaRPr lang="en-US" sz="2400" b="1" dirty="0">
              <a:solidFill>
                <a:srgbClr val="FFFFFF"/>
              </a:solidFill>
            </a:endParaRPr>
          </a:p>
        </p:txBody>
      </p:sp>
      <p:pic>
        <p:nvPicPr>
          <p:cNvPr id="1026" name="Picture 2" descr="http://img.directindustry.com/images_di/photo-g/uv-vis-spectrometer-nir-25366-5580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36" y="1886945"/>
            <a:ext cx="3913168" cy="238025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a:off x="1611406" y="1896035"/>
            <a:ext cx="2551019" cy="628090"/>
          </a:xfrm>
          <a:prstGeom prst="straightConnector1">
            <a:avLst/>
          </a:prstGeom>
          <a:ln w="19050">
            <a:solidFill>
              <a:srgbClr val="0000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rot="757167">
            <a:off x="2702620" y="1881212"/>
            <a:ext cx="924725" cy="335315"/>
          </a:xfrm>
          <a:prstGeom prst="rect">
            <a:avLst/>
          </a:prstGeom>
          <a:noFill/>
        </p:spPr>
        <p:txBody>
          <a:bodyPr wrap="square" rtlCol="0">
            <a:spAutoFit/>
          </a:bodyPr>
          <a:lstStyle/>
          <a:p>
            <a:r>
              <a:rPr lang="en-US" dirty="0" smtClean="0">
                <a:solidFill>
                  <a:srgbClr val="000000"/>
                </a:solidFill>
              </a:rPr>
              <a:t>1m</a:t>
            </a:r>
            <a:endParaRPr lang="en-GB" dirty="0">
              <a:solidFill>
                <a:srgbClr val="000000"/>
              </a:solidFill>
            </a:endParaRPr>
          </a:p>
        </p:txBody>
      </p:sp>
      <p:sp>
        <p:nvSpPr>
          <p:cNvPr id="49" name="TextBox 48"/>
          <p:cNvSpPr txBox="1"/>
          <p:nvPr/>
        </p:nvSpPr>
        <p:spPr>
          <a:xfrm>
            <a:off x="76232" y="3879396"/>
            <a:ext cx="2815402" cy="584775"/>
          </a:xfrm>
          <a:prstGeom prst="rect">
            <a:avLst/>
          </a:prstGeom>
          <a:noFill/>
        </p:spPr>
        <p:txBody>
          <a:bodyPr wrap="square" rtlCol="0">
            <a:spAutoFit/>
          </a:bodyPr>
          <a:lstStyle/>
          <a:p>
            <a:pPr algn="ctr"/>
            <a:r>
              <a:rPr lang="en-US" sz="1600" b="1" smtClean="0">
                <a:solidFill>
                  <a:srgbClr val="000000"/>
                </a:solidFill>
              </a:rPr>
              <a:t>Table-top spectrometer</a:t>
            </a:r>
          </a:p>
          <a:p>
            <a:pPr algn="ctr"/>
            <a:r>
              <a:rPr lang="en-US" sz="1600" b="1" smtClean="0">
                <a:solidFill>
                  <a:srgbClr val="000000"/>
                </a:solidFill>
              </a:rPr>
              <a:t>(or minispectrometer)</a:t>
            </a:r>
            <a:endParaRPr lang="en-GB" sz="1600" b="1" dirty="0">
              <a:solidFill>
                <a:srgbClr val="000000"/>
              </a:solidFill>
            </a:endParaRPr>
          </a:p>
        </p:txBody>
      </p:sp>
      <p:sp>
        <p:nvSpPr>
          <p:cNvPr id="3" name="TextBox 2"/>
          <p:cNvSpPr txBox="1"/>
          <p:nvPr/>
        </p:nvSpPr>
        <p:spPr>
          <a:xfrm>
            <a:off x="942975" y="1190625"/>
            <a:ext cx="1965603" cy="461665"/>
          </a:xfrm>
          <a:prstGeom prst="rect">
            <a:avLst/>
          </a:prstGeom>
          <a:noFill/>
        </p:spPr>
        <p:txBody>
          <a:bodyPr wrap="none" rtlCol="0">
            <a:spAutoFit/>
          </a:bodyPr>
          <a:lstStyle/>
          <a:p>
            <a:r>
              <a:rPr lang="en-US" sz="2400" smtClean="0"/>
              <a:t>Replace this:</a:t>
            </a:r>
            <a:endParaRPr lang="en-GB" sz="2400"/>
          </a:p>
        </p:txBody>
      </p:sp>
      <p:sp>
        <p:nvSpPr>
          <p:cNvPr id="4" name="TextBox 3"/>
          <p:cNvSpPr txBox="1"/>
          <p:nvPr/>
        </p:nvSpPr>
        <p:spPr>
          <a:xfrm>
            <a:off x="714375" y="5010150"/>
            <a:ext cx="3640740"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Bulky</a:t>
            </a:r>
          </a:p>
          <a:p>
            <a:pPr marL="285750" indent="-285750">
              <a:buFont typeface="Arial" panose="020B0604020202020204" pitchFamily="34" charset="0"/>
              <a:buChar char="•"/>
            </a:pPr>
            <a:r>
              <a:rPr lang="en-US" dirty="0" smtClean="0"/>
              <a:t>Expensive (1’000-10’000 EUR)</a:t>
            </a:r>
          </a:p>
          <a:p>
            <a:pPr marL="285750" indent="-285750">
              <a:buFont typeface="Arial" panose="020B0604020202020204" pitchFamily="34" charset="0"/>
              <a:buChar char="•"/>
            </a:pPr>
            <a:r>
              <a:rPr lang="en-US" dirty="0" smtClean="0"/>
              <a:t>High-performance</a:t>
            </a:r>
          </a:p>
          <a:p>
            <a:pPr marL="285750" indent="-285750">
              <a:buFont typeface="Arial" panose="020B0604020202020204" pitchFamily="34" charset="0"/>
              <a:buChar char="•"/>
            </a:pPr>
            <a:r>
              <a:rPr lang="en-US" dirty="0" smtClean="0"/>
              <a:t>General </a:t>
            </a:r>
            <a:r>
              <a:rPr lang="en-US" dirty="0" smtClean="0"/>
              <a:t>purpose</a:t>
            </a:r>
          </a:p>
          <a:p>
            <a:pPr marL="285750" indent="-285750">
              <a:buFont typeface="Arial" panose="020B0604020202020204" pitchFamily="34" charset="0"/>
              <a:buChar char="•"/>
            </a:pPr>
            <a:r>
              <a:rPr lang="en-US" dirty="0" smtClean="0"/>
              <a:t>Single-pixel</a:t>
            </a:r>
            <a:endParaRPr lang="en-GB" dirty="0"/>
          </a:p>
        </p:txBody>
      </p:sp>
      <p:grpSp>
        <p:nvGrpSpPr>
          <p:cNvPr id="5" name="Group 4"/>
          <p:cNvGrpSpPr/>
          <p:nvPr/>
        </p:nvGrpSpPr>
        <p:grpSpPr>
          <a:xfrm>
            <a:off x="5334000" y="1162050"/>
            <a:ext cx="3768980" cy="5344478"/>
            <a:chOff x="5334000" y="1162050"/>
            <a:chExt cx="3768980" cy="5344478"/>
          </a:xfrm>
        </p:grpSpPr>
        <p:pic>
          <p:nvPicPr>
            <p:cNvPr id="20" name="Picture 4"/>
            <p:cNvPicPr>
              <a:picLocks noChangeAspect="1"/>
            </p:cNvPicPr>
            <p:nvPr/>
          </p:nvPicPr>
          <p:blipFill>
            <a:blip r:embed="rId4" cstate="print">
              <a:extLst>
                <a:ext uri="{28A0092B-C50C-407E-A947-70E740481C1C}">
                  <a14:useLocalDpi xmlns:a14="http://schemas.microsoft.com/office/drawing/2010/main" val="0"/>
                </a:ext>
              </a:extLst>
            </a:blip>
            <a:srcRect b="6987"/>
            <a:stretch>
              <a:fillRect/>
            </a:stretch>
          </p:blipFill>
          <p:spPr bwMode="auto">
            <a:xfrm>
              <a:off x="5781643" y="1923882"/>
              <a:ext cx="2546618" cy="163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265782" y="1162050"/>
              <a:ext cx="1449436" cy="461665"/>
            </a:xfrm>
            <a:prstGeom prst="rect">
              <a:avLst/>
            </a:prstGeom>
            <a:noFill/>
          </p:spPr>
          <p:txBody>
            <a:bodyPr wrap="none" rtlCol="0">
              <a:spAutoFit/>
            </a:bodyPr>
            <a:lstStyle/>
            <a:p>
              <a:r>
                <a:rPr lang="en-US" sz="2400" smtClean="0"/>
                <a:t>With this:</a:t>
              </a:r>
              <a:endParaRPr lang="en-GB" sz="2400"/>
            </a:p>
          </p:txBody>
        </p:sp>
        <p:sp>
          <p:nvSpPr>
            <p:cNvPr id="23" name="TextBox 22"/>
            <p:cNvSpPr txBox="1"/>
            <p:nvPr/>
          </p:nvSpPr>
          <p:spPr>
            <a:xfrm>
              <a:off x="5638800" y="3688896"/>
              <a:ext cx="2815402" cy="338554"/>
            </a:xfrm>
            <a:prstGeom prst="rect">
              <a:avLst/>
            </a:prstGeom>
            <a:noFill/>
          </p:spPr>
          <p:txBody>
            <a:bodyPr wrap="square" rtlCol="0">
              <a:spAutoFit/>
            </a:bodyPr>
            <a:lstStyle/>
            <a:p>
              <a:pPr algn="ctr"/>
              <a:r>
                <a:rPr lang="en-US" sz="1600" b="1" smtClean="0">
                  <a:solidFill>
                    <a:srgbClr val="000000"/>
                  </a:solidFill>
                </a:rPr>
                <a:t>Microspectrometer</a:t>
              </a:r>
              <a:endParaRPr lang="en-GB" sz="1600" b="1" dirty="0">
                <a:solidFill>
                  <a:srgbClr val="000000"/>
                </a:solidFill>
              </a:endParaRPr>
            </a:p>
          </p:txBody>
        </p:sp>
        <p:sp>
          <p:nvSpPr>
            <p:cNvPr id="25" name="TextBox 24"/>
            <p:cNvSpPr txBox="1"/>
            <p:nvPr/>
          </p:nvSpPr>
          <p:spPr>
            <a:xfrm>
              <a:off x="5334000" y="5029200"/>
              <a:ext cx="3768980"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Integrated</a:t>
              </a:r>
            </a:p>
            <a:p>
              <a:pPr marL="285750" indent="-285750">
                <a:buFont typeface="Arial" panose="020B0604020202020204" pitchFamily="34" charset="0"/>
                <a:buChar char="•"/>
              </a:pPr>
              <a:r>
                <a:rPr lang="en-US" dirty="0" smtClean="0"/>
                <a:t>Cheap (10-100 EUR)</a:t>
              </a:r>
            </a:p>
            <a:p>
              <a:pPr marL="285750" indent="-285750">
                <a:buFont typeface="Arial" panose="020B0604020202020204" pitchFamily="34" charset="0"/>
                <a:buChar char="•"/>
              </a:pPr>
              <a:r>
                <a:rPr lang="en-US" dirty="0" smtClean="0"/>
                <a:t>High-performance</a:t>
              </a:r>
            </a:p>
            <a:p>
              <a:pPr marL="285750" indent="-285750">
                <a:buFont typeface="Arial" panose="020B0604020202020204" pitchFamily="34" charset="0"/>
                <a:buChar char="•"/>
              </a:pPr>
              <a:r>
                <a:rPr lang="en-US" dirty="0" smtClean="0"/>
                <a:t>Dedicated to specific </a:t>
              </a:r>
              <a:r>
                <a:rPr lang="en-US" dirty="0" smtClean="0"/>
                <a:t>application</a:t>
              </a:r>
            </a:p>
            <a:p>
              <a:pPr marL="285750" indent="-285750">
                <a:buFont typeface="Arial" panose="020B0604020202020204" pitchFamily="34" charset="0"/>
                <a:buChar char="•"/>
              </a:pPr>
              <a:r>
                <a:rPr lang="en-US" dirty="0" smtClean="0"/>
                <a:t>Arrays</a:t>
              </a:r>
              <a:endParaRPr lang="en-GB" dirty="0"/>
            </a:p>
          </p:txBody>
        </p:sp>
      </p:grpSp>
    </p:spTree>
    <p:extLst>
      <p:ext uri="{BB962C8B-B14F-4D97-AF65-F5344CB8AC3E}">
        <p14:creationId xmlns:p14="http://schemas.microsoft.com/office/powerpoint/2010/main" val="23096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Signal to background limitation</a:t>
            </a:r>
            <a:endParaRPr lang="en-US" sz="2800" b="1" dirty="0">
              <a:solidFill>
                <a:schemeClr val="tx2"/>
              </a:solidFill>
            </a:endParaRPr>
          </a:p>
        </p:txBody>
      </p:sp>
      <p:grpSp>
        <p:nvGrpSpPr>
          <p:cNvPr id="36" name="Group 35"/>
          <p:cNvGrpSpPr/>
          <p:nvPr/>
        </p:nvGrpSpPr>
        <p:grpSpPr>
          <a:xfrm>
            <a:off x="2091194" y="3579181"/>
            <a:ext cx="6176173" cy="1972112"/>
            <a:chOff x="588454" y="3571289"/>
            <a:chExt cx="5597069" cy="1495475"/>
          </a:xfrm>
        </p:grpSpPr>
        <p:grpSp>
          <p:nvGrpSpPr>
            <p:cNvPr id="8" name="Group 7"/>
            <p:cNvGrpSpPr/>
            <p:nvPr/>
          </p:nvGrpSpPr>
          <p:grpSpPr>
            <a:xfrm>
              <a:off x="588454" y="3571289"/>
              <a:ext cx="3306109" cy="1495475"/>
              <a:chOff x="4508639" y="3756391"/>
              <a:chExt cx="3117538" cy="1370476"/>
            </a:xfrm>
          </p:grpSpPr>
          <p:grpSp>
            <p:nvGrpSpPr>
              <p:cNvPr id="9" name="Group 8"/>
              <p:cNvGrpSpPr/>
              <p:nvPr/>
            </p:nvGrpSpPr>
            <p:grpSpPr>
              <a:xfrm>
                <a:off x="5267960" y="3756391"/>
                <a:ext cx="2358217" cy="1370476"/>
                <a:chOff x="5577494" y="3091622"/>
                <a:chExt cx="2358217" cy="1370476"/>
              </a:xfrm>
            </p:grpSpPr>
            <p:pic>
              <p:nvPicPr>
                <p:cNvPr id="24" name="Picture 23"/>
                <p:cNvPicPr/>
                <p:nvPr/>
              </p:nvPicPr>
              <p:blipFill rotWithShape="1">
                <a:blip r:embed="rId3" cstate="print">
                  <a:extLst>
                    <a:ext uri="{28A0092B-C50C-407E-A947-70E740481C1C}">
                      <a14:useLocalDpi xmlns:a14="http://schemas.microsoft.com/office/drawing/2010/main" val="0"/>
                    </a:ext>
                  </a:extLst>
                </a:blip>
                <a:srcRect l="26220" r="20530" b="43248"/>
                <a:stretch/>
              </p:blipFill>
              <p:spPr bwMode="auto">
                <a:xfrm>
                  <a:off x="5577494" y="3319232"/>
                  <a:ext cx="2358217" cy="1142866"/>
                </a:xfrm>
                <a:prstGeom prst="rect">
                  <a:avLst/>
                </a:prstGeom>
                <a:noFill/>
                <a:ln>
                  <a:noFill/>
                </a:ln>
              </p:spPr>
            </p:pic>
            <p:sp>
              <p:nvSpPr>
                <p:cNvPr id="26" name="TextBox 25"/>
                <p:cNvSpPr txBox="1"/>
                <p:nvPr/>
              </p:nvSpPr>
              <p:spPr>
                <a:xfrm>
                  <a:off x="5831159" y="3091622"/>
                  <a:ext cx="1339686" cy="256659"/>
                </a:xfrm>
                <a:prstGeom prst="rect">
                  <a:avLst/>
                </a:prstGeom>
                <a:noFill/>
              </p:spPr>
              <p:txBody>
                <a:bodyPr wrap="square" rtlCol="0">
                  <a:spAutoFit/>
                </a:bodyPr>
                <a:lstStyle/>
                <a:p>
                  <a:pPr algn="ctr"/>
                  <a:r>
                    <a:rPr lang="el-GR" b="1" dirty="0" smtClean="0">
                      <a:solidFill>
                        <a:srgbClr val="FF0000"/>
                      </a:solidFill>
                    </a:rPr>
                    <a:t>λ</a:t>
                  </a:r>
                  <a:r>
                    <a:rPr lang="sr-Latn-RS" b="1" baseline="-25000" dirty="0" smtClean="0">
                      <a:solidFill>
                        <a:srgbClr val="FF0000"/>
                      </a:solidFill>
                    </a:rPr>
                    <a:t>L</a:t>
                  </a:r>
                  <a:endParaRPr lang="en-GB" b="1" dirty="0">
                    <a:solidFill>
                      <a:srgbClr val="FF0000"/>
                    </a:solidFill>
                  </a:endParaRPr>
                </a:p>
              </p:txBody>
            </p:sp>
            <p:sp>
              <p:nvSpPr>
                <p:cNvPr id="27" name="Freeform 26"/>
                <p:cNvSpPr/>
                <p:nvPr/>
              </p:nvSpPr>
              <p:spPr bwMode="auto">
                <a:xfrm rot="21118639">
                  <a:off x="6733516" y="3201801"/>
                  <a:ext cx="88534" cy="468760"/>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grpSp>
            <p:nvGrpSpPr>
              <p:cNvPr id="10" name="Group 9"/>
              <p:cNvGrpSpPr/>
              <p:nvPr/>
            </p:nvGrpSpPr>
            <p:grpSpPr>
              <a:xfrm>
                <a:off x="4508639" y="3926974"/>
                <a:ext cx="771883" cy="1007861"/>
                <a:chOff x="4276972" y="5257800"/>
                <a:chExt cx="771883" cy="1007861"/>
              </a:xfrm>
            </p:grpSpPr>
            <p:cxnSp>
              <p:nvCxnSpPr>
                <p:cNvPr id="11" name="Straight Connector 10"/>
                <p:cNvCxnSpPr/>
                <p:nvPr/>
              </p:nvCxnSpPr>
              <p:spPr bwMode="auto">
                <a:xfrm flipV="1">
                  <a:off x="4903141" y="5626414"/>
                  <a:ext cx="0" cy="183601"/>
                </a:xfrm>
                <a:prstGeom prst="line">
                  <a:avLst/>
                </a:prstGeom>
                <a:noFill/>
                <a:ln w="25400"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flipV="1">
                  <a:off x="4903139" y="5929258"/>
                  <a:ext cx="2" cy="139877"/>
                </a:xfrm>
                <a:prstGeom prst="line">
                  <a:avLst/>
                </a:prstGeom>
                <a:noFill/>
                <a:ln w="25400"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flipH="1">
                  <a:off x="4603770" y="5627645"/>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flipH="1">
                  <a:off x="4603770" y="6079052"/>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flipV="1">
                  <a:off x="4604833" y="5627645"/>
                  <a:ext cx="0" cy="177435"/>
                </a:xfrm>
                <a:prstGeom prst="line">
                  <a:avLst/>
                </a:prstGeom>
                <a:noFill/>
                <a:ln w="2540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flipV="1">
                  <a:off x="4604833" y="5930083"/>
                  <a:ext cx="0" cy="148969"/>
                </a:xfrm>
                <a:prstGeom prst="line">
                  <a:avLst/>
                </a:prstGeom>
                <a:noFill/>
                <a:ln w="25400" cap="flat" cmpd="sng" algn="ctr">
                  <a:solidFill>
                    <a:srgbClr val="000000"/>
                  </a:solidFill>
                  <a:prstDash val="solid"/>
                  <a:round/>
                  <a:headEnd type="none" w="med" len="med"/>
                  <a:tailEnd type="none" w="med" len="med"/>
                </a:ln>
                <a:effectLst/>
              </p:spPr>
            </p:cxnSp>
            <p:pic>
              <p:nvPicPr>
                <p:cNvPr id="17" name="Picture 3" descr="C:\Users\zzobenica\Desktop\KcjeMXbMi.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68" r="2288"/>
                <a:stretch/>
              </p:blipFill>
              <p:spPr bwMode="auto">
                <a:xfrm rot="16200000">
                  <a:off x="4509596" y="5800900"/>
                  <a:ext cx="190474" cy="1336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clker.com/cliparts/4/4/d/4/12236156551925934261rsamurti_RSA_IEC_Ground_Symbo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847" y="6079052"/>
                  <a:ext cx="347846" cy="18660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bwMode="auto">
                <a:xfrm flipH="1">
                  <a:off x="4899169" y="5808176"/>
                  <a:ext cx="149685" cy="0"/>
                </a:xfrm>
                <a:prstGeom prst="line">
                  <a:avLst/>
                </a:prstGeom>
                <a:noFill/>
                <a:ln w="25400" cap="flat" cmpd="sng" algn="ctr">
                  <a:solidFill>
                    <a:srgbClr val="000000"/>
                  </a:solidFill>
                  <a:prstDash val="solid"/>
                  <a:round/>
                  <a:headEnd type="none" w="med" len="med"/>
                  <a:tailEnd type="none" w="med" len="med"/>
                </a:ln>
                <a:effectLst/>
              </p:spPr>
            </p:cxnSp>
            <p:cxnSp>
              <p:nvCxnSpPr>
                <p:cNvPr id="20" name="Straight Connector 19"/>
                <p:cNvCxnSpPr/>
                <p:nvPr/>
              </p:nvCxnSpPr>
              <p:spPr bwMode="auto">
                <a:xfrm flipH="1">
                  <a:off x="4899170" y="5929258"/>
                  <a:ext cx="149685" cy="0"/>
                </a:xfrm>
                <a:prstGeom prst="line">
                  <a:avLst/>
                </a:prstGeom>
                <a:noFill/>
                <a:ln w="25400" cap="flat" cmpd="sng" algn="ctr">
                  <a:solidFill>
                    <a:srgbClr val="000000"/>
                  </a:solidFill>
                  <a:prstDash val="solid"/>
                  <a:round/>
                  <a:headEnd type="none" w="med" len="med"/>
                  <a:tailEnd type="none" w="med" len="med"/>
                </a:ln>
                <a:effectLst/>
              </p:spPr>
            </p:cxnSp>
            <p:sp>
              <p:nvSpPr>
                <p:cNvPr id="21" name="Rectangle 20"/>
                <p:cNvSpPr/>
                <p:nvPr/>
              </p:nvSpPr>
              <p:spPr>
                <a:xfrm>
                  <a:off x="4450463" y="5257800"/>
                  <a:ext cx="483253" cy="256659"/>
                </a:xfrm>
                <a:prstGeom prst="rect">
                  <a:avLst/>
                </a:prstGeom>
              </p:spPr>
              <p:txBody>
                <a:bodyPr wrap="square">
                  <a:spAutoFit/>
                </a:bodyPr>
                <a:lstStyle/>
                <a:p>
                  <a:pPr algn="ctr"/>
                  <a:r>
                    <a:rPr lang="en-US"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I</a:t>
                  </a:r>
                  <a:r>
                    <a:rPr lang="en-US"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ph</a:t>
                  </a:r>
                  <a:endParaRPr lang="en-US" sz="24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cxnSp>
              <p:nvCxnSpPr>
                <p:cNvPr id="22" name="Straight Arrow Connector 21"/>
                <p:cNvCxnSpPr/>
                <p:nvPr/>
              </p:nvCxnSpPr>
              <p:spPr bwMode="auto">
                <a:xfrm>
                  <a:off x="4640178" y="5627645"/>
                  <a:ext cx="226555" cy="0"/>
                </a:xfrm>
                <a:prstGeom prst="straightConnector1">
                  <a:avLst/>
                </a:prstGeom>
                <a:noFill/>
                <a:ln w="25400" cap="flat" cmpd="sng" algn="ctr">
                  <a:solidFill>
                    <a:srgbClr val="000000"/>
                  </a:solidFill>
                  <a:prstDash val="solid"/>
                  <a:round/>
                  <a:headEnd type="none" w="med" len="med"/>
                  <a:tailEnd type="arrow"/>
                </a:ln>
                <a:effectLst/>
              </p:spPr>
            </p:cxnSp>
            <p:sp>
              <p:nvSpPr>
                <p:cNvPr id="23" name="Rectangle 22"/>
                <p:cNvSpPr/>
                <p:nvPr/>
              </p:nvSpPr>
              <p:spPr>
                <a:xfrm>
                  <a:off x="4276972" y="5718308"/>
                  <a:ext cx="305749" cy="256659"/>
                </a:xfrm>
                <a:prstGeom prst="rect">
                  <a:avLst/>
                </a:prstGeom>
              </p:spPr>
              <p:txBody>
                <a:bodyPr wrap="none">
                  <a:spAutoFit/>
                </a:bodyPr>
                <a:lstStyle/>
                <a:p>
                  <a:pPr algn="ctr"/>
                  <a:r>
                    <a:rPr lang="en-US"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R</a:t>
                  </a:r>
                  <a:endParaRPr lang="en-US" sz="28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grpSp>
        </p:grpSp>
        <p:cxnSp>
          <p:nvCxnSpPr>
            <p:cNvPr id="29" name="Straight Connector 28"/>
            <p:cNvCxnSpPr/>
            <p:nvPr/>
          </p:nvCxnSpPr>
          <p:spPr bwMode="auto">
            <a:xfrm flipV="1">
              <a:off x="4047187" y="4259941"/>
              <a:ext cx="1" cy="233350"/>
            </a:xfrm>
            <a:prstGeom prst="line">
              <a:avLst/>
            </a:prstGeom>
            <a:noFill/>
            <a:ln w="254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flipH="1" flipV="1">
              <a:off x="4047187" y="4760712"/>
              <a:ext cx="3727" cy="215797"/>
            </a:xfrm>
            <a:prstGeom prst="line">
              <a:avLst/>
            </a:prstGeom>
            <a:noFill/>
            <a:ln w="25400"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flipH="1">
              <a:off x="4047187" y="4976509"/>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flipH="1">
              <a:off x="3897502" y="4494116"/>
              <a:ext cx="149685" cy="0"/>
            </a:xfrm>
            <a:prstGeom prst="line">
              <a:avLst/>
            </a:prstGeom>
            <a:noFill/>
            <a:ln w="254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flipH="1">
              <a:off x="3897505" y="4767391"/>
              <a:ext cx="149685" cy="0"/>
            </a:xfrm>
            <a:prstGeom prst="line">
              <a:avLst/>
            </a:prstGeom>
            <a:noFill/>
            <a:ln w="25400"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flipH="1">
              <a:off x="4050912" y="4259938"/>
              <a:ext cx="299373" cy="0"/>
            </a:xfrm>
            <a:prstGeom prst="line">
              <a:avLst/>
            </a:prstGeom>
            <a:noFill/>
            <a:ln w="25400" cap="flat" cmpd="sng" algn="ctr">
              <a:solidFill>
                <a:srgbClr val="000000"/>
              </a:solidFill>
              <a:prstDash val="solid"/>
              <a:round/>
              <a:headEnd type="none" w="med" len="med"/>
              <a:tailEnd type="none" w="med" len="med"/>
            </a:ln>
            <a:effectLst/>
          </p:spPr>
        </p:cxnSp>
        <p:pic>
          <p:nvPicPr>
            <p:cNvPr id="6156" name="Picture 12" descr="http://www.clipartbest.com/cliparts/MiL/L88/MiLL8879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859" r="17179"/>
            <a:stretch/>
          </p:blipFill>
          <p:spPr bwMode="auto">
            <a:xfrm>
              <a:off x="4225196" y="4366658"/>
              <a:ext cx="268480" cy="270018"/>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p:cNvCxnSpPr/>
            <p:nvPr/>
          </p:nvCxnSpPr>
          <p:spPr bwMode="auto">
            <a:xfrm flipV="1">
              <a:off x="4354012" y="4824109"/>
              <a:ext cx="0" cy="152400"/>
            </a:xfrm>
            <a:prstGeom prst="line">
              <a:avLst/>
            </a:prstGeom>
            <a:noFill/>
            <a:ln w="25400" cap="flat" cmpd="sng" algn="ctr">
              <a:solidFill>
                <a:srgbClr val="000000"/>
              </a:solidFill>
              <a:prstDash val="solid"/>
              <a:round/>
              <a:headEnd type="none" w="med" len="med"/>
              <a:tailEnd type="none" w="med" len="med"/>
            </a:ln>
            <a:effectLst/>
          </p:spPr>
        </p:cxnSp>
        <p:cxnSp>
          <p:nvCxnSpPr>
            <p:cNvPr id="55" name="Straight Connector 54"/>
            <p:cNvCxnSpPr/>
            <p:nvPr/>
          </p:nvCxnSpPr>
          <p:spPr bwMode="auto">
            <a:xfrm flipH="1">
              <a:off x="4209750" y="4824109"/>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56" name="Straight Connector 55"/>
            <p:cNvCxnSpPr/>
            <p:nvPr/>
          </p:nvCxnSpPr>
          <p:spPr bwMode="auto">
            <a:xfrm flipH="1" flipV="1">
              <a:off x="4277147" y="4747909"/>
              <a:ext cx="152402" cy="1"/>
            </a:xfrm>
            <a:prstGeom prst="line">
              <a:avLst/>
            </a:prstGeom>
            <a:noFill/>
            <a:ln w="38100" cap="flat" cmpd="sng" algn="ctr">
              <a:solidFill>
                <a:srgbClr val="000000"/>
              </a:solidFill>
              <a:prstDash val="solid"/>
              <a:round/>
              <a:headEnd type="none" w="med" len="med"/>
              <a:tailEnd type="none" w="med" len="med"/>
            </a:ln>
            <a:effectLst/>
          </p:spPr>
        </p:cxnSp>
        <p:cxnSp>
          <p:nvCxnSpPr>
            <p:cNvPr id="67" name="Straight Connector 66"/>
            <p:cNvCxnSpPr/>
            <p:nvPr/>
          </p:nvCxnSpPr>
          <p:spPr bwMode="auto">
            <a:xfrm flipV="1">
              <a:off x="4359436" y="4249416"/>
              <a:ext cx="0" cy="131090"/>
            </a:xfrm>
            <a:prstGeom prst="line">
              <a:avLst/>
            </a:prstGeom>
            <a:noFill/>
            <a:ln w="25400" cap="flat" cmpd="sng" algn="ctr">
              <a:solidFill>
                <a:srgbClr val="000000"/>
              </a:solidFill>
              <a:prstDash val="solid"/>
              <a:round/>
              <a:headEnd type="none" w="med" len="med"/>
              <a:tailEnd type="none" w="med" len="med"/>
            </a:ln>
            <a:effectLst/>
          </p:spPr>
        </p:cxnSp>
        <p:cxnSp>
          <p:nvCxnSpPr>
            <p:cNvPr id="68" name="Straight Connector 67"/>
            <p:cNvCxnSpPr/>
            <p:nvPr/>
          </p:nvCxnSpPr>
          <p:spPr bwMode="auto">
            <a:xfrm flipV="1">
              <a:off x="4359436" y="4616819"/>
              <a:ext cx="0" cy="131090"/>
            </a:xfrm>
            <a:prstGeom prst="line">
              <a:avLst/>
            </a:prstGeom>
            <a:noFill/>
            <a:ln w="25400" cap="flat" cmpd="sng" algn="ctr">
              <a:solidFill>
                <a:srgbClr val="000000"/>
              </a:solidFill>
              <a:prstDash val="solid"/>
              <a:round/>
              <a:headEnd type="none" w="med" len="med"/>
              <a:tailEnd type="none" w="med" len="med"/>
            </a:ln>
            <a:effectLst/>
          </p:spPr>
        </p:cxnSp>
        <p:sp>
          <p:nvSpPr>
            <p:cNvPr id="9245" name="TextBox 9244"/>
            <p:cNvSpPr txBox="1"/>
            <p:nvPr/>
          </p:nvSpPr>
          <p:spPr>
            <a:xfrm>
              <a:off x="4509123" y="4338117"/>
              <a:ext cx="1676400" cy="556247"/>
            </a:xfrm>
            <a:prstGeom prst="rect">
              <a:avLst/>
            </a:prstGeom>
            <a:noFill/>
          </p:spPr>
          <p:txBody>
            <a:bodyPr wrap="square" rtlCol="0">
              <a:spAutoFit/>
            </a:bodyPr>
            <a:lstStyle/>
            <a:p>
              <a:r>
                <a:rPr lang="el-GR" b="1" dirty="0" smtClean="0">
                  <a:solidFill>
                    <a:srgbClr val="000000"/>
                  </a:solidFill>
                </a:rPr>
                <a:t>Δ</a:t>
              </a:r>
              <a:r>
                <a:rPr lang="en-US" b="1" dirty="0" smtClean="0">
                  <a:solidFill>
                    <a:srgbClr val="000000"/>
                  </a:solidFill>
                </a:rPr>
                <a:t>V sin(2</a:t>
              </a:r>
              <a:r>
                <a:rPr lang="el-GR" b="1" dirty="0" smtClean="0">
                  <a:solidFill>
                    <a:srgbClr val="000000"/>
                  </a:solidFill>
                </a:rPr>
                <a:t>π</a:t>
              </a:r>
              <a:r>
                <a:rPr lang="en-US" b="1" dirty="0" err="1" smtClean="0">
                  <a:solidFill>
                    <a:srgbClr val="000000"/>
                  </a:solidFill>
                </a:rPr>
                <a:t>ft</a:t>
              </a:r>
              <a:r>
                <a:rPr lang="en-US" b="1" dirty="0" smtClean="0">
                  <a:solidFill>
                    <a:srgbClr val="000000"/>
                  </a:solidFill>
                </a:rPr>
                <a:t>)</a:t>
              </a:r>
            </a:p>
            <a:p>
              <a:pPr>
                <a:lnSpc>
                  <a:spcPct val="150000"/>
                </a:lnSpc>
              </a:pPr>
              <a:r>
                <a:rPr lang="en-US" b="1" dirty="0" smtClean="0">
                  <a:solidFill>
                    <a:srgbClr val="000000"/>
                  </a:solidFill>
                </a:rPr>
                <a:t>V</a:t>
              </a:r>
              <a:r>
                <a:rPr lang="en-US" b="1" baseline="-25000" dirty="0" smtClean="0">
                  <a:solidFill>
                    <a:srgbClr val="000000"/>
                  </a:solidFill>
                </a:rPr>
                <a:t>t</a:t>
              </a:r>
              <a:endParaRPr lang="en-GB" b="1" dirty="0">
                <a:solidFill>
                  <a:srgbClr val="000000"/>
                </a:solidFill>
              </a:endParaRPr>
            </a:p>
          </p:txBody>
        </p:sp>
      </p:grpSp>
      <p:sp>
        <p:nvSpPr>
          <p:cNvPr id="37" name="TextBox 36"/>
          <p:cNvSpPr txBox="1"/>
          <p:nvPr/>
        </p:nvSpPr>
        <p:spPr>
          <a:xfrm>
            <a:off x="6417517" y="3611072"/>
            <a:ext cx="170172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n-US" sz="1600" i="1" dirty="0" smtClean="0">
                <a:solidFill>
                  <a:srgbClr val="000000"/>
                </a:solidFill>
              </a:rPr>
              <a:t>AC signal </a:t>
            </a:r>
          </a:p>
          <a:p>
            <a:pPr algn="ctr">
              <a:lnSpc>
                <a:spcPct val="150000"/>
              </a:lnSpc>
            </a:pPr>
            <a:r>
              <a:rPr lang="en-US" sz="1600" i="1" dirty="0" smtClean="0">
                <a:solidFill>
                  <a:srgbClr val="000000"/>
                </a:solidFill>
              </a:rPr>
              <a:t>at frequency </a:t>
            </a:r>
            <a:r>
              <a:rPr lang="en-US" sz="1600" b="1" i="1" dirty="0" smtClean="0">
                <a:solidFill>
                  <a:srgbClr val="000000"/>
                </a:solidFill>
              </a:rPr>
              <a:t>f</a:t>
            </a:r>
            <a:endParaRPr lang="en-GB" sz="1600" b="1" i="1" dirty="0">
              <a:solidFill>
                <a:srgbClr val="000000"/>
              </a:solidFill>
            </a:endParaRPr>
          </a:p>
        </p:txBody>
      </p:sp>
      <p:sp>
        <p:nvSpPr>
          <p:cNvPr id="81" name="TextBox 80"/>
          <p:cNvSpPr txBox="1"/>
          <p:nvPr/>
        </p:nvSpPr>
        <p:spPr>
          <a:xfrm>
            <a:off x="434036" y="3593817"/>
            <a:ext cx="183605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n-US" sz="1600" i="1" dirty="0" smtClean="0">
                <a:solidFill>
                  <a:srgbClr val="000000"/>
                </a:solidFill>
              </a:rPr>
              <a:t>Photocurrent at</a:t>
            </a:r>
          </a:p>
          <a:p>
            <a:pPr algn="ctr">
              <a:lnSpc>
                <a:spcPct val="150000"/>
              </a:lnSpc>
            </a:pPr>
            <a:r>
              <a:rPr lang="en-US" sz="1600" i="1" dirty="0" smtClean="0">
                <a:solidFill>
                  <a:srgbClr val="000000"/>
                </a:solidFill>
              </a:rPr>
              <a:t> frequency </a:t>
            </a:r>
            <a:r>
              <a:rPr lang="en-US" sz="1600" b="1" i="1" dirty="0" smtClean="0">
                <a:solidFill>
                  <a:srgbClr val="000000"/>
                </a:solidFill>
              </a:rPr>
              <a:t>f</a:t>
            </a:r>
            <a:endParaRPr lang="en-GB" sz="1600" b="1" i="1" dirty="0">
              <a:solidFill>
                <a:srgbClr val="000000"/>
              </a:solidFill>
            </a:endParaRPr>
          </a:p>
        </p:txBody>
      </p:sp>
      <p:sp>
        <p:nvSpPr>
          <p:cNvPr id="40" name="Rectangle 39"/>
          <p:cNvSpPr/>
          <p:nvPr/>
        </p:nvSpPr>
        <p:spPr>
          <a:xfrm>
            <a:off x="499402" y="940617"/>
            <a:ext cx="3269702" cy="861774"/>
          </a:xfrm>
          <a:prstGeom prst="rect">
            <a:avLst/>
          </a:prstGeom>
        </p:spPr>
        <p:txBody>
          <a:bodyPr wrap="square">
            <a:spAutoFit/>
          </a:bodyPr>
          <a:lstStyle/>
          <a:p>
            <a:endParaRPr lang="en-US" sz="1600" dirty="0">
              <a:solidFill>
                <a:srgbClr val="000000"/>
              </a:solidFill>
            </a:endParaRPr>
          </a:p>
          <a:p>
            <a:pPr marL="285750" indent="-285750">
              <a:buFont typeface="Courier New" panose="02070309020205020404" pitchFamily="49" charset="0"/>
              <a:buChar char="o"/>
            </a:pPr>
            <a:r>
              <a:rPr lang="en-US" dirty="0" smtClean="0">
                <a:solidFill>
                  <a:srgbClr val="000000"/>
                </a:solidFill>
              </a:rPr>
              <a:t>S/BKG = I</a:t>
            </a:r>
            <a:r>
              <a:rPr lang="en-US" baseline="-25000" dirty="0" smtClean="0">
                <a:solidFill>
                  <a:srgbClr val="000000"/>
                </a:solidFill>
              </a:rPr>
              <a:t>max</a:t>
            </a:r>
            <a:r>
              <a:rPr lang="en-US" dirty="0" smtClean="0">
                <a:solidFill>
                  <a:srgbClr val="000000"/>
                </a:solidFill>
              </a:rPr>
              <a:t>/ I</a:t>
            </a:r>
            <a:r>
              <a:rPr lang="en-US" baseline="-25000" dirty="0" smtClean="0">
                <a:solidFill>
                  <a:srgbClr val="000000"/>
                </a:solidFill>
              </a:rPr>
              <a:t>BKG</a:t>
            </a:r>
            <a:r>
              <a:rPr lang="en-US" dirty="0" smtClean="0">
                <a:solidFill>
                  <a:srgbClr val="000000"/>
                </a:solidFill>
              </a:rPr>
              <a:t> </a:t>
            </a:r>
            <a:r>
              <a:rPr lang="en-US" dirty="0">
                <a:solidFill>
                  <a:srgbClr val="000000"/>
                </a:solidFill>
              </a:rPr>
              <a:t>&lt; </a:t>
            </a:r>
            <a:r>
              <a:rPr lang="en-US" dirty="0" smtClean="0">
                <a:solidFill>
                  <a:srgbClr val="000000"/>
                </a:solidFill>
              </a:rPr>
              <a:t>20  </a:t>
            </a:r>
            <a:endParaRPr lang="en-US" dirty="0">
              <a:solidFill>
                <a:srgbClr val="000000"/>
              </a:solidFill>
            </a:endParaRPr>
          </a:p>
          <a:p>
            <a:pPr marL="285750" indent="-285750">
              <a:buFont typeface="Arial" panose="020B0604020202020204" pitchFamily="34" charset="0"/>
              <a:buChar char="•"/>
            </a:pPr>
            <a:endParaRPr lang="en-US" sz="1600" i="1" dirty="0">
              <a:solidFill>
                <a:srgbClr val="000000"/>
              </a:solidFill>
            </a:endParaRPr>
          </a:p>
        </p:txBody>
      </p:sp>
      <p:grpSp>
        <p:nvGrpSpPr>
          <p:cNvPr id="42" name="Group 41"/>
          <p:cNvGrpSpPr/>
          <p:nvPr/>
        </p:nvGrpSpPr>
        <p:grpSpPr>
          <a:xfrm>
            <a:off x="3765617" y="5934979"/>
            <a:ext cx="1404065" cy="663350"/>
            <a:chOff x="5092387" y="5961449"/>
            <a:chExt cx="1404065" cy="663350"/>
          </a:xfrm>
        </p:grpSpPr>
        <p:sp>
          <p:nvSpPr>
            <p:cNvPr id="84" name="Rectangle 83"/>
            <p:cNvSpPr/>
            <p:nvPr/>
          </p:nvSpPr>
          <p:spPr bwMode="auto">
            <a:xfrm>
              <a:off x="5092387" y="5961449"/>
              <a:ext cx="1404065" cy="653275"/>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85" name="TextBox 84"/>
            <p:cNvSpPr txBox="1"/>
            <p:nvPr/>
          </p:nvSpPr>
          <p:spPr>
            <a:xfrm>
              <a:off x="5271136" y="6040024"/>
              <a:ext cx="1046566" cy="584775"/>
            </a:xfrm>
            <a:prstGeom prst="rect">
              <a:avLst/>
            </a:prstGeom>
            <a:noFill/>
          </p:spPr>
          <p:txBody>
            <a:bodyPr wrap="square" rtlCol="0">
              <a:spAutoFit/>
            </a:bodyPr>
            <a:lstStyle/>
            <a:p>
              <a:pPr algn="ctr"/>
              <a:r>
                <a:rPr lang="sr-Latn-RS" sz="1600" dirty="0" smtClean="0">
                  <a:solidFill>
                    <a:srgbClr val="000000"/>
                  </a:solidFill>
                </a:rPr>
                <a:t>Lock-in</a:t>
              </a:r>
            </a:p>
            <a:p>
              <a:pPr algn="ctr"/>
              <a:r>
                <a:rPr lang="sr-Latn-RS" sz="1600" dirty="0" smtClean="0">
                  <a:solidFill>
                    <a:srgbClr val="000000"/>
                  </a:solidFill>
                </a:rPr>
                <a:t>Amplifier</a:t>
              </a:r>
              <a:endParaRPr lang="en-GB" sz="1600" dirty="0">
                <a:solidFill>
                  <a:srgbClr val="000000"/>
                </a:solidFill>
              </a:endParaRPr>
            </a:p>
          </p:txBody>
        </p:sp>
      </p:grpSp>
      <p:grpSp>
        <p:nvGrpSpPr>
          <p:cNvPr id="94" name="Group 93"/>
          <p:cNvGrpSpPr/>
          <p:nvPr/>
        </p:nvGrpSpPr>
        <p:grpSpPr>
          <a:xfrm>
            <a:off x="5169683" y="4966946"/>
            <a:ext cx="1780087" cy="1224638"/>
            <a:chOff x="6496452" y="5033416"/>
            <a:chExt cx="1718150" cy="1164389"/>
          </a:xfrm>
        </p:grpSpPr>
        <p:cxnSp>
          <p:nvCxnSpPr>
            <p:cNvPr id="87" name="Straight Arrow Connector 86"/>
            <p:cNvCxnSpPr/>
            <p:nvPr/>
          </p:nvCxnSpPr>
          <p:spPr bwMode="auto">
            <a:xfrm flipV="1">
              <a:off x="8214602" y="5033416"/>
              <a:ext cx="0" cy="1164388"/>
            </a:xfrm>
            <a:prstGeom prst="straightConnector1">
              <a:avLst/>
            </a:prstGeom>
            <a:noFill/>
            <a:ln w="28575" cap="flat" cmpd="sng" algn="ctr">
              <a:solidFill>
                <a:srgbClr val="000000"/>
              </a:solidFill>
              <a:prstDash val="solid"/>
              <a:round/>
              <a:headEnd type="none" w="med" len="med"/>
              <a:tailEnd type="arrow"/>
            </a:ln>
            <a:effectLst/>
          </p:spPr>
        </p:cxnSp>
        <p:cxnSp>
          <p:nvCxnSpPr>
            <p:cNvPr id="92" name="Straight Connector 91"/>
            <p:cNvCxnSpPr/>
            <p:nvPr/>
          </p:nvCxnSpPr>
          <p:spPr bwMode="auto">
            <a:xfrm flipH="1">
              <a:off x="6496452" y="6197804"/>
              <a:ext cx="1718150" cy="1"/>
            </a:xfrm>
            <a:prstGeom prst="line">
              <a:avLst/>
            </a:prstGeom>
            <a:noFill/>
            <a:ln w="25400" cap="flat" cmpd="sng" algn="ctr">
              <a:solidFill>
                <a:srgbClr val="000000"/>
              </a:solidFill>
              <a:prstDash val="solid"/>
              <a:round/>
              <a:headEnd type="none" w="med" len="med"/>
              <a:tailEnd type="none" w="med" len="med"/>
            </a:ln>
            <a:effectLst/>
          </p:spPr>
        </p:cxnSp>
        <p:sp>
          <p:nvSpPr>
            <p:cNvPr id="69" name="TextBox 68"/>
            <p:cNvSpPr txBox="1"/>
            <p:nvPr/>
          </p:nvSpPr>
          <p:spPr>
            <a:xfrm>
              <a:off x="6712543" y="5859250"/>
              <a:ext cx="1277616" cy="338554"/>
            </a:xfrm>
            <a:prstGeom prst="rect">
              <a:avLst/>
            </a:prstGeom>
            <a:noFill/>
          </p:spPr>
          <p:txBody>
            <a:bodyPr wrap="square" rtlCol="0">
              <a:spAutoFit/>
            </a:bodyPr>
            <a:lstStyle/>
            <a:p>
              <a:r>
                <a:rPr lang="en-US" sz="1600" dirty="0" smtClean="0">
                  <a:solidFill>
                    <a:srgbClr val="000000"/>
                  </a:solidFill>
                </a:rPr>
                <a:t>Oscillator</a:t>
              </a:r>
              <a:endParaRPr lang="en-GB" sz="1600" dirty="0">
                <a:solidFill>
                  <a:srgbClr val="000000"/>
                </a:solidFill>
              </a:endParaRPr>
            </a:p>
          </p:txBody>
        </p:sp>
      </p:grpSp>
      <p:grpSp>
        <p:nvGrpSpPr>
          <p:cNvPr id="95" name="Group 94"/>
          <p:cNvGrpSpPr/>
          <p:nvPr/>
        </p:nvGrpSpPr>
        <p:grpSpPr>
          <a:xfrm>
            <a:off x="1749623" y="4691466"/>
            <a:ext cx="2466350" cy="1630433"/>
            <a:chOff x="3810000" y="5119262"/>
            <a:chExt cx="2163275" cy="1134871"/>
          </a:xfrm>
        </p:grpSpPr>
        <p:cxnSp>
          <p:nvCxnSpPr>
            <p:cNvPr id="106" name="Straight Connector 105"/>
            <p:cNvCxnSpPr/>
            <p:nvPr/>
          </p:nvCxnSpPr>
          <p:spPr bwMode="auto">
            <a:xfrm flipH="1">
              <a:off x="3810000" y="6165875"/>
              <a:ext cx="1771319" cy="0"/>
            </a:xfrm>
            <a:prstGeom prst="line">
              <a:avLst/>
            </a:prstGeom>
            <a:noFill/>
            <a:ln w="25400" cap="flat" cmpd="sng" algn="ctr">
              <a:solidFill>
                <a:srgbClr val="000000"/>
              </a:solidFill>
              <a:prstDash val="solid"/>
              <a:round/>
              <a:headEnd type="none" w="med" len="med"/>
              <a:tailEnd type="none" w="med" len="med"/>
            </a:ln>
            <a:effectLst/>
          </p:spPr>
        </p:cxnSp>
        <p:sp>
          <p:nvSpPr>
            <p:cNvPr id="112" name="TextBox 111"/>
            <p:cNvSpPr txBox="1"/>
            <p:nvPr/>
          </p:nvSpPr>
          <p:spPr>
            <a:xfrm>
              <a:off x="4695659" y="5915579"/>
              <a:ext cx="1277616" cy="338554"/>
            </a:xfrm>
            <a:prstGeom prst="rect">
              <a:avLst/>
            </a:prstGeom>
            <a:noFill/>
          </p:spPr>
          <p:txBody>
            <a:bodyPr wrap="square" rtlCol="0">
              <a:spAutoFit/>
            </a:bodyPr>
            <a:lstStyle/>
            <a:p>
              <a:r>
                <a:rPr lang="en-US" sz="1600" dirty="0" smtClean="0">
                  <a:solidFill>
                    <a:srgbClr val="000000"/>
                  </a:solidFill>
                </a:rPr>
                <a:t>Read</a:t>
              </a:r>
              <a:endParaRPr lang="en-GB" sz="1600" dirty="0">
                <a:solidFill>
                  <a:srgbClr val="000000"/>
                </a:solidFill>
              </a:endParaRPr>
            </a:p>
          </p:txBody>
        </p:sp>
        <p:cxnSp>
          <p:nvCxnSpPr>
            <p:cNvPr id="127" name="Straight Arrow Connector 126"/>
            <p:cNvCxnSpPr/>
            <p:nvPr/>
          </p:nvCxnSpPr>
          <p:spPr bwMode="auto">
            <a:xfrm>
              <a:off x="3810000" y="5119262"/>
              <a:ext cx="298498" cy="0"/>
            </a:xfrm>
            <a:prstGeom prst="straightConnector1">
              <a:avLst/>
            </a:prstGeom>
            <a:noFill/>
            <a:ln w="28575" cap="flat" cmpd="sng" algn="ctr">
              <a:solidFill>
                <a:srgbClr val="000000"/>
              </a:solidFill>
              <a:prstDash val="solid"/>
              <a:round/>
              <a:headEnd type="none" w="med" len="med"/>
              <a:tailEnd type="arrow"/>
            </a:ln>
            <a:effectLst/>
          </p:spPr>
        </p:cxnSp>
        <p:cxnSp>
          <p:nvCxnSpPr>
            <p:cNvPr id="134" name="Straight Connector 133"/>
            <p:cNvCxnSpPr/>
            <p:nvPr/>
          </p:nvCxnSpPr>
          <p:spPr bwMode="auto">
            <a:xfrm flipV="1">
              <a:off x="3810000" y="5121713"/>
              <a:ext cx="0" cy="1044162"/>
            </a:xfrm>
            <a:prstGeom prst="line">
              <a:avLst/>
            </a:prstGeom>
            <a:noFill/>
            <a:ln w="25400" cap="flat" cmpd="sng" algn="ctr">
              <a:solidFill>
                <a:srgbClr val="000000"/>
              </a:solidFill>
              <a:prstDash val="solid"/>
              <a:round/>
              <a:headEnd type="none" w="med" len="med"/>
              <a:tailEnd type="none" w="med" len="med"/>
            </a:ln>
            <a:effectLst/>
          </p:spPr>
        </p:cxnSp>
      </p:grpSp>
      <p:pic>
        <p:nvPicPr>
          <p:cNvPr id="53" name="Picture 2" descr="C:\Users\zzobenica\Desktop\peak.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803" t="19177" r="37468" b="20029"/>
          <a:stretch/>
        </p:blipFill>
        <p:spPr bwMode="auto">
          <a:xfrm>
            <a:off x="5958074" y="1509207"/>
            <a:ext cx="1905712" cy="1621898"/>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6522875" y="950681"/>
            <a:ext cx="776110" cy="2411541"/>
            <a:chOff x="5727414" y="548273"/>
            <a:chExt cx="684803" cy="1699178"/>
          </a:xfrm>
        </p:grpSpPr>
        <p:cxnSp>
          <p:nvCxnSpPr>
            <p:cNvPr id="57" name="Straight Arrow Connector 56"/>
            <p:cNvCxnSpPr/>
            <p:nvPr/>
          </p:nvCxnSpPr>
          <p:spPr bwMode="auto">
            <a:xfrm flipV="1">
              <a:off x="6057900" y="806555"/>
              <a:ext cx="0" cy="1440896"/>
            </a:xfrm>
            <a:prstGeom prst="straightConnector1">
              <a:avLst/>
            </a:prstGeom>
            <a:noFill/>
            <a:ln w="25400" cap="flat" cmpd="sng" algn="ctr">
              <a:solidFill>
                <a:schemeClr val="bg1"/>
              </a:solidFill>
              <a:prstDash val="solid"/>
              <a:round/>
              <a:headEnd type="none" w="med" len="med"/>
              <a:tailEnd type="arrow"/>
            </a:ln>
            <a:effectLst/>
          </p:spPr>
        </p:cxnSp>
        <p:sp>
          <p:nvSpPr>
            <p:cNvPr id="58" name="TextBox 57"/>
            <p:cNvSpPr txBox="1"/>
            <p:nvPr/>
          </p:nvSpPr>
          <p:spPr>
            <a:xfrm>
              <a:off x="5727414" y="548273"/>
              <a:ext cx="684803" cy="36933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grpSp>
        <p:nvGrpSpPr>
          <p:cNvPr id="59" name="Group 58"/>
          <p:cNvGrpSpPr/>
          <p:nvPr/>
        </p:nvGrpSpPr>
        <p:grpSpPr>
          <a:xfrm>
            <a:off x="6910930" y="1509207"/>
            <a:ext cx="248533" cy="2756937"/>
            <a:chOff x="4361647" y="1333429"/>
            <a:chExt cx="541248" cy="2919772"/>
          </a:xfrm>
        </p:grpSpPr>
        <p:pic>
          <p:nvPicPr>
            <p:cNvPr id="60" name="Picture 4" descr="https://encrypted-tbn1.gstatic.com/images?q=tbn:ANd9GcRVHOvq5Bg7KE9qz9kmxBCM_orL7357iqg_1V_4uKQEr17XxGARFw"/>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390" t="-1495" r="8035" b="1495"/>
            <a:stretch/>
          </p:blipFill>
          <p:spPr bwMode="auto">
            <a:xfrm rot="5400000">
              <a:off x="4189721" y="3451611"/>
              <a:ext cx="885100" cy="541248"/>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a:stCxn id="53" idx="0"/>
            </p:cNvCxnSpPr>
            <p:nvPr/>
          </p:nvCxnSpPr>
          <p:spPr bwMode="auto">
            <a:xfrm>
              <a:off x="4361647" y="1333429"/>
              <a:ext cx="2" cy="2917017"/>
            </a:xfrm>
            <a:prstGeom prst="line">
              <a:avLst/>
            </a:prstGeom>
            <a:ln>
              <a:prstDash val="lgDash"/>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2" name="Straight Connector 61"/>
            <p:cNvCxnSpPr/>
            <p:nvPr/>
          </p:nvCxnSpPr>
          <p:spPr bwMode="auto">
            <a:xfrm>
              <a:off x="4876800" y="1354602"/>
              <a:ext cx="0" cy="2898599"/>
            </a:xfrm>
            <a:prstGeom prst="line">
              <a:avLst/>
            </a:prstGeom>
            <a:ln>
              <a:prstDash val="lgDash"/>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grpSp>
        <p:nvGrpSpPr>
          <p:cNvPr id="63" name="Group 62"/>
          <p:cNvGrpSpPr/>
          <p:nvPr/>
        </p:nvGrpSpPr>
        <p:grpSpPr>
          <a:xfrm flipV="1">
            <a:off x="3765617" y="1529199"/>
            <a:ext cx="3007689" cy="1169590"/>
            <a:chOff x="851893" y="1712060"/>
            <a:chExt cx="3642346" cy="1416096"/>
          </a:xfrm>
        </p:grpSpPr>
        <p:pic>
          <p:nvPicPr>
            <p:cNvPr id="64" name="Picture 4" descr="https://encrypted-tbn1.gstatic.com/images?q=tbn:ANd9GcRVHOvq5Bg7KE9qz9kmxBCM_orL7357iqg_1V_4uKQEr17XxGARFw"/>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415" r="10277"/>
            <a:stretch/>
          </p:blipFill>
          <p:spPr bwMode="auto">
            <a:xfrm>
              <a:off x="1118649" y="1712060"/>
              <a:ext cx="1624551" cy="1416096"/>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bwMode="auto">
            <a:xfrm flipV="1">
              <a:off x="851893" y="3082806"/>
              <a:ext cx="3642346" cy="8821"/>
            </a:xfrm>
            <a:prstGeom prst="line">
              <a:avLst/>
            </a:prstGeom>
            <a:ln>
              <a:prstDash val="lgDash"/>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6" name="Straight Connector 65"/>
            <p:cNvCxnSpPr/>
            <p:nvPr/>
          </p:nvCxnSpPr>
          <p:spPr bwMode="auto">
            <a:xfrm flipV="1">
              <a:off x="851893" y="1752600"/>
              <a:ext cx="3642346" cy="0"/>
            </a:xfrm>
            <a:prstGeom prst="line">
              <a:avLst/>
            </a:prstGeom>
            <a:ln>
              <a:prstDash val="lgDash"/>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sp>
        <p:nvSpPr>
          <p:cNvPr id="70" name="TextBox 69"/>
          <p:cNvSpPr txBox="1"/>
          <p:nvPr/>
        </p:nvSpPr>
        <p:spPr>
          <a:xfrm>
            <a:off x="6172200" y="3325169"/>
            <a:ext cx="1974526" cy="861774"/>
          </a:xfrm>
          <a:prstGeom prst="rect">
            <a:avLst/>
          </a:prstGeom>
          <a:noFill/>
        </p:spPr>
        <p:txBody>
          <a:bodyPr wrap="square" rtlCol="0">
            <a:spAutoFit/>
          </a:bodyPr>
          <a:lstStyle/>
          <a:p>
            <a:r>
              <a:rPr lang="en-US" sz="1400" dirty="0" smtClean="0">
                <a:solidFill>
                  <a:srgbClr val="000000"/>
                </a:solidFill>
              </a:rPr>
              <a:t>V</a:t>
            </a:r>
            <a:r>
              <a:rPr lang="en-US" sz="1400" baseline="-25000" dirty="0" smtClean="0">
                <a:solidFill>
                  <a:srgbClr val="000000"/>
                </a:solidFill>
              </a:rPr>
              <a:t>T </a:t>
            </a:r>
            <a:r>
              <a:rPr lang="en-US" sz="1400" dirty="0" smtClean="0">
                <a:solidFill>
                  <a:srgbClr val="000000"/>
                </a:solidFill>
              </a:rPr>
              <a:t>–</a:t>
            </a:r>
            <a:r>
              <a:rPr lang="el-GR" sz="1400" dirty="0" smtClean="0">
                <a:solidFill>
                  <a:srgbClr val="000000"/>
                </a:solidFill>
              </a:rPr>
              <a:t>Δ</a:t>
            </a:r>
            <a:r>
              <a:rPr lang="en-US" sz="1400" dirty="0" smtClean="0">
                <a:solidFill>
                  <a:srgbClr val="000000"/>
                </a:solidFill>
              </a:rPr>
              <a:t>V            V</a:t>
            </a:r>
            <a:r>
              <a:rPr lang="en-US" sz="1400" baseline="-25000" dirty="0" smtClean="0">
                <a:solidFill>
                  <a:srgbClr val="000000"/>
                </a:solidFill>
              </a:rPr>
              <a:t>T</a:t>
            </a:r>
            <a:r>
              <a:rPr lang="en-US" sz="1400" dirty="0" smtClean="0">
                <a:solidFill>
                  <a:srgbClr val="000000"/>
                </a:solidFill>
              </a:rPr>
              <a:t>+</a:t>
            </a:r>
            <a:r>
              <a:rPr lang="el-GR" sz="1400" dirty="0" smtClean="0">
                <a:solidFill>
                  <a:srgbClr val="000000"/>
                </a:solidFill>
              </a:rPr>
              <a:t>Δ</a:t>
            </a:r>
            <a:r>
              <a:rPr lang="en-US" sz="1400" dirty="0">
                <a:solidFill>
                  <a:srgbClr val="000000"/>
                </a:solidFill>
              </a:rPr>
              <a:t>V</a:t>
            </a:r>
            <a:endParaRPr lang="en-GB" sz="1400" dirty="0">
              <a:solidFill>
                <a:srgbClr val="000000"/>
              </a:solidFill>
            </a:endParaRPr>
          </a:p>
          <a:p>
            <a:endParaRPr lang="en-GB" dirty="0"/>
          </a:p>
          <a:p>
            <a:endParaRPr lang="en-GB" dirty="0"/>
          </a:p>
        </p:txBody>
      </p:sp>
      <p:grpSp>
        <p:nvGrpSpPr>
          <p:cNvPr id="71" name="Group 70"/>
          <p:cNvGrpSpPr/>
          <p:nvPr/>
        </p:nvGrpSpPr>
        <p:grpSpPr>
          <a:xfrm>
            <a:off x="5234530" y="1002899"/>
            <a:ext cx="3494886" cy="2838047"/>
            <a:chOff x="5234530" y="1002899"/>
            <a:chExt cx="3494886" cy="2838047"/>
          </a:xfrm>
        </p:grpSpPr>
        <p:cxnSp>
          <p:nvCxnSpPr>
            <p:cNvPr id="72" name="Straight Arrow Connector 71"/>
            <p:cNvCxnSpPr/>
            <p:nvPr/>
          </p:nvCxnSpPr>
          <p:spPr bwMode="auto">
            <a:xfrm>
              <a:off x="5234530" y="3373232"/>
              <a:ext cx="3352800" cy="0"/>
            </a:xfrm>
            <a:prstGeom prst="straightConnector1">
              <a:avLst/>
            </a:prstGeom>
            <a:ln w="19050">
              <a:solidFill>
                <a:srgbClr val="00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bwMode="auto">
            <a:xfrm flipV="1">
              <a:off x="5958074" y="1240039"/>
              <a:ext cx="0" cy="2160001"/>
            </a:xfrm>
            <a:prstGeom prst="straightConnector1">
              <a:avLst/>
            </a:prstGeom>
            <a:ln w="19050">
              <a:solidFill>
                <a:srgbClr val="00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8382000" y="3440836"/>
              <a:ext cx="347416" cy="400110"/>
            </a:xfrm>
            <a:prstGeom prst="rect">
              <a:avLst/>
            </a:prstGeom>
            <a:noFill/>
          </p:spPr>
          <p:txBody>
            <a:bodyPr wrap="square" rtlCol="0">
              <a:spAutoFit/>
            </a:bodyPr>
            <a:lstStyle/>
            <a:p>
              <a:r>
                <a:rPr lang="en-US" sz="2000" b="1" dirty="0" smtClean="0">
                  <a:solidFill>
                    <a:srgbClr val="000000"/>
                  </a:solidFill>
                </a:rPr>
                <a:t>V</a:t>
              </a:r>
              <a:endParaRPr lang="en-GB" sz="2000" b="1" dirty="0">
                <a:solidFill>
                  <a:srgbClr val="000000"/>
                </a:solidFill>
              </a:endParaRPr>
            </a:p>
          </p:txBody>
        </p:sp>
        <p:sp>
          <p:nvSpPr>
            <p:cNvPr id="75" name="TextBox 74"/>
            <p:cNvSpPr txBox="1"/>
            <p:nvPr/>
          </p:nvSpPr>
          <p:spPr>
            <a:xfrm>
              <a:off x="5382386" y="1002899"/>
              <a:ext cx="575688" cy="400110"/>
            </a:xfrm>
            <a:prstGeom prst="rect">
              <a:avLst/>
            </a:prstGeom>
            <a:noFill/>
          </p:spPr>
          <p:txBody>
            <a:bodyPr wrap="square" rtlCol="0">
              <a:spAutoFit/>
            </a:bodyPr>
            <a:lstStyle/>
            <a:p>
              <a:r>
                <a:rPr lang="en-US" sz="2000" b="1" dirty="0" smtClean="0">
                  <a:solidFill>
                    <a:srgbClr val="000000"/>
                  </a:solidFill>
                </a:rPr>
                <a:t>I</a:t>
              </a:r>
              <a:r>
                <a:rPr lang="en-US" b="1" baseline="-25000" dirty="0" smtClean="0">
                  <a:solidFill>
                    <a:srgbClr val="000000"/>
                  </a:solidFill>
                </a:rPr>
                <a:t>ph</a:t>
              </a:r>
              <a:endParaRPr lang="en-GB" sz="2000" b="1" dirty="0">
                <a:solidFill>
                  <a:srgbClr val="000000"/>
                </a:solidFill>
              </a:endParaRPr>
            </a:p>
          </p:txBody>
        </p:sp>
      </p:grpSp>
      <p:grpSp>
        <p:nvGrpSpPr>
          <p:cNvPr id="77" name="Group 76"/>
          <p:cNvGrpSpPr/>
          <p:nvPr/>
        </p:nvGrpSpPr>
        <p:grpSpPr>
          <a:xfrm>
            <a:off x="7877290" y="913628"/>
            <a:ext cx="776110" cy="2411541"/>
            <a:chOff x="5727414" y="548273"/>
            <a:chExt cx="684803" cy="1699178"/>
          </a:xfrm>
        </p:grpSpPr>
        <p:cxnSp>
          <p:nvCxnSpPr>
            <p:cNvPr id="78" name="Straight Arrow Connector 77"/>
            <p:cNvCxnSpPr/>
            <p:nvPr/>
          </p:nvCxnSpPr>
          <p:spPr bwMode="auto">
            <a:xfrm flipV="1">
              <a:off x="6057900" y="806555"/>
              <a:ext cx="0" cy="1440896"/>
            </a:xfrm>
            <a:prstGeom prst="straightConnector1">
              <a:avLst/>
            </a:prstGeom>
            <a:noFill/>
            <a:ln w="25400" cap="flat" cmpd="sng" algn="ctr">
              <a:solidFill>
                <a:schemeClr val="bg1"/>
              </a:solidFill>
              <a:prstDash val="solid"/>
              <a:round/>
              <a:headEnd type="none" w="med" len="med"/>
              <a:tailEnd type="arrow"/>
            </a:ln>
            <a:effectLst/>
          </p:spPr>
        </p:cxnSp>
        <p:sp>
          <p:nvSpPr>
            <p:cNvPr id="79" name="TextBox 78"/>
            <p:cNvSpPr txBox="1"/>
            <p:nvPr/>
          </p:nvSpPr>
          <p:spPr>
            <a:xfrm>
              <a:off x="5727414" y="548273"/>
              <a:ext cx="684803" cy="369332"/>
            </a:xfrm>
            <a:prstGeom prst="rect">
              <a:avLst/>
            </a:prstGeom>
            <a:noFill/>
          </p:spPr>
          <p:txBody>
            <a:bodyPr wrap="none" rtlCol="0">
              <a:spAutoFit/>
            </a:bodyPr>
            <a:lstStyle/>
            <a:p>
              <a:r>
                <a:rPr lang="sr-Latn-RS" i="1" dirty="0" smtClean="0">
                  <a:solidFill>
                    <a:schemeClr val="bg1"/>
                  </a:solidFill>
                </a:rPr>
                <a:t>laser</a:t>
              </a:r>
              <a:endParaRPr lang="en-GB" i="1" dirty="0">
                <a:solidFill>
                  <a:schemeClr val="bg1"/>
                </a:solidFill>
              </a:endParaRPr>
            </a:p>
          </p:txBody>
        </p:sp>
      </p:grpSp>
      <p:grpSp>
        <p:nvGrpSpPr>
          <p:cNvPr id="4" name="Group 3"/>
          <p:cNvGrpSpPr/>
          <p:nvPr/>
        </p:nvGrpSpPr>
        <p:grpSpPr>
          <a:xfrm>
            <a:off x="5303428" y="1329144"/>
            <a:ext cx="809242" cy="1867128"/>
            <a:chOff x="5303428" y="1329144"/>
            <a:chExt cx="809242" cy="1867128"/>
          </a:xfrm>
        </p:grpSpPr>
        <p:sp>
          <p:nvSpPr>
            <p:cNvPr id="76" name="TextBox 75"/>
            <p:cNvSpPr txBox="1"/>
            <p:nvPr/>
          </p:nvSpPr>
          <p:spPr>
            <a:xfrm>
              <a:off x="5303428" y="2796162"/>
              <a:ext cx="795756" cy="400110"/>
            </a:xfrm>
            <a:prstGeom prst="rect">
              <a:avLst/>
            </a:prstGeom>
            <a:noFill/>
          </p:spPr>
          <p:txBody>
            <a:bodyPr wrap="square" rtlCol="0">
              <a:spAutoFit/>
            </a:bodyPr>
            <a:lstStyle/>
            <a:p>
              <a:r>
                <a:rPr lang="en-US" sz="2000" b="1" dirty="0" smtClean="0">
                  <a:solidFill>
                    <a:srgbClr val="000000"/>
                  </a:solidFill>
                </a:rPr>
                <a:t>I </a:t>
              </a:r>
              <a:r>
                <a:rPr lang="en-US" b="1" baseline="-25000" dirty="0" smtClean="0">
                  <a:solidFill>
                    <a:srgbClr val="000000"/>
                  </a:solidFill>
                </a:rPr>
                <a:t>BKG</a:t>
              </a:r>
              <a:r>
                <a:rPr lang="en-US" b="1" dirty="0" smtClean="0">
                  <a:solidFill>
                    <a:srgbClr val="000000"/>
                  </a:solidFill>
                </a:rPr>
                <a:t>-</a:t>
              </a:r>
              <a:endParaRPr lang="en-GB" sz="2000" b="1" dirty="0">
                <a:solidFill>
                  <a:srgbClr val="000000"/>
                </a:solidFill>
              </a:endParaRPr>
            </a:p>
          </p:txBody>
        </p:sp>
        <p:sp>
          <p:nvSpPr>
            <p:cNvPr id="80" name="TextBox 79"/>
            <p:cNvSpPr txBox="1"/>
            <p:nvPr/>
          </p:nvSpPr>
          <p:spPr>
            <a:xfrm>
              <a:off x="5316914" y="1329144"/>
              <a:ext cx="795756" cy="400110"/>
            </a:xfrm>
            <a:prstGeom prst="rect">
              <a:avLst/>
            </a:prstGeom>
            <a:noFill/>
          </p:spPr>
          <p:txBody>
            <a:bodyPr wrap="square" rtlCol="0">
              <a:spAutoFit/>
            </a:bodyPr>
            <a:lstStyle/>
            <a:p>
              <a:r>
                <a:rPr lang="en-US" sz="2000" b="1" dirty="0" smtClean="0">
                  <a:solidFill>
                    <a:srgbClr val="000000"/>
                  </a:solidFill>
                </a:rPr>
                <a:t>I </a:t>
              </a:r>
              <a:r>
                <a:rPr lang="en-US" b="1" baseline="-25000" dirty="0" smtClean="0">
                  <a:solidFill>
                    <a:srgbClr val="000000"/>
                  </a:solidFill>
                </a:rPr>
                <a:t>max </a:t>
              </a:r>
              <a:r>
                <a:rPr lang="en-US" b="1" dirty="0" smtClean="0">
                  <a:solidFill>
                    <a:srgbClr val="000000"/>
                  </a:solidFill>
                </a:rPr>
                <a:t>-   </a:t>
              </a:r>
              <a:endParaRPr lang="en-GB" sz="2000" b="1" dirty="0">
                <a:solidFill>
                  <a:srgbClr val="000000"/>
                </a:solidFill>
              </a:endParaRPr>
            </a:p>
          </p:txBody>
        </p:sp>
      </p:grpSp>
      <p:cxnSp>
        <p:nvCxnSpPr>
          <p:cNvPr id="28" name="Straight Connector 27"/>
          <p:cNvCxnSpPr/>
          <p:nvPr/>
        </p:nvCxnSpPr>
        <p:spPr bwMode="auto">
          <a:xfrm>
            <a:off x="5911900" y="3032824"/>
            <a:ext cx="2601363" cy="15176"/>
          </a:xfrm>
          <a:prstGeom prst="line">
            <a:avLst/>
          </a:prstGeom>
          <a:noFill/>
          <a:ln w="19050" cap="flat" cmpd="sng" algn="ctr">
            <a:solidFill>
              <a:srgbClr val="FF0000"/>
            </a:solidFill>
            <a:prstDash val="sysDot"/>
            <a:round/>
            <a:headEnd type="none" w="med" len="med"/>
            <a:tailEnd type="none" w="med" len="med"/>
          </a:ln>
          <a:effectLst/>
        </p:spPr>
      </p:cxnSp>
      <p:grpSp>
        <p:nvGrpSpPr>
          <p:cNvPr id="38" name="Group 37"/>
          <p:cNvGrpSpPr/>
          <p:nvPr/>
        </p:nvGrpSpPr>
        <p:grpSpPr>
          <a:xfrm>
            <a:off x="1716134" y="2537678"/>
            <a:ext cx="4310871" cy="495146"/>
            <a:chOff x="864268" y="2912805"/>
            <a:chExt cx="4310871" cy="495146"/>
          </a:xfrm>
        </p:grpSpPr>
        <p:sp>
          <p:nvSpPr>
            <p:cNvPr id="7" name="TextBox 6"/>
            <p:cNvSpPr txBox="1"/>
            <p:nvPr/>
          </p:nvSpPr>
          <p:spPr>
            <a:xfrm>
              <a:off x="864268" y="2912805"/>
              <a:ext cx="2801868" cy="369332"/>
            </a:xfrm>
            <a:prstGeom prst="rect">
              <a:avLst/>
            </a:prstGeom>
            <a:noFill/>
          </p:spPr>
          <p:txBody>
            <a:bodyPr wrap="square" rtlCol="0">
              <a:spAutoFit/>
            </a:bodyPr>
            <a:lstStyle/>
            <a:p>
              <a:r>
                <a:rPr lang="en-US" dirty="0" smtClean="0">
                  <a:solidFill>
                    <a:srgbClr val="000000"/>
                  </a:solidFill>
                </a:rPr>
                <a:t>No signal at frequency </a:t>
              </a:r>
              <a:r>
                <a:rPr lang="en-US" b="1" dirty="0" smtClean="0">
                  <a:solidFill>
                    <a:srgbClr val="000000"/>
                  </a:solidFill>
                </a:rPr>
                <a:t>f </a:t>
              </a:r>
              <a:r>
                <a:rPr lang="en-US" dirty="0" smtClean="0">
                  <a:solidFill>
                    <a:srgbClr val="000000"/>
                  </a:solidFill>
                </a:rPr>
                <a:t>!</a:t>
              </a:r>
              <a:endParaRPr lang="en-GB" dirty="0">
                <a:solidFill>
                  <a:srgbClr val="000000"/>
                </a:solidFill>
              </a:endParaRPr>
            </a:p>
          </p:txBody>
        </p:sp>
        <p:cxnSp>
          <p:nvCxnSpPr>
            <p:cNvPr id="82" name="Straight Connector 81"/>
            <p:cNvCxnSpPr/>
            <p:nvPr/>
          </p:nvCxnSpPr>
          <p:spPr bwMode="auto">
            <a:xfrm>
              <a:off x="2989929" y="3407951"/>
              <a:ext cx="2185210" cy="0"/>
            </a:xfrm>
            <a:prstGeom prst="line">
              <a:avLst/>
            </a:prstGeom>
            <a:ln>
              <a:prstDash val="lgDash"/>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sp>
        <p:nvSpPr>
          <p:cNvPr id="83" name="TextBox 4"/>
          <p:cNvSpPr txBox="1">
            <a:spLocks noChangeArrowheads="1"/>
          </p:cNvSpPr>
          <p:nvPr/>
        </p:nvSpPr>
        <p:spPr bwMode="auto">
          <a:xfrm>
            <a:off x="339096" y="223164"/>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Resonance modulation spectroscopy</a:t>
            </a:r>
            <a:endParaRPr lang="en-US" sz="2800" b="1" dirty="0">
              <a:solidFill>
                <a:schemeClr val="tx2"/>
              </a:solidFill>
            </a:endParaRPr>
          </a:p>
        </p:txBody>
      </p:sp>
      <p:grpSp>
        <p:nvGrpSpPr>
          <p:cNvPr id="25" name="Group 24"/>
          <p:cNvGrpSpPr/>
          <p:nvPr/>
        </p:nvGrpSpPr>
        <p:grpSpPr>
          <a:xfrm>
            <a:off x="499402" y="1700852"/>
            <a:ext cx="4572000" cy="2097034"/>
            <a:chOff x="499402" y="1700852"/>
            <a:chExt cx="4572000" cy="2097034"/>
          </a:xfrm>
        </p:grpSpPr>
        <p:sp>
          <p:nvSpPr>
            <p:cNvPr id="3" name="Rectangle 2"/>
            <p:cNvSpPr/>
            <p:nvPr/>
          </p:nvSpPr>
          <p:spPr>
            <a:xfrm>
              <a:off x="499402" y="1700852"/>
              <a:ext cx="4572000" cy="584775"/>
            </a:xfrm>
            <a:prstGeom prst="rect">
              <a:avLst/>
            </a:prstGeom>
          </p:spPr>
          <p:txBody>
            <a:bodyPr>
              <a:spAutoFit/>
            </a:bodyPr>
            <a:lstStyle/>
            <a:p>
              <a:r>
                <a:rPr lang="en-US" sz="1600" i="1" dirty="0">
                  <a:solidFill>
                    <a:srgbClr val="000000"/>
                  </a:solidFill>
                </a:rPr>
                <a:t> </a:t>
              </a:r>
              <a:r>
                <a:rPr lang="en-US" sz="1600" i="1" dirty="0" smtClean="0">
                  <a:solidFill>
                    <a:srgbClr val="000000"/>
                  </a:solidFill>
                </a:rPr>
                <a:t>    Limited </a:t>
              </a:r>
              <a:r>
                <a:rPr lang="en-US" sz="1600" i="1" dirty="0">
                  <a:solidFill>
                    <a:srgbClr val="000000"/>
                  </a:solidFill>
                </a:rPr>
                <a:t>by the absorption of</a:t>
              </a:r>
            </a:p>
            <a:p>
              <a:r>
                <a:rPr lang="en-US" sz="1600" i="1" dirty="0">
                  <a:solidFill>
                    <a:srgbClr val="000000"/>
                  </a:solidFill>
                </a:rPr>
                <a:t>     the dots outside of the </a:t>
              </a:r>
              <a:r>
                <a:rPr lang="en-US" sz="1600" i="1" dirty="0" smtClean="0">
                  <a:solidFill>
                    <a:srgbClr val="000000"/>
                  </a:solidFill>
                </a:rPr>
                <a:t>cavity resonance</a:t>
              </a:r>
              <a:endParaRPr lang="en-US" sz="1600" i="1" dirty="0">
                <a:solidFill>
                  <a:srgbClr val="000000"/>
                </a:solidFill>
              </a:endParaRPr>
            </a:p>
          </p:txBody>
        </p:sp>
        <p:grpSp>
          <p:nvGrpSpPr>
            <p:cNvPr id="6" name="Group 5"/>
            <p:cNvGrpSpPr/>
            <p:nvPr/>
          </p:nvGrpSpPr>
          <p:grpSpPr>
            <a:xfrm>
              <a:off x="1057785" y="2330338"/>
              <a:ext cx="2659883" cy="1467548"/>
              <a:chOff x="1057785" y="2330338"/>
              <a:chExt cx="2659883" cy="1467548"/>
            </a:xfrm>
          </p:grpSpPr>
          <p:pic>
            <p:nvPicPr>
              <p:cNvPr id="86" name="Picture 85"/>
              <p:cNvPicPr>
                <a:picLocks noChangeAspect="1"/>
              </p:cNvPicPr>
              <p:nvPr/>
            </p:nvPicPr>
            <p:blipFill>
              <a:blip r:embed="rId9" cstate="print"/>
              <a:stretch>
                <a:fillRect/>
              </a:stretch>
            </p:blipFill>
            <p:spPr>
              <a:xfrm>
                <a:off x="1057785" y="2543224"/>
                <a:ext cx="2659883" cy="1254662"/>
              </a:xfrm>
              <a:prstGeom prst="rect">
                <a:avLst/>
              </a:prstGeom>
            </p:spPr>
          </p:pic>
          <p:sp>
            <p:nvSpPr>
              <p:cNvPr id="5" name="Down Arrow 4"/>
              <p:cNvSpPr/>
              <p:nvPr/>
            </p:nvSpPr>
            <p:spPr bwMode="auto">
              <a:xfrm>
                <a:off x="2248168" y="2330338"/>
                <a:ext cx="306880" cy="830822"/>
              </a:xfrm>
              <a:prstGeom prst="down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grpSp>
      </p:grpSp>
    </p:spTree>
    <p:extLst>
      <p:ext uri="{BB962C8B-B14F-4D97-AF65-F5344CB8AC3E}">
        <p14:creationId xmlns:p14="http://schemas.microsoft.com/office/powerpoint/2010/main" val="14397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xit" presetSubtype="0" fill="hold" grpId="0"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1"/>
                                        </p:tgtEl>
                                      </p:cBhvr>
                                    </p:animEffect>
                                    <p:set>
                                      <p:cBhvr>
                                        <p:cTn id="50" dur="1" fill="hold">
                                          <p:stCondLst>
                                            <p:cond delay="499"/>
                                          </p:stCondLst>
                                        </p:cTn>
                                        <p:tgtEl>
                                          <p:spTgt spid="81"/>
                                        </p:tgtEl>
                                        <p:attrNameLst>
                                          <p:attrName>style.visibility</p:attrName>
                                        </p:attrNameLst>
                                      </p:cBhvr>
                                      <p:to>
                                        <p:strVal val="hidden"/>
                                      </p:to>
                                    </p:set>
                                  </p:childTnLst>
                                </p:cTn>
                              </p:par>
                            </p:childTnLst>
                          </p:cTn>
                        </p:par>
                        <p:par>
                          <p:cTn id="51" fill="hold">
                            <p:stCondLst>
                              <p:cond delay="500"/>
                            </p:stCondLst>
                            <p:childTnLst>
                              <p:par>
                                <p:cTn id="52" presetID="42" presetClass="path" presetSubtype="0" repeatCount="4000" accel="6000" decel="6000" autoRev="1" fill="hold" nodeType="afterEffect">
                                  <p:stCondLst>
                                    <p:cond delay="0"/>
                                  </p:stCondLst>
                                  <p:childTnLst>
                                    <p:animMotion origin="layout" path="M -3.33333E-6 -3.33333E-6 L 0.025 -3.33333E-6 " pathEditMode="relative" rAng="0" ptsTypes="AA">
                                      <p:cBhvr>
                                        <p:cTn id="53" dur="750" fill="hold"/>
                                        <p:tgtEl>
                                          <p:spTgt spid="53"/>
                                        </p:tgtEl>
                                        <p:attrNameLst>
                                          <p:attrName>ppt_x</p:attrName>
                                          <p:attrName>ppt_y</p:attrName>
                                        </p:attrNameLst>
                                      </p:cBhvr>
                                      <p:rCtr x="1250" y="0"/>
                                    </p:animMotion>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42" presetClass="path" presetSubtype="0" repeatCount="3000" accel="50000" decel="50000" autoRev="1" fill="hold" nodeType="withEffect">
                                  <p:stCondLst>
                                    <p:cond delay="0"/>
                                  </p:stCondLst>
                                  <p:childTnLst>
                                    <p:animMotion origin="layout" path="M 1.11022E-16 -3.33333E-6 L 0.025 -3.33333E-6 " pathEditMode="relative" rAng="0" ptsTypes="AA">
                                      <p:cBhvr>
                                        <p:cTn id="72" dur="750" fill="hold"/>
                                        <p:tgtEl>
                                          <p:spTgt spid="53"/>
                                        </p:tgtEl>
                                        <p:attrNameLst>
                                          <p:attrName>ppt_x</p:attrName>
                                          <p:attrName>ppt_y</p:attrName>
                                        </p:attrNameLst>
                                      </p:cBhvr>
                                      <p:rCtr x="1250" y="0"/>
                                    </p:animMotion>
                                  </p:childTnLst>
                                </p:cTn>
                              </p:par>
                              <p:par>
                                <p:cTn id="73" presetID="10" presetClass="exit" presetSubtype="0" fill="hold" nodeType="withEffect">
                                  <p:stCondLst>
                                    <p:cond delay="0"/>
                                  </p:stCondLst>
                                  <p:childTnLst>
                                    <p:animEffect transition="out" filter="fade">
                                      <p:cBhvr>
                                        <p:cTn id="74" dur="500"/>
                                        <p:tgtEl>
                                          <p:spTgt spid="63"/>
                                        </p:tgtEl>
                                      </p:cBhvr>
                                    </p:animEffect>
                                    <p:set>
                                      <p:cBhvr>
                                        <p:cTn id="75" dur="1" fill="hold">
                                          <p:stCondLst>
                                            <p:cond delay="499"/>
                                          </p:stCondLst>
                                        </p:cTn>
                                        <p:tgtEl>
                                          <p:spTgt spid="63"/>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37" grpId="1" animBg="1"/>
      <p:bldP spid="81" grpId="0" animBg="1"/>
      <p:bldP spid="81" grpId="1" animBg="1"/>
      <p:bldP spid="40" grpId="1"/>
      <p:bldP spid="70"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 t="3425" r="6684"/>
          <a:stretch/>
        </p:blipFill>
        <p:spPr bwMode="auto">
          <a:xfrm>
            <a:off x="297611" y="1230592"/>
            <a:ext cx="5030264" cy="392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Demonstration of background suppression</a:t>
            </a:r>
            <a:endParaRPr lang="en-US" sz="2800" b="1" dirty="0">
              <a:solidFill>
                <a:schemeClr val="tx2"/>
              </a:solidFill>
            </a:endParaRPr>
          </a:p>
        </p:txBody>
      </p:sp>
      <p:sp>
        <p:nvSpPr>
          <p:cNvPr id="32" name="Rectangle 31"/>
          <p:cNvSpPr/>
          <p:nvPr/>
        </p:nvSpPr>
        <p:spPr>
          <a:xfrm>
            <a:off x="5737661" y="2410260"/>
            <a:ext cx="3480440" cy="1477328"/>
          </a:xfrm>
          <a:prstGeom prst="rect">
            <a:avLst/>
          </a:prstGeom>
        </p:spPr>
        <p:txBody>
          <a:bodyPr wrap="none">
            <a:spAutoFit/>
          </a:bodyPr>
          <a:lstStyle/>
          <a:p>
            <a:pPr algn="ctr"/>
            <a:r>
              <a:rPr lang="en-US" dirty="0" smtClean="0">
                <a:solidFill>
                  <a:srgbClr val="000000"/>
                </a:solidFill>
              </a:rPr>
              <a:t>Resonance modulation scheme </a:t>
            </a:r>
          </a:p>
          <a:p>
            <a:pPr algn="ctr"/>
            <a:r>
              <a:rPr lang="en-US" dirty="0" smtClean="0">
                <a:solidFill>
                  <a:srgbClr val="000000"/>
                </a:solidFill>
              </a:rPr>
              <a:t>(DC + AC):</a:t>
            </a:r>
          </a:p>
          <a:p>
            <a:pPr algn="ctr"/>
            <a:endParaRPr lang="en-US" dirty="0" smtClean="0">
              <a:solidFill>
                <a:srgbClr val="0000FF"/>
              </a:solidFill>
            </a:endParaRPr>
          </a:p>
          <a:p>
            <a:pPr algn="ctr"/>
            <a:r>
              <a:rPr lang="en-US" dirty="0" smtClean="0">
                <a:solidFill>
                  <a:srgbClr val="0000FF"/>
                </a:solidFill>
              </a:rPr>
              <a:t>S/BKG </a:t>
            </a:r>
            <a:r>
              <a:rPr lang="en-US" dirty="0">
                <a:solidFill>
                  <a:srgbClr val="0000FF"/>
                </a:solidFill>
              </a:rPr>
              <a:t>= </a:t>
            </a:r>
            <a:r>
              <a:rPr lang="en-US" b="1" dirty="0" smtClean="0">
                <a:solidFill>
                  <a:srgbClr val="0000FF"/>
                </a:solidFill>
              </a:rPr>
              <a:t>30 dB</a:t>
            </a:r>
          </a:p>
          <a:p>
            <a:pPr algn="ctr"/>
            <a:endParaRPr lang="en-US" b="1" dirty="0">
              <a:solidFill>
                <a:srgbClr val="0000FF"/>
              </a:solidFill>
            </a:endParaRPr>
          </a:p>
        </p:txBody>
      </p:sp>
      <p:sp>
        <p:nvSpPr>
          <p:cNvPr id="33" name="Rectangle 32"/>
          <p:cNvSpPr/>
          <p:nvPr/>
        </p:nvSpPr>
        <p:spPr>
          <a:xfrm>
            <a:off x="6043808" y="1219200"/>
            <a:ext cx="2800767" cy="923330"/>
          </a:xfrm>
          <a:prstGeom prst="rect">
            <a:avLst/>
          </a:prstGeom>
        </p:spPr>
        <p:txBody>
          <a:bodyPr wrap="none">
            <a:spAutoFit/>
          </a:bodyPr>
          <a:lstStyle/>
          <a:p>
            <a:pPr algn="ctr"/>
            <a:r>
              <a:rPr lang="en-US" dirty="0" smtClean="0">
                <a:solidFill>
                  <a:srgbClr val="000000"/>
                </a:solidFill>
              </a:rPr>
              <a:t>Standard technique (DC):</a:t>
            </a:r>
          </a:p>
          <a:p>
            <a:pPr algn="ctr"/>
            <a:endParaRPr lang="en-US" dirty="0" smtClean="0">
              <a:solidFill>
                <a:srgbClr val="FF0000"/>
              </a:solidFill>
            </a:endParaRPr>
          </a:p>
          <a:p>
            <a:pPr algn="ctr"/>
            <a:r>
              <a:rPr lang="en-US" dirty="0" smtClean="0">
                <a:solidFill>
                  <a:srgbClr val="FF0000"/>
                </a:solidFill>
              </a:rPr>
              <a:t>S/BKG </a:t>
            </a:r>
            <a:r>
              <a:rPr lang="en-US" dirty="0">
                <a:solidFill>
                  <a:srgbClr val="FF0000"/>
                </a:solidFill>
              </a:rPr>
              <a:t>= </a:t>
            </a:r>
            <a:r>
              <a:rPr lang="en-US" dirty="0" smtClean="0">
                <a:solidFill>
                  <a:srgbClr val="FF0000"/>
                </a:solidFill>
              </a:rPr>
              <a:t>7 dB </a:t>
            </a:r>
            <a:endParaRPr lang="en-US" dirty="0">
              <a:solidFill>
                <a:srgbClr val="FF0000"/>
              </a:solidFill>
            </a:endParaRPr>
          </a:p>
        </p:txBody>
      </p:sp>
      <p:grpSp>
        <p:nvGrpSpPr>
          <p:cNvPr id="11" name="Group 10"/>
          <p:cNvGrpSpPr/>
          <p:nvPr/>
        </p:nvGrpSpPr>
        <p:grpSpPr>
          <a:xfrm>
            <a:off x="2305883" y="2909103"/>
            <a:ext cx="716215" cy="725455"/>
            <a:chOff x="6226678" y="2195090"/>
            <a:chExt cx="1077239" cy="1026941"/>
          </a:xfrm>
        </p:grpSpPr>
        <p:sp>
          <p:nvSpPr>
            <p:cNvPr id="12" name="Rectangle 11"/>
            <p:cNvSpPr/>
            <p:nvPr/>
          </p:nvSpPr>
          <p:spPr bwMode="auto">
            <a:xfrm>
              <a:off x="6226678" y="2195090"/>
              <a:ext cx="1077239" cy="1026941"/>
            </a:xfrm>
            <a:prstGeom prst="rect">
              <a:avLst/>
            </a:prstGeom>
            <a:noFill/>
            <a:ln w="19050" cap="flat" cmpd="sng" algn="ctr">
              <a:solidFill>
                <a:srgbClr val="00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3" name="4-Point Star 12"/>
            <p:cNvSpPr/>
            <p:nvPr/>
          </p:nvSpPr>
          <p:spPr bwMode="auto">
            <a:xfrm>
              <a:off x="6541561" y="2517980"/>
              <a:ext cx="447471" cy="381159"/>
            </a:xfrm>
            <a:prstGeom prst="star4">
              <a:avLst>
                <a:gd name="adj" fmla="val 0"/>
              </a:avLst>
            </a:prstGeom>
            <a:noFill/>
            <a:ln w="9525" cap="flat" cmpd="sng" algn="ctr">
              <a:solidFill>
                <a:srgbClr val="00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sp>
        <p:nvSpPr>
          <p:cNvPr id="14" name="TextBox 13"/>
          <p:cNvSpPr txBox="1"/>
          <p:nvPr/>
        </p:nvSpPr>
        <p:spPr>
          <a:xfrm>
            <a:off x="5886535" y="4385136"/>
            <a:ext cx="3113274" cy="923330"/>
          </a:xfrm>
          <a:prstGeom prst="rect">
            <a:avLst/>
          </a:prstGeom>
          <a:noFill/>
        </p:spPr>
        <p:txBody>
          <a:bodyPr wrap="square" rtlCol="0">
            <a:spAutoFit/>
          </a:bodyPr>
          <a:lstStyle/>
          <a:p>
            <a:pPr algn="ctr"/>
            <a:r>
              <a:rPr lang="en-US" dirty="0">
                <a:solidFill>
                  <a:srgbClr val="000000"/>
                </a:solidFill>
              </a:rPr>
              <a:t>U</a:t>
            </a:r>
            <a:r>
              <a:rPr lang="en-US" dirty="0" smtClean="0">
                <a:solidFill>
                  <a:srgbClr val="000000"/>
                </a:solidFill>
              </a:rPr>
              <a:t>ltimate </a:t>
            </a:r>
            <a:r>
              <a:rPr lang="en-US" dirty="0">
                <a:solidFill>
                  <a:srgbClr val="000000"/>
                </a:solidFill>
              </a:rPr>
              <a:t>resolution is limited by noise:</a:t>
            </a:r>
          </a:p>
          <a:p>
            <a:endParaRPr lang="en-GB" dirty="0">
              <a:solidFill>
                <a:srgbClr val="000000"/>
              </a:solidFill>
            </a:endParaRPr>
          </a:p>
        </p:txBody>
      </p:sp>
      <mc:AlternateContent xmlns:mc="http://schemas.openxmlformats.org/markup-compatibility/2006" xmlns:a14="http://schemas.microsoft.com/office/drawing/2010/main">
        <mc:Choice Requires="a14">
          <p:sp>
            <p:nvSpPr>
              <p:cNvPr id="15" name="TextBox 14"/>
              <p:cNvSpPr txBox="1"/>
              <p:nvPr/>
            </p:nvSpPr>
            <p:spPr>
              <a:xfrm>
                <a:off x="5945593" y="5147255"/>
                <a:ext cx="2030620" cy="9337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smtClean="0">
                          <a:solidFill>
                            <a:srgbClr val="000000"/>
                          </a:solidFill>
                          <a:latin typeface="Cambria Math"/>
                          <a:ea typeface="Cambria Math"/>
                        </a:rPr>
                        <m:t>𝛿</m:t>
                      </m:r>
                      <m:sSub>
                        <m:sSubPr>
                          <m:ctrlPr>
                            <a:rPr lang="en-GB" sz="2000" i="1" smtClean="0">
                              <a:solidFill>
                                <a:srgbClr val="000000"/>
                              </a:solidFill>
                              <a:latin typeface="Cambria Math"/>
                              <a:ea typeface="Cambria Math"/>
                            </a:rPr>
                          </m:ctrlPr>
                        </m:sSubPr>
                        <m:e>
                          <m:r>
                            <a:rPr lang="en-GB" sz="2000" i="1" smtClean="0">
                              <a:solidFill>
                                <a:srgbClr val="000000"/>
                              </a:solidFill>
                              <a:latin typeface="Cambria Math"/>
                              <a:ea typeface="Cambria Math"/>
                            </a:rPr>
                            <m:t>𝜆</m:t>
                          </m:r>
                        </m:e>
                        <m:sub>
                          <m:r>
                            <a:rPr lang="en-US" sz="2000" b="0" i="1" smtClean="0">
                              <a:solidFill>
                                <a:srgbClr val="000000"/>
                              </a:solidFill>
                              <a:latin typeface="Cambria Math"/>
                              <a:ea typeface="Cambria Math"/>
                            </a:rPr>
                            <m:t>𝑚𝑖𝑛</m:t>
                          </m:r>
                        </m:sub>
                      </m:sSub>
                      <m:r>
                        <a:rPr lang="en-US" sz="2000" b="0" i="1" smtClean="0">
                          <a:solidFill>
                            <a:srgbClr val="000000"/>
                          </a:solidFill>
                          <a:latin typeface="Cambria Math"/>
                          <a:ea typeface="Cambria Math"/>
                        </a:rPr>
                        <m:t>= </m:t>
                      </m:r>
                      <m:f>
                        <m:fPr>
                          <m:ctrlPr>
                            <a:rPr lang="en-US" sz="2000" b="0" i="1" smtClean="0">
                              <a:solidFill>
                                <a:srgbClr val="000000"/>
                              </a:solidFill>
                              <a:latin typeface="Cambria Math"/>
                              <a:ea typeface="Cambria Math"/>
                            </a:rPr>
                          </m:ctrlPr>
                        </m:fPr>
                        <m:num>
                          <m:sSub>
                            <m:sSubPr>
                              <m:ctrlPr>
                                <a:rPr lang="en-US" sz="2000" b="0" i="1" smtClean="0">
                                  <a:solidFill>
                                    <a:srgbClr val="000000"/>
                                  </a:solidFill>
                                  <a:latin typeface="Cambria Math"/>
                                  <a:ea typeface="Cambria Math"/>
                                </a:rPr>
                              </m:ctrlPr>
                            </m:sSubPr>
                            <m:e>
                              <m:r>
                                <a:rPr lang="en-US" sz="2000" b="0" i="1" smtClean="0">
                                  <a:solidFill>
                                    <a:srgbClr val="000000"/>
                                  </a:solidFill>
                                  <a:latin typeface="Cambria Math"/>
                                  <a:ea typeface="Cambria Math"/>
                                </a:rPr>
                                <m:t>𝛿</m:t>
                              </m:r>
                              <m:r>
                                <a:rPr lang="en-US" sz="2000" b="0" i="1" smtClean="0">
                                  <a:solidFill>
                                    <a:srgbClr val="000000"/>
                                  </a:solidFill>
                                  <a:latin typeface="Cambria Math"/>
                                  <a:ea typeface="Cambria Math"/>
                                </a:rPr>
                                <m:t>𝐼</m:t>
                              </m:r>
                            </m:e>
                            <m:sub>
                              <m:r>
                                <a:rPr lang="en-US" sz="2000" b="0" i="1" smtClean="0">
                                  <a:solidFill>
                                    <a:srgbClr val="000000"/>
                                  </a:solidFill>
                                  <a:latin typeface="Cambria Math"/>
                                  <a:ea typeface="Cambria Math"/>
                                </a:rPr>
                                <m:t>𝑛𝑜𝑖𝑠𝑒</m:t>
                              </m:r>
                            </m:sub>
                          </m:sSub>
                        </m:num>
                        <m:den>
                          <m:f>
                            <m:fPr>
                              <m:ctrlPr>
                                <a:rPr lang="en-US" sz="2000" b="0" i="1" smtClean="0">
                                  <a:solidFill>
                                    <a:srgbClr val="000000"/>
                                  </a:solidFill>
                                  <a:latin typeface="Cambria Math"/>
                                  <a:ea typeface="Cambria Math"/>
                                </a:rPr>
                              </m:ctrlPr>
                            </m:fPr>
                            <m:num>
                              <m:r>
                                <a:rPr lang="en-US" sz="2000" b="0" i="1" smtClean="0">
                                  <a:solidFill>
                                    <a:srgbClr val="000000"/>
                                  </a:solidFill>
                                  <a:latin typeface="Cambria Math"/>
                                  <a:ea typeface="Cambria Math"/>
                                </a:rPr>
                                <m:t>𝑑𝐼</m:t>
                              </m:r>
                            </m:num>
                            <m:den>
                              <m:r>
                                <a:rPr lang="en-US" sz="2000" b="0" i="1" smtClean="0">
                                  <a:solidFill>
                                    <a:srgbClr val="000000"/>
                                  </a:solidFill>
                                  <a:latin typeface="Cambria Math"/>
                                  <a:ea typeface="Cambria Math"/>
                                </a:rPr>
                                <m:t>𝑑</m:t>
                              </m:r>
                              <m:r>
                                <a:rPr lang="en-US" sz="2000" b="0" i="1" smtClean="0">
                                  <a:solidFill>
                                    <a:srgbClr val="000000"/>
                                  </a:solidFill>
                                  <a:latin typeface="Cambria Math"/>
                                  <a:ea typeface="Cambria Math"/>
                                </a:rPr>
                                <m:t>𝜆</m:t>
                              </m:r>
                            </m:den>
                          </m:f>
                        </m:den>
                      </m:f>
                    </m:oMath>
                  </m:oMathPara>
                </a14:m>
                <a:endParaRPr lang="en-GB"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945593" y="5147255"/>
                <a:ext cx="2030620" cy="933782"/>
              </a:xfrm>
              <a:prstGeom prst="rect">
                <a:avLst/>
              </a:prstGeom>
              <a:blipFill rotWithShape="0">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91043" y="5311991"/>
                <a:ext cx="12362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a:rPr>
                        <m:t>~</m:t>
                      </m:r>
                      <m:r>
                        <a:rPr lang="en-US" b="0" i="1" smtClean="0">
                          <a:solidFill>
                            <a:srgbClr val="000000"/>
                          </a:solidFill>
                          <a:latin typeface="Cambria Math"/>
                        </a:rPr>
                        <m:t> </m:t>
                      </m:r>
                      <m:r>
                        <a:rPr lang="en-GB" b="1" i="1" smtClean="0">
                          <a:solidFill>
                            <a:srgbClr val="000000"/>
                          </a:solidFill>
                          <a:latin typeface="Cambria Math" panose="02040503050406030204" pitchFamily="18" charset="0"/>
                        </a:rPr>
                        <m:t>𝟎</m:t>
                      </m:r>
                      <m:r>
                        <a:rPr lang="en-GB" b="1" i="1" smtClean="0">
                          <a:solidFill>
                            <a:srgbClr val="000000"/>
                          </a:solidFill>
                          <a:latin typeface="Cambria Math" panose="02040503050406030204" pitchFamily="18" charset="0"/>
                        </a:rPr>
                        <m:t>.</m:t>
                      </m:r>
                      <m:r>
                        <a:rPr lang="en-GB" b="1" i="1" smtClean="0">
                          <a:solidFill>
                            <a:srgbClr val="000000"/>
                          </a:solidFill>
                          <a:latin typeface="Cambria Math" panose="02040503050406030204" pitchFamily="18" charset="0"/>
                        </a:rPr>
                        <m:t>𝟏</m:t>
                      </m:r>
                      <m:r>
                        <a:rPr lang="en-US" b="1" i="1" smtClean="0">
                          <a:solidFill>
                            <a:srgbClr val="000000"/>
                          </a:solidFill>
                          <a:latin typeface="Cambria Math"/>
                        </a:rPr>
                        <m:t> </m:t>
                      </m:r>
                      <m:r>
                        <a:rPr lang="en-US" b="1" i="1" smtClean="0">
                          <a:solidFill>
                            <a:srgbClr val="000000"/>
                          </a:solidFill>
                          <a:latin typeface="Cambria Math"/>
                        </a:rPr>
                        <m:t>𝒑𝒎</m:t>
                      </m:r>
                    </m:oMath>
                  </m:oMathPara>
                </a14:m>
                <a:endParaRPr lang="en-GB" b="1" dirty="0">
                  <a:solidFill>
                    <a:srgbClr val="0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91043" y="5311991"/>
                <a:ext cx="1236236" cy="369332"/>
              </a:xfrm>
              <a:prstGeom prst="rect">
                <a:avLst/>
              </a:prstGeom>
              <a:blipFill rotWithShape="0">
                <a:blip r:embed="rId4" cstate="print"/>
                <a:stretch>
                  <a:fillRect b="-8197"/>
                </a:stretch>
              </a:blipFill>
            </p:spPr>
            <p:txBody>
              <a:bodyPr/>
              <a:lstStyle/>
              <a:p>
                <a:r>
                  <a:rPr lang="en-GB">
                    <a:noFill/>
                  </a:rPr>
                  <a:t> </a:t>
                </a:r>
              </a:p>
            </p:txBody>
          </p:sp>
        </mc:Fallback>
      </mc:AlternateContent>
      <p:grpSp>
        <p:nvGrpSpPr>
          <p:cNvPr id="3" name="Group 2"/>
          <p:cNvGrpSpPr/>
          <p:nvPr/>
        </p:nvGrpSpPr>
        <p:grpSpPr>
          <a:xfrm>
            <a:off x="238553" y="1219200"/>
            <a:ext cx="5412141" cy="4007797"/>
            <a:chOff x="238553" y="1219200"/>
            <a:chExt cx="5412141" cy="4007797"/>
          </a:xfrm>
        </p:grpSpPr>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53" y="1219200"/>
              <a:ext cx="5412141" cy="40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38677" y="3052517"/>
              <a:ext cx="1828800" cy="707886"/>
            </a:xfrm>
            <a:prstGeom prst="rect">
              <a:avLst/>
            </a:prstGeom>
            <a:noFill/>
          </p:spPr>
          <p:txBody>
            <a:bodyPr wrap="square" rtlCol="0">
              <a:spAutoFit/>
            </a:bodyPr>
            <a:lstStyle/>
            <a:p>
              <a:pPr algn="ctr"/>
              <a:r>
                <a:rPr lang="en-GB" sz="1600" b="1" dirty="0" smtClean="0">
                  <a:solidFill>
                    <a:srgbClr val="000000"/>
                  </a:solidFill>
                </a:rPr>
                <a:t>step =0.2mV</a:t>
              </a:r>
            </a:p>
            <a:p>
              <a:pPr algn="ctr"/>
              <a:endParaRPr lang="en-GB" sz="700" b="1" dirty="0">
                <a:solidFill>
                  <a:srgbClr val="000000"/>
                </a:solidFill>
              </a:endParaRPr>
            </a:p>
            <a:p>
              <a:pPr algn="ctr"/>
              <a:r>
                <a:rPr lang="en-GB" sz="1600" b="1" dirty="0" smtClean="0">
                  <a:solidFill>
                    <a:srgbClr val="000000"/>
                  </a:solidFill>
                </a:rPr>
                <a:t> (≈0.5 pm)</a:t>
              </a:r>
              <a:endParaRPr lang="en-GB" sz="1600" b="1" dirty="0">
                <a:solidFill>
                  <a:srgbClr val="000000"/>
                </a:solidFill>
              </a:endParaRPr>
            </a:p>
          </p:txBody>
        </p:sp>
      </p:grpSp>
      <p:sp>
        <p:nvSpPr>
          <p:cNvPr id="4" name="TextBox 3"/>
          <p:cNvSpPr txBox="1"/>
          <p:nvPr/>
        </p:nvSpPr>
        <p:spPr>
          <a:xfrm>
            <a:off x="533452" y="5039503"/>
            <a:ext cx="4261075" cy="369332"/>
          </a:xfrm>
          <a:prstGeom prst="rect">
            <a:avLst/>
          </a:prstGeom>
          <a:noFill/>
        </p:spPr>
        <p:txBody>
          <a:bodyPr wrap="square" rtlCol="0">
            <a:spAutoFit/>
          </a:bodyPr>
          <a:lstStyle/>
          <a:p>
            <a:r>
              <a:rPr lang="en-GB" i="1" dirty="0" smtClean="0">
                <a:solidFill>
                  <a:schemeClr val="tx2">
                    <a:lumMod val="50000"/>
                  </a:schemeClr>
                </a:solidFill>
              </a:rPr>
              <a:t>*different device</a:t>
            </a:r>
            <a:endParaRPr lang="en-GB" i="1" dirty="0">
              <a:solidFill>
                <a:schemeClr val="tx2">
                  <a:lumMod val="50000"/>
                </a:schemeClr>
              </a:solidFill>
            </a:endParaRPr>
          </a:p>
        </p:txBody>
      </p:sp>
      <p:sp>
        <p:nvSpPr>
          <p:cNvPr id="5" name="TextBox 4"/>
          <p:cNvSpPr txBox="1"/>
          <p:nvPr/>
        </p:nvSpPr>
        <p:spPr>
          <a:xfrm>
            <a:off x="304800" y="5771937"/>
            <a:ext cx="5694188" cy="707886"/>
          </a:xfrm>
          <a:prstGeom prst="rect">
            <a:avLst/>
          </a:prstGeom>
          <a:noFill/>
        </p:spPr>
        <p:txBody>
          <a:bodyPr wrap="none" rtlCol="0">
            <a:spAutoFit/>
          </a:bodyPr>
          <a:lstStyle/>
          <a:p>
            <a:r>
              <a:rPr lang="en-US" sz="2000" b="1" dirty="0" smtClean="0"/>
              <a:t>Additional advantage:</a:t>
            </a:r>
          </a:p>
          <a:p>
            <a:r>
              <a:rPr lang="en-US" sz="2000" b="1" dirty="0" smtClean="0"/>
              <a:t>Higher wavelength resolution on a single line</a:t>
            </a:r>
            <a:endParaRPr lang="en-US" sz="2000" b="1" dirty="0"/>
          </a:p>
        </p:txBody>
      </p:sp>
    </p:spTree>
    <p:extLst>
      <p:ext uri="{BB962C8B-B14F-4D97-AF65-F5344CB8AC3E}">
        <p14:creationId xmlns:p14="http://schemas.microsoft.com/office/powerpoint/2010/main" val="23453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0" fill="hold"/>
                                        <p:tgtEl>
                                          <p:spTgt spid="11"/>
                                        </p:tgtEl>
                                      </p:cBhvr>
                                      <p:by x="50000" y="50000"/>
                                    </p:animScale>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 grpId="0"/>
      <p:bldP spid="15" grpId="0" animBg="1"/>
      <p:bldP spid="16"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smtClean="0">
                <a:solidFill>
                  <a:schemeClr val="tx2"/>
                </a:solidFill>
              </a:rPr>
              <a:t>Application of microspectrometer in gas </a:t>
            </a:r>
            <a:r>
              <a:rPr lang="en-US" sz="2400" b="1" dirty="0" smtClean="0">
                <a:solidFill>
                  <a:schemeClr val="tx2"/>
                </a:solidFill>
              </a:rPr>
              <a:t>sensing </a:t>
            </a:r>
            <a:endParaRPr lang="en-US" sz="2800" b="1" dirty="0">
              <a:solidFill>
                <a:schemeClr val="tx2"/>
              </a:solidFill>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118873" y="1036730"/>
            <a:ext cx="5596127" cy="400110"/>
          </a:xfrm>
          <a:prstGeom prst="rect">
            <a:avLst/>
          </a:prstGeom>
          <a:noFill/>
        </p:spPr>
        <p:txBody>
          <a:bodyPr wrap="square" rtlCol="0">
            <a:spAutoFit/>
          </a:bodyPr>
          <a:lstStyle/>
          <a:p>
            <a:r>
              <a:rPr lang="en-US" sz="2000" b="1" dirty="0" smtClean="0"/>
              <a:t>Measuring HF absorption </a:t>
            </a:r>
            <a:r>
              <a:rPr lang="en-US" sz="2000" b="1" smtClean="0"/>
              <a:t>lines in O-band</a:t>
            </a:r>
            <a:endParaRPr lang="en-GB" sz="2000" b="1" dirty="0"/>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28"/>
          <a:stretch/>
        </p:blipFill>
        <p:spPr bwMode="auto">
          <a:xfrm>
            <a:off x="178928" y="1676400"/>
            <a:ext cx="2025511" cy="127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60" t="-2024" r="7575" b="2024"/>
          <a:stretch/>
        </p:blipFill>
        <p:spPr bwMode="auto">
          <a:xfrm>
            <a:off x="2813885" y="1667393"/>
            <a:ext cx="1905197" cy="129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44"/>
          <a:stretch/>
        </p:blipFill>
        <p:spPr bwMode="auto">
          <a:xfrm>
            <a:off x="5718642" y="1682609"/>
            <a:ext cx="2109303" cy="131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30"/>
          <p:cNvGrpSpPr/>
          <p:nvPr/>
        </p:nvGrpSpPr>
        <p:grpSpPr>
          <a:xfrm>
            <a:off x="5489610" y="1272290"/>
            <a:ext cx="1605561" cy="455388"/>
            <a:chOff x="4533013" y="1129330"/>
            <a:chExt cx="1605561" cy="455094"/>
          </a:xfrm>
        </p:grpSpPr>
        <p:sp>
          <p:nvSpPr>
            <p:cNvPr id="23" name="TextBox 22"/>
            <p:cNvSpPr txBox="1"/>
            <p:nvPr/>
          </p:nvSpPr>
          <p:spPr>
            <a:xfrm>
              <a:off x="4533013" y="1129330"/>
              <a:ext cx="1605561" cy="307579"/>
            </a:xfrm>
            <a:prstGeom prst="rect">
              <a:avLst/>
            </a:prstGeom>
            <a:noFill/>
          </p:spPr>
          <p:txBody>
            <a:bodyPr wrap="square" rtlCol="0">
              <a:spAutoFit/>
            </a:bodyPr>
            <a:lstStyle/>
            <a:p>
              <a:r>
                <a:rPr lang="en-US" sz="1400" i="1" dirty="0" smtClean="0">
                  <a:solidFill>
                    <a:srgbClr val="FF0000"/>
                  </a:solidFill>
                </a:rPr>
                <a:t>1312.591 nm</a:t>
              </a:r>
              <a:endParaRPr lang="en-GB" sz="1400" i="1" dirty="0">
                <a:solidFill>
                  <a:srgbClr val="FF0000"/>
                </a:solidFill>
              </a:endParaRPr>
            </a:p>
          </p:txBody>
        </p:sp>
        <p:cxnSp>
          <p:nvCxnSpPr>
            <p:cNvPr id="27" name="Straight Arrow Connector 26"/>
            <p:cNvCxnSpPr>
              <a:stCxn id="23" idx="2"/>
            </p:cNvCxnSpPr>
            <p:nvPr/>
          </p:nvCxnSpPr>
          <p:spPr bwMode="auto">
            <a:xfrm>
              <a:off x="5335794" y="1436909"/>
              <a:ext cx="155975" cy="147515"/>
            </a:xfrm>
            <a:prstGeom prst="straightConnector1">
              <a:avLst/>
            </a:prstGeom>
            <a:noFill/>
            <a:ln w="12700" cap="flat" cmpd="sng" algn="ctr">
              <a:solidFill>
                <a:srgbClr val="FF0000"/>
              </a:solidFill>
              <a:prstDash val="solid"/>
              <a:round/>
              <a:headEnd type="none" w="med" len="med"/>
              <a:tailEnd type="arrow"/>
            </a:ln>
            <a:effectLst/>
          </p:spPr>
        </p:cxnSp>
      </p:grpSp>
      <p:grpSp>
        <p:nvGrpSpPr>
          <p:cNvPr id="56" name="Group 55"/>
          <p:cNvGrpSpPr/>
          <p:nvPr/>
        </p:nvGrpSpPr>
        <p:grpSpPr>
          <a:xfrm>
            <a:off x="339094" y="5039081"/>
            <a:ext cx="5299706" cy="1319273"/>
            <a:chOff x="339094" y="5039081"/>
            <a:chExt cx="5299706" cy="1319273"/>
          </a:xfrm>
        </p:grpSpPr>
        <p:sp>
          <p:nvSpPr>
            <p:cNvPr id="37" name="TextBox 36"/>
            <p:cNvSpPr txBox="1"/>
            <p:nvPr/>
          </p:nvSpPr>
          <p:spPr>
            <a:xfrm>
              <a:off x="339095" y="5039081"/>
              <a:ext cx="529970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P(3) line: 1312.591 nm</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16 pm </a:t>
              </a:r>
              <a:r>
                <a:rPr lang="en-US" sz="1600" dirty="0" smtClean="0">
                  <a:solidFill>
                    <a:srgbClr val="000000"/>
                  </a:solidFill>
                </a:rPr>
                <a:t>linewidth, 6 dB </a:t>
              </a:r>
              <a:r>
                <a:rPr lang="en-US" sz="1600" smtClean="0">
                  <a:solidFill>
                    <a:srgbClr val="000000"/>
                  </a:solidFill>
                </a:rPr>
                <a:t>depth (at 50 </a:t>
              </a:r>
              <a:r>
                <a:rPr lang="en-US" sz="1600" dirty="0" err="1" smtClean="0">
                  <a:solidFill>
                    <a:srgbClr val="000000"/>
                  </a:solidFill>
                </a:rPr>
                <a:t>Torr</a:t>
              </a:r>
              <a:r>
                <a:rPr lang="en-US" sz="1600" dirty="0" smtClean="0">
                  <a:solidFill>
                    <a:srgbClr val="000000"/>
                  </a:solidFill>
                </a:rPr>
                <a:t> pressure)</a:t>
              </a:r>
            </a:p>
            <a:p>
              <a:pPr marL="285750" indent="-285750">
                <a:buFont typeface="Arial" panose="020B0604020202020204" pitchFamily="34" charset="0"/>
                <a:buChar char="•"/>
              </a:pPr>
              <a:endParaRPr lang="en-US" sz="1600" dirty="0">
                <a:solidFill>
                  <a:srgbClr val="000000"/>
                </a:solidFill>
              </a:endParaRPr>
            </a:p>
          </p:txBody>
        </p:sp>
        <p:sp>
          <p:nvSpPr>
            <p:cNvPr id="38" name="Rectangle 37"/>
            <p:cNvSpPr/>
            <p:nvPr/>
          </p:nvSpPr>
          <p:spPr>
            <a:xfrm>
              <a:off x="339094" y="6019800"/>
              <a:ext cx="5299705"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Use of resonance modulation scheme </a:t>
              </a:r>
              <a:r>
                <a:rPr lang="en-US" sz="1600" dirty="0" smtClean="0">
                  <a:solidFill>
                    <a:srgbClr val="000000"/>
                  </a:solidFill>
                </a:rPr>
                <a:t>is crucial</a:t>
              </a:r>
              <a:r>
                <a:rPr lang="en-US" sz="1600" dirty="0">
                  <a:solidFill>
                    <a:srgbClr val="000000"/>
                  </a:solidFill>
                </a:rPr>
                <a:t>!</a:t>
              </a:r>
              <a:endParaRPr lang="en-GB" sz="1600" dirty="0">
                <a:solidFill>
                  <a:srgbClr val="000000"/>
                </a:solidFill>
              </a:endParaRPr>
            </a:p>
          </p:txBody>
        </p:sp>
      </p:grpSp>
      <p:grpSp>
        <p:nvGrpSpPr>
          <p:cNvPr id="20" name="Group 46"/>
          <p:cNvGrpSpPr/>
          <p:nvPr/>
        </p:nvGrpSpPr>
        <p:grpSpPr>
          <a:xfrm>
            <a:off x="5752032" y="1369536"/>
            <a:ext cx="2562754" cy="1272360"/>
            <a:chOff x="5752032" y="1369536"/>
            <a:chExt cx="2562754" cy="1272360"/>
          </a:xfrm>
        </p:grpSpPr>
        <p:grpSp>
          <p:nvGrpSpPr>
            <p:cNvPr id="21" name="Group 39"/>
            <p:cNvGrpSpPr/>
            <p:nvPr/>
          </p:nvGrpSpPr>
          <p:grpSpPr>
            <a:xfrm>
              <a:off x="5752032" y="1905000"/>
              <a:ext cx="1772325" cy="736896"/>
              <a:chOff x="6500330" y="1915335"/>
              <a:chExt cx="2176463" cy="1079500"/>
            </a:xfrm>
          </p:grpSpPr>
          <p:sp>
            <p:nvSpPr>
              <p:cNvPr id="53" name="Freeform 43"/>
              <p:cNvSpPr>
                <a:spLocks/>
              </p:cNvSpPr>
              <p:nvPr/>
            </p:nvSpPr>
            <p:spPr bwMode="auto">
              <a:xfrm>
                <a:off x="6500330" y="2301097"/>
                <a:ext cx="663575" cy="661988"/>
              </a:xfrm>
              <a:custGeom>
                <a:avLst/>
                <a:gdLst>
                  <a:gd name="T0" fmla="*/ 10 w 418"/>
                  <a:gd name="T1" fmla="*/ 412 h 417"/>
                  <a:gd name="T2" fmla="*/ 25 w 418"/>
                  <a:gd name="T3" fmla="*/ 407 h 417"/>
                  <a:gd name="T4" fmla="*/ 35 w 418"/>
                  <a:gd name="T5" fmla="*/ 407 h 417"/>
                  <a:gd name="T6" fmla="*/ 45 w 418"/>
                  <a:gd name="T7" fmla="*/ 412 h 417"/>
                  <a:gd name="T8" fmla="*/ 55 w 418"/>
                  <a:gd name="T9" fmla="*/ 417 h 417"/>
                  <a:gd name="T10" fmla="*/ 70 w 418"/>
                  <a:gd name="T11" fmla="*/ 417 h 417"/>
                  <a:gd name="T12" fmla="*/ 85 w 418"/>
                  <a:gd name="T13" fmla="*/ 417 h 417"/>
                  <a:gd name="T14" fmla="*/ 100 w 418"/>
                  <a:gd name="T15" fmla="*/ 417 h 417"/>
                  <a:gd name="T16" fmla="*/ 115 w 418"/>
                  <a:gd name="T17" fmla="*/ 412 h 417"/>
                  <a:gd name="T18" fmla="*/ 120 w 418"/>
                  <a:gd name="T19" fmla="*/ 417 h 417"/>
                  <a:gd name="T20" fmla="*/ 125 w 418"/>
                  <a:gd name="T21" fmla="*/ 412 h 417"/>
                  <a:gd name="T22" fmla="*/ 134 w 418"/>
                  <a:gd name="T23" fmla="*/ 412 h 417"/>
                  <a:gd name="T24" fmla="*/ 139 w 418"/>
                  <a:gd name="T25" fmla="*/ 417 h 417"/>
                  <a:gd name="T26" fmla="*/ 154 w 418"/>
                  <a:gd name="T27" fmla="*/ 412 h 417"/>
                  <a:gd name="T28" fmla="*/ 169 w 418"/>
                  <a:gd name="T29" fmla="*/ 412 h 417"/>
                  <a:gd name="T30" fmla="*/ 184 w 418"/>
                  <a:gd name="T31" fmla="*/ 412 h 417"/>
                  <a:gd name="T32" fmla="*/ 194 w 418"/>
                  <a:gd name="T33" fmla="*/ 407 h 417"/>
                  <a:gd name="T34" fmla="*/ 199 w 418"/>
                  <a:gd name="T35" fmla="*/ 412 h 417"/>
                  <a:gd name="T36" fmla="*/ 209 w 418"/>
                  <a:gd name="T37" fmla="*/ 407 h 417"/>
                  <a:gd name="T38" fmla="*/ 224 w 418"/>
                  <a:gd name="T39" fmla="*/ 407 h 417"/>
                  <a:gd name="T40" fmla="*/ 234 w 418"/>
                  <a:gd name="T41" fmla="*/ 402 h 417"/>
                  <a:gd name="T42" fmla="*/ 249 w 418"/>
                  <a:gd name="T43" fmla="*/ 392 h 417"/>
                  <a:gd name="T44" fmla="*/ 254 w 418"/>
                  <a:gd name="T45" fmla="*/ 362 h 417"/>
                  <a:gd name="T46" fmla="*/ 264 w 418"/>
                  <a:gd name="T47" fmla="*/ 298 h 417"/>
                  <a:gd name="T48" fmla="*/ 269 w 418"/>
                  <a:gd name="T49" fmla="*/ 367 h 417"/>
                  <a:gd name="T50" fmla="*/ 274 w 418"/>
                  <a:gd name="T51" fmla="*/ 382 h 417"/>
                  <a:gd name="T52" fmla="*/ 283 w 418"/>
                  <a:gd name="T53" fmla="*/ 387 h 417"/>
                  <a:gd name="T54" fmla="*/ 293 w 418"/>
                  <a:gd name="T55" fmla="*/ 367 h 417"/>
                  <a:gd name="T56" fmla="*/ 303 w 418"/>
                  <a:gd name="T57" fmla="*/ 377 h 417"/>
                  <a:gd name="T58" fmla="*/ 308 w 418"/>
                  <a:gd name="T59" fmla="*/ 377 h 417"/>
                  <a:gd name="T60" fmla="*/ 313 w 418"/>
                  <a:gd name="T61" fmla="*/ 362 h 417"/>
                  <a:gd name="T62" fmla="*/ 323 w 418"/>
                  <a:gd name="T63" fmla="*/ 343 h 417"/>
                  <a:gd name="T64" fmla="*/ 328 w 418"/>
                  <a:gd name="T65" fmla="*/ 333 h 417"/>
                  <a:gd name="T66" fmla="*/ 333 w 418"/>
                  <a:gd name="T67" fmla="*/ 362 h 417"/>
                  <a:gd name="T68" fmla="*/ 348 w 418"/>
                  <a:gd name="T69" fmla="*/ 382 h 417"/>
                  <a:gd name="T70" fmla="*/ 358 w 418"/>
                  <a:gd name="T71" fmla="*/ 392 h 417"/>
                  <a:gd name="T72" fmla="*/ 363 w 418"/>
                  <a:gd name="T73" fmla="*/ 397 h 417"/>
                  <a:gd name="T74" fmla="*/ 378 w 418"/>
                  <a:gd name="T75" fmla="*/ 397 h 417"/>
                  <a:gd name="T76" fmla="*/ 383 w 418"/>
                  <a:gd name="T77" fmla="*/ 392 h 417"/>
                  <a:gd name="T78" fmla="*/ 393 w 418"/>
                  <a:gd name="T79" fmla="*/ 392 h 417"/>
                  <a:gd name="T80" fmla="*/ 403 w 418"/>
                  <a:gd name="T81" fmla="*/ 372 h 417"/>
                  <a:gd name="T82" fmla="*/ 413 w 418"/>
                  <a:gd name="T83" fmla="*/ 3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8" h="417">
                    <a:moveTo>
                      <a:pt x="0" y="417"/>
                    </a:moveTo>
                    <a:lnTo>
                      <a:pt x="5" y="417"/>
                    </a:lnTo>
                    <a:lnTo>
                      <a:pt x="10" y="412"/>
                    </a:lnTo>
                    <a:lnTo>
                      <a:pt x="20" y="412"/>
                    </a:lnTo>
                    <a:lnTo>
                      <a:pt x="20" y="407"/>
                    </a:lnTo>
                    <a:lnTo>
                      <a:pt x="25" y="407"/>
                    </a:lnTo>
                    <a:lnTo>
                      <a:pt x="30" y="407"/>
                    </a:lnTo>
                    <a:lnTo>
                      <a:pt x="35" y="412"/>
                    </a:lnTo>
                    <a:lnTo>
                      <a:pt x="35" y="407"/>
                    </a:lnTo>
                    <a:lnTo>
                      <a:pt x="40" y="412"/>
                    </a:lnTo>
                    <a:lnTo>
                      <a:pt x="45" y="417"/>
                    </a:lnTo>
                    <a:lnTo>
                      <a:pt x="45" y="412"/>
                    </a:lnTo>
                    <a:lnTo>
                      <a:pt x="45" y="417"/>
                    </a:lnTo>
                    <a:lnTo>
                      <a:pt x="50" y="417"/>
                    </a:lnTo>
                    <a:lnTo>
                      <a:pt x="55" y="417"/>
                    </a:lnTo>
                    <a:lnTo>
                      <a:pt x="60" y="417"/>
                    </a:lnTo>
                    <a:lnTo>
                      <a:pt x="65" y="417"/>
                    </a:lnTo>
                    <a:lnTo>
                      <a:pt x="70" y="417"/>
                    </a:lnTo>
                    <a:lnTo>
                      <a:pt x="75" y="417"/>
                    </a:lnTo>
                    <a:lnTo>
                      <a:pt x="80" y="417"/>
                    </a:lnTo>
                    <a:lnTo>
                      <a:pt x="85" y="417"/>
                    </a:lnTo>
                    <a:lnTo>
                      <a:pt x="90" y="417"/>
                    </a:lnTo>
                    <a:lnTo>
                      <a:pt x="95" y="417"/>
                    </a:lnTo>
                    <a:lnTo>
                      <a:pt x="100" y="417"/>
                    </a:lnTo>
                    <a:lnTo>
                      <a:pt x="105" y="417"/>
                    </a:lnTo>
                    <a:lnTo>
                      <a:pt x="110" y="417"/>
                    </a:lnTo>
                    <a:lnTo>
                      <a:pt x="115" y="412"/>
                    </a:lnTo>
                    <a:lnTo>
                      <a:pt x="115" y="417"/>
                    </a:lnTo>
                    <a:lnTo>
                      <a:pt x="120" y="412"/>
                    </a:lnTo>
                    <a:lnTo>
                      <a:pt x="120" y="417"/>
                    </a:lnTo>
                    <a:lnTo>
                      <a:pt x="120" y="412"/>
                    </a:lnTo>
                    <a:lnTo>
                      <a:pt x="125" y="417"/>
                    </a:lnTo>
                    <a:lnTo>
                      <a:pt x="125" y="412"/>
                    </a:lnTo>
                    <a:lnTo>
                      <a:pt x="125" y="412"/>
                    </a:lnTo>
                    <a:lnTo>
                      <a:pt x="130" y="412"/>
                    </a:lnTo>
                    <a:lnTo>
                      <a:pt x="134" y="412"/>
                    </a:lnTo>
                    <a:lnTo>
                      <a:pt x="139" y="417"/>
                    </a:lnTo>
                    <a:lnTo>
                      <a:pt x="139" y="412"/>
                    </a:lnTo>
                    <a:lnTo>
                      <a:pt x="139" y="417"/>
                    </a:lnTo>
                    <a:lnTo>
                      <a:pt x="144" y="412"/>
                    </a:lnTo>
                    <a:lnTo>
                      <a:pt x="149" y="412"/>
                    </a:lnTo>
                    <a:lnTo>
                      <a:pt x="154" y="412"/>
                    </a:lnTo>
                    <a:lnTo>
                      <a:pt x="159" y="412"/>
                    </a:lnTo>
                    <a:lnTo>
                      <a:pt x="164" y="412"/>
                    </a:lnTo>
                    <a:lnTo>
                      <a:pt x="169" y="412"/>
                    </a:lnTo>
                    <a:lnTo>
                      <a:pt x="174" y="412"/>
                    </a:lnTo>
                    <a:lnTo>
                      <a:pt x="179" y="412"/>
                    </a:lnTo>
                    <a:lnTo>
                      <a:pt x="184" y="412"/>
                    </a:lnTo>
                    <a:lnTo>
                      <a:pt x="189" y="407"/>
                    </a:lnTo>
                    <a:lnTo>
                      <a:pt x="189" y="412"/>
                    </a:lnTo>
                    <a:lnTo>
                      <a:pt x="194" y="407"/>
                    </a:lnTo>
                    <a:lnTo>
                      <a:pt x="194" y="412"/>
                    </a:lnTo>
                    <a:lnTo>
                      <a:pt x="194" y="407"/>
                    </a:lnTo>
                    <a:lnTo>
                      <a:pt x="199" y="412"/>
                    </a:lnTo>
                    <a:lnTo>
                      <a:pt x="199" y="407"/>
                    </a:lnTo>
                    <a:lnTo>
                      <a:pt x="204" y="407"/>
                    </a:lnTo>
                    <a:lnTo>
                      <a:pt x="209" y="407"/>
                    </a:lnTo>
                    <a:lnTo>
                      <a:pt x="214" y="407"/>
                    </a:lnTo>
                    <a:lnTo>
                      <a:pt x="219" y="407"/>
                    </a:lnTo>
                    <a:lnTo>
                      <a:pt x="224" y="407"/>
                    </a:lnTo>
                    <a:lnTo>
                      <a:pt x="229" y="402"/>
                    </a:lnTo>
                    <a:lnTo>
                      <a:pt x="234" y="407"/>
                    </a:lnTo>
                    <a:lnTo>
                      <a:pt x="234" y="402"/>
                    </a:lnTo>
                    <a:lnTo>
                      <a:pt x="239" y="402"/>
                    </a:lnTo>
                    <a:lnTo>
                      <a:pt x="244" y="397"/>
                    </a:lnTo>
                    <a:lnTo>
                      <a:pt x="249" y="392"/>
                    </a:lnTo>
                    <a:lnTo>
                      <a:pt x="249" y="387"/>
                    </a:lnTo>
                    <a:lnTo>
                      <a:pt x="254" y="382"/>
                    </a:lnTo>
                    <a:lnTo>
                      <a:pt x="254" y="362"/>
                    </a:lnTo>
                    <a:lnTo>
                      <a:pt x="259" y="353"/>
                    </a:lnTo>
                    <a:lnTo>
                      <a:pt x="259" y="308"/>
                    </a:lnTo>
                    <a:lnTo>
                      <a:pt x="264" y="298"/>
                    </a:lnTo>
                    <a:lnTo>
                      <a:pt x="264" y="328"/>
                    </a:lnTo>
                    <a:lnTo>
                      <a:pt x="269" y="338"/>
                    </a:lnTo>
                    <a:lnTo>
                      <a:pt x="269" y="367"/>
                    </a:lnTo>
                    <a:lnTo>
                      <a:pt x="274" y="382"/>
                    </a:lnTo>
                    <a:lnTo>
                      <a:pt x="274" y="377"/>
                    </a:lnTo>
                    <a:lnTo>
                      <a:pt x="274" y="382"/>
                    </a:lnTo>
                    <a:lnTo>
                      <a:pt x="279" y="387"/>
                    </a:lnTo>
                    <a:lnTo>
                      <a:pt x="279" y="382"/>
                    </a:lnTo>
                    <a:lnTo>
                      <a:pt x="283" y="387"/>
                    </a:lnTo>
                    <a:lnTo>
                      <a:pt x="283" y="382"/>
                    </a:lnTo>
                    <a:lnTo>
                      <a:pt x="293" y="372"/>
                    </a:lnTo>
                    <a:lnTo>
                      <a:pt x="293" y="367"/>
                    </a:lnTo>
                    <a:lnTo>
                      <a:pt x="298" y="362"/>
                    </a:lnTo>
                    <a:lnTo>
                      <a:pt x="298" y="372"/>
                    </a:lnTo>
                    <a:lnTo>
                      <a:pt x="303" y="377"/>
                    </a:lnTo>
                    <a:lnTo>
                      <a:pt x="303" y="377"/>
                    </a:lnTo>
                    <a:lnTo>
                      <a:pt x="303" y="372"/>
                    </a:lnTo>
                    <a:lnTo>
                      <a:pt x="308" y="377"/>
                    </a:lnTo>
                    <a:lnTo>
                      <a:pt x="308" y="372"/>
                    </a:lnTo>
                    <a:lnTo>
                      <a:pt x="313" y="367"/>
                    </a:lnTo>
                    <a:lnTo>
                      <a:pt x="313" y="362"/>
                    </a:lnTo>
                    <a:lnTo>
                      <a:pt x="318" y="357"/>
                    </a:lnTo>
                    <a:lnTo>
                      <a:pt x="318" y="348"/>
                    </a:lnTo>
                    <a:lnTo>
                      <a:pt x="323" y="343"/>
                    </a:lnTo>
                    <a:lnTo>
                      <a:pt x="323" y="333"/>
                    </a:lnTo>
                    <a:lnTo>
                      <a:pt x="328" y="338"/>
                    </a:lnTo>
                    <a:lnTo>
                      <a:pt x="328" y="333"/>
                    </a:lnTo>
                    <a:lnTo>
                      <a:pt x="328" y="338"/>
                    </a:lnTo>
                    <a:lnTo>
                      <a:pt x="333" y="343"/>
                    </a:lnTo>
                    <a:lnTo>
                      <a:pt x="333" y="362"/>
                    </a:lnTo>
                    <a:lnTo>
                      <a:pt x="338" y="367"/>
                    </a:lnTo>
                    <a:lnTo>
                      <a:pt x="338" y="372"/>
                    </a:lnTo>
                    <a:lnTo>
                      <a:pt x="348" y="382"/>
                    </a:lnTo>
                    <a:lnTo>
                      <a:pt x="348" y="387"/>
                    </a:lnTo>
                    <a:lnTo>
                      <a:pt x="353" y="392"/>
                    </a:lnTo>
                    <a:lnTo>
                      <a:pt x="358" y="392"/>
                    </a:lnTo>
                    <a:lnTo>
                      <a:pt x="363" y="397"/>
                    </a:lnTo>
                    <a:lnTo>
                      <a:pt x="363" y="392"/>
                    </a:lnTo>
                    <a:lnTo>
                      <a:pt x="363" y="397"/>
                    </a:lnTo>
                    <a:lnTo>
                      <a:pt x="368" y="397"/>
                    </a:lnTo>
                    <a:lnTo>
                      <a:pt x="373" y="397"/>
                    </a:lnTo>
                    <a:lnTo>
                      <a:pt x="378" y="397"/>
                    </a:lnTo>
                    <a:lnTo>
                      <a:pt x="383" y="392"/>
                    </a:lnTo>
                    <a:lnTo>
                      <a:pt x="383" y="397"/>
                    </a:lnTo>
                    <a:lnTo>
                      <a:pt x="383" y="392"/>
                    </a:lnTo>
                    <a:lnTo>
                      <a:pt x="393" y="392"/>
                    </a:lnTo>
                    <a:lnTo>
                      <a:pt x="388" y="392"/>
                    </a:lnTo>
                    <a:lnTo>
                      <a:pt x="393" y="392"/>
                    </a:lnTo>
                    <a:lnTo>
                      <a:pt x="398" y="387"/>
                    </a:lnTo>
                    <a:lnTo>
                      <a:pt x="403" y="382"/>
                    </a:lnTo>
                    <a:lnTo>
                      <a:pt x="403" y="372"/>
                    </a:lnTo>
                    <a:lnTo>
                      <a:pt x="408" y="367"/>
                    </a:lnTo>
                    <a:lnTo>
                      <a:pt x="408" y="343"/>
                    </a:lnTo>
                    <a:lnTo>
                      <a:pt x="413" y="323"/>
                    </a:lnTo>
                    <a:lnTo>
                      <a:pt x="413" y="99"/>
                    </a:lnTo>
                    <a:lnTo>
                      <a:pt x="418" y="0"/>
                    </a:lnTo>
                  </a:path>
                </a:pathLst>
              </a:custGeom>
              <a:noFill/>
              <a:ln w="15875" cap="flat">
                <a:solidFill>
                  <a:srgbClr val="0000FF">
                    <a:alpha val="54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44"/>
              <p:cNvSpPr>
                <a:spLocks/>
              </p:cNvSpPr>
              <p:nvPr/>
            </p:nvSpPr>
            <p:spPr bwMode="auto">
              <a:xfrm>
                <a:off x="7163905" y="1915335"/>
                <a:ext cx="669925" cy="1055688"/>
              </a:xfrm>
              <a:custGeom>
                <a:avLst/>
                <a:gdLst>
                  <a:gd name="T0" fmla="*/ 0 w 422"/>
                  <a:gd name="T1" fmla="*/ 89 h 665"/>
                  <a:gd name="T2" fmla="*/ 9 w 422"/>
                  <a:gd name="T3" fmla="*/ 556 h 665"/>
                  <a:gd name="T4" fmla="*/ 14 w 422"/>
                  <a:gd name="T5" fmla="*/ 625 h 665"/>
                  <a:gd name="T6" fmla="*/ 24 w 422"/>
                  <a:gd name="T7" fmla="*/ 640 h 665"/>
                  <a:gd name="T8" fmla="*/ 29 w 422"/>
                  <a:gd name="T9" fmla="*/ 640 h 665"/>
                  <a:gd name="T10" fmla="*/ 34 w 422"/>
                  <a:gd name="T11" fmla="*/ 645 h 665"/>
                  <a:gd name="T12" fmla="*/ 49 w 422"/>
                  <a:gd name="T13" fmla="*/ 645 h 665"/>
                  <a:gd name="T14" fmla="*/ 54 w 422"/>
                  <a:gd name="T15" fmla="*/ 645 h 665"/>
                  <a:gd name="T16" fmla="*/ 69 w 422"/>
                  <a:gd name="T17" fmla="*/ 645 h 665"/>
                  <a:gd name="T18" fmla="*/ 84 w 422"/>
                  <a:gd name="T19" fmla="*/ 645 h 665"/>
                  <a:gd name="T20" fmla="*/ 94 w 422"/>
                  <a:gd name="T21" fmla="*/ 650 h 665"/>
                  <a:gd name="T22" fmla="*/ 99 w 422"/>
                  <a:gd name="T23" fmla="*/ 650 h 665"/>
                  <a:gd name="T24" fmla="*/ 104 w 422"/>
                  <a:gd name="T25" fmla="*/ 650 h 665"/>
                  <a:gd name="T26" fmla="*/ 109 w 422"/>
                  <a:gd name="T27" fmla="*/ 650 h 665"/>
                  <a:gd name="T28" fmla="*/ 124 w 422"/>
                  <a:gd name="T29" fmla="*/ 650 h 665"/>
                  <a:gd name="T30" fmla="*/ 139 w 422"/>
                  <a:gd name="T31" fmla="*/ 650 h 665"/>
                  <a:gd name="T32" fmla="*/ 154 w 422"/>
                  <a:gd name="T33" fmla="*/ 650 h 665"/>
                  <a:gd name="T34" fmla="*/ 168 w 422"/>
                  <a:gd name="T35" fmla="*/ 650 h 665"/>
                  <a:gd name="T36" fmla="*/ 183 w 422"/>
                  <a:gd name="T37" fmla="*/ 650 h 665"/>
                  <a:gd name="T38" fmla="*/ 198 w 422"/>
                  <a:gd name="T39" fmla="*/ 650 h 665"/>
                  <a:gd name="T40" fmla="*/ 213 w 422"/>
                  <a:gd name="T41" fmla="*/ 645 h 665"/>
                  <a:gd name="T42" fmla="*/ 223 w 422"/>
                  <a:gd name="T43" fmla="*/ 620 h 665"/>
                  <a:gd name="T44" fmla="*/ 233 w 422"/>
                  <a:gd name="T45" fmla="*/ 213 h 665"/>
                  <a:gd name="T46" fmla="*/ 238 w 422"/>
                  <a:gd name="T47" fmla="*/ 238 h 665"/>
                  <a:gd name="T48" fmla="*/ 243 w 422"/>
                  <a:gd name="T49" fmla="*/ 635 h 665"/>
                  <a:gd name="T50" fmla="*/ 258 w 422"/>
                  <a:gd name="T51" fmla="*/ 655 h 665"/>
                  <a:gd name="T52" fmla="*/ 263 w 422"/>
                  <a:gd name="T53" fmla="*/ 650 h 665"/>
                  <a:gd name="T54" fmla="*/ 268 w 422"/>
                  <a:gd name="T55" fmla="*/ 650 h 665"/>
                  <a:gd name="T56" fmla="*/ 273 w 422"/>
                  <a:gd name="T57" fmla="*/ 655 h 665"/>
                  <a:gd name="T58" fmla="*/ 278 w 422"/>
                  <a:gd name="T59" fmla="*/ 655 h 665"/>
                  <a:gd name="T60" fmla="*/ 293 w 422"/>
                  <a:gd name="T61" fmla="*/ 655 h 665"/>
                  <a:gd name="T62" fmla="*/ 307 w 422"/>
                  <a:gd name="T63" fmla="*/ 655 h 665"/>
                  <a:gd name="T64" fmla="*/ 312 w 422"/>
                  <a:gd name="T65" fmla="*/ 655 h 665"/>
                  <a:gd name="T66" fmla="*/ 322 w 422"/>
                  <a:gd name="T67" fmla="*/ 660 h 665"/>
                  <a:gd name="T68" fmla="*/ 337 w 422"/>
                  <a:gd name="T69" fmla="*/ 660 h 665"/>
                  <a:gd name="T70" fmla="*/ 352 w 422"/>
                  <a:gd name="T71" fmla="*/ 660 h 665"/>
                  <a:gd name="T72" fmla="*/ 362 w 422"/>
                  <a:gd name="T73" fmla="*/ 660 h 665"/>
                  <a:gd name="T74" fmla="*/ 372 w 422"/>
                  <a:gd name="T75" fmla="*/ 660 h 665"/>
                  <a:gd name="T76" fmla="*/ 377 w 422"/>
                  <a:gd name="T77" fmla="*/ 665 h 665"/>
                  <a:gd name="T78" fmla="*/ 392 w 422"/>
                  <a:gd name="T79" fmla="*/ 665 h 665"/>
                  <a:gd name="T80" fmla="*/ 407 w 422"/>
                  <a:gd name="T81" fmla="*/ 660 h 665"/>
                  <a:gd name="T82" fmla="*/ 417 w 422"/>
                  <a:gd name="T83" fmla="*/ 65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2" h="665">
                    <a:moveTo>
                      <a:pt x="0" y="243"/>
                    </a:moveTo>
                    <a:lnTo>
                      <a:pt x="0" y="84"/>
                    </a:lnTo>
                    <a:lnTo>
                      <a:pt x="0" y="89"/>
                    </a:lnTo>
                    <a:lnTo>
                      <a:pt x="5" y="223"/>
                    </a:lnTo>
                    <a:lnTo>
                      <a:pt x="5" y="506"/>
                    </a:lnTo>
                    <a:lnTo>
                      <a:pt x="9" y="556"/>
                    </a:lnTo>
                    <a:lnTo>
                      <a:pt x="9" y="615"/>
                    </a:lnTo>
                    <a:lnTo>
                      <a:pt x="14" y="630"/>
                    </a:lnTo>
                    <a:lnTo>
                      <a:pt x="14" y="625"/>
                    </a:lnTo>
                    <a:lnTo>
                      <a:pt x="14" y="630"/>
                    </a:lnTo>
                    <a:lnTo>
                      <a:pt x="19" y="635"/>
                    </a:lnTo>
                    <a:lnTo>
                      <a:pt x="24" y="640"/>
                    </a:lnTo>
                    <a:lnTo>
                      <a:pt x="24" y="635"/>
                    </a:lnTo>
                    <a:lnTo>
                      <a:pt x="24" y="640"/>
                    </a:lnTo>
                    <a:lnTo>
                      <a:pt x="29" y="640"/>
                    </a:lnTo>
                    <a:lnTo>
                      <a:pt x="34" y="645"/>
                    </a:lnTo>
                    <a:lnTo>
                      <a:pt x="34" y="640"/>
                    </a:lnTo>
                    <a:lnTo>
                      <a:pt x="34" y="645"/>
                    </a:lnTo>
                    <a:lnTo>
                      <a:pt x="39" y="640"/>
                    </a:lnTo>
                    <a:lnTo>
                      <a:pt x="39" y="645"/>
                    </a:lnTo>
                    <a:lnTo>
                      <a:pt x="49" y="645"/>
                    </a:lnTo>
                    <a:lnTo>
                      <a:pt x="44" y="645"/>
                    </a:lnTo>
                    <a:lnTo>
                      <a:pt x="49" y="645"/>
                    </a:lnTo>
                    <a:lnTo>
                      <a:pt x="54" y="645"/>
                    </a:lnTo>
                    <a:lnTo>
                      <a:pt x="59" y="645"/>
                    </a:lnTo>
                    <a:lnTo>
                      <a:pt x="64" y="645"/>
                    </a:lnTo>
                    <a:lnTo>
                      <a:pt x="69" y="645"/>
                    </a:lnTo>
                    <a:lnTo>
                      <a:pt x="74" y="645"/>
                    </a:lnTo>
                    <a:lnTo>
                      <a:pt x="79" y="645"/>
                    </a:lnTo>
                    <a:lnTo>
                      <a:pt x="84" y="645"/>
                    </a:lnTo>
                    <a:lnTo>
                      <a:pt x="89" y="650"/>
                    </a:lnTo>
                    <a:lnTo>
                      <a:pt x="94" y="645"/>
                    </a:lnTo>
                    <a:lnTo>
                      <a:pt x="94" y="650"/>
                    </a:lnTo>
                    <a:lnTo>
                      <a:pt x="94" y="650"/>
                    </a:lnTo>
                    <a:lnTo>
                      <a:pt x="99" y="645"/>
                    </a:lnTo>
                    <a:lnTo>
                      <a:pt x="99" y="650"/>
                    </a:lnTo>
                    <a:lnTo>
                      <a:pt x="99" y="645"/>
                    </a:lnTo>
                    <a:lnTo>
                      <a:pt x="104" y="650"/>
                    </a:lnTo>
                    <a:lnTo>
                      <a:pt x="104" y="650"/>
                    </a:lnTo>
                    <a:lnTo>
                      <a:pt x="104" y="645"/>
                    </a:lnTo>
                    <a:lnTo>
                      <a:pt x="104" y="645"/>
                    </a:lnTo>
                    <a:lnTo>
                      <a:pt x="109" y="650"/>
                    </a:lnTo>
                    <a:lnTo>
                      <a:pt x="114" y="650"/>
                    </a:lnTo>
                    <a:lnTo>
                      <a:pt x="119" y="650"/>
                    </a:lnTo>
                    <a:lnTo>
                      <a:pt x="124" y="650"/>
                    </a:lnTo>
                    <a:lnTo>
                      <a:pt x="129" y="650"/>
                    </a:lnTo>
                    <a:lnTo>
                      <a:pt x="134" y="650"/>
                    </a:lnTo>
                    <a:lnTo>
                      <a:pt x="139" y="650"/>
                    </a:lnTo>
                    <a:lnTo>
                      <a:pt x="144" y="650"/>
                    </a:lnTo>
                    <a:lnTo>
                      <a:pt x="149" y="650"/>
                    </a:lnTo>
                    <a:lnTo>
                      <a:pt x="154" y="650"/>
                    </a:lnTo>
                    <a:lnTo>
                      <a:pt x="158" y="650"/>
                    </a:lnTo>
                    <a:lnTo>
                      <a:pt x="163" y="650"/>
                    </a:lnTo>
                    <a:lnTo>
                      <a:pt x="168" y="650"/>
                    </a:lnTo>
                    <a:lnTo>
                      <a:pt x="173" y="650"/>
                    </a:lnTo>
                    <a:lnTo>
                      <a:pt x="178" y="650"/>
                    </a:lnTo>
                    <a:lnTo>
                      <a:pt x="183" y="650"/>
                    </a:lnTo>
                    <a:lnTo>
                      <a:pt x="188" y="650"/>
                    </a:lnTo>
                    <a:lnTo>
                      <a:pt x="193" y="650"/>
                    </a:lnTo>
                    <a:lnTo>
                      <a:pt x="198" y="650"/>
                    </a:lnTo>
                    <a:lnTo>
                      <a:pt x="203" y="650"/>
                    </a:lnTo>
                    <a:lnTo>
                      <a:pt x="208" y="650"/>
                    </a:lnTo>
                    <a:lnTo>
                      <a:pt x="213" y="645"/>
                    </a:lnTo>
                    <a:lnTo>
                      <a:pt x="218" y="640"/>
                    </a:lnTo>
                    <a:lnTo>
                      <a:pt x="223" y="635"/>
                    </a:lnTo>
                    <a:lnTo>
                      <a:pt x="223" y="620"/>
                    </a:lnTo>
                    <a:lnTo>
                      <a:pt x="228" y="605"/>
                    </a:lnTo>
                    <a:lnTo>
                      <a:pt x="228" y="357"/>
                    </a:lnTo>
                    <a:lnTo>
                      <a:pt x="233" y="213"/>
                    </a:lnTo>
                    <a:lnTo>
                      <a:pt x="233" y="0"/>
                    </a:lnTo>
                    <a:lnTo>
                      <a:pt x="233" y="30"/>
                    </a:lnTo>
                    <a:lnTo>
                      <a:pt x="238" y="238"/>
                    </a:lnTo>
                    <a:lnTo>
                      <a:pt x="238" y="596"/>
                    </a:lnTo>
                    <a:lnTo>
                      <a:pt x="243" y="605"/>
                    </a:lnTo>
                    <a:lnTo>
                      <a:pt x="243" y="635"/>
                    </a:lnTo>
                    <a:lnTo>
                      <a:pt x="253" y="645"/>
                    </a:lnTo>
                    <a:lnTo>
                      <a:pt x="253" y="650"/>
                    </a:lnTo>
                    <a:lnTo>
                      <a:pt x="258" y="655"/>
                    </a:lnTo>
                    <a:lnTo>
                      <a:pt x="258" y="650"/>
                    </a:lnTo>
                    <a:lnTo>
                      <a:pt x="263" y="655"/>
                    </a:lnTo>
                    <a:lnTo>
                      <a:pt x="263" y="650"/>
                    </a:lnTo>
                    <a:lnTo>
                      <a:pt x="268" y="655"/>
                    </a:lnTo>
                    <a:lnTo>
                      <a:pt x="268" y="655"/>
                    </a:lnTo>
                    <a:lnTo>
                      <a:pt x="268" y="650"/>
                    </a:lnTo>
                    <a:lnTo>
                      <a:pt x="268" y="650"/>
                    </a:lnTo>
                    <a:lnTo>
                      <a:pt x="273" y="655"/>
                    </a:lnTo>
                    <a:lnTo>
                      <a:pt x="273" y="655"/>
                    </a:lnTo>
                    <a:lnTo>
                      <a:pt x="273" y="650"/>
                    </a:lnTo>
                    <a:lnTo>
                      <a:pt x="273" y="655"/>
                    </a:lnTo>
                    <a:lnTo>
                      <a:pt x="278" y="655"/>
                    </a:lnTo>
                    <a:lnTo>
                      <a:pt x="283" y="655"/>
                    </a:lnTo>
                    <a:lnTo>
                      <a:pt x="288" y="655"/>
                    </a:lnTo>
                    <a:lnTo>
                      <a:pt x="293" y="655"/>
                    </a:lnTo>
                    <a:lnTo>
                      <a:pt x="298" y="655"/>
                    </a:lnTo>
                    <a:lnTo>
                      <a:pt x="303" y="655"/>
                    </a:lnTo>
                    <a:lnTo>
                      <a:pt x="307" y="655"/>
                    </a:lnTo>
                    <a:lnTo>
                      <a:pt x="312" y="660"/>
                    </a:lnTo>
                    <a:lnTo>
                      <a:pt x="312" y="660"/>
                    </a:lnTo>
                    <a:lnTo>
                      <a:pt x="312" y="655"/>
                    </a:lnTo>
                    <a:lnTo>
                      <a:pt x="312" y="655"/>
                    </a:lnTo>
                    <a:lnTo>
                      <a:pt x="317" y="660"/>
                    </a:lnTo>
                    <a:lnTo>
                      <a:pt x="322" y="660"/>
                    </a:lnTo>
                    <a:lnTo>
                      <a:pt x="327" y="660"/>
                    </a:lnTo>
                    <a:lnTo>
                      <a:pt x="332" y="660"/>
                    </a:lnTo>
                    <a:lnTo>
                      <a:pt x="337" y="660"/>
                    </a:lnTo>
                    <a:lnTo>
                      <a:pt x="342" y="660"/>
                    </a:lnTo>
                    <a:lnTo>
                      <a:pt x="347" y="660"/>
                    </a:lnTo>
                    <a:lnTo>
                      <a:pt x="352" y="660"/>
                    </a:lnTo>
                    <a:lnTo>
                      <a:pt x="357" y="660"/>
                    </a:lnTo>
                    <a:lnTo>
                      <a:pt x="367" y="660"/>
                    </a:lnTo>
                    <a:lnTo>
                      <a:pt x="362" y="660"/>
                    </a:lnTo>
                    <a:lnTo>
                      <a:pt x="367" y="660"/>
                    </a:lnTo>
                    <a:lnTo>
                      <a:pt x="372" y="665"/>
                    </a:lnTo>
                    <a:lnTo>
                      <a:pt x="372" y="660"/>
                    </a:lnTo>
                    <a:lnTo>
                      <a:pt x="377" y="665"/>
                    </a:lnTo>
                    <a:lnTo>
                      <a:pt x="377" y="660"/>
                    </a:lnTo>
                    <a:lnTo>
                      <a:pt x="377" y="665"/>
                    </a:lnTo>
                    <a:lnTo>
                      <a:pt x="387" y="665"/>
                    </a:lnTo>
                    <a:lnTo>
                      <a:pt x="387" y="665"/>
                    </a:lnTo>
                    <a:lnTo>
                      <a:pt x="392" y="665"/>
                    </a:lnTo>
                    <a:lnTo>
                      <a:pt x="397" y="665"/>
                    </a:lnTo>
                    <a:lnTo>
                      <a:pt x="402" y="665"/>
                    </a:lnTo>
                    <a:lnTo>
                      <a:pt x="407" y="660"/>
                    </a:lnTo>
                    <a:lnTo>
                      <a:pt x="407" y="665"/>
                    </a:lnTo>
                    <a:lnTo>
                      <a:pt x="412" y="660"/>
                    </a:lnTo>
                    <a:lnTo>
                      <a:pt x="417" y="655"/>
                    </a:lnTo>
                    <a:lnTo>
                      <a:pt x="417" y="640"/>
                    </a:lnTo>
                    <a:lnTo>
                      <a:pt x="422" y="630"/>
                    </a:lnTo>
                  </a:path>
                </a:pathLst>
              </a:custGeom>
              <a:noFill/>
              <a:ln w="15875" cap="flat">
                <a:solidFill>
                  <a:srgbClr val="0000FF">
                    <a:alpha val="54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p:cNvSpPr>
              <p:nvPr/>
            </p:nvSpPr>
            <p:spPr bwMode="auto">
              <a:xfrm>
                <a:off x="7833830" y="2899585"/>
                <a:ext cx="842963" cy="95250"/>
              </a:xfrm>
              <a:custGeom>
                <a:avLst/>
                <a:gdLst>
                  <a:gd name="T0" fmla="*/ 5 w 531"/>
                  <a:gd name="T1" fmla="*/ 10 h 60"/>
                  <a:gd name="T2" fmla="*/ 15 w 531"/>
                  <a:gd name="T3" fmla="*/ 45 h 60"/>
                  <a:gd name="T4" fmla="*/ 30 w 531"/>
                  <a:gd name="T5" fmla="*/ 50 h 60"/>
                  <a:gd name="T6" fmla="*/ 34 w 531"/>
                  <a:gd name="T7" fmla="*/ 45 h 60"/>
                  <a:gd name="T8" fmla="*/ 44 w 531"/>
                  <a:gd name="T9" fmla="*/ 50 h 60"/>
                  <a:gd name="T10" fmla="*/ 59 w 531"/>
                  <a:gd name="T11" fmla="*/ 50 h 60"/>
                  <a:gd name="T12" fmla="*/ 74 w 531"/>
                  <a:gd name="T13" fmla="*/ 50 h 60"/>
                  <a:gd name="T14" fmla="*/ 89 w 531"/>
                  <a:gd name="T15" fmla="*/ 50 h 60"/>
                  <a:gd name="T16" fmla="*/ 99 w 531"/>
                  <a:gd name="T17" fmla="*/ 50 h 60"/>
                  <a:gd name="T18" fmla="*/ 104 w 531"/>
                  <a:gd name="T19" fmla="*/ 55 h 60"/>
                  <a:gd name="T20" fmla="*/ 114 w 531"/>
                  <a:gd name="T21" fmla="*/ 55 h 60"/>
                  <a:gd name="T22" fmla="*/ 129 w 531"/>
                  <a:gd name="T23" fmla="*/ 55 h 60"/>
                  <a:gd name="T24" fmla="*/ 144 w 531"/>
                  <a:gd name="T25" fmla="*/ 55 h 60"/>
                  <a:gd name="T26" fmla="*/ 159 w 531"/>
                  <a:gd name="T27" fmla="*/ 55 h 60"/>
                  <a:gd name="T28" fmla="*/ 174 w 531"/>
                  <a:gd name="T29" fmla="*/ 55 h 60"/>
                  <a:gd name="T30" fmla="*/ 188 w 531"/>
                  <a:gd name="T31" fmla="*/ 55 h 60"/>
                  <a:gd name="T32" fmla="*/ 203 w 531"/>
                  <a:gd name="T33" fmla="*/ 55 h 60"/>
                  <a:gd name="T34" fmla="*/ 218 w 531"/>
                  <a:gd name="T35" fmla="*/ 55 h 60"/>
                  <a:gd name="T36" fmla="*/ 233 w 531"/>
                  <a:gd name="T37" fmla="*/ 55 h 60"/>
                  <a:gd name="T38" fmla="*/ 243 w 531"/>
                  <a:gd name="T39" fmla="*/ 35 h 60"/>
                  <a:gd name="T40" fmla="*/ 248 w 531"/>
                  <a:gd name="T41" fmla="*/ 20 h 60"/>
                  <a:gd name="T42" fmla="*/ 253 w 531"/>
                  <a:gd name="T43" fmla="*/ 25 h 60"/>
                  <a:gd name="T44" fmla="*/ 268 w 531"/>
                  <a:gd name="T45" fmla="*/ 45 h 60"/>
                  <a:gd name="T46" fmla="*/ 273 w 531"/>
                  <a:gd name="T47" fmla="*/ 45 h 60"/>
                  <a:gd name="T48" fmla="*/ 283 w 531"/>
                  <a:gd name="T49" fmla="*/ 55 h 60"/>
                  <a:gd name="T50" fmla="*/ 298 w 531"/>
                  <a:gd name="T51" fmla="*/ 55 h 60"/>
                  <a:gd name="T52" fmla="*/ 313 w 531"/>
                  <a:gd name="T53" fmla="*/ 50 h 60"/>
                  <a:gd name="T54" fmla="*/ 327 w 531"/>
                  <a:gd name="T55" fmla="*/ 55 h 60"/>
                  <a:gd name="T56" fmla="*/ 342 w 531"/>
                  <a:gd name="T57" fmla="*/ 55 h 60"/>
                  <a:gd name="T58" fmla="*/ 352 w 531"/>
                  <a:gd name="T59" fmla="*/ 50 h 60"/>
                  <a:gd name="T60" fmla="*/ 367 w 531"/>
                  <a:gd name="T61" fmla="*/ 50 h 60"/>
                  <a:gd name="T62" fmla="*/ 382 w 531"/>
                  <a:gd name="T63" fmla="*/ 45 h 60"/>
                  <a:gd name="T64" fmla="*/ 397 w 531"/>
                  <a:gd name="T65" fmla="*/ 55 h 60"/>
                  <a:gd name="T66" fmla="*/ 412 w 531"/>
                  <a:gd name="T67" fmla="*/ 50 h 60"/>
                  <a:gd name="T68" fmla="*/ 427 w 531"/>
                  <a:gd name="T69" fmla="*/ 55 h 60"/>
                  <a:gd name="T70" fmla="*/ 442 w 531"/>
                  <a:gd name="T71" fmla="*/ 60 h 60"/>
                  <a:gd name="T72" fmla="*/ 457 w 531"/>
                  <a:gd name="T73" fmla="*/ 55 h 60"/>
                  <a:gd name="T74" fmla="*/ 472 w 531"/>
                  <a:gd name="T75" fmla="*/ 55 h 60"/>
                  <a:gd name="T76" fmla="*/ 481 w 531"/>
                  <a:gd name="T77" fmla="*/ 55 h 60"/>
                  <a:gd name="T78" fmla="*/ 491 w 531"/>
                  <a:gd name="T79" fmla="*/ 55 h 60"/>
                  <a:gd name="T80" fmla="*/ 506 w 531"/>
                  <a:gd name="T81" fmla="*/ 55 h 60"/>
                  <a:gd name="T82" fmla="*/ 521 w 531"/>
                  <a:gd name="T83"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1" h="60">
                    <a:moveTo>
                      <a:pt x="0" y="10"/>
                    </a:moveTo>
                    <a:lnTo>
                      <a:pt x="0" y="0"/>
                    </a:lnTo>
                    <a:lnTo>
                      <a:pt x="5" y="10"/>
                    </a:lnTo>
                    <a:lnTo>
                      <a:pt x="5" y="40"/>
                    </a:lnTo>
                    <a:lnTo>
                      <a:pt x="10" y="45"/>
                    </a:lnTo>
                    <a:lnTo>
                      <a:pt x="15" y="45"/>
                    </a:lnTo>
                    <a:lnTo>
                      <a:pt x="20" y="45"/>
                    </a:lnTo>
                    <a:lnTo>
                      <a:pt x="25" y="45"/>
                    </a:lnTo>
                    <a:lnTo>
                      <a:pt x="30" y="50"/>
                    </a:lnTo>
                    <a:lnTo>
                      <a:pt x="30" y="45"/>
                    </a:lnTo>
                    <a:lnTo>
                      <a:pt x="34" y="50"/>
                    </a:lnTo>
                    <a:lnTo>
                      <a:pt x="34" y="45"/>
                    </a:lnTo>
                    <a:lnTo>
                      <a:pt x="34" y="50"/>
                    </a:lnTo>
                    <a:lnTo>
                      <a:pt x="39" y="50"/>
                    </a:lnTo>
                    <a:lnTo>
                      <a:pt x="44" y="50"/>
                    </a:lnTo>
                    <a:lnTo>
                      <a:pt x="49" y="50"/>
                    </a:lnTo>
                    <a:lnTo>
                      <a:pt x="54" y="50"/>
                    </a:lnTo>
                    <a:lnTo>
                      <a:pt x="59" y="50"/>
                    </a:lnTo>
                    <a:lnTo>
                      <a:pt x="64" y="50"/>
                    </a:lnTo>
                    <a:lnTo>
                      <a:pt x="69" y="50"/>
                    </a:lnTo>
                    <a:lnTo>
                      <a:pt x="74" y="50"/>
                    </a:lnTo>
                    <a:lnTo>
                      <a:pt x="79" y="50"/>
                    </a:lnTo>
                    <a:lnTo>
                      <a:pt x="84" y="50"/>
                    </a:lnTo>
                    <a:lnTo>
                      <a:pt x="89" y="50"/>
                    </a:lnTo>
                    <a:lnTo>
                      <a:pt x="94" y="50"/>
                    </a:lnTo>
                    <a:lnTo>
                      <a:pt x="99" y="55"/>
                    </a:lnTo>
                    <a:lnTo>
                      <a:pt x="99" y="50"/>
                    </a:lnTo>
                    <a:lnTo>
                      <a:pt x="104" y="55"/>
                    </a:lnTo>
                    <a:lnTo>
                      <a:pt x="104" y="50"/>
                    </a:lnTo>
                    <a:lnTo>
                      <a:pt x="104" y="55"/>
                    </a:lnTo>
                    <a:lnTo>
                      <a:pt x="114" y="55"/>
                    </a:lnTo>
                    <a:lnTo>
                      <a:pt x="109" y="55"/>
                    </a:lnTo>
                    <a:lnTo>
                      <a:pt x="114" y="55"/>
                    </a:lnTo>
                    <a:lnTo>
                      <a:pt x="119" y="55"/>
                    </a:lnTo>
                    <a:lnTo>
                      <a:pt x="124" y="55"/>
                    </a:lnTo>
                    <a:lnTo>
                      <a:pt x="129" y="55"/>
                    </a:lnTo>
                    <a:lnTo>
                      <a:pt x="134" y="55"/>
                    </a:lnTo>
                    <a:lnTo>
                      <a:pt x="139" y="55"/>
                    </a:lnTo>
                    <a:lnTo>
                      <a:pt x="144" y="55"/>
                    </a:lnTo>
                    <a:lnTo>
                      <a:pt x="149" y="55"/>
                    </a:lnTo>
                    <a:lnTo>
                      <a:pt x="154" y="55"/>
                    </a:lnTo>
                    <a:lnTo>
                      <a:pt x="159" y="55"/>
                    </a:lnTo>
                    <a:lnTo>
                      <a:pt x="164" y="55"/>
                    </a:lnTo>
                    <a:lnTo>
                      <a:pt x="169" y="55"/>
                    </a:lnTo>
                    <a:lnTo>
                      <a:pt x="174" y="55"/>
                    </a:lnTo>
                    <a:lnTo>
                      <a:pt x="179" y="55"/>
                    </a:lnTo>
                    <a:lnTo>
                      <a:pt x="183" y="55"/>
                    </a:lnTo>
                    <a:lnTo>
                      <a:pt x="188" y="55"/>
                    </a:lnTo>
                    <a:lnTo>
                      <a:pt x="193" y="55"/>
                    </a:lnTo>
                    <a:lnTo>
                      <a:pt x="198" y="55"/>
                    </a:lnTo>
                    <a:lnTo>
                      <a:pt x="203" y="55"/>
                    </a:lnTo>
                    <a:lnTo>
                      <a:pt x="208" y="55"/>
                    </a:lnTo>
                    <a:lnTo>
                      <a:pt x="213" y="55"/>
                    </a:lnTo>
                    <a:lnTo>
                      <a:pt x="218" y="55"/>
                    </a:lnTo>
                    <a:lnTo>
                      <a:pt x="223" y="55"/>
                    </a:lnTo>
                    <a:lnTo>
                      <a:pt x="228" y="55"/>
                    </a:lnTo>
                    <a:lnTo>
                      <a:pt x="233" y="55"/>
                    </a:lnTo>
                    <a:lnTo>
                      <a:pt x="238" y="50"/>
                    </a:lnTo>
                    <a:lnTo>
                      <a:pt x="243" y="45"/>
                    </a:lnTo>
                    <a:lnTo>
                      <a:pt x="243" y="35"/>
                    </a:lnTo>
                    <a:lnTo>
                      <a:pt x="248" y="20"/>
                    </a:lnTo>
                    <a:lnTo>
                      <a:pt x="248" y="25"/>
                    </a:lnTo>
                    <a:lnTo>
                      <a:pt x="248" y="20"/>
                    </a:lnTo>
                    <a:lnTo>
                      <a:pt x="253" y="25"/>
                    </a:lnTo>
                    <a:lnTo>
                      <a:pt x="253" y="30"/>
                    </a:lnTo>
                    <a:lnTo>
                      <a:pt x="253" y="25"/>
                    </a:lnTo>
                    <a:lnTo>
                      <a:pt x="258" y="30"/>
                    </a:lnTo>
                    <a:lnTo>
                      <a:pt x="258" y="35"/>
                    </a:lnTo>
                    <a:lnTo>
                      <a:pt x="268" y="45"/>
                    </a:lnTo>
                    <a:lnTo>
                      <a:pt x="263" y="45"/>
                    </a:lnTo>
                    <a:lnTo>
                      <a:pt x="268" y="45"/>
                    </a:lnTo>
                    <a:lnTo>
                      <a:pt x="273" y="45"/>
                    </a:lnTo>
                    <a:lnTo>
                      <a:pt x="283" y="55"/>
                    </a:lnTo>
                    <a:lnTo>
                      <a:pt x="278" y="55"/>
                    </a:lnTo>
                    <a:lnTo>
                      <a:pt x="283" y="55"/>
                    </a:lnTo>
                    <a:lnTo>
                      <a:pt x="288" y="55"/>
                    </a:lnTo>
                    <a:lnTo>
                      <a:pt x="293" y="55"/>
                    </a:lnTo>
                    <a:lnTo>
                      <a:pt x="298" y="55"/>
                    </a:lnTo>
                    <a:lnTo>
                      <a:pt x="303" y="55"/>
                    </a:lnTo>
                    <a:lnTo>
                      <a:pt x="308" y="55"/>
                    </a:lnTo>
                    <a:lnTo>
                      <a:pt x="313" y="50"/>
                    </a:lnTo>
                    <a:lnTo>
                      <a:pt x="323" y="50"/>
                    </a:lnTo>
                    <a:lnTo>
                      <a:pt x="323" y="55"/>
                    </a:lnTo>
                    <a:lnTo>
                      <a:pt x="327" y="55"/>
                    </a:lnTo>
                    <a:lnTo>
                      <a:pt x="332" y="55"/>
                    </a:lnTo>
                    <a:lnTo>
                      <a:pt x="337" y="55"/>
                    </a:lnTo>
                    <a:lnTo>
                      <a:pt x="342" y="55"/>
                    </a:lnTo>
                    <a:lnTo>
                      <a:pt x="347" y="50"/>
                    </a:lnTo>
                    <a:lnTo>
                      <a:pt x="352" y="45"/>
                    </a:lnTo>
                    <a:lnTo>
                      <a:pt x="352" y="50"/>
                    </a:lnTo>
                    <a:lnTo>
                      <a:pt x="357" y="45"/>
                    </a:lnTo>
                    <a:lnTo>
                      <a:pt x="362" y="45"/>
                    </a:lnTo>
                    <a:lnTo>
                      <a:pt x="367" y="50"/>
                    </a:lnTo>
                    <a:lnTo>
                      <a:pt x="372" y="50"/>
                    </a:lnTo>
                    <a:lnTo>
                      <a:pt x="377" y="50"/>
                    </a:lnTo>
                    <a:lnTo>
                      <a:pt x="382" y="45"/>
                    </a:lnTo>
                    <a:lnTo>
                      <a:pt x="392" y="45"/>
                    </a:lnTo>
                    <a:lnTo>
                      <a:pt x="392" y="50"/>
                    </a:lnTo>
                    <a:lnTo>
                      <a:pt x="397" y="55"/>
                    </a:lnTo>
                    <a:lnTo>
                      <a:pt x="402" y="55"/>
                    </a:lnTo>
                    <a:lnTo>
                      <a:pt x="407" y="50"/>
                    </a:lnTo>
                    <a:lnTo>
                      <a:pt x="412" y="50"/>
                    </a:lnTo>
                    <a:lnTo>
                      <a:pt x="417" y="50"/>
                    </a:lnTo>
                    <a:lnTo>
                      <a:pt x="422" y="55"/>
                    </a:lnTo>
                    <a:lnTo>
                      <a:pt x="427" y="55"/>
                    </a:lnTo>
                    <a:lnTo>
                      <a:pt x="432" y="55"/>
                    </a:lnTo>
                    <a:lnTo>
                      <a:pt x="437" y="55"/>
                    </a:lnTo>
                    <a:lnTo>
                      <a:pt x="442" y="60"/>
                    </a:lnTo>
                    <a:lnTo>
                      <a:pt x="447" y="55"/>
                    </a:lnTo>
                    <a:lnTo>
                      <a:pt x="452" y="55"/>
                    </a:lnTo>
                    <a:lnTo>
                      <a:pt x="457" y="55"/>
                    </a:lnTo>
                    <a:lnTo>
                      <a:pt x="462" y="55"/>
                    </a:lnTo>
                    <a:lnTo>
                      <a:pt x="467" y="55"/>
                    </a:lnTo>
                    <a:lnTo>
                      <a:pt x="472" y="55"/>
                    </a:lnTo>
                    <a:lnTo>
                      <a:pt x="481" y="55"/>
                    </a:lnTo>
                    <a:lnTo>
                      <a:pt x="476" y="55"/>
                    </a:lnTo>
                    <a:lnTo>
                      <a:pt x="481" y="55"/>
                    </a:lnTo>
                    <a:lnTo>
                      <a:pt x="486" y="55"/>
                    </a:lnTo>
                    <a:lnTo>
                      <a:pt x="496" y="55"/>
                    </a:lnTo>
                    <a:lnTo>
                      <a:pt x="491" y="55"/>
                    </a:lnTo>
                    <a:lnTo>
                      <a:pt x="496" y="55"/>
                    </a:lnTo>
                    <a:lnTo>
                      <a:pt x="501" y="55"/>
                    </a:lnTo>
                    <a:lnTo>
                      <a:pt x="506" y="55"/>
                    </a:lnTo>
                    <a:lnTo>
                      <a:pt x="511" y="55"/>
                    </a:lnTo>
                    <a:lnTo>
                      <a:pt x="516" y="55"/>
                    </a:lnTo>
                    <a:lnTo>
                      <a:pt x="521" y="55"/>
                    </a:lnTo>
                    <a:lnTo>
                      <a:pt x="526" y="55"/>
                    </a:lnTo>
                    <a:lnTo>
                      <a:pt x="531" y="60"/>
                    </a:lnTo>
                  </a:path>
                </a:pathLst>
              </a:custGeom>
              <a:noFill/>
              <a:ln w="15875" cap="flat">
                <a:solidFill>
                  <a:srgbClr val="0000FF">
                    <a:alpha val="54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4" name="Group 56"/>
            <p:cNvGrpSpPr/>
            <p:nvPr/>
          </p:nvGrpSpPr>
          <p:grpSpPr>
            <a:xfrm>
              <a:off x="6670984" y="1369536"/>
              <a:ext cx="1643802" cy="459264"/>
              <a:chOff x="5491769" y="1205162"/>
              <a:chExt cx="1643802" cy="458967"/>
            </a:xfrm>
          </p:grpSpPr>
          <p:sp>
            <p:nvSpPr>
              <p:cNvPr id="58" name="TextBox 57"/>
              <p:cNvSpPr txBox="1"/>
              <p:nvPr/>
            </p:nvSpPr>
            <p:spPr>
              <a:xfrm>
                <a:off x="5530010" y="1205162"/>
                <a:ext cx="1605561" cy="307579"/>
              </a:xfrm>
              <a:prstGeom prst="rect">
                <a:avLst/>
              </a:prstGeom>
              <a:noFill/>
            </p:spPr>
            <p:txBody>
              <a:bodyPr wrap="square" rtlCol="0">
                <a:spAutoFit/>
              </a:bodyPr>
              <a:lstStyle/>
              <a:p>
                <a:r>
                  <a:rPr lang="en-US" sz="1400" i="1" dirty="0" smtClean="0">
                    <a:solidFill>
                      <a:srgbClr val="0000FF"/>
                    </a:solidFill>
                  </a:rPr>
                  <a:t>1318 nm</a:t>
                </a:r>
                <a:endParaRPr lang="en-GB" sz="1400" i="1" dirty="0">
                  <a:solidFill>
                    <a:srgbClr val="0000FF"/>
                  </a:solidFill>
                </a:endParaRPr>
              </a:p>
            </p:txBody>
          </p:sp>
          <p:cxnSp>
            <p:nvCxnSpPr>
              <p:cNvPr id="59" name="Straight Arrow Connector 58"/>
              <p:cNvCxnSpPr/>
              <p:nvPr/>
            </p:nvCxnSpPr>
            <p:spPr bwMode="auto">
              <a:xfrm flipH="1">
                <a:off x="5491769" y="1462018"/>
                <a:ext cx="167220" cy="202111"/>
              </a:xfrm>
              <a:prstGeom prst="straightConnector1">
                <a:avLst/>
              </a:prstGeom>
              <a:noFill/>
              <a:ln w="12700" cap="flat" cmpd="sng" algn="ctr">
                <a:solidFill>
                  <a:srgbClr val="0000FF"/>
                </a:solidFill>
                <a:prstDash val="solid"/>
                <a:round/>
                <a:headEnd type="none" w="med" len="med"/>
                <a:tailEnd type="arrow"/>
              </a:ln>
              <a:effectLst/>
            </p:spPr>
          </p:cxnSp>
        </p:grpSp>
      </p:grpSp>
      <p:grpSp>
        <p:nvGrpSpPr>
          <p:cNvPr id="57" name="Group 56"/>
          <p:cNvGrpSpPr/>
          <p:nvPr/>
        </p:nvGrpSpPr>
        <p:grpSpPr>
          <a:xfrm>
            <a:off x="339096" y="3048000"/>
            <a:ext cx="8174471" cy="2705100"/>
            <a:chOff x="339096" y="3048000"/>
            <a:chExt cx="8174471" cy="2705100"/>
          </a:xfrm>
        </p:grpSpPr>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6012" b="16172"/>
            <a:stretch/>
          </p:blipFill>
          <p:spPr>
            <a:xfrm>
              <a:off x="339096" y="3456870"/>
              <a:ext cx="1462187" cy="991610"/>
            </a:xfrm>
            <a:prstGeom prst="rect">
              <a:avLst/>
            </a:prstGeom>
            <a:ln w="28575">
              <a:solidFill>
                <a:schemeClr val="accent2"/>
              </a:solidFill>
            </a:ln>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32000" t="48499" r="29000" b="30488"/>
            <a:stretch/>
          </p:blipFill>
          <p:spPr>
            <a:xfrm>
              <a:off x="2275966" y="3456870"/>
              <a:ext cx="2762339" cy="991609"/>
            </a:xfrm>
            <a:prstGeom prst="rect">
              <a:avLst/>
            </a:prstGeom>
            <a:ln w="28575">
              <a:solidFill>
                <a:srgbClr val="00B050"/>
              </a:solidFill>
            </a:ln>
          </p:spPr>
        </p:pic>
        <p:pic>
          <p:nvPicPr>
            <p:cNvPr id="13"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712" t="28434" r="13553" b="39786"/>
            <a:stretch/>
          </p:blipFill>
          <p:spPr bwMode="auto">
            <a:xfrm rot="10800000">
              <a:off x="5061978" y="3228773"/>
              <a:ext cx="1313329" cy="144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50" t="41692" r="70501" b="31376"/>
            <a:stretch/>
          </p:blipFill>
          <p:spPr bwMode="auto">
            <a:xfrm flipH="1">
              <a:off x="7417190" y="3643576"/>
              <a:ext cx="1096377" cy="122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774" t="69262" r="71055" b="26663"/>
            <a:stretch/>
          </p:blipFill>
          <p:spPr bwMode="auto">
            <a:xfrm flipH="1">
              <a:off x="7447480" y="4868282"/>
              <a:ext cx="540048" cy="18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6489648" y="3419893"/>
              <a:ext cx="181336" cy="1028586"/>
            </a:xfrm>
            <a:prstGeom prst="rect">
              <a:avLst/>
            </a:prstGeom>
            <a:solidFill>
              <a:schemeClr val="tx2">
                <a:lumMod val="65000"/>
              </a:schemeClr>
            </a:solid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3" name="TextBox 2"/>
            <p:cNvSpPr txBox="1"/>
            <p:nvPr/>
          </p:nvSpPr>
          <p:spPr>
            <a:xfrm>
              <a:off x="685800" y="3058935"/>
              <a:ext cx="1219200" cy="369332"/>
            </a:xfrm>
            <a:prstGeom prst="rect">
              <a:avLst/>
            </a:prstGeom>
            <a:noFill/>
          </p:spPr>
          <p:txBody>
            <a:bodyPr wrap="square" rtlCol="0">
              <a:spAutoFit/>
            </a:bodyPr>
            <a:lstStyle/>
            <a:p>
              <a:r>
                <a:rPr lang="en-GB" dirty="0" smtClean="0">
                  <a:solidFill>
                    <a:srgbClr val="FF0000"/>
                  </a:solidFill>
                </a:rPr>
                <a:t>SLED</a:t>
              </a:r>
              <a:endParaRPr lang="en-GB" dirty="0">
                <a:solidFill>
                  <a:srgbClr val="FF0000"/>
                </a:solidFill>
              </a:endParaRPr>
            </a:p>
          </p:txBody>
        </p:sp>
        <p:sp>
          <p:nvSpPr>
            <p:cNvPr id="16" name="TextBox 15"/>
            <p:cNvSpPr txBox="1"/>
            <p:nvPr/>
          </p:nvSpPr>
          <p:spPr>
            <a:xfrm>
              <a:off x="2995485" y="3048000"/>
              <a:ext cx="1542003" cy="369332"/>
            </a:xfrm>
            <a:prstGeom prst="rect">
              <a:avLst/>
            </a:prstGeom>
            <a:noFill/>
          </p:spPr>
          <p:txBody>
            <a:bodyPr wrap="square" rtlCol="0">
              <a:spAutoFit/>
            </a:bodyPr>
            <a:lstStyle/>
            <a:p>
              <a:r>
                <a:rPr lang="en-GB" dirty="0" smtClean="0">
                  <a:solidFill>
                    <a:srgbClr val="00CC00"/>
                  </a:solidFill>
                </a:rPr>
                <a:t>HF gas cell</a:t>
              </a:r>
              <a:endParaRPr lang="en-GB" dirty="0">
                <a:solidFill>
                  <a:srgbClr val="00CC00"/>
                </a:solidFill>
              </a:endParaRPr>
            </a:p>
          </p:txBody>
        </p:sp>
        <p:pic>
          <p:nvPicPr>
            <p:cNvPr id="17"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712" t="41971" r="33917" b="45626"/>
            <a:stretch/>
          </p:blipFill>
          <p:spPr bwMode="auto">
            <a:xfrm>
              <a:off x="6739504" y="3657600"/>
              <a:ext cx="677688" cy="56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48400" y="3048000"/>
              <a:ext cx="667143" cy="369332"/>
            </a:xfrm>
            <a:prstGeom prst="rect">
              <a:avLst/>
            </a:prstGeom>
            <a:noFill/>
          </p:spPr>
          <p:txBody>
            <a:bodyPr wrap="square" rtlCol="0">
              <a:spAutoFit/>
            </a:bodyPr>
            <a:lstStyle/>
            <a:p>
              <a:r>
                <a:rPr lang="en-GB" smtClean="0">
                  <a:solidFill>
                    <a:srgbClr val="0070C0"/>
                  </a:solidFill>
                </a:rPr>
                <a:t>filter</a:t>
              </a:r>
              <a:endParaRPr lang="en-GB" dirty="0">
                <a:solidFill>
                  <a:srgbClr val="0070C0"/>
                </a:solidFill>
              </a:endParaRPr>
            </a:p>
          </p:txBody>
        </p:sp>
        <p:sp>
          <p:nvSpPr>
            <p:cNvPr id="10" name="Freeform 9"/>
            <p:cNvSpPr/>
            <p:nvPr/>
          </p:nvSpPr>
          <p:spPr bwMode="auto">
            <a:xfrm>
              <a:off x="1816608" y="3913632"/>
              <a:ext cx="451104" cy="310896"/>
            </a:xfrm>
            <a:custGeom>
              <a:avLst/>
              <a:gdLst>
                <a:gd name="connsiteX0" fmla="*/ 0 w 451104"/>
                <a:gd name="connsiteY0" fmla="*/ 91440 h 310896"/>
                <a:gd name="connsiteX1" fmla="*/ 36576 w 451104"/>
                <a:gd name="connsiteY1" fmla="*/ 85344 h 310896"/>
                <a:gd name="connsiteX2" fmla="*/ 73152 w 451104"/>
                <a:gd name="connsiteY2" fmla="*/ 60960 h 310896"/>
                <a:gd name="connsiteX3" fmla="*/ 109728 w 451104"/>
                <a:gd name="connsiteY3" fmla="*/ 36576 h 310896"/>
                <a:gd name="connsiteX4" fmla="*/ 146304 w 451104"/>
                <a:gd name="connsiteY4" fmla="*/ 12192 h 310896"/>
                <a:gd name="connsiteX5" fmla="*/ 164592 w 451104"/>
                <a:gd name="connsiteY5" fmla="*/ 0 h 310896"/>
                <a:gd name="connsiteX6" fmla="*/ 231648 w 451104"/>
                <a:gd name="connsiteY6" fmla="*/ 12192 h 310896"/>
                <a:gd name="connsiteX7" fmla="*/ 237744 w 451104"/>
                <a:gd name="connsiteY7" fmla="*/ 30480 h 310896"/>
                <a:gd name="connsiteX8" fmla="*/ 243840 w 451104"/>
                <a:gd name="connsiteY8" fmla="*/ 67056 h 310896"/>
                <a:gd name="connsiteX9" fmla="*/ 256032 w 451104"/>
                <a:gd name="connsiteY9" fmla="*/ 109728 h 310896"/>
                <a:gd name="connsiteX10" fmla="*/ 262128 w 451104"/>
                <a:gd name="connsiteY10" fmla="*/ 134112 h 310896"/>
                <a:gd name="connsiteX11" fmla="*/ 268224 w 451104"/>
                <a:gd name="connsiteY11" fmla="*/ 280416 h 310896"/>
                <a:gd name="connsiteX12" fmla="*/ 274320 w 451104"/>
                <a:gd name="connsiteY12" fmla="*/ 298704 h 310896"/>
                <a:gd name="connsiteX13" fmla="*/ 298704 w 451104"/>
                <a:gd name="connsiteY13" fmla="*/ 310896 h 310896"/>
                <a:gd name="connsiteX14" fmla="*/ 445008 w 451104"/>
                <a:gd name="connsiteY14" fmla="*/ 292608 h 310896"/>
                <a:gd name="connsiteX15" fmla="*/ 451104 w 451104"/>
                <a:gd name="connsiteY15" fmla="*/ 286512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1104" h="310896">
                  <a:moveTo>
                    <a:pt x="0" y="91440"/>
                  </a:moveTo>
                  <a:cubicBezTo>
                    <a:pt x="12192" y="89408"/>
                    <a:pt x="25167" y="90098"/>
                    <a:pt x="36576" y="85344"/>
                  </a:cubicBezTo>
                  <a:cubicBezTo>
                    <a:pt x="50102" y="79708"/>
                    <a:pt x="60960" y="69088"/>
                    <a:pt x="73152" y="60960"/>
                  </a:cubicBezTo>
                  <a:lnTo>
                    <a:pt x="109728" y="36576"/>
                  </a:lnTo>
                  <a:lnTo>
                    <a:pt x="146304" y="12192"/>
                  </a:lnTo>
                  <a:lnTo>
                    <a:pt x="164592" y="0"/>
                  </a:lnTo>
                  <a:cubicBezTo>
                    <a:pt x="186944" y="4064"/>
                    <a:pt x="210677" y="3454"/>
                    <a:pt x="231648" y="12192"/>
                  </a:cubicBezTo>
                  <a:cubicBezTo>
                    <a:pt x="237579" y="14663"/>
                    <a:pt x="236350" y="24207"/>
                    <a:pt x="237744" y="30480"/>
                  </a:cubicBezTo>
                  <a:cubicBezTo>
                    <a:pt x="240425" y="42546"/>
                    <a:pt x="241416" y="54936"/>
                    <a:pt x="243840" y="67056"/>
                  </a:cubicBezTo>
                  <a:cubicBezTo>
                    <a:pt x="250192" y="98818"/>
                    <a:pt x="248285" y="82614"/>
                    <a:pt x="256032" y="109728"/>
                  </a:cubicBezTo>
                  <a:cubicBezTo>
                    <a:pt x="258334" y="117784"/>
                    <a:pt x="260096" y="125984"/>
                    <a:pt x="262128" y="134112"/>
                  </a:cubicBezTo>
                  <a:cubicBezTo>
                    <a:pt x="264160" y="182880"/>
                    <a:pt x="264618" y="231739"/>
                    <a:pt x="268224" y="280416"/>
                  </a:cubicBezTo>
                  <a:cubicBezTo>
                    <a:pt x="268699" y="286824"/>
                    <a:pt x="269776" y="294160"/>
                    <a:pt x="274320" y="298704"/>
                  </a:cubicBezTo>
                  <a:cubicBezTo>
                    <a:pt x="280746" y="305130"/>
                    <a:pt x="290576" y="306832"/>
                    <a:pt x="298704" y="310896"/>
                  </a:cubicBezTo>
                  <a:cubicBezTo>
                    <a:pt x="421264" y="304087"/>
                    <a:pt x="373679" y="316384"/>
                    <a:pt x="445008" y="292608"/>
                  </a:cubicBezTo>
                  <a:cubicBezTo>
                    <a:pt x="447734" y="291699"/>
                    <a:pt x="449072" y="288544"/>
                    <a:pt x="451104" y="286512"/>
                  </a:cubicBezTo>
                </a:path>
              </a:pathLst>
            </a:cu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1" name="Freeform 10"/>
            <p:cNvSpPr/>
            <p:nvPr/>
          </p:nvSpPr>
          <p:spPr bwMode="auto">
            <a:xfrm>
              <a:off x="2273808" y="4093440"/>
              <a:ext cx="329184" cy="103656"/>
            </a:xfrm>
            <a:custGeom>
              <a:avLst/>
              <a:gdLst>
                <a:gd name="connsiteX0" fmla="*/ 0 w 329184"/>
                <a:gd name="connsiteY0" fmla="*/ 103656 h 103656"/>
                <a:gd name="connsiteX1" fmla="*/ 30480 w 329184"/>
                <a:gd name="connsiteY1" fmla="*/ 91464 h 103656"/>
                <a:gd name="connsiteX2" fmla="*/ 67056 w 329184"/>
                <a:gd name="connsiteY2" fmla="*/ 73176 h 103656"/>
                <a:gd name="connsiteX3" fmla="*/ 103632 w 329184"/>
                <a:gd name="connsiteY3" fmla="*/ 54888 h 103656"/>
                <a:gd name="connsiteX4" fmla="*/ 140208 w 329184"/>
                <a:gd name="connsiteY4" fmla="*/ 36600 h 103656"/>
                <a:gd name="connsiteX5" fmla="*/ 225552 w 329184"/>
                <a:gd name="connsiteY5" fmla="*/ 12216 h 103656"/>
                <a:gd name="connsiteX6" fmla="*/ 262128 w 329184"/>
                <a:gd name="connsiteY6" fmla="*/ 6120 h 103656"/>
                <a:gd name="connsiteX7" fmla="*/ 329184 w 329184"/>
                <a:gd name="connsiteY7" fmla="*/ 24 h 10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84" h="103656">
                  <a:moveTo>
                    <a:pt x="0" y="103656"/>
                  </a:moveTo>
                  <a:cubicBezTo>
                    <a:pt x="10160" y="99592"/>
                    <a:pt x="20693" y="96358"/>
                    <a:pt x="30480" y="91464"/>
                  </a:cubicBezTo>
                  <a:cubicBezTo>
                    <a:pt x="77749" y="67829"/>
                    <a:pt x="21089" y="88498"/>
                    <a:pt x="67056" y="73176"/>
                  </a:cubicBezTo>
                  <a:cubicBezTo>
                    <a:pt x="119467" y="38235"/>
                    <a:pt x="53155" y="80127"/>
                    <a:pt x="103632" y="54888"/>
                  </a:cubicBezTo>
                  <a:cubicBezTo>
                    <a:pt x="150901" y="31253"/>
                    <a:pt x="94241" y="51922"/>
                    <a:pt x="140208" y="36600"/>
                  </a:cubicBezTo>
                  <a:cubicBezTo>
                    <a:pt x="182343" y="4998"/>
                    <a:pt x="151640" y="21455"/>
                    <a:pt x="225552" y="12216"/>
                  </a:cubicBezTo>
                  <a:cubicBezTo>
                    <a:pt x="237817" y="10683"/>
                    <a:pt x="249892" y="7868"/>
                    <a:pt x="262128" y="6120"/>
                  </a:cubicBezTo>
                  <a:cubicBezTo>
                    <a:pt x="310093" y="-732"/>
                    <a:pt x="297063" y="24"/>
                    <a:pt x="329184" y="24"/>
                  </a:cubicBezTo>
                </a:path>
              </a:pathLst>
            </a:cu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4888992" y="3860061"/>
              <a:ext cx="182880" cy="23091"/>
            </a:xfrm>
            <a:custGeom>
              <a:avLst/>
              <a:gdLst>
                <a:gd name="connsiteX0" fmla="*/ 0 w 182880"/>
                <a:gd name="connsiteY0" fmla="*/ 23091 h 23091"/>
                <a:gd name="connsiteX1" fmla="*/ 30480 w 182880"/>
                <a:gd name="connsiteY1" fmla="*/ 10899 h 23091"/>
                <a:gd name="connsiteX2" fmla="*/ 182880 w 182880"/>
                <a:gd name="connsiteY2" fmla="*/ 4803 h 23091"/>
              </a:gdLst>
              <a:ahLst/>
              <a:cxnLst>
                <a:cxn ang="0">
                  <a:pos x="connsiteX0" y="connsiteY0"/>
                </a:cxn>
                <a:cxn ang="0">
                  <a:pos x="connsiteX1" y="connsiteY1"/>
                </a:cxn>
                <a:cxn ang="0">
                  <a:pos x="connsiteX2" y="connsiteY2"/>
                </a:cxn>
              </a:cxnLst>
              <a:rect l="l" t="t" r="r" b="b"/>
              <a:pathLst>
                <a:path w="182880" h="23091">
                  <a:moveTo>
                    <a:pt x="0" y="23091"/>
                  </a:moveTo>
                  <a:cubicBezTo>
                    <a:pt x="10160" y="19027"/>
                    <a:pt x="20234" y="14741"/>
                    <a:pt x="30480" y="10899"/>
                  </a:cubicBezTo>
                  <a:cubicBezTo>
                    <a:pt x="84434" y="-9334"/>
                    <a:pt x="89262" y="4803"/>
                    <a:pt x="182880" y="4803"/>
                  </a:cubicBezTo>
                </a:path>
              </a:pathLst>
            </a:cu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pic>
          <p:nvPicPr>
            <p:cNvPr id="52" name="Picture 51"/>
            <p:cNvPicPr>
              <a:picLocks noChangeAspect="1"/>
            </p:cNvPicPr>
            <p:nvPr/>
          </p:nvPicPr>
          <p:blipFill rotWithShape="1">
            <a:blip r:embed="rId9" cstate="print">
              <a:extLst>
                <a:ext uri="{28A0092B-C50C-407E-A947-70E740481C1C}">
                  <a14:useLocalDpi xmlns:a14="http://schemas.microsoft.com/office/drawing/2010/main" val="0"/>
                </a:ext>
              </a:extLst>
            </a:blip>
            <a:srcRect l="6453" t="18868" b="42026"/>
            <a:stretch/>
          </p:blipFill>
          <p:spPr>
            <a:xfrm>
              <a:off x="6934200" y="5259348"/>
              <a:ext cx="1476375" cy="493752"/>
            </a:xfrm>
            <a:prstGeom prst="rect">
              <a:avLst/>
            </a:prstGeom>
          </p:spPr>
        </p:pic>
        <p:cxnSp>
          <p:nvCxnSpPr>
            <p:cNvPr id="41" name="Straight Connector 40"/>
            <p:cNvCxnSpPr/>
            <p:nvPr/>
          </p:nvCxnSpPr>
          <p:spPr bwMode="auto">
            <a:xfrm>
              <a:off x="7605712" y="5031581"/>
              <a:ext cx="78582" cy="385763"/>
            </a:xfrm>
            <a:prstGeom prst="line">
              <a:avLst/>
            </a:prstGeom>
            <a:noFill/>
            <a:ln w="1905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flipH="1">
              <a:off x="7686675" y="5031581"/>
              <a:ext cx="76202" cy="383382"/>
            </a:xfrm>
            <a:prstGeom prst="line">
              <a:avLst/>
            </a:prstGeom>
            <a:noFill/>
            <a:ln w="190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6660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Gas sensing: Measurements </a:t>
            </a:r>
            <a:endParaRPr lang="en-US" sz="2800" b="1" dirty="0">
              <a:solidFill>
                <a:schemeClr val="tx2"/>
              </a:solidFill>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6" y="2077151"/>
            <a:ext cx="488550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96" y="2047582"/>
            <a:ext cx="4971038" cy="345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11359" y="1172381"/>
            <a:ext cx="5029200" cy="707886"/>
          </a:xfrm>
          <a:prstGeom prst="rect">
            <a:avLst/>
          </a:prstGeom>
          <a:noFill/>
        </p:spPr>
        <p:txBody>
          <a:bodyPr wrap="square" rtlCol="0">
            <a:spAutoFit/>
          </a:bodyPr>
          <a:lstStyle/>
          <a:p>
            <a:r>
              <a:rPr lang="en-US" sz="1600" dirty="0" smtClean="0">
                <a:solidFill>
                  <a:srgbClr val="000000"/>
                </a:solidFill>
              </a:rPr>
              <a:t>Excitation: </a:t>
            </a:r>
            <a:r>
              <a:rPr lang="en-US" sz="1600" dirty="0" smtClean="0">
                <a:solidFill>
                  <a:srgbClr val="FF0000"/>
                </a:solidFill>
              </a:rPr>
              <a:t>SLED</a:t>
            </a:r>
            <a:r>
              <a:rPr lang="en-US" sz="1600" dirty="0" smtClean="0">
                <a:solidFill>
                  <a:srgbClr val="000000"/>
                </a:solidFill>
              </a:rPr>
              <a:t> + </a:t>
            </a:r>
            <a:r>
              <a:rPr lang="en-US" sz="1600" dirty="0" smtClean="0">
                <a:solidFill>
                  <a:srgbClr val="00CC00"/>
                </a:solidFill>
              </a:rPr>
              <a:t>HF cell </a:t>
            </a:r>
            <a:r>
              <a:rPr lang="en-US" sz="1600" smtClean="0">
                <a:solidFill>
                  <a:srgbClr val="000000"/>
                </a:solidFill>
              </a:rPr>
              <a:t>+ </a:t>
            </a:r>
            <a:r>
              <a:rPr lang="en-US" sz="1600" smtClean="0">
                <a:solidFill>
                  <a:srgbClr val="0070C0"/>
                </a:solidFill>
              </a:rPr>
              <a:t>filter</a:t>
            </a:r>
            <a:r>
              <a:rPr lang="en-US" sz="1600" smtClean="0">
                <a:solidFill>
                  <a:srgbClr val="000000"/>
                </a:solidFill>
              </a:rPr>
              <a:t> </a:t>
            </a:r>
            <a:r>
              <a:rPr lang="en-US" sz="1600" dirty="0" smtClean="0">
                <a:solidFill>
                  <a:srgbClr val="000000"/>
                </a:solidFill>
              </a:rPr>
              <a:t>(1310 nm)</a:t>
            </a:r>
          </a:p>
          <a:p>
            <a:pPr>
              <a:lnSpc>
                <a:spcPct val="150000"/>
              </a:lnSpc>
            </a:pPr>
            <a:r>
              <a:rPr lang="en-US" sz="1600" dirty="0" smtClean="0">
                <a:solidFill>
                  <a:srgbClr val="000000"/>
                </a:solidFill>
              </a:rPr>
              <a:t>Detection: cavity mode sweeping</a:t>
            </a:r>
          </a:p>
        </p:txBody>
      </p:sp>
      <p:sp>
        <p:nvSpPr>
          <p:cNvPr id="9" name="TextBox 8"/>
          <p:cNvSpPr txBox="1"/>
          <p:nvPr/>
        </p:nvSpPr>
        <p:spPr>
          <a:xfrm>
            <a:off x="573616" y="5715000"/>
            <a:ext cx="6131984" cy="369332"/>
          </a:xfrm>
          <a:prstGeom prst="rect">
            <a:avLst/>
          </a:prstGeom>
          <a:noFill/>
        </p:spPr>
        <p:txBody>
          <a:bodyPr wrap="square" rtlCol="0">
            <a:spAutoFit/>
          </a:bodyPr>
          <a:lstStyle/>
          <a:p>
            <a:r>
              <a:rPr lang="en-US" i="1" dirty="0" smtClean="0">
                <a:solidFill>
                  <a:srgbClr val="000000"/>
                </a:solidFill>
              </a:rPr>
              <a:t>HF absorption line P(3) @ 1312.59 nm detected</a:t>
            </a:r>
            <a:endParaRPr lang="en-GB" i="1" dirty="0">
              <a:solidFill>
                <a:srgbClr val="000000"/>
              </a:solidFill>
            </a:endParaRPr>
          </a:p>
        </p:txBody>
      </p:sp>
      <p:grpSp>
        <p:nvGrpSpPr>
          <p:cNvPr id="10" name="Group 9"/>
          <p:cNvGrpSpPr/>
          <p:nvPr/>
        </p:nvGrpSpPr>
        <p:grpSpPr>
          <a:xfrm>
            <a:off x="5196934" y="2003495"/>
            <a:ext cx="3794666" cy="3178105"/>
            <a:chOff x="5196934" y="1809750"/>
            <a:chExt cx="3794666" cy="3178105"/>
          </a:xfrm>
        </p:grpSpPr>
        <p:pic>
          <p:nvPicPr>
            <p:cNvPr id="2056" name="Picture 8" descr="C:\Users\zzobenica\Desktop\Tuning_H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934" y="2082640"/>
              <a:ext cx="3794666" cy="29052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55334" y="1809750"/>
              <a:ext cx="1351652" cy="369332"/>
            </a:xfrm>
            <a:prstGeom prst="rect">
              <a:avLst/>
            </a:prstGeom>
            <a:noFill/>
          </p:spPr>
          <p:txBody>
            <a:bodyPr wrap="none" rtlCol="0">
              <a:spAutoFit/>
            </a:bodyPr>
            <a:lstStyle/>
            <a:p>
              <a:r>
                <a:rPr lang="en-US" smtClean="0"/>
                <a:t>Calibration:</a:t>
              </a:r>
              <a:endParaRPr lang="en-US"/>
            </a:p>
          </p:txBody>
        </p:sp>
      </p:grpSp>
    </p:spTree>
    <p:extLst>
      <p:ext uri="{BB962C8B-B14F-4D97-AF65-F5344CB8AC3E}">
        <p14:creationId xmlns:p14="http://schemas.microsoft.com/office/powerpoint/2010/main" val="105745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54"/>
                                        </p:tgtEl>
                                      </p:cBhvr>
                                    </p:animEffect>
                                    <p:set>
                                      <p:cBhvr>
                                        <p:cTn id="16" dur="1" fill="hold">
                                          <p:stCondLst>
                                            <p:cond delay="499"/>
                                          </p:stCondLst>
                                        </p:cTn>
                                        <p:tgtEl>
                                          <p:spTgt spid="205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500"/>
                                        <p:tgtEl>
                                          <p:spTgt spid="20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Displacement sensor demonstration</a:t>
            </a:r>
            <a:endParaRPr lang="en-US" sz="2800" b="1" dirty="0">
              <a:solidFill>
                <a:schemeClr val="tx2"/>
              </a:solidFill>
            </a:endParaRPr>
          </a:p>
        </p:txBody>
      </p:sp>
      <p:pic>
        <p:nvPicPr>
          <p:cNvPr id="23" name="Picture 22"/>
          <p:cNvPicPr/>
          <p:nvPr/>
        </p:nvPicPr>
        <p:blipFill>
          <a:blip r:embed="rId3" cstate="print"/>
          <a:srcRect l="64815" t="44733"/>
          <a:stretch>
            <a:fillRect/>
          </a:stretch>
        </p:blipFill>
        <p:spPr>
          <a:xfrm>
            <a:off x="704849" y="3416129"/>
            <a:ext cx="3733801" cy="3301139"/>
          </a:xfrm>
          <a:prstGeom prst="rect">
            <a:avLst/>
          </a:prstGeom>
        </p:spPr>
      </p:pic>
      <p:pic>
        <p:nvPicPr>
          <p:cNvPr id="24" name="Picture 23"/>
          <p:cNvPicPr/>
          <p:nvPr/>
        </p:nvPicPr>
        <p:blipFill>
          <a:blip r:embed="rId3" cstate="print"/>
          <a:srcRect l="64815" t="7215" b="59596"/>
          <a:stretch>
            <a:fillRect/>
          </a:stretch>
        </p:blipFill>
        <p:spPr>
          <a:xfrm>
            <a:off x="5410200" y="1371600"/>
            <a:ext cx="3505200" cy="2133600"/>
          </a:xfrm>
          <a:prstGeom prst="rect">
            <a:avLst/>
          </a:prstGeom>
        </p:spPr>
      </p:pic>
      <p:grpSp>
        <p:nvGrpSpPr>
          <p:cNvPr id="27" name="Group 26"/>
          <p:cNvGrpSpPr/>
          <p:nvPr/>
        </p:nvGrpSpPr>
        <p:grpSpPr>
          <a:xfrm>
            <a:off x="1066800" y="1343054"/>
            <a:ext cx="4648200" cy="1981201"/>
            <a:chOff x="1066800" y="1143000"/>
            <a:chExt cx="4648200" cy="1981201"/>
          </a:xfrm>
        </p:grpSpPr>
        <p:grpSp>
          <p:nvGrpSpPr>
            <p:cNvPr id="21" name="Group 20"/>
            <p:cNvGrpSpPr/>
            <p:nvPr/>
          </p:nvGrpSpPr>
          <p:grpSpPr>
            <a:xfrm>
              <a:off x="1066800" y="1143000"/>
              <a:ext cx="4267199" cy="1981201"/>
              <a:chOff x="914400" y="1371600"/>
              <a:chExt cx="4911304" cy="2209801"/>
            </a:xfrm>
          </p:grpSpPr>
          <p:pic>
            <p:nvPicPr>
              <p:cNvPr id="1037" name="Picture 13" descr="C:\Users\ZOBENICA\Desktop\FOM\amp_circuit.bmp"/>
              <p:cNvPicPr>
                <a:picLocks noChangeAspect="1" noChangeArrowheads="1"/>
              </p:cNvPicPr>
              <p:nvPr/>
            </p:nvPicPr>
            <p:blipFill>
              <a:blip r:embed="rId4" cstate="print"/>
              <a:srcRect l="5208" t="12500" r="28386" b="27083"/>
              <a:stretch>
                <a:fillRect/>
              </a:stretch>
            </p:blipFill>
            <p:spPr bwMode="auto">
              <a:xfrm>
                <a:off x="914400" y="1371600"/>
                <a:ext cx="3886200" cy="2209800"/>
              </a:xfrm>
              <a:prstGeom prst="rect">
                <a:avLst/>
              </a:prstGeom>
              <a:noFill/>
            </p:spPr>
          </p:pic>
          <p:sp>
            <p:nvSpPr>
              <p:cNvPr id="18" name="Rectangle 17"/>
              <p:cNvSpPr/>
              <p:nvPr/>
            </p:nvSpPr>
            <p:spPr bwMode="auto">
              <a:xfrm>
                <a:off x="4038599" y="1828800"/>
                <a:ext cx="1787105" cy="1752601"/>
              </a:xfrm>
              <a:prstGeom prst="rect">
                <a:avLst/>
              </a:prstGeom>
              <a:noFill/>
              <a:ln w="1905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4510177" y="1456592"/>
                <a:ext cx="1142999" cy="377618"/>
              </a:xfrm>
              <a:prstGeom prst="rect">
                <a:avLst/>
              </a:prstGeom>
              <a:noFill/>
            </p:spPr>
            <p:txBody>
              <a:bodyPr wrap="square" rtlCol="0">
                <a:spAutoFit/>
              </a:bodyPr>
              <a:lstStyle/>
              <a:p>
                <a:r>
                  <a:rPr lang="en-US" sz="1600" b="1" dirty="0" smtClean="0">
                    <a:solidFill>
                      <a:srgbClr val="000000"/>
                    </a:solidFill>
                  </a:rPr>
                  <a:t>  ESA</a:t>
                </a:r>
                <a:endParaRPr lang="en-US" sz="1600" b="1" dirty="0">
                  <a:solidFill>
                    <a:srgbClr val="000000"/>
                  </a:solidFill>
                </a:endParaRPr>
              </a:p>
            </p:txBody>
          </p:sp>
        </p:grpSp>
        <p:sp>
          <p:nvSpPr>
            <p:cNvPr id="26" name="TextBox 25"/>
            <p:cNvSpPr txBox="1"/>
            <p:nvPr/>
          </p:nvSpPr>
          <p:spPr>
            <a:xfrm>
              <a:off x="4343400" y="2057400"/>
              <a:ext cx="1371600" cy="369332"/>
            </a:xfrm>
            <a:prstGeom prst="rect">
              <a:avLst/>
            </a:prstGeom>
            <a:noFill/>
          </p:spPr>
          <p:txBody>
            <a:bodyPr wrap="square" rtlCol="0">
              <a:spAutoFit/>
            </a:bodyPr>
            <a:lstStyle/>
            <a:p>
              <a:r>
                <a:rPr lang="en-US" dirty="0" smtClean="0">
                  <a:solidFill>
                    <a:srgbClr val="000000"/>
                  </a:solidFill>
                </a:rPr>
                <a:t>Z=50</a:t>
              </a:r>
              <a:r>
                <a:rPr lang="el-GR" dirty="0" smtClean="0">
                  <a:solidFill>
                    <a:srgbClr val="000000"/>
                  </a:solidFill>
                </a:rPr>
                <a:t>Ω</a:t>
              </a:r>
              <a:endParaRPr lang="en-US" dirty="0">
                <a:solidFill>
                  <a:srgbClr val="000000"/>
                </a:solidFill>
              </a:endParaRPr>
            </a:p>
          </p:txBody>
        </p:sp>
      </p:gr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38" name="Straight Arrow Connector 37"/>
          <p:cNvCxnSpPr/>
          <p:nvPr/>
        </p:nvCxnSpPr>
        <p:spPr bwMode="auto">
          <a:xfrm>
            <a:off x="2792260" y="3810000"/>
            <a:ext cx="457200" cy="1588"/>
          </a:xfrm>
          <a:prstGeom prst="straightConnector1">
            <a:avLst/>
          </a:prstGeom>
          <a:noFill/>
          <a:ln w="19050" cap="flat" cmpd="sng" algn="ctr">
            <a:solidFill>
              <a:srgbClr val="000000"/>
            </a:solidFill>
            <a:prstDash val="solid"/>
            <a:round/>
            <a:headEnd type="arrow"/>
            <a:tailEnd type="arrow"/>
          </a:ln>
          <a:effectLst/>
        </p:spPr>
      </p:cxnSp>
      <p:sp>
        <p:nvSpPr>
          <p:cNvPr id="29" name="TextBox 28"/>
          <p:cNvSpPr txBox="1"/>
          <p:nvPr/>
        </p:nvSpPr>
        <p:spPr>
          <a:xfrm>
            <a:off x="6629400" y="2133600"/>
            <a:ext cx="533400" cy="400110"/>
          </a:xfrm>
          <a:prstGeom prst="rect">
            <a:avLst/>
          </a:prstGeom>
          <a:noFill/>
        </p:spPr>
        <p:txBody>
          <a:bodyPr wrap="square" rtlCol="0">
            <a:spAutoFit/>
          </a:bodyPr>
          <a:lstStyle/>
          <a:p>
            <a:r>
              <a:rPr lang="en-US" sz="2000" i="1" dirty="0" smtClean="0">
                <a:solidFill>
                  <a:schemeClr val="tx2"/>
                </a:solidFill>
                <a:effectLst>
                  <a:outerShdw blurRad="38100" dist="38100" dir="2700000" algn="tl">
                    <a:srgbClr val="000000">
                      <a:alpha val="43137"/>
                    </a:srgbClr>
                  </a:outerShdw>
                </a:effectLst>
              </a:rPr>
              <a:t>m</a:t>
            </a:r>
            <a:endParaRPr lang="en-US" sz="2000" i="1"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47625" y="908219"/>
            <a:ext cx="6096000" cy="461665"/>
          </a:xfrm>
          <a:prstGeom prst="rect">
            <a:avLst/>
          </a:prstGeom>
          <a:noFill/>
        </p:spPr>
        <p:txBody>
          <a:bodyPr wrap="square" rtlCol="0">
            <a:spAutoFit/>
          </a:bodyPr>
          <a:lstStyle/>
          <a:p>
            <a:r>
              <a:rPr lang="en-US" sz="2400" b="1" dirty="0" smtClean="0"/>
              <a:t>Measuring </a:t>
            </a:r>
            <a:r>
              <a:rPr lang="en-US" sz="2400" b="1" smtClean="0"/>
              <a:t>thermal motion:</a:t>
            </a:r>
            <a:endParaRPr lang="en-GB" sz="2400" b="1" dirty="0"/>
          </a:p>
        </p:txBody>
      </p:sp>
      <p:sp>
        <p:nvSpPr>
          <p:cNvPr id="4" name="TextBox 3"/>
          <p:cNvSpPr txBox="1"/>
          <p:nvPr/>
        </p:nvSpPr>
        <p:spPr>
          <a:xfrm>
            <a:off x="6156107" y="3599374"/>
            <a:ext cx="2976318" cy="1546577"/>
          </a:xfrm>
          <a:prstGeom prst="rect">
            <a:avLst/>
          </a:prstGeom>
          <a:noFill/>
        </p:spPr>
        <p:txBody>
          <a:bodyPr wrap="square" rtlCol="0">
            <a:spAutoFit/>
          </a:bodyPr>
          <a:lstStyle/>
          <a:p>
            <a:pPr>
              <a:lnSpc>
                <a:spcPct val="150000"/>
              </a:lnSpc>
            </a:pPr>
            <a:r>
              <a:rPr lang="en-US" i="1" dirty="0" smtClean="0">
                <a:solidFill>
                  <a:srgbClr val="000000"/>
                </a:solidFill>
              </a:rPr>
              <a:t>Estimated amplitude of thermal motion:</a:t>
            </a:r>
          </a:p>
          <a:p>
            <a:pPr>
              <a:lnSpc>
                <a:spcPct val="150000"/>
              </a:lnSpc>
            </a:pPr>
            <a:endParaRPr lang="en-US" sz="700" b="1" i="1" dirty="0">
              <a:solidFill>
                <a:srgbClr val="000000"/>
              </a:solidFill>
            </a:endParaRPr>
          </a:p>
          <a:p>
            <a:pPr>
              <a:lnSpc>
                <a:spcPct val="150000"/>
              </a:lnSpc>
            </a:pPr>
            <a:r>
              <a:rPr lang="en-US" b="1" i="1" dirty="0" smtClean="0">
                <a:solidFill>
                  <a:srgbClr val="000000"/>
                </a:solidFill>
              </a:rPr>
              <a:t>   </a:t>
            </a:r>
            <a:r>
              <a:rPr lang="en-US" i="1" dirty="0" err="1" smtClean="0">
                <a:solidFill>
                  <a:srgbClr val="000000"/>
                </a:solidFill>
              </a:rPr>
              <a:t>z</a:t>
            </a:r>
            <a:r>
              <a:rPr lang="en-US" i="1" baseline="-25000" dirty="0" err="1" smtClean="0">
                <a:solidFill>
                  <a:srgbClr val="000000"/>
                </a:solidFill>
              </a:rPr>
              <a:t>RMS</a:t>
            </a:r>
            <a:r>
              <a:rPr lang="en-US" i="1" dirty="0" smtClean="0">
                <a:solidFill>
                  <a:srgbClr val="000000"/>
                </a:solidFill>
              </a:rPr>
              <a:t> ≈ 20 pm (@RT)</a:t>
            </a:r>
            <a:endParaRPr lang="en-GB"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dirty="0" smtClean="0">
                <a:solidFill>
                  <a:schemeClr val="tx2"/>
                </a:solidFill>
              </a:rPr>
              <a:t>Displacement sensor demonstration</a:t>
            </a:r>
            <a:endParaRPr lang="en-US" sz="2800" b="1" dirty="0">
              <a:solidFill>
                <a:schemeClr val="tx2"/>
              </a:solidFill>
            </a:endParaRPr>
          </a:p>
        </p:txBody>
      </p:sp>
      <p:pic>
        <p:nvPicPr>
          <p:cNvPr id="24" name="Picture 23"/>
          <p:cNvPicPr/>
          <p:nvPr/>
        </p:nvPicPr>
        <p:blipFill>
          <a:blip r:embed="rId3" cstate="print"/>
          <a:srcRect l="64815" t="7215" b="59596"/>
          <a:stretch>
            <a:fillRect/>
          </a:stretch>
        </p:blipFill>
        <p:spPr>
          <a:xfrm>
            <a:off x="5410200" y="1371600"/>
            <a:ext cx="3505200" cy="2133600"/>
          </a:xfrm>
          <a:prstGeom prst="rect">
            <a:avLst/>
          </a:prstGeom>
        </p:spPr>
      </p:pic>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 name="Picture 38"/>
          <p:cNvPicPr/>
          <p:nvPr/>
        </p:nvPicPr>
        <p:blipFill>
          <a:blip r:embed="rId3" cstate="print"/>
          <a:srcRect l="1" t="-1443" r="34259" b="-1010"/>
          <a:stretch>
            <a:fillRect/>
          </a:stretch>
        </p:blipFill>
        <p:spPr>
          <a:xfrm>
            <a:off x="276225" y="1295400"/>
            <a:ext cx="5562600" cy="5410200"/>
          </a:xfrm>
          <a:prstGeom prst="rect">
            <a:avLst/>
          </a:prstGeom>
        </p:spPr>
      </p:pic>
      <p:sp>
        <p:nvSpPr>
          <p:cNvPr id="29" name="TextBox 28"/>
          <p:cNvSpPr txBox="1"/>
          <p:nvPr/>
        </p:nvSpPr>
        <p:spPr>
          <a:xfrm>
            <a:off x="6629400" y="2133600"/>
            <a:ext cx="533400" cy="400110"/>
          </a:xfrm>
          <a:prstGeom prst="rect">
            <a:avLst/>
          </a:prstGeom>
          <a:noFill/>
        </p:spPr>
        <p:txBody>
          <a:bodyPr wrap="square" rtlCol="0">
            <a:spAutoFit/>
          </a:bodyPr>
          <a:lstStyle/>
          <a:p>
            <a:r>
              <a:rPr lang="en-US" sz="2000" i="1" dirty="0" smtClean="0">
                <a:solidFill>
                  <a:schemeClr val="tx2"/>
                </a:solidFill>
                <a:effectLst>
                  <a:outerShdw blurRad="38100" dist="38100" dir="2700000" algn="tl">
                    <a:srgbClr val="000000">
                      <a:alpha val="43137"/>
                    </a:srgbClr>
                  </a:outerShdw>
                </a:effectLst>
              </a:rPr>
              <a:t>m</a:t>
            </a:r>
            <a:endParaRPr lang="en-US" sz="2000" i="1"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6156107" y="3599374"/>
            <a:ext cx="2976318" cy="1546577"/>
          </a:xfrm>
          <a:prstGeom prst="rect">
            <a:avLst/>
          </a:prstGeom>
          <a:noFill/>
        </p:spPr>
        <p:txBody>
          <a:bodyPr wrap="square" rtlCol="0">
            <a:spAutoFit/>
          </a:bodyPr>
          <a:lstStyle/>
          <a:p>
            <a:pPr>
              <a:lnSpc>
                <a:spcPct val="150000"/>
              </a:lnSpc>
            </a:pPr>
            <a:r>
              <a:rPr lang="en-US" i="1" dirty="0" smtClean="0">
                <a:solidFill>
                  <a:srgbClr val="000000"/>
                </a:solidFill>
              </a:rPr>
              <a:t>Estimated amplitude of thermal motion:</a:t>
            </a:r>
          </a:p>
          <a:p>
            <a:pPr>
              <a:lnSpc>
                <a:spcPct val="150000"/>
              </a:lnSpc>
            </a:pPr>
            <a:endParaRPr lang="en-US" sz="700" b="1" i="1" dirty="0">
              <a:solidFill>
                <a:srgbClr val="000000"/>
              </a:solidFill>
            </a:endParaRPr>
          </a:p>
          <a:p>
            <a:pPr>
              <a:lnSpc>
                <a:spcPct val="150000"/>
              </a:lnSpc>
            </a:pPr>
            <a:r>
              <a:rPr lang="en-US" b="1" i="1" dirty="0" smtClean="0">
                <a:solidFill>
                  <a:srgbClr val="000000"/>
                </a:solidFill>
              </a:rPr>
              <a:t>   </a:t>
            </a:r>
            <a:r>
              <a:rPr lang="en-US" i="1" dirty="0" err="1" smtClean="0">
                <a:solidFill>
                  <a:srgbClr val="000000"/>
                </a:solidFill>
              </a:rPr>
              <a:t>z</a:t>
            </a:r>
            <a:r>
              <a:rPr lang="en-US" i="1" baseline="-25000" dirty="0" err="1" smtClean="0">
                <a:solidFill>
                  <a:srgbClr val="000000"/>
                </a:solidFill>
              </a:rPr>
              <a:t>RMS</a:t>
            </a:r>
            <a:r>
              <a:rPr lang="en-US" i="1" dirty="0" smtClean="0">
                <a:solidFill>
                  <a:srgbClr val="000000"/>
                </a:solidFill>
              </a:rPr>
              <a:t> ≈ 20 pm (@RT)</a:t>
            </a:r>
            <a:endParaRPr lang="en-GB" i="1" dirty="0">
              <a:solidFill>
                <a:srgbClr val="000000"/>
              </a:solidFill>
            </a:endParaRPr>
          </a:p>
        </p:txBody>
      </p:sp>
      <p:sp>
        <p:nvSpPr>
          <p:cNvPr id="30" name="TextBox 29"/>
          <p:cNvSpPr txBox="1"/>
          <p:nvPr/>
        </p:nvSpPr>
        <p:spPr>
          <a:xfrm>
            <a:off x="5562600" y="5486400"/>
            <a:ext cx="3352800" cy="369332"/>
          </a:xfrm>
          <a:prstGeom prst="rect">
            <a:avLst/>
          </a:prstGeom>
          <a:noFill/>
        </p:spPr>
        <p:txBody>
          <a:bodyPr wrap="square" rtlCol="0">
            <a:spAutoFit/>
          </a:bodyPr>
          <a:lstStyle/>
          <a:p>
            <a:r>
              <a:rPr lang="en-US" i="1" smtClean="0">
                <a:solidFill>
                  <a:srgbClr val="000000"/>
                </a:solidFill>
              </a:rPr>
              <a:t>← Sensitivity &lt;</a:t>
            </a:r>
            <a:r>
              <a:rPr lang="en-US" b="1" i="1" smtClean="0">
                <a:solidFill>
                  <a:srgbClr val="000000"/>
                </a:solidFill>
              </a:rPr>
              <a:t> 100 </a:t>
            </a:r>
            <a:r>
              <a:rPr lang="en-US" b="1" i="1" dirty="0" err="1" smtClean="0">
                <a:solidFill>
                  <a:srgbClr val="000000"/>
                </a:solidFill>
              </a:rPr>
              <a:t>fm</a:t>
            </a:r>
            <a:r>
              <a:rPr lang="en-US" b="1" i="1" dirty="0" smtClean="0">
                <a:solidFill>
                  <a:srgbClr val="000000"/>
                </a:solidFill>
              </a:rPr>
              <a:t>/(Hz)</a:t>
            </a:r>
            <a:r>
              <a:rPr lang="en-US" b="1" i="1" baseline="30000" dirty="0" smtClean="0">
                <a:solidFill>
                  <a:srgbClr val="000000"/>
                </a:solidFill>
              </a:rPr>
              <a:t>1/2</a:t>
            </a:r>
            <a:endParaRPr lang="en-GB" b="1" i="1"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39096" y="198346"/>
            <a:ext cx="8390320" cy="461665"/>
          </a:xfrm>
          <a:prstGeom prst="rect">
            <a:avLst/>
          </a:prstGeom>
          <a:noFill/>
          <a:ln w="9525">
            <a:noFill/>
            <a:miter lim="800000"/>
            <a:headEnd/>
            <a:tailEnd/>
          </a:ln>
        </p:spPr>
        <p:txBody>
          <a:bodyPr wrap="square">
            <a:spAutoFit/>
          </a:bodyPr>
          <a:lstStyle/>
          <a:p>
            <a:r>
              <a:rPr lang="en-US" sz="2400" b="1" smtClean="0">
                <a:solidFill>
                  <a:schemeClr val="tx2"/>
                </a:solidFill>
              </a:rPr>
              <a:t>Conclusions</a:t>
            </a:r>
            <a:endParaRPr lang="en-US" sz="2800" b="1" dirty="0">
              <a:solidFill>
                <a:schemeClr val="tx2"/>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987"/>
          <a:stretch/>
        </p:blipFill>
        <p:spPr>
          <a:xfrm>
            <a:off x="4342182" y="3768907"/>
            <a:ext cx="4830345" cy="3093721"/>
          </a:xfrm>
          <a:prstGeom prst="rect">
            <a:avLst/>
          </a:prstGeom>
        </p:spPr>
      </p:pic>
      <p:sp>
        <p:nvSpPr>
          <p:cNvPr id="5" name="Right Triangle 4"/>
          <p:cNvSpPr/>
          <p:nvPr/>
        </p:nvSpPr>
        <p:spPr bwMode="auto">
          <a:xfrm rot="5400000">
            <a:off x="5214618" y="2861368"/>
            <a:ext cx="3128826" cy="4873697"/>
          </a:xfrm>
          <a:prstGeom prst="rtTriangl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2" name="TextBox 1"/>
          <p:cNvSpPr txBox="1"/>
          <p:nvPr/>
        </p:nvSpPr>
        <p:spPr>
          <a:xfrm>
            <a:off x="66674" y="1019175"/>
            <a:ext cx="9077325" cy="3585597"/>
          </a:xfrm>
          <a:prstGeom prst="rect">
            <a:avLst/>
          </a:prstGeom>
          <a:noFill/>
        </p:spPr>
        <p:txBody>
          <a:bodyPr wrap="square" rtlCol="0">
            <a:spAutoFit/>
          </a:bodyPr>
          <a:lstStyle/>
          <a:p>
            <a:pPr>
              <a:lnSpc>
                <a:spcPct val="200000"/>
              </a:lnSpc>
            </a:pPr>
            <a:endParaRPr lang="en-US" sz="700" dirty="0" smtClean="0">
              <a:solidFill>
                <a:srgbClr val="000000"/>
              </a:solidFill>
            </a:endParaRPr>
          </a:p>
          <a:p>
            <a:pPr marL="285750" indent="-285750">
              <a:lnSpc>
                <a:spcPct val="150000"/>
              </a:lnSpc>
              <a:buFont typeface="Wingdings" panose="05000000000000000000" pitchFamily="2" charset="2"/>
              <a:buChar char="ü"/>
            </a:pPr>
            <a:r>
              <a:rPr lang="el-GR" sz="2000" b="1" dirty="0" smtClean="0">
                <a:solidFill>
                  <a:schemeClr val="tx1">
                    <a:lumMod val="60000"/>
                    <a:lumOff val="40000"/>
                  </a:schemeClr>
                </a:solidFill>
              </a:rPr>
              <a:t>μ</a:t>
            </a:r>
            <a:r>
              <a:rPr lang="en-US" sz="2000" b="1" dirty="0" smtClean="0">
                <a:solidFill>
                  <a:schemeClr val="tx1">
                    <a:lumMod val="60000"/>
                    <a:lumOff val="40000"/>
                  </a:schemeClr>
                </a:solidFill>
              </a:rPr>
              <a:t>-spectrometer</a:t>
            </a:r>
            <a:r>
              <a:rPr lang="en-US" sz="2000" b="1" dirty="0" smtClean="0">
                <a:solidFill>
                  <a:srgbClr val="000000"/>
                </a:solidFill>
              </a:rPr>
              <a:t> </a:t>
            </a:r>
            <a:r>
              <a:rPr lang="en-US" sz="2000" dirty="0">
                <a:solidFill>
                  <a:srgbClr val="000000"/>
                </a:solidFill>
              </a:rPr>
              <a:t>with resolution </a:t>
            </a:r>
            <a:r>
              <a:rPr lang="en-US" sz="2000" dirty="0" smtClean="0">
                <a:solidFill>
                  <a:srgbClr val="000000"/>
                </a:solidFill>
              </a:rPr>
              <a:t>down to </a:t>
            </a:r>
            <a:r>
              <a:rPr lang="en-US" sz="2000" b="1" dirty="0" smtClean="0">
                <a:solidFill>
                  <a:srgbClr val="000000"/>
                </a:solidFill>
              </a:rPr>
              <a:t>80 pm </a:t>
            </a:r>
            <a:r>
              <a:rPr lang="en-US" sz="2000" dirty="0" smtClean="0">
                <a:solidFill>
                  <a:srgbClr val="000000"/>
                </a:solidFill>
              </a:rPr>
              <a:t>over a range of up to </a:t>
            </a:r>
            <a:r>
              <a:rPr lang="en-US" sz="2000" b="1" dirty="0" smtClean="0">
                <a:solidFill>
                  <a:srgbClr val="000000"/>
                </a:solidFill>
              </a:rPr>
              <a:t>23 nm</a:t>
            </a:r>
            <a:endParaRPr lang="en-US" sz="2000" dirty="0" smtClean="0">
              <a:solidFill>
                <a:srgbClr val="000000"/>
              </a:solidFill>
            </a:endParaRPr>
          </a:p>
          <a:p>
            <a:pPr>
              <a:lnSpc>
                <a:spcPct val="150000"/>
              </a:lnSpc>
            </a:pPr>
            <a:endParaRPr lang="en-US" sz="1000" dirty="0" smtClean="0">
              <a:solidFill>
                <a:srgbClr val="000000"/>
              </a:solidFill>
            </a:endParaRPr>
          </a:p>
          <a:p>
            <a:pPr marL="285750" indent="-285750">
              <a:lnSpc>
                <a:spcPct val="150000"/>
              </a:lnSpc>
              <a:buFont typeface="Wingdings" panose="05000000000000000000" pitchFamily="2" charset="2"/>
              <a:buChar char="ü"/>
            </a:pPr>
            <a:r>
              <a:rPr lang="en-US" sz="2000" dirty="0" smtClean="0">
                <a:solidFill>
                  <a:srgbClr val="000000"/>
                </a:solidFill>
              </a:rPr>
              <a:t>Resonance modulation scheme with high rejection ratio (</a:t>
            </a:r>
            <a:r>
              <a:rPr lang="en-US" sz="2000" b="1" dirty="0" smtClean="0">
                <a:solidFill>
                  <a:srgbClr val="000000"/>
                </a:solidFill>
              </a:rPr>
              <a:t>30dB</a:t>
            </a:r>
            <a:r>
              <a:rPr lang="en-US" sz="2000" dirty="0" smtClean="0">
                <a:solidFill>
                  <a:srgbClr val="000000"/>
                </a:solidFill>
              </a:rPr>
              <a:t>) and resolution</a:t>
            </a:r>
            <a:r>
              <a:rPr lang="en-US" sz="2000" b="1" dirty="0" smtClean="0">
                <a:solidFill>
                  <a:srgbClr val="000000"/>
                </a:solidFill>
              </a:rPr>
              <a:t> </a:t>
            </a:r>
            <a:r>
              <a:rPr lang="en-US" sz="2000" dirty="0" smtClean="0">
                <a:solidFill>
                  <a:srgbClr val="000000"/>
                </a:solidFill>
              </a:rPr>
              <a:t>(</a:t>
            </a:r>
            <a:r>
              <a:rPr lang="en-US" sz="2000" b="1" dirty="0" smtClean="0">
                <a:solidFill>
                  <a:srgbClr val="000000"/>
                </a:solidFill>
              </a:rPr>
              <a:t>&lt;1 pm </a:t>
            </a:r>
            <a:r>
              <a:rPr lang="en-US" sz="2000" dirty="0" smtClean="0">
                <a:solidFill>
                  <a:srgbClr val="000000"/>
                </a:solidFill>
              </a:rPr>
              <a:t>when used as a </a:t>
            </a:r>
            <a:r>
              <a:rPr lang="en-US" sz="2000" b="1" dirty="0" err="1" smtClean="0">
                <a:solidFill>
                  <a:srgbClr val="FF0000"/>
                </a:solidFill>
              </a:rPr>
              <a:t>wavemeter</a:t>
            </a:r>
            <a:r>
              <a:rPr lang="en-US" sz="2000" dirty="0" smtClean="0">
                <a:solidFill>
                  <a:srgbClr val="000000"/>
                </a:solidFill>
              </a:rPr>
              <a:t>)</a:t>
            </a:r>
          </a:p>
          <a:p>
            <a:pPr>
              <a:lnSpc>
                <a:spcPct val="150000"/>
              </a:lnSpc>
            </a:pPr>
            <a:endParaRPr lang="en-US" sz="1000" dirty="0" smtClean="0">
              <a:solidFill>
                <a:srgbClr val="000000"/>
              </a:solidFill>
            </a:endParaRPr>
          </a:p>
          <a:p>
            <a:pPr marL="285750" indent="-285750">
              <a:lnSpc>
                <a:spcPct val="150000"/>
              </a:lnSpc>
              <a:buFont typeface="Wingdings" panose="05000000000000000000" pitchFamily="2" charset="2"/>
              <a:buChar char="ü"/>
            </a:pPr>
            <a:r>
              <a:rPr lang="en-US" sz="2000" dirty="0" smtClean="0">
                <a:solidFill>
                  <a:srgbClr val="000000"/>
                </a:solidFill>
              </a:rPr>
              <a:t>Application as </a:t>
            </a:r>
            <a:r>
              <a:rPr lang="en-US" sz="2000" b="1" dirty="0" smtClean="0">
                <a:solidFill>
                  <a:srgbClr val="FF6600"/>
                </a:solidFill>
              </a:rPr>
              <a:t>gas sensor </a:t>
            </a:r>
            <a:r>
              <a:rPr lang="en-US" sz="2000" dirty="0" smtClean="0">
                <a:solidFill>
                  <a:srgbClr val="000000"/>
                </a:solidFill>
              </a:rPr>
              <a:t>(HF detection) </a:t>
            </a:r>
          </a:p>
          <a:p>
            <a:pPr>
              <a:lnSpc>
                <a:spcPct val="150000"/>
              </a:lnSpc>
            </a:pPr>
            <a:endParaRPr lang="en-US" sz="1100" dirty="0" smtClean="0">
              <a:solidFill>
                <a:srgbClr val="000000"/>
              </a:solidFill>
            </a:endParaRPr>
          </a:p>
          <a:p>
            <a:pPr marL="285750" indent="-285750">
              <a:lnSpc>
                <a:spcPct val="150000"/>
              </a:lnSpc>
              <a:buFont typeface="Wingdings" panose="05000000000000000000" pitchFamily="2" charset="2"/>
              <a:buChar char="ü"/>
            </a:pPr>
            <a:r>
              <a:rPr lang="en-US" sz="2000" dirty="0">
                <a:solidFill>
                  <a:srgbClr val="000000"/>
                </a:solidFill>
              </a:rPr>
              <a:t>F</a:t>
            </a:r>
            <a:r>
              <a:rPr lang="en-US" sz="2000" dirty="0" smtClean="0">
                <a:solidFill>
                  <a:srgbClr val="000000"/>
                </a:solidFill>
              </a:rPr>
              <a:t>ully integrated </a:t>
            </a:r>
            <a:r>
              <a:rPr lang="en-US" sz="2000" dirty="0" err="1">
                <a:solidFill>
                  <a:srgbClr val="000000"/>
                </a:solidFill>
              </a:rPr>
              <a:t>optomechanical</a:t>
            </a:r>
            <a:r>
              <a:rPr lang="en-US" sz="2000" dirty="0">
                <a:solidFill>
                  <a:srgbClr val="000000"/>
                </a:solidFill>
              </a:rPr>
              <a:t> </a:t>
            </a:r>
            <a:r>
              <a:rPr lang="en-US" sz="2000" b="1" dirty="0" smtClean="0">
                <a:solidFill>
                  <a:srgbClr val="00CC00"/>
                </a:solidFill>
              </a:rPr>
              <a:t>displacement sensor</a:t>
            </a:r>
          </a:p>
          <a:p>
            <a:pPr>
              <a:lnSpc>
                <a:spcPct val="150000"/>
              </a:lnSpc>
            </a:pPr>
            <a:endParaRPr lang="en-US" sz="1100" b="1" dirty="0">
              <a:solidFill>
                <a:srgbClr val="00CC00"/>
              </a:solidFill>
            </a:endParaRPr>
          </a:p>
        </p:txBody>
      </p:sp>
      <p:sp>
        <p:nvSpPr>
          <p:cNvPr id="7" name="TextBox 6"/>
          <p:cNvSpPr txBox="1"/>
          <p:nvPr/>
        </p:nvSpPr>
        <p:spPr>
          <a:xfrm>
            <a:off x="235626" y="4953000"/>
            <a:ext cx="5631774" cy="1015663"/>
          </a:xfrm>
          <a:prstGeom prst="rect">
            <a:avLst/>
          </a:prstGeom>
          <a:noFill/>
        </p:spPr>
        <p:txBody>
          <a:bodyPr wrap="square" rtlCol="0">
            <a:spAutoFit/>
          </a:bodyPr>
          <a:lstStyle/>
          <a:p>
            <a:pPr>
              <a:lnSpc>
                <a:spcPct val="150000"/>
              </a:lnSpc>
            </a:pPr>
            <a:r>
              <a:rPr lang="en-US" sz="2000" b="1" dirty="0" smtClean="0"/>
              <a:t>All this in an integrated device, few tens of </a:t>
            </a:r>
            <a:r>
              <a:rPr lang="en-US" sz="2000" b="1" dirty="0" smtClean="0">
                <a:latin typeface="Symbol" panose="05050102010706020507" pitchFamily="18" charset="2"/>
              </a:rPr>
              <a:t>m</a:t>
            </a:r>
            <a:r>
              <a:rPr lang="en-US" sz="2000" b="1" dirty="0" smtClean="0"/>
              <a:t>m in size, suitable for mass production</a:t>
            </a:r>
          </a:p>
        </p:txBody>
      </p:sp>
    </p:spTree>
    <p:extLst>
      <p:ext uri="{BB962C8B-B14F-4D97-AF65-F5344CB8AC3E}">
        <p14:creationId xmlns:p14="http://schemas.microsoft.com/office/powerpoint/2010/main" val="3606681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7585"/>
            <a:ext cx="3352800" cy="80021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rPr>
              <a:t>               </a:t>
            </a:r>
            <a:r>
              <a:rPr lang="en-US" sz="2800" b="1" spc="150" dirty="0" smtClean="0">
                <a:ln w="11430"/>
                <a:solidFill>
                  <a:srgbClr val="F8F8F8"/>
                </a:solidFill>
                <a:effectLst>
                  <a:outerShdw blurRad="25400" algn="tl" rotWithShape="0">
                    <a:srgbClr val="000000">
                      <a:alpha val="43000"/>
                    </a:srgbClr>
                  </a:outerShdw>
                </a:effectLst>
              </a:rPr>
              <a:t>Questions?</a:t>
            </a:r>
            <a:endParaRPr lang="en-GB" sz="2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992679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4800600"/>
            <a:ext cx="1295400" cy="369332"/>
          </a:xfrm>
          <a:prstGeom prst="rect">
            <a:avLst/>
          </a:prstGeom>
          <a:noFill/>
        </p:spPr>
        <p:txBody>
          <a:bodyPr wrap="square" rtlCol="0">
            <a:spAutoFit/>
          </a:bodyPr>
          <a:lstStyle/>
          <a:p>
            <a:r>
              <a:rPr lang="en-US" sz="1400" i="1" dirty="0" smtClean="0">
                <a:solidFill>
                  <a:srgbClr val="000000"/>
                </a:solidFill>
              </a:rPr>
              <a:t>M.Cotrufo</a:t>
            </a:r>
            <a:r>
              <a:rPr lang="en-US" dirty="0" smtClean="0">
                <a:solidFill>
                  <a:srgbClr val="000000"/>
                </a:solidFill>
              </a:rPr>
              <a:t> </a:t>
            </a:r>
            <a:endParaRPr lang="en-GB" dirty="0">
              <a:solidFill>
                <a:srgbClr val="000000"/>
              </a:solidFill>
            </a:endParaRPr>
          </a:p>
        </p:txBody>
      </p:sp>
      <p:sp>
        <p:nvSpPr>
          <p:cNvPr id="3" name="TextBox 4"/>
          <p:cNvSpPr txBox="1">
            <a:spLocks noChangeArrowheads="1"/>
          </p:cNvSpPr>
          <p:nvPr/>
        </p:nvSpPr>
        <p:spPr bwMode="auto">
          <a:xfrm>
            <a:off x="405749" y="265306"/>
            <a:ext cx="8738251" cy="461665"/>
          </a:xfrm>
          <a:prstGeom prst="rect">
            <a:avLst/>
          </a:prstGeom>
          <a:noFill/>
          <a:ln w="9525">
            <a:noFill/>
            <a:miter lim="800000"/>
            <a:headEnd/>
            <a:tailEnd/>
          </a:ln>
        </p:spPr>
        <p:txBody>
          <a:bodyPr wrap="square">
            <a:spAutoFit/>
          </a:bodyPr>
          <a:lstStyle/>
          <a:p>
            <a:r>
              <a:rPr lang="en-US" sz="2400" b="1" dirty="0" smtClean="0">
                <a:solidFill>
                  <a:schemeClr val="tx2"/>
                </a:solidFill>
              </a:rPr>
              <a:t>Tuning: pull-in limitation</a:t>
            </a:r>
            <a:endParaRPr lang="en-US" sz="2400" b="1" dirty="0">
              <a:solidFill>
                <a:schemeClr val="tx2"/>
              </a:solidFill>
            </a:endParaRPr>
          </a:p>
        </p:txBody>
      </p:sp>
      <p:sp>
        <p:nvSpPr>
          <p:cNvPr id="5" name="TextBox 4"/>
          <p:cNvSpPr txBox="1"/>
          <p:nvPr/>
        </p:nvSpPr>
        <p:spPr>
          <a:xfrm>
            <a:off x="126673" y="1071487"/>
            <a:ext cx="4495800" cy="923330"/>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solidFill>
                  <a:srgbClr val="000000"/>
                </a:solidFill>
              </a:rPr>
              <a:t>Tuning is limited by pull-in effect </a:t>
            </a:r>
          </a:p>
          <a:p>
            <a:r>
              <a:rPr lang="en-US" b="1" dirty="0">
                <a:solidFill>
                  <a:srgbClr val="000000"/>
                </a:solidFill>
              </a:rPr>
              <a:t> </a:t>
            </a:r>
            <a:r>
              <a:rPr lang="en-US" b="1" dirty="0" smtClean="0">
                <a:solidFill>
                  <a:srgbClr val="000000"/>
                </a:solidFill>
              </a:rPr>
              <a:t>    to 2/3 of nominal distance</a:t>
            </a:r>
          </a:p>
          <a:p>
            <a:pPr marL="285750" indent="-285750">
              <a:buFont typeface="Wingdings" panose="05000000000000000000" pitchFamily="2" charset="2"/>
              <a:buChar char="Ø"/>
            </a:pPr>
            <a:endParaRPr lang="en-US" dirty="0"/>
          </a:p>
        </p:txBody>
      </p:sp>
      <p:grpSp>
        <p:nvGrpSpPr>
          <p:cNvPr id="15" name="Group 5"/>
          <p:cNvGrpSpPr>
            <a:grpSpLocks/>
          </p:cNvGrpSpPr>
          <p:nvPr/>
        </p:nvGrpSpPr>
        <p:grpSpPr bwMode="auto">
          <a:xfrm>
            <a:off x="4672362" y="1035195"/>
            <a:ext cx="4319237" cy="2918928"/>
            <a:chOff x="3491881" y="1052737"/>
            <a:chExt cx="5664662" cy="3740375"/>
          </a:xfrm>
        </p:grpSpPr>
        <p:grpSp>
          <p:nvGrpSpPr>
            <p:cNvPr id="16" name="Group 111"/>
            <p:cNvGrpSpPr>
              <a:grpSpLocks/>
            </p:cNvGrpSpPr>
            <p:nvPr/>
          </p:nvGrpSpPr>
          <p:grpSpPr bwMode="auto">
            <a:xfrm>
              <a:off x="3491881" y="1052737"/>
              <a:ext cx="5225276" cy="3740375"/>
              <a:chOff x="76201" y="3886201"/>
              <a:chExt cx="4668048" cy="3275784"/>
            </a:xfrm>
          </p:grpSpPr>
          <p:grpSp>
            <p:nvGrpSpPr>
              <p:cNvPr id="89" name="Group 14"/>
              <p:cNvGrpSpPr>
                <a:grpSpLocks/>
              </p:cNvGrpSpPr>
              <p:nvPr/>
            </p:nvGrpSpPr>
            <p:grpSpPr bwMode="auto">
              <a:xfrm>
                <a:off x="76201" y="3886201"/>
                <a:ext cx="4668048" cy="3275784"/>
                <a:chOff x="76201" y="3886201"/>
                <a:chExt cx="4668048" cy="3275784"/>
              </a:xfrm>
            </p:grpSpPr>
            <p:pic>
              <p:nvPicPr>
                <p:cNvPr id="90" name="Picture 115" descr="Wavelength_tuning_3D.tif"/>
                <p:cNvPicPr>
                  <a:picLocks noChangeAspect="1"/>
                </p:cNvPicPr>
                <p:nvPr/>
              </p:nvPicPr>
              <p:blipFill>
                <a:blip r:embed="rId3" cstate="print">
                  <a:grayscl/>
                  <a:extLst>
                    <a:ext uri="{BEBA8EAE-BF5A-486C-A8C5-ECC9F3942E4B}">
                      <a14:imgProps xmlns:a14="http://schemas.microsoft.com/office/drawing/2010/main">
                        <a14:imgLayer r:embed="rId4">
                          <a14:imgEffect>
                            <a14:sharpenSoften amount="43000"/>
                          </a14:imgEffect>
                        </a14:imgLayer>
                      </a14:imgProps>
                    </a:ext>
                  </a:extLst>
                </a:blip>
                <a:srcRect/>
                <a:stretch>
                  <a:fillRect/>
                </a:stretch>
              </p:blipFill>
              <p:spPr bwMode="auto">
                <a:xfrm>
                  <a:off x="76201" y="3886201"/>
                  <a:ext cx="4668048" cy="2819399"/>
                </a:xfrm>
                <a:prstGeom prst="rect">
                  <a:avLst/>
                </a:prstGeom>
                <a:noFill/>
                <a:ln w="9525">
                  <a:noFill/>
                  <a:miter lim="800000"/>
                  <a:headEnd/>
                  <a:tailEnd/>
                </a:ln>
              </p:spPr>
            </p:pic>
            <p:sp>
              <p:nvSpPr>
                <p:cNvPr id="91" name="TextBox 116"/>
                <p:cNvSpPr txBox="1">
                  <a:spLocks noChangeArrowheads="1"/>
                </p:cNvSpPr>
                <p:nvPr/>
              </p:nvSpPr>
              <p:spPr bwMode="auto">
                <a:xfrm>
                  <a:off x="2542315" y="6838528"/>
                  <a:ext cx="165031" cy="323457"/>
                </a:xfrm>
                <a:prstGeom prst="rect">
                  <a:avLst/>
                </a:prstGeom>
                <a:noFill/>
                <a:ln w="9525">
                  <a:noFill/>
                  <a:miter lim="800000"/>
                  <a:headEnd/>
                  <a:tailEnd/>
                </a:ln>
              </p:spPr>
              <p:txBody>
                <a:bodyPr wrap="none">
                  <a:spAutoFit/>
                </a:bodyPr>
                <a:lstStyle/>
                <a:p>
                  <a:pPr algn="ctr"/>
                  <a:endParaRPr lang="zh-CN" altLang="zh-CN">
                    <a:latin typeface="Times New Roman" pitchFamily="18" charset="0"/>
                    <a:ea typeface="宋体" charset="-122"/>
                    <a:cs typeface="Times New Roman" pitchFamily="18" charset="0"/>
                  </a:endParaRPr>
                </a:p>
              </p:txBody>
            </p:sp>
          </p:grpSp>
        </p:grpSp>
        <p:grpSp>
          <p:nvGrpSpPr>
            <p:cNvPr id="55" name="Group 87"/>
            <p:cNvGrpSpPr>
              <a:grpSpLocks/>
            </p:cNvGrpSpPr>
            <p:nvPr/>
          </p:nvGrpSpPr>
          <p:grpSpPr bwMode="auto">
            <a:xfrm>
              <a:off x="5396852" y="1378193"/>
              <a:ext cx="1811311" cy="377849"/>
              <a:chOff x="6116933" y="1666225"/>
              <a:chExt cx="1811311" cy="377849"/>
            </a:xfrm>
          </p:grpSpPr>
          <p:grpSp>
            <p:nvGrpSpPr>
              <p:cNvPr id="57" name="Group 28"/>
              <p:cNvGrpSpPr>
                <a:grpSpLocks/>
              </p:cNvGrpSpPr>
              <p:nvPr/>
            </p:nvGrpSpPr>
            <p:grpSpPr bwMode="auto">
              <a:xfrm>
                <a:off x="6116933" y="1666225"/>
                <a:ext cx="1811311" cy="188923"/>
                <a:chOff x="2242565" y="1868573"/>
                <a:chExt cx="1811311" cy="335186"/>
              </a:xfrm>
            </p:grpSpPr>
            <p:sp>
              <p:nvSpPr>
                <p:cNvPr id="75" name="Rectangle 74"/>
                <p:cNvSpPr/>
                <p:nvPr/>
              </p:nvSpPr>
              <p:spPr>
                <a:xfrm>
                  <a:off x="2242565"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6" name="Rectangle 75"/>
                <p:cNvSpPr/>
                <p:nvPr/>
              </p:nvSpPr>
              <p:spPr>
                <a:xfrm>
                  <a:off x="2309239"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7" name="Rectangle 76"/>
                <p:cNvSpPr/>
                <p:nvPr/>
              </p:nvSpPr>
              <p:spPr>
                <a:xfrm>
                  <a:off x="2377500"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8" name="Rectangle 77"/>
                <p:cNvSpPr/>
                <p:nvPr/>
              </p:nvSpPr>
              <p:spPr>
                <a:xfrm>
                  <a:off x="2444174"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9" name="Rectangle 78"/>
                <p:cNvSpPr/>
                <p:nvPr/>
              </p:nvSpPr>
              <p:spPr>
                <a:xfrm>
                  <a:off x="2510848"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0" name="Rectangle 79"/>
                <p:cNvSpPr/>
                <p:nvPr/>
              </p:nvSpPr>
              <p:spPr>
                <a:xfrm>
                  <a:off x="2577522"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1" name="Rectangle 80"/>
                <p:cNvSpPr/>
                <p:nvPr/>
              </p:nvSpPr>
              <p:spPr>
                <a:xfrm>
                  <a:off x="2645784"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2" name="Rectangle 81"/>
                <p:cNvSpPr/>
                <p:nvPr/>
              </p:nvSpPr>
              <p:spPr>
                <a:xfrm>
                  <a:off x="3617320"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3" name="Rectangle 82"/>
                <p:cNvSpPr/>
                <p:nvPr/>
              </p:nvSpPr>
              <p:spPr>
                <a:xfrm>
                  <a:off x="3685581"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4" name="Rectangle 83"/>
                <p:cNvSpPr/>
                <p:nvPr/>
              </p:nvSpPr>
              <p:spPr>
                <a:xfrm>
                  <a:off x="3752255"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5" name="Rectangle 84"/>
                <p:cNvSpPr/>
                <p:nvPr/>
              </p:nvSpPr>
              <p:spPr>
                <a:xfrm>
                  <a:off x="3818929"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6" name="Rectangle 85"/>
                <p:cNvSpPr/>
                <p:nvPr/>
              </p:nvSpPr>
              <p:spPr>
                <a:xfrm>
                  <a:off x="3885603"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7" name="Rectangle 86"/>
                <p:cNvSpPr/>
                <p:nvPr/>
              </p:nvSpPr>
              <p:spPr>
                <a:xfrm>
                  <a:off x="3953865"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8" name="Rectangle 87"/>
                <p:cNvSpPr/>
                <p:nvPr/>
              </p:nvSpPr>
              <p:spPr>
                <a:xfrm>
                  <a:off x="4020539"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58" name="Group 29"/>
              <p:cNvGrpSpPr>
                <a:grpSpLocks/>
              </p:cNvGrpSpPr>
              <p:nvPr/>
            </p:nvGrpSpPr>
            <p:grpSpPr bwMode="auto">
              <a:xfrm>
                <a:off x="6116933" y="1855150"/>
                <a:ext cx="1811311" cy="188924"/>
                <a:chOff x="2242565" y="1868479"/>
                <a:chExt cx="1811311" cy="335187"/>
              </a:xfrm>
            </p:grpSpPr>
            <p:sp>
              <p:nvSpPr>
                <p:cNvPr id="60" name="Rectangle 59"/>
                <p:cNvSpPr/>
                <p:nvPr/>
              </p:nvSpPr>
              <p:spPr>
                <a:xfrm>
                  <a:off x="2242565"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1" name="Rectangle 60"/>
                <p:cNvSpPr/>
                <p:nvPr/>
              </p:nvSpPr>
              <p:spPr>
                <a:xfrm>
                  <a:off x="2309239"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2" name="Rectangle 61"/>
                <p:cNvSpPr/>
                <p:nvPr/>
              </p:nvSpPr>
              <p:spPr>
                <a:xfrm>
                  <a:off x="2377500"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3" name="Rectangle 62"/>
                <p:cNvSpPr/>
                <p:nvPr/>
              </p:nvSpPr>
              <p:spPr>
                <a:xfrm>
                  <a:off x="2444174"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4" name="Rectangle 63"/>
                <p:cNvSpPr/>
                <p:nvPr/>
              </p:nvSpPr>
              <p:spPr>
                <a:xfrm>
                  <a:off x="2510848"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5" name="Rectangle 64"/>
                <p:cNvSpPr/>
                <p:nvPr/>
              </p:nvSpPr>
              <p:spPr>
                <a:xfrm>
                  <a:off x="2577522"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6" name="Rectangle 37"/>
                <p:cNvSpPr/>
                <p:nvPr/>
              </p:nvSpPr>
              <p:spPr>
                <a:xfrm>
                  <a:off x="2645784"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7" name="Rectangle 38"/>
                <p:cNvSpPr/>
                <p:nvPr/>
              </p:nvSpPr>
              <p:spPr>
                <a:xfrm>
                  <a:off x="3617320"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8" name="Rectangle 67"/>
                <p:cNvSpPr/>
                <p:nvPr/>
              </p:nvSpPr>
              <p:spPr>
                <a:xfrm>
                  <a:off x="3685581"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9" name="Rectangle 68"/>
                <p:cNvSpPr/>
                <p:nvPr/>
              </p:nvSpPr>
              <p:spPr>
                <a:xfrm>
                  <a:off x="3752255"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0" name="Rectangle 69"/>
                <p:cNvSpPr/>
                <p:nvPr/>
              </p:nvSpPr>
              <p:spPr>
                <a:xfrm>
                  <a:off x="3818929"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1" name="Rectangle 70"/>
                <p:cNvSpPr/>
                <p:nvPr/>
              </p:nvSpPr>
              <p:spPr>
                <a:xfrm>
                  <a:off x="3885603"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2" name="Rectangle 71"/>
                <p:cNvSpPr/>
                <p:nvPr/>
              </p:nvSpPr>
              <p:spPr>
                <a:xfrm>
                  <a:off x="3953865"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3" name="Rectangle 72"/>
                <p:cNvSpPr/>
                <p:nvPr/>
              </p:nvSpPr>
              <p:spPr>
                <a:xfrm>
                  <a:off x="4020539"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grpSp>
          <p:nvGrpSpPr>
            <p:cNvPr id="21" name="Group 88"/>
            <p:cNvGrpSpPr>
              <a:grpSpLocks/>
            </p:cNvGrpSpPr>
            <p:nvPr/>
          </p:nvGrpSpPr>
          <p:grpSpPr bwMode="auto">
            <a:xfrm>
              <a:off x="5109520" y="2843546"/>
              <a:ext cx="1811312" cy="377845"/>
              <a:chOff x="6117631" y="1665829"/>
              <a:chExt cx="1811312" cy="377845"/>
            </a:xfrm>
          </p:grpSpPr>
          <p:grpSp>
            <p:nvGrpSpPr>
              <p:cNvPr id="23" name="Group 28"/>
              <p:cNvGrpSpPr>
                <a:grpSpLocks/>
              </p:cNvGrpSpPr>
              <p:nvPr/>
            </p:nvGrpSpPr>
            <p:grpSpPr bwMode="auto">
              <a:xfrm>
                <a:off x="6117631" y="1665829"/>
                <a:ext cx="1811312" cy="188924"/>
                <a:chOff x="2243263" y="1867867"/>
                <a:chExt cx="1811312" cy="335187"/>
              </a:xfrm>
            </p:grpSpPr>
            <p:sp>
              <p:nvSpPr>
                <p:cNvPr id="41" name="Rectangle 40"/>
                <p:cNvSpPr/>
                <p:nvPr/>
              </p:nvSpPr>
              <p:spPr>
                <a:xfrm>
                  <a:off x="2243263"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2" name="Rectangle 41"/>
                <p:cNvSpPr/>
                <p:nvPr/>
              </p:nvSpPr>
              <p:spPr>
                <a:xfrm>
                  <a:off x="2309937"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3" name="Rectangle 42"/>
                <p:cNvSpPr/>
                <p:nvPr/>
              </p:nvSpPr>
              <p:spPr>
                <a:xfrm>
                  <a:off x="2378199"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4" name="Rectangle 43"/>
                <p:cNvSpPr/>
                <p:nvPr/>
              </p:nvSpPr>
              <p:spPr>
                <a:xfrm>
                  <a:off x="2444873"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5" name="Rectangle 44"/>
                <p:cNvSpPr/>
                <p:nvPr/>
              </p:nvSpPr>
              <p:spPr>
                <a:xfrm>
                  <a:off x="2511547"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6" name="Rectangle 45"/>
                <p:cNvSpPr/>
                <p:nvPr/>
              </p:nvSpPr>
              <p:spPr>
                <a:xfrm>
                  <a:off x="2578221"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7" name="Rectangle 46"/>
                <p:cNvSpPr/>
                <p:nvPr/>
              </p:nvSpPr>
              <p:spPr>
                <a:xfrm>
                  <a:off x="2646482"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8" name="Rectangle 47"/>
                <p:cNvSpPr/>
                <p:nvPr/>
              </p:nvSpPr>
              <p:spPr>
                <a:xfrm>
                  <a:off x="3618018"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9" name="Rectangle 48"/>
                <p:cNvSpPr/>
                <p:nvPr/>
              </p:nvSpPr>
              <p:spPr>
                <a:xfrm>
                  <a:off x="3686280"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0" name="Rectangle 49"/>
                <p:cNvSpPr/>
                <p:nvPr/>
              </p:nvSpPr>
              <p:spPr>
                <a:xfrm>
                  <a:off x="3752954"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1" name="Rectangle 50"/>
                <p:cNvSpPr/>
                <p:nvPr/>
              </p:nvSpPr>
              <p:spPr>
                <a:xfrm>
                  <a:off x="3819628"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2" name="Rectangle 51"/>
                <p:cNvSpPr/>
                <p:nvPr/>
              </p:nvSpPr>
              <p:spPr>
                <a:xfrm>
                  <a:off x="3886302"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3" name="Rectangle 52"/>
                <p:cNvSpPr/>
                <p:nvPr/>
              </p:nvSpPr>
              <p:spPr>
                <a:xfrm>
                  <a:off x="3954563"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4" name="Rectangle 53"/>
                <p:cNvSpPr/>
                <p:nvPr/>
              </p:nvSpPr>
              <p:spPr>
                <a:xfrm>
                  <a:off x="4021237"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24" name="Group 29"/>
              <p:cNvGrpSpPr>
                <a:grpSpLocks/>
              </p:cNvGrpSpPr>
              <p:nvPr/>
            </p:nvGrpSpPr>
            <p:grpSpPr bwMode="auto">
              <a:xfrm>
                <a:off x="6117631" y="1854751"/>
                <a:ext cx="1811312" cy="188923"/>
                <a:chOff x="2243263" y="1867775"/>
                <a:chExt cx="1811312" cy="335186"/>
              </a:xfrm>
            </p:grpSpPr>
            <p:sp>
              <p:nvSpPr>
                <p:cNvPr id="26" name="Rectangle 25"/>
                <p:cNvSpPr/>
                <p:nvPr/>
              </p:nvSpPr>
              <p:spPr>
                <a:xfrm>
                  <a:off x="2243263"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7" name="Rectangle 26"/>
                <p:cNvSpPr/>
                <p:nvPr/>
              </p:nvSpPr>
              <p:spPr>
                <a:xfrm>
                  <a:off x="2309937"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8" name="Rectangle 27"/>
                <p:cNvSpPr/>
                <p:nvPr/>
              </p:nvSpPr>
              <p:spPr>
                <a:xfrm>
                  <a:off x="2378199"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9" name="Rectangle 28"/>
                <p:cNvSpPr/>
                <p:nvPr/>
              </p:nvSpPr>
              <p:spPr>
                <a:xfrm>
                  <a:off x="2444873"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0" name="Rectangle 29"/>
                <p:cNvSpPr/>
                <p:nvPr/>
              </p:nvSpPr>
              <p:spPr>
                <a:xfrm>
                  <a:off x="2511547"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1" name="Rectangle 30"/>
                <p:cNvSpPr/>
                <p:nvPr/>
              </p:nvSpPr>
              <p:spPr>
                <a:xfrm>
                  <a:off x="2578221"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2" name="Rectangle 37"/>
                <p:cNvSpPr/>
                <p:nvPr/>
              </p:nvSpPr>
              <p:spPr>
                <a:xfrm>
                  <a:off x="2646482"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3" name="Rectangle 38"/>
                <p:cNvSpPr/>
                <p:nvPr/>
              </p:nvSpPr>
              <p:spPr>
                <a:xfrm>
                  <a:off x="3618018"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4" name="Rectangle 33"/>
                <p:cNvSpPr/>
                <p:nvPr/>
              </p:nvSpPr>
              <p:spPr>
                <a:xfrm>
                  <a:off x="3686280"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5" name="Rectangle 34"/>
                <p:cNvSpPr/>
                <p:nvPr/>
              </p:nvSpPr>
              <p:spPr>
                <a:xfrm>
                  <a:off x="3752954"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6" name="Rectangle 35"/>
                <p:cNvSpPr/>
                <p:nvPr/>
              </p:nvSpPr>
              <p:spPr>
                <a:xfrm>
                  <a:off x="3819628"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7" name="Rectangle 36"/>
                <p:cNvSpPr/>
                <p:nvPr/>
              </p:nvSpPr>
              <p:spPr>
                <a:xfrm>
                  <a:off x="3886302"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8" name="Rectangle 37"/>
                <p:cNvSpPr/>
                <p:nvPr/>
              </p:nvSpPr>
              <p:spPr>
                <a:xfrm>
                  <a:off x="3954563"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9" name="Rectangle 38"/>
                <p:cNvSpPr/>
                <p:nvPr/>
              </p:nvSpPr>
              <p:spPr>
                <a:xfrm>
                  <a:off x="4021237"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sp>
          <p:nvSpPr>
            <p:cNvPr id="19" name="TextBox 9"/>
            <p:cNvSpPr txBox="1">
              <a:spLocks noChangeArrowheads="1"/>
            </p:cNvSpPr>
            <p:nvPr/>
          </p:nvSpPr>
          <p:spPr bwMode="auto">
            <a:xfrm>
              <a:off x="6638335" y="1760157"/>
              <a:ext cx="2025923" cy="554604"/>
            </a:xfrm>
            <a:prstGeom prst="rect">
              <a:avLst/>
            </a:prstGeom>
            <a:noFill/>
            <a:ln w="9525">
              <a:noFill/>
              <a:miter lim="800000"/>
              <a:headEnd/>
              <a:tailEnd/>
            </a:ln>
          </p:spPr>
          <p:txBody>
            <a:bodyPr wrap="square">
              <a:spAutoFit/>
            </a:bodyPr>
            <a:lstStyle/>
            <a:p>
              <a:r>
                <a:rPr lang="en-US" altLang="zh-CN" sz="2000" dirty="0">
                  <a:solidFill>
                    <a:srgbClr val="FF0000"/>
                  </a:solidFill>
                  <a:latin typeface="Times New Roman" pitchFamily="18" charset="0"/>
                  <a:ea typeface="宋体" charset="-122"/>
                  <a:cs typeface="Times New Roman" pitchFamily="18" charset="0"/>
                </a:rPr>
                <a:t>s-mode</a:t>
              </a:r>
              <a:endParaRPr lang="zh-CN" altLang="en-US" sz="2000" dirty="0">
                <a:solidFill>
                  <a:srgbClr val="FF0000"/>
                </a:solidFill>
                <a:latin typeface="Times New Roman" pitchFamily="18" charset="0"/>
                <a:ea typeface="宋体" charset="-122"/>
                <a:cs typeface="Times New Roman" pitchFamily="18" charset="0"/>
              </a:endParaRPr>
            </a:p>
          </p:txBody>
        </p:sp>
        <p:sp>
          <p:nvSpPr>
            <p:cNvPr id="20" name="TextBox 10"/>
            <p:cNvSpPr txBox="1">
              <a:spLocks noChangeArrowheads="1"/>
            </p:cNvSpPr>
            <p:nvPr/>
          </p:nvSpPr>
          <p:spPr bwMode="auto">
            <a:xfrm>
              <a:off x="6569205" y="2288126"/>
              <a:ext cx="2587338" cy="554604"/>
            </a:xfrm>
            <a:prstGeom prst="rect">
              <a:avLst/>
            </a:prstGeom>
            <a:noFill/>
            <a:ln w="9525">
              <a:noFill/>
              <a:miter lim="800000"/>
              <a:headEnd/>
              <a:tailEnd/>
            </a:ln>
          </p:spPr>
          <p:txBody>
            <a:bodyPr wrap="square">
              <a:spAutoFit/>
            </a:bodyPr>
            <a:lstStyle/>
            <a:p>
              <a:r>
                <a:rPr lang="en-US" altLang="zh-CN" sz="2000" dirty="0">
                  <a:solidFill>
                    <a:srgbClr val="0070C0"/>
                  </a:solidFill>
                  <a:latin typeface="Times New Roman" pitchFamily="18" charset="0"/>
                  <a:ea typeface="宋体" charset="-122"/>
                  <a:cs typeface="Times New Roman" pitchFamily="18" charset="0"/>
                </a:rPr>
                <a:t>as-mode</a:t>
              </a:r>
              <a:endParaRPr lang="zh-CN" altLang="en-US" sz="2000" dirty="0">
                <a:solidFill>
                  <a:srgbClr val="0070C0"/>
                </a:solidFill>
                <a:latin typeface="Times New Roman" pitchFamily="18" charset="0"/>
                <a:ea typeface="宋体" charset="-122"/>
                <a:cs typeface="Times New Roman" pitchFamily="18" charset="0"/>
              </a:endParaRPr>
            </a:p>
          </p:txBody>
        </p:sp>
      </p:grpSp>
      <p:sp>
        <p:nvSpPr>
          <p:cNvPr id="2061" name="TextBox 2060"/>
          <p:cNvSpPr txBox="1"/>
          <p:nvPr/>
        </p:nvSpPr>
        <p:spPr>
          <a:xfrm>
            <a:off x="4199639" y="3810013"/>
            <a:ext cx="4886170" cy="1508105"/>
          </a:xfrm>
          <a:prstGeom prst="rect">
            <a:avLst/>
          </a:prstGeom>
          <a:noFill/>
        </p:spPr>
        <p:txBody>
          <a:bodyPr wrap="square" rtlCol="0">
            <a:spAutoFit/>
          </a:bodyPr>
          <a:lstStyle/>
          <a:p>
            <a:pPr>
              <a:lnSpc>
                <a:spcPct val="200000"/>
              </a:lnSpc>
            </a:pPr>
            <a:endParaRPr lang="en-US" sz="1000" dirty="0" smtClean="0">
              <a:solidFill>
                <a:srgbClr val="000000"/>
              </a:solidFill>
            </a:endParaRPr>
          </a:p>
          <a:p>
            <a:pPr>
              <a:lnSpc>
                <a:spcPct val="200000"/>
              </a:lnSpc>
            </a:pPr>
            <a:r>
              <a:rPr lang="en-US" i="1" dirty="0" smtClean="0">
                <a:solidFill>
                  <a:srgbClr val="000000"/>
                </a:solidFill>
              </a:rPr>
              <a:t>Simulation</a:t>
            </a:r>
            <a:r>
              <a:rPr lang="en-US" dirty="0" smtClean="0">
                <a:solidFill>
                  <a:srgbClr val="000000"/>
                </a:solidFill>
              </a:rPr>
              <a:t>: Tuning from </a:t>
            </a:r>
            <a:r>
              <a:rPr lang="en-US" dirty="0">
                <a:solidFill>
                  <a:srgbClr val="000000"/>
                </a:solidFill>
              </a:rPr>
              <a:t>d = 240nm to 160nm </a:t>
            </a:r>
          </a:p>
          <a:p>
            <a:r>
              <a:rPr lang="en-US" dirty="0" smtClean="0">
                <a:solidFill>
                  <a:srgbClr val="000000"/>
                </a:solidFill>
              </a:rPr>
              <a:t>provides:  </a:t>
            </a:r>
            <a:r>
              <a:rPr lang="el-GR" b="1" dirty="0" smtClean="0">
                <a:solidFill>
                  <a:srgbClr val="000000"/>
                </a:solidFill>
              </a:rPr>
              <a:t>Δλ</a:t>
            </a:r>
            <a:r>
              <a:rPr lang="en-US" b="1" dirty="0" smtClean="0">
                <a:solidFill>
                  <a:srgbClr val="000000"/>
                </a:solidFill>
              </a:rPr>
              <a:t> =28 nm</a:t>
            </a:r>
            <a:endParaRPr lang="en-US" dirty="0">
              <a:solidFill>
                <a:srgbClr val="000000"/>
              </a:solidFill>
            </a:endParaRPr>
          </a:p>
          <a:p>
            <a:endParaRPr lang="en-GB" dirty="0">
              <a:solidFill>
                <a:srgbClr val="000000"/>
              </a:solidFill>
            </a:endParaRPr>
          </a:p>
        </p:txBody>
      </p:sp>
      <p:sp>
        <p:nvSpPr>
          <p:cNvPr id="6" name="TextBox 5"/>
          <p:cNvSpPr txBox="1"/>
          <p:nvPr/>
        </p:nvSpPr>
        <p:spPr>
          <a:xfrm>
            <a:off x="370448" y="5470522"/>
            <a:ext cx="3799883"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rgbClr val="000000"/>
                </a:solidFill>
              </a:rPr>
              <a:t>Pull-in effect is </a:t>
            </a:r>
            <a:r>
              <a:rPr lang="en-US" b="1" dirty="0" smtClean="0">
                <a:solidFill>
                  <a:srgbClr val="000000"/>
                </a:solidFill>
              </a:rPr>
              <a:t>not reversible </a:t>
            </a:r>
            <a:endParaRPr lang="en-GB" b="1" dirty="0">
              <a:solidFill>
                <a:srgbClr val="000000"/>
              </a:solidFill>
            </a:endParaRPr>
          </a:p>
        </p:txBody>
      </p:sp>
      <p:pic>
        <p:nvPicPr>
          <p:cNvPr id="92" name="Picture 5" descr="C:\Users\zzobenica\Desktop\Reports\Lunch Presentation Sept 2015\H9_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8000" contrast="20000"/>
                    </a14:imgEffect>
                  </a14:imgLayer>
                </a14:imgProps>
              </a:ext>
              <a:ext uri="{28A0092B-C50C-407E-A947-70E740481C1C}">
                <a14:useLocalDpi xmlns:a14="http://schemas.microsoft.com/office/drawing/2010/main" val="0"/>
              </a:ext>
            </a:extLst>
          </a:blip>
          <a:srcRect r="25922"/>
          <a:stretch/>
        </p:blipFill>
        <p:spPr bwMode="auto">
          <a:xfrm>
            <a:off x="906368" y="1855538"/>
            <a:ext cx="2728045" cy="29450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C:\Users\zzobenica\Desktop\Reports\Lunch Presentation Sept 2015\H4_Cross_Zoom.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8000" contrast="20000"/>
                    </a14:imgEffect>
                  </a14:imgLayer>
                </a14:imgProps>
              </a:ext>
              <a:ext uri="{28A0092B-C50C-407E-A947-70E740481C1C}">
                <a14:useLocalDpi xmlns:a14="http://schemas.microsoft.com/office/drawing/2010/main" val="0"/>
              </a:ext>
            </a:extLst>
          </a:blip>
          <a:srcRect r="26441"/>
          <a:stretch/>
        </p:blipFill>
        <p:spPr bwMode="auto">
          <a:xfrm>
            <a:off x="870714" y="1868485"/>
            <a:ext cx="2728045" cy="294506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flipV="1">
            <a:off x="6681391" y="1731295"/>
            <a:ext cx="0" cy="560030"/>
          </a:xfrm>
          <a:prstGeom prst="line">
            <a:avLst/>
          </a:prstGeom>
          <a:ln w="38100">
            <a:prstDash val="sysDot"/>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4" name="Straight Connector 93"/>
          <p:cNvCxnSpPr/>
          <p:nvPr/>
        </p:nvCxnSpPr>
        <p:spPr bwMode="auto">
          <a:xfrm flipH="1" flipV="1">
            <a:off x="6144851" y="1564236"/>
            <a:ext cx="10894" cy="854078"/>
          </a:xfrm>
          <a:prstGeom prst="line">
            <a:avLst/>
          </a:prstGeom>
          <a:ln w="38100">
            <a:prstDash val="sysDot"/>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bwMode="auto">
          <a:xfrm flipH="1">
            <a:off x="6180063" y="1803656"/>
            <a:ext cx="453693" cy="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766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92"/>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61"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524149"/>
            <a:ext cx="6119651" cy="646331"/>
          </a:xfrm>
          <a:prstGeom prst="rect">
            <a:avLst/>
          </a:prstGeom>
          <a:noFill/>
        </p:spPr>
        <p:txBody>
          <a:bodyPr wrap="square" rtlCol="0">
            <a:spAutoFit/>
          </a:bodyPr>
          <a:lstStyle/>
          <a:p>
            <a:pPr>
              <a:buFont typeface="Arial" pitchFamily="34" charset="0"/>
              <a:buChar char="•"/>
            </a:pPr>
            <a:r>
              <a:rPr lang="en-US" dirty="0" smtClean="0">
                <a:solidFill>
                  <a:srgbClr val="000000"/>
                </a:solidFill>
              </a:rPr>
              <a:t> Transduction currently limited</a:t>
            </a:r>
          </a:p>
          <a:p>
            <a:pPr>
              <a:buFont typeface="Arial" pitchFamily="34" charset="0"/>
              <a:buChar char="•"/>
            </a:pPr>
            <a:r>
              <a:rPr lang="en-US" dirty="0" smtClean="0">
                <a:solidFill>
                  <a:srgbClr val="000000"/>
                </a:solidFill>
              </a:rPr>
              <a:t> by diode speed (</a:t>
            </a:r>
            <a:r>
              <a:rPr lang="en-US" dirty="0" err="1" smtClean="0">
                <a:solidFill>
                  <a:srgbClr val="000000"/>
                </a:solidFill>
              </a:rPr>
              <a:t>f</a:t>
            </a:r>
            <a:r>
              <a:rPr lang="en-US" baseline="-25000" dirty="0" err="1" smtClean="0">
                <a:solidFill>
                  <a:srgbClr val="000000"/>
                </a:solidFill>
              </a:rPr>
              <a:t>cut</a:t>
            </a:r>
            <a:r>
              <a:rPr lang="en-US" baseline="-25000" dirty="0" smtClean="0">
                <a:solidFill>
                  <a:srgbClr val="000000"/>
                </a:solidFill>
              </a:rPr>
              <a:t>-off </a:t>
            </a:r>
            <a:r>
              <a:rPr lang="en-US" dirty="0" smtClean="0">
                <a:solidFill>
                  <a:srgbClr val="000000"/>
                </a:solidFill>
              </a:rPr>
              <a:t>&lt; f</a:t>
            </a:r>
            <a:r>
              <a:rPr lang="en-US" baseline="-25000" dirty="0" smtClean="0">
                <a:solidFill>
                  <a:srgbClr val="000000"/>
                </a:solidFill>
              </a:rPr>
              <a:t>1</a:t>
            </a:r>
            <a:r>
              <a:rPr lang="en-US" dirty="0" smtClean="0">
                <a:solidFill>
                  <a:srgbClr val="000000"/>
                </a:solidFill>
              </a:rPr>
              <a:t> )</a:t>
            </a:r>
            <a:endParaRPr lang="en-US" dirty="0">
              <a:solidFill>
                <a:srgbClr val="000000"/>
              </a:solidFill>
            </a:endParaRPr>
          </a:p>
        </p:txBody>
      </p:sp>
      <p:sp>
        <p:nvSpPr>
          <p:cNvPr id="4" name="TextBox 3"/>
          <p:cNvSpPr txBox="1"/>
          <p:nvPr/>
        </p:nvSpPr>
        <p:spPr>
          <a:xfrm>
            <a:off x="152400" y="4079547"/>
            <a:ext cx="7620000" cy="369332"/>
          </a:xfrm>
          <a:prstGeom prst="rect">
            <a:avLst/>
          </a:prstGeom>
          <a:noFill/>
        </p:spPr>
        <p:txBody>
          <a:bodyPr wrap="square" rtlCol="0">
            <a:spAutoFit/>
          </a:bodyPr>
          <a:lstStyle/>
          <a:p>
            <a:pPr>
              <a:buFont typeface="Arial" pitchFamily="34" charset="0"/>
              <a:buChar char="•"/>
            </a:pPr>
            <a:r>
              <a:rPr lang="en-US" dirty="0" smtClean="0">
                <a:solidFill>
                  <a:srgbClr val="000000"/>
                </a:solidFill>
              </a:rPr>
              <a:t> To be addressed: Non-</a:t>
            </a:r>
            <a:r>
              <a:rPr lang="en-US" dirty="0" err="1" smtClean="0">
                <a:solidFill>
                  <a:srgbClr val="000000"/>
                </a:solidFill>
              </a:rPr>
              <a:t>ohmic</a:t>
            </a:r>
            <a:r>
              <a:rPr lang="en-US" dirty="0" smtClean="0">
                <a:solidFill>
                  <a:srgbClr val="000000"/>
                </a:solidFill>
              </a:rPr>
              <a:t> contacts</a:t>
            </a:r>
            <a:endParaRPr lang="en-US" dirty="0">
              <a:solidFill>
                <a:srgbClr val="000000"/>
              </a:solidFill>
            </a:endParaRPr>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1" y="1524000"/>
            <a:ext cx="3581400" cy="699941"/>
          </a:xfrm>
          <a:prstGeom prst="rect">
            <a:avLst/>
          </a:prstGeom>
          <a:noFill/>
        </p:spPr>
      </p:pic>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514600"/>
            <a:ext cx="3200400" cy="422611"/>
          </a:xfrm>
          <a:prstGeom prst="rect">
            <a:avLst/>
          </a:prstGeom>
          <a:noFill/>
        </p:spPr>
      </p:pic>
      <p:sp>
        <p:nvSpPr>
          <p:cNvPr id="13" name="TextBox 12"/>
          <p:cNvSpPr txBox="1"/>
          <p:nvPr/>
        </p:nvSpPr>
        <p:spPr>
          <a:xfrm>
            <a:off x="457200" y="1676400"/>
            <a:ext cx="2971800" cy="369332"/>
          </a:xfrm>
          <a:prstGeom prst="rect">
            <a:avLst/>
          </a:prstGeom>
          <a:noFill/>
        </p:spPr>
        <p:txBody>
          <a:bodyPr wrap="square" rtlCol="0">
            <a:spAutoFit/>
          </a:bodyPr>
          <a:lstStyle/>
          <a:p>
            <a:r>
              <a:rPr lang="en-US" dirty="0" smtClean="0">
                <a:solidFill>
                  <a:srgbClr val="000000"/>
                </a:solidFill>
              </a:rPr>
              <a:t>Experimental: </a:t>
            </a:r>
            <a:endParaRPr lang="en-US" dirty="0">
              <a:solidFill>
                <a:srgbClr val="000000"/>
              </a:solidFill>
            </a:endParaRPr>
          </a:p>
        </p:txBody>
      </p:sp>
      <p:sp>
        <p:nvSpPr>
          <p:cNvPr id="14" name="TextBox 13"/>
          <p:cNvSpPr txBox="1"/>
          <p:nvPr/>
        </p:nvSpPr>
        <p:spPr>
          <a:xfrm>
            <a:off x="457200" y="2514600"/>
            <a:ext cx="2971800" cy="369332"/>
          </a:xfrm>
          <a:prstGeom prst="rect">
            <a:avLst/>
          </a:prstGeom>
          <a:noFill/>
        </p:spPr>
        <p:txBody>
          <a:bodyPr wrap="square" rtlCol="0">
            <a:spAutoFit/>
          </a:bodyPr>
          <a:lstStyle/>
          <a:p>
            <a:r>
              <a:rPr lang="en-US" dirty="0" smtClean="0">
                <a:solidFill>
                  <a:srgbClr val="000000"/>
                </a:solidFill>
              </a:rPr>
              <a:t>Model: </a:t>
            </a:r>
            <a:endParaRPr lang="en-US" dirty="0">
              <a:solidFill>
                <a:srgbClr val="000000"/>
              </a:solidFill>
            </a:endParaRPr>
          </a:p>
        </p:txBody>
      </p:sp>
      <p:sp>
        <p:nvSpPr>
          <p:cNvPr id="12" name="TextBox 4"/>
          <p:cNvSpPr txBox="1">
            <a:spLocks noChangeArrowheads="1"/>
          </p:cNvSpPr>
          <p:nvPr/>
        </p:nvSpPr>
        <p:spPr bwMode="auto">
          <a:xfrm>
            <a:off x="339096" y="198346"/>
            <a:ext cx="8390320" cy="400110"/>
          </a:xfrm>
          <a:prstGeom prst="rect">
            <a:avLst/>
          </a:prstGeom>
          <a:noFill/>
          <a:ln w="9525">
            <a:noFill/>
            <a:miter lim="800000"/>
            <a:headEnd/>
            <a:tailEnd/>
          </a:ln>
        </p:spPr>
        <p:txBody>
          <a:bodyPr wrap="square">
            <a:spAutoFit/>
          </a:bodyPr>
          <a:lstStyle/>
          <a:p>
            <a:r>
              <a:rPr lang="en-US" sz="2000" b="1" dirty="0" smtClean="0">
                <a:solidFill>
                  <a:schemeClr val="tx2"/>
                </a:solidFill>
              </a:rPr>
              <a:t>Displacement sensor demonstration- Measuring Brownian motion</a:t>
            </a:r>
            <a:endParaRPr lang="en-US" sz="2400" b="1" dirty="0">
              <a:solidFill>
                <a:schemeClr val="tx2"/>
              </a:solidFill>
            </a:endParaRPr>
          </a:p>
        </p:txBody>
      </p:sp>
      <p:pic>
        <p:nvPicPr>
          <p:cNvPr id="15"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40163" y="3973282"/>
            <a:ext cx="2827338" cy="952500"/>
          </a:xfrm>
          <a:prstGeom prst="rect">
            <a:avLst/>
          </a:prstGeom>
          <a:noFill/>
        </p:spPr>
      </p:pic>
      <p:pic>
        <p:nvPicPr>
          <p:cNvPr id="16"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81451" y="5219152"/>
            <a:ext cx="2544763" cy="504598"/>
          </a:xfrm>
          <a:prstGeom prst="rect">
            <a:avLst/>
          </a:prstGeom>
          <a:noFill/>
        </p:spPr>
      </p:pic>
      <p:sp>
        <p:nvSpPr>
          <p:cNvPr id="17" name="TextBox 16"/>
          <p:cNvSpPr txBox="1"/>
          <p:nvPr/>
        </p:nvSpPr>
        <p:spPr>
          <a:xfrm>
            <a:off x="5052851" y="3477982"/>
            <a:ext cx="2438400" cy="369332"/>
          </a:xfrm>
          <a:prstGeom prst="rect">
            <a:avLst/>
          </a:prstGeom>
          <a:noFill/>
        </p:spPr>
        <p:txBody>
          <a:bodyPr wrap="square" rtlCol="0">
            <a:spAutoFit/>
          </a:bodyPr>
          <a:lstStyle/>
          <a:p>
            <a:r>
              <a:rPr lang="en-US" dirty="0" smtClean="0">
                <a:solidFill>
                  <a:srgbClr val="000000"/>
                </a:solidFill>
              </a:rPr>
              <a:t>Displacement PSD:</a:t>
            </a:r>
            <a:endParaRPr lang="en-GB"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1000"/>
                                        <p:tgtEl>
                                          <p:spTgt spid="1638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1000"/>
                                        <p:tgtEl>
                                          <p:spTgt spid="1638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12" b="11599"/>
          <a:stretch/>
        </p:blipFill>
        <p:spPr bwMode="auto">
          <a:xfrm>
            <a:off x="256615" y="1742178"/>
            <a:ext cx="3690545" cy="207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1350214" y="4069380"/>
            <a:ext cx="1850186" cy="338554"/>
          </a:xfrm>
          <a:prstGeom prst="rect">
            <a:avLst/>
          </a:prstGeom>
          <a:noFill/>
        </p:spPr>
        <p:txBody>
          <a:bodyPr wrap="none" rtlCol="0">
            <a:spAutoFit/>
          </a:bodyPr>
          <a:lstStyle/>
          <a:p>
            <a:r>
              <a:rPr lang="en-US" sz="1600" i="1" dirty="0" err="1" smtClean="0">
                <a:solidFill>
                  <a:srgbClr val="000000"/>
                </a:solidFill>
              </a:rPr>
              <a:t>Fabry</a:t>
            </a:r>
            <a:r>
              <a:rPr lang="en-US" sz="1600" i="1" dirty="0" smtClean="0">
                <a:solidFill>
                  <a:srgbClr val="000000"/>
                </a:solidFill>
              </a:rPr>
              <a:t>-Perot cavity</a:t>
            </a:r>
            <a:endParaRPr lang="en-GB" sz="1600" i="1" dirty="0">
              <a:solidFill>
                <a:srgbClr val="000000"/>
              </a:solidFill>
            </a:endParaRPr>
          </a:p>
        </p:txBody>
      </p:sp>
      <p:sp>
        <p:nvSpPr>
          <p:cNvPr id="4" name="Rectangle 3"/>
          <p:cNvSpPr/>
          <p:nvPr/>
        </p:nvSpPr>
        <p:spPr>
          <a:xfrm>
            <a:off x="424796" y="1188180"/>
            <a:ext cx="4121641" cy="369332"/>
          </a:xfrm>
          <a:prstGeom prst="rect">
            <a:avLst/>
          </a:prstGeom>
        </p:spPr>
        <p:txBody>
          <a:bodyPr wrap="none">
            <a:spAutoFit/>
          </a:bodyPr>
          <a:lstStyle/>
          <a:p>
            <a:r>
              <a:rPr lang="en-US" i="1" u="sng" smtClean="0">
                <a:solidFill>
                  <a:srgbClr val="000000"/>
                </a:solidFill>
              </a:rPr>
              <a:t>Getting spectral information by filtering</a:t>
            </a:r>
            <a:endParaRPr lang="en-US" i="1" u="sng" dirty="0">
              <a:solidFill>
                <a:srgbClr val="000000"/>
              </a:solidFill>
            </a:endParaRPr>
          </a:p>
        </p:txBody>
      </p:sp>
      <p:sp>
        <p:nvSpPr>
          <p:cNvPr id="16" name="Rectangle 15"/>
          <p:cNvSpPr/>
          <p:nvPr/>
        </p:nvSpPr>
        <p:spPr>
          <a:xfrm>
            <a:off x="381589" y="228600"/>
            <a:ext cx="7924800" cy="461665"/>
          </a:xfrm>
          <a:prstGeom prst="rect">
            <a:avLst/>
          </a:prstGeom>
        </p:spPr>
        <p:txBody>
          <a:bodyPr wrap="square">
            <a:spAutoFit/>
          </a:bodyPr>
          <a:lstStyle/>
          <a:p>
            <a:pPr lvl="0"/>
            <a:r>
              <a:rPr lang="en-US" sz="2400" b="1" smtClean="0">
                <a:solidFill>
                  <a:srgbClr val="FFFFFF"/>
                </a:solidFill>
              </a:rPr>
              <a:t>How to integrate a spectrometer</a:t>
            </a:r>
            <a:endParaRPr lang="en-US" sz="2400" b="1" dirty="0">
              <a:solidFill>
                <a:srgbClr val="FFFFFF"/>
              </a:solidFill>
            </a:endParaRPr>
          </a:p>
        </p:txBody>
      </p:sp>
      <p:sp>
        <p:nvSpPr>
          <p:cNvPr id="10" name="TextBox 9"/>
          <p:cNvSpPr txBox="1"/>
          <p:nvPr/>
        </p:nvSpPr>
        <p:spPr>
          <a:xfrm>
            <a:off x="1004530" y="4696750"/>
            <a:ext cx="2513330" cy="707886"/>
          </a:xfrm>
          <a:prstGeom prst="rect">
            <a:avLst/>
          </a:prstGeom>
          <a:noFill/>
        </p:spPr>
        <p:txBody>
          <a:bodyPr wrap="square" rtlCol="0">
            <a:spAutoFit/>
          </a:bodyPr>
          <a:lstStyle/>
          <a:p>
            <a:r>
              <a:rPr lang="en-US" sz="2000" b="1" i="1" dirty="0" smtClean="0">
                <a:solidFill>
                  <a:srgbClr val="000000"/>
                </a:solidFill>
              </a:rPr>
              <a:t>Key functionalities</a:t>
            </a:r>
            <a:r>
              <a:rPr lang="en-US" sz="2000" dirty="0" smtClean="0">
                <a:solidFill>
                  <a:srgbClr val="000000"/>
                </a:solidFill>
              </a:rPr>
              <a:t>:</a:t>
            </a:r>
          </a:p>
          <a:p>
            <a:endParaRPr lang="en-US" sz="2000" dirty="0">
              <a:solidFill>
                <a:srgbClr val="000000"/>
              </a:solidFill>
            </a:endParaRPr>
          </a:p>
        </p:txBody>
      </p:sp>
      <p:sp>
        <p:nvSpPr>
          <p:cNvPr id="11" name="Rectangle 10"/>
          <p:cNvSpPr/>
          <p:nvPr/>
        </p:nvSpPr>
        <p:spPr>
          <a:xfrm>
            <a:off x="1270703" y="5165769"/>
            <a:ext cx="1396536" cy="400110"/>
          </a:xfrm>
          <a:prstGeom prst="rect">
            <a:avLst/>
          </a:prstGeom>
        </p:spPr>
        <p:txBody>
          <a:bodyPr wrap="none">
            <a:spAutoFit/>
          </a:bodyPr>
          <a:lstStyle/>
          <a:p>
            <a:r>
              <a:rPr lang="en-US" sz="2000" dirty="0" smtClean="0">
                <a:solidFill>
                  <a:srgbClr val="000000"/>
                </a:solidFill>
              </a:rPr>
              <a:t>1) Filtering</a:t>
            </a:r>
            <a:endParaRPr lang="en-GB" sz="2000" dirty="0">
              <a:solidFill>
                <a:srgbClr val="000000"/>
              </a:solidFill>
            </a:endParaRPr>
          </a:p>
        </p:txBody>
      </p:sp>
      <p:sp>
        <p:nvSpPr>
          <p:cNvPr id="19" name="Rectangle 18"/>
          <p:cNvSpPr/>
          <p:nvPr/>
        </p:nvSpPr>
        <p:spPr>
          <a:xfrm>
            <a:off x="1270703" y="5572227"/>
            <a:ext cx="1537857" cy="400110"/>
          </a:xfrm>
          <a:prstGeom prst="rect">
            <a:avLst/>
          </a:prstGeom>
        </p:spPr>
        <p:txBody>
          <a:bodyPr wrap="none">
            <a:spAutoFit/>
          </a:bodyPr>
          <a:lstStyle/>
          <a:p>
            <a:r>
              <a:rPr lang="en-US" sz="2000" dirty="0" smtClean="0">
                <a:solidFill>
                  <a:srgbClr val="000000"/>
                </a:solidFill>
              </a:rPr>
              <a:t>2) Actuation</a:t>
            </a:r>
            <a:endParaRPr lang="en-GB" sz="2000" dirty="0">
              <a:solidFill>
                <a:srgbClr val="000000"/>
              </a:solidFill>
            </a:endParaRPr>
          </a:p>
        </p:txBody>
      </p:sp>
      <p:sp>
        <p:nvSpPr>
          <p:cNvPr id="20" name="Rectangle 19"/>
          <p:cNvSpPr/>
          <p:nvPr/>
        </p:nvSpPr>
        <p:spPr>
          <a:xfrm>
            <a:off x="1270703" y="5987888"/>
            <a:ext cx="1566454" cy="400110"/>
          </a:xfrm>
          <a:prstGeom prst="rect">
            <a:avLst/>
          </a:prstGeom>
        </p:spPr>
        <p:txBody>
          <a:bodyPr wrap="none">
            <a:spAutoFit/>
          </a:bodyPr>
          <a:lstStyle/>
          <a:p>
            <a:r>
              <a:rPr lang="en-US" sz="2000" dirty="0" smtClean="0">
                <a:solidFill>
                  <a:srgbClr val="000000"/>
                </a:solidFill>
              </a:rPr>
              <a:t>3) Detection</a:t>
            </a:r>
            <a:endParaRPr lang="en-GB" sz="2000" dirty="0">
              <a:solidFill>
                <a:srgbClr val="000000"/>
              </a:solidFill>
            </a:endParaRPr>
          </a:p>
        </p:txBody>
      </p:sp>
      <p:pic>
        <p:nvPicPr>
          <p:cNvPr id="15" name="Picture 4" descr="https://upload.wikimedia.org/wikipedia/commons/7/7e/Etalo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642" y="1375001"/>
            <a:ext cx="4009118" cy="28636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105400" y="4419600"/>
            <a:ext cx="3047999" cy="646331"/>
          </a:xfrm>
          <a:prstGeom prst="rect">
            <a:avLst/>
          </a:prstGeom>
          <a:noFill/>
        </p:spPr>
        <p:txBody>
          <a:bodyPr wrap="square" rtlCol="0">
            <a:spAutoFit/>
          </a:bodyPr>
          <a:lstStyle/>
          <a:p>
            <a:pPr marL="285750" indent="-285750" algn="ctr"/>
            <a:r>
              <a:rPr lang="en-US" dirty="0" smtClean="0">
                <a:solidFill>
                  <a:srgbClr val="000000"/>
                </a:solidFill>
              </a:rPr>
              <a:t>(resolution determined by the linewidth)</a:t>
            </a:r>
            <a:endParaRPr lang="en-GB" dirty="0">
              <a:solidFill>
                <a:srgbClr val="000000"/>
              </a:solidFill>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14" t="87103" r="18759"/>
          <a:stretch/>
        </p:blipFill>
        <p:spPr bwMode="auto">
          <a:xfrm>
            <a:off x="2297252" y="3737511"/>
            <a:ext cx="1409701" cy="30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571" b="11599"/>
          <a:stretch/>
        </p:blipFill>
        <p:spPr bwMode="auto">
          <a:xfrm>
            <a:off x="3947160" y="1766439"/>
            <a:ext cx="569720" cy="207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6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P spid="20" grpId="0"/>
      <p:bldP spid="1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04800" y="170622"/>
            <a:ext cx="8738251" cy="461665"/>
          </a:xfrm>
          <a:prstGeom prst="rect">
            <a:avLst/>
          </a:prstGeom>
          <a:noFill/>
          <a:ln w="9525">
            <a:noFill/>
            <a:miter lim="800000"/>
            <a:headEnd/>
            <a:tailEnd/>
          </a:ln>
        </p:spPr>
        <p:txBody>
          <a:bodyPr wrap="square">
            <a:spAutoFit/>
          </a:bodyPr>
          <a:lstStyle/>
          <a:p>
            <a:r>
              <a:rPr lang="sr-Latn-RS" sz="2400" b="1" dirty="0" smtClean="0">
                <a:solidFill>
                  <a:srgbClr val="FFFFFF"/>
                </a:solidFill>
              </a:rPr>
              <a:t>  Mode distribution in an a</a:t>
            </a:r>
            <a:r>
              <a:rPr lang="en-US" sz="2400" b="1" dirty="0" smtClean="0">
                <a:solidFill>
                  <a:srgbClr val="FFFFFF"/>
                </a:solidFill>
              </a:rPr>
              <a:t>symmetric </a:t>
            </a:r>
            <a:r>
              <a:rPr lang="en-US" sz="2400" b="1" dirty="0">
                <a:solidFill>
                  <a:srgbClr val="FFFFFF"/>
                </a:solidFill>
              </a:rPr>
              <a:t>system</a:t>
            </a:r>
          </a:p>
        </p:txBody>
      </p:sp>
      <p:pic>
        <p:nvPicPr>
          <p:cNvPr id="6" name="Immagine 5"/>
          <p:cNvPicPr>
            <a:picLocks noChangeAspect="1"/>
          </p:cNvPicPr>
          <p:nvPr/>
        </p:nvPicPr>
        <p:blipFill rotWithShape="1">
          <a:blip r:embed="rId2" cstate="print"/>
          <a:srcRect r="48075" b="71331"/>
          <a:stretch/>
        </p:blipFill>
        <p:spPr>
          <a:xfrm>
            <a:off x="532973" y="1365860"/>
            <a:ext cx="2604641" cy="1676400"/>
          </a:xfrm>
          <a:prstGeom prst="rect">
            <a:avLst/>
          </a:prstGeom>
        </p:spPr>
      </p:pic>
      <p:sp>
        <p:nvSpPr>
          <p:cNvPr id="10" name="CasellaDiTesto 9"/>
          <p:cNvSpPr txBox="1"/>
          <p:nvPr/>
        </p:nvSpPr>
        <p:spPr>
          <a:xfrm>
            <a:off x="5190133" y="861860"/>
            <a:ext cx="1447800" cy="369332"/>
          </a:xfrm>
          <a:prstGeom prst="rect">
            <a:avLst/>
          </a:prstGeom>
          <a:noFill/>
        </p:spPr>
        <p:txBody>
          <a:bodyPr wrap="square" rtlCol="0">
            <a:spAutoFit/>
          </a:bodyPr>
          <a:lstStyle/>
          <a:p>
            <a:r>
              <a:rPr lang="en-US" b="1" dirty="0">
                <a:solidFill>
                  <a:srgbClr val="FF0000"/>
                </a:solidFill>
              </a:rPr>
              <a:t>|</a:t>
            </a:r>
            <a:r>
              <a:rPr lang="en-US" b="1" dirty="0" smtClean="0">
                <a:solidFill>
                  <a:srgbClr val="FF0000"/>
                </a:solidFill>
              </a:rPr>
              <a:t>E|</a:t>
            </a:r>
            <a:r>
              <a:rPr lang="en-US" b="1" baseline="30000" dirty="0" smtClean="0">
                <a:solidFill>
                  <a:srgbClr val="FF0000"/>
                </a:solidFill>
              </a:rPr>
              <a:t>2</a:t>
            </a:r>
            <a:endParaRPr lang="it-IT" b="1" dirty="0">
              <a:solidFill>
                <a:srgbClr val="FF0000"/>
              </a:solidFill>
            </a:endParaRPr>
          </a:p>
        </p:txBody>
      </p:sp>
      <p:pic>
        <p:nvPicPr>
          <p:cNvPr id="14" name="Immagine 5"/>
          <p:cNvPicPr>
            <a:picLocks noChangeAspect="1"/>
          </p:cNvPicPr>
          <p:nvPr/>
        </p:nvPicPr>
        <p:blipFill rotWithShape="1">
          <a:blip r:embed="rId2" cstate="print"/>
          <a:srcRect t="48819" r="48075" b="27425"/>
          <a:stretch/>
        </p:blipFill>
        <p:spPr>
          <a:xfrm>
            <a:off x="448333" y="3951436"/>
            <a:ext cx="2658801" cy="1418027"/>
          </a:xfrm>
          <a:prstGeom prst="rect">
            <a:avLst/>
          </a:prstGeom>
        </p:spPr>
      </p:pic>
      <p:pic>
        <p:nvPicPr>
          <p:cNvPr id="2" name="Picture 1"/>
          <p:cNvPicPr>
            <a:picLocks noChangeAspect="1"/>
          </p:cNvPicPr>
          <p:nvPr/>
        </p:nvPicPr>
        <p:blipFill rotWithShape="1">
          <a:blip r:embed="rId3" cstate="print"/>
          <a:srcRect t="1099"/>
          <a:stretch/>
        </p:blipFill>
        <p:spPr>
          <a:xfrm>
            <a:off x="2971800" y="1219200"/>
            <a:ext cx="4436666" cy="2574241"/>
          </a:xfrm>
          <a:prstGeom prst="rect">
            <a:avLst/>
          </a:prstGeom>
        </p:spPr>
      </p:pic>
      <p:pic>
        <p:nvPicPr>
          <p:cNvPr id="5" name="Picture 4"/>
          <p:cNvPicPr>
            <a:picLocks noChangeAspect="1"/>
          </p:cNvPicPr>
          <p:nvPr/>
        </p:nvPicPr>
        <p:blipFill rotWithShape="1">
          <a:blip r:embed="rId4" cstate="print"/>
          <a:srcRect l="1418" t="825" r="1703"/>
          <a:stretch/>
        </p:blipFill>
        <p:spPr>
          <a:xfrm>
            <a:off x="2971800" y="3589713"/>
            <a:ext cx="4329986" cy="2730577"/>
          </a:xfrm>
          <a:prstGeom prst="rect">
            <a:avLst/>
          </a:prstGeom>
        </p:spPr>
      </p:pic>
      <p:cxnSp>
        <p:nvCxnSpPr>
          <p:cNvPr id="16" name="Straight Connector 15"/>
          <p:cNvCxnSpPr/>
          <p:nvPr/>
        </p:nvCxnSpPr>
        <p:spPr bwMode="auto">
          <a:xfrm>
            <a:off x="4863386" y="1261226"/>
            <a:ext cx="0" cy="4656975"/>
          </a:xfrm>
          <a:prstGeom prst="line">
            <a:avLst/>
          </a:prstGeom>
          <a:ln w="28575">
            <a:solidFill>
              <a:srgbClr val="FFFF00"/>
            </a:solidFill>
            <a:prstDash val="sysDot"/>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6172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685800" y="1295400"/>
            <a:ext cx="6019800" cy="4009963"/>
          </a:xfrm>
          <a:prstGeom prst="rect">
            <a:avLst/>
          </a:prstGeom>
        </p:spPr>
      </p:pic>
      <p:sp>
        <p:nvSpPr>
          <p:cNvPr id="3" name="TextBox 2"/>
          <p:cNvSpPr txBox="1"/>
          <p:nvPr/>
        </p:nvSpPr>
        <p:spPr>
          <a:xfrm>
            <a:off x="5334000" y="5305363"/>
            <a:ext cx="1371600" cy="369332"/>
          </a:xfrm>
          <a:prstGeom prst="rect">
            <a:avLst/>
          </a:prstGeom>
          <a:noFill/>
        </p:spPr>
        <p:txBody>
          <a:bodyPr wrap="square" rtlCol="0">
            <a:spAutoFit/>
          </a:bodyPr>
          <a:lstStyle/>
          <a:p>
            <a:r>
              <a:rPr lang="en-GB" i="1" dirty="0" smtClean="0">
                <a:solidFill>
                  <a:srgbClr val="000000"/>
                </a:solidFill>
              </a:rPr>
              <a:t>R. </a:t>
            </a:r>
            <a:r>
              <a:rPr lang="en-GB" i="1" dirty="0" err="1" smtClean="0">
                <a:solidFill>
                  <a:srgbClr val="000000"/>
                </a:solidFill>
              </a:rPr>
              <a:t>Leijssen</a:t>
            </a:r>
            <a:endParaRPr lang="en-GB" i="1" dirty="0">
              <a:solidFill>
                <a:srgbClr val="000000"/>
              </a:solidFill>
            </a:endParaRPr>
          </a:p>
        </p:txBody>
      </p:sp>
      <p:sp>
        <p:nvSpPr>
          <p:cNvPr id="5" name="TextBox 4"/>
          <p:cNvSpPr txBox="1">
            <a:spLocks noChangeArrowheads="1"/>
          </p:cNvSpPr>
          <p:nvPr/>
        </p:nvSpPr>
        <p:spPr bwMode="auto">
          <a:xfrm>
            <a:off x="304800" y="170622"/>
            <a:ext cx="8738251" cy="461665"/>
          </a:xfrm>
          <a:prstGeom prst="rect">
            <a:avLst/>
          </a:prstGeom>
          <a:noFill/>
          <a:ln w="9525">
            <a:noFill/>
            <a:miter lim="800000"/>
            <a:headEnd/>
            <a:tailEnd/>
          </a:ln>
        </p:spPr>
        <p:txBody>
          <a:bodyPr wrap="square">
            <a:spAutoFit/>
          </a:bodyPr>
          <a:lstStyle/>
          <a:p>
            <a:r>
              <a:rPr lang="en-US" sz="2400" b="1" dirty="0" smtClean="0">
                <a:solidFill>
                  <a:srgbClr val="FFFFFF"/>
                </a:solidFill>
              </a:rPr>
              <a:t>Surface under the curve vs. laser power</a:t>
            </a:r>
            <a:endParaRPr lang="en-US" sz="2400" b="1" dirty="0">
              <a:solidFill>
                <a:srgbClr val="FFFFFF"/>
              </a:solidFill>
            </a:endParaRPr>
          </a:p>
        </p:txBody>
      </p:sp>
    </p:spTree>
    <p:extLst>
      <p:ext uri="{BB962C8B-B14F-4D97-AF65-F5344CB8AC3E}">
        <p14:creationId xmlns:p14="http://schemas.microsoft.com/office/powerpoint/2010/main" val="3238814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53348" y="193038"/>
            <a:ext cx="8738251" cy="461665"/>
          </a:xfrm>
          <a:prstGeom prst="rect">
            <a:avLst/>
          </a:prstGeom>
          <a:noFill/>
          <a:ln w="9525">
            <a:noFill/>
            <a:miter lim="800000"/>
            <a:headEnd/>
            <a:tailEnd/>
          </a:ln>
        </p:spPr>
        <p:txBody>
          <a:bodyPr wrap="square">
            <a:spAutoFit/>
          </a:bodyPr>
          <a:lstStyle/>
          <a:p>
            <a:r>
              <a:rPr lang="en-US" sz="2400" b="1" dirty="0" smtClean="0">
                <a:solidFill>
                  <a:schemeClr val="tx2"/>
                </a:solidFill>
              </a:rPr>
              <a:t>Pull-in</a:t>
            </a:r>
            <a:endParaRPr lang="en-US" sz="2400" b="1" dirty="0">
              <a:solidFill>
                <a:schemeClr val="tx2"/>
              </a:solidFill>
            </a:endParaRPr>
          </a:p>
        </p:txBody>
      </p:sp>
      <p:sp>
        <p:nvSpPr>
          <p:cNvPr id="5" name="TextBox 4"/>
          <p:cNvSpPr txBox="1"/>
          <p:nvPr/>
        </p:nvSpPr>
        <p:spPr>
          <a:xfrm>
            <a:off x="126673" y="1071487"/>
            <a:ext cx="4495800" cy="923330"/>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t>Tuning is limited by pull-in effect </a:t>
            </a:r>
          </a:p>
          <a:p>
            <a:r>
              <a:rPr lang="en-US" b="1" dirty="0"/>
              <a:t> </a:t>
            </a:r>
            <a:r>
              <a:rPr lang="en-US" b="1" dirty="0" smtClean="0"/>
              <a:t>    to 2/3 of nominal distance</a:t>
            </a:r>
          </a:p>
          <a:p>
            <a:pPr marL="285750" indent="-285750">
              <a:buFont typeface="Wingdings" panose="05000000000000000000" pitchFamily="2" charset="2"/>
              <a:buChar char="Ø"/>
            </a:pPr>
            <a:endParaRPr lang="en-US" dirty="0"/>
          </a:p>
        </p:txBody>
      </p:sp>
      <p:grpSp>
        <p:nvGrpSpPr>
          <p:cNvPr id="15" name="Group 5"/>
          <p:cNvGrpSpPr>
            <a:grpSpLocks/>
          </p:cNvGrpSpPr>
          <p:nvPr/>
        </p:nvGrpSpPr>
        <p:grpSpPr bwMode="auto">
          <a:xfrm>
            <a:off x="4590929" y="1067557"/>
            <a:ext cx="4319237" cy="2918928"/>
            <a:chOff x="3491881" y="1052737"/>
            <a:chExt cx="5664662" cy="3740375"/>
          </a:xfrm>
        </p:grpSpPr>
        <p:grpSp>
          <p:nvGrpSpPr>
            <p:cNvPr id="16" name="Group 111"/>
            <p:cNvGrpSpPr>
              <a:grpSpLocks/>
            </p:cNvGrpSpPr>
            <p:nvPr/>
          </p:nvGrpSpPr>
          <p:grpSpPr bwMode="auto">
            <a:xfrm>
              <a:off x="3491881" y="1052737"/>
              <a:ext cx="5225276" cy="3740375"/>
              <a:chOff x="76201" y="3886201"/>
              <a:chExt cx="4668048" cy="3275784"/>
            </a:xfrm>
          </p:grpSpPr>
          <p:grpSp>
            <p:nvGrpSpPr>
              <p:cNvPr id="89" name="Group 14"/>
              <p:cNvGrpSpPr>
                <a:grpSpLocks/>
              </p:cNvGrpSpPr>
              <p:nvPr/>
            </p:nvGrpSpPr>
            <p:grpSpPr bwMode="auto">
              <a:xfrm>
                <a:off x="76201" y="3886201"/>
                <a:ext cx="4668048" cy="3275784"/>
                <a:chOff x="76201" y="3886201"/>
                <a:chExt cx="4668048" cy="3275784"/>
              </a:xfrm>
            </p:grpSpPr>
            <p:pic>
              <p:nvPicPr>
                <p:cNvPr id="90" name="Picture 115" descr="Wavelength_tuning_3D.tif"/>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43000"/>
                          </a14:imgEffect>
                        </a14:imgLayer>
                      </a14:imgProps>
                    </a:ext>
                  </a:extLst>
                </a:blip>
                <a:srcRect/>
                <a:stretch>
                  <a:fillRect/>
                </a:stretch>
              </p:blipFill>
              <p:spPr bwMode="auto">
                <a:xfrm>
                  <a:off x="76201" y="3886201"/>
                  <a:ext cx="4668048" cy="2819399"/>
                </a:xfrm>
                <a:prstGeom prst="rect">
                  <a:avLst/>
                </a:prstGeom>
                <a:noFill/>
                <a:ln w="9525">
                  <a:noFill/>
                  <a:miter lim="800000"/>
                  <a:headEnd/>
                  <a:tailEnd/>
                </a:ln>
              </p:spPr>
            </p:pic>
            <p:sp>
              <p:nvSpPr>
                <p:cNvPr id="91" name="TextBox 116"/>
                <p:cNvSpPr txBox="1">
                  <a:spLocks noChangeArrowheads="1"/>
                </p:cNvSpPr>
                <p:nvPr/>
              </p:nvSpPr>
              <p:spPr bwMode="auto">
                <a:xfrm>
                  <a:off x="2542315" y="6838528"/>
                  <a:ext cx="165031" cy="323457"/>
                </a:xfrm>
                <a:prstGeom prst="rect">
                  <a:avLst/>
                </a:prstGeom>
                <a:noFill/>
                <a:ln w="9525">
                  <a:noFill/>
                  <a:miter lim="800000"/>
                  <a:headEnd/>
                  <a:tailEnd/>
                </a:ln>
              </p:spPr>
              <p:txBody>
                <a:bodyPr wrap="none">
                  <a:spAutoFit/>
                </a:bodyPr>
                <a:lstStyle/>
                <a:p>
                  <a:pPr algn="ctr"/>
                  <a:endParaRPr lang="zh-CN" altLang="zh-CN">
                    <a:latin typeface="Times New Roman" pitchFamily="18" charset="0"/>
                    <a:ea typeface="宋体" charset="-122"/>
                    <a:cs typeface="Times New Roman" pitchFamily="18" charset="0"/>
                  </a:endParaRPr>
                </a:p>
              </p:txBody>
            </p:sp>
          </p:grpSp>
        </p:grpSp>
        <p:grpSp>
          <p:nvGrpSpPr>
            <p:cNvPr id="55" name="Group 87"/>
            <p:cNvGrpSpPr>
              <a:grpSpLocks/>
            </p:cNvGrpSpPr>
            <p:nvPr/>
          </p:nvGrpSpPr>
          <p:grpSpPr bwMode="auto">
            <a:xfrm>
              <a:off x="5396852" y="1378193"/>
              <a:ext cx="1811311" cy="377849"/>
              <a:chOff x="6116933" y="1666225"/>
              <a:chExt cx="1811311" cy="377849"/>
            </a:xfrm>
          </p:grpSpPr>
          <p:grpSp>
            <p:nvGrpSpPr>
              <p:cNvPr id="57" name="Group 28"/>
              <p:cNvGrpSpPr>
                <a:grpSpLocks/>
              </p:cNvGrpSpPr>
              <p:nvPr/>
            </p:nvGrpSpPr>
            <p:grpSpPr bwMode="auto">
              <a:xfrm>
                <a:off x="6116933" y="1666225"/>
                <a:ext cx="1811311" cy="188923"/>
                <a:chOff x="2242565" y="1868573"/>
                <a:chExt cx="1811311" cy="335186"/>
              </a:xfrm>
            </p:grpSpPr>
            <p:sp>
              <p:nvSpPr>
                <p:cNvPr id="75" name="Rectangle 74"/>
                <p:cNvSpPr/>
                <p:nvPr/>
              </p:nvSpPr>
              <p:spPr>
                <a:xfrm>
                  <a:off x="2242565"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6" name="Rectangle 75"/>
                <p:cNvSpPr/>
                <p:nvPr/>
              </p:nvSpPr>
              <p:spPr>
                <a:xfrm>
                  <a:off x="2309239"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7" name="Rectangle 76"/>
                <p:cNvSpPr/>
                <p:nvPr/>
              </p:nvSpPr>
              <p:spPr>
                <a:xfrm>
                  <a:off x="2377500"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8" name="Rectangle 77"/>
                <p:cNvSpPr/>
                <p:nvPr/>
              </p:nvSpPr>
              <p:spPr>
                <a:xfrm>
                  <a:off x="2444174"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9" name="Rectangle 78"/>
                <p:cNvSpPr/>
                <p:nvPr/>
              </p:nvSpPr>
              <p:spPr>
                <a:xfrm>
                  <a:off x="2510848" y="19023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0" name="Rectangle 79"/>
                <p:cNvSpPr/>
                <p:nvPr/>
              </p:nvSpPr>
              <p:spPr>
                <a:xfrm>
                  <a:off x="2577522" y="1902373"/>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1" name="Rectangle 80"/>
                <p:cNvSpPr/>
                <p:nvPr/>
              </p:nvSpPr>
              <p:spPr>
                <a:xfrm>
                  <a:off x="2645784" y="19023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2" name="Rectangle 81"/>
                <p:cNvSpPr/>
                <p:nvPr/>
              </p:nvSpPr>
              <p:spPr>
                <a:xfrm>
                  <a:off x="3617320"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3" name="Rectangle 82"/>
                <p:cNvSpPr/>
                <p:nvPr/>
              </p:nvSpPr>
              <p:spPr>
                <a:xfrm>
                  <a:off x="3685581"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4" name="Rectangle 83"/>
                <p:cNvSpPr/>
                <p:nvPr/>
              </p:nvSpPr>
              <p:spPr>
                <a:xfrm>
                  <a:off x="3752255"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5" name="Rectangle 84"/>
                <p:cNvSpPr/>
                <p:nvPr/>
              </p:nvSpPr>
              <p:spPr>
                <a:xfrm>
                  <a:off x="3818929"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6" name="Rectangle 85"/>
                <p:cNvSpPr/>
                <p:nvPr/>
              </p:nvSpPr>
              <p:spPr>
                <a:xfrm>
                  <a:off x="3885603" y="1868573"/>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7" name="Rectangle 86"/>
                <p:cNvSpPr/>
                <p:nvPr/>
              </p:nvSpPr>
              <p:spPr>
                <a:xfrm>
                  <a:off x="3953865"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88" name="Rectangle 87"/>
                <p:cNvSpPr/>
                <p:nvPr/>
              </p:nvSpPr>
              <p:spPr>
                <a:xfrm>
                  <a:off x="4020539" y="1868573"/>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58" name="Group 29"/>
              <p:cNvGrpSpPr>
                <a:grpSpLocks/>
              </p:cNvGrpSpPr>
              <p:nvPr/>
            </p:nvGrpSpPr>
            <p:grpSpPr bwMode="auto">
              <a:xfrm>
                <a:off x="6116933" y="1855150"/>
                <a:ext cx="1811311" cy="188924"/>
                <a:chOff x="2242565" y="1868479"/>
                <a:chExt cx="1811311" cy="335187"/>
              </a:xfrm>
            </p:grpSpPr>
            <p:sp>
              <p:nvSpPr>
                <p:cNvPr id="60" name="Rectangle 59"/>
                <p:cNvSpPr/>
                <p:nvPr/>
              </p:nvSpPr>
              <p:spPr>
                <a:xfrm>
                  <a:off x="2242565"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1" name="Rectangle 60"/>
                <p:cNvSpPr/>
                <p:nvPr/>
              </p:nvSpPr>
              <p:spPr>
                <a:xfrm>
                  <a:off x="2309239"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2" name="Rectangle 61"/>
                <p:cNvSpPr/>
                <p:nvPr/>
              </p:nvSpPr>
              <p:spPr>
                <a:xfrm>
                  <a:off x="2377500"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3" name="Rectangle 62"/>
                <p:cNvSpPr/>
                <p:nvPr/>
              </p:nvSpPr>
              <p:spPr>
                <a:xfrm>
                  <a:off x="2444174"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4" name="Rectangle 63"/>
                <p:cNvSpPr/>
                <p:nvPr/>
              </p:nvSpPr>
              <p:spPr>
                <a:xfrm>
                  <a:off x="2510848" y="19022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5" name="Rectangle 64"/>
                <p:cNvSpPr/>
                <p:nvPr/>
              </p:nvSpPr>
              <p:spPr>
                <a:xfrm>
                  <a:off x="2577522" y="1902279"/>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6" name="Rectangle 37"/>
                <p:cNvSpPr/>
                <p:nvPr/>
              </p:nvSpPr>
              <p:spPr>
                <a:xfrm>
                  <a:off x="2645784" y="19022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7" name="Rectangle 38"/>
                <p:cNvSpPr/>
                <p:nvPr/>
              </p:nvSpPr>
              <p:spPr>
                <a:xfrm>
                  <a:off x="3617320"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8" name="Rectangle 67"/>
                <p:cNvSpPr/>
                <p:nvPr/>
              </p:nvSpPr>
              <p:spPr>
                <a:xfrm>
                  <a:off x="3685581"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69" name="Rectangle 68"/>
                <p:cNvSpPr/>
                <p:nvPr/>
              </p:nvSpPr>
              <p:spPr>
                <a:xfrm>
                  <a:off x="3752255"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0" name="Rectangle 69"/>
                <p:cNvSpPr/>
                <p:nvPr/>
              </p:nvSpPr>
              <p:spPr>
                <a:xfrm>
                  <a:off x="3818929"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1" name="Rectangle 70"/>
                <p:cNvSpPr/>
                <p:nvPr/>
              </p:nvSpPr>
              <p:spPr>
                <a:xfrm>
                  <a:off x="3885603" y="1868479"/>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2" name="Rectangle 71"/>
                <p:cNvSpPr/>
                <p:nvPr/>
              </p:nvSpPr>
              <p:spPr>
                <a:xfrm>
                  <a:off x="3953865"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73" name="Rectangle 72"/>
                <p:cNvSpPr/>
                <p:nvPr/>
              </p:nvSpPr>
              <p:spPr>
                <a:xfrm>
                  <a:off x="4020539" y="1868479"/>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grpSp>
          <p:nvGrpSpPr>
            <p:cNvPr id="21" name="Group 88"/>
            <p:cNvGrpSpPr>
              <a:grpSpLocks/>
            </p:cNvGrpSpPr>
            <p:nvPr/>
          </p:nvGrpSpPr>
          <p:grpSpPr bwMode="auto">
            <a:xfrm>
              <a:off x="5109520" y="2843546"/>
              <a:ext cx="1811312" cy="377845"/>
              <a:chOff x="6117631" y="1665829"/>
              <a:chExt cx="1811312" cy="377845"/>
            </a:xfrm>
          </p:grpSpPr>
          <p:grpSp>
            <p:nvGrpSpPr>
              <p:cNvPr id="23" name="Group 28"/>
              <p:cNvGrpSpPr>
                <a:grpSpLocks/>
              </p:cNvGrpSpPr>
              <p:nvPr/>
            </p:nvGrpSpPr>
            <p:grpSpPr bwMode="auto">
              <a:xfrm>
                <a:off x="6117631" y="1665829"/>
                <a:ext cx="1811312" cy="188924"/>
                <a:chOff x="2243263" y="1867867"/>
                <a:chExt cx="1811312" cy="335187"/>
              </a:xfrm>
            </p:grpSpPr>
            <p:sp>
              <p:nvSpPr>
                <p:cNvPr id="41" name="Rectangle 40"/>
                <p:cNvSpPr/>
                <p:nvPr/>
              </p:nvSpPr>
              <p:spPr>
                <a:xfrm>
                  <a:off x="2243263"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2" name="Rectangle 41"/>
                <p:cNvSpPr/>
                <p:nvPr/>
              </p:nvSpPr>
              <p:spPr>
                <a:xfrm>
                  <a:off x="2309937"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3" name="Rectangle 42"/>
                <p:cNvSpPr/>
                <p:nvPr/>
              </p:nvSpPr>
              <p:spPr>
                <a:xfrm>
                  <a:off x="2378199"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4" name="Rectangle 43"/>
                <p:cNvSpPr/>
                <p:nvPr/>
              </p:nvSpPr>
              <p:spPr>
                <a:xfrm>
                  <a:off x="2444873"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5" name="Rectangle 44"/>
                <p:cNvSpPr/>
                <p:nvPr/>
              </p:nvSpPr>
              <p:spPr>
                <a:xfrm>
                  <a:off x="2511547" y="19016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6" name="Rectangle 45"/>
                <p:cNvSpPr/>
                <p:nvPr/>
              </p:nvSpPr>
              <p:spPr>
                <a:xfrm>
                  <a:off x="2578221" y="1901667"/>
                  <a:ext cx="34924"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7" name="Rectangle 46"/>
                <p:cNvSpPr/>
                <p:nvPr/>
              </p:nvSpPr>
              <p:spPr>
                <a:xfrm>
                  <a:off x="2646482" y="19016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8" name="Rectangle 47"/>
                <p:cNvSpPr/>
                <p:nvPr/>
              </p:nvSpPr>
              <p:spPr>
                <a:xfrm>
                  <a:off x="3618018"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49" name="Rectangle 48"/>
                <p:cNvSpPr/>
                <p:nvPr/>
              </p:nvSpPr>
              <p:spPr>
                <a:xfrm>
                  <a:off x="3686280"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0" name="Rectangle 49"/>
                <p:cNvSpPr/>
                <p:nvPr/>
              </p:nvSpPr>
              <p:spPr>
                <a:xfrm>
                  <a:off x="3752954"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1" name="Rectangle 50"/>
                <p:cNvSpPr/>
                <p:nvPr/>
              </p:nvSpPr>
              <p:spPr>
                <a:xfrm>
                  <a:off x="3819628"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2" name="Rectangle 51"/>
                <p:cNvSpPr/>
                <p:nvPr/>
              </p:nvSpPr>
              <p:spPr>
                <a:xfrm>
                  <a:off x="3886302" y="1867867"/>
                  <a:ext cx="33337"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3" name="Rectangle 52"/>
                <p:cNvSpPr/>
                <p:nvPr/>
              </p:nvSpPr>
              <p:spPr>
                <a:xfrm>
                  <a:off x="3954563"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54" name="Rectangle 53"/>
                <p:cNvSpPr/>
                <p:nvPr/>
              </p:nvSpPr>
              <p:spPr>
                <a:xfrm>
                  <a:off x="4021237" y="1867867"/>
                  <a:ext cx="33338" cy="301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nvGrpSpPr>
              <p:cNvPr id="24" name="Group 29"/>
              <p:cNvGrpSpPr>
                <a:grpSpLocks/>
              </p:cNvGrpSpPr>
              <p:nvPr/>
            </p:nvGrpSpPr>
            <p:grpSpPr bwMode="auto">
              <a:xfrm>
                <a:off x="6117631" y="1854751"/>
                <a:ext cx="1811312" cy="188923"/>
                <a:chOff x="2243263" y="1867775"/>
                <a:chExt cx="1811312" cy="335186"/>
              </a:xfrm>
            </p:grpSpPr>
            <p:sp>
              <p:nvSpPr>
                <p:cNvPr id="26" name="Rectangle 25"/>
                <p:cNvSpPr/>
                <p:nvPr/>
              </p:nvSpPr>
              <p:spPr>
                <a:xfrm>
                  <a:off x="2243263"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7" name="Rectangle 26"/>
                <p:cNvSpPr/>
                <p:nvPr/>
              </p:nvSpPr>
              <p:spPr>
                <a:xfrm>
                  <a:off x="2309937"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8" name="Rectangle 27"/>
                <p:cNvSpPr/>
                <p:nvPr/>
              </p:nvSpPr>
              <p:spPr>
                <a:xfrm>
                  <a:off x="2378199"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29" name="Rectangle 28"/>
                <p:cNvSpPr/>
                <p:nvPr/>
              </p:nvSpPr>
              <p:spPr>
                <a:xfrm>
                  <a:off x="2444873"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0" name="Rectangle 29"/>
                <p:cNvSpPr/>
                <p:nvPr/>
              </p:nvSpPr>
              <p:spPr>
                <a:xfrm>
                  <a:off x="2511547" y="19015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1" name="Rectangle 30"/>
                <p:cNvSpPr/>
                <p:nvPr/>
              </p:nvSpPr>
              <p:spPr>
                <a:xfrm>
                  <a:off x="2578221" y="1901575"/>
                  <a:ext cx="34924"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2" name="Rectangle 37"/>
                <p:cNvSpPr/>
                <p:nvPr/>
              </p:nvSpPr>
              <p:spPr>
                <a:xfrm>
                  <a:off x="2646482" y="19015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3" name="Rectangle 38"/>
                <p:cNvSpPr/>
                <p:nvPr/>
              </p:nvSpPr>
              <p:spPr>
                <a:xfrm>
                  <a:off x="3618018"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4" name="Rectangle 33"/>
                <p:cNvSpPr/>
                <p:nvPr/>
              </p:nvSpPr>
              <p:spPr>
                <a:xfrm>
                  <a:off x="3686280"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5" name="Rectangle 34"/>
                <p:cNvSpPr/>
                <p:nvPr/>
              </p:nvSpPr>
              <p:spPr>
                <a:xfrm>
                  <a:off x="3752954"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6" name="Rectangle 35"/>
                <p:cNvSpPr/>
                <p:nvPr/>
              </p:nvSpPr>
              <p:spPr>
                <a:xfrm>
                  <a:off x="3819628"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7" name="Rectangle 36"/>
                <p:cNvSpPr/>
                <p:nvPr/>
              </p:nvSpPr>
              <p:spPr>
                <a:xfrm>
                  <a:off x="3886302" y="1867775"/>
                  <a:ext cx="33337"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8" name="Rectangle 37"/>
                <p:cNvSpPr/>
                <p:nvPr/>
              </p:nvSpPr>
              <p:spPr>
                <a:xfrm>
                  <a:off x="3954563"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sp>
              <p:nvSpPr>
                <p:cNvPr id="39" name="Rectangle 38"/>
                <p:cNvSpPr/>
                <p:nvPr/>
              </p:nvSpPr>
              <p:spPr>
                <a:xfrm>
                  <a:off x="4021237" y="1867775"/>
                  <a:ext cx="33338" cy="301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0066CC"/>
                    </a:solidFill>
                    <a:latin typeface="Times New Roman" pitchFamily="18" charset="0"/>
                    <a:ea typeface="宋体" pitchFamily="2" charset="-122"/>
                    <a:cs typeface="Times New Roman" pitchFamily="18" charset="0"/>
                  </a:endParaRPr>
                </a:p>
              </p:txBody>
            </p:sp>
          </p:grpSp>
        </p:grpSp>
        <p:sp>
          <p:nvSpPr>
            <p:cNvPr id="19" name="TextBox 9"/>
            <p:cNvSpPr txBox="1">
              <a:spLocks noChangeArrowheads="1"/>
            </p:cNvSpPr>
            <p:nvPr/>
          </p:nvSpPr>
          <p:spPr bwMode="auto">
            <a:xfrm>
              <a:off x="6638335" y="1760157"/>
              <a:ext cx="2025923" cy="554604"/>
            </a:xfrm>
            <a:prstGeom prst="rect">
              <a:avLst/>
            </a:prstGeom>
            <a:noFill/>
            <a:ln w="9525">
              <a:noFill/>
              <a:miter lim="800000"/>
              <a:headEnd/>
              <a:tailEnd/>
            </a:ln>
          </p:spPr>
          <p:txBody>
            <a:bodyPr wrap="square">
              <a:spAutoFit/>
            </a:bodyPr>
            <a:lstStyle/>
            <a:p>
              <a:r>
                <a:rPr lang="en-US" altLang="zh-CN" sz="2000" dirty="0">
                  <a:solidFill>
                    <a:srgbClr val="FF0000"/>
                  </a:solidFill>
                  <a:latin typeface="Times New Roman" pitchFamily="18" charset="0"/>
                  <a:ea typeface="宋体" charset="-122"/>
                  <a:cs typeface="Times New Roman" pitchFamily="18" charset="0"/>
                </a:rPr>
                <a:t>s-mode</a:t>
              </a:r>
              <a:endParaRPr lang="zh-CN" altLang="en-US" sz="2000" dirty="0">
                <a:solidFill>
                  <a:srgbClr val="FF0000"/>
                </a:solidFill>
                <a:latin typeface="Times New Roman" pitchFamily="18" charset="0"/>
                <a:ea typeface="宋体" charset="-122"/>
                <a:cs typeface="Times New Roman" pitchFamily="18" charset="0"/>
              </a:endParaRPr>
            </a:p>
          </p:txBody>
        </p:sp>
        <p:sp>
          <p:nvSpPr>
            <p:cNvPr id="20" name="TextBox 10"/>
            <p:cNvSpPr txBox="1">
              <a:spLocks noChangeArrowheads="1"/>
            </p:cNvSpPr>
            <p:nvPr/>
          </p:nvSpPr>
          <p:spPr bwMode="auto">
            <a:xfrm>
              <a:off x="6569205" y="2288126"/>
              <a:ext cx="2587338" cy="554604"/>
            </a:xfrm>
            <a:prstGeom prst="rect">
              <a:avLst/>
            </a:prstGeom>
            <a:noFill/>
            <a:ln w="9525">
              <a:noFill/>
              <a:miter lim="800000"/>
              <a:headEnd/>
              <a:tailEnd/>
            </a:ln>
          </p:spPr>
          <p:txBody>
            <a:bodyPr wrap="square">
              <a:spAutoFit/>
            </a:bodyPr>
            <a:lstStyle/>
            <a:p>
              <a:r>
                <a:rPr lang="en-US" altLang="zh-CN" sz="2000" dirty="0">
                  <a:solidFill>
                    <a:srgbClr val="0070C0"/>
                  </a:solidFill>
                  <a:latin typeface="Times New Roman" pitchFamily="18" charset="0"/>
                  <a:ea typeface="宋体" charset="-122"/>
                  <a:cs typeface="Times New Roman" pitchFamily="18" charset="0"/>
                </a:rPr>
                <a:t>as-mode</a:t>
              </a:r>
              <a:endParaRPr lang="zh-CN" altLang="en-US" sz="2000" dirty="0">
                <a:solidFill>
                  <a:srgbClr val="0070C0"/>
                </a:solidFill>
                <a:latin typeface="Times New Roman" pitchFamily="18" charset="0"/>
                <a:ea typeface="宋体" charset="-122"/>
                <a:cs typeface="Times New Roman" pitchFamily="18" charset="0"/>
              </a:endParaRPr>
            </a:p>
          </p:txBody>
        </p:sp>
      </p:gr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57" y="1928655"/>
            <a:ext cx="3128351" cy="72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Box 2050"/>
          <p:cNvSpPr txBox="1"/>
          <p:nvPr/>
        </p:nvSpPr>
        <p:spPr>
          <a:xfrm>
            <a:off x="2577547" y="2779901"/>
            <a:ext cx="1546343" cy="369332"/>
          </a:xfrm>
          <a:prstGeom prst="rect">
            <a:avLst/>
          </a:prstGeom>
          <a:noFill/>
        </p:spPr>
        <p:txBody>
          <a:bodyPr wrap="square" rtlCol="0">
            <a:spAutoFit/>
          </a:bodyPr>
          <a:lstStyle/>
          <a:p>
            <a:r>
              <a:rPr lang="en-US" i="1" dirty="0" smtClean="0"/>
              <a:t>Elastic</a:t>
            </a:r>
            <a:endParaRPr lang="en-GB" i="1" dirty="0"/>
          </a:p>
        </p:txBody>
      </p:sp>
      <p:grpSp>
        <p:nvGrpSpPr>
          <p:cNvPr id="2060" name="Group 2059"/>
          <p:cNvGrpSpPr/>
          <p:nvPr/>
        </p:nvGrpSpPr>
        <p:grpSpPr>
          <a:xfrm>
            <a:off x="279230" y="3254658"/>
            <a:ext cx="3837064" cy="731827"/>
            <a:chOff x="117403" y="3272669"/>
            <a:chExt cx="3837064" cy="731827"/>
          </a:xfrm>
        </p:grpSpPr>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074" y="3272669"/>
              <a:ext cx="2446393" cy="73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03" y="3464336"/>
              <a:ext cx="1041991" cy="34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Right Arrow 2051"/>
            <p:cNvSpPr/>
            <p:nvPr/>
          </p:nvSpPr>
          <p:spPr bwMode="auto">
            <a:xfrm>
              <a:off x="1259386" y="3638582"/>
              <a:ext cx="213229" cy="87123"/>
            </a:xfrm>
            <a:prstGeom prst="rightArrow">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grpSp>
        <p:nvGrpSpPr>
          <p:cNvPr id="2058" name="Group 2057"/>
          <p:cNvGrpSpPr/>
          <p:nvPr/>
        </p:nvGrpSpPr>
        <p:grpSpPr>
          <a:xfrm>
            <a:off x="333276" y="4267200"/>
            <a:ext cx="3654288" cy="2080480"/>
            <a:chOff x="253348" y="3791033"/>
            <a:chExt cx="3654288" cy="2080480"/>
          </a:xfrm>
        </p:grpSpPr>
        <p:pic>
          <p:nvPicPr>
            <p:cNvPr id="3078"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917" r="3180" b="3103"/>
            <a:stretch/>
          </p:blipFill>
          <p:spPr bwMode="auto">
            <a:xfrm>
              <a:off x="253348" y="3791033"/>
              <a:ext cx="3654288" cy="208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4" name="Straight Connector 2053"/>
            <p:cNvCxnSpPr/>
            <p:nvPr/>
          </p:nvCxnSpPr>
          <p:spPr bwMode="auto">
            <a:xfrm>
              <a:off x="3315352" y="4288226"/>
              <a:ext cx="0" cy="1348030"/>
            </a:xfrm>
            <a:prstGeom prst="line">
              <a:avLst/>
            </a:prstGeom>
            <a:noFill/>
            <a:ln w="19050" cap="flat" cmpd="sng" algn="ctr">
              <a:solidFill>
                <a:srgbClr val="000000"/>
              </a:solidFill>
              <a:prstDash val="lgDash"/>
              <a:round/>
              <a:headEnd type="none" w="med" len="med"/>
              <a:tailEnd type="none" w="med" len="med"/>
            </a:ln>
            <a:effectLst/>
          </p:spPr>
        </p:cxnSp>
      </p:grpSp>
      <p:sp>
        <p:nvSpPr>
          <p:cNvPr id="2056" name="Oval 2055"/>
          <p:cNvSpPr/>
          <p:nvPr/>
        </p:nvSpPr>
        <p:spPr bwMode="auto">
          <a:xfrm>
            <a:off x="1062657" y="1791034"/>
            <a:ext cx="1006375" cy="895175"/>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08" name="Oval 107"/>
          <p:cNvSpPr/>
          <p:nvPr/>
        </p:nvSpPr>
        <p:spPr bwMode="auto">
          <a:xfrm>
            <a:off x="2217444" y="1791033"/>
            <a:ext cx="1472874" cy="895175"/>
          </a:xfrm>
          <a:prstGeom prst="ellipse">
            <a:avLst/>
          </a:prstGeom>
          <a:no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2059" name="Rectangle 2058"/>
          <p:cNvSpPr/>
          <p:nvPr/>
        </p:nvSpPr>
        <p:spPr>
          <a:xfrm>
            <a:off x="750671" y="2779901"/>
            <a:ext cx="1569660" cy="369332"/>
          </a:xfrm>
          <a:prstGeom prst="rect">
            <a:avLst/>
          </a:prstGeom>
        </p:spPr>
        <p:txBody>
          <a:bodyPr wrap="none">
            <a:spAutoFit/>
          </a:bodyPr>
          <a:lstStyle/>
          <a:p>
            <a:r>
              <a:rPr lang="en-US" dirty="0"/>
              <a:t> </a:t>
            </a:r>
            <a:r>
              <a:rPr lang="en-US" i="1" dirty="0">
                <a:solidFill>
                  <a:srgbClr val="FF0000"/>
                </a:solidFill>
              </a:rPr>
              <a:t>Electrostatic</a:t>
            </a:r>
            <a:r>
              <a:rPr lang="en-US" i="1" dirty="0"/>
              <a:t> </a:t>
            </a:r>
            <a:endParaRPr lang="en-GB" dirty="0"/>
          </a:p>
        </p:txBody>
      </p:sp>
      <p:sp>
        <p:nvSpPr>
          <p:cNvPr id="2061" name="TextBox 2060"/>
          <p:cNvSpPr txBox="1"/>
          <p:nvPr/>
        </p:nvSpPr>
        <p:spPr>
          <a:xfrm>
            <a:off x="4257830" y="3562919"/>
            <a:ext cx="4886170" cy="1508105"/>
          </a:xfrm>
          <a:prstGeom prst="rect">
            <a:avLst/>
          </a:prstGeom>
          <a:noFill/>
        </p:spPr>
        <p:txBody>
          <a:bodyPr wrap="square" rtlCol="0">
            <a:spAutoFit/>
          </a:bodyPr>
          <a:lstStyle/>
          <a:p>
            <a:pPr>
              <a:lnSpc>
                <a:spcPct val="200000"/>
              </a:lnSpc>
            </a:pPr>
            <a:endParaRPr lang="en-US" sz="1000" dirty="0" smtClean="0"/>
          </a:p>
          <a:p>
            <a:pPr>
              <a:lnSpc>
                <a:spcPct val="200000"/>
              </a:lnSpc>
            </a:pPr>
            <a:r>
              <a:rPr lang="en-US" i="1" dirty="0" smtClean="0"/>
              <a:t>Simulation</a:t>
            </a:r>
            <a:r>
              <a:rPr lang="en-US" dirty="0" smtClean="0"/>
              <a:t>: Tuning from </a:t>
            </a:r>
            <a:r>
              <a:rPr lang="en-US" dirty="0"/>
              <a:t>d = 240nm to 160nm </a:t>
            </a:r>
          </a:p>
          <a:p>
            <a:r>
              <a:rPr lang="en-US" dirty="0" smtClean="0"/>
              <a:t>provides:  </a:t>
            </a:r>
            <a:r>
              <a:rPr lang="el-GR" b="1" dirty="0" smtClean="0"/>
              <a:t>Δλ</a:t>
            </a:r>
            <a:r>
              <a:rPr lang="en-US" b="1" dirty="0" smtClean="0"/>
              <a:t> =28 nm</a:t>
            </a:r>
            <a:endParaRPr lang="en-US" dirty="0"/>
          </a:p>
          <a:p>
            <a:endParaRPr lang="en-GB" dirty="0"/>
          </a:p>
        </p:txBody>
      </p:sp>
    </p:spTree>
    <p:extLst>
      <p:ext uri="{BB962C8B-B14F-4D97-AF65-F5344CB8AC3E}">
        <p14:creationId xmlns:p14="http://schemas.microsoft.com/office/powerpoint/2010/main" val="6896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5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60"/>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fade">
                                      <p:cBhvr>
                                        <p:cTn id="34" dur="500"/>
                                        <p:tgtEl>
                                          <p:spTgt spid="205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51" grpId="0"/>
      <p:bldP spid="2056" grpId="0" animBg="1"/>
      <p:bldP spid="108" grpId="0" animBg="1"/>
      <p:bldP spid="2059" grpId="0"/>
      <p:bldP spid="20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334942" y="193038"/>
            <a:ext cx="8656658" cy="461665"/>
          </a:xfrm>
          <a:prstGeom prst="rect">
            <a:avLst/>
          </a:prstGeom>
          <a:noFill/>
          <a:ln w="9525">
            <a:noFill/>
            <a:miter lim="800000"/>
            <a:headEnd/>
            <a:tailEnd/>
          </a:ln>
        </p:spPr>
        <p:txBody>
          <a:bodyPr wrap="square">
            <a:spAutoFit/>
          </a:bodyPr>
          <a:lstStyle/>
          <a:p>
            <a:r>
              <a:rPr lang="en-US" sz="2400" b="1" dirty="0" smtClean="0">
                <a:solidFill>
                  <a:schemeClr val="tx2"/>
                </a:solidFill>
              </a:rPr>
              <a:t>Current status: </a:t>
            </a:r>
            <a:r>
              <a:rPr lang="el-GR" sz="2400" b="1" dirty="0" smtClean="0">
                <a:solidFill>
                  <a:schemeClr val="tx2"/>
                </a:solidFill>
              </a:rPr>
              <a:t>μ</a:t>
            </a:r>
            <a:r>
              <a:rPr lang="en-US" sz="2400" b="1" dirty="0" smtClean="0">
                <a:solidFill>
                  <a:schemeClr val="tx2"/>
                </a:solidFill>
              </a:rPr>
              <a:t>-spectrometer progress</a:t>
            </a:r>
            <a:endParaRPr lang="en-US" sz="2400" b="1" dirty="0">
              <a:solidFill>
                <a:schemeClr val="tx2"/>
              </a:solidFill>
            </a:endParaRPr>
          </a:p>
        </p:txBody>
      </p:sp>
      <p:sp>
        <p:nvSpPr>
          <p:cNvPr id="9" name="TextBox 8"/>
          <p:cNvSpPr txBox="1"/>
          <p:nvPr/>
        </p:nvSpPr>
        <p:spPr>
          <a:xfrm>
            <a:off x="396071" y="1143000"/>
            <a:ext cx="8534400" cy="3929281"/>
          </a:xfrm>
          <a:prstGeom prst="rect">
            <a:avLst/>
          </a:prstGeom>
          <a:noFill/>
        </p:spPr>
        <p:txBody>
          <a:bodyPr wrap="square" rtlCol="0">
            <a:spAutoFit/>
          </a:bodyPr>
          <a:lstStyle/>
          <a:p>
            <a:pPr marL="342900" indent="-342900">
              <a:buFont typeface="Wingdings" panose="05000000000000000000" pitchFamily="2" charset="2"/>
              <a:buChar char="Ø"/>
            </a:pPr>
            <a:endParaRPr lang="en-US" sz="2000" dirty="0" smtClean="0"/>
          </a:p>
          <a:p>
            <a:endParaRPr lang="en-US" sz="2000" dirty="0"/>
          </a:p>
          <a:p>
            <a:pPr marL="342900" indent="-342900">
              <a:buFont typeface="Wingdings" panose="05000000000000000000" pitchFamily="2" charset="2"/>
              <a:buChar char="Ø"/>
            </a:pPr>
            <a:r>
              <a:rPr lang="en-US" sz="2000" dirty="0" smtClean="0">
                <a:solidFill>
                  <a:srgbClr val="000000"/>
                </a:solidFill>
              </a:rPr>
              <a:t>Tuning range (</a:t>
            </a:r>
            <a:r>
              <a:rPr lang="el-GR" sz="2000" dirty="0" smtClean="0">
                <a:solidFill>
                  <a:srgbClr val="000000"/>
                </a:solidFill>
              </a:rPr>
              <a:t>Δλ</a:t>
            </a:r>
            <a:r>
              <a:rPr lang="en-US" sz="2000" dirty="0" smtClean="0">
                <a:solidFill>
                  <a:srgbClr val="000000"/>
                </a:solidFill>
              </a:rPr>
              <a:t>) &gt; 50 nm   </a:t>
            </a:r>
            <a:r>
              <a:rPr lang="en-US" sz="2000" dirty="0" smtClean="0"/>
              <a:t>	 </a:t>
            </a:r>
            <a:r>
              <a:rPr lang="en-US" sz="2000" dirty="0" smtClean="0">
                <a:solidFill>
                  <a:srgbClr val="FFC000"/>
                </a:solidFill>
              </a:rPr>
              <a:t>	  </a:t>
            </a:r>
            <a:r>
              <a:rPr lang="en-US" sz="2000" dirty="0" smtClean="0">
                <a:solidFill>
                  <a:srgbClr val="C00000"/>
                </a:solidFill>
              </a:rPr>
              <a:t>→   (7nm extended to 25 nm)</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solidFill>
                  <a:srgbClr val="000000"/>
                </a:solidFill>
              </a:rPr>
              <a:t>Resolution (</a:t>
            </a:r>
            <a:r>
              <a:rPr lang="el-GR" sz="2000" dirty="0" smtClean="0">
                <a:solidFill>
                  <a:srgbClr val="000000"/>
                </a:solidFill>
              </a:rPr>
              <a:t>δλ</a:t>
            </a:r>
            <a:r>
              <a:rPr lang="en-US" sz="2000" dirty="0" smtClean="0">
                <a:solidFill>
                  <a:srgbClr val="000000"/>
                </a:solidFill>
              </a:rPr>
              <a:t>)  &lt; 100 pm</a:t>
            </a:r>
            <a:r>
              <a:rPr lang="en-US" sz="2000" dirty="0" smtClean="0"/>
              <a:t>		  </a:t>
            </a:r>
            <a:r>
              <a:rPr lang="en-US" sz="2000" dirty="0" smtClean="0">
                <a:solidFill>
                  <a:srgbClr val="00CC00"/>
                </a:solidFill>
              </a:rPr>
              <a:t>→   (76 </a:t>
            </a:r>
            <a:r>
              <a:rPr lang="en-US" sz="2000" dirty="0">
                <a:solidFill>
                  <a:srgbClr val="00CC00"/>
                </a:solidFill>
              </a:rPr>
              <a:t>p</a:t>
            </a:r>
            <a:r>
              <a:rPr lang="en-US" sz="2000" dirty="0" smtClean="0">
                <a:solidFill>
                  <a:srgbClr val="00CC00"/>
                </a:solidFill>
              </a:rPr>
              <a:t>m)</a:t>
            </a:r>
          </a:p>
          <a:p>
            <a:endParaRPr lang="en-US" sz="2000" dirty="0"/>
          </a:p>
          <a:p>
            <a:pPr marL="342900" indent="-342900">
              <a:buFont typeface="Wingdings" panose="05000000000000000000" pitchFamily="2" charset="2"/>
              <a:buChar char="Ø"/>
            </a:pPr>
            <a:r>
              <a:rPr lang="en-US" sz="2000" dirty="0" smtClean="0">
                <a:solidFill>
                  <a:srgbClr val="000000"/>
                </a:solidFill>
              </a:rPr>
              <a:t>Free spectral range (FSR) &gt; 50 nm   </a:t>
            </a:r>
            <a:r>
              <a:rPr lang="en-US" sz="2000" dirty="0" smtClean="0"/>
              <a:t>	  </a:t>
            </a:r>
            <a:r>
              <a:rPr lang="en-US" sz="2000" dirty="0" smtClean="0">
                <a:solidFill>
                  <a:srgbClr val="C00000"/>
                </a:solidFill>
              </a:rPr>
              <a:t>→   (up to 30 nm for H0 cavity)</a:t>
            </a:r>
          </a:p>
          <a:p>
            <a:endParaRPr lang="en-US" sz="2000" dirty="0" smtClean="0"/>
          </a:p>
          <a:p>
            <a:pPr marL="342900" indent="-342900">
              <a:buFont typeface="Wingdings" panose="05000000000000000000" pitchFamily="2" charset="2"/>
              <a:buChar char="Ø"/>
            </a:pPr>
            <a:r>
              <a:rPr lang="en-US" sz="2000" dirty="0" smtClean="0">
                <a:solidFill>
                  <a:srgbClr val="000000"/>
                </a:solidFill>
              </a:rPr>
              <a:t>Responsivity = 0.05 A/W        </a:t>
            </a:r>
            <a:r>
              <a:rPr lang="en-US" sz="2000" dirty="0" smtClean="0"/>
              <a:t>	</a:t>
            </a:r>
            <a:r>
              <a:rPr lang="en-US" sz="2000" dirty="0" smtClean="0">
                <a:solidFill>
                  <a:srgbClr val="C00000"/>
                </a:solidFill>
              </a:rPr>
              <a:t>  →   (up to 0.02 A/W)</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solidFill>
                  <a:srgbClr val="000000"/>
                </a:solidFill>
              </a:rPr>
              <a:t>Rejection ration &gt; 15 dB</a:t>
            </a:r>
            <a:r>
              <a:rPr lang="en-US" sz="2000" dirty="0" smtClean="0"/>
              <a:t>		  </a:t>
            </a:r>
            <a:r>
              <a:rPr lang="en-US" sz="2000" dirty="0" smtClean="0">
                <a:solidFill>
                  <a:srgbClr val="00CC00"/>
                </a:solidFill>
              </a:rPr>
              <a:t>→   (30 dB)</a:t>
            </a:r>
            <a:endParaRPr lang="en-US" sz="2000" baseline="30000" dirty="0"/>
          </a:p>
          <a:p>
            <a:pPr marL="342900" indent="-342900">
              <a:buFont typeface="Wingdings" panose="05000000000000000000" pitchFamily="2" charset="2"/>
              <a:buChar char="Ø"/>
            </a:pPr>
            <a:endParaRPr lang="en-US" sz="2000" baseline="30000" dirty="0" smtClean="0"/>
          </a:p>
          <a:p>
            <a:endParaRPr lang="en-US" sz="2400" baseline="30000" dirty="0"/>
          </a:p>
        </p:txBody>
      </p:sp>
      <p:pic>
        <p:nvPicPr>
          <p:cNvPr id="4" name="Picture 6" descr="C:\Users\zzobenica\Desktop\Reports\STW report Janunary 2015\full_device_30deg.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05"/>
          <a:stretch/>
        </p:blipFill>
        <p:spPr bwMode="auto">
          <a:xfrm>
            <a:off x="3684185" y="5257800"/>
            <a:ext cx="1958171" cy="144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2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947520" y="1411980"/>
            <a:ext cx="3505055" cy="1575510"/>
            <a:chOff x="5057883" y="1091909"/>
            <a:chExt cx="3505055" cy="1575510"/>
          </a:xfrm>
        </p:grpSpPr>
        <p:grpSp>
          <p:nvGrpSpPr>
            <p:cNvPr id="8" name="Group 7"/>
            <p:cNvGrpSpPr/>
            <p:nvPr/>
          </p:nvGrpSpPr>
          <p:grpSpPr>
            <a:xfrm>
              <a:off x="5057883" y="1091909"/>
              <a:ext cx="2678659" cy="1575510"/>
              <a:chOff x="624835" y="1160593"/>
              <a:chExt cx="2678659" cy="157551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26744" t="12663" r="20315" b="37620"/>
              <a:stretch/>
            </p:blipFill>
            <p:spPr bwMode="auto">
              <a:xfrm>
                <a:off x="990599" y="1785844"/>
                <a:ext cx="2312895" cy="950259"/>
              </a:xfrm>
              <a:prstGeom prst="rect">
                <a:avLst/>
              </a:prstGeom>
              <a:noFill/>
              <a:ln>
                <a:noFill/>
              </a:ln>
            </p:spPr>
          </p:pic>
          <p:sp>
            <p:nvSpPr>
              <p:cNvPr id="4" name="Freeform 3"/>
              <p:cNvSpPr/>
              <p:nvPr/>
            </p:nvSpPr>
            <p:spPr bwMode="auto">
              <a:xfrm rot="21118639">
                <a:off x="1961715" y="1194240"/>
                <a:ext cx="127543" cy="651774"/>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5" name="Freeform 4"/>
              <p:cNvSpPr/>
              <p:nvPr/>
            </p:nvSpPr>
            <p:spPr bwMode="auto">
              <a:xfrm rot="21118639" flipH="1" flipV="1">
                <a:off x="2252945" y="1167854"/>
                <a:ext cx="153446" cy="704549"/>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6" name="TextBox 5"/>
              <p:cNvSpPr txBox="1"/>
              <p:nvPr/>
            </p:nvSpPr>
            <p:spPr>
              <a:xfrm>
                <a:off x="624835" y="1160593"/>
                <a:ext cx="1339686" cy="523220"/>
              </a:xfrm>
              <a:prstGeom prst="rect">
                <a:avLst/>
              </a:prstGeom>
              <a:noFill/>
            </p:spPr>
            <p:txBody>
              <a:bodyPr wrap="square" rtlCol="0">
                <a:spAutoFit/>
              </a:bodyPr>
              <a:lstStyle/>
              <a:p>
                <a:pPr algn="ctr"/>
                <a:r>
                  <a:rPr lang="sr-Latn-RS" sz="1400" b="1" dirty="0" smtClean="0">
                    <a:solidFill>
                      <a:schemeClr val="bg1"/>
                    </a:solidFill>
                  </a:rPr>
                  <a:t>non-resonant pumping</a:t>
                </a:r>
                <a:endParaRPr lang="en-GB" sz="1400" b="1" dirty="0">
                  <a:solidFill>
                    <a:schemeClr val="bg1"/>
                  </a:solidFill>
                </a:endParaRPr>
              </a:p>
            </p:txBody>
          </p:sp>
          <p:sp>
            <p:nvSpPr>
              <p:cNvPr id="7" name="TextBox 6"/>
              <p:cNvSpPr txBox="1"/>
              <p:nvPr/>
            </p:nvSpPr>
            <p:spPr>
              <a:xfrm>
                <a:off x="2240389" y="1206458"/>
                <a:ext cx="718332" cy="307777"/>
              </a:xfrm>
              <a:prstGeom prst="rect">
                <a:avLst/>
              </a:prstGeom>
              <a:noFill/>
            </p:spPr>
            <p:txBody>
              <a:bodyPr wrap="square" rtlCol="0">
                <a:spAutoFit/>
              </a:bodyPr>
              <a:lstStyle/>
              <a:p>
                <a:pPr algn="ctr"/>
                <a:r>
                  <a:rPr lang="sr-Latn-RS" sz="1400" b="1" dirty="0" smtClean="0">
                    <a:solidFill>
                      <a:srgbClr val="00B050"/>
                    </a:solidFill>
                  </a:rPr>
                  <a:t>PL</a:t>
                </a:r>
                <a:endParaRPr lang="en-GB" sz="1400" b="1" dirty="0">
                  <a:solidFill>
                    <a:srgbClr val="00B050"/>
                  </a:solidFill>
                </a:endParaRPr>
              </a:p>
            </p:txBody>
          </p:sp>
        </p:grpSp>
        <p:pic>
          <p:nvPicPr>
            <p:cNvPr id="20" name="Picture 19"/>
            <p:cNvPicPr/>
            <p:nvPr/>
          </p:nvPicPr>
          <p:blipFill rotWithShape="1">
            <a:blip r:embed="rId2" cstate="print">
              <a:extLst>
                <a:ext uri="{28A0092B-C50C-407E-A947-70E740481C1C}">
                  <a14:useLocalDpi xmlns:a14="http://schemas.microsoft.com/office/drawing/2010/main" val="0"/>
                </a:ext>
              </a:extLst>
            </a:blip>
            <a:srcRect l="81085" t="27837" b="50085"/>
            <a:stretch/>
          </p:blipFill>
          <p:spPr bwMode="auto">
            <a:xfrm>
              <a:off x="7736541" y="2014497"/>
              <a:ext cx="826397" cy="421976"/>
            </a:xfrm>
            <a:prstGeom prst="rect">
              <a:avLst/>
            </a:prstGeom>
            <a:noFill/>
            <a:ln>
              <a:noFill/>
            </a:ln>
          </p:spPr>
        </p:pic>
      </p:grpSp>
      <p:grpSp>
        <p:nvGrpSpPr>
          <p:cNvPr id="27" name="Group 26"/>
          <p:cNvGrpSpPr/>
          <p:nvPr/>
        </p:nvGrpSpPr>
        <p:grpSpPr>
          <a:xfrm>
            <a:off x="1143000" y="1457845"/>
            <a:ext cx="2678659" cy="1575510"/>
            <a:chOff x="624835" y="1160593"/>
            <a:chExt cx="2678659" cy="1575510"/>
          </a:xfrm>
        </p:grpSpPr>
        <p:pic>
          <p:nvPicPr>
            <p:cNvPr id="28" name="Picture 27"/>
            <p:cNvPicPr/>
            <p:nvPr/>
          </p:nvPicPr>
          <p:blipFill rotWithShape="1">
            <a:blip r:embed="rId2" cstate="print">
              <a:extLst>
                <a:ext uri="{28A0092B-C50C-407E-A947-70E740481C1C}">
                  <a14:useLocalDpi xmlns:a14="http://schemas.microsoft.com/office/drawing/2010/main" val="0"/>
                </a:ext>
              </a:extLst>
            </a:blip>
            <a:srcRect l="26744" t="12663" r="20315" b="37620"/>
            <a:stretch/>
          </p:blipFill>
          <p:spPr bwMode="auto">
            <a:xfrm>
              <a:off x="990599" y="1785844"/>
              <a:ext cx="2312895" cy="950259"/>
            </a:xfrm>
            <a:prstGeom prst="rect">
              <a:avLst/>
            </a:prstGeom>
            <a:noFill/>
            <a:ln>
              <a:noFill/>
            </a:ln>
          </p:spPr>
        </p:pic>
        <p:sp>
          <p:nvSpPr>
            <p:cNvPr id="29" name="Freeform 28"/>
            <p:cNvSpPr/>
            <p:nvPr/>
          </p:nvSpPr>
          <p:spPr bwMode="auto">
            <a:xfrm rot="21118639">
              <a:off x="1961715" y="1194240"/>
              <a:ext cx="127543" cy="651774"/>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30" name="Freeform 29"/>
            <p:cNvSpPr/>
            <p:nvPr/>
          </p:nvSpPr>
          <p:spPr bwMode="auto">
            <a:xfrm rot="21118639" flipH="1" flipV="1">
              <a:off x="2252945" y="1167854"/>
              <a:ext cx="153446" cy="704549"/>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31" name="TextBox 30"/>
            <p:cNvSpPr txBox="1"/>
            <p:nvPr/>
          </p:nvSpPr>
          <p:spPr>
            <a:xfrm>
              <a:off x="624835" y="1160593"/>
              <a:ext cx="1339686" cy="523220"/>
            </a:xfrm>
            <a:prstGeom prst="rect">
              <a:avLst/>
            </a:prstGeom>
            <a:noFill/>
          </p:spPr>
          <p:txBody>
            <a:bodyPr wrap="square" rtlCol="0">
              <a:spAutoFit/>
            </a:bodyPr>
            <a:lstStyle/>
            <a:p>
              <a:pPr algn="ctr"/>
              <a:r>
                <a:rPr lang="sr-Latn-RS" sz="1400" b="1" dirty="0" smtClean="0">
                  <a:solidFill>
                    <a:schemeClr val="bg1"/>
                  </a:solidFill>
                </a:rPr>
                <a:t>non-resonant pumping</a:t>
              </a:r>
              <a:endParaRPr lang="en-GB" sz="1400" b="1" dirty="0">
                <a:solidFill>
                  <a:schemeClr val="bg1"/>
                </a:solidFill>
              </a:endParaRPr>
            </a:p>
          </p:txBody>
        </p:sp>
        <p:sp>
          <p:nvSpPr>
            <p:cNvPr id="32" name="TextBox 31"/>
            <p:cNvSpPr txBox="1"/>
            <p:nvPr/>
          </p:nvSpPr>
          <p:spPr>
            <a:xfrm>
              <a:off x="2240389" y="1206458"/>
              <a:ext cx="718332" cy="307777"/>
            </a:xfrm>
            <a:prstGeom prst="rect">
              <a:avLst/>
            </a:prstGeom>
            <a:noFill/>
          </p:spPr>
          <p:txBody>
            <a:bodyPr wrap="square" rtlCol="0">
              <a:spAutoFit/>
            </a:bodyPr>
            <a:lstStyle/>
            <a:p>
              <a:pPr algn="ctr"/>
              <a:r>
                <a:rPr lang="sr-Latn-RS" sz="1400" b="1" dirty="0" smtClean="0">
                  <a:solidFill>
                    <a:srgbClr val="00B050"/>
                  </a:solidFill>
                </a:rPr>
                <a:t>PL</a:t>
              </a:r>
              <a:endParaRPr lang="en-GB" sz="1400" b="1" dirty="0">
                <a:solidFill>
                  <a:srgbClr val="00B050"/>
                </a:solidFill>
              </a:endParaRPr>
            </a:p>
          </p:txBody>
        </p:sp>
      </p:grpSp>
      <p:grpSp>
        <p:nvGrpSpPr>
          <p:cNvPr id="51" name="Group 50"/>
          <p:cNvGrpSpPr/>
          <p:nvPr/>
        </p:nvGrpSpPr>
        <p:grpSpPr>
          <a:xfrm>
            <a:off x="696223" y="3401063"/>
            <a:ext cx="3100782" cy="1651272"/>
            <a:chOff x="696223" y="3401063"/>
            <a:chExt cx="3100782" cy="1651272"/>
          </a:xfrm>
        </p:grpSpPr>
        <p:grpSp>
          <p:nvGrpSpPr>
            <p:cNvPr id="49" name="Group 48"/>
            <p:cNvGrpSpPr/>
            <p:nvPr/>
          </p:nvGrpSpPr>
          <p:grpSpPr>
            <a:xfrm>
              <a:off x="696223" y="3401063"/>
              <a:ext cx="3100782" cy="1651272"/>
              <a:chOff x="594663" y="3027477"/>
              <a:chExt cx="3100782" cy="1651272"/>
            </a:xfrm>
          </p:grpSpPr>
          <p:grpSp>
            <p:nvGrpSpPr>
              <p:cNvPr id="37" name="Group 36"/>
              <p:cNvGrpSpPr/>
              <p:nvPr/>
            </p:nvGrpSpPr>
            <p:grpSpPr>
              <a:xfrm>
                <a:off x="916445" y="3027477"/>
                <a:ext cx="2779000" cy="1651272"/>
                <a:chOff x="970892" y="3000246"/>
                <a:chExt cx="2779000" cy="1651272"/>
              </a:xfrm>
            </p:grpSpPr>
            <p:pic>
              <p:nvPicPr>
                <p:cNvPr id="11" name="Picture 10"/>
                <p:cNvPicPr/>
                <p:nvPr/>
              </p:nvPicPr>
              <p:blipFill rotWithShape="1">
                <a:blip r:embed="rId2" cstate="print">
                  <a:extLst>
                    <a:ext uri="{28A0092B-C50C-407E-A947-70E740481C1C}">
                      <a14:useLocalDpi xmlns:a14="http://schemas.microsoft.com/office/drawing/2010/main" val="0"/>
                    </a:ext>
                  </a:extLst>
                </a:blip>
                <a:srcRect l="26370" r="20530" b="43248"/>
                <a:stretch/>
              </p:blipFill>
              <p:spPr bwMode="auto">
                <a:xfrm>
                  <a:off x="1398344" y="3508652"/>
                  <a:ext cx="2351548" cy="1142866"/>
                </a:xfrm>
                <a:prstGeom prst="rect">
                  <a:avLst/>
                </a:prstGeom>
                <a:noFill/>
                <a:ln>
                  <a:noFill/>
                </a:ln>
              </p:spPr>
            </p:pic>
            <p:sp>
              <p:nvSpPr>
                <p:cNvPr id="12" name="Freeform 11"/>
                <p:cNvSpPr/>
                <p:nvPr/>
              </p:nvSpPr>
              <p:spPr bwMode="auto">
                <a:xfrm rot="21118639">
                  <a:off x="2487651" y="3204535"/>
                  <a:ext cx="127543" cy="651774"/>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1320367" y="3000246"/>
                  <a:ext cx="1339686" cy="861774"/>
                </a:xfrm>
                <a:prstGeom prst="rect">
                  <a:avLst/>
                </a:prstGeom>
                <a:noFill/>
              </p:spPr>
              <p:txBody>
                <a:bodyPr wrap="square" rtlCol="0">
                  <a:spAutoFit/>
                </a:bodyPr>
                <a:lstStyle/>
                <a:p>
                  <a:pPr algn="ctr"/>
                  <a:r>
                    <a:rPr lang="sr-Latn-RS" sz="1400" b="1" dirty="0" smtClean="0">
                      <a:solidFill>
                        <a:schemeClr val="accent6"/>
                      </a:solidFill>
                    </a:rPr>
                    <a:t>resonant pumping</a:t>
                  </a:r>
                </a:p>
                <a:p>
                  <a:pPr algn="ctr"/>
                  <a:endParaRPr lang="sr-Latn-RS" sz="800" b="1" dirty="0" smtClean="0">
                    <a:solidFill>
                      <a:schemeClr val="accent6"/>
                    </a:solidFill>
                  </a:endParaRPr>
                </a:p>
                <a:p>
                  <a:pPr algn="ctr"/>
                  <a:r>
                    <a:rPr lang="sr-Latn-RS" sz="1400" dirty="0" smtClean="0">
                      <a:solidFill>
                        <a:schemeClr val="accent6"/>
                      </a:solidFill>
                    </a:rPr>
                    <a:t>(</a:t>
                  </a:r>
                  <a:r>
                    <a:rPr lang="el-GR" sz="1400" dirty="0" smtClean="0">
                      <a:solidFill>
                        <a:schemeClr val="accent6"/>
                      </a:solidFill>
                    </a:rPr>
                    <a:t>λ</a:t>
                  </a:r>
                  <a:r>
                    <a:rPr lang="sr-Latn-RS" sz="1400" dirty="0" smtClean="0">
                      <a:solidFill>
                        <a:schemeClr val="accent6"/>
                      </a:solidFill>
                    </a:rPr>
                    <a:t> sweep)</a:t>
                  </a:r>
                  <a:endParaRPr lang="en-GB" sz="1400" dirty="0">
                    <a:solidFill>
                      <a:schemeClr val="accent6"/>
                    </a:solidFill>
                  </a:endParaRPr>
                </a:p>
              </p:txBody>
            </p:sp>
            <p:cxnSp>
              <p:nvCxnSpPr>
                <p:cNvPr id="16" name="Straight Arrow Connector 15"/>
                <p:cNvCxnSpPr/>
                <p:nvPr/>
              </p:nvCxnSpPr>
              <p:spPr bwMode="auto">
                <a:xfrm>
                  <a:off x="970892" y="3829935"/>
                  <a:ext cx="226555" cy="0"/>
                </a:xfrm>
                <a:prstGeom prst="straightConnector1">
                  <a:avLst/>
                </a:prstGeom>
                <a:noFill/>
                <a:ln w="25400" cap="flat" cmpd="sng" algn="ctr">
                  <a:solidFill>
                    <a:srgbClr val="000000"/>
                  </a:solidFill>
                  <a:prstDash val="solid"/>
                  <a:round/>
                  <a:headEnd type="none" w="med" len="med"/>
                  <a:tailEnd type="arrow"/>
                </a:ln>
                <a:effectLst/>
              </p:spPr>
            </p:cxnSp>
          </p:grpSp>
          <p:grpSp>
            <p:nvGrpSpPr>
              <p:cNvPr id="19" name="Group 18"/>
              <p:cNvGrpSpPr/>
              <p:nvPr/>
            </p:nvGrpSpPr>
            <p:grpSpPr>
              <a:xfrm>
                <a:off x="594663" y="3849265"/>
                <a:ext cx="749235" cy="639248"/>
                <a:chOff x="2348855" y="5118902"/>
                <a:chExt cx="858443" cy="748499"/>
              </a:xfrm>
            </p:grpSpPr>
            <p:cxnSp>
              <p:nvCxnSpPr>
                <p:cNvPr id="45" name="Straight Connector 44"/>
                <p:cNvCxnSpPr/>
                <p:nvPr/>
              </p:nvCxnSpPr>
              <p:spPr bwMode="auto">
                <a:xfrm flipV="1">
                  <a:off x="3040345" y="5118902"/>
                  <a:ext cx="0" cy="214979"/>
                </a:xfrm>
                <a:prstGeom prst="line">
                  <a:avLst/>
                </a:prstGeom>
                <a:noFill/>
                <a:ln w="25400" cap="flat" cmpd="sng" algn="ctr">
                  <a:solidFill>
                    <a:srgbClr val="000000"/>
                  </a:solidFill>
                  <a:prstDash val="solid"/>
                  <a:round/>
                  <a:headEnd type="none" w="med" len="med"/>
                  <a:tailEnd type="none" w="med" len="med"/>
                </a:ln>
                <a:effectLst/>
              </p:spPr>
            </p:cxnSp>
            <p:cxnSp>
              <p:nvCxnSpPr>
                <p:cNvPr id="46" name="Straight Connector 45"/>
                <p:cNvCxnSpPr/>
                <p:nvPr/>
              </p:nvCxnSpPr>
              <p:spPr bwMode="auto">
                <a:xfrm flipV="1">
                  <a:off x="3040343" y="5473504"/>
                  <a:ext cx="2" cy="163783"/>
                </a:xfrm>
                <a:prstGeom prst="line">
                  <a:avLst/>
                </a:prstGeom>
                <a:noFill/>
                <a:ln w="25400" cap="flat" cmpd="sng" algn="ctr">
                  <a:solidFill>
                    <a:srgbClr val="000000"/>
                  </a:solidFill>
                  <a:prstDash val="solid"/>
                  <a:round/>
                  <a:headEnd type="none" w="med" len="med"/>
                  <a:tailEnd type="none" w="med" len="med"/>
                </a:ln>
                <a:effectLst/>
              </p:spPr>
            </p:cxnSp>
            <p:grpSp>
              <p:nvGrpSpPr>
                <p:cNvPr id="18" name="Group 17"/>
                <p:cNvGrpSpPr/>
                <p:nvPr/>
              </p:nvGrpSpPr>
              <p:grpSpPr>
                <a:xfrm>
                  <a:off x="2348855" y="5120342"/>
                  <a:ext cx="858443" cy="747059"/>
                  <a:chOff x="2348855" y="5120342"/>
                  <a:chExt cx="858443" cy="747059"/>
                </a:xfrm>
              </p:grpSpPr>
              <p:grpSp>
                <p:nvGrpSpPr>
                  <p:cNvPr id="9" name="Group 8"/>
                  <p:cNvGrpSpPr/>
                  <p:nvPr/>
                </p:nvGrpSpPr>
                <p:grpSpPr>
                  <a:xfrm>
                    <a:off x="2348855" y="5120342"/>
                    <a:ext cx="691492" cy="747059"/>
                    <a:chOff x="3640695" y="4961715"/>
                    <a:chExt cx="921696" cy="1938617"/>
                  </a:xfrm>
                </p:grpSpPr>
                <p:cxnSp>
                  <p:nvCxnSpPr>
                    <p:cNvPr id="38" name="Straight Connector 37"/>
                    <p:cNvCxnSpPr/>
                    <p:nvPr/>
                  </p:nvCxnSpPr>
                  <p:spPr bwMode="auto">
                    <a:xfrm flipH="1">
                      <a:off x="4105189" y="4961715"/>
                      <a:ext cx="457200" cy="0"/>
                    </a:xfrm>
                    <a:prstGeom prst="line">
                      <a:avLst/>
                    </a:prstGeom>
                    <a:noFill/>
                    <a:ln w="25400" cap="flat" cmpd="sng" algn="ctr">
                      <a:solidFill>
                        <a:srgbClr val="000000"/>
                      </a:solidFill>
                      <a:prstDash val="solid"/>
                      <a:round/>
                      <a:headEnd type="none" w="med" len="med"/>
                      <a:tailEnd type="none" w="med" len="med"/>
                    </a:ln>
                    <a:effectLst/>
                  </p:spPr>
                </p:cxnSp>
                <p:cxnSp>
                  <p:nvCxnSpPr>
                    <p:cNvPr id="39" name="Straight Connector 38"/>
                    <p:cNvCxnSpPr/>
                    <p:nvPr/>
                  </p:nvCxnSpPr>
                  <p:spPr bwMode="auto">
                    <a:xfrm flipH="1">
                      <a:off x="4105191" y="6333319"/>
                      <a:ext cx="457200" cy="0"/>
                    </a:xfrm>
                    <a:prstGeom prst="line">
                      <a:avLst/>
                    </a:prstGeom>
                    <a:noFill/>
                    <a:ln w="25400"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106814" y="4961719"/>
                      <a:ext cx="0" cy="539136"/>
                    </a:xfrm>
                    <a:prstGeom prst="line">
                      <a:avLst/>
                    </a:prstGeom>
                    <a:noFill/>
                    <a:ln w="25400" cap="flat" cmpd="sng" algn="ctr">
                      <a:solidFill>
                        <a:srgbClr val="000000"/>
                      </a:solidFill>
                      <a:prstDash val="solid"/>
                      <a:round/>
                      <a:headEnd type="none" w="med" len="med"/>
                      <a:tailEnd type="none" w="med" len="med"/>
                    </a:ln>
                    <a:effectLst/>
                  </p:spPr>
                </p:cxnSp>
                <p:cxnSp>
                  <p:nvCxnSpPr>
                    <p:cNvPr id="41" name="Straight Connector 40"/>
                    <p:cNvCxnSpPr/>
                    <p:nvPr/>
                  </p:nvCxnSpPr>
                  <p:spPr bwMode="auto">
                    <a:xfrm flipV="1">
                      <a:off x="4106814" y="5880676"/>
                      <a:ext cx="0" cy="452643"/>
                    </a:xfrm>
                    <a:prstGeom prst="line">
                      <a:avLst/>
                    </a:prstGeom>
                    <a:noFill/>
                    <a:ln w="25400" cap="flat" cmpd="sng" algn="ctr">
                      <a:solidFill>
                        <a:srgbClr val="000000"/>
                      </a:solidFill>
                      <a:prstDash val="solid"/>
                      <a:round/>
                      <a:headEnd type="none" w="med" len="med"/>
                      <a:tailEnd type="none" w="med" len="med"/>
                    </a:ln>
                    <a:effectLst/>
                  </p:spPr>
                </p:cxnSp>
                <p:pic>
                  <p:nvPicPr>
                    <p:cNvPr id="42" name="Picture 3" descr="C:\Users\zzobenica\Desktop\KcjeMXbM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8" r="2288"/>
                    <a:stretch/>
                  </p:blipFill>
                  <p:spPr bwMode="auto">
                    <a:xfrm rot="16200000">
                      <a:off x="3817436" y="5589172"/>
                      <a:ext cx="578755" cy="20416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3640695" y="5481698"/>
                      <a:ext cx="460733" cy="841662"/>
                    </a:xfrm>
                    <a:prstGeom prst="rect">
                      <a:avLst/>
                    </a:prstGeom>
                  </p:spPr>
                  <p:txBody>
                    <a:bodyPr wrap="none">
                      <a:spAutoFit/>
                    </a:bodyPr>
                    <a:lstStyle/>
                    <a:p>
                      <a:pPr algn="ctr"/>
                      <a:r>
                        <a:rPr lang="en-US" sz="12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R</a:t>
                      </a:r>
                      <a:endParaRPr lang="en-US" sz="20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pic>
                  <p:nvPicPr>
                    <p:cNvPr id="44" name="Picture 14" descr="http://www.clker.com/cliparts/4/4/d/4/12236156551925934261rsamurti_RSA_IEC_Ground_Symbo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577" y="6333319"/>
                      <a:ext cx="531228" cy="5670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7" name="Straight Connector 46"/>
                  <p:cNvCxnSpPr/>
                  <p:nvPr/>
                </p:nvCxnSpPr>
                <p:spPr bwMode="auto">
                  <a:xfrm flipH="1">
                    <a:off x="3035794" y="5331728"/>
                    <a:ext cx="171503" cy="0"/>
                  </a:xfrm>
                  <a:prstGeom prst="line">
                    <a:avLst/>
                  </a:prstGeom>
                  <a:noFill/>
                  <a:ln w="25400" cap="flat" cmpd="sng" algn="ctr">
                    <a:solidFill>
                      <a:srgbClr val="000000"/>
                    </a:solidFill>
                    <a:prstDash val="solid"/>
                    <a:round/>
                    <a:headEnd type="none" w="med" len="med"/>
                    <a:tailEnd type="none" w="med" len="med"/>
                  </a:ln>
                  <a:effectLst/>
                </p:spPr>
              </p:cxnSp>
              <p:cxnSp>
                <p:nvCxnSpPr>
                  <p:cNvPr id="48" name="Straight Connector 47"/>
                  <p:cNvCxnSpPr/>
                  <p:nvPr/>
                </p:nvCxnSpPr>
                <p:spPr bwMode="auto">
                  <a:xfrm flipH="1">
                    <a:off x="3035795" y="5473504"/>
                    <a:ext cx="171503" cy="0"/>
                  </a:xfrm>
                  <a:prstGeom prst="line">
                    <a:avLst/>
                  </a:prstGeom>
                  <a:noFill/>
                  <a:ln w="25400" cap="flat" cmpd="sng" algn="ctr">
                    <a:solidFill>
                      <a:srgbClr val="000000"/>
                    </a:solidFill>
                    <a:prstDash val="solid"/>
                    <a:round/>
                    <a:headEnd type="none" w="med" len="med"/>
                    <a:tailEnd type="none" w="med" len="med"/>
                  </a:ln>
                  <a:effectLst/>
                </p:spPr>
              </p:cxnSp>
            </p:grpSp>
          </p:grpSp>
        </p:grpSp>
        <p:sp>
          <p:nvSpPr>
            <p:cNvPr id="50" name="Rectangle 49"/>
            <p:cNvSpPr/>
            <p:nvPr/>
          </p:nvSpPr>
          <p:spPr>
            <a:xfrm>
              <a:off x="847066" y="3854236"/>
              <a:ext cx="483253" cy="307777"/>
            </a:xfrm>
            <a:prstGeom prst="rect">
              <a:avLst/>
            </a:prstGeom>
          </p:spPr>
          <p:txBody>
            <a:bodyPr wrap="square">
              <a:spAutoFit/>
            </a:bodyPr>
            <a:lstStyle/>
            <a:p>
              <a:pPr algn="ctr"/>
              <a:r>
                <a:rPr lang="en-US" sz="14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I</a:t>
              </a:r>
              <a:r>
                <a:rPr lang="en-US" sz="14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ph</a:t>
              </a:r>
              <a:endParaRPr lang="en-US"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grpSp>
      <p:grpSp>
        <p:nvGrpSpPr>
          <p:cNvPr id="67" name="Group 66"/>
          <p:cNvGrpSpPr/>
          <p:nvPr/>
        </p:nvGrpSpPr>
        <p:grpSpPr>
          <a:xfrm>
            <a:off x="4528581" y="3553114"/>
            <a:ext cx="3923994" cy="1573753"/>
            <a:chOff x="4528581" y="3553114"/>
            <a:chExt cx="3923994" cy="1573753"/>
          </a:xfrm>
        </p:grpSpPr>
        <p:grpSp>
          <p:nvGrpSpPr>
            <p:cNvPr id="36" name="Group 35"/>
            <p:cNvGrpSpPr/>
            <p:nvPr/>
          </p:nvGrpSpPr>
          <p:grpSpPr>
            <a:xfrm>
              <a:off x="5196653" y="3553114"/>
              <a:ext cx="3255922" cy="1573753"/>
              <a:chOff x="5506187" y="2888345"/>
              <a:chExt cx="3255922" cy="1573753"/>
            </a:xfrm>
          </p:grpSpPr>
          <p:pic>
            <p:nvPicPr>
              <p:cNvPr id="23" name="Picture 22"/>
              <p:cNvPicPr/>
              <p:nvPr/>
            </p:nvPicPr>
            <p:blipFill rotWithShape="1">
              <a:blip r:embed="rId2" cstate="print">
                <a:extLst>
                  <a:ext uri="{28A0092B-C50C-407E-A947-70E740481C1C}">
                    <a14:useLocalDpi xmlns:a14="http://schemas.microsoft.com/office/drawing/2010/main" val="0"/>
                  </a:ext>
                </a:extLst>
              </a:blip>
              <a:srcRect l="26220" r="20530" b="43248"/>
              <a:stretch/>
            </p:blipFill>
            <p:spPr bwMode="auto">
              <a:xfrm>
                <a:off x="5577494" y="3319232"/>
                <a:ext cx="2358217" cy="1142866"/>
              </a:xfrm>
              <a:prstGeom prst="rect">
                <a:avLst/>
              </a:prstGeom>
              <a:noFill/>
              <a:ln>
                <a:noFill/>
              </a:ln>
            </p:spPr>
          </p:pic>
          <p:pic>
            <p:nvPicPr>
              <p:cNvPr id="26" name="Picture 25"/>
              <p:cNvPicPr/>
              <p:nvPr/>
            </p:nvPicPr>
            <p:blipFill rotWithShape="1">
              <a:blip r:embed="rId2" cstate="print">
                <a:extLst>
                  <a:ext uri="{28A0092B-C50C-407E-A947-70E740481C1C}">
                    <a14:useLocalDpi xmlns:a14="http://schemas.microsoft.com/office/drawing/2010/main" val="0"/>
                  </a:ext>
                </a:extLst>
              </a:blip>
              <a:srcRect l="81085" t="27837" b="50085"/>
              <a:stretch/>
            </p:blipFill>
            <p:spPr bwMode="auto">
              <a:xfrm>
                <a:off x="7935712" y="3874974"/>
                <a:ext cx="826397" cy="421976"/>
              </a:xfrm>
              <a:prstGeom prst="rect">
                <a:avLst/>
              </a:prstGeom>
              <a:noFill/>
              <a:ln>
                <a:noFill/>
              </a:ln>
            </p:spPr>
          </p:pic>
          <p:sp>
            <p:nvSpPr>
              <p:cNvPr id="34" name="TextBox 33"/>
              <p:cNvSpPr txBox="1"/>
              <p:nvPr/>
            </p:nvSpPr>
            <p:spPr>
              <a:xfrm>
                <a:off x="5506187" y="2888345"/>
                <a:ext cx="1339686" cy="861774"/>
              </a:xfrm>
              <a:prstGeom prst="rect">
                <a:avLst/>
              </a:prstGeom>
              <a:noFill/>
            </p:spPr>
            <p:txBody>
              <a:bodyPr wrap="square" rtlCol="0">
                <a:spAutoFit/>
              </a:bodyPr>
              <a:lstStyle/>
              <a:p>
                <a:pPr algn="ctr"/>
                <a:r>
                  <a:rPr lang="sr-Latn-RS" sz="1400" b="1" dirty="0" smtClean="0">
                    <a:solidFill>
                      <a:schemeClr val="accent6"/>
                    </a:solidFill>
                  </a:rPr>
                  <a:t>resonant pumping</a:t>
                </a:r>
              </a:p>
              <a:p>
                <a:pPr algn="ctr"/>
                <a:endParaRPr lang="sr-Latn-RS" sz="800" b="1" dirty="0" smtClean="0">
                  <a:solidFill>
                    <a:schemeClr val="accent6"/>
                  </a:solidFill>
                </a:endParaRPr>
              </a:p>
              <a:p>
                <a:pPr algn="ctr"/>
                <a:r>
                  <a:rPr lang="sr-Latn-RS" sz="1400" dirty="0" smtClean="0">
                    <a:solidFill>
                      <a:schemeClr val="accent6"/>
                    </a:solidFill>
                  </a:rPr>
                  <a:t>(</a:t>
                </a:r>
                <a:r>
                  <a:rPr lang="el-GR" sz="1400" dirty="0" smtClean="0">
                    <a:solidFill>
                      <a:schemeClr val="accent6"/>
                    </a:solidFill>
                  </a:rPr>
                  <a:t>λ</a:t>
                </a:r>
                <a:r>
                  <a:rPr lang="sr-Latn-RS" sz="1400" baseline="-25000" dirty="0" smtClean="0">
                    <a:solidFill>
                      <a:schemeClr val="accent6"/>
                    </a:solidFill>
                  </a:rPr>
                  <a:t>L</a:t>
                </a:r>
                <a:r>
                  <a:rPr lang="sr-Latn-RS" sz="1400" dirty="0" smtClean="0">
                    <a:solidFill>
                      <a:schemeClr val="accent6"/>
                    </a:solidFill>
                  </a:rPr>
                  <a:t> constant)</a:t>
                </a:r>
                <a:endParaRPr lang="en-GB" sz="1400" dirty="0">
                  <a:solidFill>
                    <a:schemeClr val="accent6"/>
                  </a:solidFill>
                </a:endParaRPr>
              </a:p>
            </p:txBody>
          </p:sp>
          <p:sp>
            <p:nvSpPr>
              <p:cNvPr id="35" name="Freeform 34"/>
              <p:cNvSpPr/>
              <p:nvPr/>
            </p:nvSpPr>
            <p:spPr bwMode="auto">
              <a:xfrm rot="21118639">
                <a:off x="6717621" y="3017469"/>
                <a:ext cx="127543" cy="651774"/>
              </a:xfrm>
              <a:custGeom>
                <a:avLst/>
                <a:gdLst>
                  <a:gd name="connsiteX0" fmla="*/ 380303 w 604988"/>
                  <a:gd name="connsiteY0" fmla="*/ 0 h 1198880"/>
                  <a:gd name="connsiteX1" fmla="*/ 4383 w 604988"/>
                  <a:gd name="connsiteY1" fmla="*/ 396240 h 1198880"/>
                  <a:gd name="connsiteX2" fmla="*/ 603823 w 604988"/>
                  <a:gd name="connsiteY2" fmla="*/ 741680 h 1198880"/>
                  <a:gd name="connsiteX3" fmla="*/ 126303 w 604988"/>
                  <a:gd name="connsiteY3" fmla="*/ 1198880 h 1198880"/>
                </a:gdLst>
                <a:ahLst/>
                <a:cxnLst>
                  <a:cxn ang="0">
                    <a:pos x="connsiteX0" y="connsiteY0"/>
                  </a:cxn>
                  <a:cxn ang="0">
                    <a:pos x="connsiteX1" y="connsiteY1"/>
                  </a:cxn>
                  <a:cxn ang="0">
                    <a:pos x="connsiteX2" y="connsiteY2"/>
                  </a:cxn>
                  <a:cxn ang="0">
                    <a:pos x="connsiteX3" y="connsiteY3"/>
                  </a:cxn>
                </a:cxnLst>
                <a:rect l="l" t="t" r="r" b="b"/>
                <a:pathLst>
                  <a:path w="604988" h="1198880">
                    <a:moveTo>
                      <a:pt x="380303" y="0"/>
                    </a:moveTo>
                    <a:cubicBezTo>
                      <a:pt x="173716" y="136313"/>
                      <a:pt x="-32870" y="272627"/>
                      <a:pt x="4383" y="396240"/>
                    </a:cubicBezTo>
                    <a:cubicBezTo>
                      <a:pt x="41636" y="519853"/>
                      <a:pt x="583503" y="607907"/>
                      <a:pt x="603823" y="741680"/>
                    </a:cubicBezTo>
                    <a:cubicBezTo>
                      <a:pt x="624143" y="875453"/>
                      <a:pt x="375223" y="1037166"/>
                      <a:pt x="126303" y="119888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grpSp>
        <p:grpSp>
          <p:nvGrpSpPr>
            <p:cNvPr id="66" name="Group 65"/>
            <p:cNvGrpSpPr/>
            <p:nvPr/>
          </p:nvGrpSpPr>
          <p:grpSpPr>
            <a:xfrm>
              <a:off x="4528581" y="3926974"/>
              <a:ext cx="751941" cy="1007861"/>
              <a:chOff x="4296914" y="5257800"/>
              <a:chExt cx="751941" cy="1007861"/>
            </a:xfrm>
          </p:grpSpPr>
          <p:cxnSp>
            <p:nvCxnSpPr>
              <p:cNvPr id="52" name="Straight Connector 51"/>
              <p:cNvCxnSpPr/>
              <p:nvPr/>
            </p:nvCxnSpPr>
            <p:spPr bwMode="auto">
              <a:xfrm flipV="1">
                <a:off x="4903141" y="5626414"/>
                <a:ext cx="0" cy="183601"/>
              </a:xfrm>
              <a:prstGeom prst="line">
                <a:avLst/>
              </a:prstGeom>
              <a:noFill/>
              <a:ln w="25400" cap="flat" cmpd="sng" algn="ctr">
                <a:solidFill>
                  <a:srgbClr val="000000"/>
                </a:solidFill>
                <a:prstDash val="solid"/>
                <a:round/>
                <a:headEnd type="none" w="med" len="med"/>
                <a:tailEnd type="none" w="med" len="med"/>
              </a:ln>
              <a:effectLst/>
            </p:spPr>
          </p:cxnSp>
          <p:cxnSp>
            <p:nvCxnSpPr>
              <p:cNvPr id="53" name="Straight Connector 52"/>
              <p:cNvCxnSpPr/>
              <p:nvPr/>
            </p:nvCxnSpPr>
            <p:spPr bwMode="auto">
              <a:xfrm flipV="1">
                <a:off x="4903139" y="5929258"/>
                <a:ext cx="2" cy="139877"/>
              </a:xfrm>
              <a:prstGeom prst="line">
                <a:avLst/>
              </a:prstGeom>
              <a:noFill/>
              <a:ln w="254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flipH="1">
                <a:off x="4603770" y="5627645"/>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55" name="Straight Connector 54"/>
              <p:cNvCxnSpPr/>
              <p:nvPr/>
            </p:nvCxnSpPr>
            <p:spPr bwMode="auto">
              <a:xfrm flipH="1">
                <a:off x="4603770" y="6079052"/>
                <a:ext cx="299373" cy="0"/>
              </a:xfrm>
              <a:prstGeom prst="line">
                <a:avLst/>
              </a:prstGeom>
              <a:noFill/>
              <a:ln w="25400" cap="flat" cmpd="sng" algn="ctr">
                <a:solidFill>
                  <a:srgbClr val="000000"/>
                </a:solidFill>
                <a:prstDash val="solid"/>
                <a:round/>
                <a:headEnd type="none" w="med" len="med"/>
                <a:tailEnd type="none" w="med" len="med"/>
              </a:ln>
              <a:effectLst/>
            </p:spPr>
          </p:cxnSp>
          <p:cxnSp>
            <p:nvCxnSpPr>
              <p:cNvPr id="56" name="Straight Connector 55"/>
              <p:cNvCxnSpPr/>
              <p:nvPr/>
            </p:nvCxnSpPr>
            <p:spPr bwMode="auto">
              <a:xfrm flipV="1">
                <a:off x="4604833" y="5627645"/>
                <a:ext cx="0" cy="177435"/>
              </a:xfrm>
              <a:prstGeom prst="line">
                <a:avLst/>
              </a:prstGeom>
              <a:noFill/>
              <a:ln w="25400" cap="flat" cmpd="sng" algn="ctr">
                <a:solidFill>
                  <a:srgbClr val="000000"/>
                </a:solidFill>
                <a:prstDash val="solid"/>
                <a:round/>
                <a:headEnd type="none" w="med" len="med"/>
                <a:tailEnd type="none" w="med" len="med"/>
              </a:ln>
              <a:effectLst/>
            </p:spPr>
          </p:cxnSp>
          <p:cxnSp>
            <p:nvCxnSpPr>
              <p:cNvPr id="57" name="Straight Connector 56"/>
              <p:cNvCxnSpPr/>
              <p:nvPr/>
            </p:nvCxnSpPr>
            <p:spPr bwMode="auto">
              <a:xfrm flipV="1">
                <a:off x="4604833" y="5930083"/>
                <a:ext cx="0" cy="148969"/>
              </a:xfrm>
              <a:prstGeom prst="line">
                <a:avLst/>
              </a:prstGeom>
              <a:noFill/>
              <a:ln w="25400" cap="flat" cmpd="sng" algn="ctr">
                <a:solidFill>
                  <a:srgbClr val="000000"/>
                </a:solidFill>
                <a:prstDash val="solid"/>
                <a:round/>
                <a:headEnd type="none" w="med" len="med"/>
                <a:tailEnd type="none" w="med" len="med"/>
              </a:ln>
              <a:effectLst/>
            </p:spPr>
          </p:cxnSp>
          <p:pic>
            <p:nvPicPr>
              <p:cNvPr id="58" name="Picture 3" descr="C:\Users\zzobenica\Desktop\KcjeMXbM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8" r="2288"/>
              <a:stretch/>
            </p:blipFill>
            <p:spPr bwMode="auto">
              <a:xfrm rot="16200000">
                <a:off x="4509596" y="5800900"/>
                <a:ext cx="190474" cy="13368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http://www.clker.com/cliparts/4/4/d/4/12236156551925934261rsamurti_RSA_IEC_Ground_Symbo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847" y="6079052"/>
                <a:ext cx="347846" cy="186609"/>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Connector 59"/>
              <p:cNvCxnSpPr/>
              <p:nvPr/>
            </p:nvCxnSpPr>
            <p:spPr bwMode="auto">
              <a:xfrm flipH="1">
                <a:off x="4899169" y="5808176"/>
                <a:ext cx="149685" cy="0"/>
              </a:xfrm>
              <a:prstGeom prst="line">
                <a:avLst/>
              </a:prstGeom>
              <a:noFill/>
              <a:ln w="25400" cap="flat" cmpd="sng" algn="ctr">
                <a:solidFill>
                  <a:srgbClr val="000000"/>
                </a:solidFill>
                <a:prstDash val="solid"/>
                <a:round/>
                <a:headEnd type="none" w="med" len="med"/>
                <a:tailEnd type="none" w="med" len="med"/>
              </a:ln>
              <a:effectLst/>
            </p:spPr>
          </p:cxnSp>
          <p:cxnSp>
            <p:nvCxnSpPr>
              <p:cNvPr id="61" name="Straight Connector 60"/>
              <p:cNvCxnSpPr/>
              <p:nvPr/>
            </p:nvCxnSpPr>
            <p:spPr bwMode="auto">
              <a:xfrm flipH="1">
                <a:off x="4899170" y="5929258"/>
                <a:ext cx="149685" cy="0"/>
              </a:xfrm>
              <a:prstGeom prst="line">
                <a:avLst/>
              </a:prstGeom>
              <a:noFill/>
              <a:ln w="25400" cap="flat" cmpd="sng" algn="ctr">
                <a:solidFill>
                  <a:srgbClr val="000000"/>
                </a:solidFill>
                <a:prstDash val="solid"/>
                <a:round/>
                <a:headEnd type="none" w="med" len="med"/>
                <a:tailEnd type="none" w="med" len="med"/>
              </a:ln>
              <a:effectLst/>
            </p:spPr>
          </p:cxnSp>
          <p:sp>
            <p:nvSpPr>
              <p:cNvPr id="62" name="Rectangle 61"/>
              <p:cNvSpPr/>
              <p:nvPr/>
            </p:nvSpPr>
            <p:spPr>
              <a:xfrm>
                <a:off x="4450463" y="5257800"/>
                <a:ext cx="483253" cy="307777"/>
              </a:xfrm>
              <a:prstGeom prst="rect">
                <a:avLst/>
              </a:prstGeom>
            </p:spPr>
            <p:txBody>
              <a:bodyPr wrap="square">
                <a:spAutoFit/>
              </a:bodyPr>
              <a:lstStyle/>
              <a:p>
                <a:pPr algn="ctr"/>
                <a:r>
                  <a:rPr lang="en-US" sz="14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I</a:t>
                </a:r>
                <a:r>
                  <a:rPr lang="en-US" sz="14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ph</a:t>
                </a:r>
                <a:endParaRPr lang="en-US"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cxnSp>
            <p:nvCxnSpPr>
              <p:cNvPr id="64" name="Straight Arrow Connector 63"/>
              <p:cNvCxnSpPr/>
              <p:nvPr/>
            </p:nvCxnSpPr>
            <p:spPr bwMode="auto">
              <a:xfrm>
                <a:off x="4640178" y="5627645"/>
                <a:ext cx="226555" cy="0"/>
              </a:xfrm>
              <a:prstGeom prst="straightConnector1">
                <a:avLst/>
              </a:prstGeom>
              <a:noFill/>
              <a:ln w="25400" cap="flat" cmpd="sng" algn="ctr">
                <a:solidFill>
                  <a:srgbClr val="000000"/>
                </a:solidFill>
                <a:prstDash val="solid"/>
                <a:round/>
                <a:headEnd type="none" w="med" len="med"/>
                <a:tailEnd type="arrow"/>
              </a:ln>
              <a:effectLst/>
            </p:spPr>
          </p:cxnSp>
          <p:sp>
            <p:nvSpPr>
              <p:cNvPr id="65" name="Rectangle 64"/>
              <p:cNvSpPr/>
              <p:nvPr/>
            </p:nvSpPr>
            <p:spPr>
              <a:xfrm>
                <a:off x="4296914" y="5772504"/>
                <a:ext cx="301686" cy="276999"/>
              </a:xfrm>
              <a:prstGeom prst="rect">
                <a:avLst/>
              </a:prstGeom>
            </p:spPr>
            <p:txBody>
              <a:bodyPr wrap="none">
                <a:spAutoFit/>
              </a:bodyPr>
              <a:lstStyle/>
              <a:p>
                <a:pPr algn="ctr"/>
                <a:r>
                  <a:rPr lang="en-US" sz="12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R</a:t>
                </a:r>
                <a:endParaRPr lang="en-US" sz="20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grpSp>
      </p:grpSp>
    </p:spTree>
    <p:extLst>
      <p:ext uri="{BB962C8B-B14F-4D97-AF65-F5344CB8AC3E}">
        <p14:creationId xmlns:p14="http://schemas.microsoft.com/office/powerpoint/2010/main" val="2804384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20040" y="228600"/>
            <a:ext cx="7416800" cy="830997"/>
          </a:xfrm>
          <a:prstGeom prst="rect">
            <a:avLst/>
          </a:prstGeom>
          <a:noFill/>
          <a:ln w="9525">
            <a:noFill/>
            <a:miter lim="800000"/>
            <a:headEnd/>
            <a:tailEnd/>
          </a:ln>
        </p:spPr>
        <p:txBody>
          <a:bodyPr>
            <a:spAutoFit/>
          </a:bodyPr>
          <a:lstStyle/>
          <a:p>
            <a:r>
              <a:rPr lang="sr-Latn-RS" sz="2400" b="1" dirty="0" smtClean="0">
                <a:solidFill>
                  <a:srgbClr val="FFFFFF"/>
                </a:solidFill>
              </a:rPr>
              <a:t>Fabrication of full devices</a:t>
            </a:r>
            <a:r>
              <a:rPr lang="en-US" sz="2400" b="1" dirty="0" smtClean="0">
                <a:solidFill>
                  <a:srgbClr val="FFFFFF"/>
                </a:solidFill>
              </a:rPr>
              <a:t>:				</a:t>
            </a:r>
            <a:endParaRPr lang="en-US" sz="2400" b="1" dirty="0">
              <a:solidFill>
                <a:srgbClr val="FFFFFF"/>
              </a:solidFill>
            </a:endParaRPr>
          </a:p>
        </p:txBody>
      </p:sp>
      <p:pic>
        <p:nvPicPr>
          <p:cNvPr id="9" name="Picture 2" descr="C:\Users\zzobenica\Desktop\contact_pad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42" r="-1514" b="-9737"/>
          <a:stretch/>
        </p:blipFill>
        <p:spPr bwMode="auto">
          <a:xfrm>
            <a:off x="228600" y="866834"/>
            <a:ext cx="3886200" cy="4549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9612" y="1615683"/>
            <a:ext cx="4572000" cy="3139321"/>
          </a:xfrm>
          <a:prstGeom prst="rect">
            <a:avLst/>
          </a:prstGeom>
          <a:noFill/>
        </p:spPr>
        <p:txBody>
          <a:bodyPr wrap="square" rtlCol="0">
            <a:spAutoFit/>
          </a:bodyPr>
          <a:lstStyle/>
          <a:p>
            <a:pPr marL="285750" indent="-285750">
              <a:buFontTx/>
              <a:buChar char="-"/>
            </a:pPr>
            <a:r>
              <a:rPr lang="sr-Latn-RS" b="1" i="1" dirty="0" smtClean="0"/>
              <a:t>Over 50 fabrication steps:</a:t>
            </a:r>
          </a:p>
          <a:p>
            <a:pPr marL="285750" indent="-285750">
              <a:buFontTx/>
              <a:buChar char="-"/>
            </a:pPr>
            <a:endParaRPr lang="sr-Latn-RS" b="1" i="1" dirty="0" smtClean="0"/>
          </a:p>
          <a:p>
            <a:pPr marL="285750" indent="-285750">
              <a:buFontTx/>
              <a:buChar char="-"/>
            </a:pPr>
            <a:r>
              <a:rPr lang="sr-Latn-RS" dirty="0"/>
              <a:t>Multiple wet and dry etching </a:t>
            </a:r>
            <a:r>
              <a:rPr lang="sr-Latn-RS" dirty="0" smtClean="0"/>
              <a:t>steps</a:t>
            </a:r>
          </a:p>
          <a:p>
            <a:pPr marL="285750" indent="-285750">
              <a:buFontTx/>
              <a:buChar char="-"/>
            </a:pPr>
            <a:endParaRPr lang="sr-Latn-RS" i="1" dirty="0" smtClean="0"/>
          </a:p>
          <a:p>
            <a:pPr marL="285750" indent="-285750">
              <a:buFontTx/>
              <a:buChar char="-"/>
            </a:pPr>
            <a:r>
              <a:rPr lang="sr-Latn-RS" dirty="0" smtClean="0"/>
              <a:t>3 Optical lithography steps </a:t>
            </a:r>
          </a:p>
          <a:p>
            <a:r>
              <a:rPr lang="sr-Latn-RS" dirty="0"/>
              <a:t> </a:t>
            </a:r>
            <a:r>
              <a:rPr lang="sr-Latn-RS" dirty="0" smtClean="0"/>
              <a:t>  (for defining contact pad positions)</a:t>
            </a:r>
          </a:p>
          <a:p>
            <a:pPr marL="285750" indent="-285750">
              <a:buFontTx/>
              <a:buChar char="-"/>
            </a:pPr>
            <a:endParaRPr lang="sr-Latn-RS" dirty="0"/>
          </a:p>
          <a:p>
            <a:pPr marL="285750" indent="-285750">
              <a:buFontTx/>
              <a:buChar char="-"/>
            </a:pPr>
            <a:r>
              <a:rPr lang="sr-Latn-RS" dirty="0" smtClean="0"/>
              <a:t>Metal evaporation</a:t>
            </a:r>
          </a:p>
          <a:p>
            <a:pPr marL="285750" indent="-285750">
              <a:buFontTx/>
              <a:buChar char="-"/>
            </a:pPr>
            <a:endParaRPr lang="sr-Latn-RS" dirty="0" smtClean="0"/>
          </a:p>
          <a:p>
            <a:pPr marL="285750" indent="-285750">
              <a:buFontTx/>
              <a:buChar char="-"/>
            </a:pPr>
            <a:r>
              <a:rPr lang="sr-Latn-RS" dirty="0" smtClean="0"/>
              <a:t>Electron beam lithography</a:t>
            </a:r>
          </a:p>
          <a:p>
            <a:r>
              <a:rPr lang="sr-Latn-RS" dirty="0"/>
              <a:t> </a:t>
            </a:r>
            <a:r>
              <a:rPr lang="sr-Latn-RS" dirty="0" smtClean="0"/>
              <a:t>  (for patterning the photonic crystal)</a:t>
            </a:r>
          </a:p>
        </p:txBody>
      </p:sp>
      <p:sp>
        <p:nvSpPr>
          <p:cNvPr id="8" name="TextBox 7"/>
          <p:cNvSpPr txBox="1"/>
          <p:nvPr/>
        </p:nvSpPr>
        <p:spPr>
          <a:xfrm>
            <a:off x="533400" y="5053399"/>
            <a:ext cx="2971800" cy="954107"/>
          </a:xfrm>
          <a:prstGeom prst="rect">
            <a:avLst/>
          </a:prstGeom>
          <a:noFill/>
        </p:spPr>
        <p:txBody>
          <a:bodyPr wrap="square" rtlCol="0">
            <a:spAutoFit/>
          </a:bodyPr>
          <a:lstStyle/>
          <a:p>
            <a:pPr algn="ctr"/>
            <a:r>
              <a:rPr lang="sr-Latn-RS" sz="1400" i="1" dirty="0" smtClean="0"/>
              <a:t>Double membrane device with </a:t>
            </a:r>
          </a:p>
          <a:p>
            <a:pPr algn="ctr"/>
            <a:r>
              <a:rPr lang="sr-Latn-RS" sz="1400" i="1" dirty="0" smtClean="0"/>
              <a:t>highlighted contact pads   </a:t>
            </a:r>
          </a:p>
          <a:p>
            <a:pPr algn="ctr"/>
            <a:endParaRPr lang="sr-Latn-RS" sz="1400" dirty="0" smtClean="0"/>
          </a:p>
          <a:p>
            <a:pPr algn="ctr"/>
            <a:r>
              <a:rPr lang="sr-Latn-RS" sz="1400" dirty="0" smtClean="0"/>
              <a:t>* M. Petruzzella</a:t>
            </a:r>
            <a:endParaRPr lang="en-GB" sz="1400" dirty="0"/>
          </a:p>
        </p:txBody>
      </p:sp>
      <p:sp>
        <p:nvSpPr>
          <p:cNvPr id="12" name="Rectangle 22"/>
          <p:cNvSpPr>
            <a:spLocks/>
          </p:cNvSpPr>
          <p:nvPr/>
        </p:nvSpPr>
        <p:spPr bwMode="auto">
          <a:xfrm>
            <a:off x="1783080" y="2710119"/>
            <a:ext cx="731520" cy="475225"/>
          </a:xfrm>
          <a:prstGeom prst="rect">
            <a:avLst/>
          </a:prstGeom>
          <a:solidFill>
            <a:schemeClr val="accent4">
              <a:lumMod val="20000"/>
              <a:lumOff val="80000"/>
              <a:alpha val="29999"/>
            </a:schemeClr>
          </a:solidFill>
          <a:ln w="38100" cap="flat">
            <a:solidFill>
              <a:srgbClr val="000000">
                <a:alpha val="29999"/>
              </a:srgbClr>
            </a:solidFill>
            <a:prstDash val="sysDot"/>
            <a:miter lim="800000"/>
            <a:headEnd type="none" w="med" len="med"/>
            <a:tailEnd type="none" w="med" len="med"/>
          </a:ln>
          <a:effectLst>
            <a:outerShdw blurRad="38100" dist="25399" dir="5400000" algn="ctr" rotWithShape="0">
              <a:schemeClr val="bg2">
                <a:alpha val="50000"/>
              </a:schemeClr>
            </a:outerShdw>
          </a:effectLst>
        </p:spPr>
        <p:txBody>
          <a:bodyPr lIns="0" tIns="0" rIns="0" bIns="0"/>
          <a:lstStyle/>
          <a:p>
            <a:pPr>
              <a:defRPr/>
            </a:pPr>
            <a:endParaRPr lang="en-GB"/>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97" t="6083" r="7233" b="13094"/>
          <a:stretch/>
        </p:blipFill>
        <p:spPr bwMode="auto">
          <a:xfrm>
            <a:off x="242644" y="1472674"/>
            <a:ext cx="3817172" cy="295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65330" y="4422787"/>
            <a:ext cx="2971800" cy="523220"/>
          </a:xfrm>
          <a:prstGeom prst="rect">
            <a:avLst/>
          </a:prstGeom>
          <a:noFill/>
        </p:spPr>
        <p:txBody>
          <a:bodyPr wrap="square" rtlCol="0">
            <a:spAutoFit/>
          </a:bodyPr>
          <a:lstStyle/>
          <a:p>
            <a:pPr algn="ctr"/>
            <a:r>
              <a:rPr lang="sr-Latn-RS" sz="1400" i="1" dirty="0" smtClean="0"/>
              <a:t>Double membrane device with an L3 modified cavity</a:t>
            </a:r>
            <a:endParaRPr lang="en-GB" sz="1400" dirty="0"/>
          </a:p>
        </p:txBody>
      </p:sp>
    </p:spTree>
    <p:extLst>
      <p:ext uri="{BB962C8B-B14F-4D97-AF65-F5344CB8AC3E}">
        <p14:creationId xmlns:p14="http://schemas.microsoft.com/office/powerpoint/2010/main" val="30975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down)">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wipe(down)">
                                      <p:cBhvr>
                                        <p:cTn id="30" dur="500"/>
                                        <p:tgtEl>
                                          <p:spTgt spid="4">
                                            <p:txEl>
                                              <p:pRg st="9" end="9"/>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wipe(down)">
                                      <p:cBhvr>
                                        <p:cTn id="33" dur="500"/>
                                        <p:tgtEl>
                                          <p:spTgt spid="4">
                                            <p:txEl>
                                              <p:pRg st="10" end="10"/>
                                            </p:txEl>
                                          </p:spTgt>
                                        </p:tgtEl>
                                      </p:cBhvr>
                                    </p:animEffect>
                                  </p:childTnLst>
                                </p:cTn>
                              </p:par>
                            </p:childTnLst>
                          </p:cTn>
                        </p:par>
                        <p:par>
                          <p:cTn id="34" fill="hold">
                            <p:stCondLst>
                              <p:cond delay="500"/>
                            </p:stCondLst>
                            <p:childTnLst>
                              <p:par>
                                <p:cTn id="35" presetID="1" presetClass="entr" presetSubtype="0" fill="hold" grpId="1"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53" presetClass="entr" presetSubtype="16" fill="hold" nodeType="withEffect">
                                  <p:stCondLst>
                                    <p:cond delay="0"/>
                                  </p:stCondLst>
                                  <p:childTnLst>
                                    <p:set>
                                      <p:cBhvr>
                                        <p:cTn id="48" dur="1" fill="hold">
                                          <p:stCondLst>
                                            <p:cond delay="0"/>
                                          </p:stCondLst>
                                        </p:cTn>
                                        <p:tgtEl>
                                          <p:spTgt spid="4098"/>
                                        </p:tgtEl>
                                        <p:attrNameLst>
                                          <p:attrName>style.visibility</p:attrName>
                                        </p:attrNameLst>
                                      </p:cBhvr>
                                      <p:to>
                                        <p:strVal val="visible"/>
                                      </p:to>
                                    </p:set>
                                    <p:anim calcmode="lin" valueType="num">
                                      <p:cBhvr>
                                        <p:cTn id="49" dur="500" fill="hold"/>
                                        <p:tgtEl>
                                          <p:spTgt spid="4098"/>
                                        </p:tgtEl>
                                        <p:attrNameLst>
                                          <p:attrName>ppt_w</p:attrName>
                                        </p:attrNameLst>
                                      </p:cBhvr>
                                      <p:tavLst>
                                        <p:tav tm="0">
                                          <p:val>
                                            <p:fltVal val="0"/>
                                          </p:val>
                                        </p:tav>
                                        <p:tav tm="100000">
                                          <p:val>
                                            <p:strVal val="#ppt_w"/>
                                          </p:val>
                                        </p:tav>
                                      </p:tavLst>
                                    </p:anim>
                                    <p:anim calcmode="lin" valueType="num">
                                      <p:cBhvr>
                                        <p:cTn id="50" dur="500" fill="hold"/>
                                        <p:tgtEl>
                                          <p:spTgt spid="4098"/>
                                        </p:tgtEl>
                                        <p:attrNameLst>
                                          <p:attrName>ppt_h</p:attrName>
                                        </p:attrNameLst>
                                      </p:cBhvr>
                                      <p:tavLst>
                                        <p:tav tm="0">
                                          <p:val>
                                            <p:fltVal val="0"/>
                                          </p:val>
                                        </p:tav>
                                        <p:tav tm="100000">
                                          <p:val>
                                            <p:strVal val="#ppt_h"/>
                                          </p:val>
                                        </p:tav>
                                      </p:tavLst>
                                    </p:anim>
                                    <p:animEffect transition="in" filter="fade">
                                      <p:cBhvr>
                                        <p:cTn id="51" dur="500"/>
                                        <p:tgtEl>
                                          <p:spTgt spid="4098"/>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8" grpId="0"/>
      <p:bldP spid="12" grpId="0" animBg="1"/>
      <p:bldP spid="12" grpId="1"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589" y="228600"/>
            <a:ext cx="7924800" cy="461665"/>
          </a:xfrm>
          <a:prstGeom prst="rect">
            <a:avLst/>
          </a:prstGeom>
        </p:spPr>
        <p:txBody>
          <a:bodyPr wrap="square">
            <a:spAutoFit/>
          </a:bodyPr>
          <a:lstStyle/>
          <a:p>
            <a:pPr lvl="0"/>
            <a:r>
              <a:rPr lang="en-US" sz="2400" b="1" dirty="0" smtClean="0">
                <a:solidFill>
                  <a:srgbClr val="FFFFFF"/>
                </a:solidFill>
              </a:rPr>
              <a:t>Filtering with </a:t>
            </a:r>
            <a:r>
              <a:rPr lang="en-US" sz="2400" b="1" dirty="0">
                <a:solidFill>
                  <a:srgbClr val="FFFFFF"/>
                </a:solidFill>
              </a:rPr>
              <a:t>p</a:t>
            </a:r>
            <a:r>
              <a:rPr lang="en-US" sz="2400" b="1" dirty="0" smtClean="0">
                <a:solidFill>
                  <a:srgbClr val="FFFFFF"/>
                </a:solidFill>
              </a:rPr>
              <a:t>hotonic </a:t>
            </a:r>
            <a:r>
              <a:rPr lang="en-US" sz="2400" b="1" dirty="0" smtClean="0">
                <a:solidFill>
                  <a:srgbClr val="FFFFFF"/>
                </a:solidFill>
              </a:rPr>
              <a:t>crystal </a:t>
            </a:r>
            <a:r>
              <a:rPr lang="en-US" sz="2400" b="1" dirty="0" smtClean="0">
                <a:solidFill>
                  <a:srgbClr val="FFFFFF"/>
                </a:solidFill>
              </a:rPr>
              <a:t>cavities</a:t>
            </a:r>
            <a:endParaRPr lang="en-US" sz="2800" b="1" dirty="0" smtClean="0">
              <a:solidFill>
                <a:srgbClr val="FFFFFF"/>
              </a:solidFill>
            </a:endParaRPr>
          </a:p>
        </p:txBody>
      </p:sp>
      <p:sp>
        <p:nvSpPr>
          <p:cNvPr id="3" name="TextBox 2"/>
          <p:cNvSpPr txBox="1"/>
          <p:nvPr/>
        </p:nvSpPr>
        <p:spPr>
          <a:xfrm>
            <a:off x="1464330" y="4209100"/>
            <a:ext cx="2590800" cy="307777"/>
          </a:xfrm>
          <a:prstGeom prst="rect">
            <a:avLst/>
          </a:prstGeom>
          <a:noFill/>
        </p:spPr>
        <p:txBody>
          <a:bodyPr wrap="square" rtlCol="0">
            <a:spAutoFit/>
          </a:bodyPr>
          <a:lstStyle/>
          <a:p>
            <a:r>
              <a:rPr lang="en-US" sz="1400" i="1" dirty="0" smtClean="0">
                <a:solidFill>
                  <a:srgbClr val="000000"/>
                </a:solidFill>
              </a:rPr>
              <a:t>Photonic crystal slab</a:t>
            </a:r>
            <a:endParaRPr lang="en-GB" sz="1400" i="1" dirty="0">
              <a:solidFill>
                <a:srgbClr val="000000"/>
              </a:solidFill>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7"/>
          <a:stretch/>
        </p:blipFill>
        <p:spPr bwMode="auto">
          <a:xfrm>
            <a:off x="682788" y="1561190"/>
            <a:ext cx="3643058" cy="260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4967797"/>
            <a:ext cx="7140160" cy="1661993"/>
          </a:xfrm>
          <a:prstGeom prst="rect">
            <a:avLst/>
          </a:prstGeom>
        </p:spPr>
        <p:txBody>
          <a:bodyPr wrap="none">
            <a:spAutoFit/>
          </a:bodyPr>
          <a:lstStyle/>
          <a:p>
            <a:pPr marL="742950" lvl="1" indent="-285750">
              <a:buFont typeface="Arial" panose="020B0604020202020204" pitchFamily="34" charset="0"/>
              <a:buChar char="•"/>
            </a:pPr>
            <a:r>
              <a:rPr lang="en-US" dirty="0">
                <a:solidFill>
                  <a:srgbClr val="000000"/>
                </a:solidFill>
              </a:rPr>
              <a:t>Very </a:t>
            </a:r>
            <a:r>
              <a:rPr lang="en-US" b="1" dirty="0">
                <a:solidFill>
                  <a:srgbClr val="000000"/>
                </a:solidFill>
              </a:rPr>
              <a:t>high Q </a:t>
            </a:r>
            <a:r>
              <a:rPr lang="en-US" dirty="0">
                <a:solidFill>
                  <a:srgbClr val="000000"/>
                </a:solidFill>
              </a:rPr>
              <a:t>factor possible </a:t>
            </a:r>
            <a:r>
              <a:rPr lang="en-US" dirty="0" smtClean="0">
                <a:solidFill>
                  <a:srgbClr val="000000"/>
                </a:solidFill>
              </a:rPr>
              <a:t>(up to 10</a:t>
            </a:r>
            <a:r>
              <a:rPr lang="en-US" baseline="30000" dirty="0" smtClean="0">
                <a:solidFill>
                  <a:srgbClr val="000000"/>
                </a:solidFill>
              </a:rPr>
              <a:t>6</a:t>
            </a:r>
            <a:r>
              <a:rPr lang="en-US" dirty="0" smtClean="0">
                <a:solidFill>
                  <a:srgbClr val="000000"/>
                </a:solidFill>
              </a:rPr>
              <a:t>) </a:t>
            </a:r>
          </a:p>
          <a:p>
            <a:pPr marL="742950" lvl="1" indent="-285750">
              <a:buFont typeface="Arial" panose="020B0604020202020204" pitchFamily="34" charset="0"/>
              <a:buChar char="•"/>
            </a:pPr>
            <a:endParaRPr lang="en-US" dirty="0">
              <a:solidFill>
                <a:srgbClr val="000000"/>
              </a:solidFill>
            </a:endParaRPr>
          </a:p>
          <a:p>
            <a:pPr marL="742950" lvl="1" indent="-285750">
              <a:buFont typeface="Arial" panose="020B0604020202020204" pitchFamily="34" charset="0"/>
              <a:buChar char="•"/>
            </a:pPr>
            <a:r>
              <a:rPr lang="en-US" dirty="0" smtClean="0">
                <a:solidFill>
                  <a:srgbClr val="000000"/>
                </a:solidFill>
              </a:rPr>
              <a:t>Small Volume ~ </a:t>
            </a:r>
            <a:r>
              <a:rPr lang="el-GR" dirty="0" smtClean="0">
                <a:solidFill>
                  <a:srgbClr val="000000"/>
                </a:solidFill>
              </a:rPr>
              <a:t>λ</a:t>
            </a:r>
            <a:r>
              <a:rPr lang="en-GB" baseline="30000" dirty="0" smtClean="0">
                <a:solidFill>
                  <a:srgbClr val="000000"/>
                </a:solidFill>
              </a:rPr>
              <a:t>3  </a:t>
            </a:r>
            <a:r>
              <a:rPr lang="en-US" smtClean="0">
                <a:solidFill>
                  <a:srgbClr val="000000"/>
                </a:solidFill>
              </a:rPr>
              <a:t>→</a:t>
            </a:r>
            <a:r>
              <a:rPr lang="en-GB" smtClean="0">
                <a:solidFill>
                  <a:srgbClr val="000000"/>
                </a:solidFill>
              </a:rPr>
              <a:t>   </a:t>
            </a:r>
            <a:r>
              <a:rPr lang="en-GB" b="1" smtClean="0">
                <a:solidFill>
                  <a:srgbClr val="000000"/>
                </a:solidFill>
              </a:rPr>
              <a:t>Large free spectral range possible</a:t>
            </a:r>
            <a:endParaRPr lang="en-GB" b="1" baseline="30000" dirty="0" smtClean="0">
              <a:solidFill>
                <a:srgbClr val="000000"/>
              </a:solidFill>
            </a:endParaRPr>
          </a:p>
          <a:p>
            <a:pPr marL="742950" lvl="1" indent="-285750">
              <a:buFont typeface="Arial" panose="020B0604020202020204" pitchFamily="34" charset="0"/>
              <a:buChar char="•"/>
            </a:pPr>
            <a:endParaRPr lang="en-GB" baseline="30000" dirty="0">
              <a:solidFill>
                <a:srgbClr val="000000"/>
              </a:solidFill>
            </a:endParaRPr>
          </a:p>
          <a:p>
            <a:pPr marL="742950" lvl="1" indent="-285750">
              <a:buFont typeface="Arial" panose="020B0604020202020204" pitchFamily="34" charset="0"/>
              <a:buChar char="•"/>
            </a:pPr>
            <a:r>
              <a:rPr lang="en-GB" dirty="0" smtClean="0">
                <a:solidFill>
                  <a:srgbClr val="000000"/>
                </a:solidFill>
              </a:rPr>
              <a:t>Light mass (</a:t>
            </a:r>
            <a:r>
              <a:rPr lang="en-US" b="1" dirty="0" smtClean="0">
                <a:solidFill>
                  <a:srgbClr val="000000"/>
                </a:solidFill>
              </a:rPr>
              <a:t>~ 10 </a:t>
            </a:r>
            <a:r>
              <a:rPr lang="en-US" b="1" dirty="0" err="1" smtClean="0">
                <a:solidFill>
                  <a:srgbClr val="000000"/>
                </a:solidFill>
              </a:rPr>
              <a:t>picograms</a:t>
            </a:r>
            <a:r>
              <a:rPr lang="en-US" dirty="0" smtClean="0">
                <a:solidFill>
                  <a:srgbClr val="000000"/>
                </a:solidFill>
              </a:rPr>
              <a:t>) → high speed</a:t>
            </a:r>
          </a:p>
          <a:p>
            <a:pPr lvl="1"/>
            <a:endParaRPr lang="en-US" dirty="0">
              <a:solidFill>
                <a:srgbClr val="000000"/>
              </a:solidFill>
            </a:endParaRPr>
          </a:p>
        </p:txBody>
      </p:sp>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431" y="1275613"/>
            <a:ext cx="4585712" cy="334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57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0001_0100.avi">
            <a:hlinkClick r:id="" action="ppaction://media"/>
          </p:cNvPr>
          <p:cNvPicPr>
            <a:picLocks noRot="1" noChangeAspect="1"/>
          </p:cNvPicPr>
          <p:nvPr>
            <a:videoFile r:link="rId1"/>
          </p:nvPr>
        </p:nvPicPr>
        <p:blipFill>
          <a:blip r:embed="rId3" cstate="print"/>
          <a:srcRect/>
          <a:stretch>
            <a:fillRect/>
          </a:stretch>
        </p:blipFill>
        <p:spPr bwMode="auto">
          <a:xfrm>
            <a:off x="457200" y="1524000"/>
            <a:ext cx="3124200" cy="2343150"/>
          </a:xfrm>
          <a:prstGeom prst="rect">
            <a:avLst/>
          </a:prstGeom>
          <a:noFill/>
          <a:ln w="9525">
            <a:noFill/>
            <a:miter lim="800000"/>
            <a:headEnd/>
            <a:tailEnd/>
          </a:ln>
        </p:spPr>
      </p:pic>
      <p:sp>
        <p:nvSpPr>
          <p:cNvPr id="363534" name="Title 1"/>
          <p:cNvSpPr>
            <a:spLocks noGrp="1"/>
          </p:cNvSpPr>
          <p:nvPr>
            <p:ph type="title" idx="4294967295"/>
          </p:nvPr>
        </p:nvSpPr>
        <p:spPr/>
        <p:txBody>
          <a:bodyPr/>
          <a:lstStyle/>
          <a:p>
            <a:pPr eaLnBrk="1" hangingPunct="1"/>
            <a:r>
              <a:rPr lang="en-US" sz="2400" smtClean="0"/>
              <a:t>Cavity actuation</a:t>
            </a:r>
          </a:p>
        </p:txBody>
      </p:sp>
      <p:pic>
        <p:nvPicPr>
          <p:cNvPr id="27" name="Picture 26" descr="slabs_anim.gif"/>
          <p:cNvPicPr>
            <a:picLocks noChangeAspect="1"/>
          </p:cNvPicPr>
          <p:nvPr/>
        </p:nvPicPr>
        <p:blipFill>
          <a:blip r:embed="rId4" cstate="print"/>
          <a:srcRect/>
          <a:stretch>
            <a:fillRect/>
          </a:stretch>
        </p:blipFill>
        <p:spPr bwMode="auto">
          <a:xfrm>
            <a:off x="5010150" y="962025"/>
            <a:ext cx="3962400" cy="2971800"/>
          </a:xfrm>
          <a:prstGeom prst="rect">
            <a:avLst/>
          </a:prstGeom>
          <a:noFill/>
          <a:ln w="9525">
            <a:noFill/>
            <a:miter lim="800000"/>
            <a:headEnd/>
            <a:tailEnd/>
          </a:ln>
        </p:spPr>
      </p:pic>
      <p:sp>
        <p:nvSpPr>
          <p:cNvPr id="363538" name="TextBox 13"/>
          <p:cNvSpPr txBox="1">
            <a:spLocks noChangeArrowheads="1"/>
          </p:cNvSpPr>
          <p:nvPr/>
        </p:nvSpPr>
        <p:spPr bwMode="auto">
          <a:xfrm>
            <a:off x="127744" y="909414"/>
            <a:ext cx="3916457" cy="707886"/>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101073"/>
                </a:solidFill>
              </a:rPr>
              <a:t>Double-membrane </a:t>
            </a:r>
            <a:r>
              <a:rPr lang="en-US" sz="2000" b="1" smtClean="0">
                <a:solidFill>
                  <a:srgbClr val="101073"/>
                </a:solidFill>
              </a:rPr>
              <a:t>structures: </a:t>
            </a:r>
          </a:p>
          <a:p>
            <a:pPr fontAlgn="base">
              <a:spcBef>
                <a:spcPct val="0"/>
              </a:spcBef>
              <a:spcAft>
                <a:spcPct val="0"/>
              </a:spcAft>
            </a:pPr>
            <a:r>
              <a:rPr lang="en-US" sz="2000" b="1" smtClean="0">
                <a:solidFill>
                  <a:srgbClr val="101073"/>
                </a:solidFill>
              </a:rPr>
              <a:t>Change </a:t>
            </a:r>
            <a:r>
              <a:rPr lang="en-US" sz="2000" b="1" i="1" smtClean="0">
                <a:solidFill>
                  <a:srgbClr val="101073"/>
                </a:solidFill>
              </a:rPr>
              <a:t>effective index</a:t>
            </a:r>
            <a:endParaRPr lang="en-US" sz="2000" b="1" i="1">
              <a:solidFill>
                <a:srgbClr val="101073"/>
              </a:solidFill>
            </a:endParaRPr>
          </a:p>
        </p:txBody>
      </p:sp>
      <p:grpSp>
        <p:nvGrpSpPr>
          <p:cNvPr id="2" name="Group 1"/>
          <p:cNvGrpSpPr/>
          <p:nvPr/>
        </p:nvGrpSpPr>
        <p:grpSpPr>
          <a:xfrm>
            <a:off x="95250" y="3352800"/>
            <a:ext cx="4800600" cy="3358402"/>
            <a:chOff x="95250" y="3352800"/>
            <a:chExt cx="4800600" cy="3358402"/>
          </a:xfrm>
        </p:grpSpPr>
        <p:sp>
          <p:nvSpPr>
            <p:cNvPr id="4" name="TextBox 3"/>
            <p:cNvSpPr txBox="1"/>
            <p:nvPr/>
          </p:nvSpPr>
          <p:spPr>
            <a:xfrm>
              <a:off x="200025" y="3352800"/>
              <a:ext cx="3281668" cy="461665"/>
            </a:xfrm>
            <a:prstGeom prst="rect">
              <a:avLst/>
            </a:prstGeom>
            <a:noFill/>
          </p:spPr>
          <p:txBody>
            <a:bodyPr wrap="none" rtlCol="0">
              <a:spAutoFit/>
            </a:bodyPr>
            <a:lstStyle/>
            <a:p>
              <a:r>
                <a:rPr lang="en-US" sz="2400" dirty="0" smtClean="0"/>
                <a:t>Electrostatic actuation:</a:t>
              </a:r>
              <a:endParaRPr lang="en-GB" sz="2400" dirty="0"/>
            </a:p>
          </p:txBody>
        </p:sp>
        <p:pic>
          <p:nvPicPr>
            <p:cNvPr id="16" name="Picture 15" descr="nems-bridge_2.png"/>
            <p:cNvPicPr>
              <a:picLocks noChangeAspect="1"/>
            </p:cNvPicPr>
            <p:nvPr/>
          </p:nvPicPr>
          <p:blipFill>
            <a:blip r:embed="rId5" cstate="print"/>
            <a:stretch>
              <a:fillRect/>
            </a:stretch>
          </p:blipFill>
          <p:spPr>
            <a:xfrm>
              <a:off x="95250" y="3887320"/>
              <a:ext cx="4800600" cy="2823882"/>
            </a:xfrm>
            <a:prstGeom prst="rect">
              <a:avLst/>
            </a:prstGeom>
          </p:spPr>
        </p:pic>
      </p:grpSp>
    </p:spTree>
    <p:extLst>
      <p:ext uri="{BB962C8B-B14F-4D97-AF65-F5344CB8AC3E}">
        <p14:creationId xmlns:p14="http://schemas.microsoft.com/office/powerpoint/2010/main" val="4043306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2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Nanomechanical</a:t>
            </a:r>
            <a:r>
              <a:rPr lang="en-US" sz="2400" dirty="0" smtClean="0"/>
              <a:t> cavities</a:t>
            </a:r>
            <a:endParaRPr lang="en-US" sz="2400" dirty="0"/>
          </a:p>
        </p:txBody>
      </p:sp>
      <p:pic>
        <p:nvPicPr>
          <p:cNvPr id="3" name="Picture 3" descr="E8_detail_cut.jpg"/>
          <p:cNvPicPr>
            <a:picLocks noChangeAspect="1"/>
          </p:cNvPicPr>
          <p:nvPr/>
        </p:nvPicPr>
        <p:blipFill rotWithShape="1">
          <a:blip r:embed="rId2">
            <a:extLst>
              <a:ext uri="{28A0092B-C50C-407E-A947-70E740481C1C}">
                <a14:useLocalDpi xmlns:a14="http://schemas.microsoft.com/office/drawing/2010/main" val="0"/>
              </a:ext>
            </a:extLst>
          </a:blip>
          <a:srcRect t="11166" b="14723"/>
          <a:stretch/>
        </p:blipFill>
        <p:spPr bwMode="auto">
          <a:xfrm>
            <a:off x="685800" y="982748"/>
            <a:ext cx="7725782" cy="327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07319" y="3388660"/>
            <a:ext cx="8836682" cy="3446958"/>
            <a:chOff x="307319" y="3388660"/>
            <a:chExt cx="8836682" cy="3446958"/>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14"/>
            <a:stretch/>
          </p:blipFill>
          <p:spPr bwMode="auto">
            <a:xfrm>
              <a:off x="4800601" y="3388660"/>
              <a:ext cx="4343400" cy="344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7319" y="4876800"/>
              <a:ext cx="4251485" cy="830997"/>
            </a:xfrm>
            <a:prstGeom prst="rect">
              <a:avLst/>
            </a:prstGeom>
            <a:noFill/>
          </p:spPr>
          <p:txBody>
            <a:bodyPr wrap="none" rtlCol="0">
              <a:spAutoFit/>
            </a:bodyPr>
            <a:lstStyle/>
            <a:p>
              <a:pPr algn="ctr"/>
              <a:r>
                <a:rPr lang="en-US" sz="2400" b="1" dirty="0" smtClean="0"/>
                <a:t>Experimental </a:t>
              </a:r>
              <a:r>
                <a:rPr lang="en-US" sz="2400" b="1" dirty="0" smtClean="0"/>
                <a:t>tuning range: </a:t>
              </a:r>
              <a:endParaRPr lang="en-US" sz="2400" b="1" dirty="0" smtClean="0"/>
            </a:p>
            <a:p>
              <a:pPr algn="ctr"/>
              <a:r>
                <a:rPr lang="en-US" sz="2400" b="1" dirty="0" smtClean="0"/>
                <a:t>20-30 </a:t>
              </a:r>
              <a:r>
                <a:rPr lang="en-US" sz="2400" b="1" dirty="0" smtClean="0"/>
                <a:t>nm</a:t>
              </a:r>
              <a:endParaRPr lang="en-GB" sz="2400" b="1" dirty="0"/>
            </a:p>
          </p:txBody>
        </p:sp>
      </p:grpSp>
    </p:spTree>
    <p:extLst>
      <p:ext uri="{BB962C8B-B14F-4D97-AF65-F5344CB8AC3E}">
        <p14:creationId xmlns:p14="http://schemas.microsoft.com/office/powerpoint/2010/main" val="25526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smtClean="0"/>
              <a:t>Integrated </a:t>
            </a:r>
            <a:r>
              <a:rPr lang="en-US" altLang="en-US" sz="2400" dirty="0" err="1" smtClean="0"/>
              <a:t>microspectrometer</a:t>
            </a:r>
            <a:endParaRPr lang="en-US" altLang="en-US" sz="2400" dirty="0" smtClean="0"/>
          </a:p>
        </p:txBody>
      </p:sp>
      <p:pic>
        <p:nvPicPr>
          <p:cNvPr id="20" name="Picture 1" descr="C:\Users\ZOBENICA\Desktop\FOM\FOM_sketch_1.jpg"/>
          <p:cNvPicPr>
            <a:picLocks noChangeAspect="1" noChangeArrowheads="1"/>
          </p:cNvPicPr>
          <p:nvPr/>
        </p:nvPicPr>
        <p:blipFill>
          <a:blip r:embed="rId2" cstate="print"/>
          <a:srcRect l="2214" r="2597"/>
          <a:stretch>
            <a:fillRect/>
          </a:stretch>
        </p:blipFill>
        <p:spPr bwMode="auto">
          <a:xfrm>
            <a:off x="1291018" y="1210829"/>
            <a:ext cx="6553200" cy="4908550"/>
          </a:xfrm>
          <a:prstGeom prst="rect">
            <a:avLst/>
          </a:prstGeom>
          <a:noFill/>
        </p:spPr>
      </p:pic>
      <p:grpSp>
        <p:nvGrpSpPr>
          <p:cNvPr id="21" name="Group 4"/>
          <p:cNvGrpSpPr/>
          <p:nvPr/>
        </p:nvGrpSpPr>
        <p:grpSpPr>
          <a:xfrm>
            <a:off x="6248400" y="4800600"/>
            <a:ext cx="1315422" cy="1018052"/>
            <a:chOff x="6384502" y="4724400"/>
            <a:chExt cx="1315422" cy="1018052"/>
          </a:xfrm>
        </p:grpSpPr>
        <p:sp>
          <p:nvSpPr>
            <p:cNvPr id="22" name="Rectangle 21"/>
            <p:cNvSpPr/>
            <p:nvPr/>
          </p:nvSpPr>
          <p:spPr>
            <a:xfrm>
              <a:off x="6400800" y="5403898"/>
              <a:ext cx="1299124"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smtClean="0">
                  <a:ln w="11430"/>
                  <a:solidFill>
                    <a:srgbClr val="F8F8F8"/>
                  </a:solidFill>
                  <a:effectLst>
                    <a:outerShdw blurRad="25400" algn="tl" rotWithShape="0">
                      <a:srgbClr val="000000">
                        <a:alpha val="43000"/>
                      </a:srgbClr>
                    </a:outerShdw>
                  </a:effectLst>
                </a:rPr>
                <a:t>AlGaAs</a:t>
              </a:r>
              <a:endParaRPr lang="en-US" sz="2400" b="1" cap="none" spc="150" dirty="0">
                <a:ln w="11430"/>
                <a:solidFill>
                  <a:srgbClr val="F8F8F8"/>
                </a:solidFill>
                <a:effectLst>
                  <a:outerShdw blurRad="25400" algn="tl" rotWithShape="0">
                    <a:srgbClr val="000000">
                      <a:alpha val="43000"/>
                    </a:srgbClr>
                  </a:outerShdw>
                </a:effectLst>
              </a:endParaRPr>
            </a:p>
          </p:txBody>
        </p:sp>
        <p:sp>
          <p:nvSpPr>
            <p:cNvPr id="23" name="Rectangle 22"/>
            <p:cNvSpPr/>
            <p:nvPr/>
          </p:nvSpPr>
          <p:spPr>
            <a:xfrm>
              <a:off x="6384502" y="4724400"/>
              <a:ext cx="1299124"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err="1" smtClean="0">
                  <a:ln w="11430"/>
                  <a:solidFill>
                    <a:srgbClr val="F8F8F8"/>
                  </a:solidFill>
                  <a:effectLst>
                    <a:outerShdw blurRad="25400" algn="tl" rotWithShape="0">
                      <a:srgbClr val="000000">
                        <a:alpha val="43000"/>
                      </a:srgbClr>
                    </a:outerShdw>
                  </a:effectLst>
                </a:rPr>
                <a:t>AlGaAs</a:t>
              </a:r>
              <a:endParaRPr lang="en-US" sz="2000" b="1" cap="none" spc="150" dirty="0">
                <a:ln w="11430"/>
                <a:solidFill>
                  <a:srgbClr val="F8F8F8"/>
                </a:solidFill>
                <a:effectLst>
                  <a:outerShdw blurRad="25400" algn="tl" rotWithShape="0">
                    <a:srgbClr val="000000">
                      <a:alpha val="43000"/>
                    </a:srgbClr>
                  </a:outerShdw>
                </a:effectLst>
              </a:endParaRPr>
            </a:p>
          </p:txBody>
        </p:sp>
      </p:grpSp>
      <p:grpSp>
        <p:nvGrpSpPr>
          <p:cNvPr id="24" name="Group 19"/>
          <p:cNvGrpSpPr/>
          <p:nvPr/>
        </p:nvGrpSpPr>
        <p:grpSpPr>
          <a:xfrm>
            <a:off x="7620000" y="2109302"/>
            <a:ext cx="1377811" cy="1472098"/>
            <a:chOff x="7315200" y="2194957"/>
            <a:chExt cx="1377811" cy="1371600"/>
          </a:xfrm>
        </p:grpSpPr>
        <p:sp>
          <p:nvSpPr>
            <p:cNvPr id="25" name="Rectangle 24"/>
            <p:cNvSpPr/>
            <p:nvPr/>
          </p:nvSpPr>
          <p:spPr>
            <a:xfrm>
              <a:off x="8221921" y="2483614"/>
              <a:ext cx="471090" cy="400110"/>
            </a:xfrm>
            <a:prstGeom prst="rect">
              <a:avLst/>
            </a:prstGeom>
          </p:spPr>
          <p:txBody>
            <a:bodyPr wrap="none">
              <a:spAutoFit/>
            </a:bodyPr>
            <a:lstStyle/>
            <a:p>
              <a:pPr algn="ctr"/>
              <a:r>
                <a:rPr lang="en-US" sz="20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V</a:t>
              </a:r>
              <a:r>
                <a:rPr lang="en-US" sz="20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T</a:t>
              </a:r>
              <a:endParaRPr lang="en-US" sz="28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grpSp>
          <p:nvGrpSpPr>
            <p:cNvPr id="26" name="Group 30"/>
            <p:cNvGrpSpPr/>
            <p:nvPr/>
          </p:nvGrpSpPr>
          <p:grpSpPr>
            <a:xfrm rot="10800000">
              <a:off x="7315200" y="2194957"/>
              <a:ext cx="981836" cy="1371600"/>
              <a:chOff x="800100" y="1981200"/>
              <a:chExt cx="981836" cy="1371600"/>
            </a:xfrm>
          </p:grpSpPr>
          <p:cxnSp>
            <p:nvCxnSpPr>
              <p:cNvPr id="27" name="Straight Connector 26"/>
              <p:cNvCxnSpPr/>
              <p:nvPr/>
            </p:nvCxnSpPr>
            <p:spPr bwMode="auto">
              <a:xfrm rot="10800000">
                <a:off x="1066800" y="1981200"/>
                <a:ext cx="715136" cy="0"/>
              </a:xfrm>
              <a:prstGeom prst="line">
                <a:avLst/>
              </a:prstGeom>
              <a:noFill/>
              <a:ln w="254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rot="10800000">
                <a:off x="1066800" y="3352800"/>
                <a:ext cx="715136" cy="0"/>
              </a:xfrm>
              <a:prstGeom prst="line">
                <a:avLst/>
              </a:prstGeom>
              <a:noFill/>
              <a:ln w="25400"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flipV="1">
                <a:off x="1066800" y="1981200"/>
                <a:ext cx="0" cy="685800"/>
              </a:xfrm>
              <a:prstGeom prst="line">
                <a:avLst/>
              </a:prstGeom>
              <a:noFill/>
              <a:ln w="254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flipV="1">
                <a:off x="1066800" y="2743200"/>
                <a:ext cx="0" cy="609600"/>
              </a:xfrm>
              <a:prstGeom prst="line">
                <a:avLst/>
              </a:prstGeom>
              <a:noFill/>
              <a:ln w="25400"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flipH="1">
                <a:off x="800100" y="2743200"/>
                <a:ext cx="533400" cy="0"/>
              </a:xfrm>
              <a:prstGeom prst="line">
                <a:avLst/>
              </a:prstGeom>
              <a:noFill/>
              <a:ln w="254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flipH="1">
                <a:off x="933450" y="2667000"/>
                <a:ext cx="266700" cy="0"/>
              </a:xfrm>
              <a:prstGeom prst="line">
                <a:avLst/>
              </a:prstGeom>
              <a:noFill/>
              <a:ln w="57150" cap="flat" cmpd="sng" algn="ctr">
                <a:solidFill>
                  <a:srgbClr val="000000"/>
                </a:solidFill>
                <a:prstDash val="solid"/>
                <a:round/>
                <a:headEnd type="none" w="med" len="med"/>
                <a:tailEnd type="none" w="med" len="med"/>
              </a:ln>
              <a:effectLst/>
            </p:spPr>
          </p:cxnSp>
        </p:grpSp>
      </p:grpSp>
      <p:grpSp>
        <p:nvGrpSpPr>
          <p:cNvPr id="33" name="Group 1"/>
          <p:cNvGrpSpPr/>
          <p:nvPr/>
        </p:nvGrpSpPr>
        <p:grpSpPr>
          <a:xfrm>
            <a:off x="381000" y="1371600"/>
            <a:ext cx="1049899" cy="2545966"/>
            <a:chOff x="381000" y="1371600"/>
            <a:chExt cx="1049899" cy="2545966"/>
          </a:xfrm>
        </p:grpSpPr>
        <p:sp>
          <p:nvSpPr>
            <p:cNvPr id="34" name="Rectangle 33"/>
            <p:cNvSpPr/>
            <p:nvPr/>
          </p:nvSpPr>
          <p:spPr>
            <a:xfrm>
              <a:off x="569513" y="1371600"/>
              <a:ext cx="797313" cy="461665"/>
            </a:xfrm>
            <a:prstGeom prst="rect">
              <a:avLst/>
            </a:prstGeom>
          </p:spPr>
          <p:txBody>
            <a:bodyPr wrap="square">
              <a:spAutoFit/>
            </a:bodyPr>
            <a:lstStyle/>
            <a:p>
              <a:pPr algn="ctr"/>
              <a:r>
                <a:rPr lang="en-US" sz="2400" b="1" spc="5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I</a:t>
              </a:r>
              <a:r>
                <a:rPr lang="en-US" sz="2400" b="1" spc="50" baseline="-25000" dirty="0" smtClean="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ph</a:t>
              </a:r>
              <a:endParaRPr lang="en-US" sz="32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cxnSp>
          <p:nvCxnSpPr>
            <p:cNvPr id="35" name="Straight Arrow Connector 34"/>
            <p:cNvCxnSpPr/>
            <p:nvPr/>
          </p:nvCxnSpPr>
          <p:spPr bwMode="auto">
            <a:xfrm flipH="1">
              <a:off x="832336" y="1978953"/>
              <a:ext cx="236920" cy="0"/>
            </a:xfrm>
            <a:prstGeom prst="straightConnector1">
              <a:avLst/>
            </a:prstGeom>
            <a:noFill/>
            <a:ln w="15875" cap="flat" cmpd="sng" algn="ctr">
              <a:solidFill>
                <a:srgbClr val="000000"/>
              </a:solidFill>
              <a:prstDash val="solid"/>
              <a:round/>
              <a:headEnd type="none" w="med" len="med"/>
              <a:tailEnd type="arrow"/>
            </a:ln>
            <a:effectLst/>
          </p:spPr>
        </p:cxnSp>
        <p:cxnSp>
          <p:nvCxnSpPr>
            <p:cNvPr id="36" name="Straight Connector 35"/>
            <p:cNvCxnSpPr/>
            <p:nvPr/>
          </p:nvCxnSpPr>
          <p:spPr bwMode="auto">
            <a:xfrm flipH="1">
              <a:off x="803646" y="1981200"/>
              <a:ext cx="627253" cy="0"/>
            </a:xfrm>
            <a:prstGeom prst="line">
              <a:avLst/>
            </a:prstGeom>
            <a:noFill/>
            <a:ln w="2540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flipH="1">
              <a:off x="803643" y="3350553"/>
              <a:ext cx="627256" cy="0"/>
            </a:xfrm>
            <a:prstGeom prst="line">
              <a:avLst/>
            </a:prstGeom>
            <a:noFill/>
            <a:ln w="2540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flipV="1">
              <a:off x="805266" y="1978953"/>
              <a:ext cx="0" cy="539136"/>
            </a:xfrm>
            <a:prstGeom prst="line">
              <a:avLst/>
            </a:prstGeom>
            <a:noFill/>
            <a:ln w="25400" cap="flat" cmpd="sng" algn="ctr">
              <a:solidFill>
                <a:srgbClr val="000000"/>
              </a:solidFill>
              <a:prstDash val="solid"/>
              <a:round/>
              <a:headEnd type="none" w="med" len="med"/>
              <a:tailEnd type="none" w="med" len="med"/>
            </a:ln>
            <a:effectLst/>
          </p:spPr>
        </p:cxnSp>
        <p:cxnSp>
          <p:nvCxnSpPr>
            <p:cNvPr id="39" name="Straight Connector 38"/>
            <p:cNvCxnSpPr/>
            <p:nvPr/>
          </p:nvCxnSpPr>
          <p:spPr bwMode="auto">
            <a:xfrm flipV="1">
              <a:off x="805266" y="2897910"/>
              <a:ext cx="0" cy="452643"/>
            </a:xfrm>
            <a:prstGeom prst="line">
              <a:avLst/>
            </a:prstGeom>
            <a:noFill/>
            <a:ln w="25400" cap="flat" cmpd="sng" algn="ctr">
              <a:solidFill>
                <a:srgbClr val="000000"/>
              </a:solidFill>
              <a:prstDash val="solid"/>
              <a:round/>
              <a:headEnd type="none" w="med" len="med"/>
              <a:tailEnd type="none" w="med" len="med"/>
            </a:ln>
            <a:effectLst/>
          </p:spPr>
        </p:cxnSp>
        <p:pic>
          <p:nvPicPr>
            <p:cNvPr id="40" name="Picture 3" descr="C:\Users\zzobenica\Desktop\KcjeMXbM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8" r="2288"/>
            <a:stretch/>
          </p:blipFill>
          <p:spPr bwMode="auto">
            <a:xfrm rot="16200000">
              <a:off x="515888" y="2606406"/>
              <a:ext cx="578755" cy="20416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381000" y="2498932"/>
              <a:ext cx="377027" cy="400110"/>
            </a:xfrm>
            <a:prstGeom prst="rect">
              <a:avLst/>
            </a:prstGeom>
          </p:spPr>
          <p:txBody>
            <a:bodyPr wrap="none">
              <a:spAutoFit/>
            </a:bodyPr>
            <a:lstStyle/>
            <a:p>
              <a:pPr algn="ctr"/>
              <a:r>
                <a:rPr lang="en-US" sz="20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rPr>
                <a:t>R</a:t>
              </a:r>
              <a:endParaRPr lang="en-US" sz="2800" b="1" spc="50" dirty="0">
                <a:ln w="13500">
                  <a:solidFill>
                    <a:schemeClr val="accent1">
                      <a:shade val="2500"/>
                      <a:alpha val="6500"/>
                    </a:schemeClr>
                  </a:solidFill>
                  <a:prstDash val="solid"/>
                </a:ln>
                <a:solidFill>
                  <a:srgbClr val="000000">
                    <a:alpha val="95000"/>
                  </a:srgbClr>
                </a:solidFill>
                <a:effectLst>
                  <a:innerShdw blurRad="50900" dist="38500" dir="13500000">
                    <a:srgbClr val="000000">
                      <a:alpha val="60000"/>
                    </a:srgbClr>
                  </a:innerShdw>
                </a:effectLst>
              </a:endParaRPr>
            </a:p>
          </p:txBody>
        </p:sp>
        <p:pic>
          <p:nvPicPr>
            <p:cNvPr id="42" name="Picture 14" descr="http://www.clker.com/cliparts/4/4/d/4/12236156551925934261rsamurti_RSA_IEC_Ground_Symbo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29" y="3350553"/>
              <a:ext cx="531228" cy="5670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1040"/>
          <p:cNvGrpSpPr/>
          <p:nvPr/>
        </p:nvGrpSpPr>
        <p:grpSpPr>
          <a:xfrm>
            <a:off x="1524000" y="4343400"/>
            <a:ext cx="1105994" cy="978932"/>
            <a:chOff x="251855" y="4166241"/>
            <a:chExt cx="1105994" cy="978932"/>
          </a:xfrm>
        </p:grpSpPr>
        <p:grpSp>
          <p:nvGrpSpPr>
            <p:cNvPr id="44" name="Group 41"/>
            <p:cNvGrpSpPr/>
            <p:nvPr/>
          </p:nvGrpSpPr>
          <p:grpSpPr>
            <a:xfrm>
              <a:off x="251855" y="4166241"/>
              <a:ext cx="473206" cy="978932"/>
              <a:chOff x="1738173" y="4185045"/>
              <a:chExt cx="473206" cy="978932"/>
            </a:xfrm>
          </p:grpSpPr>
          <p:sp>
            <p:nvSpPr>
              <p:cNvPr id="46" name="Rectangle 45"/>
              <p:cNvSpPr/>
              <p:nvPr/>
            </p:nvSpPr>
            <p:spPr>
              <a:xfrm>
                <a:off x="1738173" y="4185045"/>
                <a:ext cx="473206" cy="369332"/>
              </a:xfrm>
              <a:prstGeom prst="rect">
                <a:avLst/>
              </a:prstGeom>
            </p:spPr>
            <p:txBody>
              <a:bodyPr wrap="none">
                <a:spAutoFit/>
              </a:bodyPr>
              <a:lstStyle/>
              <a:p>
                <a:pPr algn="ctr"/>
                <a:r>
                  <a:rPr lang="en-US" b="1" spc="5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p+</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sp>
            <p:nvSpPr>
              <p:cNvPr id="47" name="Rectangle 46"/>
              <p:cNvSpPr/>
              <p:nvPr/>
            </p:nvSpPr>
            <p:spPr>
              <a:xfrm>
                <a:off x="1738173" y="4489845"/>
                <a:ext cx="387735" cy="369332"/>
              </a:xfrm>
              <a:prstGeom prst="rect">
                <a:avLst/>
              </a:prstGeom>
            </p:spPr>
            <p:txBody>
              <a:bodyPr wrap="none">
                <a:spAutoFit/>
              </a:bodyPr>
              <a:lstStyle/>
              <a:p>
                <a:pPr algn="ctr"/>
                <a:r>
                  <a:rPr lang="en-US"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n</a:t>
                </a:r>
                <a:r>
                  <a:rPr lang="en-US" b="1" spc="50" baseline="3000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sp>
            <p:nvSpPr>
              <p:cNvPr id="48" name="Rectangle 47"/>
              <p:cNvSpPr/>
              <p:nvPr/>
            </p:nvSpPr>
            <p:spPr>
              <a:xfrm>
                <a:off x="1738173" y="4794645"/>
                <a:ext cx="473206" cy="369332"/>
              </a:xfrm>
              <a:prstGeom prst="rect">
                <a:avLst/>
              </a:prstGeom>
            </p:spPr>
            <p:txBody>
              <a:bodyPr wrap="none">
                <a:spAutoFit/>
              </a:bodyPr>
              <a:lstStyle/>
              <a:p>
                <a:pPr algn="ctr"/>
                <a:r>
                  <a:rPr lang="en-US" b="1" spc="50" dirty="0" smtClean="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rPr>
                  <a:t>p+</a:t>
                </a:r>
                <a:endParaRPr lang="en-US" sz="2400" b="1" spc="50" dirty="0">
                  <a:ln w="13500">
                    <a:solidFill>
                      <a:schemeClr val="accent1">
                        <a:shade val="2500"/>
                        <a:alpha val="6500"/>
                      </a:schemeClr>
                    </a:solidFill>
                    <a:prstDash val="solid"/>
                  </a:ln>
                  <a:solidFill>
                    <a:srgbClr val="000000">
                      <a:alpha val="95000"/>
                    </a:srgbClr>
                  </a:solidFill>
                  <a:effectLst>
                    <a:outerShdw blurRad="38100" dist="38100" dir="2700000" algn="tl">
                      <a:srgbClr val="000000">
                        <a:alpha val="43137"/>
                      </a:srgbClr>
                    </a:outerShdw>
                  </a:effectLst>
                </a:endParaRPr>
              </a:p>
            </p:txBody>
          </p:sp>
        </p:grpSp>
        <p:sp>
          <p:nvSpPr>
            <p:cNvPr id="45" name="Rectangle 44"/>
            <p:cNvSpPr/>
            <p:nvPr/>
          </p:nvSpPr>
          <p:spPr>
            <a:xfrm>
              <a:off x="785255" y="4318641"/>
              <a:ext cx="572594" cy="307777"/>
            </a:xfrm>
            <a:prstGeom prst="rect">
              <a:avLst/>
            </a:prstGeom>
          </p:spPr>
          <p:txBody>
            <a:bodyPr wrap="none">
              <a:spAutoFit/>
            </a:bodyPr>
            <a:lstStyle/>
            <a:p>
              <a:pPr algn="ctr"/>
              <a:r>
                <a:rPr lang="en-US" sz="1400" b="1" spc="50" dirty="0" smtClean="0">
                  <a:ln w="13500">
                    <a:solidFill>
                      <a:schemeClr val="accent1">
                        <a:shade val="2500"/>
                        <a:alpha val="6500"/>
                      </a:schemeClr>
                    </a:solidFill>
                    <a:prstDash val="solid"/>
                  </a:ln>
                  <a:solidFill>
                    <a:srgbClr val="FFFF00">
                      <a:alpha val="95000"/>
                    </a:srgbClr>
                  </a:solidFill>
                  <a:effectLst>
                    <a:outerShdw blurRad="38100" dist="38100" dir="2700000" algn="tl">
                      <a:srgbClr val="000000">
                        <a:alpha val="43137"/>
                      </a:srgbClr>
                    </a:outerShdw>
                  </a:effectLst>
                </a:rPr>
                <a:t>QDs</a:t>
              </a:r>
              <a:endParaRPr lang="en-US" b="1" spc="50" dirty="0">
                <a:ln w="13500">
                  <a:solidFill>
                    <a:schemeClr val="accent1">
                      <a:shade val="2500"/>
                      <a:alpha val="6500"/>
                    </a:schemeClr>
                  </a:solidFill>
                  <a:prstDash val="solid"/>
                </a:ln>
                <a:solidFill>
                  <a:srgbClr val="FFFF00">
                    <a:alpha val="95000"/>
                  </a:srgbClr>
                </a:solidFill>
                <a:effectLst>
                  <a:outerShdw blurRad="38100" dist="38100" dir="2700000" algn="tl">
                    <a:srgbClr val="000000">
                      <a:alpha val="43137"/>
                    </a:srgbClr>
                  </a:outerShdw>
                </a:effectLst>
              </a:endParaRPr>
            </a:p>
          </p:txBody>
        </p:sp>
      </p:grpSp>
      <p:sp>
        <p:nvSpPr>
          <p:cNvPr id="49" name="Down Arrow 48"/>
          <p:cNvSpPr/>
          <p:nvPr/>
        </p:nvSpPr>
        <p:spPr bwMode="auto">
          <a:xfrm>
            <a:off x="3962400" y="1015315"/>
            <a:ext cx="990600" cy="919278"/>
          </a:xfrm>
          <a:prstGeom prst="downArrow">
            <a:avLst/>
          </a:prstGeom>
          <a:gradFill flip="none" rotWithShape="1">
            <a:gsLst>
              <a:gs pos="0">
                <a:srgbClr val="FF0000">
                  <a:tint val="66000"/>
                  <a:satMod val="160000"/>
                  <a:alpha val="59000"/>
                </a:srgbClr>
              </a:gs>
              <a:gs pos="50000">
                <a:srgbClr val="FF0000">
                  <a:tint val="44500"/>
                  <a:satMod val="160000"/>
                </a:srgbClr>
              </a:gs>
              <a:gs pos="100000">
                <a:srgbClr val="FF0000">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1588" algn="l" defTabSz="914400" rtl="0" eaLnBrk="1" fontAlgn="base" latinLnBrk="0" hangingPunct="1">
              <a:lnSpc>
                <a:spcPct val="100000"/>
              </a:lnSpc>
              <a:spcBef>
                <a:spcPct val="20000"/>
              </a:spcBef>
              <a:spcAft>
                <a:spcPct val="0"/>
              </a:spcAft>
              <a:buClr>
                <a:schemeClr val="accent1"/>
              </a:buClr>
              <a:buSzTx/>
              <a:buFontTx/>
              <a:buNone/>
              <a:tabLst/>
            </a:pPr>
            <a:endParaRPr kumimoji="0" lang="en-GB" sz="2000" b="1" i="0" u="none" strike="noStrike" cap="none" normalizeH="0" baseline="0" smtClean="0">
              <a:ln>
                <a:noFill/>
              </a:ln>
              <a:solidFill>
                <a:schemeClr val="tx1"/>
              </a:solidFill>
              <a:effectLst/>
              <a:latin typeface="Arial" charset="0"/>
            </a:endParaRPr>
          </a:p>
        </p:txBody>
      </p:sp>
      <p:sp>
        <p:nvSpPr>
          <p:cNvPr id="50" name="TextBox 49"/>
          <p:cNvSpPr txBox="1"/>
          <p:nvPr/>
        </p:nvSpPr>
        <p:spPr>
          <a:xfrm>
            <a:off x="152400" y="3962400"/>
            <a:ext cx="1317807" cy="646331"/>
          </a:xfrm>
          <a:prstGeom prst="rect">
            <a:avLst/>
          </a:prstGeom>
          <a:noFill/>
        </p:spPr>
        <p:txBody>
          <a:bodyPr wrap="square" rtlCol="0">
            <a:spAutoFit/>
          </a:bodyPr>
          <a:lstStyle/>
          <a:p>
            <a:r>
              <a:rPr lang="en-US" b="1" dirty="0" smtClean="0">
                <a:solidFill>
                  <a:schemeClr val="accent2"/>
                </a:solidFill>
              </a:rPr>
              <a:t>On-chip</a:t>
            </a:r>
          </a:p>
          <a:p>
            <a:r>
              <a:rPr lang="en-US" b="1" dirty="0" smtClean="0">
                <a:solidFill>
                  <a:schemeClr val="accent2"/>
                </a:solidFill>
              </a:rPr>
              <a:t>read-out</a:t>
            </a:r>
            <a:endParaRPr lang="en-GB" b="1" dirty="0">
              <a:solidFill>
                <a:schemeClr val="accent2"/>
              </a:solidFill>
            </a:endParaRPr>
          </a:p>
        </p:txBody>
      </p:sp>
      <p:sp>
        <p:nvSpPr>
          <p:cNvPr id="51" name="TextBox 50"/>
          <p:cNvSpPr txBox="1"/>
          <p:nvPr/>
        </p:nvSpPr>
        <p:spPr>
          <a:xfrm>
            <a:off x="7826193" y="3962400"/>
            <a:ext cx="1317807" cy="646331"/>
          </a:xfrm>
          <a:prstGeom prst="rect">
            <a:avLst/>
          </a:prstGeom>
          <a:noFill/>
        </p:spPr>
        <p:txBody>
          <a:bodyPr wrap="square" rtlCol="0">
            <a:spAutoFit/>
          </a:bodyPr>
          <a:lstStyle/>
          <a:p>
            <a:r>
              <a:rPr lang="en-US" b="1" dirty="0" smtClean="0">
                <a:solidFill>
                  <a:srgbClr val="00B0F0"/>
                </a:solidFill>
              </a:rPr>
              <a:t>Integrated actuation</a:t>
            </a:r>
            <a:endParaRPr lang="en-GB" b="1" dirty="0">
              <a:solidFill>
                <a:srgbClr val="00B0F0"/>
              </a:solidFill>
            </a:endParaRPr>
          </a:p>
        </p:txBody>
      </p:sp>
      <p:sp>
        <p:nvSpPr>
          <p:cNvPr id="52" name="TextBox 51"/>
          <p:cNvSpPr txBox="1"/>
          <p:nvPr/>
        </p:nvSpPr>
        <p:spPr>
          <a:xfrm>
            <a:off x="3908714" y="2109302"/>
            <a:ext cx="1317807" cy="369332"/>
          </a:xfrm>
          <a:prstGeom prst="rect">
            <a:avLst/>
          </a:prstGeom>
          <a:noFill/>
        </p:spPr>
        <p:txBody>
          <a:bodyPr wrap="square" rtlCol="0">
            <a:spAutoFit/>
          </a:bodyPr>
          <a:lstStyle/>
          <a:p>
            <a:r>
              <a:rPr lang="en-US" b="1" dirty="0" smtClean="0">
                <a:solidFill>
                  <a:srgbClr val="00CC00"/>
                </a:solidFill>
                <a:effectLst>
                  <a:outerShdw blurRad="38100" dist="38100" dir="2700000" algn="tl">
                    <a:srgbClr val="000000">
                      <a:alpha val="43137"/>
                    </a:srgbClr>
                  </a:outerShdw>
                </a:effectLst>
              </a:rPr>
              <a:t>Sensing</a:t>
            </a:r>
            <a:endParaRPr lang="en-GB" b="1" dirty="0">
              <a:solidFill>
                <a:srgbClr val="00CC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2193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smtClean="0"/>
              <a:t>Microspectrometers: Results</a:t>
            </a:r>
          </a:p>
        </p:txBody>
      </p:sp>
      <p:pic>
        <p:nvPicPr>
          <p:cNvPr id="2766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517" y="1295400"/>
            <a:ext cx="2955554" cy="243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6" name="TextBox 19"/>
          <p:cNvSpPr txBox="1">
            <a:spLocks noChangeArrowheads="1"/>
          </p:cNvSpPr>
          <p:nvPr/>
        </p:nvSpPr>
        <p:spPr bwMode="auto">
          <a:xfrm>
            <a:off x="237732" y="942291"/>
            <a:ext cx="2852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smtClean="0">
                <a:solidFill>
                  <a:srgbClr val="101073"/>
                </a:solidFill>
                <a:cs typeface="Arial" pitchFamily="34" charset="0"/>
              </a:rPr>
              <a:t>Sharp optical resonances:</a:t>
            </a:r>
            <a:endParaRPr lang="en-GB" altLang="en-US" sz="1800" b="0">
              <a:solidFill>
                <a:srgbClr val="101073"/>
              </a:solidFill>
              <a:cs typeface="Arial" pitchFamily="34" charset="0"/>
            </a:endParaRPr>
          </a:p>
        </p:txBody>
      </p:sp>
      <p:grpSp>
        <p:nvGrpSpPr>
          <p:cNvPr id="3" name="Group 2"/>
          <p:cNvGrpSpPr/>
          <p:nvPr/>
        </p:nvGrpSpPr>
        <p:grpSpPr>
          <a:xfrm>
            <a:off x="3879715" y="975179"/>
            <a:ext cx="4743980" cy="2750271"/>
            <a:chOff x="3879715" y="975179"/>
            <a:chExt cx="4743980" cy="2750271"/>
          </a:xfrm>
        </p:grpSpPr>
        <p:pic>
          <p:nvPicPr>
            <p:cNvPr id="27661" name="Picture 11"/>
            <p:cNvPicPr>
              <a:picLocks noChangeAspect="1" noChangeArrowheads="1"/>
            </p:cNvPicPr>
            <p:nvPr/>
          </p:nvPicPr>
          <p:blipFill>
            <a:blip r:embed="rId3">
              <a:extLst>
                <a:ext uri="{28A0092B-C50C-407E-A947-70E740481C1C}">
                  <a14:useLocalDpi xmlns:a14="http://schemas.microsoft.com/office/drawing/2010/main" val="0"/>
                </a:ext>
              </a:extLst>
            </a:blip>
            <a:srcRect t="54536" r="11186"/>
            <a:stretch>
              <a:fillRect/>
            </a:stretch>
          </p:blipFill>
          <p:spPr bwMode="auto">
            <a:xfrm>
              <a:off x="3879715" y="1544921"/>
              <a:ext cx="4743980" cy="21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4"/>
            <p:cNvSpPr txBox="1">
              <a:spLocks noChangeArrowheads="1"/>
            </p:cNvSpPr>
            <p:nvPr/>
          </p:nvSpPr>
          <p:spPr bwMode="auto">
            <a:xfrm>
              <a:off x="4191000" y="975179"/>
              <a:ext cx="3914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algn="ctr" eaLnBrk="1" fontAlgn="base" hangingPunct="1">
                <a:spcBef>
                  <a:spcPct val="0"/>
                </a:spcBef>
                <a:spcAft>
                  <a:spcPct val="0"/>
                </a:spcAft>
                <a:buClrTx/>
                <a:buFontTx/>
                <a:buNone/>
              </a:pPr>
              <a:r>
                <a:rPr lang="en-US" altLang="en-US" sz="1800" b="0" smtClean="0">
                  <a:solidFill>
                    <a:srgbClr val="101073"/>
                  </a:solidFill>
                  <a:cs typeface="Arial" pitchFamily="34" charset="0"/>
                </a:rPr>
                <a:t>Tuning </a:t>
              </a:r>
              <a:r>
                <a:rPr lang="en-US" altLang="en-US" sz="1800" b="0" smtClean="0">
                  <a:solidFill>
                    <a:srgbClr val="101073"/>
                  </a:solidFill>
                  <a:cs typeface="Arial" pitchFamily="34" charset="0"/>
                  <a:sym typeface="Symbol"/>
                </a:rPr>
                <a:t> Spectrum</a:t>
              </a:r>
              <a:endParaRPr lang="en-GB" altLang="en-US" sz="1800" b="0">
                <a:solidFill>
                  <a:srgbClr val="101073"/>
                </a:solidFill>
                <a:cs typeface="Arial" pitchFamily="34" charset="0"/>
              </a:endParaRPr>
            </a:p>
          </p:txBody>
        </p:sp>
      </p:grpSp>
      <p:cxnSp>
        <p:nvCxnSpPr>
          <p:cNvPr id="27663" name="Straight Arrow Connector 20"/>
          <p:cNvCxnSpPr>
            <a:cxnSpLocks noChangeShapeType="1"/>
          </p:cNvCxnSpPr>
          <p:nvPr/>
        </p:nvCxnSpPr>
        <p:spPr bwMode="auto">
          <a:xfrm flipV="1">
            <a:off x="2822536" y="3082989"/>
            <a:ext cx="758864" cy="528485"/>
          </a:xfrm>
          <a:prstGeom prst="straightConnector1">
            <a:avLst/>
          </a:prstGeom>
          <a:noFill/>
          <a:ln w="38100"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4" name="Group 3"/>
          <p:cNvGrpSpPr/>
          <p:nvPr/>
        </p:nvGrpSpPr>
        <p:grpSpPr>
          <a:xfrm>
            <a:off x="247650" y="3674863"/>
            <a:ext cx="6915150" cy="3171825"/>
            <a:chOff x="247650" y="3674863"/>
            <a:chExt cx="6915150" cy="3171825"/>
          </a:xfrm>
        </p:grpSpPr>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l="47816"/>
            <a:stretch>
              <a:fillRect/>
            </a:stretch>
          </p:blipFill>
          <p:spPr bwMode="auto">
            <a:xfrm>
              <a:off x="3036887" y="4052688"/>
              <a:ext cx="41259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3660775" y="3674863"/>
              <a:ext cx="297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2400" b="1">
                  <a:solidFill>
                    <a:schemeClr val="tx1"/>
                  </a:solidFill>
                  <a:latin typeface="Arial" pitchFamily="34" charset="0"/>
                </a:defRPr>
              </a:lvl1pPr>
              <a:lvl2pPr marL="742950" indent="-285750" eaLnBrk="0" hangingPunct="0">
                <a:spcBef>
                  <a:spcPct val="20000"/>
                </a:spcBef>
                <a:buClr>
                  <a:schemeClr val="tx1"/>
                </a:buClr>
                <a:buChar char="•"/>
                <a:defRPr sz="2200" b="1">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2200" b="1">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2200" b="1">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2200" b="1">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2200" b="1">
                  <a:solidFill>
                    <a:schemeClr val="tx1"/>
                  </a:solidFill>
                  <a:latin typeface="Arial" pitchFamily="34" charset="0"/>
                </a:defRPr>
              </a:lvl9pPr>
            </a:lstStyle>
            <a:p>
              <a:pPr eaLnBrk="1" fontAlgn="base" hangingPunct="1">
                <a:spcBef>
                  <a:spcPct val="0"/>
                </a:spcBef>
                <a:spcAft>
                  <a:spcPct val="0"/>
                </a:spcAft>
                <a:buClrTx/>
                <a:buFontTx/>
                <a:buNone/>
              </a:pPr>
              <a:r>
                <a:rPr lang="en-US" altLang="en-US" sz="1800" b="0">
                  <a:solidFill>
                    <a:srgbClr val="101073"/>
                  </a:solidFill>
                  <a:cs typeface="Arial" pitchFamily="34" charset="0"/>
                </a:rPr>
                <a:t>HF absorption line (16 pm):</a:t>
              </a:r>
              <a:endParaRPr lang="en-GB" altLang="en-US" sz="1800" b="0">
                <a:solidFill>
                  <a:srgbClr val="101073"/>
                </a:solidFill>
                <a:cs typeface="Arial" pitchFamily="34" charset="0"/>
              </a:endParaRPr>
            </a:p>
          </p:txBody>
        </p:sp>
        <p:sp>
          <p:nvSpPr>
            <p:cNvPr id="2" name="TextBox 1"/>
            <p:cNvSpPr txBox="1"/>
            <p:nvPr/>
          </p:nvSpPr>
          <p:spPr>
            <a:xfrm>
              <a:off x="247650" y="4886325"/>
              <a:ext cx="2569934" cy="646331"/>
            </a:xfrm>
            <a:prstGeom prst="rect">
              <a:avLst/>
            </a:prstGeom>
            <a:noFill/>
            <a:ln>
              <a:solidFill>
                <a:schemeClr val="tx1"/>
              </a:solidFill>
            </a:ln>
          </p:spPr>
          <p:txBody>
            <a:bodyPr wrap="none" rtlCol="0">
              <a:spAutoFit/>
            </a:bodyPr>
            <a:lstStyle/>
            <a:p>
              <a:pPr algn="ctr"/>
              <a:r>
                <a:rPr lang="en-US" smtClean="0"/>
                <a:t>Example of application:</a:t>
              </a:r>
            </a:p>
            <a:p>
              <a:pPr algn="ctr"/>
              <a:r>
                <a:rPr lang="en-US" smtClean="0"/>
                <a:t>Gas sensing</a:t>
              </a:r>
              <a:endParaRPr lang="en-GB"/>
            </a:p>
          </p:txBody>
        </p:sp>
      </p:grpSp>
    </p:spTree>
    <p:extLst>
      <p:ext uri="{BB962C8B-B14F-4D97-AF65-F5344CB8AC3E}">
        <p14:creationId xmlns:p14="http://schemas.microsoft.com/office/powerpoint/2010/main" val="37973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Microspectrometer</a:t>
            </a:r>
            <a:r>
              <a:rPr lang="en-US" sz="2400" dirty="0" smtClean="0"/>
              <a:t>: Perspectives</a:t>
            </a:r>
            <a:endParaRPr lang="en-GB" sz="2400" dirty="0"/>
          </a:p>
        </p:txBody>
      </p:sp>
      <p:sp>
        <p:nvSpPr>
          <p:cNvPr id="4" name="TextBox 3"/>
          <p:cNvSpPr txBox="1"/>
          <p:nvPr/>
        </p:nvSpPr>
        <p:spPr>
          <a:xfrm>
            <a:off x="321187" y="1055329"/>
            <a:ext cx="8157041" cy="369332"/>
          </a:xfrm>
          <a:prstGeom prst="rect">
            <a:avLst/>
          </a:prstGeom>
          <a:noFill/>
        </p:spPr>
        <p:txBody>
          <a:bodyPr wrap="none" rtlCol="0">
            <a:spAutoFit/>
          </a:bodyPr>
          <a:lstStyle/>
          <a:p>
            <a:r>
              <a:rPr lang="en-US" smtClean="0"/>
              <a:t>Present devices offer high resolution (100 pm) but low spectral range (20 nm)</a:t>
            </a:r>
            <a:endParaRPr lang="en-GB"/>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b="6987"/>
          <a:stretch>
            <a:fillRect/>
          </a:stretch>
        </p:blipFill>
        <p:spPr bwMode="auto">
          <a:xfrm>
            <a:off x="5257800" y="4419600"/>
            <a:ext cx="3597184" cy="230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67030" y="1829620"/>
            <a:ext cx="8477250" cy="2402118"/>
            <a:chOff x="367030" y="1829620"/>
            <a:chExt cx="8477250" cy="2402118"/>
          </a:xfrm>
        </p:grpSpPr>
        <p:sp>
          <p:nvSpPr>
            <p:cNvPr id="5" name="TextBox 4"/>
            <p:cNvSpPr txBox="1"/>
            <p:nvPr/>
          </p:nvSpPr>
          <p:spPr>
            <a:xfrm>
              <a:off x="376247" y="1829620"/>
              <a:ext cx="8468033" cy="830997"/>
            </a:xfrm>
            <a:prstGeom prst="rect">
              <a:avLst/>
            </a:prstGeom>
            <a:noFill/>
          </p:spPr>
          <p:txBody>
            <a:bodyPr wrap="square" rtlCol="0">
              <a:spAutoFit/>
            </a:bodyPr>
            <a:lstStyle/>
            <a:p>
              <a:pPr algn="ctr"/>
              <a:r>
                <a:rPr lang="en-US" sz="2400" smtClean="0"/>
                <a:t>Our next goal: </a:t>
              </a:r>
              <a:r>
                <a:rPr lang="en-GB" sz="2400" smtClean="0"/>
                <a:t>Microspectrometer with 0.5-1 nm resolution, 200 nm spectral range in the 1500-2000 nm region</a:t>
              </a:r>
              <a:endParaRPr lang="en-US" sz="2400" smtClean="0"/>
            </a:p>
          </p:txBody>
        </p:sp>
        <p:sp>
          <p:nvSpPr>
            <p:cNvPr id="7" name="TextBox 6"/>
            <p:cNvSpPr txBox="1"/>
            <p:nvPr/>
          </p:nvSpPr>
          <p:spPr>
            <a:xfrm>
              <a:off x="367030" y="2908299"/>
              <a:ext cx="7140096" cy="1323439"/>
            </a:xfrm>
            <a:prstGeom prst="rect">
              <a:avLst/>
            </a:prstGeom>
            <a:noFill/>
          </p:spPr>
          <p:txBody>
            <a:bodyPr wrap="none" rtlCol="0">
              <a:spAutoFit/>
            </a:bodyPr>
            <a:lstStyle/>
            <a:p>
              <a:r>
                <a:rPr lang="en-US" sz="2000" dirty="0" smtClean="0">
                  <a:solidFill>
                    <a:srgbClr val="FF0000"/>
                  </a:solidFill>
                </a:rPr>
                <a:t>Applications: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Mobile healthcare (monitoring of glucose, triglycerides, …)</a:t>
              </a:r>
            </a:p>
            <a:p>
              <a:pPr marL="342900" indent="-342900">
                <a:buFont typeface="Arial" panose="020B0604020202020204" pitchFamily="34" charset="0"/>
                <a:buChar char="•"/>
              </a:pPr>
              <a:r>
                <a:rPr lang="en-US" sz="2000" dirty="0" smtClean="0">
                  <a:solidFill>
                    <a:srgbClr val="FF0000"/>
                  </a:solidFill>
                </a:rPr>
                <a:t>Gas sensing</a:t>
              </a:r>
            </a:p>
            <a:p>
              <a:pPr marL="342900" indent="-342900">
                <a:buFont typeface="Arial" panose="020B0604020202020204" pitchFamily="34" charset="0"/>
                <a:buChar char="•"/>
              </a:pPr>
              <a:r>
                <a:rPr lang="en-US" sz="2000" dirty="0" err="1" smtClean="0">
                  <a:solidFill>
                    <a:srgbClr val="FF0000"/>
                  </a:solidFill>
                </a:rPr>
                <a:t>etc</a:t>
              </a:r>
              <a:endParaRPr lang="en-GB" sz="2000" dirty="0">
                <a:solidFill>
                  <a:srgbClr val="FF0000"/>
                </a:solidFill>
              </a:endParaRPr>
            </a:p>
          </p:txBody>
        </p:sp>
      </p:grpSp>
      <p:sp>
        <p:nvSpPr>
          <p:cNvPr id="8" name="TextBox 7"/>
          <p:cNvSpPr txBox="1"/>
          <p:nvPr/>
        </p:nvSpPr>
        <p:spPr>
          <a:xfrm>
            <a:off x="162560" y="4495800"/>
            <a:ext cx="5095239" cy="1938992"/>
          </a:xfrm>
          <a:prstGeom prst="rect">
            <a:avLst/>
          </a:prstGeom>
          <a:noFill/>
        </p:spPr>
        <p:txBody>
          <a:bodyPr wrap="square" rtlCol="0">
            <a:spAutoFit/>
          </a:bodyPr>
          <a:lstStyle/>
          <a:p>
            <a:r>
              <a:rPr lang="en-US" sz="2000" dirty="0" smtClean="0"/>
              <a:t>Notes:</a:t>
            </a:r>
          </a:p>
          <a:p>
            <a:pPr marL="285750" indent="-285750">
              <a:buFont typeface="Arial" panose="020B0604020202020204" pitchFamily="34" charset="0"/>
              <a:buChar char="•"/>
            </a:pPr>
            <a:r>
              <a:rPr lang="en-US" sz="2000" dirty="0" smtClean="0"/>
              <a:t>Light </a:t>
            </a:r>
            <a:r>
              <a:rPr lang="en-US" sz="2000" dirty="0" smtClean="0"/>
              <a:t>source and spectrometer can be </a:t>
            </a:r>
            <a:r>
              <a:rPr lang="en-US" sz="2000" dirty="0" smtClean="0"/>
              <a:t>integrated and </a:t>
            </a:r>
            <a:r>
              <a:rPr lang="en-US" sz="2000" dirty="0" smtClean="0"/>
              <a:t>fitted </a:t>
            </a:r>
            <a:r>
              <a:rPr lang="en-US" sz="2000" dirty="0" smtClean="0"/>
              <a:t>in </a:t>
            </a:r>
            <a:r>
              <a:rPr lang="en-US" sz="2000" dirty="0" smtClean="0"/>
              <a:t>a </a:t>
            </a:r>
            <a:r>
              <a:rPr lang="en-US" sz="2000" dirty="0" smtClean="0"/>
              <a:t>smartphone</a:t>
            </a:r>
          </a:p>
          <a:p>
            <a:pPr marL="285750" indent="-285750">
              <a:buFont typeface="Arial" panose="020B0604020202020204" pitchFamily="34" charset="0"/>
              <a:buChar char="•"/>
            </a:pPr>
            <a:r>
              <a:rPr lang="en-US" sz="2000" dirty="0" smtClean="0"/>
              <a:t>Imaging arrays can be fabricated</a:t>
            </a:r>
          </a:p>
          <a:p>
            <a:pPr marL="285750" indent="-285750">
              <a:buFont typeface="Arial" panose="020B0604020202020204" pitchFamily="34" charset="0"/>
              <a:buChar char="•"/>
            </a:pPr>
            <a:r>
              <a:rPr lang="en-US" sz="2000" dirty="0" smtClean="0"/>
              <a:t>Concept can be extended to other types of optical detectors</a:t>
            </a:r>
            <a:endParaRPr lang="en-GB" sz="2000" dirty="0"/>
          </a:p>
        </p:txBody>
      </p:sp>
    </p:spTree>
    <p:extLst>
      <p:ext uri="{BB962C8B-B14F-4D97-AF65-F5344CB8AC3E}">
        <p14:creationId xmlns:p14="http://schemas.microsoft.com/office/powerpoint/2010/main" val="3090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Ue special blue">
  <a:themeElements>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TUe special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588" marR="0" indent="-1588" algn="l" defTabSz="914400" rtl="0" eaLnBrk="1" fontAlgn="base" latinLnBrk="0" hangingPunct="1">
          <a:lnSpc>
            <a:spcPct val="100000"/>
          </a:lnSpc>
          <a:spcBef>
            <a:spcPct val="20000"/>
          </a:spcBef>
          <a:spcAft>
            <a:spcPct val="0"/>
          </a:spcAft>
          <a:buClr>
            <a:schemeClr val="accent1"/>
          </a:buClr>
          <a:buSzTx/>
          <a:buFontTx/>
          <a:buNone/>
          <a:tabLst/>
          <a:defRPr kumimoji="0" lang="nl-NL"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588" marR="0" indent="-1588" algn="l" defTabSz="914400" rtl="0" eaLnBrk="1" fontAlgn="base" latinLnBrk="0" hangingPunct="1">
          <a:lnSpc>
            <a:spcPct val="100000"/>
          </a:lnSpc>
          <a:spcBef>
            <a:spcPct val="20000"/>
          </a:spcBef>
          <a:spcAft>
            <a:spcPct val="0"/>
          </a:spcAft>
          <a:buClr>
            <a:schemeClr val="accent1"/>
          </a:buClr>
          <a:buSzTx/>
          <a:buFontTx/>
          <a:buNone/>
          <a:tabLst/>
          <a:defRPr kumimoji="0" lang="nl-NL" sz="2000" b="1" i="0" u="none" strike="noStrike" cap="none" normalizeH="0" baseline="0" smtClean="0">
            <a:ln>
              <a:noFill/>
            </a:ln>
            <a:solidFill>
              <a:schemeClr val="tx1"/>
            </a:solidFill>
            <a:effectLst/>
            <a:latin typeface="Arial" charset="0"/>
          </a:defRPr>
        </a:defPPr>
      </a:lstStyle>
    </a:lnDef>
  </a:objectDefaults>
  <a:extraClrSchemeLst>
    <a:extraClrScheme>
      <a:clrScheme name="TUe special blue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51206</TotalTime>
  <Words>1759</Words>
  <Application>Microsoft Office PowerPoint</Application>
  <PresentationFormat>On-screen Show (4:3)</PresentationFormat>
  <Paragraphs>379</Paragraphs>
  <Slides>35</Slides>
  <Notes>17</Notes>
  <HiddenSlides>0</HiddenSlides>
  <MMClips>1</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TUe special blue</vt:lpstr>
      <vt:lpstr>Custom Design</vt:lpstr>
      <vt:lpstr>PowerPoint Presentation</vt:lpstr>
      <vt:lpstr>PowerPoint Presentation</vt:lpstr>
      <vt:lpstr>PowerPoint Presentation</vt:lpstr>
      <vt:lpstr>PowerPoint Presentation</vt:lpstr>
      <vt:lpstr>Cavity actuation</vt:lpstr>
      <vt:lpstr>Nanomechanical cavities</vt:lpstr>
      <vt:lpstr>Integrated microspectrometer</vt:lpstr>
      <vt:lpstr>Microspectrometers: Results</vt:lpstr>
      <vt:lpstr>Microspectrometer: Perspectives</vt:lpstr>
      <vt:lpstr>PowerPoint Presentation</vt:lpstr>
      <vt:lpstr>PSN: Nano-opto-electro-mechanical systems</vt:lpstr>
      <vt:lpstr>NOEMS: Application as microspectrometers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 Zobenica</dc:creator>
  <cp:lastModifiedBy>Fiore, A.</cp:lastModifiedBy>
  <cp:revision>1510</cp:revision>
  <dcterms:created xsi:type="dcterms:W3CDTF">2006-08-16T00:00:00Z</dcterms:created>
  <dcterms:modified xsi:type="dcterms:W3CDTF">2017-02-09T07:54:55Z</dcterms:modified>
</cp:coreProperties>
</file>