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887E-CA35-89EC-D12F-E0E109E4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2AEA1-D643-EE8A-BE52-D1A6C616C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7A1B-5C6A-A6B5-D768-4BC8F1CE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43A87-9D46-7327-3D18-CE9AF31C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9FEA-A985-2465-1C48-B43ED1D4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3CB-F4EB-6F64-5921-ACBF2F08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89A44-3554-D9CF-E072-4995440E3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1722-A64E-721E-F835-E5D1E553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BD3E1-A989-E3BF-5813-B0841773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3A574-6137-BECF-5FA1-7A3B553E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548AC7-9CE9-7487-042A-D9D32288C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70085-D85A-2151-0B0E-AE3C70DC1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88195-95AD-5E15-07DF-3344A7A0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82D7-2EAA-7E2F-F05D-82B02B5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BBB47-8BB8-E88A-8F81-F46866D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024D-46B2-17AC-5A53-2DF1C7FA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D2A12-C454-8E49-C8FF-8F1218AD7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15DCC-4FB7-8834-576B-7E1D6F1E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14894-537E-ED2F-5D8B-DC42FD61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E7421-8921-6ADD-8B6B-B005C7B6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8508-4624-F9B9-B361-53CECAFF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9F5B3-5DC7-75DF-5115-7040381EF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B6F05-08E3-3DD8-4B34-1A834599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41892-E328-9580-C784-E9863097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67C86-A57C-A68A-4201-E823CA3F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0CFD-3033-470B-D6A0-0018FD82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5AC5A-6D1E-0356-C128-4684F3533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4F34D-B1AB-06EC-5CEF-DE964B74D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10A97-6B47-39D2-6EFB-876EC1B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818C0-5EA9-2F50-0F76-9648419B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56E2-597F-184D-D12A-97DDE57E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B7A1-A2EA-D61E-018A-6D6DAFF0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7706-1A41-578D-4C39-8663B8988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C6553-D1B7-F440-56E3-FC920903F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BC0AB-C0CC-EA2C-2DAE-E076BE21D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B9D10-609F-7EFC-24ED-68BF4CEF7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DBCD79-C046-C906-5B10-FA4143F7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2EF82-094A-B28F-DAF5-A7159C8A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423FE-0E82-3805-49E7-2067220C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3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7517-4ABF-2C53-A414-22C6792E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2F6CA-72AB-94A9-2D30-3365918D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7CFD6-9E62-CFBF-23E3-51D2C2AC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12CF8-37AE-792C-4699-EEDE87D4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7F4B0-49CD-30CF-423A-1567A696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94F3D-B755-95B7-4E43-70883A83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722F-D0BE-B88B-3E46-D22892A4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C4D-C4B9-EFA7-688C-07ED7B38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D716-485C-109B-27D7-E1065C9E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5D1C4-58C8-50D9-D820-8BFAE9B04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83519-A7C6-FE65-C6C4-518EB31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089F-DFA7-F921-F9DF-9CB6FF71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763B6-4224-6339-779B-3430246C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172D-BE44-7F5D-F6BC-89E31C3D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CA935-C46E-2500-FA92-D337301DA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14261-E94D-D609-321C-945DB07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E8411-A4B3-27CD-394A-70E569D2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9C46A-C20F-87C0-F8A2-8D046511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1548-B6DD-2153-D59F-5E10590C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8A019-1628-8BD6-1A21-DDB90D79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41CF3-F566-3618-FC8F-BA7319A5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B714-1F89-EB29-3DF2-1C72A845D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5948A-8AEB-4023-A509-3F689A7EC14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E177-2A0B-3074-5E50-3EDE8BA38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727F9-8F87-3847-FEDA-AC42F740D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30E89-7A38-43AF-99E8-B23C0D89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54A4-7344-715D-224C-A7CCF3142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/>
              <a:t>GridPix CHIP3 plots.</a:t>
            </a:r>
            <a:br>
              <a:rPr lang="en-US" sz="3900" dirty="0"/>
            </a:br>
            <a:r>
              <a:rPr lang="en-US" sz="3900" dirty="0"/>
              <a:t>Gas mixture: Ne+CF4(10%)+isobutane(10%)</a:t>
            </a:r>
            <a:br>
              <a:rPr lang="en-US" sz="3900" dirty="0"/>
            </a:br>
            <a:r>
              <a:rPr lang="en-US" sz="3900" dirty="0"/>
              <a:t>TPC drift field ~300 V/cm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C54A4-F03D-2734-6B42-77B33C6F4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988" y="5202238"/>
            <a:ext cx="9144000" cy="1655762"/>
          </a:xfrm>
        </p:spPr>
        <p:txBody>
          <a:bodyPr/>
          <a:lstStyle/>
          <a:p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289313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9F35-7AC9-A868-315F-3A235D41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684" y="365125"/>
            <a:ext cx="8463116" cy="1325563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sz="3000" dirty="0"/>
              <a:t>ToT and ToA-Row-Col </a:t>
            </a:r>
            <a:br>
              <a:rPr lang="en-US" sz="3000" dirty="0"/>
            </a:br>
            <a:r>
              <a:rPr lang="en-US" sz="3000" dirty="0"/>
              <a:t>    “Noise”.  HV ON, no Fe55 (all runs: 40 sec) </a:t>
            </a:r>
          </a:p>
        </p:txBody>
      </p:sp>
      <p:pic>
        <p:nvPicPr>
          <p:cNvPr id="5" name="Picture 4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162AC6E4-A5CA-3E39-E01B-5EFDC4C68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" y="1873045"/>
            <a:ext cx="6009753" cy="4101895"/>
          </a:xfrm>
          <a:prstGeom prst="rect">
            <a:avLst/>
          </a:prstGeom>
        </p:spPr>
      </p:pic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2E4A40A-055D-E825-0E57-0601746E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9" y="1961534"/>
            <a:ext cx="6031361" cy="41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C638-7210-E21B-0F73-7900834F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64" y="365125"/>
            <a:ext cx="10953135" cy="1325563"/>
          </a:xfrm>
        </p:spPr>
        <p:txBody>
          <a:bodyPr>
            <a:normAutofit/>
          </a:bodyPr>
          <a:lstStyle/>
          <a:p>
            <a:r>
              <a:rPr lang="en-US" sz="3000" dirty="0"/>
              <a:t>One of the first plot (Row-Col) after delivery and SW tuning</a:t>
            </a:r>
          </a:p>
        </p:txBody>
      </p:sp>
      <p:pic>
        <p:nvPicPr>
          <p:cNvPr id="5" name="Picture 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1244BC3-CCCF-439B-1159-36AF2DD86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0" y="1708969"/>
            <a:ext cx="7200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2FCA-16DC-DD2C-4006-8D6B073C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528" y="365125"/>
            <a:ext cx="9333271" cy="1325563"/>
          </a:xfrm>
        </p:spPr>
        <p:txBody>
          <a:bodyPr>
            <a:normAutofit/>
          </a:bodyPr>
          <a:lstStyle/>
          <a:p>
            <a:r>
              <a:rPr lang="en-US" sz="3000" dirty="0"/>
              <a:t>ToT for V mesh = 410V (left) and 440V.  Fe55</a:t>
            </a:r>
          </a:p>
        </p:txBody>
      </p:sp>
      <p:pic>
        <p:nvPicPr>
          <p:cNvPr id="5" name="Picture 4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084782F3-DEBE-3D18-F093-BAE067779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6" y="1531989"/>
            <a:ext cx="6105833" cy="4167473"/>
          </a:xfrm>
          <a:prstGeom prst="rect">
            <a:avLst/>
          </a:prstGeom>
        </p:spPr>
      </p:pic>
      <p:pic>
        <p:nvPicPr>
          <p:cNvPr id="7" name="Picture 6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1B61E914-17B4-D232-73DC-8E96EE1DD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7" y="1605730"/>
            <a:ext cx="6031362" cy="41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F272-B8B7-9FBD-CFEC-4DD25BC3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4" y="365125"/>
            <a:ext cx="9289026" cy="1325563"/>
          </a:xfrm>
        </p:spPr>
        <p:txBody>
          <a:bodyPr>
            <a:normAutofit/>
          </a:bodyPr>
          <a:lstStyle/>
          <a:p>
            <a:r>
              <a:rPr lang="en-US" sz="3000" dirty="0"/>
              <a:t>ToT and ToA-Row-Col for V mesh = 430V. Fe55 </a:t>
            </a:r>
          </a:p>
        </p:txBody>
      </p:sp>
      <p:pic>
        <p:nvPicPr>
          <p:cNvPr id="5" name="Picture 4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AFD3993C-0542-6770-5698-F6C252E19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8" y="2034417"/>
            <a:ext cx="5424893" cy="3702705"/>
          </a:xfrm>
          <a:prstGeom prst="rect">
            <a:avLst/>
          </a:prstGeom>
        </p:spPr>
      </p:pic>
      <p:pic>
        <p:nvPicPr>
          <p:cNvPr id="7" name="Picture 6" descr="A graph of a graph of a number of columns&#10;&#10;Description automatically generated with medium confidence">
            <a:extLst>
              <a:ext uri="{FF2B5EF4-FFF2-40B4-BE49-F238E27FC236}">
                <a16:creationId xmlns:a16="http://schemas.microsoft.com/office/drawing/2014/main" id="{31EF1DF7-6117-24D0-985A-EBE7E41B2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4" y="1666567"/>
            <a:ext cx="6549956" cy="44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95CF-0877-576F-E003-1BADCBEA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67709-2619-4D08-B88B-30594A6B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51" y="475487"/>
            <a:ext cx="9938775" cy="62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E624E-5512-1F1F-8888-07312063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250723"/>
            <a:ext cx="12059265" cy="6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9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85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GridPix CHIP3 plots. Gas mixture: Ne+CF4(10%)+isobutane(10%) TPC drift field ~300 V/cm </vt:lpstr>
      <vt:lpstr>   ToT and ToA-Row-Col      “Noise”.  HV ON, no Fe55 (all runs: 40 sec) </vt:lpstr>
      <vt:lpstr>One of the first plot (Row-Col) after delivery and SW tuning</vt:lpstr>
      <vt:lpstr>ToT for V mesh = 410V (left) and 440V.  Fe55</vt:lpstr>
      <vt:lpstr>ToT and ToA-Row-Col for V mesh = 430V. Fe55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GridPix CHIP3 plots. Gas mixture: Ne+CF4(10%)+isobutane(10%) TPC drift field ~300 V/cm </dc:title>
  <dc:creator>Smirnov, Nikolai</dc:creator>
  <cp:lastModifiedBy>Smirnov, Nikolai</cp:lastModifiedBy>
  <cp:revision>3</cp:revision>
  <dcterms:created xsi:type="dcterms:W3CDTF">2024-06-27T13:41:46Z</dcterms:created>
  <dcterms:modified xsi:type="dcterms:W3CDTF">2024-06-27T14:11:00Z</dcterms:modified>
</cp:coreProperties>
</file>