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48"/>
  </p:notesMasterIdLst>
  <p:handoutMasterIdLst>
    <p:handoutMasterId r:id="rId49"/>
  </p:handoutMasterIdLst>
  <p:sldIdLst>
    <p:sldId id="401" r:id="rId2"/>
    <p:sldId id="505" r:id="rId3"/>
    <p:sldId id="506" r:id="rId4"/>
    <p:sldId id="507" r:id="rId5"/>
    <p:sldId id="508" r:id="rId6"/>
    <p:sldId id="513" r:id="rId7"/>
    <p:sldId id="509" r:id="rId8"/>
    <p:sldId id="510" r:id="rId9"/>
    <p:sldId id="511" r:id="rId10"/>
    <p:sldId id="512" r:id="rId11"/>
    <p:sldId id="488" r:id="rId12"/>
    <p:sldId id="514" r:id="rId13"/>
    <p:sldId id="362" r:id="rId14"/>
    <p:sldId id="428" r:id="rId15"/>
    <p:sldId id="400" r:id="rId16"/>
    <p:sldId id="421" r:id="rId17"/>
    <p:sldId id="411" r:id="rId18"/>
    <p:sldId id="404" r:id="rId19"/>
    <p:sldId id="415" r:id="rId20"/>
    <p:sldId id="416" r:id="rId21"/>
    <p:sldId id="419" r:id="rId22"/>
    <p:sldId id="409" r:id="rId23"/>
    <p:sldId id="429" r:id="rId24"/>
    <p:sldId id="424" r:id="rId25"/>
    <p:sldId id="418" r:id="rId26"/>
    <p:sldId id="373" r:id="rId27"/>
    <p:sldId id="423" r:id="rId28"/>
    <p:sldId id="515" r:id="rId29"/>
    <p:sldId id="516" r:id="rId30"/>
    <p:sldId id="388" r:id="rId31"/>
    <p:sldId id="387" r:id="rId32"/>
    <p:sldId id="386" r:id="rId33"/>
    <p:sldId id="382" r:id="rId34"/>
    <p:sldId id="389" r:id="rId35"/>
    <p:sldId id="390" r:id="rId36"/>
    <p:sldId id="426" r:id="rId37"/>
    <p:sldId id="352" r:id="rId38"/>
    <p:sldId id="407" r:id="rId39"/>
    <p:sldId id="381" r:id="rId40"/>
    <p:sldId id="395" r:id="rId41"/>
    <p:sldId id="396" r:id="rId42"/>
    <p:sldId id="406" r:id="rId43"/>
    <p:sldId id="410" r:id="rId44"/>
    <p:sldId id="392" r:id="rId45"/>
    <p:sldId id="359" r:id="rId46"/>
    <p:sldId id="353" r:id="rId47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pitchFamily="-1" charset="0"/>
        <a:ea typeface="ヒラギノ明朝 ProN W3" pitchFamily="-1" charset="-128"/>
        <a:cs typeface="ヒラギノ明朝 ProN W3" pitchFamily="-1" charset="-128"/>
        <a:sym typeface="American Typewriter" pitchFamily="-1" charset="0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pitchFamily="-1" charset="0"/>
        <a:ea typeface="ヒラギノ明朝 ProN W3" pitchFamily="-1" charset="-128"/>
        <a:cs typeface="ヒラギノ明朝 ProN W3" pitchFamily="-1" charset="-128"/>
        <a:sym typeface="American Typewriter" pitchFamily="-1" charset="0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pitchFamily="-1" charset="0"/>
        <a:ea typeface="ヒラギノ明朝 ProN W3" pitchFamily="-1" charset="-128"/>
        <a:cs typeface="ヒラギノ明朝 ProN W3" pitchFamily="-1" charset="-128"/>
        <a:sym typeface="American Typewriter" pitchFamily="-1" charset="0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pitchFamily="-1" charset="0"/>
        <a:ea typeface="ヒラギノ明朝 ProN W3" pitchFamily="-1" charset="-128"/>
        <a:cs typeface="ヒラギノ明朝 ProN W3" pitchFamily="-1" charset="-128"/>
        <a:sym typeface="American Typewriter" pitchFamily="-1" charset="0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pitchFamily="-1" charset="0"/>
        <a:ea typeface="ヒラギノ明朝 ProN W3" pitchFamily="-1" charset="-128"/>
        <a:cs typeface="ヒラギノ明朝 ProN W3" pitchFamily="-1" charset="-128"/>
        <a:sym typeface="American Typewriter" pitchFamily="-1" charset="0"/>
      </a:defRPr>
    </a:lvl5pPr>
    <a:lvl6pPr marL="2286000" algn="l" defTabSz="457200" rtl="0" eaLnBrk="1" latinLnBrk="0" hangingPunct="1">
      <a:defRPr sz="4000" kern="1200">
        <a:solidFill>
          <a:srgbClr val="FFFFFF"/>
        </a:solidFill>
        <a:latin typeface="American Typewriter" pitchFamily="-1" charset="0"/>
        <a:ea typeface="ヒラギノ明朝 ProN W3" pitchFamily="-1" charset="-128"/>
        <a:cs typeface="ヒラギノ明朝 ProN W3" pitchFamily="-1" charset="-128"/>
        <a:sym typeface="American Typewriter" pitchFamily="-1" charset="0"/>
      </a:defRPr>
    </a:lvl6pPr>
    <a:lvl7pPr marL="2743200" algn="l" defTabSz="457200" rtl="0" eaLnBrk="1" latinLnBrk="0" hangingPunct="1">
      <a:defRPr sz="4000" kern="1200">
        <a:solidFill>
          <a:srgbClr val="FFFFFF"/>
        </a:solidFill>
        <a:latin typeface="American Typewriter" pitchFamily="-1" charset="0"/>
        <a:ea typeface="ヒラギノ明朝 ProN W3" pitchFamily="-1" charset="-128"/>
        <a:cs typeface="ヒラギノ明朝 ProN W3" pitchFamily="-1" charset="-128"/>
        <a:sym typeface="American Typewriter" pitchFamily="-1" charset="0"/>
      </a:defRPr>
    </a:lvl7pPr>
    <a:lvl8pPr marL="3200400" algn="l" defTabSz="457200" rtl="0" eaLnBrk="1" latinLnBrk="0" hangingPunct="1">
      <a:defRPr sz="4000" kern="1200">
        <a:solidFill>
          <a:srgbClr val="FFFFFF"/>
        </a:solidFill>
        <a:latin typeface="American Typewriter" pitchFamily="-1" charset="0"/>
        <a:ea typeface="ヒラギノ明朝 ProN W3" pitchFamily="-1" charset="-128"/>
        <a:cs typeface="ヒラギノ明朝 ProN W3" pitchFamily="-1" charset="-128"/>
        <a:sym typeface="American Typewriter" pitchFamily="-1" charset="0"/>
      </a:defRPr>
    </a:lvl8pPr>
    <a:lvl9pPr marL="3657600" algn="l" defTabSz="457200" rtl="0" eaLnBrk="1" latinLnBrk="0" hangingPunct="1">
      <a:defRPr sz="4000" kern="1200">
        <a:solidFill>
          <a:srgbClr val="FFFFFF"/>
        </a:solidFill>
        <a:latin typeface="American Typewriter" pitchFamily="-1" charset="0"/>
        <a:ea typeface="ヒラギノ明朝 ProN W3" pitchFamily="-1" charset="-128"/>
        <a:cs typeface="ヒラギノ明朝 ProN W3" pitchFamily="-1" charset="-128"/>
        <a:sym typeface="American Typewriter" pitchFamily="-1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1F4400"/>
    <a:srgbClr val="004400"/>
    <a:srgbClr val="005500"/>
    <a:srgbClr val="996633"/>
    <a:srgbClr val="000000"/>
    <a:srgbClr val="0000D4"/>
    <a:srgbClr val="87C738"/>
    <a:srgbClr val="A0F0FA"/>
    <a:srgbClr val="AAF0FA"/>
    <a:srgbClr val="AA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6" autoAdjust="0"/>
    <p:restoredTop sz="91801" autoAdjust="0"/>
  </p:normalViewPr>
  <p:slideViewPr>
    <p:cSldViewPr>
      <p:cViewPr>
        <p:scale>
          <a:sx n="76" d="100"/>
          <a:sy n="76" d="100"/>
        </p:scale>
        <p:origin x="-816" y="-15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merican Typewriter" pitchFamily="1" charset="0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merican Typewriter" pitchFamily="1" charset="0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defRPr>
            </a:lvl1pPr>
          </a:lstStyle>
          <a:p>
            <a:pPr>
              <a:defRPr/>
            </a:pPr>
            <a:fld id="{FEC5F2CA-2B4A-9E42-A9DF-59B95DDE5B4D}" type="datetime1">
              <a:rPr lang="nl-NL"/>
              <a:pPr>
                <a:defRPr/>
              </a:pPr>
              <a:t>24/03/15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merican Typewriter" pitchFamily="1" charset="0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merican Typewriter" pitchFamily="1" charset="0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defRPr>
            </a:lvl1pPr>
          </a:lstStyle>
          <a:p>
            <a:pPr>
              <a:defRPr/>
            </a:pPr>
            <a:fld id="{125EFBC5-22F5-3642-B7FD-BD98C1A0931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93647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merican Typewriter" pitchFamily="1" charset="0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merican Typewriter" pitchFamily="1" charset="0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defRPr>
            </a:lvl1pPr>
          </a:lstStyle>
          <a:p>
            <a:pPr>
              <a:defRPr/>
            </a:pPr>
            <a:fld id="{EB44A696-5183-124F-84D6-A917BDBD6137}" type="datetime1">
              <a:rPr lang="nl-NL"/>
              <a:pPr>
                <a:defRPr/>
              </a:pPr>
              <a:t>24/03/15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merican Typewriter" pitchFamily="1" charset="0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merican Typewriter" pitchFamily="1" charset="0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defRPr>
            </a:lvl1pPr>
          </a:lstStyle>
          <a:p>
            <a:pPr>
              <a:defRPr/>
            </a:pPr>
            <a:fld id="{72AE74CD-E390-5F49-8214-215FFC89414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0073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6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E74CD-E390-5F49-8214-215FFC894147}" type="slidenum">
              <a:rPr lang="nl-NL" smtClean="0"/>
              <a:pPr>
                <a:defRPr/>
              </a:pPr>
              <a:t>20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E74CD-E390-5F49-8214-215FFC894147}" type="slidenum">
              <a:rPr lang="nl-NL" smtClean="0"/>
              <a:pPr>
                <a:defRPr/>
              </a:pPr>
              <a:t>21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noProof="0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DB503-0DB9-A546-9009-2AFB62EC9E23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25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A59753-9812-0E40-B369-FB2E8A225138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26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noProof="0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DB503-0DB9-A546-9009-2AFB62EC9E23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27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noProof="0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DB503-0DB9-A546-9009-2AFB62EC9E23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28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noProof="0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DB503-0DB9-A546-9009-2AFB62EC9E23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29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noProof="0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DB503-0DB9-A546-9009-2AFB62EC9E23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30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baseline="0" noProof="0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DB503-0DB9-A546-9009-2AFB62EC9E23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31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noProof="0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DB503-0DB9-A546-9009-2AFB62EC9E23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32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7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45A672-36CD-D248-AD5E-C8B47115D8B4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33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noProof="0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DB503-0DB9-A546-9009-2AFB62EC9E23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34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baseline="0" noProof="0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DB503-0DB9-A546-9009-2AFB62EC9E23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35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baseline="0" noProof="0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DB503-0DB9-A546-9009-2AFB62EC9E23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36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45A672-36CD-D248-AD5E-C8B47115D8B4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39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A59753-9812-0E40-B369-FB2E8A225138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40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baseline="0" noProof="0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DB503-0DB9-A546-9009-2AFB62EC9E23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41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45A672-36CD-D248-AD5E-C8B47115D8B4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44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8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noProof="0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DB503-0DB9-A546-9009-2AFB62EC9E23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9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noProof="0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DB503-0DB9-A546-9009-2AFB62EC9E23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10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11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12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E74CD-E390-5F49-8214-215FFC894147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E74CD-E390-5F49-8214-215FFC894147}" type="slidenum">
              <a:rPr lang="nl-NL" smtClean="0"/>
              <a:pPr>
                <a:defRPr/>
              </a:pPr>
              <a:t>19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500">
                <a:latin typeface="+mn-lt"/>
              </a:defRPr>
            </a:lvl1pPr>
            <a:lvl2pPr marL="0" indent="0">
              <a:buFont typeface="Lucida Grande"/>
              <a:buNone/>
              <a:defRPr sz="2500">
                <a:latin typeface="+mn-lt"/>
              </a:defRPr>
            </a:lvl2pPr>
            <a:lvl3pPr marL="0" indent="0">
              <a:buFont typeface="Lucida Grande"/>
              <a:buNone/>
              <a:defRPr sz="2500">
                <a:latin typeface="+mn-lt"/>
              </a:defRPr>
            </a:lvl3pPr>
            <a:lvl4pPr marL="0" indent="0">
              <a:buFont typeface="Lucida Grande"/>
              <a:buNone/>
              <a:defRPr sz="2500">
                <a:latin typeface="+mn-lt"/>
              </a:defRPr>
            </a:lvl4pPr>
            <a:lvl5pPr marL="0" indent="0">
              <a:buFont typeface="Lucida Grande"/>
              <a:buNone/>
              <a:defRPr sz="2500">
                <a:latin typeface="+mn-lt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2"/>
          <p:cNvSpPr>
            <a:spLocks noGrp="1" noChangeAspect="1"/>
          </p:cNvSpPr>
          <p:nvPr userDrawn="1"/>
        </p:nvSpPr>
        <p:spPr bwMode="auto">
          <a:xfrm>
            <a:off x="10056813" y="5289550"/>
            <a:ext cx="8791575" cy="659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50800" bIns="50800">
            <a:prstTxWarp prst="textNoShape">
              <a:avLst/>
            </a:prstTxWarp>
          </a:bodyPr>
          <a:lstStyle/>
          <a:p>
            <a:pPr marL="342900" indent="-342900" eaLnBrk="0" hangingPunct="0">
              <a:buFontTx/>
              <a:buChar char="•"/>
              <a:defRPr/>
            </a:pPr>
            <a:endParaRPr lang="nl-NL" sz="2100">
              <a:solidFill>
                <a:srgbClr val="141313"/>
              </a:solidFill>
              <a:latin typeface="Arial" pitchFamily="1" charset="0"/>
              <a:ea typeface="ＭＳ Ｐゴシック" pitchFamily="1" charset="-128"/>
              <a:cs typeface="ヒラギノ明朝 ProN W3" pitchFamily="1" charset="-128"/>
              <a:sym typeface="Kievit-Book" charset="0"/>
            </a:endParaRPr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0" y="1676400"/>
            <a:ext cx="13003200" cy="5727600"/>
          </a:xfrm>
          <a:solidFill>
            <a:schemeClr val="tx1"/>
          </a:solidFill>
          <a:ln w="25400">
            <a:noFill/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00113" y="990600"/>
            <a:ext cx="11049000" cy="609600"/>
          </a:xfrm>
        </p:spPr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11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159000" y="7543799"/>
            <a:ext cx="8763000" cy="533401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9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1 zonder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500">
                <a:latin typeface="Arial"/>
                <a:cs typeface="Arial"/>
              </a:defRPr>
            </a:lvl1pPr>
            <a:lvl2pPr marL="0" indent="0">
              <a:buFont typeface="Arial"/>
              <a:buNone/>
              <a:defRPr sz="2500">
                <a:solidFill>
                  <a:srgbClr val="FFFFFF"/>
                </a:solidFill>
                <a:latin typeface="Arial"/>
                <a:cs typeface="Arial"/>
              </a:defRPr>
            </a:lvl2pPr>
            <a:lvl3pPr marL="0" indent="0">
              <a:buFont typeface="Arial"/>
              <a:buNone/>
              <a:defRPr sz="2500">
                <a:solidFill>
                  <a:srgbClr val="FFFFFF"/>
                </a:solidFill>
                <a:latin typeface="Arial"/>
                <a:cs typeface="Arial"/>
              </a:defRPr>
            </a:lvl3pPr>
            <a:lvl4pPr marL="0" indent="0">
              <a:buFont typeface="Arial"/>
              <a:buNone/>
              <a:defRPr sz="2500">
                <a:solidFill>
                  <a:srgbClr val="FFFFFF"/>
                </a:solidFill>
                <a:latin typeface="Arial"/>
                <a:cs typeface="Arial"/>
              </a:defRPr>
            </a:lvl4pPr>
            <a:lvl5pPr marL="0" indent="0">
              <a:buFont typeface="Arial"/>
              <a:buNone/>
              <a:defRPr sz="25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kolom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500">
                <a:latin typeface="+mn-lt"/>
              </a:defRPr>
            </a:lvl1pPr>
            <a:lvl2pPr>
              <a:buFont typeface="Lucida Grande"/>
              <a:buChar char="-"/>
              <a:defRPr sz="2100">
                <a:latin typeface="+mn-lt"/>
              </a:defRPr>
            </a:lvl2pPr>
            <a:lvl3pPr>
              <a:buFont typeface="Lucida Grande"/>
              <a:buChar char="-"/>
              <a:defRPr sz="2100">
                <a:latin typeface="+mn-lt"/>
              </a:defRPr>
            </a:lvl3pPr>
            <a:lvl4pPr>
              <a:buFont typeface="Lucida Grande"/>
              <a:buChar char="-"/>
              <a:defRPr sz="2100">
                <a:latin typeface="+mn-lt"/>
              </a:defRPr>
            </a:lvl4pPr>
            <a:lvl5pPr>
              <a:buFont typeface="Lucida Grande"/>
              <a:buChar char="-"/>
              <a:defRPr sz="2100">
                <a:latin typeface="+mn-lt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900113" y="2070100"/>
            <a:ext cx="11049000" cy="6007100"/>
          </a:xfrm>
        </p:spPr>
        <p:txBody>
          <a:bodyPr numCol="2"/>
          <a:lstStyle>
            <a:lvl1pPr marL="0" indent="0">
              <a:buNone/>
              <a:defRPr sz="2500">
                <a:latin typeface="+mn-lt"/>
              </a:defRPr>
            </a:lvl1pPr>
            <a:lvl2pPr marL="0" indent="0">
              <a:buFont typeface="Lucida Grande"/>
              <a:buNone/>
              <a:defRPr sz="2500">
                <a:latin typeface="+mn-lt"/>
              </a:defRPr>
            </a:lvl2pPr>
            <a:lvl3pPr marL="0" indent="0">
              <a:buFont typeface="Lucida Grande"/>
              <a:buNone/>
              <a:defRPr sz="2500">
                <a:latin typeface="+mn-lt"/>
              </a:defRPr>
            </a:lvl3pPr>
            <a:lvl4pPr marL="0" indent="0">
              <a:buFont typeface="Lucida Grande"/>
              <a:buNone/>
              <a:defRPr sz="2500">
                <a:latin typeface="+mn-lt"/>
              </a:defRPr>
            </a:lvl4pPr>
            <a:lvl5pPr marL="0" indent="0">
              <a:buFont typeface="Lucida Grande"/>
              <a:buNone/>
              <a:defRPr sz="2500">
                <a:latin typeface="+mn-lt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900113" y="2070100"/>
            <a:ext cx="11049000" cy="6007100"/>
          </a:xfrm>
        </p:spPr>
        <p:txBody>
          <a:bodyPr numCol="2"/>
          <a:lstStyle>
            <a:lvl1pPr>
              <a:defRPr sz="2500">
                <a:latin typeface="+mn-lt"/>
              </a:defRPr>
            </a:lvl1pPr>
            <a:lvl2pPr>
              <a:buFont typeface="Lucida Grande"/>
              <a:buChar char="-"/>
              <a:defRPr sz="2100">
                <a:latin typeface="+mn-lt"/>
              </a:defRPr>
            </a:lvl2pPr>
            <a:lvl3pPr>
              <a:buFont typeface="Lucida Grande"/>
              <a:buChar char="-"/>
              <a:defRPr sz="2100">
                <a:latin typeface="+mn-lt"/>
              </a:defRPr>
            </a:lvl3pPr>
            <a:lvl4pPr>
              <a:buFont typeface="Lucida Grande"/>
              <a:buChar char="-"/>
              <a:defRPr sz="2100">
                <a:latin typeface="+mn-lt"/>
              </a:defRPr>
            </a:lvl4pPr>
            <a:lvl5pPr>
              <a:buFont typeface="Lucida Grande"/>
              <a:buChar char="-"/>
              <a:defRPr sz="2100">
                <a:latin typeface="+mn-lt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00000" y="2070000"/>
            <a:ext cx="5328000" cy="6007100"/>
          </a:xfrm>
        </p:spPr>
        <p:txBody>
          <a:bodyPr/>
          <a:lstStyle>
            <a:lvl1pPr marL="0" indent="0">
              <a:buNone/>
              <a:defRPr sz="2500">
                <a:latin typeface="+mn-lt"/>
              </a:defRPr>
            </a:lvl1pPr>
            <a:lvl2pPr marL="0" indent="0">
              <a:buFont typeface="Arial"/>
              <a:buNone/>
              <a:defRPr sz="2500">
                <a:latin typeface="+mn-lt"/>
              </a:defRPr>
            </a:lvl2pPr>
            <a:lvl3pPr marL="0" indent="0">
              <a:buFont typeface="Arial"/>
              <a:buNone/>
              <a:defRPr sz="2500">
                <a:latin typeface="+mn-lt"/>
              </a:defRPr>
            </a:lvl3pPr>
            <a:lvl4pPr marL="0" indent="0">
              <a:buFont typeface="Arial"/>
              <a:buNone/>
              <a:defRPr sz="2500">
                <a:latin typeface="+mn-lt"/>
              </a:defRPr>
            </a:lvl4pPr>
            <a:lvl5pPr marL="0" indent="0">
              <a:buFont typeface="Arial"/>
              <a:buNone/>
              <a:defRPr sz="25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afbeelding 2"/>
          <p:cNvSpPr>
            <a:spLocks noGrp="1" noChangeAspect="1"/>
          </p:cNvSpPr>
          <p:nvPr>
            <p:ph type="pic" idx="10"/>
          </p:nvPr>
        </p:nvSpPr>
        <p:spPr>
          <a:xfrm>
            <a:off x="6577200" y="2133600"/>
            <a:ext cx="5328000" cy="3679643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Kievit-Book" charset="0"/>
            </a:endParaRPr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 opsomming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00000" y="2070000"/>
            <a:ext cx="5328000" cy="6007100"/>
          </a:xfrm>
        </p:spPr>
        <p:txBody>
          <a:bodyPr/>
          <a:lstStyle>
            <a:lvl1pPr>
              <a:defRPr sz="2500">
                <a:latin typeface="+mn-lt"/>
              </a:defRPr>
            </a:lvl1pPr>
            <a:lvl2pPr>
              <a:buFont typeface="Lucida Grande"/>
              <a:buChar char="-"/>
              <a:defRPr sz="2100">
                <a:latin typeface="+mn-lt"/>
              </a:defRPr>
            </a:lvl2pPr>
            <a:lvl3pPr>
              <a:buFont typeface="Lucida Grande"/>
              <a:buChar char="-"/>
              <a:defRPr sz="2100">
                <a:latin typeface="+mn-lt"/>
              </a:defRPr>
            </a:lvl3pPr>
            <a:lvl4pPr>
              <a:buFont typeface="Lucida Grande"/>
              <a:buChar char="-"/>
              <a:defRPr sz="2100">
                <a:latin typeface="+mn-lt"/>
              </a:defRPr>
            </a:lvl4pPr>
            <a:lvl5pPr>
              <a:buFont typeface="Lucida Grande"/>
              <a:buChar char="-"/>
              <a:defRPr sz="21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afbeelding 2"/>
          <p:cNvSpPr>
            <a:spLocks noGrp="1" noChangeAspect="1"/>
          </p:cNvSpPr>
          <p:nvPr>
            <p:ph type="pic" idx="10"/>
          </p:nvPr>
        </p:nvSpPr>
        <p:spPr>
          <a:xfrm>
            <a:off x="6577200" y="2133600"/>
            <a:ext cx="5328000" cy="3679643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Kievit-Book" charset="0"/>
            </a:endParaRPr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2"/>
          <p:cNvSpPr>
            <a:spLocks noGrp="1" noChangeAspect="1"/>
          </p:cNvSpPr>
          <p:nvPr/>
        </p:nvSpPr>
        <p:spPr bwMode="auto">
          <a:xfrm>
            <a:off x="10056813" y="5289550"/>
            <a:ext cx="8791575" cy="659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50800" bIns="50800">
            <a:prstTxWarp prst="textNoShape">
              <a:avLst/>
            </a:prstTxWarp>
          </a:bodyPr>
          <a:lstStyle/>
          <a:p>
            <a:pPr marL="342900" indent="-342900" eaLnBrk="0" hangingPunct="0">
              <a:buFontTx/>
              <a:buChar char="•"/>
              <a:defRPr/>
            </a:pPr>
            <a:endParaRPr lang="nl-NL" sz="2100">
              <a:solidFill>
                <a:srgbClr val="141313"/>
              </a:solidFill>
              <a:latin typeface="Arial" pitchFamily="1" charset="0"/>
              <a:ea typeface="ＭＳ Ｐゴシック" pitchFamily="1" charset="-128"/>
              <a:cs typeface="ヒラギノ明朝 ProN W3" pitchFamily="1" charset="-128"/>
              <a:sym typeface="Kievit-Book" charset="0"/>
            </a:endParaRPr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2132012" y="806079"/>
            <a:ext cx="8789988" cy="6592042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400">
                <a:ln w="25400">
                  <a:solidFill>
                    <a:schemeClr val="tx1"/>
                  </a:solidFill>
                </a:ln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159000" y="7543799"/>
            <a:ext cx="8763000" cy="533401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2"/>
          <p:cNvSpPr>
            <a:spLocks noGrp="1" noChangeAspect="1"/>
          </p:cNvSpPr>
          <p:nvPr/>
        </p:nvSpPr>
        <p:spPr bwMode="auto">
          <a:xfrm>
            <a:off x="10056813" y="5289550"/>
            <a:ext cx="8791575" cy="659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50800" bIns="50800">
            <a:prstTxWarp prst="textNoShape">
              <a:avLst/>
            </a:prstTxWarp>
          </a:bodyPr>
          <a:lstStyle/>
          <a:p>
            <a:pPr marL="342900" indent="-342900" eaLnBrk="0" hangingPunct="0">
              <a:buFontTx/>
              <a:buChar char="•"/>
              <a:defRPr/>
            </a:pPr>
            <a:endParaRPr lang="nl-NL" sz="2100">
              <a:solidFill>
                <a:srgbClr val="141313"/>
              </a:solidFill>
              <a:latin typeface="Arial" pitchFamily="1" charset="0"/>
              <a:ea typeface="ＭＳ Ｐゴシック" pitchFamily="1" charset="-128"/>
              <a:cs typeface="ヒラギノ明朝 ProN W3" pitchFamily="1" charset="-128"/>
              <a:sym typeface="Kievit-Book" charset="0"/>
            </a:endParaRPr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3004800" cy="8460000"/>
          </a:xfrm>
          <a:ln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 noChangeAspect="1"/>
          </p:cNvSpPr>
          <p:nvPr/>
        </p:nvSpPr>
        <p:spPr bwMode="auto">
          <a:xfrm>
            <a:off x="10056813" y="5289550"/>
            <a:ext cx="8791575" cy="659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50800" bIns="50800">
            <a:prstTxWarp prst="textNoShape">
              <a:avLst/>
            </a:prstTxWarp>
          </a:bodyPr>
          <a:lstStyle/>
          <a:p>
            <a:pPr marL="342900" indent="-342900" eaLnBrk="0" hangingPunct="0">
              <a:buFontTx/>
              <a:buChar char="•"/>
              <a:defRPr/>
            </a:pPr>
            <a:endParaRPr lang="nl-NL" sz="2100">
              <a:solidFill>
                <a:srgbClr val="141313"/>
              </a:solidFill>
              <a:latin typeface="Arial" pitchFamily="1" charset="0"/>
              <a:ea typeface="ＭＳ Ｐゴシック" pitchFamily="1" charset="-128"/>
              <a:cs typeface="ヒラギノ明朝 ProN W3" pitchFamily="1" charset="-128"/>
              <a:sym typeface="Kievit-Book" charset="0"/>
            </a:endParaRPr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502400" cy="4248000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4" name="Tijdelijke aanduiding voor afbeelding 2"/>
          <p:cNvSpPr>
            <a:spLocks noGrp="1" noChangeAspect="1"/>
          </p:cNvSpPr>
          <p:nvPr>
            <p:ph type="pic" idx="10"/>
          </p:nvPr>
        </p:nvSpPr>
        <p:spPr>
          <a:xfrm>
            <a:off x="6502400" y="0"/>
            <a:ext cx="6502400" cy="4248000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9" name="Tijdelijke aanduiding voor afbeelding 2"/>
          <p:cNvSpPr>
            <a:spLocks noGrp="1" noChangeAspect="1"/>
          </p:cNvSpPr>
          <p:nvPr>
            <p:ph type="pic" idx="11"/>
          </p:nvPr>
        </p:nvSpPr>
        <p:spPr>
          <a:xfrm>
            <a:off x="0" y="4240800"/>
            <a:ext cx="6502400" cy="4212000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10" name="Tijdelijke aanduiding voor afbeelding 2"/>
          <p:cNvSpPr>
            <a:spLocks noGrp="1" noChangeAspect="1"/>
          </p:cNvSpPr>
          <p:nvPr>
            <p:ph type="pic" idx="12"/>
          </p:nvPr>
        </p:nvSpPr>
        <p:spPr>
          <a:xfrm>
            <a:off x="6502400" y="4240800"/>
            <a:ext cx="6502400" cy="4212000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11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990600"/>
            <a:ext cx="11049000" cy="105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>
              <a:sym typeface="Kievit-Book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2070100"/>
            <a:ext cx="11049000" cy="600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dirty="0">
              <a:sym typeface="Kievit-Book" charset="0"/>
            </a:endParaRP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8991600"/>
            <a:ext cx="13003213" cy="0"/>
          </a:xfrm>
          <a:prstGeom prst="line">
            <a:avLst/>
          </a:prstGeom>
          <a:noFill/>
          <a:ln w="25400" cap="flat">
            <a:solidFill>
              <a:srgbClr val="BE311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pic>
        <p:nvPicPr>
          <p:cNvPr id="6150" name="Afbeelding 6" descr="logo_RU_NL_A4_CMYK.pn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510512" y="9040813"/>
            <a:ext cx="38052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pic>
        <p:nvPicPr>
          <p:cNvPr id="2" name="Picture 1" descr="Nikhef-400x177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06" y="9053265"/>
            <a:ext cx="1481306" cy="648072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615" r:id="rId1"/>
    <p:sldLayoutId id="2147484616" r:id="rId2"/>
    <p:sldLayoutId id="2147484617" r:id="rId3"/>
    <p:sldLayoutId id="2147484618" r:id="rId4"/>
    <p:sldLayoutId id="2147484619" r:id="rId5"/>
    <p:sldLayoutId id="2147484620" r:id="rId6"/>
    <p:sldLayoutId id="2147484621" r:id="rId7"/>
    <p:sldLayoutId id="2147484622" r:id="rId8"/>
    <p:sldLayoutId id="2147484623" r:id="rId9"/>
    <p:sldLayoutId id="2147484624" r:id="rId10"/>
    <p:sldLayoutId id="2147484625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311A"/>
          </a:solidFill>
          <a:latin typeface="Arial"/>
          <a:ea typeface="ＭＳ Ｐゴシック" charset="-128"/>
          <a:cs typeface="Arial"/>
          <a:sym typeface="Kievit-Book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311A"/>
          </a:solidFill>
          <a:latin typeface="Arial" charset="0"/>
          <a:ea typeface="ＭＳ Ｐゴシック" charset="-128"/>
          <a:cs typeface="ヒラギノ角ゴ ProN W3" charset="-128"/>
          <a:sym typeface="Kievit-Book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311A"/>
          </a:solidFill>
          <a:latin typeface="Arial" charset="0"/>
          <a:ea typeface="ＭＳ Ｐゴシック" charset="-128"/>
          <a:cs typeface="ヒラギノ角ゴ ProN W3" charset="-128"/>
          <a:sym typeface="Kievit-Book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311A"/>
          </a:solidFill>
          <a:latin typeface="Arial" charset="0"/>
          <a:ea typeface="ＭＳ Ｐゴシック" charset="-128"/>
          <a:cs typeface="ヒラギノ角ゴ ProN W3" charset="-128"/>
          <a:sym typeface="Kievit-Book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311A"/>
          </a:solidFill>
          <a:latin typeface="Arial" charset="0"/>
          <a:ea typeface="ＭＳ Ｐゴシック" charset="-128"/>
          <a:cs typeface="ヒラギノ角ゴ ProN W3" charset="-128"/>
          <a:sym typeface="Kievit-Book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rgbClr val="901F1F"/>
          </a:solidFill>
          <a:latin typeface="Kievit-Book" charset="0"/>
          <a:ea typeface="ヒラギノ角ゴ ProN W3" charset="-128"/>
          <a:cs typeface="ヒラギノ角ゴ ProN W3" charset="-128"/>
          <a:sym typeface="Kievit-Book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rgbClr val="901F1F"/>
          </a:solidFill>
          <a:latin typeface="Kievit-Book" charset="0"/>
          <a:ea typeface="ヒラギノ角ゴ ProN W3" charset="-128"/>
          <a:cs typeface="ヒラギノ角ゴ ProN W3" charset="-128"/>
          <a:sym typeface="Kievit-Book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rgbClr val="901F1F"/>
          </a:solidFill>
          <a:latin typeface="Kievit-Book" charset="0"/>
          <a:ea typeface="ヒラギノ角ゴ ProN W3" charset="-128"/>
          <a:cs typeface="ヒラギノ角ゴ ProN W3" charset="-128"/>
          <a:sym typeface="Kievit-Book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rgbClr val="901F1F"/>
          </a:solidFill>
          <a:latin typeface="Kievit-Book" charset="0"/>
          <a:ea typeface="ヒラギノ角ゴ ProN W3" charset="-128"/>
          <a:cs typeface="ヒラギノ角ゴ ProN W3" charset="-128"/>
          <a:sym typeface="Kievit-Book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500">
          <a:solidFill>
            <a:srgbClr val="141313"/>
          </a:solidFill>
          <a:latin typeface="Arial"/>
          <a:ea typeface="ＭＳ Ｐゴシック" charset="-128"/>
          <a:cs typeface="Arial"/>
          <a:sym typeface="Kievit-Book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3000">
          <a:solidFill>
            <a:srgbClr val="141313"/>
          </a:solidFill>
          <a:latin typeface="+mn-lt"/>
          <a:ea typeface="ＭＳ Ｐゴシック" charset="-128"/>
          <a:cs typeface="+mn-cs"/>
          <a:sym typeface="Kievit-Book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3000">
          <a:solidFill>
            <a:srgbClr val="141313"/>
          </a:solidFill>
          <a:latin typeface="+mn-lt"/>
          <a:ea typeface="ＭＳ Ｐゴシック" charset="-128"/>
          <a:cs typeface="+mn-cs"/>
          <a:sym typeface="Kievit-Book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3000">
          <a:solidFill>
            <a:srgbClr val="141313"/>
          </a:solidFill>
          <a:latin typeface="+mn-lt"/>
          <a:ea typeface="ＭＳ Ｐゴシック" charset="-128"/>
          <a:cs typeface="+mn-cs"/>
          <a:sym typeface="Kievit-Book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3000">
          <a:solidFill>
            <a:srgbClr val="141313"/>
          </a:solidFill>
          <a:latin typeface="+mn-lt"/>
          <a:ea typeface="ＭＳ Ｐゴシック" charset="-128"/>
          <a:cs typeface="+mn-cs"/>
          <a:sym typeface="Kievit-Book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141313"/>
          </a:solidFill>
          <a:latin typeface="+mn-lt"/>
          <a:ea typeface="+mn-ea"/>
          <a:cs typeface="+mn-cs"/>
          <a:sym typeface="Kievit-Book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141313"/>
          </a:solidFill>
          <a:latin typeface="+mn-lt"/>
          <a:ea typeface="+mn-ea"/>
          <a:cs typeface="+mn-cs"/>
          <a:sym typeface="Kievit-Book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141313"/>
          </a:solidFill>
          <a:latin typeface="+mn-lt"/>
          <a:ea typeface="+mn-ea"/>
          <a:cs typeface="+mn-cs"/>
          <a:sym typeface="Kievit-Book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141313"/>
          </a:solidFill>
          <a:latin typeface="+mn-lt"/>
          <a:ea typeface="+mn-ea"/>
          <a:cs typeface="+mn-cs"/>
          <a:sym typeface="Kievit-Book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png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1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1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41.jpeg"/><Relationship Id="rId5" Type="http://schemas.openxmlformats.org/officeDocument/2006/relationships/image" Target="../media/image1.png"/><Relationship Id="rId6" Type="http://schemas.openxmlformats.org/officeDocument/2006/relationships/image" Target="../media/image42.jpe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gif"/><Relationship Id="rId5" Type="http://schemas.openxmlformats.org/officeDocument/2006/relationships/image" Target="../media/image7.gif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emf"/><Relationship Id="rId6" Type="http://schemas.openxmlformats.org/officeDocument/2006/relationships/image" Target="../media/image50.png"/><Relationship Id="rId7" Type="http://schemas.openxmlformats.org/officeDocument/2006/relationships/image" Target="../media/image51.jpe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jpeg"/><Relationship Id="rId7" Type="http://schemas.openxmlformats.org/officeDocument/2006/relationships/image" Target="../media/image1.png"/><Relationship Id="rId8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1.png"/><Relationship Id="rId9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65.png"/><Relationship Id="rId5" Type="http://schemas.openxmlformats.org/officeDocument/2006/relationships/image" Target="../media/image1.png"/><Relationship Id="rId6" Type="http://schemas.openxmlformats.org/officeDocument/2006/relationships/image" Target="../media/image48.jpeg"/><Relationship Id="rId7" Type="http://schemas.openxmlformats.org/officeDocument/2006/relationships/image" Target="../media/image66.png"/><Relationship Id="rId8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7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Relationship Id="rId3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emf"/><Relationship Id="rId5" Type="http://schemas.openxmlformats.org/officeDocument/2006/relationships/image" Target="../media/image7.gif"/><Relationship Id="rId6" Type="http://schemas.openxmlformats.org/officeDocument/2006/relationships/image" Target="../media/image8.gif"/><Relationship Id="rId7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g_homepage_070706.jpg"/>
          <p:cNvPicPr>
            <a:picLocks noChangeAspect="1"/>
          </p:cNvPicPr>
          <p:nvPr/>
        </p:nvPicPr>
        <p:blipFill>
          <a:blip r:embed="rId2"/>
          <a:srcRect l="1772" r="1772" b="61417"/>
          <a:stretch>
            <a:fillRect/>
          </a:stretch>
        </p:blipFill>
        <p:spPr bwMode="auto">
          <a:xfrm>
            <a:off x="-20638" y="0"/>
            <a:ext cx="13025438" cy="976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itel 3"/>
          <p:cNvSpPr>
            <a:spLocks noGrp="1"/>
          </p:cNvSpPr>
          <p:nvPr>
            <p:ph type="title"/>
          </p:nvPr>
        </p:nvSpPr>
        <p:spPr>
          <a:xfrm>
            <a:off x="3694088" y="2603500"/>
            <a:ext cx="9001000" cy="1511300"/>
          </a:xfrm>
        </p:spPr>
        <p:txBody>
          <a:bodyPr/>
          <a:lstStyle/>
          <a:p>
            <a:pPr algn="r"/>
            <a:r>
              <a:rPr lang="en-GB" sz="4400" b="1" dirty="0" smtClean="0">
                <a:solidFill>
                  <a:srgbClr val="BE311A"/>
                </a:solidFill>
                <a:latin typeface="Arial" pitchFamily="-84" charset="0"/>
                <a:ea typeface="ＭＳ Ｐゴシック" pitchFamily="-84" charset="-128"/>
              </a:rPr>
              <a:t/>
            </a:r>
            <a:br>
              <a:rPr lang="en-GB" sz="4400" b="1" dirty="0" smtClean="0">
                <a:solidFill>
                  <a:srgbClr val="BE311A"/>
                </a:solidFill>
                <a:latin typeface="Arial" pitchFamily="-84" charset="0"/>
                <a:ea typeface="ＭＳ Ｐゴシック" pitchFamily="-84" charset="-128"/>
              </a:rPr>
            </a:br>
            <a:r>
              <a:rPr lang="en-GB" sz="4400" dirty="0" smtClean="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</a:rPr>
              <a:t>Topical lectures</a:t>
            </a:r>
            <a:r>
              <a:rPr lang="en-GB" sz="4400" b="1" dirty="0" smtClean="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</a:rPr>
              <a:t> cosmic rays</a:t>
            </a:r>
          </a:p>
        </p:txBody>
      </p:sp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5969000" y="4219575"/>
            <a:ext cx="6553200" cy="10259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50800" tIns="50800" rIns="50800" bIns="50800">
            <a:prstTxWarp prst="textNoShape">
              <a:avLst/>
            </a:prstTxWarp>
            <a:spAutoFit/>
          </a:bodyPr>
          <a:lstStyle/>
          <a:p>
            <a:pPr marL="457200" indent="-457200" eaLnBrk="0" hangingPunct="0"/>
            <a:r>
              <a:rPr lang="en-GB" sz="2000" i="1" dirty="0" smtClean="0">
                <a:latin typeface="Arial" pitchFamily="-84" charset="0"/>
                <a:sym typeface="Kievit-Book" charset="0"/>
              </a:rPr>
              <a:t>Sijbrand de </a:t>
            </a:r>
            <a:r>
              <a:rPr lang="en-GB" sz="2000" i="1" dirty="0" err="1" smtClean="0">
                <a:latin typeface="Arial" pitchFamily="-84" charset="0"/>
                <a:sym typeface="Kievit-Book" charset="0"/>
              </a:rPr>
              <a:t>Jong</a:t>
            </a:r>
            <a:endParaRPr lang="en-GB" sz="2000" i="1" dirty="0" smtClean="0">
              <a:latin typeface="Arial" pitchFamily="-84" charset="0"/>
              <a:sym typeface="Kievit-Book" charset="0"/>
            </a:endParaRPr>
          </a:p>
          <a:p>
            <a:pPr marL="457200" indent="-457200" eaLnBrk="0" hangingPunct="0"/>
            <a:r>
              <a:rPr lang="en-GB" sz="2000" i="1" dirty="0" smtClean="0">
                <a:latin typeface="Arial" pitchFamily="-84" charset="0"/>
                <a:sym typeface="Kievit-Book" charset="0"/>
              </a:rPr>
              <a:t>     IMAPP, </a:t>
            </a:r>
            <a:r>
              <a:rPr lang="en-GB" sz="2000" i="1" dirty="0" err="1" smtClean="0">
                <a:latin typeface="Arial" pitchFamily="-84" charset="0"/>
                <a:sym typeface="Kievit-Book" charset="0"/>
              </a:rPr>
              <a:t>Radboud</a:t>
            </a:r>
            <a:r>
              <a:rPr lang="en-GB" sz="2000" i="1" dirty="0" smtClean="0">
                <a:latin typeface="Arial" pitchFamily="-84" charset="0"/>
                <a:sym typeface="Kievit-Book" charset="0"/>
              </a:rPr>
              <a:t> </a:t>
            </a:r>
            <a:r>
              <a:rPr lang="en-GB" sz="2000" i="1" dirty="0" err="1" smtClean="0">
                <a:latin typeface="Arial" pitchFamily="-84" charset="0"/>
                <a:sym typeface="Kievit-Book" charset="0"/>
              </a:rPr>
              <a:t>Universiteit</a:t>
            </a:r>
            <a:r>
              <a:rPr lang="en-GB" sz="2000" i="1" dirty="0" smtClean="0">
                <a:latin typeface="Arial" pitchFamily="-84" charset="0"/>
                <a:sym typeface="Kievit-Book" charset="0"/>
              </a:rPr>
              <a:t> Nijmegen</a:t>
            </a:r>
          </a:p>
          <a:p>
            <a:pPr marL="457200" indent="-457200" eaLnBrk="0" hangingPunct="0"/>
            <a:r>
              <a:rPr lang="en-GB" sz="2000" i="1" dirty="0" smtClean="0">
                <a:latin typeface="Arial" pitchFamily="-84" charset="0"/>
                <a:sym typeface="Kievit-Book" charset="0"/>
              </a:rPr>
              <a:t>         &amp;  Nikhef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</p:spPr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</a:t>
            </a:fld>
            <a:r>
              <a:rPr lang="nl-NL" dirty="0" smtClean="0"/>
              <a:t>	</a:t>
            </a:r>
            <a:r>
              <a:rPr lang="nl-NL" dirty="0" err="1" smtClean="0"/>
              <a:t>Topical</a:t>
            </a:r>
            <a:r>
              <a:rPr lang="nl-NL" dirty="0" smtClean="0"/>
              <a:t> </a:t>
            </a:r>
            <a:r>
              <a:rPr lang="nl-NL" dirty="0" err="1" smtClean="0"/>
              <a:t>Lectures</a:t>
            </a:r>
            <a:r>
              <a:rPr lang="nl-NL" dirty="0" smtClean="0"/>
              <a:t>: Cosmic </a:t>
            </a:r>
            <a:r>
              <a:rPr lang="nl-NL" dirty="0" err="1" smtClean="0"/>
              <a:t>Rays</a:t>
            </a:r>
            <a:r>
              <a:rPr lang="nl-NL" dirty="0" smtClean="0"/>
              <a:t>, 23-25 </a:t>
            </a:r>
            <a:r>
              <a:rPr lang="nl-NL" dirty="0" err="1" smtClean="0"/>
              <a:t>March</a:t>
            </a:r>
            <a:r>
              <a:rPr lang="nl-NL" dirty="0" smtClean="0"/>
              <a:t> 2015 (</a:t>
            </a:r>
            <a:r>
              <a:rPr lang="nl-NL" dirty="0" err="1" smtClean="0"/>
              <a:t>SdJ</a:t>
            </a:r>
            <a:r>
              <a:rPr lang="nl-NL" dirty="0" smtClean="0"/>
              <a:t>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3"/>
          <p:cNvSpPr>
            <a:spLocks noGrp="1"/>
          </p:cNvSpPr>
          <p:nvPr>
            <p:ph type="title"/>
          </p:nvPr>
        </p:nvSpPr>
        <p:spPr>
          <a:xfrm>
            <a:off x="0" y="180000"/>
            <a:ext cx="13004800" cy="685800"/>
          </a:xfrm>
        </p:spPr>
        <p:txBody>
          <a:bodyPr/>
          <a:lstStyle/>
          <a:p>
            <a:pPr algn="ctr"/>
            <a:r>
              <a:rPr lang="en-GB" sz="3800" dirty="0" smtClean="0">
                <a:latin typeface="Arial" pitchFamily="-1" charset="0"/>
                <a:ea typeface="ＭＳ Ｐゴシック" pitchFamily="-1" charset="-128"/>
              </a:rPr>
              <a:t>Detection of high-energy cosmic rays</a:t>
            </a:r>
            <a:endParaRPr lang="en-GB" sz="3800" i="1" dirty="0" smtClean="0">
              <a:latin typeface="Arial" pitchFamily="-1" charset="0"/>
              <a:ea typeface="ＭＳ Ｐゴシック" pitchFamily="-1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838200"/>
            <a:ext cx="3124200" cy="400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64" y="5258871"/>
            <a:ext cx="5486936" cy="365652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2276" y="5257799"/>
            <a:ext cx="4829324" cy="361941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Content Placeholder 19" descr="Auger_Hybrid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4800" y="914400"/>
            <a:ext cx="5334000" cy="40005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06400" y="838200"/>
            <a:ext cx="12420600" cy="8077200"/>
          </a:xfrm>
        </p:spPr>
        <p:txBody>
          <a:bodyPr/>
          <a:lstStyle/>
          <a:p>
            <a:pPr>
              <a:defRPr/>
            </a:pPr>
            <a:r>
              <a:rPr lang="en-GB" sz="2400" b="1" dirty="0" err="1" smtClean="0">
                <a:solidFill>
                  <a:srgbClr val="FFFF00"/>
                </a:solidFill>
                <a:ea typeface="ＭＳ Ｐゴシック" pitchFamily="1" charset="-128"/>
              </a:rPr>
              <a:t>Agasa</a:t>
            </a:r>
            <a:r>
              <a:rPr lang="en-GB" sz="2400" b="1" dirty="0" smtClean="0">
                <a:solidFill>
                  <a:srgbClr val="FFFF00"/>
                </a:solidFill>
                <a:ea typeface="ＭＳ Ｐゴシック" pitchFamily="1" charset="-128"/>
              </a:rPr>
              <a:t>						Pierre Auger Observatory (Auger)</a:t>
            </a:r>
            <a:endParaRPr lang="en-GB" sz="2400" dirty="0" smtClean="0">
              <a:solidFill>
                <a:srgbClr val="FFFF00"/>
              </a:solidFill>
              <a:ea typeface="ＭＳ Ｐゴシック" pitchFamily="1" charset="-128"/>
            </a:endParaRPr>
          </a:p>
          <a:p>
            <a:pPr>
              <a:defRPr/>
            </a:pPr>
            <a:r>
              <a:rPr lang="en-GB" sz="2400" dirty="0" smtClean="0">
                <a:solidFill>
                  <a:srgbClr val="FFFF00"/>
                </a:solidFill>
                <a:ea typeface="ＭＳ Ｐゴシック" pitchFamily="1" charset="-128"/>
              </a:rPr>
              <a:t>100 km</a:t>
            </a:r>
            <a:r>
              <a:rPr lang="en-GB" sz="2400" baseline="30000" dirty="0" smtClean="0">
                <a:solidFill>
                  <a:srgbClr val="FFFF00"/>
                </a:solidFill>
                <a:ea typeface="ＭＳ Ｐゴシック" pitchFamily="1" charset="-128"/>
              </a:rPr>
              <a:t>2</a:t>
            </a:r>
            <a:r>
              <a:rPr lang="en-GB" sz="2400" dirty="0" smtClean="0">
                <a:solidFill>
                  <a:srgbClr val="FFFF00"/>
                </a:solidFill>
                <a:ea typeface="ＭＳ Ｐゴシック" pitchFamily="1" charset="-128"/>
              </a:rPr>
              <a:t>						3000 km</a:t>
            </a:r>
            <a:r>
              <a:rPr lang="en-GB" sz="2400" baseline="30000" dirty="0" smtClean="0">
                <a:solidFill>
                  <a:srgbClr val="FFFF00"/>
                </a:solidFill>
                <a:ea typeface="ＭＳ Ｐゴシック" pitchFamily="1" charset="-128"/>
              </a:rPr>
              <a:t>2</a:t>
            </a:r>
          </a:p>
          <a:p>
            <a:pPr>
              <a:defRPr/>
            </a:pPr>
            <a:r>
              <a:rPr lang="en-GB" sz="2400" dirty="0" smtClean="0">
                <a:solidFill>
                  <a:srgbClr val="FFFF00"/>
                </a:solidFill>
                <a:ea typeface="ＭＳ Ｐゴシック" pitchFamily="1" charset="-128"/>
              </a:rPr>
              <a:t>surface detectors					surface detectors &amp;</a:t>
            </a:r>
          </a:p>
          <a:p>
            <a:pPr>
              <a:defRPr/>
            </a:pPr>
            <a:r>
              <a:rPr lang="en-GB" sz="2400" dirty="0" smtClean="0">
                <a:solidFill>
                  <a:srgbClr val="FFFF00"/>
                </a:solidFill>
                <a:ea typeface="ＭＳ Ｐゴシック" pitchFamily="1" charset="-128"/>
              </a:rPr>
              <a:t>							fluorescence telescopes</a:t>
            </a:r>
          </a:p>
          <a:p>
            <a:pPr>
              <a:defRPr/>
            </a:pPr>
            <a:endParaRPr lang="en-GB" sz="2400" b="1" dirty="0" smtClean="0">
              <a:solidFill>
                <a:srgbClr val="FFFF00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2400" b="1" dirty="0" smtClean="0">
              <a:solidFill>
                <a:srgbClr val="FFFF00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2400" b="1" dirty="0" smtClean="0">
              <a:solidFill>
                <a:srgbClr val="FFFF00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2400" b="1" dirty="0" smtClean="0">
              <a:solidFill>
                <a:srgbClr val="FFFF00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2400" b="1" dirty="0" smtClean="0">
              <a:solidFill>
                <a:srgbClr val="FFFF00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2400" b="1" dirty="0" smtClean="0">
              <a:solidFill>
                <a:srgbClr val="FFFF00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2400" b="1" dirty="0" smtClean="0">
              <a:solidFill>
                <a:srgbClr val="FFFF00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2400" b="1" dirty="0" smtClean="0">
              <a:solidFill>
                <a:srgbClr val="FFFF00"/>
              </a:solidFill>
              <a:ea typeface="ＭＳ Ｐゴシック" pitchFamily="1" charset="-128"/>
            </a:endParaRPr>
          </a:p>
          <a:p>
            <a:pPr>
              <a:defRPr/>
            </a:pPr>
            <a:r>
              <a:rPr lang="en-GB" sz="2400" b="1" dirty="0" err="1" smtClean="0">
                <a:solidFill>
                  <a:srgbClr val="FFFF00"/>
                </a:solidFill>
                <a:ea typeface="ＭＳ Ｐゴシック" pitchFamily="1" charset="-128"/>
              </a:rPr>
              <a:t>HiRes</a:t>
            </a:r>
            <a:r>
              <a:rPr lang="en-GB" sz="2400" b="1" dirty="0" smtClean="0">
                <a:solidFill>
                  <a:srgbClr val="FFFF00"/>
                </a:solidFill>
                <a:ea typeface="ＭＳ Ｐゴシック" pitchFamily="1" charset="-128"/>
              </a:rPr>
              <a:t>							Telescope Array (TA)</a:t>
            </a:r>
          </a:p>
          <a:p>
            <a:pPr>
              <a:defRPr/>
            </a:pPr>
            <a:r>
              <a:rPr lang="en-GB" sz="2400" dirty="0" smtClean="0">
                <a:solidFill>
                  <a:srgbClr val="FFFF00"/>
                </a:solidFill>
                <a:ea typeface="ＭＳ Ｐゴシック" pitchFamily="1" charset="-128"/>
              </a:rPr>
              <a:t>?? km</a:t>
            </a:r>
            <a:r>
              <a:rPr lang="en-GB" sz="2400" baseline="30000" dirty="0" smtClean="0">
                <a:solidFill>
                  <a:srgbClr val="FFFF00"/>
                </a:solidFill>
                <a:ea typeface="ＭＳ Ｐゴシック" pitchFamily="1" charset="-128"/>
              </a:rPr>
              <a:t>2</a:t>
            </a:r>
            <a:r>
              <a:rPr lang="en-GB" sz="2400" dirty="0" smtClean="0">
                <a:solidFill>
                  <a:srgbClr val="FFFF00"/>
                </a:solidFill>
                <a:ea typeface="ＭＳ Ｐゴシック" pitchFamily="1" charset="-128"/>
              </a:rPr>
              <a:t>						750 km</a:t>
            </a:r>
            <a:r>
              <a:rPr lang="en-GB" sz="2400" baseline="30000" dirty="0" smtClean="0">
                <a:solidFill>
                  <a:srgbClr val="FFFF00"/>
                </a:solidFill>
                <a:ea typeface="ＭＳ Ｐゴシック" pitchFamily="1" charset="-128"/>
              </a:rPr>
              <a:t>2</a:t>
            </a:r>
          </a:p>
          <a:p>
            <a:pPr>
              <a:defRPr/>
            </a:pPr>
            <a:r>
              <a:rPr lang="en-GB" sz="2400" dirty="0" smtClean="0">
                <a:solidFill>
                  <a:srgbClr val="FFFF00"/>
                </a:solidFill>
                <a:ea typeface="ＭＳ Ｐゴシック" pitchFamily="1" charset="-128"/>
              </a:rPr>
              <a:t>fluorescence telescopes				surface detectors &amp;</a:t>
            </a:r>
          </a:p>
          <a:p>
            <a:pPr>
              <a:defRPr/>
            </a:pPr>
            <a:r>
              <a:rPr lang="en-GB" sz="2400" dirty="0" smtClean="0">
                <a:solidFill>
                  <a:srgbClr val="FFFF00"/>
                </a:solidFill>
                <a:ea typeface="ＭＳ Ｐゴシック" pitchFamily="1" charset="-128"/>
              </a:rPr>
              <a:t>							fluorescence telescopes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606800" y="2023672"/>
            <a:ext cx="5496186" cy="4910528"/>
            <a:chOff x="3454400" y="728272"/>
            <a:chExt cx="5496186" cy="4910528"/>
          </a:xfrm>
        </p:grpSpPr>
        <p:pic>
          <p:nvPicPr>
            <p:cNvPr id="14" name="Picture 13" descr="quadriple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54400" y="728272"/>
              <a:ext cx="5496186" cy="4910528"/>
            </a:xfrm>
            <a:prstGeom prst="rect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3683000" y="4495800"/>
              <a:ext cx="40551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  <a:latin typeface="Arial"/>
                  <a:cs typeface="Arial"/>
                </a:rPr>
                <a:t>Hybrid detection</a:t>
              </a:r>
            </a:p>
            <a:p>
              <a:r>
                <a:rPr lang="en-US" sz="2400" dirty="0" smtClean="0">
                  <a:solidFill>
                    <a:srgbClr val="FFFF00"/>
                  </a:solidFill>
                  <a:latin typeface="Arial"/>
                  <a:cs typeface="Arial"/>
                </a:rPr>
                <a:t>@ Pierre Auger Observatory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10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07353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5736" y="1204392"/>
            <a:ext cx="11665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    </a:t>
            </a:r>
          </a:p>
        </p:txBody>
      </p:sp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0" y="76200"/>
            <a:ext cx="13004800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Ultra</a:t>
            </a:r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-High-Energy Cosmic Rays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11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sp>
        <p:nvSpPr>
          <p:cNvPr id="2" name="TextBox 1"/>
          <p:cNvSpPr txBox="1"/>
          <p:nvPr/>
        </p:nvSpPr>
        <p:spPr>
          <a:xfrm>
            <a:off x="1317824" y="1996480"/>
            <a:ext cx="7648248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Short summary of what has been observed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along with some interpretation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nd puzzling issues</a:t>
            </a:r>
          </a:p>
          <a:p>
            <a:endParaRPr lang="en-US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And how to solve these puzzles in the future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1847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711200" y="609600"/>
            <a:ext cx="3886200" cy="8305800"/>
            <a:chOff x="101600" y="215899"/>
            <a:chExt cx="2538095" cy="6336348"/>
          </a:xfrm>
        </p:grpSpPr>
        <p:sp>
          <p:nvSpPr>
            <p:cNvPr id="21538" name="Rectangle 31"/>
            <p:cNvSpPr>
              <a:spLocks noChangeArrowheads="1"/>
            </p:cNvSpPr>
            <p:nvPr/>
          </p:nvSpPr>
          <p:spPr bwMode="auto">
            <a:xfrm>
              <a:off x="101600" y="6305297"/>
              <a:ext cx="2538095" cy="246950"/>
            </a:xfrm>
            <a:prstGeom prst="rect">
              <a:avLst/>
            </a:pr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pic>
          <p:nvPicPr>
            <p:cNvPr id="21539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1600" y="215899"/>
              <a:ext cx="2537439" cy="6247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40" name="Rectangle 5"/>
            <p:cNvSpPr>
              <a:spLocks noChangeArrowheads="1"/>
            </p:cNvSpPr>
            <p:nvPr/>
          </p:nvSpPr>
          <p:spPr bwMode="auto">
            <a:xfrm>
              <a:off x="533810" y="2852521"/>
              <a:ext cx="842092" cy="50704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41" name="Rectangle 9"/>
            <p:cNvSpPr>
              <a:spLocks noChangeArrowheads="1"/>
            </p:cNvSpPr>
            <p:nvPr/>
          </p:nvSpPr>
          <p:spPr bwMode="auto">
            <a:xfrm>
              <a:off x="1490733" y="520125"/>
              <a:ext cx="842092" cy="40563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42" name="Rectangle 13"/>
            <p:cNvSpPr>
              <a:spLocks noChangeArrowheads="1"/>
            </p:cNvSpPr>
            <p:nvPr/>
          </p:nvSpPr>
          <p:spPr bwMode="auto">
            <a:xfrm>
              <a:off x="1381990" y="5025190"/>
              <a:ext cx="746894" cy="48004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580965" y="4918545"/>
              <a:ext cx="801588" cy="49693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14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ankle</a:t>
              </a:r>
            </a:p>
            <a:p>
              <a:pPr>
                <a:defRPr/>
              </a:pPr>
              <a:r>
                <a:rPr lang="en-GB" sz="14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1 /km</a:t>
              </a:r>
              <a:r>
                <a:rPr lang="en-GB" sz="1400" baseline="300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2</a:t>
              </a:r>
              <a:r>
                <a:rPr lang="en-GB" sz="14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/year</a:t>
              </a:r>
              <a:endParaRPr lang="en-GB" sz="140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pic>
          <p:nvPicPr>
            <p:cNvPr id="21544" name="Picture 29" descr="leg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55193" y="2750555"/>
              <a:ext cx="1477116" cy="3200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 bwMode="auto">
            <a:xfrm>
              <a:off x="1915886" y="3799246"/>
              <a:ext cx="460317" cy="2791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800" b="1" smtClean="0">
                  <a:solidFill>
                    <a:srgbClr val="0000FF"/>
                  </a:solidFill>
                  <a:latin typeface="+mn-lt"/>
                  <a:ea typeface="ヒラギノ明朝 ProN W3" pitchFamily="1" charset="-128"/>
                  <a:cs typeface="ヒラギノ明朝 ProN W3" pitchFamily="1" charset="-128"/>
                  <a:sym typeface="American Typewriter" pitchFamily="1" charset="0"/>
                </a:rPr>
                <a:t>LHC</a:t>
              </a:r>
              <a:endParaRPr lang="en-GB" sz="1800" b="1">
                <a:solidFill>
                  <a:srgbClr val="0000FF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endParaRPr>
            </a:p>
          </p:txBody>
        </p:sp>
        <p:cxnSp>
          <p:nvCxnSpPr>
            <p:cNvPr id="21546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1168591" y="4971853"/>
              <a:ext cx="960292" cy="160014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21547" name="Straight Arrow Connector 20"/>
            <p:cNvCxnSpPr>
              <a:cxnSpLocks noChangeShapeType="1"/>
            </p:cNvCxnSpPr>
            <p:nvPr/>
          </p:nvCxnSpPr>
          <p:spPr bwMode="auto">
            <a:xfrm rot="5400000">
              <a:off x="821505" y="4892401"/>
              <a:ext cx="2186850" cy="1111"/>
            </a:xfrm>
            <a:prstGeom prst="straightConnector1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</p:spPr>
        </p:cxnSp>
        <p:sp>
          <p:nvSpPr>
            <p:cNvPr id="2" name="Rectangle 6"/>
            <p:cNvSpPr>
              <a:spLocks noChangeArrowheads="1"/>
            </p:cNvSpPr>
            <p:nvPr/>
          </p:nvSpPr>
          <p:spPr bwMode="auto">
            <a:xfrm>
              <a:off x="1649219" y="2608502"/>
              <a:ext cx="800000" cy="49693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14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knee</a:t>
              </a:r>
            </a:p>
            <a:p>
              <a:pPr>
                <a:defRPr/>
              </a:pPr>
              <a:r>
                <a:rPr lang="en-GB" sz="14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1 /m</a:t>
              </a:r>
              <a:r>
                <a:rPr lang="en-GB" sz="1400" baseline="300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2</a:t>
              </a:r>
              <a:r>
                <a:rPr lang="en-GB" sz="14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/year</a:t>
              </a:r>
              <a:endParaRPr lang="en-GB" sz="140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cxnSp>
          <p:nvCxnSpPr>
            <p:cNvPr id="21549" name="Straight Arrow Connector 18"/>
            <p:cNvCxnSpPr>
              <a:cxnSpLocks noChangeShapeType="1"/>
            </p:cNvCxnSpPr>
            <p:nvPr/>
          </p:nvCxnSpPr>
          <p:spPr bwMode="auto">
            <a:xfrm rot="5400000">
              <a:off x="1595417" y="3105012"/>
              <a:ext cx="266689" cy="160049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sp>
          <p:nvSpPr>
            <p:cNvPr id="21550" name="Rectangle 6"/>
            <p:cNvSpPr>
              <a:spLocks noChangeArrowheads="1"/>
            </p:cNvSpPr>
            <p:nvPr/>
          </p:nvSpPr>
          <p:spPr bwMode="auto">
            <a:xfrm>
              <a:off x="1221740" y="1078229"/>
              <a:ext cx="960120" cy="3200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GB" sz="1800" smtClean="0">
                  <a:solidFill>
                    <a:srgbClr val="000000"/>
                  </a:solidFill>
                  <a:latin typeface="Arial" pitchFamily="-1" charset="0"/>
                </a:rPr>
                <a:t>1 /m</a:t>
              </a:r>
              <a:r>
                <a:rPr lang="en-GB" sz="1800" baseline="30000" smtClean="0">
                  <a:solidFill>
                    <a:srgbClr val="000000"/>
                  </a:solidFill>
                  <a:latin typeface="Arial" pitchFamily="-1" charset="0"/>
                </a:rPr>
                <a:t>2</a:t>
              </a:r>
              <a:r>
                <a:rPr lang="en-GB" sz="1800" smtClean="0">
                  <a:solidFill>
                    <a:srgbClr val="000000"/>
                  </a:solidFill>
                  <a:latin typeface="Arial" pitchFamily="-1" charset="0"/>
                </a:rPr>
                <a:t>/sec</a:t>
              </a:r>
              <a:endParaRPr lang="en-GB" sz="1800">
                <a:solidFill>
                  <a:srgbClr val="000000"/>
                </a:solidFill>
                <a:latin typeface="Arial" pitchFamily="-1" charset="0"/>
              </a:endParaRPr>
            </a:p>
          </p:txBody>
        </p:sp>
        <p:cxnSp>
          <p:nvCxnSpPr>
            <p:cNvPr id="21551" name="Straight Arrow Connector 18"/>
            <p:cNvCxnSpPr>
              <a:cxnSpLocks noChangeShapeType="1"/>
            </p:cNvCxnSpPr>
            <p:nvPr/>
          </p:nvCxnSpPr>
          <p:spPr bwMode="auto">
            <a:xfrm rot="10800000">
              <a:off x="848494" y="1238206"/>
              <a:ext cx="373447" cy="1112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1595251" y="6306159"/>
              <a:ext cx="960317" cy="21274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14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Energie [eV]</a:t>
              </a:r>
              <a:endParaRPr lang="en-GB" sz="140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0" name="Rectangle 6"/>
            <p:cNvSpPr>
              <a:spLocks noChangeArrowheads="1"/>
            </p:cNvSpPr>
            <p:nvPr/>
          </p:nvSpPr>
          <p:spPr bwMode="auto">
            <a:xfrm rot="16200000">
              <a:off x="-111249" y="1665462"/>
              <a:ext cx="1333634" cy="26666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18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Flux [/m</a:t>
              </a:r>
              <a:r>
                <a:rPr lang="en-GB" sz="1800" baseline="300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2</a:t>
              </a:r>
              <a:r>
                <a:rPr lang="en-GB" sz="18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/sr/GeV]</a:t>
              </a:r>
              <a:endParaRPr lang="en-GB" sz="180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1554" name="Rectangle 30"/>
            <p:cNvSpPr>
              <a:spLocks noChangeArrowheads="1"/>
            </p:cNvSpPr>
            <p:nvPr/>
          </p:nvSpPr>
          <p:spPr bwMode="auto">
            <a:xfrm>
              <a:off x="106081" y="278126"/>
              <a:ext cx="88216" cy="133344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368267" y="4278719"/>
              <a:ext cx="800000" cy="26672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14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2</a:t>
              </a:r>
              <a:r>
                <a:rPr lang="en-GB" sz="1400" baseline="300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e</a:t>
              </a:r>
              <a:r>
                <a:rPr lang="en-GB" sz="14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 knee</a:t>
              </a:r>
              <a:endParaRPr lang="en-GB" sz="140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cxnSp>
          <p:nvCxnSpPr>
            <p:cNvPr id="21556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955193" y="4225123"/>
              <a:ext cx="906942" cy="213351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sp>
          <p:nvSpPr>
            <p:cNvPr id="33" name="TextBox 32"/>
            <p:cNvSpPr txBox="1"/>
            <p:nvPr/>
          </p:nvSpPr>
          <p:spPr>
            <a:xfrm>
              <a:off x="368267" y="6110878"/>
              <a:ext cx="2239682" cy="25592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GB" sz="1600" smtClean="0">
                  <a:solidFill>
                    <a:schemeClr val="bg1"/>
                  </a:solidFill>
                  <a:latin typeface="+mn-lt"/>
                  <a:ea typeface="ヒラギノ明朝 ProN W3" pitchFamily="1" charset="-128"/>
                  <a:cs typeface="ヒラギノ明朝 ProN W3" pitchFamily="1" charset="-128"/>
                  <a:sym typeface="American Typewriter" pitchFamily="1" charset="0"/>
                </a:rPr>
                <a:t>10</a:t>
              </a:r>
              <a:r>
                <a:rPr lang="en-GB" sz="1600" baseline="30000" smtClean="0">
                  <a:solidFill>
                    <a:schemeClr val="bg1"/>
                  </a:solidFill>
                  <a:latin typeface="+mn-lt"/>
                  <a:ea typeface="ヒラギノ明朝 ProN W3" pitchFamily="1" charset="-128"/>
                  <a:cs typeface="ヒラギノ明朝 ProN W3" pitchFamily="1" charset="-128"/>
                  <a:sym typeface="American Typewriter" pitchFamily="1" charset="0"/>
                </a:rPr>
                <a:t>14          </a:t>
              </a:r>
              <a:r>
                <a:rPr lang="en-GB" sz="1600" smtClean="0">
                  <a:solidFill>
                    <a:schemeClr val="bg1"/>
                  </a:solidFill>
                  <a:latin typeface="+mn-lt"/>
                  <a:ea typeface="ヒラギノ明朝 ProN W3" pitchFamily="1" charset="-128"/>
                  <a:cs typeface="ヒラギノ明朝 ProN W3" pitchFamily="1" charset="-128"/>
                  <a:sym typeface="American Typewriter" pitchFamily="1" charset="0"/>
                </a:rPr>
                <a:t>10</a:t>
              </a:r>
              <a:r>
                <a:rPr lang="en-GB" sz="1600" baseline="30000" smtClean="0">
                  <a:solidFill>
                    <a:schemeClr val="bg1"/>
                  </a:solidFill>
                  <a:latin typeface="+mn-lt"/>
                  <a:ea typeface="ヒラギノ明朝 ProN W3" pitchFamily="1" charset="-128"/>
                  <a:cs typeface="ヒラギノ明朝 ProN W3" pitchFamily="1" charset="-128"/>
                  <a:sym typeface="American Typewriter" pitchFamily="1" charset="0"/>
                </a:rPr>
                <a:t>17          </a:t>
              </a:r>
              <a:r>
                <a:rPr lang="en-GB" sz="1600" smtClean="0">
                  <a:solidFill>
                    <a:schemeClr val="bg1"/>
                  </a:solidFill>
                  <a:latin typeface="+mn-lt"/>
                  <a:ea typeface="ヒラギノ明朝 ProN W3" pitchFamily="1" charset="-128"/>
                  <a:cs typeface="ヒラギノ明朝 ProN W3" pitchFamily="1" charset="-128"/>
                  <a:sym typeface="American Typewriter" pitchFamily="1" charset="0"/>
                </a:rPr>
                <a:t>10</a:t>
              </a:r>
              <a:r>
                <a:rPr lang="en-GB" sz="1600" baseline="30000" smtClean="0">
                  <a:solidFill>
                    <a:schemeClr val="bg1"/>
                  </a:solidFill>
                  <a:latin typeface="+mn-lt"/>
                  <a:ea typeface="ヒラギノ明朝 ProN W3" pitchFamily="1" charset="-128"/>
                  <a:cs typeface="ヒラギノ明朝 ProN W3" pitchFamily="1" charset="-128"/>
                  <a:sym typeface="American Typewriter" pitchFamily="1" charset="0"/>
                </a:rPr>
                <a:t>20</a:t>
              </a:r>
              <a:endParaRPr lang="en-GB" sz="1600" baseline="3000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endParaRPr>
            </a:p>
          </p:txBody>
        </p:sp>
      </p:grpSp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2768600" y="76200"/>
            <a:ext cx="9067800" cy="685800"/>
          </a:xfrm>
        </p:spPr>
        <p:txBody>
          <a:bodyPr/>
          <a:lstStyle/>
          <a:p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 energy </a:t>
            </a:r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spectrum (again)</a:t>
            </a:r>
            <a:endParaRPr lang="en-GB" sz="4000" dirty="0" smtClean="0">
              <a:latin typeface="Arial" pitchFamily="-1" charset="0"/>
              <a:ea typeface="ＭＳ Ｐゴシック" pitchFamily="-1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83200" y="7964269"/>
            <a:ext cx="7455512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Non-thermal power spectrum ~E</a:t>
            </a:r>
            <a:r>
              <a:rPr lang="en-US" sz="3600" baseline="30000" dirty="0" smtClean="0">
                <a:solidFill>
                  <a:schemeClr val="bg1"/>
                </a:solidFill>
                <a:latin typeface="Courier"/>
                <a:cs typeface="Courier"/>
              </a:rPr>
              <a:t>-</a:t>
            </a:r>
            <a:r>
              <a:rPr lang="en-US" sz="3600" baseline="30000" dirty="0" smtClean="0">
                <a:solidFill>
                  <a:schemeClr val="bg1"/>
                </a:solidFill>
                <a:latin typeface="Arial"/>
                <a:cs typeface="Arial"/>
              </a:rPr>
              <a:t>2.7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2844800" y="806986"/>
            <a:ext cx="9525000" cy="7498814"/>
            <a:chOff x="2844800" y="806986"/>
            <a:chExt cx="9525000" cy="749881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26000" y="806986"/>
              <a:ext cx="7543800" cy="5746214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 bwMode="auto">
            <a:xfrm>
              <a:off x="2844800" y="3810000"/>
              <a:ext cx="1600200" cy="4495800"/>
            </a:xfrm>
            <a:prstGeom prst="rec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 rot="5400000" flipH="1" flipV="1">
              <a:off x="2692400" y="1066800"/>
              <a:ext cx="2895600" cy="2590800"/>
            </a:xfrm>
            <a:prstGeom prst="lin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>
              <a:off x="5130800" y="6096000"/>
              <a:ext cx="7057591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457200" indent="-457200"/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10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14       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10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15       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 10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16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      10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17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      10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18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     10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19      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 10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20</a:t>
              </a:r>
            </a:p>
            <a:p>
              <a:pPr marL="457200" indent="-457200"/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                                                         Energy in [</a:t>
              </a:r>
              <a:r>
                <a:rPr lang="en-US" sz="24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eV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]</a:t>
              </a:r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 flipV="1">
              <a:off x="4445000" y="6096000"/>
              <a:ext cx="7848600" cy="2209800"/>
            </a:xfrm>
            <a:prstGeom prst="lin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" name="Rectangle 42"/>
            <p:cNvSpPr/>
            <p:nvPr/>
          </p:nvSpPr>
          <p:spPr bwMode="auto">
            <a:xfrm>
              <a:off x="5892800" y="4495800"/>
              <a:ext cx="1600200" cy="11430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cxnSp>
          <p:nvCxnSpPr>
            <p:cNvPr id="45" name="Straight Arrow Connector 44"/>
            <p:cNvCxnSpPr>
              <a:stCxn id="43" idx="3"/>
            </p:cNvCxnSpPr>
            <p:nvPr/>
          </p:nvCxnSpPr>
          <p:spPr bwMode="auto">
            <a:xfrm flipV="1">
              <a:off x="7493000" y="3733800"/>
              <a:ext cx="3048000" cy="1333500"/>
            </a:xfrm>
            <a:prstGeom prst="straightConnector1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3810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</p:grpSp>
      <p:grpSp>
        <p:nvGrpSpPr>
          <p:cNvPr id="41" name="Group 40"/>
          <p:cNvGrpSpPr/>
          <p:nvPr/>
        </p:nvGrpSpPr>
        <p:grpSpPr>
          <a:xfrm>
            <a:off x="6273800" y="704672"/>
            <a:ext cx="6522660" cy="2684859"/>
            <a:chOff x="6273800" y="704672"/>
            <a:chExt cx="6522660" cy="2684859"/>
          </a:xfrm>
        </p:grpSpPr>
        <p:sp>
          <p:nvSpPr>
            <p:cNvPr id="32" name="TextBox 31"/>
            <p:cNvSpPr txBox="1"/>
            <p:nvPr/>
          </p:nvSpPr>
          <p:spPr>
            <a:xfrm>
              <a:off x="6273800" y="1752600"/>
              <a:ext cx="1185766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  <a:latin typeface="Arial"/>
                  <a:cs typeface="Arial"/>
                </a:rPr>
                <a:t>knee</a:t>
              </a:r>
              <a:endParaRPr lang="en-US" sz="3600" baseline="30000" dirty="0" smtClean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559800" y="704672"/>
              <a:ext cx="2032528" cy="1200328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Galactic to</a:t>
              </a:r>
            </a:p>
            <a:p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Inter-galactic</a:t>
              </a:r>
            </a:p>
            <a:p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transition ???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226800" y="2743200"/>
              <a:ext cx="1569660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  <a:latin typeface="Arial"/>
                  <a:cs typeface="Arial"/>
                </a:rPr>
                <a:t>Cut-off</a:t>
              </a:r>
            </a:p>
          </p:txBody>
        </p:sp>
      </p:grpSp>
      <p:sp>
        <p:nvSpPr>
          <p:cNvPr id="4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</p:spPr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12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7018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711200" y="990600"/>
            <a:ext cx="12141200" cy="7848600"/>
          </a:xfrm>
        </p:spPr>
        <p:txBody>
          <a:bodyPr/>
          <a:lstStyle/>
          <a:p>
            <a:pPr marL="514350" indent="-514350">
              <a:defRPr/>
            </a:pPr>
            <a:r>
              <a:rPr lang="en-GB" sz="2800" dirty="0" smtClean="0">
                <a:ea typeface="ＭＳ Ｐゴシック" pitchFamily="1" charset="-128"/>
              </a:rPr>
              <a:t>       Shower max (</a:t>
            </a:r>
            <a:r>
              <a:rPr lang="en-GB" sz="2800" i="1" dirty="0" err="1" smtClean="0">
                <a:ea typeface="ＭＳ Ｐゴシック" pitchFamily="1" charset="-128"/>
              </a:rPr>
              <a:t>X</a:t>
            </a:r>
            <a:r>
              <a:rPr lang="en-GB" sz="2800" baseline="-25000" dirty="0" err="1" smtClean="0">
                <a:ea typeface="ＭＳ Ｐゴシック" pitchFamily="1" charset="-128"/>
              </a:rPr>
              <a:t>max</a:t>
            </a:r>
            <a:r>
              <a:rPr lang="en-GB" sz="2800" dirty="0" smtClean="0">
                <a:ea typeface="ＭＳ Ｐゴシック" pitchFamily="1" charset="-128"/>
              </a:rPr>
              <a:t>)  </a:t>
            </a:r>
            <a:r>
              <a:rPr lang="en-US" sz="2800" dirty="0" err="1" smtClean="0">
                <a:ea typeface="ＭＳ Ｐゴシック" pitchFamily="1" charset="-128"/>
                <a:sym typeface="Wingdings"/>
              </a:rPr>
              <a:t></a:t>
            </a:r>
            <a:r>
              <a:rPr lang="en-US" sz="2800" dirty="0" smtClean="0">
                <a:ea typeface="ＭＳ Ｐゴシック" pitchFamily="1" charset="-128"/>
                <a:sym typeface="Wingdings"/>
              </a:rPr>
              <a:t>	distance to first interaction</a:t>
            </a:r>
          </a:p>
          <a:p>
            <a:pPr marL="514350" indent="-514350">
              <a:defRPr/>
            </a:pPr>
            <a:r>
              <a:rPr lang="en-GB" sz="2800" dirty="0" smtClean="0">
                <a:ea typeface="ＭＳ Ｐゴシック" pitchFamily="1" charset="-128"/>
              </a:rPr>
              <a:t>					  </a:t>
            </a:r>
            <a:r>
              <a:rPr lang="en-US" sz="2800" dirty="0" err="1" smtClean="0">
                <a:ea typeface="ＭＳ Ｐゴシック" pitchFamily="1" charset="-128"/>
                <a:sym typeface="Wingdings"/>
              </a:rPr>
              <a:t></a:t>
            </a:r>
            <a:r>
              <a:rPr lang="en-GB" sz="2800" dirty="0" smtClean="0">
                <a:ea typeface="ＭＳ Ｐゴシック" pitchFamily="1" charset="-128"/>
              </a:rPr>
              <a:t>	</a:t>
            </a:r>
            <a:r>
              <a:rPr lang="en-GB" sz="2800" dirty="0" err="1" smtClean="0">
                <a:ea typeface="ＭＳ Ｐゴシック" pitchFamily="1" charset="-128"/>
              </a:rPr>
              <a:t>p</a:t>
            </a:r>
            <a:r>
              <a:rPr lang="en-GB" sz="2800" dirty="0" smtClean="0">
                <a:ea typeface="ＭＳ Ｐゴシック" pitchFamily="1" charset="-128"/>
              </a:rPr>
              <a:t>-air cross section</a:t>
            </a:r>
          </a:p>
          <a:p>
            <a:pPr marL="514350" indent="-514350">
              <a:defRPr/>
            </a:pPr>
            <a:r>
              <a:rPr lang="en-GB" sz="2800" dirty="0" smtClean="0">
                <a:ea typeface="ＭＳ Ｐゴシック" pitchFamily="1" charset="-128"/>
                <a:sym typeface="Wingdings"/>
              </a:rPr>
              <a:t>					  </a:t>
            </a:r>
            <a:r>
              <a:rPr lang="en-US" sz="2800" dirty="0" err="1" smtClean="0">
                <a:ea typeface="ＭＳ Ｐゴシック" pitchFamily="1" charset="-128"/>
                <a:sym typeface="Wingdings"/>
              </a:rPr>
              <a:t></a:t>
            </a:r>
            <a:r>
              <a:rPr lang="en-US" sz="2800" dirty="0" smtClean="0">
                <a:ea typeface="ＭＳ Ｐゴシック" pitchFamily="1" charset="-128"/>
                <a:sym typeface="Wingdings"/>
              </a:rPr>
              <a:t>	</a:t>
            </a:r>
            <a:r>
              <a:rPr lang="en-GB" sz="2800" dirty="0" err="1" smtClean="0">
                <a:ea typeface="ＭＳ Ｐゴシック" pitchFamily="1" charset="-128"/>
              </a:rPr>
              <a:t>p-p</a:t>
            </a:r>
            <a:r>
              <a:rPr lang="en-GB" sz="2800" dirty="0" smtClean="0">
                <a:ea typeface="ＭＳ Ｐゴシック" pitchFamily="1" charset="-128"/>
              </a:rPr>
              <a:t> cross section</a:t>
            </a:r>
            <a:endParaRPr lang="en-GB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GB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GB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GB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GB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GB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GB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GB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GB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GB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GB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GB" sz="24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GB" sz="24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GB" sz="24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GB" sz="2400" dirty="0" err="1" smtClean="0">
                <a:solidFill>
                  <a:schemeClr val="bg1"/>
                </a:solidFill>
                <a:ea typeface="ＭＳ Ｐゴシック" pitchFamily="1" charset="-128"/>
              </a:rPr>
              <a:t>Glauber</a:t>
            </a:r>
            <a:r>
              <a:rPr lang="en-GB" sz="2400" dirty="0" smtClean="0">
                <a:solidFill>
                  <a:schemeClr val="bg1"/>
                </a:solidFill>
                <a:ea typeface="ＭＳ Ｐゴシック" pitchFamily="1" charset="-128"/>
              </a:rPr>
              <a:t> model used to convert from </a:t>
            </a:r>
            <a:r>
              <a:rPr lang="en-GB" sz="2400" dirty="0" err="1" smtClean="0">
                <a:solidFill>
                  <a:schemeClr val="bg1"/>
                </a:solidFill>
                <a:ea typeface="ＭＳ Ｐゴシック" pitchFamily="1" charset="-128"/>
              </a:rPr>
              <a:t>p</a:t>
            </a:r>
            <a:r>
              <a:rPr lang="en-GB" sz="2400" dirty="0" smtClean="0">
                <a:solidFill>
                  <a:schemeClr val="bg1"/>
                </a:solidFill>
                <a:ea typeface="ＭＳ Ｐゴシック" pitchFamily="1" charset="-128"/>
              </a:rPr>
              <a:t>-air to </a:t>
            </a:r>
            <a:r>
              <a:rPr lang="en-GB" sz="2400" dirty="0" err="1" smtClean="0">
                <a:solidFill>
                  <a:schemeClr val="bg1"/>
                </a:solidFill>
                <a:ea typeface="ＭＳ Ｐゴシック" pitchFamily="1" charset="-128"/>
              </a:rPr>
              <a:t>p-p</a:t>
            </a:r>
            <a:r>
              <a:rPr lang="en-GB" sz="2400" dirty="0" smtClean="0">
                <a:solidFill>
                  <a:schemeClr val="bg1"/>
                </a:solidFill>
                <a:ea typeface="ＭＳ Ｐゴシック" pitchFamily="1" charset="-128"/>
              </a:rPr>
              <a:t> cross section: </a:t>
            </a:r>
            <a:r>
              <a:rPr lang="en-GB" sz="2400" dirty="0" smtClean="0">
                <a:solidFill>
                  <a:srgbClr val="FF0000"/>
                </a:solidFill>
                <a:ea typeface="ＭＳ Ｐゴシック" pitchFamily="1" charset="-128"/>
              </a:rPr>
              <a:t>unknown </a:t>
            </a:r>
            <a:r>
              <a:rPr lang="en-GB" sz="2400" dirty="0" err="1" smtClean="0">
                <a:solidFill>
                  <a:srgbClr val="FF0000"/>
                </a:solidFill>
                <a:ea typeface="ＭＳ Ｐゴシック" pitchFamily="1" charset="-128"/>
              </a:rPr>
              <a:t>hadronic</a:t>
            </a:r>
            <a:r>
              <a:rPr lang="en-GB" sz="2400" dirty="0" smtClean="0">
                <a:solidFill>
                  <a:srgbClr val="FF0000"/>
                </a:solidFill>
                <a:ea typeface="ＭＳ Ｐゴシック" pitchFamily="1" charset="-128"/>
              </a:rPr>
              <a:t> physics</a:t>
            </a:r>
          </a:p>
          <a:p>
            <a:pPr marL="514350" indent="-514350">
              <a:defRPr/>
            </a:pPr>
            <a:r>
              <a:rPr lang="en-GB" sz="2400" dirty="0" smtClean="0">
                <a:solidFill>
                  <a:schemeClr val="bg1"/>
                </a:solidFill>
                <a:ea typeface="ＭＳ Ｐゴシック" pitchFamily="1" charset="-128"/>
              </a:rPr>
              <a:t>Biggest systematic error is He fraction in cosmic rays: </a:t>
            </a:r>
            <a:r>
              <a:rPr lang="en-GB" sz="2400" dirty="0" smtClean="0">
                <a:solidFill>
                  <a:srgbClr val="FF0000"/>
                </a:solidFill>
                <a:ea typeface="ＭＳ Ｐゴシック" pitchFamily="1" charset="-128"/>
              </a:rPr>
              <a:t>unknown composition</a:t>
            </a:r>
            <a:endParaRPr lang="en-GB" sz="24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GB" sz="2400" dirty="0" smtClean="0">
                <a:solidFill>
                  <a:schemeClr val="bg1"/>
                </a:solidFill>
                <a:ea typeface="ＭＳ Ｐゴシック" pitchFamily="1" charset="-128"/>
              </a:rPr>
              <a:t>Show stopper for measurement at higher energies: </a:t>
            </a:r>
            <a:r>
              <a:rPr lang="en-GB" sz="2400" dirty="0" smtClean="0">
                <a:solidFill>
                  <a:srgbClr val="FF0000"/>
                </a:solidFill>
                <a:ea typeface="ＭＳ Ｐゴシック" pitchFamily="1" charset="-128"/>
              </a:rPr>
              <a:t>unknown composition</a:t>
            </a:r>
          </a:p>
          <a:p>
            <a:pPr marL="457200" indent="-457200">
              <a:buFont typeface="Arial"/>
              <a:buChar char="•"/>
              <a:defRPr/>
            </a:pPr>
            <a:endParaRPr lang="en-GB" sz="3600" b="1" dirty="0" smtClean="0">
              <a:solidFill>
                <a:schemeClr val="accent1"/>
              </a:solidFill>
              <a:ea typeface="ＭＳ Ｐゴシック" pitchFamily="1" charset="-128"/>
            </a:endParaRPr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Ultra-high-energy particle physics in Auger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6121400" y="7010400"/>
            <a:ext cx="1066800" cy="381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844800" y="2605578"/>
            <a:ext cx="7916605" cy="4938222"/>
            <a:chOff x="2844800" y="2605578"/>
            <a:chExt cx="7916605" cy="4938222"/>
          </a:xfrm>
        </p:grpSpPr>
        <p:pic>
          <p:nvPicPr>
            <p:cNvPr id="37894" name="Picture 5" descr="inelastic_pp_cross section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44800" y="2605578"/>
              <a:ext cx="7111090" cy="4709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4826000" y="6858000"/>
              <a:ext cx="51054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10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                     10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                    10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endParaRPr lang="en-US" sz="2400" baseline="300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96626" y="3313093"/>
              <a:ext cx="109637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Arial"/>
                  <a:cs typeface="Arial"/>
                </a:rPr>
                <a:t>8 </a:t>
              </a:r>
              <a:r>
                <a:rPr lang="en-US" sz="2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TeV</a:t>
              </a:r>
              <a:endParaRPr lang="en-US" sz="2800" dirty="0" smtClean="0">
                <a:solidFill>
                  <a:schemeClr val="bg1"/>
                </a:solidFill>
                <a:latin typeface="Arial"/>
                <a:cs typeface="Arial"/>
              </a:endParaRPr>
            </a:p>
            <a:p>
              <a:r>
                <a:rPr lang="en-US" sz="2800" dirty="0" smtClean="0">
                  <a:solidFill>
                    <a:schemeClr val="bg1"/>
                  </a:solidFill>
                  <a:latin typeface="Arial"/>
                  <a:cs typeface="Arial"/>
                </a:rPr>
                <a:t>LHC</a:t>
              </a:r>
              <a:endParaRPr lang="en-US" sz="28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8255000" y="4267200"/>
              <a:ext cx="2506405" cy="609600"/>
              <a:chOff x="8255000" y="4267200"/>
              <a:chExt cx="2506405" cy="60960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9398000" y="4267200"/>
                <a:ext cx="1363405" cy="609600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255000" y="4343400"/>
                <a:ext cx="23540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accent1"/>
                    </a:solidFill>
                    <a:latin typeface="Arial"/>
                    <a:cs typeface="Arial"/>
                  </a:rPr>
                  <a:t>Auger 50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/>
                    <a:cs typeface="Arial"/>
                  </a:rPr>
                  <a:t>TeV</a:t>
                </a:r>
                <a:endParaRPr lang="en-US" sz="2800" dirty="0">
                  <a:solidFill>
                    <a:schemeClr val="accent1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7645400" y="7020580"/>
              <a:ext cx="15790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Arial"/>
                  <a:cs typeface="Arial"/>
                </a:rPr>
                <a:t>√</a:t>
              </a:r>
              <a:r>
                <a:rPr lang="en-US" sz="2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s</a:t>
              </a:r>
              <a:r>
                <a:rPr lang="en-US" sz="2800" dirty="0" smtClean="0">
                  <a:solidFill>
                    <a:schemeClr val="bg1"/>
                  </a:solidFill>
                  <a:latin typeface="Arial"/>
                  <a:cs typeface="Arial"/>
                </a:rPr>
                <a:t> [</a:t>
              </a:r>
              <a:r>
                <a:rPr lang="en-US" sz="2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GeV</a:t>
              </a:r>
              <a:r>
                <a:rPr lang="en-US" sz="2800" dirty="0" smtClean="0">
                  <a:solidFill>
                    <a:schemeClr val="bg1"/>
                  </a:solidFill>
                  <a:latin typeface="Arial"/>
                  <a:cs typeface="Arial"/>
                </a:rPr>
                <a:t>]</a:t>
              </a:r>
              <a:endParaRPr lang="en-US" sz="28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30800" y="5562600"/>
              <a:ext cx="156187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Arial"/>
                  <a:cs typeface="Arial"/>
                </a:rPr>
                <a:t>1-2 </a:t>
              </a:r>
              <a:r>
                <a:rPr lang="en-US" sz="2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TeV</a:t>
              </a:r>
              <a:endParaRPr lang="en-US" sz="2800" dirty="0" smtClean="0">
                <a:solidFill>
                  <a:schemeClr val="bg1"/>
                </a:solidFill>
                <a:latin typeface="Arial"/>
                <a:cs typeface="Arial"/>
              </a:endParaRPr>
            </a:p>
            <a:p>
              <a:r>
                <a:rPr lang="en-US" sz="2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Tevatron</a:t>
              </a:r>
              <a:endParaRPr lang="en-US" sz="28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0" y="8988623"/>
            <a:ext cx="5720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the Pierre Auger Collaboration, Phys. Rev.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Lett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. 109 (2012) 062002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13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6654800" y="1600200"/>
            <a:ext cx="6350000" cy="63246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330200" y="914400"/>
            <a:ext cx="12674600" cy="8077200"/>
          </a:xfrm>
        </p:spPr>
        <p:txBody>
          <a:bodyPr/>
          <a:lstStyle/>
          <a:p>
            <a:pPr marL="514350" indent="-514350">
              <a:defRPr/>
            </a:pPr>
            <a:r>
              <a:rPr lang="en-GB" sz="2800" dirty="0" smtClean="0">
                <a:ea typeface="ＭＳ Ｐゴシック" pitchFamily="1" charset="-128"/>
              </a:rPr>
              <a:t>Inclined showers zenith 62</a:t>
            </a:r>
            <a:r>
              <a:rPr lang="en-GB" sz="2800" baseline="30000" dirty="0" smtClean="0">
                <a:ea typeface="ＭＳ Ｐゴシック" pitchFamily="1" charset="-128"/>
              </a:rPr>
              <a:t>o</a:t>
            </a:r>
            <a:r>
              <a:rPr lang="en-GB" sz="2800" dirty="0" smtClean="0">
                <a:latin typeface="Symbol" charset="2"/>
                <a:ea typeface="ＭＳ Ｐゴシック" pitchFamily="1" charset="-128"/>
                <a:cs typeface="Symbol" charset="2"/>
              </a:rPr>
              <a:t>-</a:t>
            </a:r>
            <a:r>
              <a:rPr lang="en-GB" sz="2800" dirty="0" smtClean="0">
                <a:ea typeface="ＭＳ Ｐゴシック" pitchFamily="1" charset="-128"/>
              </a:rPr>
              <a:t>80</a:t>
            </a:r>
            <a:r>
              <a:rPr lang="en-GB" sz="2800" baseline="30000" dirty="0" smtClean="0">
                <a:ea typeface="ＭＳ Ｐゴシック" pitchFamily="1" charset="-128"/>
              </a:rPr>
              <a:t>o</a:t>
            </a:r>
            <a:r>
              <a:rPr lang="en-GB" sz="2800" dirty="0" smtClean="0">
                <a:ea typeface="ＭＳ Ｐゴシック" pitchFamily="1" charset="-128"/>
              </a:rPr>
              <a:t>		2013 update (use LHC results):</a:t>
            </a:r>
          </a:p>
          <a:p>
            <a:pPr marL="514350" indent="-514350">
              <a:defRPr/>
            </a:pPr>
            <a:r>
              <a:rPr lang="en-GB" sz="2800" dirty="0" smtClean="0">
                <a:ea typeface="ＭＳ Ｐゴシック" pitchFamily="1" charset="-128"/>
              </a:rPr>
              <a:t>Corrected for remaining EM content 	Events with 10</a:t>
            </a:r>
            <a:r>
              <a:rPr lang="en-GB" sz="2800" baseline="30000" dirty="0" smtClean="0">
                <a:ea typeface="ＭＳ Ｐゴシック" pitchFamily="1" charset="-128"/>
              </a:rPr>
              <a:t>18.8</a:t>
            </a:r>
            <a:r>
              <a:rPr lang="en-GB" sz="2800" dirty="0" smtClean="0">
                <a:ea typeface="ＭＳ Ｐゴシック" pitchFamily="1" charset="-128"/>
              </a:rPr>
              <a:t> </a:t>
            </a:r>
            <a:r>
              <a:rPr lang="en-GB" sz="2800" dirty="0" err="1" smtClean="0">
                <a:ea typeface="ＭＳ Ｐゴシック" pitchFamily="1" charset="-128"/>
              </a:rPr>
              <a:t>eV</a:t>
            </a:r>
            <a:r>
              <a:rPr lang="en-GB" sz="2800" dirty="0" smtClean="0">
                <a:ea typeface="ＭＳ Ｐゴシック" pitchFamily="1" charset="-128"/>
              </a:rPr>
              <a:t> &lt; E &lt; 10</a:t>
            </a:r>
            <a:r>
              <a:rPr lang="en-GB" sz="2800" baseline="30000" dirty="0" smtClean="0">
                <a:ea typeface="ＭＳ Ｐゴシック" pitchFamily="1" charset="-128"/>
              </a:rPr>
              <a:t>19.2</a:t>
            </a:r>
            <a:r>
              <a:rPr lang="en-GB" sz="2800" dirty="0" smtClean="0">
                <a:ea typeface="ＭＳ Ｐゴシック" pitchFamily="1" charset="-128"/>
              </a:rPr>
              <a:t> </a:t>
            </a:r>
            <a:r>
              <a:rPr lang="en-GB" sz="2800" dirty="0" err="1" smtClean="0">
                <a:ea typeface="ＭＳ Ｐゴシック" pitchFamily="1" charset="-128"/>
              </a:rPr>
              <a:t>eV</a:t>
            </a:r>
            <a:endParaRPr lang="en-GB" sz="2800" dirty="0" smtClean="0"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GB" sz="2800" dirty="0" smtClean="0">
                <a:ea typeface="ＭＳ Ｐゴシック" pitchFamily="1" charset="-128"/>
              </a:rPr>
              <a:t>								Compare SD-FD, correct composition</a:t>
            </a:r>
          </a:p>
          <a:p>
            <a:pPr marL="514350" indent="-514350">
              <a:defRPr/>
            </a:pPr>
            <a:r>
              <a:rPr lang="en-GB" sz="2800" dirty="0" smtClean="0">
                <a:ea typeface="ＭＳ Ｐゴシック" pitchFamily="1" charset="-128"/>
              </a:rPr>
              <a:t>N19: </a:t>
            </a:r>
            <a:r>
              <a:rPr lang="en-GB" sz="2800" dirty="0" err="1" smtClean="0">
                <a:ea typeface="ＭＳ Ｐゴシック" pitchFamily="1" charset="-128"/>
              </a:rPr>
              <a:t>N</a:t>
            </a:r>
            <a:r>
              <a:rPr lang="en-GB" sz="2800" baseline="-25000" dirty="0" err="1" smtClean="0">
                <a:latin typeface="Symbol" charset="2"/>
                <a:ea typeface="ＭＳ Ｐゴシック" pitchFamily="1" charset="-128"/>
                <a:cs typeface="Symbol" charset="2"/>
              </a:rPr>
              <a:t>m</a:t>
            </a:r>
            <a:r>
              <a:rPr lang="en-GB" sz="2800" dirty="0" err="1" smtClean="0">
                <a:ea typeface="ＭＳ Ｐゴシック" pitchFamily="1" charset="-128"/>
              </a:rPr>
              <a:t>(E)/N</a:t>
            </a:r>
            <a:r>
              <a:rPr lang="en-GB" sz="2800" baseline="-25000" dirty="0" err="1" smtClean="0">
                <a:latin typeface="Symbol" charset="2"/>
                <a:ea typeface="ＭＳ Ｐゴシック" pitchFamily="1" charset="-128"/>
                <a:cs typeface="Symbol" charset="2"/>
              </a:rPr>
              <a:t>m</a:t>
            </a:r>
            <a:r>
              <a:rPr lang="en-GB" sz="2800" baseline="30000" dirty="0" err="1" smtClean="0">
                <a:ea typeface="ＭＳ Ｐゴシック" pitchFamily="1" charset="-128"/>
              </a:rPr>
              <a:t>MC</a:t>
            </a:r>
            <a:r>
              <a:rPr lang="en-GB" sz="2800" dirty="0" err="1" smtClean="0">
                <a:ea typeface="ＭＳ Ｐゴシック" pitchFamily="1" charset="-128"/>
              </a:rPr>
              <a:t>(E</a:t>
            </a:r>
            <a:r>
              <a:rPr lang="en-GB" sz="2800" dirty="0" smtClean="0">
                <a:ea typeface="ＭＳ Ｐゴシック" pitchFamily="1" charset="-128"/>
              </a:rPr>
              <a:t>=10</a:t>
            </a:r>
            <a:r>
              <a:rPr lang="en-GB" sz="2800" baseline="30000" dirty="0" smtClean="0">
                <a:ea typeface="ＭＳ Ｐゴシック" pitchFamily="1" charset="-128"/>
              </a:rPr>
              <a:t>19</a:t>
            </a:r>
            <a:r>
              <a:rPr lang="en-GB" sz="2800" dirty="0" smtClean="0">
                <a:ea typeface="ＭＳ Ｐゴシック" pitchFamily="1" charset="-128"/>
              </a:rPr>
              <a:t> </a:t>
            </a:r>
            <a:r>
              <a:rPr lang="en-GB" sz="2800" dirty="0" err="1" smtClean="0">
                <a:ea typeface="ＭＳ Ｐゴシック" pitchFamily="1" charset="-128"/>
              </a:rPr>
              <a:t>eV</a:t>
            </a:r>
            <a:r>
              <a:rPr lang="en-GB" sz="2800" dirty="0" smtClean="0">
                <a:ea typeface="ＭＳ Ｐゴシック" pitchFamily="1" charset="-128"/>
              </a:rPr>
              <a:t>)			Fit data/MC scaling of energy, R</a:t>
            </a:r>
            <a:r>
              <a:rPr lang="en-GB" sz="2800" baseline="-25000" dirty="0" smtClean="0">
                <a:ea typeface="ＭＳ Ｐゴシック" pitchFamily="1" charset="-128"/>
              </a:rPr>
              <a:t>E</a:t>
            </a:r>
            <a:r>
              <a:rPr lang="en-GB" sz="2800" dirty="0" smtClean="0">
                <a:ea typeface="ＭＳ Ｐゴシック" pitchFamily="1" charset="-128"/>
              </a:rPr>
              <a:t>, </a:t>
            </a:r>
          </a:p>
          <a:p>
            <a:pPr marL="514350" indent="-514350">
              <a:defRPr/>
            </a:pPr>
            <a:r>
              <a:rPr lang="en-GB" sz="2800" dirty="0" smtClean="0">
                <a:ea typeface="ＭＳ Ｐゴシック" pitchFamily="1" charset="-128"/>
              </a:rPr>
              <a:t>											&amp; </a:t>
            </a:r>
            <a:r>
              <a:rPr lang="en-GB" sz="2800" dirty="0" err="1" smtClean="0">
                <a:ea typeface="ＭＳ Ｐゴシック" pitchFamily="1" charset="-128"/>
              </a:rPr>
              <a:t>muon</a:t>
            </a:r>
            <a:r>
              <a:rPr lang="en-GB" sz="2800" dirty="0" smtClean="0">
                <a:ea typeface="ＭＳ Ｐゴシック" pitchFamily="1" charset="-128"/>
              </a:rPr>
              <a:t> rate, </a:t>
            </a:r>
            <a:r>
              <a:rPr lang="en-GB" sz="2800" dirty="0" err="1" smtClean="0">
                <a:ea typeface="ＭＳ Ｐゴシック" pitchFamily="1" charset="-128"/>
              </a:rPr>
              <a:t>R</a:t>
            </a:r>
            <a:r>
              <a:rPr lang="en-GB" sz="2800" baseline="-25000" dirty="0" err="1" smtClean="0">
                <a:latin typeface="Symbol" charset="2"/>
                <a:ea typeface="ＭＳ Ｐゴシック" pitchFamily="1" charset="-128"/>
                <a:cs typeface="Symbol" charset="2"/>
              </a:rPr>
              <a:t>m</a:t>
            </a:r>
            <a:endParaRPr lang="en-GB" sz="2800" baseline="-25000" dirty="0" smtClean="0">
              <a:latin typeface="Symbol" charset="2"/>
              <a:ea typeface="ＭＳ Ｐゴシック" pitchFamily="1" charset="-128"/>
              <a:cs typeface="Symbol" charset="2"/>
            </a:endParaRPr>
          </a:p>
          <a:p>
            <a:pPr marL="514350" indent="-514350">
              <a:defRPr/>
            </a:pPr>
            <a:endParaRPr lang="en-GB" sz="2800" dirty="0" smtClean="0">
              <a:latin typeface="Symbol" charset="2"/>
              <a:ea typeface="ＭＳ Ｐゴシック" pitchFamily="1" charset="-128"/>
              <a:cs typeface="Symbol" charset="2"/>
            </a:endParaRPr>
          </a:p>
          <a:p>
            <a:pPr marL="514350" indent="-514350">
              <a:defRPr/>
            </a:pPr>
            <a:endParaRPr lang="en-GB" sz="2800" dirty="0" smtClean="0">
              <a:latin typeface="Symbol" charset="2"/>
              <a:ea typeface="ＭＳ Ｐゴシック" pitchFamily="1" charset="-128"/>
              <a:cs typeface="Symbol" charset="2"/>
            </a:endParaRPr>
          </a:p>
          <a:p>
            <a:pPr marL="514350" indent="-514350">
              <a:defRPr/>
            </a:pPr>
            <a:endParaRPr lang="en-GB" sz="2800" dirty="0" smtClean="0">
              <a:latin typeface="Symbol" charset="2"/>
              <a:ea typeface="ＭＳ Ｐゴシック" pitchFamily="1" charset="-128"/>
              <a:cs typeface="Symbol" charset="2"/>
            </a:endParaRPr>
          </a:p>
          <a:p>
            <a:pPr marL="514350" indent="-514350">
              <a:defRPr/>
            </a:pPr>
            <a:endParaRPr lang="en-GB" sz="2800" dirty="0" smtClean="0">
              <a:latin typeface="Symbol" charset="2"/>
              <a:ea typeface="ＭＳ Ｐゴシック" pitchFamily="1" charset="-128"/>
              <a:cs typeface="Symbol" charset="2"/>
            </a:endParaRPr>
          </a:p>
          <a:p>
            <a:pPr marL="514350" indent="-514350">
              <a:defRPr/>
            </a:pPr>
            <a:endParaRPr lang="en-GB" sz="2800" dirty="0" smtClean="0">
              <a:latin typeface="Symbol" charset="2"/>
              <a:ea typeface="ＭＳ Ｐゴシック" pitchFamily="1" charset="-128"/>
              <a:cs typeface="Symbol" charset="2"/>
            </a:endParaRPr>
          </a:p>
          <a:p>
            <a:pPr marL="514350" indent="-514350">
              <a:defRPr/>
            </a:pPr>
            <a:endParaRPr lang="en-GB" sz="2800" dirty="0" smtClean="0">
              <a:latin typeface="Symbol" charset="2"/>
              <a:ea typeface="ＭＳ Ｐゴシック" pitchFamily="1" charset="-128"/>
              <a:cs typeface="Symbol" charset="2"/>
            </a:endParaRPr>
          </a:p>
          <a:p>
            <a:pPr marL="514350" indent="-514350">
              <a:defRPr/>
            </a:pPr>
            <a:endParaRPr lang="en-GB" sz="2800" dirty="0" smtClean="0">
              <a:latin typeface="Symbol" charset="2"/>
              <a:ea typeface="ＭＳ Ｐゴシック" pitchFamily="1" charset="-128"/>
              <a:cs typeface="Symbol" charset="2"/>
            </a:endParaRPr>
          </a:p>
          <a:p>
            <a:pPr marL="514350" indent="-514350">
              <a:defRPr/>
            </a:pPr>
            <a:endParaRPr lang="en-GB" sz="2800" dirty="0" smtClean="0">
              <a:latin typeface="Symbol" charset="2"/>
              <a:ea typeface="ＭＳ Ｐゴシック" pitchFamily="1" charset="-128"/>
              <a:cs typeface="Symbol" charset="2"/>
            </a:endParaRPr>
          </a:p>
          <a:p>
            <a:pPr marL="514350" indent="-514350">
              <a:defRPr/>
            </a:pPr>
            <a:endParaRPr lang="en-GB" sz="2800" dirty="0" smtClean="0">
              <a:latin typeface="Symbol" charset="2"/>
              <a:ea typeface="ＭＳ Ｐゴシック" pitchFamily="1" charset="-128"/>
              <a:cs typeface="Symbol" charset="2"/>
            </a:endParaRPr>
          </a:p>
          <a:p>
            <a:pPr marL="514350" indent="-514350">
              <a:defRPr/>
            </a:pPr>
            <a:endParaRPr lang="en-GB" sz="2800" dirty="0" smtClean="0">
              <a:latin typeface="Symbol" charset="2"/>
              <a:ea typeface="ＭＳ Ｐゴシック" pitchFamily="1" charset="-128"/>
              <a:cs typeface="Symbol" charset="2"/>
            </a:endParaRPr>
          </a:p>
          <a:p>
            <a:pPr marL="514350" indent="-514350" algn="ctr">
              <a:defRPr/>
            </a:pPr>
            <a:r>
              <a:rPr lang="en-GB" sz="2800" dirty="0" smtClean="0">
                <a:ea typeface="ＭＳ Ｐゴシック" pitchFamily="1" charset="-128"/>
              </a:rPr>
              <a:t>20%</a:t>
            </a:r>
            <a:r>
              <a:rPr lang="en-GB" sz="2800" dirty="0" smtClean="0">
                <a:latin typeface="Symbol" charset="2"/>
                <a:ea typeface="ＭＳ Ｐゴシック" pitchFamily="1" charset="-128"/>
                <a:cs typeface="Symbol" charset="2"/>
              </a:rPr>
              <a:t>-</a:t>
            </a:r>
            <a:r>
              <a:rPr lang="en-GB" sz="2800" dirty="0" smtClean="0">
                <a:ea typeface="ＭＳ Ｐゴシック" pitchFamily="1" charset="-128"/>
              </a:rPr>
              <a:t>100%					          20%</a:t>
            </a:r>
            <a:r>
              <a:rPr lang="en-GB" sz="2800" dirty="0" smtClean="0">
                <a:latin typeface="Symbol" charset="2"/>
                <a:ea typeface="ＭＳ Ｐゴシック" pitchFamily="1" charset="-128"/>
                <a:cs typeface="Symbol" charset="2"/>
              </a:rPr>
              <a:t>-</a:t>
            </a:r>
            <a:r>
              <a:rPr lang="en-GB" sz="2800" dirty="0" smtClean="0">
                <a:ea typeface="ＭＳ Ｐゴシック" pitchFamily="1" charset="-128"/>
              </a:rPr>
              <a:t>60%</a:t>
            </a:r>
          </a:p>
          <a:p>
            <a:pPr marL="514350" indent="-514350" algn="ctr">
              <a:defRPr/>
            </a:pPr>
            <a:r>
              <a:rPr lang="en-GB" sz="2800" dirty="0" smtClean="0">
                <a:latin typeface="Arial"/>
                <a:ea typeface="ＭＳ Ｐゴシック" pitchFamily="1" charset="-128"/>
              </a:rPr>
              <a:t>more </a:t>
            </a:r>
            <a:r>
              <a:rPr lang="en-GB" sz="2800" dirty="0" err="1" smtClean="0">
                <a:latin typeface="Arial"/>
                <a:ea typeface="ＭＳ Ｐゴシック" pitchFamily="1" charset="-128"/>
              </a:rPr>
              <a:t>muons</a:t>
            </a:r>
            <a:r>
              <a:rPr lang="en-GB" sz="2800" dirty="0" smtClean="0">
                <a:latin typeface="Arial"/>
                <a:ea typeface="ＭＳ Ｐゴシック" pitchFamily="1" charset="-128"/>
              </a:rPr>
              <a:t> in data than predicted by Monte Carlo</a:t>
            </a:r>
          </a:p>
          <a:p>
            <a:pPr marL="514350" indent="-514350" algn="ctr">
              <a:defRPr/>
            </a:pPr>
            <a:endParaRPr lang="en-GB" sz="1200" dirty="0" smtClean="0">
              <a:latin typeface="Arial"/>
              <a:ea typeface="ＭＳ Ｐゴシック" pitchFamily="1" charset="-128"/>
            </a:endParaRPr>
          </a:p>
          <a:p>
            <a:pPr marL="514350" indent="-514350" algn="ctr">
              <a:defRPr/>
            </a:pPr>
            <a:r>
              <a:rPr lang="en-GB" sz="2800" dirty="0" smtClean="0">
                <a:latin typeface="Arial"/>
                <a:ea typeface="ＭＳ Ｐゴシック" pitchFamily="1" charset="-128"/>
              </a:rPr>
              <a:t>Meson/baryon ratio different ?       New physics ?       Something else ?</a:t>
            </a:r>
          </a:p>
          <a:p>
            <a:pPr marL="514350" indent="-514350">
              <a:defRPr/>
            </a:pPr>
            <a:endParaRPr lang="en-GB" sz="2800" dirty="0" smtClean="0"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GB" sz="2800" dirty="0" smtClean="0"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GB" sz="2800" dirty="0" smtClean="0"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GB" sz="3600" b="1" dirty="0" smtClean="0">
              <a:solidFill>
                <a:schemeClr val="accent1"/>
              </a:solidFill>
              <a:ea typeface="ＭＳ Ｐゴシック" pitchFamily="1" charset="-128"/>
            </a:endParaRPr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2800" dirty="0" err="1" smtClean="0">
                <a:latin typeface="Arial" pitchFamily="-1" charset="0"/>
                <a:ea typeface="ＭＳ Ｐゴシック" pitchFamily="-1" charset="-128"/>
              </a:rPr>
              <a:t>Muon</a:t>
            </a:r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 rate discrepancy between data and Monte Carlo</a:t>
            </a:r>
          </a:p>
        </p:txBody>
      </p:sp>
      <p:pic>
        <p:nvPicPr>
          <p:cNvPr id="13" name="Picture 12" descr="Rmu_vs_RE_ICRC201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600" y="3048000"/>
            <a:ext cx="6460121" cy="4343400"/>
          </a:xfrm>
          <a:prstGeom prst="rect">
            <a:avLst/>
          </a:prstGeom>
        </p:spPr>
      </p:pic>
      <p:pic>
        <p:nvPicPr>
          <p:cNvPr id="16" name="Picture 15" descr="N19_ICRC2011_fig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80" y="2971800"/>
            <a:ext cx="5189220" cy="434340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rot="5400000">
            <a:off x="3187704" y="4381499"/>
            <a:ext cx="6477001" cy="1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0" y="8988623"/>
            <a:ext cx="642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the Pierre Auger Collaboration, Proc.32</a:t>
            </a:r>
            <a:r>
              <a:rPr lang="en-US" sz="1400" baseline="30000" dirty="0" smtClean="0">
                <a:solidFill>
                  <a:schemeClr val="bg1"/>
                </a:solidFill>
                <a:latin typeface="Arial"/>
                <a:cs typeface="Arial"/>
              </a:rPr>
              <a:t>nd</a:t>
            </a:r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  ICRC, Beijing, China, 2 (2011) 83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02400" y="8991600"/>
            <a:ext cx="642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the Pierre Auger Collaboration, arXiv:1307.5059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14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168400" y="993600"/>
            <a:ext cx="5322187" cy="7978437"/>
            <a:chOff x="1168400" y="993600"/>
            <a:chExt cx="5322187" cy="7978437"/>
          </a:xfrm>
        </p:grpSpPr>
        <p:pic>
          <p:nvPicPr>
            <p:cNvPr id="11" name="Picture 10" descr="Auger_energy_spectrum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8400" y="5222768"/>
              <a:ext cx="5059832" cy="3749269"/>
            </a:xfrm>
            <a:prstGeom prst="rect">
              <a:avLst/>
            </a:prstGeom>
          </p:spPr>
        </p:pic>
        <p:pic>
          <p:nvPicPr>
            <p:cNvPr id="13" name="Picture 12" descr="Xmax_sigmaXmax_Auger_2013.pdf"/>
            <p:cNvPicPr>
              <a:picLocks noChangeAspect="1"/>
            </p:cNvPicPr>
            <p:nvPr/>
          </p:nvPicPr>
          <p:blipFill>
            <a:blip r:embed="rId3"/>
            <a:srcRect r="52121" b="16690"/>
            <a:stretch>
              <a:fillRect/>
            </a:stretch>
          </p:blipFill>
          <p:spPr>
            <a:xfrm>
              <a:off x="1516916" y="993600"/>
              <a:ext cx="3947673" cy="2370886"/>
            </a:xfrm>
            <a:prstGeom prst="rect">
              <a:avLst/>
            </a:prstGeom>
          </p:spPr>
        </p:pic>
        <p:pic>
          <p:nvPicPr>
            <p:cNvPr id="23" name="Picture 22" descr="TA_Xmax.pdf"/>
            <p:cNvPicPr>
              <a:picLocks noChangeAspect="1"/>
            </p:cNvPicPr>
            <p:nvPr/>
          </p:nvPicPr>
          <p:blipFill>
            <a:blip r:embed="rId4"/>
            <a:srcRect t="1776" b="10657"/>
            <a:stretch>
              <a:fillRect/>
            </a:stretch>
          </p:blipFill>
          <p:spPr>
            <a:xfrm>
              <a:off x="2241600" y="3358115"/>
              <a:ext cx="3157200" cy="227368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764000" y="8568000"/>
              <a:ext cx="4726587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  <a:latin typeface="Arial"/>
                  <a:cs typeface="Arial"/>
                </a:rPr>
                <a:t>        10</a:t>
              </a:r>
              <a:r>
                <a:rPr lang="en-US" sz="1800" baseline="30000" dirty="0" smtClean="0">
                  <a:solidFill>
                    <a:srgbClr val="000000"/>
                  </a:solidFill>
                  <a:latin typeface="Arial"/>
                  <a:cs typeface="Arial"/>
                </a:rPr>
                <a:t>18</a:t>
              </a:r>
              <a:r>
                <a:rPr lang="en-US" sz="1800" dirty="0" smtClean="0">
                  <a:solidFill>
                    <a:srgbClr val="000000"/>
                  </a:solidFill>
                  <a:latin typeface="Arial"/>
                  <a:cs typeface="Arial"/>
                </a:rPr>
                <a:t>               10</a:t>
              </a:r>
              <a:r>
                <a:rPr lang="en-US" sz="1800" baseline="30000" dirty="0" smtClean="0">
                  <a:solidFill>
                    <a:srgbClr val="000000"/>
                  </a:solidFill>
                  <a:latin typeface="Arial"/>
                  <a:cs typeface="Arial"/>
                </a:rPr>
                <a:t>19</a:t>
              </a:r>
              <a:r>
                <a:rPr lang="en-US" sz="1800" dirty="0" smtClean="0">
                  <a:solidFill>
                    <a:srgbClr val="000000"/>
                  </a:solidFill>
                  <a:latin typeface="Arial"/>
                  <a:cs typeface="Arial"/>
                </a:rPr>
                <a:t>               10</a:t>
              </a:r>
              <a:r>
                <a:rPr lang="en-US" sz="1800" baseline="30000" dirty="0" smtClean="0">
                  <a:solidFill>
                    <a:srgbClr val="000000"/>
                  </a:solidFill>
                  <a:latin typeface="Arial"/>
                  <a:cs typeface="Arial"/>
                </a:rPr>
                <a:t>20</a:t>
              </a:r>
              <a:r>
                <a:rPr lang="en-US" sz="1800" dirty="0" smtClean="0">
                  <a:solidFill>
                    <a:srgbClr val="000000"/>
                  </a:solidFill>
                  <a:latin typeface="Arial"/>
                  <a:cs typeface="Arial"/>
                </a:rPr>
                <a:t>   E [</a:t>
              </a:r>
              <a:r>
                <a:rPr lang="en-US" sz="18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eV</a:t>
              </a:r>
              <a:r>
                <a:rPr lang="en-US" sz="1800" dirty="0" smtClean="0">
                  <a:solidFill>
                    <a:srgbClr val="000000"/>
                  </a:solidFill>
                  <a:latin typeface="Arial"/>
                  <a:cs typeface="Arial"/>
                </a:rPr>
                <a:t>]</a:t>
              </a:r>
              <a:endParaRPr lang="en-US" sz="18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36" name="Picture 35" descr="Xmax_model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191" y="2362200"/>
            <a:ext cx="4033838" cy="3200400"/>
          </a:xfrm>
          <a:prstGeom prst="rect">
            <a:avLst/>
          </a:prstGeom>
        </p:spPr>
      </p:pic>
      <p:pic>
        <p:nvPicPr>
          <p:cNvPr id="39" name="Picture 38" descr="E_model.pdf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883400" y="5486400"/>
            <a:ext cx="5867400" cy="3505200"/>
          </a:xfrm>
          <a:prstGeom prst="rect">
            <a:avLst/>
          </a:prstGeom>
        </p:spPr>
      </p:pic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Composition and energy spectrum for </a:t>
            </a:r>
            <a:r>
              <a:rPr lang="en-GB" sz="2800" dirty="0" err="1" smtClean="0">
                <a:latin typeface="Arial" pitchFamily="-1" charset="0"/>
                <a:ea typeface="ＭＳ Ｐゴシック" pitchFamily="-1" charset="-128"/>
              </a:rPr>
              <a:t>UHECRs</a:t>
            </a:r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2584" y="914400"/>
            <a:ext cx="123358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Facts</a:t>
            </a:r>
          </a:p>
          <a:p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From</a:t>
            </a:r>
          </a:p>
          <a:p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Auger					A model:</a:t>
            </a:r>
          </a:p>
          <a:p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&amp; TA: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8988623"/>
            <a:ext cx="5146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the Pierre Auger Collaboration, ICRC 2013, arXiv:1310.4620 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922000" y="4495800"/>
            <a:ext cx="2130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Aloisio/Berezinsky/Blasi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arXiv:1312.7459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826000" y="1600200"/>
            <a:ext cx="7696200" cy="4267200"/>
            <a:chOff x="4826000" y="1600200"/>
            <a:chExt cx="7696200" cy="4267200"/>
          </a:xfrm>
        </p:grpSpPr>
        <p:sp>
          <p:nvSpPr>
            <p:cNvPr id="26" name="Right Arrow 25"/>
            <p:cNvSpPr/>
            <p:nvPr/>
          </p:nvSpPr>
          <p:spPr bwMode="auto">
            <a:xfrm>
              <a:off x="4826000" y="5181600"/>
              <a:ext cx="1905000" cy="685800"/>
            </a:xfrm>
            <a:prstGeom prst="rightArrow">
              <a:avLst/>
            </a:prstGeom>
            <a:solidFill>
              <a:schemeClr val="tx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smtClean="0">
                  <a:solidFill>
                    <a:srgbClr val="FF0000"/>
                  </a:solidFill>
                  <a:latin typeface="Arial"/>
                  <a:ea typeface="ヒラギノ明朝 ProN W3" charset="-128"/>
                  <a:cs typeface="Arial"/>
                  <a:sym typeface="American Typewriter" charset="0"/>
                </a:rPr>
                <a:t>Composition ?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ea typeface="ヒラギノ明朝 ProN W3" charset="-128"/>
                <a:cs typeface="Arial"/>
                <a:sym typeface="American Typewriter" charset="0"/>
              </a:endParaRPr>
            </a:p>
          </p:txBody>
        </p:sp>
        <p:sp>
          <p:nvSpPr>
            <p:cNvPr id="35" name="Right Arrow 34"/>
            <p:cNvSpPr/>
            <p:nvPr/>
          </p:nvSpPr>
          <p:spPr bwMode="auto">
            <a:xfrm>
              <a:off x="10236200" y="1600200"/>
              <a:ext cx="2286000" cy="762000"/>
            </a:xfrm>
            <a:prstGeom prst="rightArrow">
              <a:avLst/>
            </a:prstGeom>
            <a:solidFill>
              <a:schemeClr val="tx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smtClean="0">
                  <a:solidFill>
                    <a:srgbClr val="FF0000"/>
                  </a:solidFill>
                  <a:latin typeface="Arial"/>
                  <a:ea typeface="ヒラギノ明朝 ProN W3" charset="-128"/>
                  <a:cs typeface="Arial"/>
                  <a:sym typeface="American Typewriter" charset="0"/>
                </a:rPr>
                <a:t>Composition ?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ea typeface="ヒラギノ明朝 ProN W3" charset="-128"/>
                <a:cs typeface="Arial"/>
                <a:sym typeface="American Typewriter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453606" y="914400"/>
            <a:ext cx="6782594" cy="7620794"/>
            <a:chOff x="3453606" y="914400"/>
            <a:chExt cx="6782594" cy="7620794"/>
          </a:xfrm>
        </p:grpSpPr>
        <p:cxnSp>
          <p:nvCxnSpPr>
            <p:cNvPr id="25" name="Straight Connector 24"/>
            <p:cNvCxnSpPr/>
            <p:nvPr/>
          </p:nvCxnSpPr>
          <p:spPr bwMode="auto">
            <a:xfrm rot="5400000">
              <a:off x="-356394" y="4724400"/>
              <a:ext cx="7620794" cy="794"/>
            </a:xfrm>
            <a:prstGeom prst="line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Left-Right Arrow 26"/>
            <p:cNvSpPr/>
            <p:nvPr/>
          </p:nvSpPr>
          <p:spPr bwMode="auto">
            <a:xfrm>
              <a:off x="3454400" y="5181600"/>
              <a:ext cx="1371600" cy="685800"/>
            </a:xfrm>
            <a:prstGeom prst="leftRightArrow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smtClean="0">
                  <a:solidFill>
                    <a:srgbClr val="FF0000"/>
                  </a:solidFill>
                  <a:latin typeface="Arial"/>
                  <a:ea typeface="ヒラギノ明朝 ProN W3" charset="-128"/>
                  <a:cs typeface="Arial"/>
                  <a:sym typeface="American Typewriter" charset="0"/>
                </a:rPr>
                <a:t>Change</a:t>
              </a:r>
              <a:endParaRPr kumimoji="0" lang="en-US" sz="1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ea typeface="ヒラギノ明朝 ProN W3" charset="-128"/>
                <a:cs typeface="Arial"/>
                <a:sym typeface="American Typewriter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 rot="5400000">
              <a:off x="1016000" y="4724400"/>
              <a:ext cx="7620794" cy="794"/>
            </a:xfrm>
            <a:prstGeom prst="line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Left-Right Arrow 37"/>
            <p:cNvSpPr/>
            <p:nvPr/>
          </p:nvSpPr>
          <p:spPr bwMode="auto">
            <a:xfrm>
              <a:off x="8712200" y="1600200"/>
              <a:ext cx="1524000" cy="762000"/>
            </a:xfrm>
            <a:prstGeom prst="leftRightArrow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smtClean="0">
                  <a:solidFill>
                    <a:srgbClr val="FF0000"/>
                  </a:solidFill>
                  <a:latin typeface="Arial"/>
                  <a:ea typeface="ヒラギノ明朝 ProN W3" charset="-128"/>
                  <a:cs typeface="Arial"/>
                  <a:sym typeface="American Typewriter" charset="0"/>
                </a:rPr>
                <a:t>Change</a:t>
              </a:r>
              <a:endParaRPr kumimoji="0" lang="en-US" sz="1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ea typeface="ヒラギノ明朝 ProN W3" charset="-128"/>
                <a:cs typeface="Arial"/>
                <a:sym typeface="American Typewriter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rot="5400000">
              <a:off x="5472000" y="5180806"/>
              <a:ext cx="6553200" cy="1588"/>
            </a:xfrm>
            <a:prstGeom prst="line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rot="5400000">
              <a:off x="6958806" y="5180400"/>
              <a:ext cx="6553200" cy="1588"/>
            </a:xfrm>
            <a:prstGeom prst="line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15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863600" y="3373933"/>
            <a:ext cx="11506200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         Very weak dipole</a:t>
            </a:r>
          </a:p>
          <a:p>
            <a:pPr algn="ctr"/>
            <a:endParaRPr lang="en-GB" sz="2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GB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GB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GB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GB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GB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GB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GB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GB" sz="2800" dirty="0" smtClean="0">
                <a:solidFill>
                  <a:srgbClr val="996633"/>
                </a:solidFill>
                <a:latin typeface="Arial"/>
                <a:cs typeface="Arial"/>
              </a:rPr>
              <a:t>Heavy</a:t>
            </a:r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 composition preferred</a:t>
            </a:r>
          </a:p>
          <a:p>
            <a:pPr algn="r"/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Direct composition measurement prefers </a:t>
            </a:r>
            <a:r>
              <a:rPr lang="en-GB" sz="2800" dirty="0" smtClean="0">
                <a:solidFill>
                  <a:srgbClr val="FF0000"/>
                </a:solidFill>
                <a:latin typeface="Arial"/>
                <a:cs typeface="Arial"/>
              </a:rPr>
              <a:t>light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Need event-by-event composition measurement to resolve this</a:t>
            </a:r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2600" dirty="0" smtClean="0">
                <a:latin typeface="Arial" pitchFamily="-1" charset="0"/>
                <a:ea typeface="ＭＳ Ｐゴシック" pitchFamily="-1" charset="-128"/>
              </a:rPr>
              <a:t>Large angular scale (an)</a:t>
            </a:r>
            <a:r>
              <a:rPr lang="en-GB" sz="2600" dirty="0" smtClean="0">
                <a:latin typeface="Arial" pitchFamily="-1" charset="0"/>
                <a:ea typeface="ＭＳ Ｐゴシック" pitchFamily="-1" charset="-128"/>
              </a:rPr>
              <a:t>isotropy </a:t>
            </a:r>
            <a:r>
              <a:rPr lang="en-GB" sz="2600" dirty="0" smtClean="0">
                <a:latin typeface="Arial" pitchFamily="-1" charset="0"/>
                <a:ea typeface="ＭＳ Ｐゴシック" pitchFamily="-1" charset="-128"/>
              </a:rPr>
              <a:t>in the transition region (10</a:t>
            </a:r>
            <a:r>
              <a:rPr lang="en-GB" sz="2600" baseline="30000" dirty="0" smtClean="0">
                <a:latin typeface="Arial" pitchFamily="-1" charset="0"/>
                <a:ea typeface="ＭＳ Ｐゴシック" pitchFamily="-1" charset="-128"/>
              </a:rPr>
              <a:t>18</a:t>
            </a:r>
            <a:r>
              <a:rPr lang="en-GB" sz="2600" dirty="0" smtClean="0">
                <a:latin typeface="Arial" pitchFamily="-1" charset="0"/>
                <a:ea typeface="ＭＳ Ｐゴシック" pitchFamily="-1" charset="-128"/>
              </a:rPr>
              <a:t>-10</a:t>
            </a:r>
            <a:r>
              <a:rPr lang="en-GB" sz="2600" baseline="30000" dirty="0" smtClean="0">
                <a:latin typeface="Arial" pitchFamily="-1" charset="0"/>
                <a:ea typeface="ＭＳ Ｐゴシック" pitchFamily="-1" charset="-128"/>
              </a:rPr>
              <a:t>19</a:t>
            </a:r>
            <a:r>
              <a:rPr lang="en-GB" sz="2600" dirty="0" smtClean="0">
                <a:latin typeface="Arial" pitchFamily="-1" charset="0"/>
                <a:ea typeface="ＭＳ Ｐゴシック" pitchFamily="-1" charset="-128"/>
              </a:rPr>
              <a:t> </a:t>
            </a:r>
            <a:r>
              <a:rPr lang="en-GB" sz="2600" dirty="0" err="1" smtClean="0">
                <a:latin typeface="Arial" pitchFamily="-1" charset="0"/>
                <a:ea typeface="ＭＳ Ｐゴシック" pitchFamily="-1" charset="-128"/>
              </a:rPr>
              <a:t>eV</a:t>
            </a:r>
            <a:r>
              <a:rPr lang="en-GB" sz="2600" dirty="0" smtClean="0">
                <a:latin typeface="Arial" pitchFamily="-1" charset="0"/>
                <a:ea typeface="ＭＳ Ｐゴシック" pitchFamily="-1" charset="-128"/>
              </a:rPr>
              <a:t>)</a:t>
            </a:r>
          </a:p>
        </p:txBody>
      </p:sp>
      <p:pic>
        <p:nvPicPr>
          <p:cNvPr id="10" name="Picture 9" descr="largescale_anisotropy_map.pdf"/>
          <p:cNvPicPr>
            <a:picLocks noChangeAspect="1"/>
          </p:cNvPicPr>
          <p:nvPr/>
        </p:nvPicPr>
        <p:blipFill>
          <a:blip r:embed="rId2"/>
          <a:srcRect b="45354"/>
          <a:stretch>
            <a:fillRect/>
          </a:stretch>
        </p:blipFill>
        <p:spPr>
          <a:xfrm>
            <a:off x="184303" y="990601"/>
            <a:ext cx="6318097" cy="2456762"/>
          </a:xfrm>
          <a:prstGeom prst="rect">
            <a:avLst/>
          </a:prstGeom>
        </p:spPr>
      </p:pic>
      <p:pic>
        <p:nvPicPr>
          <p:cNvPr id="12" name="Picture 11" descr="largescale_anisotropy_map.pdf"/>
          <p:cNvPicPr>
            <a:picLocks noChangeAspect="1"/>
          </p:cNvPicPr>
          <p:nvPr/>
        </p:nvPicPr>
        <p:blipFill>
          <a:blip r:embed="rId2"/>
          <a:srcRect t="51024"/>
          <a:stretch>
            <a:fillRect/>
          </a:stretch>
        </p:blipFill>
        <p:spPr>
          <a:xfrm>
            <a:off x="6426200" y="990600"/>
            <a:ext cx="6318097" cy="2201856"/>
          </a:xfrm>
          <a:prstGeom prst="rect">
            <a:avLst/>
          </a:prstGeom>
        </p:spPr>
      </p:pic>
      <p:pic>
        <p:nvPicPr>
          <p:cNvPr id="14" name="Picture 13" descr="Xmax_sigmaXmax_Auger_2013.pdf"/>
          <p:cNvPicPr>
            <a:picLocks noChangeAspect="1"/>
          </p:cNvPicPr>
          <p:nvPr/>
        </p:nvPicPr>
        <p:blipFill>
          <a:blip r:embed="rId3"/>
          <a:srcRect r="52121"/>
          <a:stretch>
            <a:fillRect/>
          </a:stretch>
        </p:blipFill>
        <p:spPr>
          <a:xfrm>
            <a:off x="7222378" y="3962400"/>
            <a:ext cx="5285095" cy="38100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 bwMode="auto">
          <a:xfrm rot="16200000" flipH="1">
            <a:off x="63499" y="2781299"/>
            <a:ext cx="1295402" cy="914403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10800000" flipV="1">
            <a:off x="5511800" y="3200400"/>
            <a:ext cx="7162800" cy="76200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9321800" y="5715000"/>
            <a:ext cx="2362200" cy="220980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0" y="8988623"/>
            <a:ext cx="5264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The Pierre Auger Collaboration , APJ Suppl., 203 (Dec 2012) 34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36001" y="3886200"/>
            <a:ext cx="5085119" cy="3657600"/>
            <a:chOff x="436001" y="3886200"/>
            <a:chExt cx="5085119" cy="3657600"/>
          </a:xfrm>
        </p:grpSpPr>
        <p:grpSp>
          <p:nvGrpSpPr>
            <p:cNvPr id="20" name="Group 19"/>
            <p:cNvGrpSpPr/>
            <p:nvPr/>
          </p:nvGrpSpPr>
          <p:grpSpPr>
            <a:xfrm>
              <a:off x="436001" y="3886200"/>
              <a:ext cx="5085119" cy="3657600"/>
              <a:chOff x="436001" y="3886200"/>
              <a:chExt cx="5085119" cy="3657600"/>
            </a:xfrm>
          </p:grpSpPr>
          <p:pic>
            <p:nvPicPr>
              <p:cNvPr id="11" name="Picture 10" descr="largescale_anisotropy.pdf"/>
              <p:cNvPicPr>
                <a:picLocks noChangeAspect="1"/>
              </p:cNvPicPr>
              <p:nvPr/>
            </p:nvPicPr>
            <p:blipFill>
              <a:blip r:embed="rId5"/>
              <a:srcRect r="51502"/>
              <a:stretch>
                <a:fillRect/>
              </a:stretch>
            </p:blipFill>
            <p:spPr>
              <a:xfrm>
                <a:off x="436001" y="3886200"/>
                <a:ext cx="5085119" cy="3657600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 bwMode="auto">
              <a:xfrm>
                <a:off x="4320000" y="7086600"/>
                <a:ext cx="252000" cy="228600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013007" y="7010400"/>
              <a:ext cx="61259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10</a:t>
              </a:r>
              <a:r>
                <a:rPr lang="en-US" sz="18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18</a:t>
              </a:r>
              <a:endParaRPr lang="en-US" sz="1800" baseline="300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73600" y="7162800"/>
              <a:ext cx="813369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E [</a:t>
              </a:r>
              <a:r>
                <a:rPr lang="en-US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eV</a:t>
              </a:r>
              <a:r>
                <a:rPr lang="en-US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]</a:t>
              </a:r>
              <a:endParaRPr lang="en-US" sz="1800" baseline="300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13407" y="7022068"/>
              <a:ext cx="61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10</a:t>
              </a:r>
              <a:r>
                <a:rPr lang="en-US" sz="18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19</a:t>
              </a:r>
              <a:endParaRPr lang="en-US" sz="1800" baseline="300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27" name="Straight Arrow Connector 26"/>
          <p:cNvCxnSpPr/>
          <p:nvPr/>
        </p:nvCxnSpPr>
        <p:spPr bwMode="auto">
          <a:xfrm rot="5400000">
            <a:off x="1549400" y="6705600"/>
            <a:ext cx="914400" cy="91440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57150" cap="flat" cmpd="sng" algn="ctr">
            <a:solidFill>
              <a:srgbClr val="99663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16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utron_point_source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1905000"/>
            <a:ext cx="8686800" cy="5431028"/>
          </a:xfrm>
          <a:prstGeom prst="rect">
            <a:avLst/>
          </a:prstGeom>
        </p:spPr>
      </p:pic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Galactic neutron point sources ???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8800" y="7391400"/>
            <a:ext cx="83501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	No point source in our galaxy found:</a:t>
            </a:r>
          </a:p>
          <a:p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Either:   no   sources of </a:t>
            </a:r>
            <a:r>
              <a:rPr lang="en-GB" sz="3200" dirty="0" err="1" smtClean="0">
                <a:solidFill>
                  <a:schemeClr val="bg1"/>
                </a:solidFill>
                <a:latin typeface="Arial"/>
                <a:cs typeface="Arial"/>
              </a:rPr>
              <a:t>EeV</a:t>
            </a:r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 in our galaxy</a:t>
            </a:r>
          </a:p>
          <a:p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     Or: many sources of </a:t>
            </a:r>
            <a:r>
              <a:rPr lang="en-GB" sz="3200" dirty="0" err="1" smtClean="0">
                <a:solidFill>
                  <a:schemeClr val="bg1"/>
                </a:solidFill>
                <a:latin typeface="Arial"/>
                <a:cs typeface="Arial"/>
              </a:rPr>
              <a:t>EeV</a:t>
            </a:r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 in our galaxy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6888" y="914400"/>
            <a:ext cx="86679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Neutrons are not deflected by magnetic field: pointing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E&gt;10</a:t>
            </a:r>
            <a:r>
              <a:rPr lang="en-GB" sz="2800" baseline="30000" dirty="0" smtClean="0">
                <a:solidFill>
                  <a:schemeClr val="bg1"/>
                </a:solidFill>
                <a:latin typeface="Arial"/>
                <a:cs typeface="Arial"/>
              </a:rPr>
              <a:t>18</a:t>
            </a:r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Arial"/>
                <a:cs typeface="Arial"/>
              </a:rPr>
              <a:t>eV</a:t>
            </a:r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, path before decay ~ size Milky Way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006600" y="8037493"/>
            <a:ext cx="10687959" cy="954107"/>
            <a:chOff x="2006600" y="8037493"/>
            <a:chExt cx="10687959" cy="954107"/>
          </a:xfrm>
        </p:grpSpPr>
        <p:grpSp>
          <p:nvGrpSpPr>
            <p:cNvPr id="16" name="Group 15"/>
            <p:cNvGrpSpPr/>
            <p:nvPr/>
          </p:nvGrpSpPr>
          <p:grpSpPr>
            <a:xfrm>
              <a:off x="2006600" y="8458200"/>
              <a:ext cx="6858000" cy="533400"/>
              <a:chOff x="3835400" y="8458200"/>
              <a:chExt cx="6858000" cy="533400"/>
            </a:xfrm>
          </p:grpSpPr>
          <p:cxnSp>
            <p:nvCxnSpPr>
              <p:cNvPr id="13" name="Straight Connector 12"/>
              <p:cNvCxnSpPr/>
              <p:nvPr/>
            </p:nvCxnSpPr>
            <p:spPr bwMode="auto">
              <a:xfrm>
                <a:off x="3911600" y="8458200"/>
                <a:ext cx="6781800" cy="53340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 flipV="1">
                <a:off x="3835400" y="8458200"/>
                <a:ext cx="6781800" cy="53340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5" name="TextBox 14"/>
            <p:cNvSpPr txBox="1"/>
            <p:nvPr/>
          </p:nvSpPr>
          <p:spPr>
            <a:xfrm>
              <a:off x="9017000" y="8037493"/>
              <a:ext cx="367755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"/>
                  <a:cs typeface="Arial"/>
                </a:rPr>
                <a:t>Unlikely due to large</a:t>
              </a:r>
            </a:p>
            <a:p>
              <a:r>
                <a:rPr lang="en-US" sz="2800" dirty="0" smtClean="0">
                  <a:solidFill>
                    <a:srgbClr val="FF0000"/>
                  </a:solidFill>
                  <a:latin typeface="Arial"/>
                  <a:cs typeface="Arial"/>
                </a:rPr>
                <a:t>angular scale isotropy</a:t>
              </a:r>
              <a:endParaRPr lang="en-US" sz="28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0" y="8988623"/>
            <a:ext cx="4363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The Pierre Auger Collaboration, APP 760 (2012) 148 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44600" y="1828800"/>
            <a:ext cx="2133918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10</a:t>
            </a:r>
            <a:r>
              <a:rPr lang="en-US" sz="1400" baseline="30000" dirty="0" smtClean="0">
                <a:solidFill>
                  <a:srgbClr val="000000"/>
                </a:solidFill>
                <a:latin typeface="Arial"/>
                <a:cs typeface="Arial"/>
              </a:rPr>
              <a:t>18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eV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&lt; E &lt; 2×10</a:t>
            </a:r>
            <a:r>
              <a:rPr lang="en-US" sz="1400" baseline="30000" dirty="0" smtClean="0">
                <a:solidFill>
                  <a:srgbClr val="000000"/>
                </a:solidFill>
                <a:latin typeface="Arial"/>
                <a:cs typeface="Arial"/>
              </a:rPr>
              <a:t>18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eV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11098" y="1828800"/>
            <a:ext cx="2339102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2×10</a:t>
            </a:r>
            <a:r>
              <a:rPr lang="en-US" sz="1400" baseline="30000" dirty="0" smtClean="0">
                <a:solidFill>
                  <a:srgbClr val="000000"/>
                </a:solidFill>
                <a:latin typeface="Arial"/>
                <a:cs typeface="Arial"/>
              </a:rPr>
              <a:t>18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eV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&lt; E &lt; 3×10</a:t>
            </a:r>
            <a:r>
              <a:rPr lang="en-US" sz="1400" baseline="30000" dirty="0" smtClean="0">
                <a:solidFill>
                  <a:srgbClr val="000000"/>
                </a:solidFill>
                <a:latin typeface="Arial"/>
                <a:cs typeface="Arial"/>
              </a:rPr>
              <a:t>18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eV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19396" y="4721423"/>
            <a:ext cx="132600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E &gt; 3×10</a:t>
            </a:r>
            <a:r>
              <a:rPr lang="en-US" sz="1400" baseline="30000" dirty="0" smtClean="0">
                <a:solidFill>
                  <a:srgbClr val="000000"/>
                </a:solidFill>
                <a:latin typeface="Arial"/>
                <a:cs typeface="Arial"/>
              </a:rPr>
              <a:t>18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eV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78000" y="4724400"/>
            <a:ext cx="132600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E &gt; 1×10</a:t>
            </a:r>
            <a:r>
              <a:rPr lang="en-US" sz="1400" baseline="30000" dirty="0" smtClean="0">
                <a:solidFill>
                  <a:srgbClr val="000000"/>
                </a:solidFill>
                <a:latin typeface="Arial"/>
                <a:cs typeface="Arial"/>
              </a:rPr>
              <a:t>18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eV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17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UHECR  extragalactic point sources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8610600"/>
            <a:ext cx="6883400" cy="37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The Pierre Auger Collaboration, Science </a:t>
            </a:r>
            <a:r>
              <a:rPr lang="en-US" sz="1800" b="1" dirty="0" smtClean="0">
                <a:solidFill>
                  <a:schemeClr val="bg1"/>
                </a:solidFill>
                <a:latin typeface="Arial"/>
                <a:cs typeface="Arial"/>
              </a:rPr>
              <a:t>318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(2007) 938</a:t>
            </a:r>
          </a:p>
        </p:txBody>
      </p:sp>
      <p:pic>
        <p:nvPicPr>
          <p:cNvPr id="12" name="Picture 11" descr="Auger_AGN.jpg"/>
          <p:cNvPicPr>
            <a:picLocks noChangeAspect="1"/>
          </p:cNvPicPr>
          <p:nvPr/>
        </p:nvPicPr>
        <p:blipFill>
          <a:blip r:embed="rId3"/>
          <a:srcRect l="695"/>
          <a:stretch>
            <a:fillRect/>
          </a:stretch>
        </p:blipFill>
        <p:spPr>
          <a:xfrm>
            <a:off x="410379" y="1219200"/>
            <a:ext cx="12188021" cy="6287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7132" y="7416224"/>
            <a:ext cx="5737468" cy="58477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27 events with E &gt;5.5×10</a:t>
            </a:r>
            <a:r>
              <a:rPr lang="en-US" sz="3200" baseline="30000" dirty="0" smtClean="0">
                <a:solidFill>
                  <a:srgbClr val="000000"/>
                </a:solidFill>
                <a:latin typeface="Arial"/>
                <a:cs typeface="Arial"/>
              </a:rPr>
              <a:t>19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  <a:cs typeface="Arial"/>
              </a:rPr>
              <a:t>eV</a:t>
            </a:r>
            <a:endParaRPr lang="en-US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7600" y="1066800"/>
            <a:ext cx="2120993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Auger event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" y="7315200"/>
            <a:ext cx="3438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VCV catalogue AGN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9" name="Straight Arrow Connector 8"/>
          <p:cNvCxnSpPr>
            <a:stCxn id="6" idx="2"/>
          </p:cNvCxnSpPr>
          <p:nvPr/>
        </p:nvCxnSpPr>
        <p:spPr bwMode="auto">
          <a:xfrm rot="5400000">
            <a:off x="9580258" y="1941163"/>
            <a:ext cx="1838983" cy="1136696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5400000" flipH="1" flipV="1">
            <a:off x="1799875" y="5474706"/>
            <a:ext cx="2199619" cy="1633769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18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54000" y="1478405"/>
            <a:ext cx="12674600" cy="6446395"/>
            <a:chOff x="254000" y="1219200"/>
            <a:chExt cx="12674600" cy="6446395"/>
          </a:xfrm>
        </p:grpSpPr>
        <p:pic>
          <p:nvPicPr>
            <p:cNvPr id="5" name="Picture 4" descr="anisotropy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000" y="1219200"/>
              <a:ext cx="11315974" cy="644639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81000" y="3886200"/>
              <a:ext cx="1168400" cy="101566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data</a:t>
              </a:r>
            </a:p>
            <a:p>
              <a:r>
                <a:rPr lang="en-US" sz="3600" dirty="0" smtClean="0">
                  <a:solidFill>
                    <a:srgbClr val="000000"/>
                  </a:solidFill>
                  <a:latin typeface="Arial"/>
                  <a:cs typeface="Arial"/>
                </a:rPr>
                <a:t>0.38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480800" y="5257800"/>
              <a:ext cx="1447800" cy="138499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000000"/>
                  </a:solidFill>
                  <a:latin typeface="Arial"/>
                  <a:cs typeface="Arial"/>
                </a:rPr>
                <a:t>0.21</a:t>
              </a:r>
            </a:p>
            <a:p>
              <a:r>
                <a:rPr lang="en-US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isotropic</a:t>
              </a:r>
            </a:p>
            <a:p>
              <a:r>
                <a:rPr lang="en-US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expected</a:t>
              </a:r>
            </a:p>
          </p:txBody>
        </p:sp>
      </p:grp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UHECR  extragalactic point sources ???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8610600"/>
            <a:ext cx="726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The Pierre Auger Collaboration,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Astroparticle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Physics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34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(2010) 314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073400" y="5054024"/>
            <a:ext cx="3720690" cy="3480376"/>
            <a:chOff x="3302000" y="5054024"/>
            <a:chExt cx="3720690" cy="3480376"/>
          </a:xfrm>
        </p:grpSpPr>
        <p:cxnSp>
          <p:nvCxnSpPr>
            <p:cNvPr id="9" name="Straight Arrow Connector 8"/>
            <p:cNvCxnSpPr/>
            <p:nvPr/>
          </p:nvCxnSpPr>
          <p:spPr bwMode="auto">
            <a:xfrm rot="5400000" flipH="1" flipV="1">
              <a:off x="2044700" y="6539130"/>
              <a:ext cx="2971800" cy="1588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57150" cap="flat" cmpd="sng" algn="ctr">
              <a:solidFill>
                <a:srgbClr val="BE311A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3302000" y="7949624"/>
              <a:ext cx="372069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accent1"/>
                  </a:solidFill>
                  <a:latin typeface="Arial"/>
                  <a:cs typeface="Arial"/>
                </a:rPr>
                <a:t>Science publication</a:t>
              </a:r>
              <a:endParaRPr lang="en-US" sz="3200" dirty="0">
                <a:solidFill>
                  <a:schemeClr val="accent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844800" y="1000780"/>
            <a:ext cx="7429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Probability to match with VCV candidate AGN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19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711200" y="990600"/>
            <a:ext cx="12141200" cy="7848600"/>
          </a:xfrm>
        </p:spPr>
        <p:txBody>
          <a:bodyPr/>
          <a:lstStyle/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Monday 23 April 2015</a:t>
            </a:r>
          </a:p>
          <a:p>
            <a:pPr marL="514350" indent="-514350">
              <a:defRPr/>
            </a:pPr>
            <a:endParaRPr lang="en-US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-10: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	H331	Introduction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(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SdJ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10.10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11.00	H331	Cosmic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Rays history (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SdJ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12.00	H331	FOM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courses 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explaned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 (Lydia van der 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Vlist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12.00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13.00	Lunch</a:t>
            </a: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13.00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14.00	H331	Cosmic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Rays basics (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SdJ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14.00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15.00	H331	Supernovae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as accelerators (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Jacco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Vink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15.15	H331	explanation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of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(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SdJ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15.15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15.30	Coffee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/tea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17.00	SPECTRUM	Working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session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</a:t>
            </a: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17.00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17.30	H331	Presentations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and discussion of proposals</a:t>
            </a:r>
            <a:endParaRPr lang="en-GB" sz="2800" dirty="0" smtClean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Schedule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</a:t>
            </a:fld>
            <a:r>
              <a:rPr lang="nl-NL" dirty="0" smtClean="0"/>
              <a:t>	</a:t>
            </a:r>
            <a:r>
              <a:rPr lang="nl-NL" dirty="0" err="1" smtClean="0"/>
              <a:t>Topical</a:t>
            </a:r>
            <a:r>
              <a:rPr lang="nl-NL" dirty="0" smtClean="0"/>
              <a:t> </a:t>
            </a:r>
            <a:r>
              <a:rPr lang="nl-NL" dirty="0" err="1" smtClean="0"/>
              <a:t>Lectures</a:t>
            </a:r>
            <a:r>
              <a:rPr lang="nl-NL" dirty="0" smtClean="0"/>
              <a:t>: Cosmic </a:t>
            </a:r>
            <a:r>
              <a:rPr lang="nl-NL" dirty="0" err="1" smtClean="0"/>
              <a:t>Rays</a:t>
            </a:r>
            <a:r>
              <a:rPr lang="nl-NL" dirty="0" smtClean="0"/>
              <a:t>, 23-25 </a:t>
            </a:r>
            <a:r>
              <a:rPr lang="nl-NL" dirty="0" err="1" smtClean="0"/>
              <a:t>March</a:t>
            </a:r>
            <a:r>
              <a:rPr lang="nl-NL" dirty="0" smtClean="0"/>
              <a:t> 2015 (</a:t>
            </a:r>
            <a:r>
              <a:rPr lang="nl-NL" dirty="0" err="1" smtClean="0"/>
              <a:t>SdJ</a:t>
            </a:r>
            <a:r>
              <a:rPr lang="nl-NL" dirty="0" smtClean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800020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The trouble: (Galactic) magnetic fields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8610600"/>
            <a:ext cx="528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Glennys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Farrar, arXiv:1308.3828v2</a:t>
            </a:r>
          </a:p>
        </p:txBody>
      </p:sp>
      <p:pic>
        <p:nvPicPr>
          <p:cNvPr id="7" name="Picture 6" descr="ursamajor_string.pdf"/>
          <p:cNvPicPr>
            <a:picLocks noChangeAspect="1"/>
          </p:cNvPicPr>
          <p:nvPr/>
        </p:nvPicPr>
        <p:blipFill>
          <a:blip r:embed="rId3"/>
          <a:srcRect b="49779"/>
          <a:stretch>
            <a:fillRect/>
          </a:stretch>
        </p:blipFill>
        <p:spPr>
          <a:xfrm>
            <a:off x="1016000" y="1219200"/>
            <a:ext cx="10854206" cy="57900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000" y="13716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Source: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CGCG 291-028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9626600" y="6553200"/>
            <a:ext cx="3048000" cy="17526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3400" y="7010400"/>
            <a:ext cx="5435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Forward tracing particles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for rigidities </a:t>
            </a:r>
            <a:r>
              <a:rPr lang="en-US" sz="2400" i="1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400" i="1" dirty="0" smtClean="0">
                <a:solidFill>
                  <a:srgbClr val="000000"/>
                </a:solidFill>
                <a:latin typeface="Arial"/>
                <a:cs typeface="Arial"/>
              </a:rPr>
              <a:t>Z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from 10</a:t>
            </a:r>
            <a:r>
              <a:rPr lang="en-US" sz="2400" baseline="30000" dirty="0" smtClean="0">
                <a:solidFill>
                  <a:srgbClr val="000000"/>
                </a:solidFill>
                <a:latin typeface="Arial"/>
                <a:cs typeface="Arial"/>
              </a:rPr>
              <a:t>20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V to 10</a:t>
            </a:r>
            <a:r>
              <a:rPr lang="en-US" sz="2400" baseline="30000" dirty="0" smtClean="0">
                <a:solidFill>
                  <a:srgbClr val="000000"/>
                </a:solidFill>
                <a:latin typeface="Arial"/>
                <a:cs typeface="Arial"/>
              </a:rPr>
              <a:t>18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V</a:t>
            </a:r>
          </a:p>
          <a:p>
            <a:r>
              <a:rPr lang="en-US" sz="2400" dirty="0" err="1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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Knowing </a:t>
            </a:r>
            <a:r>
              <a:rPr lang="en-US" sz="2400" b="1" i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Z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is crucial !</a:t>
            </a:r>
            <a:endParaRPr lang="en-US" sz="2400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701800" y="2209800"/>
            <a:ext cx="1676400" cy="22860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20" name="Group 19"/>
          <p:cNvGrpSpPr/>
          <p:nvPr/>
        </p:nvGrpSpPr>
        <p:grpSpPr>
          <a:xfrm>
            <a:off x="1768768" y="2438400"/>
            <a:ext cx="3362032" cy="1432901"/>
            <a:chOff x="1854200" y="2605699"/>
            <a:chExt cx="3362032" cy="1432901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5"/>
            <a:srcRect t="11160" r="66405"/>
            <a:stretch>
              <a:fillRect/>
            </a:stretch>
          </p:blipFill>
          <p:spPr bwMode="auto">
            <a:xfrm>
              <a:off x="3759200" y="2605699"/>
              <a:ext cx="1457032" cy="1432901"/>
            </a:xfrm>
            <a:prstGeom prst="rect">
              <a:avLst/>
            </a:prstGeom>
            <a:noFill/>
            <a:ln w="12700" cap="flat">
              <a:noFill/>
              <a:round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854200" y="3443899"/>
              <a:ext cx="1957879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000000"/>
                  </a:solidFill>
                  <a:latin typeface="Arial"/>
                  <a:cs typeface="Arial"/>
                </a:rPr>
                <a:t>E/Z=10</a:t>
              </a:r>
              <a:r>
                <a:rPr lang="en-US" sz="2800" baseline="30000" dirty="0" smtClean="0">
                  <a:solidFill>
                    <a:srgbClr val="000000"/>
                  </a:solidFill>
                  <a:latin typeface="Arial"/>
                  <a:cs typeface="Arial"/>
                </a:rPr>
                <a:t>20</a:t>
              </a:r>
              <a:r>
                <a:rPr lang="en-US" sz="2800" dirty="0" smtClean="0">
                  <a:solidFill>
                    <a:srgbClr val="000000"/>
                  </a:solidFill>
                  <a:latin typeface="Arial"/>
                  <a:cs typeface="Arial"/>
                </a:rPr>
                <a:t> V</a:t>
              </a:r>
              <a:endParaRPr lang="en-US" sz="28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645400" y="2681899"/>
            <a:ext cx="3405679" cy="1432901"/>
            <a:chOff x="7645400" y="2377099"/>
            <a:chExt cx="3405679" cy="1432901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5">
              <a:alphaModFix/>
            </a:blip>
            <a:srcRect l="66405" t="11160"/>
            <a:stretch>
              <a:fillRect/>
            </a:stretch>
          </p:blipFill>
          <p:spPr bwMode="auto">
            <a:xfrm>
              <a:off x="7645400" y="2377099"/>
              <a:ext cx="1457032" cy="1432901"/>
            </a:xfrm>
            <a:prstGeom prst="rect">
              <a:avLst/>
            </a:prstGeom>
            <a:noFill/>
            <a:ln w="12700" cap="flat">
              <a:noFill/>
              <a:round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9093200" y="3139099"/>
              <a:ext cx="1957879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000000"/>
                  </a:solidFill>
                  <a:latin typeface="Arial"/>
                  <a:cs typeface="Arial"/>
                </a:rPr>
                <a:t>E/Z=10</a:t>
              </a:r>
              <a:r>
                <a:rPr lang="en-US" sz="2800" baseline="30000" dirty="0" smtClean="0">
                  <a:solidFill>
                    <a:srgbClr val="000000"/>
                  </a:solidFill>
                  <a:latin typeface="Arial"/>
                  <a:cs typeface="Arial"/>
                </a:rPr>
                <a:t>18</a:t>
              </a:r>
              <a:r>
                <a:rPr lang="en-US" sz="2800" dirty="0" smtClean="0">
                  <a:solidFill>
                    <a:srgbClr val="000000"/>
                  </a:solidFill>
                  <a:latin typeface="Arial"/>
                  <a:cs typeface="Arial"/>
                </a:rPr>
                <a:t> V</a:t>
              </a:r>
              <a:endParaRPr lang="en-US" sz="28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20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8178800" y="990600"/>
            <a:ext cx="4419600" cy="62484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2800" dirty="0" err="1" smtClean="0">
                <a:latin typeface="Arial" pitchFamily="-1" charset="0"/>
                <a:ea typeface="ＭＳ Ｐゴシック" pitchFamily="-1" charset="-128"/>
              </a:rPr>
              <a:t>Multiplets</a:t>
            </a:r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 of energy ordered UHECR events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8610600"/>
            <a:ext cx="749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The Pierre Auger Collaboration,</a:t>
            </a:r>
            <a:r>
              <a:rPr lang="en-US" sz="1800" i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Astroparticle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Physics 35 (2012) 354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9626600" y="6934200"/>
            <a:ext cx="3048000" cy="17526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pic>
        <p:nvPicPr>
          <p:cNvPr id="11" name="Picture 10" descr="multiplet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232" y="1097340"/>
            <a:ext cx="11646568" cy="5486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25600" y="6736140"/>
            <a:ext cx="982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events E&gt;2×10</a:t>
            </a:r>
            <a:r>
              <a:rPr lang="en-US" sz="2400" baseline="30000" dirty="0" smtClean="0">
                <a:solidFill>
                  <a:srgbClr val="000000"/>
                </a:solidFill>
                <a:latin typeface="Arial"/>
                <a:cs typeface="Arial"/>
              </a:rPr>
              <a:t>19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EeV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    (circle size proportional to energy)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≥10 events per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multiplet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</a:p>
          <a:p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Each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multiplet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has a &gt;6% probability to be from an isotropic distribution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21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There must be extragalactic sources with E&gt;8×10</a:t>
            </a:r>
            <a:r>
              <a:rPr lang="en-GB" sz="2800" baseline="30000" dirty="0" smtClean="0">
                <a:latin typeface="Arial" pitchFamily="-1" charset="0"/>
                <a:ea typeface="ＭＳ Ｐゴシック" pitchFamily="-1" charset="-128"/>
              </a:rPr>
              <a:t>19</a:t>
            </a:r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 </a:t>
            </a:r>
            <a:r>
              <a:rPr lang="en-GB" sz="2800" dirty="0" err="1" smtClean="0">
                <a:latin typeface="Arial" pitchFamily="-1" charset="0"/>
                <a:ea typeface="ＭＳ Ｐゴシック" pitchFamily="-1" charset="-128"/>
              </a:rPr>
              <a:t>eV</a:t>
            </a:r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 !!!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06400" y="2155092"/>
            <a:ext cx="9525000" cy="6760308"/>
            <a:chOff x="1473200" y="2155092"/>
            <a:chExt cx="9525000" cy="6760308"/>
          </a:xfrm>
        </p:grpSpPr>
        <p:pic>
          <p:nvPicPr>
            <p:cNvPr id="11" name="Picture 10" descr="UHECR_density_limit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3200" y="2155092"/>
              <a:ext cx="9525000" cy="676030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16200000">
              <a:off x="3765413" y="3672331"/>
              <a:ext cx="12112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protons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12000" y="5203091"/>
              <a:ext cx="6978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iron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16400" y="6497944"/>
              <a:ext cx="6277881" cy="830997"/>
            </a:xfrm>
            <a:prstGeom prst="rect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1"/>
                  </a:solidFill>
                  <a:latin typeface="Arial"/>
                  <a:cs typeface="Arial"/>
                </a:rPr>
                <a:t>  Light composition ~500 sources/(100 Mpc)</a:t>
              </a:r>
              <a:r>
                <a:rPr lang="en-US" sz="2400" baseline="30000" dirty="0" smtClean="0">
                  <a:solidFill>
                    <a:schemeClr val="accent1"/>
                  </a:solidFill>
                  <a:latin typeface="Arial"/>
                  <a:cs typeface="Arial"/>
                </a:rPr>
                <a:t>3</a:t>
              </a:r>
            </a:p>
            <a:p>
              <a:r>
                <a:rPr lang="en-US" sz="2400" dirty="0" smtClean="0">
                  <a:solidFill>
                    <a:schemeClr val="accent1"/>
                  </a:solidFill>
                  <a:latin typeface="Arial"/>
                  <a:cs typeface="Arial"/>
                </a:rPr>
                <a:t>Heavy composition   ~50 sources/(100 Mpc)</a:t>
              </a:r>
              <a:r>
                <a:rPr lang="en-US" sz="2400" baseline="30000" dirty="0" smtClean="0">
                  <a:solidFill>
                    <a:schemeClr val="accent1"/>
                  </a:solid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40400" y="2949714"/>
              <a:ext cx="35622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Allowed region</a:t>
              </a:r>
              <a:endParaRPr lang="en-US" dirty="0">
                <a:latin typeface="Arial"/>
                <a:cs typeface="Arial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8988623"/>
            <a:ext cx="4506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The Pierre Auger Collaboration, JCAP, 05 (2013) 009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600" y="1066800"/>
            <a:ext cx="12202178" cy="98488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Compare   # of event pairs with angle &lt; </a:t>
            </a:r>
            <a:r>
              <a:rPr lang="en-US" sz="32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  for 43 events with E&gt;8×10</a:t>
            </a:r>
            <a:r>
              <a:rPr lang="en-US" sz="2600" baseline="30000" dirty="0" smtClean="0">
                <a:solidFill>
                  <a:srgbClr val="000000"/>
                </a:solidFill>
                <a:latin typeface="Arial"/>
                <a:cs typeface="Arial"/>
              </a:rPr>
              <a:t>19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Arial"/>
                <a:cs typeface="Arial"/>
              </a:rPr>
              <a:t>eV</a:t>
            </a:r>
            <a:endParaRPr lang="en-US" sz="2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	 To   simulation of uniform source distribution within GZK horizon (230 </a:t>
            </a:r>
            <a:r>
              <a:rPr lang="en-US" sz="2600" dirty="0" err="1" smtClean="0">
                <a:solidFill>
                  <a:srgbClr val="000000"/>
                </a:solidFill>
                <a:latin typeface="Arial"/>
                <a:cs typeface="Arial"/>
              </a:rPr>
              <a:t>Mpc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83800" y="6172200"/>
            <a:ext cx="2590800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Sources trace 2MRS catalogue galaxy density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N~E</a:t>
            </a:r>
            <a:r>
              <a:rPr lang="en-US" sz="1800" baseline="30000" dirty="0" smtClean="0">
                <a:solidFill>
                  <a:srgbClr val="000000"/>
                </a:solidFill>
                <a:latin typeface="Arial"/>
                <a:cs typeface="Arial"/>
              </a:rPr>
              <a:t>-2.2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at source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Propagated as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22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/>
          <p:nvPr/>
        </p:nvGrpSpPr>
        <p:grpSpPr>
          <a:xfrm>
            <a:off x="254000" y="2667000"/>
            <a:ext cx="5802182" cy="4724400"/>
            <a:chOff x="254000" y="2667000"/>
            <a:chExt cx="5802182" cy="47244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000" y="2667000"/>
              <a:ext cx="5802182" cy="44196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58800" y="6745069"/>
              <a:ext cx="5290142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457200" indent="-457200"/>
              <a:r>
                <a:rPr lang="en-US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10</a:t>
              </a:r>
              <a:r>
                <a:rPr lang="en-US" sz="18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14       </a:t>
              </a:r>
              <a:r>
                <a:rPr lang="en-US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10</a:t>
              </a:r>
              <a:r>
                <a:rPr lang="en-US" sz="18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15       </a:t>
              </a:r>
              <a:r>
                <a:rPr lang="en-US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10</a:t>
              </a:r>
              <a:r>
                <a:rPr lang="en-US" sz="18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16</a:t>
              </a:r>
              <a:r>
                <a:rPr lang="en-US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     10</a:t>
              </a:r>
              <a:r>
                <a:rPr lang="en-US" sz="18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17</a:t>
              </a:r>
              <a:r>
                <a:rPr lang="en-US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     10</a:t>
              </a:r>
              <a:r>
                <a:rPr lang="en-US" sz="18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18</a:t>
              </a:r>
              <a:r>
                <a:rPr lang="en-US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    10</a:t>
              </a:r>
              <a:r>
                <a:rPr lang="en-US" sz="18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19      </a:t>
              </a:r>
              <a:r>
                <a:rPr lang="en-US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10</a:t>
              </a:r>
              <a:r>
                <a:rPr lang="en-US" sz="18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20</a:t>
              </a:r>
            </a:p>
            <a:p>
              <a:pPr marL="457200" indent="-457200"/>
              <a:r>
                <a:rPr lang="en-US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                                                  Energy in [</a:t>
              </a:r>
              <a:r>
                <a:rPr lang="en-US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eV</a:t>
              </a:r>
              <a:r>
                <a:rPr lang="en-US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]</a:t>
              </a:r>
            </a:p>
          </p:txBody>
        </p:sp>
      </p:grp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The end of the energy spectrum</a:t>
            </a:r>
          </a:p>
        </p:txBody>
      </p:sp>
      <p:grpSp>
        <p:nvGrpSpPr>
          <p:cNvPr id="3" name="Group 37"/>
          <p:cNvGrpSpPr/>
          <p:nvPr/>
        </p:nvGrpSpPr>
        <p:grpSpPr>
          <a:xfrm>
            <a:off x="7416800" y="914400"/>
            <a:ext cx="3022837" cy="1223665"/>
            <a:chOff x="406400" y="685800"/>
            <a:chExt cx="3022837" cy="1223665"/>
          </a:xfrm>
        </p:grpSpPr>
        <p:pic>
          <p:nvPicPr>
            <p:cNvPr id="33" name="Picture 32" descr="z_oblique.jpg"/>
            <p:cNvPicPr>
              <a:picLocks noChangeAspect="1"/>
            </p:cNvPicPr>
            <p:nvPr/>
          </p:nvPicPr>
          <p:blipFill>
            <a:blip r:embed="rId3"/>
            <a:srcRect l="91621" t="72143" b="12024"/>
            <a:stretch>
              <a:fillRect/>
            </a:stretch>
          </p:blipFill>
          <p:spPr>
            <a:xfrm rot="5830938">
              <a:off x="1631856" y="1182437"/>
              <a:ext cx="489329" cy="290542"/>
            </a:xfrm>
            <a:prstGeom prst="rect">
              <a:avLst/>
            </a:prstGeom>
          </p:spPr>
        </p:pic>
        <p:cxnSp>
          <p:nvCxnSpPr>
            <p:cNvPr id="28" name="Straight Arrow Connector 27"/>
            <p:cNvCxnSpPr/>
            <p:nvPr/>
          </p:nvCxnSpPr>
          <p:spPr bwMode="auto">
            <a:xfrm>
              <a:off x="406400" y="1524000"/>
              <a:ext cx="1447800" cy="1588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38100" cap="flat" cmpd="sng" algn="ctr">
              <a:solidFill>
                <a:srgbClr val="BE311A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V="1">
              <a:off x="1778000" y="1447800"/>
              <a:ext cx="1295400" cy="76200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38100" cap="flat" cmpd="sng" algn="ctr">
              <a:solidFill>
                <a:srgbClr val="BE311A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1854200" y="1524000"/>
              <a:ext cx="914400" cy="152400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38100" cap="flat" cmpd="sng" algn="ctr">
              <a:solidFill>
                <a:srgbClr val="BE311A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34" name="TextBox 33"/>
            <p:cNvSpPr txBox="1"/>
            <p:nvPr/>
          </p:nvSpPr>
          <p:spPr>
            <a:xfrm>
              <a:off x="939800" y="685800"/>
              <a:ext cx="18954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CMB photon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400" y="1447800"/>
              <a:ext cx="35583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p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73400" y="1066800"/>
              <a:ext cx="35583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p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692400" y="1447800"/>
              <a:ext cx="35583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  <a:latin typeface="Symbol" charset="2"/>
                  <a:cs typeface="Symbol" charset="2"/>
                </a:rPr>
                <a:t>p</a:t>
              </a:r>
              <a:endParaRPr lang="en-US" sz="2400" dirty="0">
                <a:solidFill>
                  <a:schemeClr val="bg1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40" name="Left Arrow 39"/>
          <p:cNvSpPr/>
          <p:nvPr/>
        </p:nvSpPr>
        <p:spPr bwMode="auto">
          <a:xfrm rot="19779427">
            <a:off x="5251922" y="2676638"/>
            <a:ext cx="3823594" cy="609600"/>
          </a:xfrm>
          <a:prstGeom prst="leftArrow">
            <a:avLst>
              <a:gd name="adj1" fmla="val 22010"/>
              <a:gd name="adj2" fmla="val 109715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87400" y="990600"/>
            <a:ext cx="705158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Finding a </a:t>
            </a:r>
            <a:r>
              <a:rPr lang="en-US" sz="2600" b="1" dirty="0" smtClean="0">
                <a:solidFill>
                  <a:srgbClr val="000000"/>
                </a:solidFill>
                <a:latin typeface="Arial"/>
                <a:cs typeface="Arial"/>
              </a:rPr>
              <a:t>propagation endpoint 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(GZK limit),</a:t>
            </a:r>
          </a:p>
          <a:p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was what Auger was built for</a:t>
            </a:r>
          </a:p>
        </p:txBody>
      </p:sp>
      <p:grpSp>
        <p:nvGrpSpPr>
          <p:cNvPr id="4" name="Group 45"/>
          <p:cNvGrpSpPr/>
          <p:nvPr/>
        </p:nvGrpSpPr>
        <p:grpSpPr>
          <a:xfrm>
            <a:off x="2997200" y="3201194"/>
            <a:ext cx="3737847" cy="5463758"/>
            <a:chOff x="2997200" y="3201194"/>
            <a:chExt cx="3737847" cy="5463758"/>
          </a:xfrm>
        </p:grpSpPr>
        <p:sp>
          <p:nvSpPr>
            <p:cNvPr id="9" name="TextBox 8"/>
            <p:cNvSpPr txBox="1"/>
            <p:nvPr/>
          </p:nvSpPr>
          <p:spPr>
            <a:xfrm>
              <a:off x="2997200" y="7772400"/>
              <a:ext cx="373784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solidFill>
                    <a:schemeClr val="accent1"/>
                  </a:solidFill>
                  <a:latin typeface="Arial"/>
                  <a:cs typeface="Arial"/>
                </a:rPr>
                <a:t>A sharp drop was found</a:t>
              </a:r>
            </a:p>
            <a:p>
              <a:r>
                <a:rPr lang="en-US" sz="2600" dirty="0" smtClean="0">
                  <a:solidFill>
                    <a:schemeClr val="accent1"/>
                  </a:solidFill>
                  <a:latin typeface="Arial"/>
                  <a:cs typeface="Arial"/>
                </a:rPr>
                <a:t>at the predicted position</a:t>
              </a:r>
            </a:p>
          </p:txBody>
        </p:sp>
        <p:cxnSp>
          <p:nvCxnSpPr>
            <p:cNvPr id="44" name="Straight Connector 43"/>
            <p:cNvCxnSpPr/>
            <p:nvPr/>
          </p:nvCxnSpPr>
          <p:spPr bwMode="auto">
            <a:xfrm rot="5400000">
              <a:off x="3226594" y="5486400"/>
              <a:ext cx="4572000" cy="1588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47"/>
          <p:cNvGrpSpPr/>
          <p:nvPr/>
        </p:nvGrpSpPr>
        <p:grpSpPr>
          <a:xfrm>
            <a:off x="5328654" y="3124200"/>
            <a:ext cx="7639885" cy="5178862"/>
            <a:chOff x="5328654" y="3124200"/>
            <a:chExt cx="7639885" cy="5178862"/>
          </a:xfrm>
        </p:grpSpPr>
        <p:sp>
          <p:nvSpPr>
            <p:cNvPr id="42" name="TextBox 41"/>
            <p:cNvSpPr txBox="1"/>
            <p:nvPr/>
          </p:nvSpPr>
          <p:spPr>
            <a:xfrm>
              <a:off x="7874000" y="7010400"/>
              <a:ext cx="5094539" cy="129266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endParaRPr lang="en-US" sz="2600" dirty="0" smtClean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From </a:t>
              </a:r>
              <a:r>
                <a:rPr lang="en-US" sz="2600" dirty="0" smtClean="0">
                  <a:solidFill>
                    <a:srgbClr val="BE311A"/>
                  </a:solidFill>
                  <a:latin typeface="Arial"/>
                  <a:cs typeface="Arial"/>
                </a:rPr>
                <a:t>composition </a:t>
              </a: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it looks more</a:t>
              </a:r>
            </a:p>
            <a:p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like an </a:t>
              </a:r>
              <a:r>
                <a:rPr lang="en-US" sz="26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endpoint of acceleration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rcRect b="1777"/>
            <a:stretch>
              <a:fillRect/>
            </a:stretch>
          </p:blipFill>
          <p:spPr>
            <a:xfrm>
              <a:off x="7950200" y="3886200"/>
              <a:ext cx="4495800" cy="3162450"/>
            </a:xfrm>
            <a:prstGeom prst="rect">
              <a:avLst/>
            </a:prstGeom>
          </p:spPr>
        </p:pic>
        <p:sp>
          <p:nvSpPr>
            <p:cNvPr id="39" name="Bent Arrow 38"/>
            <p:cNvSpPr/>
            <p:nvPr/>
          </p:nvSpPr>
          <p:spPr bwMode="auto">
            <a:xfrm rot="9369781" flipH="1">
              <a:off x="5328654" y="4873800"/>
              <a:ext cx="2423693" cy="1867813"/>
            </a:xfrm>
            <a:prstGeom prst="bentArrow">
              <a:avLst>
                <a:gd name="adj1" fmla="val 11459"/>
                <a:gd name="adj2" fmla="val 18229"/>
                <a:gd name="adj3" fmla="val 25000"/>
                <a:gd name="adj4" fmla="val 43750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102600" y="3124200"/>
              <a:ext cx="14107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Arial"/>
                  <a:cs typeface="Arial"/>
                </a:rPr>
                <a:t>…but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23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The end of the energy spectrum: 10</a:t>
            </a:r>
            <a:r>
              <a:rPr lang="en-GB" sz="2800" baseline="30000" dirty="0" smtClean="0">
                <a:latin typeface="Arial" pitchFamily="-1" charset="0"/>
                <a:ea typeface="ＭＳ Ｐゴシック" pitchFamily="-1" charset="-128"/>
              </a:rPr>
              <a:t>18</a:t>
            </a:r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 </a:t>
            </a:r>
            <a:r>
              <a:rPr lang="en-GB" sz="2800" dirty="0" err="1" smtClean="0">
                <a:latin typeface="Arial" pitchFamily="-1" charset="0"/>
                <a:ea typeface="ＭＳ Ｐゴシック" pitchFamily="-1" charset="-128"/>
              </a:rPr>
              <a:t>eV</a:t>
            </a:r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 neutrino’s as smoking gun</a:t>
            </a:r>
          </a:p>
        </p:txBody>
      </p:sp>
      <p:pic>
        <p:nvPicPr>
          <p:cNvPr id="26" name="Picture 25" descr="nu_lim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3733800"/>
            <a:ext cx="6959600" cy="5161216"/>
          </a:xfrm>
          <a:prstGeom prst="rect">
            <a:avLst/>
          </a:prstGeom>
        </p:spPr>
      </p:pic>
      <p:pic>
        <p:nvPicPr>
          <p:cNvPr id="27" name="Picture 26" descr="auger_nu_cartoo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0" y="914400"/>
            <a:ext cx="9952928" cy="25908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474200" y="5867400"/>
            <a:ext cx="254428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Arial"/>
                <a:cs typeface="Arial"/>
              </a:rPr>
              <a:t>IceCube</a:t>
            </a:r>
            <a:endParaRPr lang="en-US" sz="3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KM3NeT</a:t>
            </a:r>
          </a:p>
          <a:p>
            <a:endParaRPr lang="en-US" sz="3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…also Auger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24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016000" y="1066800"/>
            <a:ext cx="10668000" cy="7086600"/>
          </a:xfrm>
        </p:spPr>
        <p:txBody>
          <a:bodyPr/>
          <a:lstStyle/>
          <a:p>
            <a:pPr>
              <a:defRPr/>
            </a:pPr>
            <a:r>
              <a:rPr lang="en-GB" sz="2800" dirty="0" smtClean="0">
                <a:ea typeface="ＭＳ Ｐゴシック" pitchFamily="1" charset="-128"/>
              </a:rPr>
              <a:t>For ultra-high-energy cosmic rays:</a:t>
            </a:r>
          </a:p>
          <a:p>
            <a:pPr marL="457200" indent="-457200">
              <a:buFont typeface="Arial"/>
              <a:buChar char="•"/>
              <a:defRPr/>
            </a:pPr>
            <a:endParaRPr lang="en-GB" sz="1400" dirty="0" smtClean="0">
              <a:ea typeface="ＭＳ Ｐゴシック" pitchFamily="1" charset="-128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GB" sz="2800" dirty="0" smtClean="0">
                <a:ea typeface="ＭＳ Ｐゴシック" pitchFamily="1" charset="-128"/>
              </a:rPr>
              <a:t>Some hints of a anisotropic distribution of arrival directions</a:t>
            </a:r>
          </a:p>
          <a:p>
            <a:pPr marL="457200" indent="-457200">
              <a:buFont typeface="Arial"/>
              <a:buChar char="•"/>
              <a:defRPr/>
            </a:pPr>
            <a:endParaRPr lang="en-GB" sz="1400" dirty="0" smtClean="0">
              <a:ea typeface="ＭＳ Ｐゴシック" pitchFamily="1" charset="-128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GB" sz="2800" dirty="0" smtClean="0">
                <a:ea typeface="ＭＳ Ｐゴシック" pitchFamily="1" charset="-128"/>
              </a:rPr>
              <a:t>No compelling evidence that sources are observed</a:t>
            </a:r>
          </a:p>
          <a:p>
            <a:pPr marL="457200" indent="-457200">
              <a:buFont typeface="Arial"/>
              <a:buChar char="•"/>
              <a:defRPr/>
            </a:pPr>
            <a:endParaRPr lang="en-GB" sz="1400" dirty="0" smtClean="0">
              <a:ea typeface="ＭＳ Ｐゴシック" pitchFamily="1" charset="-128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GB" sz="2800" dirty="0" smtClean="0">
                <a:ea typeface="ＭＳ Ｐゴシック" pitchFamily="1" charset="-128"/>
              </a:rPr>
              <a:t>Combination of point sources and (</a:t>
            </a:r>
            <a:r>
              <a:rPr lang="en-GB" sz="2800" dirty="0" err="1" smtClean="0">
                <a:ea typeface="ＭＳ Ｐゴシック" pitchFamily="1" charset="-128"/>
              </a:rPr>
              <a:t>inter)galactic</a:t>
            </a:r>
            <a:r>
              <a:rPr lang="en-GB" sz="2800" dirty="0" smtClean="0">
                <a:ea typeface="ＭＳ Ｐゴシック" pitchFamily="1" charset="-128"/>
              </a:rPr>
              <a:t> magnetic fields </a:t>
            </a:r>
          </a:p>
          <a:p>
            <a:pPr marL="457200" indent="-457200">
              <a:defRPr/>
            </a:pPr>
            <a:r>
              <a:rPr lang="en-GB" sz="2800" dirty="0" smtClean="0">
                <a:ea typeface="ＭＳ Ｐゴシック" pitchFamily="1" charset="-128"/>
              </a:rPr>
              <a:t>	may spread ultra-high-energy events </a:t>
            </a:r>
            <a:r>
              <a:rPr lang="en-GB" sz="2800" dirty="0" err="1" smtClean="0">
                <a:ea typeface="ＭＳ Ｐゴシック" pitchFamily="1" charset="-128"/>
              </a:rPr>
              <a:t>anisotropically</a:t>
            </a:r>
            <a:endParaRPr lang="en-GB" sz="2800" dirty="0" smtClean="0">
              <a:ea typeface="ＭＳ Ｐゴシック" pitchFamily="1" charset="-128"/>
            </a:endParaRPr>
          </a:p>
          <a:p>
            <a:pPr marL="457200" indent="-457200">
              <a:defRPr/>
            </a:pPr>
            <a:endParaRPr lang="en-GB" sz="2800" dirty="0" smtClean="0">
              <a:ea typeface="ＭＳ Ｐゴシック" pitchFamily="1" charset="-128"/>
            </a:endParaRPr>
          </a:p>
          <a:p>
            <a:pPr marL="457200" indent="-457200">
              <a:defRPr/>
            </a:pPr>
            <a:endParaRPr lang="en-GB" sz="2800" dirty="0" smtClean="0">
              <a:ea typeface="ＭＳ Ｐゴシック" pitchFamily="1" charset="-128"/>
            </a:endParaRPr>
          </a:p>
          <a:p>
            <a:pPr marL="457200" indent="-457200">
              <a:defRPr/>
            </a:pPr>
            <a:endParaRPr lang="en-GB" sz="2800" dirty="0" smtClean="0">
              <a:ea typeface="ＭＳ Ｐゴシック" pitchFamily="1" charset="-128"/>
            </a:endParaRPr>
          </a:p>
          <a:p>
            <a:pPr marL="457200" indent="-457200">
              <a:defRPr/>
            </a:pPr>
            <a:endParaRPr lang="en-GB" sz="2800" dirty="0" smtClean="0">
              <a:ea typeface="ＭＳ Ｐゴシック" pitchFamily="1" charset="-128"/>
            </a:endParaRPr>
          </a:p>
          <a:p>
            <a:pPr marL="457200" indent="-457200">
              <a:defRPr/>
            </a:pPr>
            <a:r>
              <a:rPr lang="en-GB" sz="2800" dirty="0" smtClean="0">
                <a:ea typeface="ＭＳ Ｐゴシック" pitchFamily="1" charset="-128"/>
              </a:rPr>
              <a:t>To unravel this we need:</a:t>
            </a:r>
          </a:p>
          <a:p>
            <a:pPr marL="514350" indent="-514350">
              <a:buFont typeface="Arial"/>
              <a:buChar char="•"/>
              <a:defRPr/>
            </a:pPr>
            <a:endParaRPr lang="en-GB" sz="1400" dirty="0" smtClean="0">
              <a:ea typeface="ＭＳ Ｐゴシック" pitchFamily="1" charset="-128"/>
            </a:endParaRPr>
          </a:p>
          <a:p>
            <a:pPr marL="514350" indent="-514350">
              <a:buFont typeface="Arial"/>
              <a:buChar char="•"/>
              <a:defRPr/>
            </a:pPr>
            <a:r>
              <a:rPr lang="en-GB" sz="2800" dirty="0" smtClean="0">
                <a:ea typeface="ＭＳ Ｐゴシック" pitchFamily="1" charset="-128"/>
              </a:rPr>
              <a:t>(Much) better composition measurement</a:t>
            </a:r>
            <a:endParaRPr lang="en-GB" sz="2800" i="1" dirty="0" smtClean="0">
              <a:ea typeface="ＭＳ Ｐゴシック" pitchFamily="1" charset="-128"/>
            </a:endParaRPr>
          </a:p>
          <a:p>
            <a:pPr marL="514350" indent="-514350">
              <a:buFont typeface="Arial"/>
              <a:buChar char="•"/>
              <a:defRPr/>
            </a:pPr>
            <a:endParaRPr lang="en-GB" sz="1400" dirty="0" smtClean="0">
              <a:ea typeface="ＭＳ Ｐゴシック" pitchFamily="1" charset="-128"/>
            </a:endParaRPr>
          </a:p>
          <a:p>
            <a:pPr marL="514350" indent="-514350">
              <a:buFont typeface="Arial"/>
              <a:buChar char="•"/>
              <a:defRPr/>
            </a:pPr>
            <a:r>
              <a:rPr lang="en-US" sz="2800" dirty="0" smtClean="0">
                <a:ea typeface="ＭＳ Ｐゴシック" pitchFamily="1" charset="-128"/>
              </a:rPr>
              <a:t>Much more statistics</a:t>
            </a:r>
          </a:p>
          <a:p>
            <a:pPr marL="514350" indent="-514350">
              <a:buFont typeface="Arial"/>
              <a:buChar char="•"/>
              <a:defRPr/>
            </a:pPr>
            <a:endParaRPr lang="en-GB" sz="1400" dirty="0" smtClean="0">
              <a:ea typeface="ＭＳ Ｐゴシック" pitchFamily="1" charset="-128"/>
            </a:endParaRPr>
          </a:p>
          <a:p>
            <a:pPr marL="514350" indent="-514350">
              <a:buFont typeface="Arial"/>
              <a:buChar char="•"/>
              <a:defRPr/>
            </a:pPr>
            <a:r>
              <a:rPr lang="en-US" sz="2800" dirty="0" smtClean="0">
                <a:ea typeface="ＭＳ Ｐゴシック" pitchFamily="1" charset="-128"/>
              </a:rPr>
              <a:t>Better knowledge of galactic and inter-galactic B fields</a:t>
            </a:r>
            <a:endParaRPr lang="en-US" sz="2800" dirty="0" smtClean="0">
              <a:ea typeface="ＭＳ Ｐゴシック" pitchFamily="1" charset="-128"/>
              <a:sym typeface="Wingdings"/>
            </a:endParaRPr>
          </a:p>
        </p:txBody>
      </p:sp>
      <p:sp>
        <p:nvSpPr>
          <p:cNvPr id="31746" name="Titel 3"/>
          <p:cNvSpPr>
            <a:spLocks noGrp="1"/>
          </p:cNvSpPr>
          <p:nvPr>
            <p:ph type="title"/>
          </p:nvPr>
        </p:nvSpPr>
        <p:spPr>
          <a:xfrm>
            <a:off x="0" y="180000"/>
            <a:ext cx="13004800" cy="685800"/>
          </a:xfrm>
        </p:spPr>
        <p:txBody>
          <a:bodyPr/>
          <a:lstStyle/>
          <a:p>
            <a:pPr algn="ctr"/>
            <a:r>
              <a:rPr lang="en-GB" sz="3800" dirty="0" smtClean="0">
                <a:latin typeface="Arial" pitchFamily="-1" charset="0"/>
                <a:ea typeface="ＭＳ Ｐゴシック" pitchFamily="-1" charset="-128"/>
              </a:rPr>
              <a:t>Where do we stand ?</a:t>
            </a:r>
            <a:endParaRPr lang="en-GB" sz="3800" i="1" dirty="0" smtClean="0">
              <a:latin typeface="Arial" pitchFamily="-1" charset="0"/>
              <a:ea typeface="ＭＳ Ｐゴシック" pitchFamily="-1" charset="-128"/>
            </a:endParaRPr>
          </a:p>
        </p:txBody>
      </p:sp>
      <p:sp>
        <p:nvSpPr>
          <p:cNvPr id="7" name="Notched Right Arrow 6"/>
          <p:cNvSpPr/>
          <p:nvPr/>
        </p:nvSpPr>
        <p:spPr bwMode="auto">
          <a:xfrm>
            <a:off x="8407400" y="7924800"/>
            <a:ext cx="4114800" cy="990600"/>
          </a:xfrm>
          <a:prstGeom prst="notchedRightArrow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latin typeface="Arial"/>
                <a:ea typeface="ヒラギノ明朝 ProN W3" charset="-128"/>
                <a:cs typeface="Arial"/>
                <a:sym typeface="American Typewriter" charset="0"/>
              </a:rPr>
              <a:t>NEXT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/>
              <a:ea typeface="ヒラギノ明朝 ProN W3" charset="-128"/>
              <a:cs typeface="Arial"/>
              <a:sym typeface="American Typewriter" charset="0"/>
            </a:endParaRPr>
          </a:p>
        </p:txBody>
      </p:sp>
      <p:sp>
        <p:nvSpPr>
          <p:cNvPr id="8" name="Titel 3"/>
          <p:cNvSpPr txBox="1">
            <a:spLocks/>
          </p:cNvSpPr>
          <p:nvPr/>
        </p:nvSpPr>
        <p:spPr bwMode="auto">
          <a:xfrm>
            <a:off x="25400" y="4648200"/>
            <a:ext cx="130048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0" cap="none" spc="0" normalizeH="0" baseline="0" noProof="0" dirty="0" smtClean="0">
                <a:ln>
                  <a:noFill/>
                </a:ln>
                <a:solidFill>
                  <a:srgbClr val="BE311A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Arial"/>
                <a:sym typeface="Kievit-Book" charset="0"/>
              </a:rPr>
              <a:t>Where </a:t>
            </a:r>
            <a:r>
              <a:rPr lang="en-GB" sz="3800" b="1" kern="0" dirty="0" smtClean="0">
                <a:solidFill>
                  <a:srgbClr val="BE311A"/>
                </a:solidFill>
                <a:latin typeface="Arial" pitchFamily="-1" charset="0"/>
                <a:ea typeface="ＭＳ Ｐゴシック" pitchFamily="-1" charset="-128"/>
                <a:cs typeface="Arial"/>
                <a:sym typeface="Kievit-Book" charset="0"/>
              </a:rPr>
              <a:t>do we go from here ?</a:t>
            </a:r>
            <a:endParaRPr kumimoji="0" lang="en-GB" sz="3800" b="1" i="1" u="none" strike="noStrike" kern="0" cap="none" spc="0" normalizeH="0" baseline="0" noProof="0" dirty="0" smtClean="0">
              <a:ln>
                <a:noFill/>
              </a:ln>
              <a:solidFill>
                <a:srgbClr val="BE311A"/>
              </a:solidFill>
              <a:effectLst/>
              <a:uLnTx/>
              <a:uFillTx/>
              <a:latin typeface="Arial" pitchFamily="-1" charset="0"/>
              <a:ea typeface="ＭＳ Ｐゴシック" pitchFamily="-1" charset="-128"/>
              <a:cs typeface="Arial"/>
              <a:sym typeface="Kievit-Book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25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19" descr="Auger_Hybri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6" name="Titel 3"/>
          <p:cNvSpPr>
            <a:spLocks noGrp="1"/>
          </p:cNvSpPr>
          <p:nvPr>
            <p:ph type="title"/>
          </p:nvPr>
        </p:nvSpPr>
        <p:spPr>
          <a:xfrm>
            <a:off x="0" y="180000"/>
            <a:ext cx="13004800" cy="838200"/>
          </a:xfrm>
        </p:spPr>
        <p:txBody>
          <a:bodyPr/>
          <a:lstStyle/>
          <a:p>
            <a:pPr algn="ctr"/>
            <a:r>
              <a:rPr lang="en-GB" sz="3200" dirty="0" smtClean="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</a:rPr>
              <a:t>Upgrade Auger Surface Detectors + Dedicated </a:t>
            </a:r>
            <a:r>
              <a:rPr lang="en-GB" sz="3200" dirty="0" err="1" smtClean="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</a:rPr>
              <a:t>muon</a:t>
            </a:r>
            <a:r>
              <a:rPr lang="en-GB" sz="3200" dirty="0" smtClean="0">
                <a:solidFill>
                  <a:schemeClr val="tx1"/>
                </a:solidFill>
                <a:latin typeface="Arial" pitchFamily="-1" charset="0"/>
                <a:ea typeface="ＭＳ Ｐゴシック" pitchFamily="-1" charset="-128"/>
              </a:rPr>
              <a:t> detectors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735466" y="5241010"/>
            <a:ext cx="5786734" cy="1589149"/>
            <a:chOff x="82296" y="3239038"/>
            <a:chExt cx="6496304" cy="2105759"/>
          </a:xfrm>
        </p:grpSpPr>
        <p:pic>
          <p:nvPicPr>
            <p:cNvPr id="50" name="Picture 49" descr="blacktop_100MHz.jpg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 t="2892" b="74120"/>
            <a:stretch>
              <a:fillRect/>
            </a:stretch>
          </p:blipFill>
          <p:spPr bwMode="auto">
            <a:xfrm>
              <a:off x="82296" y="3239038"/>
              <a:ext cx="6496304" cy="2105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TextBox 50"/>
            <p:cNvSpPr txBox="1"/>
            <p:nvPr/>
          </p:nvSpPr>
          <p:spPr>
            <a:xfrm>
              <a:off x="2540000" y="3543838"/>
              <a:ext cx="2357204" cy="126427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2800" dirty="0" smtClean="0">
                  <a:solidFill>
                    <a:srgbClr val="000000"/>
                  </a:solidFill>
                  <a:latin typeface="Arial"/>
                  <a:cs typeface="Arial"/>
                </a:rPr>
                <a:t>After upgrade</a:t>
              </a:r>
              <a:endParaRPr lang="en-GB" sz="28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635000" y="1295400"/>
            <a:ext cx="12104688" cy="4724400"/>
          </a:xfrm>
        </p:spPr>
        <p:txBody>
          <a:bodyPr/>
          <a:lstStyle/>
          <a:p>
            <a:pPr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						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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rise time</a:t>
            </a:r>
            <a:endParaRPr lang="en-GB" sz="28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Faster SD sampling	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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 </a:t>
            </a:r>
            <a:r>
              <a:rPr lang="en-GB" sz="2800" dirty="0" smtClean="0">
                <a:solidFill>
                  <a:schemeClr val="tx1"/>
                </a:solidFill>
              </a:rPr>
              <a:t>better timing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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 curvature	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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composition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						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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muon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counting	     measurement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Dedicated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muon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 detectors</a:t>
            </a:r>
          </a:p>
          <a:p>
            <a:pPr>
              <a:defRPr/>
            </a:pPr>
            <a:endParaRPr lang="en-US" sz="2800" dirty="0" smtClean="0">
              <a:solidFill>
                <a:schemeClr val="tx1"/>
              </a:solidFill>
              <a:sym typeface="Wingdings"/>
            </a:endParaRPr>
          </a:p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Aim for </a:t>
            </a:r>
            <a:r>
              <a:rPr lang="en-US" sz="2800" dirty="0" smtClean="0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(</a:t>
            </a:r>
            <a:r>
              <a:rPr lang="en-US" sz="2800" i="1" dirty="0" err="1" smtClean="0">
                <a:solidFill>
                  <a:schemeClr val="tx1"/>
                </a:solidFill>
                <a:sym typeface="Wingdings"/>
              </a:rPr>
              <a:t>X</a:t>
            </a:r>
            <a:r>
              <a:rPr lang="en-US" sz="2800" baseline="-25000" dirty="0" err="1" smtClean="0">
                <a:solidFill>
                  <a:schemeClr val="tx1"/>
                </a:solidFill>
                <a:sym typeface="Wingdings"/>
              </a:rPr>
              <a:t>max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) ~ 30 g/</a:t>
            </a:r>
            <a:r>
              <a:rPr lang="en-US" sz="2800" dirty="0" smtClean="0">
                <a:solidFill>
                  <a:schemeClr val="tx1"/>
                </a:solidFill>
                <a:sym typeface="Wingdings"/>
              </a:rPr>
              <a:t>cm</a:t>
            </a:r>
            <a:r>
              <a:rPr lang="en-US" sz="2800" baseline="30000" dirty="0" smtClean="0">
                <a:solidFill>
                  <a:schemeClr val="tx1"/>
                </a:solidFill>
                <a:sym typeface="Wingdings"/>
              </a:rPr>
              <a:t>2</a:t>
            </a:r>
            <a:endParaRPr lang="en-US" sz="2800" baseline="30000" dirty="0" smtClean="0">
              <a:solidFill>
                <a:schemeClr val="tx1"/>
              </a:solidFill>
              <a:sym typeface="Wingdings"/>
            </a:endParaRP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3875088" y="2133600"/>
            <a:ext cx="2362200" cy="29100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V="1">
            <a:off x="4941888" y="2426400"/>
            <a:ext cx="1295400" cy="45720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9132888" y="2001600"/>
            <a:ext cx="762000" cy="1588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8980488" y="1998000"/>
            <a:ext cx="848800" cy="44040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2" name="Group 51"/>
          <p:cNvGrpSpPr/>
          <p:nvPr/>
        </p:nvGrpSpPr>
        <p:grpSpPr>
          <a:xfrm>
            <a:off x="6731000" y="3124200"/>
            <a:ext cx="5749290" cy="1640798"/>
            <a:chOff x="101599" y="1178991"/>
            <a:chExt cx="6435090" cy="2174198"/>
          </a:xfrm>
        </p:grpSpPr>
        <p:pic>
          <p:nvPicPr>
            <p:cNvPr id="49" name="Picture 48" descr="whitetop_40MHz.jpg"/>
            <p:cNvPicPr>
              <a:picLocks noChangeAspect="1"/>
            </p:cNvPicPr>
            <p:nvPr/>
          </p:nvPicPr>
          <p:blipFill>
            <a:blip r:embed="rId6"/>
            <a:srcRect t="2856" b="73187"/>
            <a:stretch>
              <a:fillRect/>
            </a:stretch>
          </p:blipFill>
          <p:spPr bwMode="auto">
            <a:xfrm>
              <a:off x="101599" y="1178991"/>
              <a:ext cx="6435090" cy="2174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TextBox 47"/>
            <p:cNvSpPr txBox="1"/>
            <p:nvPr/>
          </p:nvSpPr>
          <p:spPr>
            <a:xfrm>
              <a:off x="2159000" y="1371600"/>
              <a:ext cx="3438411" cy="126427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2800" smtClean="0">
                  <a:solidFill>
                    <a:srgbClr val="000000"/>
                  </a:solidFill>
                  <a:latin typeface="Arial"/>
                  <a:cs typeface="Arial"/>
                </a:rPr>
                <a:t>Now before upgrade</a:t>
              </a:r>
              <a:endParaRPr lang="en-GB" sz="28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 bwMode="auto">
          <a:xfrm flipV="1">
            <a:off x="3875088" y="1566000"/>
            <a:ext cx="2362200" cy="33900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8066088" y="1620000"/>
            <a:ext cx="1752600" cy="38100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3875088" y="2001600"/>
            <a:ext cx="533400" cy="1588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00112" y="9110215"/>
            <a:ext cx="6538392" cy="519113"/>
          </a:xfrm>
        </p:spPr>
        <p:txBody>
          <a:bodyPr/>
          <a:lstStyle/>
          <a:p>
            <a:pPr>
              <a:defRPr/>
            </a:pPr>
            <a:fld id="{ADF6C870-AA6F-AD4D-A639-5833E7E9FEA8}" type="slidenum">
              <a:rPr lang="nl-NL" smtClean="0">
                <a:solidFill>
                  <a:srgbClr val="FFFFFF"/>
                </a:solidFill>
              </a:rPr>
              <a:pPr>
                <a:defRPr/>
              </a:pPr>
              <a:t>26</a:t>
            </a:fld>
            <a:r>
              <a:rPr lang="nl-NL" smtClean="0">
                <a:solidFill>
                  <a:srgbClr val="FFFFFF"/>
                </a:solidFill>
              </a:rPr>
              <a:t>	Topical Lectures: Cosmic Rays, 23-25 March 2015 (SdJ)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3" name="Picture 2" descr="ssd_tank.png"/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2" y="5740896"/>
            <a:ext cx="3916277" cy="2952328"/>
          </a:xfrm>
          <a:prstGeom prst="rect">
            <a:avLst/>
          </a:prstGeom>
        </p:spPr>
      </p:pic>
      <p:sp>
        <p:nvSpPr>
          <p:cNvPr id="25" name="Content Placeholder 37"/>
          <p:cNvSpPr txBox="1">
            <a:spLocks/>
          </p:cNvSpPr>
          <p:nvPr/>
        </p:nvSpPr>
        <p:spPr bwMode="auto">
          <a:xfrm>
            <a:off x="4342160" y="7325072"/>
            <a:ext cx="3352800" cy="1447800"/>
          </a:xfrm>
          <a:prstGeom prst="rect">
            <a:avLst/>
          </a:prstGeom>
          <a:solidFill>
            <a:srgbClr val="1F4400">
              <a:alpha val="50000"/>
            </a:srgbClr>
          </a:solidFill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kern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Arial"/>
                <a:sym typeface="Kievit-Book" charset="0"/>
              </a:rPr>
              <a:t>Dedicated </a:t>
            </a:r>
            <a:r>
              <a:rPr lang="en-GB" sz="3200" kern="0" dirty="0" err="1" smtClean="0">
                <a:solidFill>
                  <a:schemeClr val="tx1"/>
                </a:solidFill>
                <a:latin typeface="+mn-lt"/>
                <a:ea typeface="ＭＳ Ｐゴシック" charset="-128"/>
                <a:cs typeface="Arial"/>
                <a:sym typeface="Kievit-Book" charset="0"/>
              </a:rPr>
              <a:t>muon</a:t>
            </a:r>
            <a:r>
              <a:rPr lang="en-GB" sz="3200" kern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Arial"/>
                <a:sym typeface="Kievit-Book" charset="0"/>
              </a:rPr>
              <a:t> </a:t>
            </a:r>
            <a:r>
              <a:rPr lang="en-GB" sz="3200" kern="0" dirty="0" err="1" smtClean="0">
                <a:solidFill>
                  <a:schemeClr val="tx1"/>
                </a:solidFill>
                <a:latin typeface="+mn-lt"/>
                <a:ea typeface="ＭＳ Ｐゴシック" charset="-128"/>
                <a:cs typeface="Arial"/>
                <a:sym typeface="Kievit-Book" charset="0"/>
              </a:rPr>
              <a:t>d</a:t>
            </a:r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Arial"/>
                <a:sym typeface="Kievit-Book" charset="0"/>
              </a:rPr>
              <a:t>etectors</a:t>
            </a:r>
            <a:endParaRPr lang="en-GB" sz="3200" kern="0" dirty="0" smtClean="0">
              <a:solidFill>
                <a:schemeClr val="tx1"/>
              </a:solidFill>
              <a:latin typeface="+mn-lt"/>
              <a:ea typeface="ＭＳ Ｐゴシック" charset="-128"/>
              <a:cs typeface="Arial"/>
              <a:sym typeface="Kievit-Book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kern="0" dirty="0">
                <a:solidFill>
                  <a:schemeClr val="tx1"/>
                </a:solidFill>
                <a:latin typeface="+mn-lt"/>
                <a:ea typeface="ＭＳ Ｐゴシック" charset="-128"/>
                <a:cs typeface="Arial"/>
                <a:sym typeface="Kievit-Book" charset="0"/>
              </a:rPr>
              <a:t>o</a:t>
            </a:r>
            <a:r>
              <a:rPr lang="en-GB" sz="3200" kern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Arial"/>
                <a:sym typeface="Kievit-Book" charset="0"/>
              </a:rPr>
              <a:t>n top of tanks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Arial"/>
              <a:sym typeface="Wingding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3"/>
          <p:cNvSpPr>
            <a:spLocks noGrp="1"/>
          </p:cNvSpPr>
          <p:nvPr>
            <p:ph type="title"/>
          </p:nvPr>
        </p:nvSpPr>
        <p:spPr>
          <a:xfrm>
            <a:off x="0" y="180000"/>
            <a:ext cx="13004800" cy="685800"/>
          </a:xfrm>
        </p:spPr>
        <p:txBody>
          <a:bodyPr/>
          <a:lstStyle/>
          <a:p>
            <a:pPr algn="ctr"/>
            <a:r>
              <a:rPr lang="en-GB" sz="3800" dirty="0" smtClean="0">
                <a:latin typeface="Arial" pitchFamily="-1" charset="0"/>
                <a:ea typeface="ＭＳ Ｐゴシック" pitchFamily="-1" charset="-128"/>
              </a:rPr>
              <a:t>Longer term Future: JEM-EUSO</a:t>
            </a:r>
            <a:endParaRPr lang="en-GB" sz="3800" i="1" dirty="0" smtClean="0">
              <a:latin typeface="Arial" pitchFamily="-1" charset="0"/>
              <a:ea typeface="ＭＳ Ｐゴシック" pitchFamily="-1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00" y="849629"/>
            <a:ext cx="8784282" cy="8125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17000" y="5105400"/>
            <a:ext cx="35159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 smtClean="0">
                <a:latin typeface="Arial"/>
                <a:cs typeface="Arial"/>
              </a:rPr>
              <a:t>Launch scheduled</a:t>
            </a:r>
          </a:p>
          <a:p>
            <a:pPr algn="r"/>
            <a:r>
              <a:rPr lang="en-US" sz="3200" dirty="0" smtClean="0">
                <a:latin typeface="Arial"/>
                <a:cs typeface="Arial"/>
              </a:rPr>
              <a:t>in 2017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>
                <a:solidFill>
                  <a:schemeClr val="tx1"/>
                </a:solidFill>
              </a:rPr>
              <a:pPr>
                <a:defRPr/>
              </a:pPr>
              <a:t>27</a:t>
            </a:fld>
            <a:r>
              <a:rPr lang="nl-NL" smtClean="0">
                <a:solidFill>
                  <a:schemeClr val="tx1"/>
                </a:solidFill>
              </a:rPr>
              <a:t>	Topical Lectures: Cosmic Rays, 23-25 March 2015 (SdJ)</a:t>
            </a:r>
            <a:endParaRPr lang="nl-N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3"/>
          <p:cNvSpPr>
            <a:spLocks noGrp="1"/>
          </p:cNvSpPr>
          <p:nvPr>
            <p:ph type="title"/>
          </p:nvPr>
        </p:nvSpPr>
        <p:spPr>
          <a:xfrm>
            <a:off x="0" y="180000"/>
            <a:ext cx="13004800" cy="685800"/>
          </a:xfrm>
        </p:spPr>
        <p:txBody>
          <a:bodyPr/>
          <a:lstStyle/>
          <a:p>
            <a:pPr algn="ctr"/>
            <a:r>
              <a:rPr lang="en-GB" sz="3800" dirty="0" smtClean="0">
                <a:latin typeface="Arial" pitchFamily="-1" charset="0"/>
                <a:ea typeface="ＭＳ Ｐゴシック" pitchFamily="-1" charset="-128"/>
              </a:rPr>
              <a:t>Longer term Future: </a:t>
            </a:r>
            <a:r>
              <a:rPr lang="en-GB" sz="3800" dirty="0" smtClean="0">
                <a:latin typeface="Arial" pitchFamily="-1" charset="0"/>
                <a:ea typeface="ＭＳ Ｐゴシック" pitchFamily="-1" charset="-128"/>
              </a:rPr>
              <a:t>GRAND</a:t>
            </a:r>
            <a:endParaRPr lang="en-GB" sz="3800" i="1" dirty="0" smtClean="0">
              <a:latin typeface="Arial" pitchFamily="-1" charset="0"/>
              <a:ea typeface="ＭＳ Ｐゴシック" pitchFamily="-1" charset="-128"/>
            </a:endParaRPr>
          </a:p>
        </p:txBody>
      </p:sp>
      <p:sp>
        <p:nvSpPr>
          <p:cNvPr id="8" name="Tijdelijke aanduiding voor dianummer 3"/>
          <p:cNvSpPr txBox="1">
            <a:spLocks/>
          </p:cNvSpPr>
          <p:nvPr/>
        </p:nvSpPr>
        <p:spPr bwMode="auto">
          <a:xfrm>
            <a:off x="939800" y="9158287"/>
            <a:ext cx="3033712" cy="519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3A8568-62EF-A240-AC49-A519DD86382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84" charset="0"/>
                <a:ea typeface="ヒラギノ明朝 ProN W3" pitchFamily="-84" charset="-128"/>
                <a:cs typeface="ヒラギノ明朝 ProN W3" pitchFamily="-84" charset="-128"/>
                <a:sym typeface="American Typewriter" pitchFamily="-8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r>
              <a:rPr kumimoji="0" 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84" charset="0"/>
                <a:ea typeface="ヒラギノ明朝 ProN W3" pitchFamily="-84" charset="-128"/>
                <a:cs typeface="ヒラギノ明朝 ProN W3" pitchFamily="-84" charset="-128"/>
                <a:sym typeface="American Typewriter" pitchFamily="-84" charset="0"/>
              </a:rPr>
              <a:t> / 27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17000" y="5105400"/>
            <a:ext cx="35159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 smtClean="0">
                <a:latin typeface="Arial"/>
                <a:cs typeface="Arial"/>
              </a:rPr>
              <a:t>Launch scheduled</a:t>
            </a:r>
          </a:p>
          <a:p>
            <a:pPr algn="r"/>
            <a:r>
              <a:rPr lang="en-US" sz="3200" dirty="0" smtClean="0">
                <a:latin typeface="Arial"/>
                <a:cs typeface="Arial"/>
              </a:rPr>
              <a:t>in 2017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28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2685976" y="2501957"/>
            <a:ext cx="7365404" cy="5903235"/>
            <a:chOff x="1964552" y="2204864"/>
            <a:chExt cx="5415760" cy="4340631"/>
          </a:xfrm>
        </p:grpSpPr>
        <p:grpSp>
          <p:nvGrpSpPr>
            <p:cNvPr id="7" name="Groupe 12"/>
            <p:cNvGrpSpPr/>
            <p:nvPr/>
          </p:nvGrpSpPr>
          <p:grpSpPr>
            <a:xfrm>
              <a:off x="1964552" y="2204864"/>
              <a:ext cx="5415760" cy="4340631"/>
              <a:chOff x="1763688" y="2976220"/>
              <a:chExt cx="4911704" cy="3836575"/>
            </a:xfrm>
          </p:grpSpPr>
          <p:pic>
            <p:nvPicPr>
              <p:cNvPr id="9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56"/>
              <a:stretch/>
            </p:blipFill>
            <p:spPr>
              <a:xfrm>
                <a:off x="1763688" y="2976220"/>
                <a:ext cx="4911704" cy="3752273"/>
              </a:xfrm>
              <a:prstGeom prst="rect">
                <a:avLst/>
              </a:prstGeom>
            </p:spPr>
          </p:pic>
          <p:grpSp>
            <p:nvGrpSpPr>
              <p:cNvPr id="10" name="Groupe 14"/>
              <p:cNvGrpSpPr/>
              <p:nvPr/>
            </p:nvGrpSpPr>
            <p:grpSpPr>
              <a:xfrm>
                <a:off x="1764804" y="3661562"/>
                <a:ext cx="4910588" cy="3151233"/>
                <a:chOff x="251520" y="3661562"/>
                <a:chExt cx="4910588" cy="3151233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251520" y="6669360"/>
                  <a:ext cx="4910588" cy="14343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7"/>
                <p:cNvSpPr txBox="1"/>
                <p:nvPr/>
              </p:nvSpPr>
              <p:spPr>
                <a:xfrm rot="16200000">
                  <a:off x="-466413" y="4508771"/>
                  <a:ext cx="2230304" cy="535885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vert="vert" wrap="square" rtlCol="0">
                  <a:spAutoFit/>
                </a:bodyPr>
                <a:lstStyle/>
                <a:p>
                  <a:pPr algn="r"/>
                  <a:r>
                    <a:rPr lang="fr-FR" sz="14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+150</a:t>
                  </a:r>
                  <a:endParaRPr lang="fr-FR" sz="1100" dirty="0" smtClean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  <a:p>
                  <a:pPr algn="r"/>
                  <a:endParaRPr lang="fr-FR" sz="1100" dirty="0" smtClean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  <a:p>
                  <a:pPr algn="r"/>
                  <a:r>
                    <a:rPr lang="fr-FR" sz="11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   </a:t>
                  </a:r>
                  <a:r>
                    <a:rPr lang="fr-FR" sz="14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  +100</a:t>
                  </a:r>
                </a:p>
                <a:p>
                  <a:pPr algn="r"/>
                  <a:endParaRPr lang="fr-FR" sz="1100" dirty="0" smtClean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  <a:p>
                  <a:pPr algn="r"/>
                  <a:endParaRPr lang="fr-FR" sz="1100" dirty="0" smtClean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  <a:p>
                  <a:pPr algn="r"/>
                  <a:r>
                    <a:rPr lang="fr-FR" sz="14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+50</a:t>
                  </a:r>
                </a:p>
                <a:p>
                  <a:pPr algn="r"/>
                  <a:endParaRPr lang="fr-FR" sz="1100" dirty="0" smtClean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  <a:p>
                  <a:pPr algn="r"/>
                  <a:endParaRPr lang="fr-FR" sz="1100" dirty="0" smtClean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  <a:p>
                  <a:pPr algn="r"/>
                  <a:r>
                    <a:rPr lang="fr-FR" sz="14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0</a:t>
                  </a:r>
                </a:p>
                <a:p>
                  <a:pPr algn="r"/>
                  <a:endParaRPr lang="fr-FR" sz="1100" dirty="0" smtClean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  <a:p>
                  <a:pPr algn="r"/>
                  <a:r>
                    <a:rPr lang="fr-FR" sz="14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-50</a:t>
                  </a:r>
                </a:p>
                <a:p>
                  <a:pPr algn="r"/>
                  <a:endParaRPr lang="fr-FR" sz="1400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  <a:p>
                  <a:pPr algn="r"/>
                  <a:endParaRPr lang="fr-FR" sz="1100" dirty="0" smtClean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  <a:p>
                  <a:pPr algn="r"/>
                  <a:r>
                    <a:rPr lang="fr-FR" sz="14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-100</a:t>
                  </a:r>
                </a:p>
                <a:p>
                  <a:pPr algn="r"/>
                  <a:endParaRPr lang="fr-FR" sz="1100" dirty="0" smtClean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  <a:p>
                  <a:pPr algn="r"/>
                  <a:endParaRPr lang="fr-FR" sz="1100" dirty="0" smtClean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  <a:p>
                  <a:pPr algn="r"/>
                  <a:r>
                    <a:rPr lang="fr-FR" sz="14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-150  </a:t>
                  </a:r>
                  <a:endParaRPr lang="fr-FR" sz="1400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4" name="ZoneTexte 18"/>
                <p:cNvSpPr txBox="1"/>
                <p:nvPr/>
              </p:nvSpPr>
              <p:spPr>
                <a:xfrm>
                  <a:off x="713729" y="6351258"/>
                  <a:ext cx="4001238" cy="340046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-150      -100         -50             0         +50        +100           +150</a:t>
                  </a:r>
                </a:p>
                <a:p>
                  <a:pPr algn="ctr"/>
                  <a:r>
                    <a:rPr lang="fr-FR" sz="1400" dirty="0" err="1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Easting</a:t>
                  </a:r>
                  <a:r>
                    <a:rPr lang="fr-FR" sz="14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 [km]</a:t>
                  </a:r>
                  <a:endParaRPr lang="fr-FR" sz="1400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5" name="ZoneTexte 19"/>
                <p:cNvSpPr txBox="1"/>
                <p:nvPr/>
              </p:nvSpPr>
              <p:spPr>
                <a:xfrm rot="16200000">
                  <a:off x="-1514" y="4488378"/>
                  <a:ext cx="813845" cy="2052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 err="1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Northing</a:t>
                  </a:r>
                  <a:r>
                    <a:rPr lang="fr-FR" sz="14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 [km]</a:t>
                  </a:r>
                  <a:endParaRPr lang="fr-FR" sz="1400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429968" y="2976220"/>
                <a:ext cx="341832" cy="2367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3041902" y="3212976"/>
              <a:ext cx="3503678" cy="230555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Rectangle 5"/>
          <p:cNvSpPr/>
          <p:nvPr/>
        </p:nvSpPr>
        <p:spPr>
          <a:xfrm>
            <a:off x="1317824" y="1564432"/>
            <a:ext cx="1065718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Arial"/>
                <a:cs typeface="Arial"/>
              </a:rPr>
              <a:t>90’000 </a:t>
            </a:r>
            <a:r>
              <a:rPr lang="fr-FR" sz="3200" dirty="0" err="1">
                <a:solidFill>
                  <a:srgbClr val="000000"/>
                </a:solidFill>
                <a:latin typeface="Arial"/>
                <a:cs typeface="Arial"/>
              </a:rPr>
              <a:t>antennas</a:t>
            </a:r>
            <a:r>
              <a:rPr lang="fr-FR" sz="3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Arial"/>
                <a:cs typeface="Arial"/>
              </a:rPr>
              <a:t>deployed</a:t>
            </a:r>
            <a:r>
              <a:rPr lang="fr-FR" sz="3200" dirty="0" smtClean="0">
                <a:solidFill>
                  <a:srgbClr val="000000"/>
                </a:solidFill>
                <a:latin typeface="Arial"/>
                <a:cs typeface="Arial"/>
              </a:rPr>
              <a:t> over </a:t>
            </a:r>
            <a:r>
              <a:rPr lang="fr-FR" sz="3200" dirty="0">
                <a:solidFill>
                  <a:srgbClr val="000000"/>
                </a:solidFill>
                <a:latin typeface="Arial"/>
                <a:cs typeface="Arial"/>
              </a:rPr>
              <a:t>220x270km² in </a:t>
            </a:r>
            <a:r>
              <a:rPr lang="fr-FR" sz="3200" dirty="0" err="1" smtClean="0">
                <a:solidFill>
                  <a:srgbClr val="000000"/>
                </a:solidFill>
                <a:latin typeface="Arial"/>
                <a:cs typeface="Arial"/>
              </a:rPr>
              <a:t>Tianshan</a:t>
            </a:r>
            <a:r>
              <a:rPr lang="fr-FR" sz="3200" dirty="0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fr-FR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09469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END_impress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1746" name="Titel 3"/>
          <p:cNvSpPr>
            <a:spLocks noGrp="1"/>
          </p:cNvSpPr>
          <p:nvPr>
            <p:ph type="title"/>
          </p:nvPr>
        </p:nvSpPr>
        <p:spPr>
          <a:xfrm>
            <a:off x="0" y="180000"/>
            <a:ext cx="13004800" cy="685800"/>
          </a:xfrm>
        </p:spPr>
        <p:txBody>
          <a:bodyPr/>
          <a:lstStyle/>
          <a:p>
            <a:pPr algn="ctr"/>
            <a:r>
              <a:rPr lang="en-GB" sz="3800" dirty="0" smtClean="0">
                <a:latin typeface="Arial" pitchFamily="-1" charset="0"/>
                <a:ea typeface="ＭＳ Ｐゴシック" pitchFamily="-1" charset="-128"/>
              </a:rPr>
              <a:t>Longer term Future: </a:t>
            </a:r>
            <a:r>
              <a:rPr lang="en-GB" sz="3800" dirty="0" smtClean="0">
                <a:latin typeface="Arial" pitchFamily="-1" charset="0"/>
                <a:ea typeface="ＭＳ Ｐゴシック" pitchFamily="-1" charset="-128"/>
              </a:rPr>
              <a:t>GRAND</a:t>
            </a:r>
            <a:endParaRPr lang="en-GB" sz="3800" i="1" dirty="0" smtClean="0">
              <a:latin typeface="Arial" pitchFamily="-1" charset="0"/>
              <a:ea typeface="ＭＳ Ｐゴシック" pitchFamily="-1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8424" y="3076600"/>
            <a:ext cx="3423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 smtClean="0">
                <a:latin typeface="Arial"/>
                <a:cs typeface="Arial"/>
              </a:rPr>
              <a:t>TREND prototype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29</a:t>
            </a:fld>
            <a:r>
              <a:rPr lang="nl-NL" dirty="0" smtClean="0"/>
              <a:t>	</a:t>
            </a:r>
            <a:r>
              <a:rPr lang="nl-NL" dirty="0" err="1" smtClean="0"/>
              <a:t>Topical</a:t>
            </a:r>
            <a:r>
              <a:rPr lang="nl-NL" dirty="0" smtClean="0"/>
              <a:t> </a:t>
            </a:r>
            <a:r>
              <a:rPr lang="nl-NL" dirty="0" err="1" smtClean="0"/>
              <a:t>Lectures</a:t>
            </a:r>
            <a:r>
              <a:rPr lang="nl-NL" dirty="0" smtClean="0"/>
              <a:t>: Cosmic </a:t>
            </a:r>
            <a:r>
              <a:rPr lang="nl-NL" dirty="0" err="1" smtClean="0"/>
              <a:t>Rays</a:t>
            </a:r>
            <a:r>
              <a:rPr lang="nl-NL" dirty="0" smtClean="0"/>
              <a:t>, 23-25 </a:t>
            </a:r>
            <a:r>
              <a:rPr lang="nl-NL" dirty="0" err="1" smtClean="0"/>
              <a:t>March</a:t>
            </a:r>
            <a:r>
              <a:rPr lang="nl-NL" dirty="0" smtClean="0"/>
              <a:t> 2015 (</a:t>
            </a:r>
            <a:r>
              <a:rPr lang="nl-NL" dirty="0" err="1" smtClean="0"/>
              <a:t>SdJ</a:t>
            </a:r>
            <a:r>
              <a:rPr lang="nl-NL" dirty="0" smtClean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93203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711200" y="990600"/>
            <a:ext cx="12141200" cy="7848600"/>
          </a:xfrm>
        </p:spPr>
        <p:txBody>
          <a:bodyPr/>
          <a:lstStyle/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Tuesday 24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April 2015</a:t>
            </a:r>
          </a:p>
          <a:p>
            <a:pPr marL="514350" indent="-514350">
              <a:defRPr/>
            </a:pP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09.00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10.00	H331	working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session project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/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setup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10.15	Coffee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/tea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10.15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11.15	H331	Radio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detection of Cosmic Rays (Olaf 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Scholten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11.15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	H331	check of setup project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11.30-12.30	H331	Cosmic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Rays atmospheric interaction (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SdJ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12.30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13.30	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Lunch / check of setup project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13.30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14.15	H331	</a:t>
            </a:r>
            <a:r>
              <a:rPr lang="en-US" sz="2800" dirty="0" err="1" smtClean="0">
                <a:solidFill>
                  <a:schemeClr val="bg1"/>
                </a:solidFill>
                <a:ea typeface="ＭＳ Ｐゴシック" pitchFamily="1" charset="-128"/>
              </a:rPr>
              <a:t>HiSPARC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(Bob van 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Eijk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14.30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15.15	H331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/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SPECTRUM	Working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session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</a:t>
            </a: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15.15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15.30	Coffee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/tea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15.45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16.30	H331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/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SPECTRUM	Working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session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</a:t>
            </a: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16.30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17.30	H331	presentations (3’) and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discussion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</a:t>
            </a: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Schedule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31436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" name="Straight Arrow Connector 116"/>
          <p:cNvCxnSpPr>
            <a:cxnSpLocks noChangeAspect="1"/>
          </p:cNvCxnSpPr>
          <p:nvPr/>
        </p:nvCxnSpPr>
        <p:spPr bwMode="auto">
          <a:xfrm rot="5400000">
            <a:off x="6917109" y="423491"/>
            <a:ext cx="1026982" cy="18000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66FFFF"/>
            </a:solidFill>
            <a:prstDash val="sysDot"/>
            <a:round/>
            <a:headEnd type="none" w="med" len="med"/>
            <a:tailEnd type="triangle" w="med" len="med"/>
          </a:ln>
          <a:effectLst/>
        </p:spPr>
      </p:cxnSp>
      <p:sp>
        <p:nvSpPr>
          <p:cNvPr id="31746" name="Titel 3"/>
          <p:cNvSpPr>
            <a:spLocks noGrp="1"/>
          </p:cNvSpPr>
          <p:nvPr>
            <p:ph type="title"/>
          </p:nvPr>
        </p:nvSpPr>
        <p:spPr>
          <a:xfrm>
            <a:off x="0" y="179388"/>
            <a:ext cx="13004800" cy="685800"/>
          </a:xfrm>
        </p:spPr>
        <p:txBody>
          <a:bodyPr/>
          <a:lstStyle/>
          <a:p>
            <a:pPr algn="ctr"/>
            <a:r>
              <a:rPr lang="en-GB" sz="3800" dirty="0" smtClean="0">
                <a:latin typeface="Arial" pitchFamily="-1" charset="0"/>
                <a:ea typeface="ＭＳ Ｐゴシック" pitchFamily="-1" charset="-128"/>
              </a:rPr>
              <a:t>Radio detection in Auger</a:t>
            </a:r>
            <a:endParaRPr lang="en-GB" sz="3800" i="1" dirty="0" smtClean="0">
              <a:latin typeface="Arial" pitchFamily="-1" charset="0"/>
              <a:ea typeface="ＭＳ Ｐゴシック" pitchFamily="-1" charset="-128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06400" y="839400"/>
            <a:ext cx="12598400" cy="8380800"/>
          </a:xfrm>
        </p:spPr>
        <p:txBody>
          <a:bodyPr/>
          <a:lstStyle/>
          <a:p>
            <a:pPr>
              <a:defRPr/>
            </a:pPr>
            <a:r>
              <a:rPr lang="en-GB" sz="2400" dirty="0" smtClean="0">
                <a:solidFill>
                  <a:srgbClr val="A6A6A6"/>
                </a:solidFill>
                <a:ea typeface="ＭＳ Ｐゴシック" pitchFamily="1" charset="-128"/>
              </a:rPr>
              <a:t>State-of-the-art: </a:t>
            </a:r>
            <a:r>
              <a:rPr lang="en-GB" sz="2400" b="1" dirty="0" smtClean="0">
                <a:solidFill>
                  <a:srgbClr val="A6A6A6"/>
                </a:solidFill>
                <a:ea typeface="ＭＳ Ｐゴシック" pitchFamily="1" charset="-128"/>
              </a:rPr>
              <a:t>FD</a:t>
            </a:r>
            <a:r>
              <a:rPr lang="en-GB" sz="2400" dirty="0" smtClean="0">
                <a:solidFill>
                  <a:srgbClr val="A6A6A6"/>
                </a:solidFill>
                <a:ea typeface="ＭＳ Ｐゴシック" pitchFamily="1" charset="-128"/>
              </a:rPr>
              <a:t>	</a:t>
            </a:r>
            <a:r>
              <a:rPr lang="en-GB" sz="2400" dirty="0" smtClean="0">
                <a:ea typeface="ＭＳ Ｐゴシック" pitchFamily="1" charset="-128"/>
              </a:rPr>
              <a:t>						Beyond state-of-the-art: </a:t>
            </a:r>
            <a:r>
              <a:rPr lang="en-GB" sz="2400" b="1" dirty="0" smtClean="0">
                <a:ea typeface="ＭＳ Ｐゴシック" pitchFamily="1" charset="-128"/>
              </a:rPr>
              <a:t>RD</a:t>
            </a:r>
          </a:p>
          <a:p>
            <a:pPr>
              <a:defRPr/>
            </a:pPr>
            <a:r>
              <a:rPr lang="en-GB" sz="2400" i="1" dirty="0" err="1" smtClean="0">
                <a:solidFill>
                  <a:schemeClr val="tx1">
                    <a:lumMod val="65000"/>
                  </a:schemeClr>
                </a:solidFill>
                <a:ea typeface="ＭＳ Ｐゴシック" pitchFamily="1" charset="-128"/>
              </a:rPr>
              <a:t>X</a:t>
            </a:r>
            <a:r>
              <a:rPr lang="en-GB" sz="2400" baseline="-25000" dirty="0" err="1" smtClean="0">
                <a:solidFill>
                  <a:schemeClr val="tx1">
                    <a:lumMod val="65000"/>
                  </a:schemeClr>
                </a:solidFill>
                <a:ea typeface="ＭＳ Ｐゴシック" pitchFamily="1" charset="-128"/>
              </a:rPr>
              <a:t>max</a:t>
            </a:r>
            <a:r>
              <a:rPr lang="en-GB" sz="2400" baseline="-25000" dirty="0" smtClean="0">
                <a:solidFill>
                  <a:schemeClr val="tx1">
                    <a:lumMod val="65000"/>
                  </a:schemeClr>
                </a:solidFill>
                <a:ea typeface="ＭＳ Ｐゴシック" pitchFamily="1" charset="-128"/>
              </a:rPr>
              <a:t> </a:t>
            </a:r>
            <a:r>
              <a:rPr lang="en-GB" sz="2400" dirty="0" smtClean="0">
                <a:solidFill>
                  <a:schemeClr val="tx1">
                    <a:lumMod val="65000"/>
                  </a:schemeClr>
                </a:solidFill>
                <a:ea typeface="ＭＳ Ｐゴシック" pitchFamily="1" charset="-128"/>
              </a:rPr>
              <a:t>using fluorescence light</a:t>
            </a:r>
            <a:r>
              <a:rPr lang="en-GB" sz="2400" dirty="0" smtClean="0">
                <a:ea typeface="ＭＳ Ｐゴシック" pitchFamily="1" charset="-128"/>
              </a:rPr>
              <a:t>					using radiofrequency emission</a:t>
            </a: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r>
              <a:rPr lang="en-GB" sz="24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ymbol" charset="2"/>
                <a:ea typeface="ＭＳ Ｐゴシック" pitchFamily="1" charset="-128"/>
                <a:cs typeface="Symbol" charset="2"/>
              </a:rPr>
              <a:t>s</a:t>
            </a:r>
            <a:r>
              <a:rPr lang="en-GB" sz="24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a typeface="ＭＳ Ｐゴシック" pitchFamily="1" charset="-128"/>
              </a:rPr>
              <a:t>(</a:t>
            </a:r>
            <a:r>
              <a:rPr lang="en-GB" sz="2400" b="1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a typeface="ＭＳ Ｐゴシック" pitchFamily="1" charset="-128"/>
              </a:rPr>
              <a:t>X</a:t>
            </a:r>
            <a:r>
              <a:rPr lang="en-GB" sz="2400" b="1" baseline="-25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a typeface="ＭＳ Ｐゴシック" pitchFamily="1" charset="-128"/>
              </a:rPr>
              <a:t>max</a:t>
            </a:r>
            <a:r>
              <a:rPr lang="en-GB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a typeface="ＭＳ Ｐゴシック" pitchFamily="1" charset="-128"/>
              </a:rPr>
              <a:t>)=20 g/cm</a:t>
            </a:r>
            <a:r>
              <a:rPr lang="en-GB" sz="2400" b="1" baseline="30000" dirty="0" smtClean="0">
                <a:solidFill>
                  <a:schemeClr val="accent1">
                    <a:lumMod val="40000"/>
                    <a:lumOff val="60000"/>
                  </a:schemeClr>
                </a:solidFill>
                <a:ea typeface="ＭＳ Ｐゴシック" pitchFamily="1" charset="-128"/>
              </a:rPr>
              <a:t>2</a:t>
            </a:r>
            <a:r>
              <a:rPr lang="en-GB" sz="2400" dirty="0" smtClean="0">
                <a:ea typeface="ＭＳ Ｐゴシック" pitchFamily="1" charset="-128"/>
              </a:rPr>
              <a:t>								       </a:t>
            </a:r>
            <a:r>
              <a:rPr lang="en-GB" sz="2400" b="1" dirty="0" smtClean="0">
                <a:ea typeface="ＭＳ Ｐゴシック" pitchFamily="1" charset="-128"/>
              </a:rPr>
              <a:t>complementary</a:t>
            </a:r>
          </a:p>
          <a:p>
            <a:pPr>
              <a:defRPr/>
            </a:pPr>
            <a:r>
              <a:rPr lang="en-GB" sz="2400" dirty="0" smtClean="0">
                <a:ea typeface="ＭＳ Ｐゴシック" pitchFamily="1" charset="-128"/>
              </a:rPr>
              <a:t>										       to FD:</a:t>
            </a:r>
          </a:p>
          <a:p>
            <a:pPr>
              <a:defRPr/>
            </a:pPr>
            <a:r>
              <a:rPr lang="en-GB" sz="2400" dirty="0" smtClean="0">
                <a:ea typeface="ＭＳ Ｐゴシック" pitchFamily="1" charset="-128"/>
              </a:rPr>
              <a:t>										       + shower depth</a:t>
            </a:r>
          </a:p>
          <a:p>
            <a:pPr>
              <a:defRPr/>
            </a:pPr>
            <a:r>
              <a:rPr lang="en-GB" sz="2400" dirty="0" smtClean="0">
                <a:ea typeface="ＭＳ Ｐゴシック" pitchFamily="1" charset="-128"/>
              </a:rPr>
              <a:t>										       + electron energy</a:t>
            </a: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r>
              <a:rPr lang="en-GB" sz="2400" dirty="0" smtClean="0">
                <a:solidFill>
                  <a:srgbClr val="A6A6A6"/>
                </a:solidFill>
                <a:ea typeface="ＭＳ Ｐゴシック" pitchFamily="1" charset="-128"/>
              </a:rPr>
              <a:t>Only in dark nights</a:t>
            </a:r>
            <a:r>
              <a:rPr lang="en-GB" sz="2400" dirty="0" smtClean="0">
                <a:ea typeface="ＭＳ Ｐゴシック" pitchFamily="1" charset="-128"/>
              </a:rPr>
              <a:t>							Only </a:t>
            </a:r>
            <a:r>
              <a:rPr lang="en-GB" sz="2400" i="1" dirty="0" smtClean="0">
                <a:ea typeface="ＭＳ Ｐゴシック" pitchFamily="1" charset="-128"/>
              </a:rPr>
              <a:t>not </a:t>
            </a:r>
            <a:r>
              <a:rPr lang="en-GB" sz="2400" dirty="0" smtClean="0">
                <a:ea typeface="ＭＳ Ｐゴシック" pitchFamily="1" charset="-128"/>
              </a:rPr>
              <a:t>in thunderstorms</a:t>
            </a:r>
          </a:p>
          <a:p>
            <a:pPr>
              <a:defRPr/>
            </a:pPr>
            <a:r>
              <a:rPr lang="en-GB" sz="2400" b="1" dirty="0" smtClean="0">
                <a:solidFill>
                  <a:srgbClr val="A6A6A6"/>
                </a:solidFill>
                <a:ea typeface="ＭＳ Ｐゴシック" pitchFamily="1" charset="-128"/>
              </a:rPr>
              <a:t>~10% duty cycle</a:t>
            </a:r>
            <a:r>
              <a:rPr lang="en-GB" sz="2400" dirty="0" smtClean="0">
                <a:solidFill>
                  <a:srgbClr val="7F7F7F"/>
                </a:solidFill>
                <a:ea typeface="ＭＳ Ｐゴシック" pitchFamily="1" charset="-128"/>
              </a:rPr>
              <a:t>	</a:t>
            </a:r>
            <a:r>
              <a:rPr lang="en-GB" sz="2400" dirty="0" smtClean="0">
                <a:ea typeface="ＭＳ Ｐゴシック" pitchFamily="1" charset="-128"/>
              </a:rPr>
              <a:t>						</a:t>
            </a:r>
            <a:r>
              <a:rPr lang="en-GB" sz="2400" b="1" dirty="0" smtClean="0">
                <a:ea typeface="ＭＳ Ｐゴシック" pitchFamily="1" charset="-128"/>
              </a:rPr>
              <a:t>&gt;95% duty cycle</a:t>
            </a: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1200" dirty="0" smtClean="0">
              <a:ea typeface="ＭＳ Ｐゴシック" pitchFamily="1" charset="-128"/>
            </a:endParaRPr>
          </a:p>
          <a:p>
            <a:pPr>
              <a:defRPr/>
            </a:pPr>
            <a:r>
              <a:rPr lang="en-GB" sz="1200" b="1" dirty="0" smtClean="0">
                <a:solidFill>
                  <a:srgbClr val="A6A6A6"/>
                </a:solidFill>
                <a:ea typeface="ＭＳ Ｐゴシック" pitchFamily="1" charset="-128"/>
              </a:rPr>
              <a:t>	             </a:t>
            </a:r>
            <a:r>
              <a:rPr lang="en-GB" sz="2400" b="1" dirty="0" smtClean="0">
                <a:solidFill>
                  <a:srgbClr val="A6A6A6"/>
                </a:solidFill>
                <a:ea typeface="ＭＳ Ｐゴシック" pitchFamily="1" charset="-128"/>
              </a:rPr>
              <a:t>SD</a:t>
            </a:r>
            <a:r>
              <a:rPr lang="en-GB" sz="2400" dirty="0" smtClean="0">
                <a:solidFill>
                  <a:srgbClr val="A6A6A6"/>
                </a:solidFill>
                <a:ea typeface="ＭＳ Ｐゴシック" pitchFamily="1" charset="-128"/>
              </a:rPr>
              <a:t> measures only</a:t>
            </a:r>
          </a:p>
          <a:p>
            <a:pPr>
              <a:defRPr/>
            </a:pPr>
            <a:r>
              <a:rPr lang="en-GB" sz="2400" dirty="0" smtClean="0">
                <a:solidFill>
                  <a:srgbClr val="A6A6A6"/>
                </a:solidFill>
                <a:ea typeface="ＭＳ Ｐゴシック" pitchFamily="1" charset="-128"/>
              </a:rPr>
              <a:t>		    tail of shower				      100% Duty Cycle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168400" y="4648200"/>
            <a:ext cx="2030601" cy="2011932"/>
            <a:chOff x="3225800" y="6553200"/>
            <a:chExt cx="2030601" cy="2011932"/>
          </a:xfrm>
        </p:grpSpPr>
        <p:pic>
          <p:nvPicPr>
            <p:cNvPr id="25" name="Picture 24" descr="FD.gif"/>
            <p:cNvPicPr>
              <a:picLocks noChangeAspect="1"/>
            </p:cNvPicPr>
            <p:nvPr/>
          </p:nvPicPr>
          <p:blipFill>
            <a:blip r:embed="rId4"/>
            <a:srcRect l="12148" b="8512"/>
            <a:stretch>
              <a:fillRect/>
            </a:stretch>
          </p:blipFill>
          <p:spPr>
            <a:xfrm flipH="1">
              <a:off x="3225800" y="6553200"/>
              <a:ext cx="2030601" cy="201193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auto">
            <a:xfrm>
              <a:off x="3530600" y="7086600"/>
              <a:ext cx="533400" cy="28800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292600" y="6874800"/>
              <a:ext cx="533400" cy="16200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4216400" y="7239000"/>
              <a:ext cx="414000" cy="43200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30600" y="6934200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chemeClr val="tx1">
                      <a:lumMod val="65000"/>
                    </a:schemeClr>
                  </a:solidFill>
                  <a:latin typeface="Arial"/>
                  <a:cs typeface="Arial"/>
                </a:rPr>
                <a:t>mirror</a:t>
              </a:r>
              <a:endParaRPr lang="en-GB" sz="18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66475" y="7391400"/>
              <a:ext cx="7833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chemeClr val="tx1">
                      <a:lumMod val="65000"/>
                    </a:schemeClr>
                  </a:solidFill>
                  <a:latin typeface="Arial"/>
                  <a:cs typeface="Arial"/>
                </a:rPr>
                <a:t>camera</a:t>
              </a:r>
              <a:endParaRPr lang="en-GB" sz="14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44" name="Straight Connector 43"/>
          <p:cNvCxnSpPr>
            <a:stCxn id="50" idx="0"/>
            <a:endCxn id="50" idx="1"/>
          </p:cNvCxnSpPr>
          <p:nvPr/>
        </p:nvCxnSpPr>
        <p:spPr bwMode="auto">
          <a:xfrm flipH="1">
            <a:off x="3098801" y="1981200"/>
            <a:ext cx="2489199" cy="3228667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rgbClr val="BE31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50" idx="3"/>
          </p:cNvCxnSpPr>
          <p:nvPr/>
        </p:nvCxnSpPr>
        <p:spPr bwMode="auto">
          <a:xfrm flipH="1">
            <a:off x="3073401" y="3104903"/>
            <a:ext cx="2480218" cy="2914897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rgbClr val="BE31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2" name="TextBox 81"/>
          <p:cNvSpPr txBox="1"/>
          <p:nvPr/>
        </p:nvSpPr>
        <p:spPr>
          <a:xfrm>
            <a:off x="2616200" y="2967335"/>
            <a:ext cx="1929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1A498"/>
                </a:solidFill>
                <a:latin typeface="Arial"/>
                <a:cs typeface="Arial"/>
              </a:rPr>
              <a:t>fluorescence</a:t>
            </a:r>
            <a:endParaRPr lang="en-GB" sz="2400" baseline="-25000" dirty="0">
              <a:solidFill>
                <a:srgbClr val="F1A498"/>
              </a:solidFill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950200" y="1828800"/>
            <a:ext cx="86904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2400" smtClean="0">
                <a:solidFill>
                  <a:srgbClr val="000090"/>
                </a:solidFill>
                <a:latin typeface="Arial"/>
                <a:cs typeface="Arial"/>
              </a:rPr>
              <a:t>radio</a:t>
            </a:r>
            <a:endParaRPr lang="en-GB" sz="240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569200" y="4572000"/>
            <a:ext cx="86904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2400" smtClean="0">
                <a:solidFill>
                  <a:srgbClr val="000090"/>
                </a:solidFill>
                <a:latin typeface="Arial"/>
                <a:cs typeface="Arial"/>
              </a:rPr>
              <a:t>radio</a:t>
            </a:r>
            <a:endParaRPr lang="en-GB" sz="2400">
              <a:solidFill>
                <a:srgbClr val="000090"/>
              </a:solidFill>
              <a:latin typeface="Arial"/>
              <a:cs typeface="Arial"/>
            </a:endParaRPr>
          </a:p>
        </p:txBody>
      </p:sp>
      <p:cxnSp>
        <p:nvCxnSpPr>
          <p:cNvPr id="68" name="Straight Connector 67"/>
          <p:cNvCxnSpPr>
            <a:stCxn id="84" idx="1"/>
          </p:cNvCxnSpPr>
          <p:nvPr/>
        </p:nvCxnSpPr>
        <p:spPr bwMode="auto">
          <a:xfrm>
            <a:off x="7306733" y="1524000"/>
            <a:ext cx="3996267" cy="396240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7" name="Group 96"/>
          <p:cNvGrpSpPr/>
          <p:nvPr/>
        </p:nvGrpSpPr>
        <p:grpSpPr>
          <a:xfrm>
            <a:off x="6832600" y="2108200"/>
            <a:ext cx="4394200" cy="3547533"/>
            <a:chOff x="6832600" y="2108200"/>
            <a:chExt cx="4394200" cy="3547533"/>
          </a:xfrm>
        </p:grpSpPr>
        <p:sp>
          <p:nvSpPr>
            <p:cNvPr id="92" name="Freeform 91"/>
            <p:cNvSpPr/>
            <p:nvPr/>
          </p:nvSpPr>
          <p:spPr bwMode="auto">
            <a:xfrm>
              <a:off x="6832600" y="2904067"/>
              <a:ext cx="3970867" cy="2751666"/>
            </a:xfrm>
            <a:custGeom>
              <a:avLst/>
              <a:gdLst>
                <a:gd name="connsiteX0" fmla="*/ 228600 w 3970867"/>
                <a:gd name="connsiteY0" fmla="*/ 0 h 2751666"/>
                <a:gd name="connsiteX1" fmla="*/ 0 w 3970867"/>
                <a:gd name="connsiteY1" fmla="*/ 1227666 h 2751666"/>
                <a:gd name="connsiteX2" fmla="*/ 3877733 w 3970867"/>
                <a:gd name="connsiteY2" fmla="*/ 2751666 h 2751666"/>
                <a:gd name="connsiteX3" fmla="*/ 3970867 w 3970867"/>
                <a:gd name="connsiteY3" fmla="*/ 2582333 h 2751666"/>
                <a:gd name="connsiteX4" fmla="*/ 228600 w 3970867"/>
                <a:gd name="connsiteY4" fmla="*/ 0 h 275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67" h="2751666">
                  <a:moveTo>
                    <a:pt x="228600" y="0"/>
                  </a:moveTo>
                  <a:lnTo>
                    <a:pt x="0" y="1227666"/>
                  </a:lnTo>
                  <a:lnTo>
                    <a:pt x="3877733" y="2751666"/>
                  </a:lnTo>
                  <a:lnTo>
                    <a:pt x="3970867" y="2582333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2537FC">
                <a:alpha val="25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cxnSp>
          <p:nvCxnSpPr>
            <p:cNvPr id="72" name="Straight Connector 71"/>
            <p:cNvCxnSpPr>
              <a:stCxn id="92" idx="0"/>
            </p:cNvCxnSpPr>
            <p:nvPr/>
          </p:nvCxnSpPr>
          <p:spPr bwMode="auto">
            <a:xfrm>
              <a:off x="7061200" y="2904067"/>
              <a:ext cx="3708400" cy="2582333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>
              <a:stCxn id="92" idx="1"/>
            </p:cNvCxnSpPr>
            <p:nvPr/>
          </p:nvCxnSpPr>
          <p:spPr bwMode="auto">
            <a:xfrm>
              <a:off x="6832600" y="4131733"/>
              <a:ext cx="3860800" cy="1507067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>
              <a:stCxn id="84" idx="0"/>
            </p:cNvCxnSpPr>
            <p:nvPr/>
          </p:nvCxnSpPr>
          <p:spPr bwMode="auto">
            <a:xfrm>
              <a:off x="7196667" y="2108200"/>
              <a:ext cx="4030133" cy="345440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Freeform 49"/>
          <p:cNvSpPr/>
          <p:nvPr/>
        </p:nvSpPr>
        <p:spPr bwMode="auto">
          <a:xfrm>
            <a:off x="3098801" y="1981200"/>
            <a:ext cx="2489199" cy="3996267"/>
          </a:xfrm>
          <a:custGeom>
            <a:avLst/>
            <a:gdLst>
              <a:gd name="connsiteX0" fmla="*/ 3064933 w 3064933"/>
              <a:gd name="connsiteY0" fmla="*/ 0 h 4275667"/>
              <a:gd name="connsiteX1" fmla="*/ 0 w 3064933"/>
              <a:gd name="connsiteY1" fmla="*/ 3454400 h 4275667"/>
              <a:gd name="connsiteX2" fmla="*/ 16933 w 3064933"/>
              <a:gd name="connsiteY2" fmla="*/ 4275667 h 4275667"/>
              <a:gd name="connsiteX3" fmla="*/ 3022600 w 3064933"/>
              <a:gd name="connsiteY3" fmla="*/ 1202267 h 4275667"/>
              <a:gd name="connsiteX4" fmla="*/ 3064933 w 3064933"/>
              <a:gd name="connsiteY4" fmla="*/ 0 h 427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4933" h="4275667">
                <a:moveTo>
                  <a:pt x="3064933" y="0"/>
                </a:moveTo>
                <a:lnTo>
                  <a:pt x="0" y="3454400"/>
                </a:lnTo>
                <a:lnTo>
                  <a:pt x="16933" y="4275667"/>
                </a:lnTo>
                <a:lnTo>
                  <a:pt x="3022600" y="1202267"/>
                </a:lnTo>
                <a:lnTo>
                  <a:pt x="3064933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5000"/>
            </a:schemeClr>
          </a:solidFill>
          <a:ln w="127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84" name="Freeform 83"/>
          <p:cNvSpPr/>
          <p:nvPr/>
        </p:nvSpPr>
        <p:spPr bwMode="auto">
          <a:xfrm>
            <a:off x="7196667" y="1524000"/>
            <a:ext cx="4097866" cy="4021667"/>
          </a:xfrm>
          <a:custGeom>
            <a:avLst/>
            <a:gdLst>
              <a:gd name="connsiteX0" fmla="*/ 0 w 4097866"/>
              <a:gd name="connsiteY0" fmla="*/ 584200 h 4021667"/>
              <a:gd name="connsiteX1" fmla="*/ 110066 w 4097866"/>
              <a:gd name="connsiteY1" fmla="*/ 0 h 4021667"/>
              <a:gd name="connsiteX2" fmla="*/ 4097866 w 4097866"/>
              <a:gd name="connsiteY2" fmla="*/ 3937000 h 4021667"/>
              <a:gd name="connsiteX3" fmla="*/ 3996266 w 4097866"/>
              <a:gd name="connsiteY3" fmla="*/ 4021667 h 4021667"/>
              <a:gd name="connsiteX4" fmla="*/ 0 w 4097866"/>
              <a:gd name="connsiteY4" fmla="*/ 584200 h 402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7866" h="4021667">
                <a:moveTo>
                  <a:pt x="0" y="584200"/>
                </a:moveTo>
                <a:lnTo>
                  <a:pt x="110066" y="0"/>
                </a:lnTo>
                <a:lnTo>
                  <a:pt x="4097866" y="3937000"/>
                </a:lnTo>
                <a:lnTo>
                  <a:pt x="3996266" y="4021667"/>
                </a:lnTo>
                <a:lnTo>
                  <a:pt x="0" y="584200"/>
                </a:lnTo>
                <a:close/>
              </a:path>
            </a:pathLst>
          </a:custGeom>
          <a:solidFill>
            <a:srgbClr val="2537FC">
              <a:alpha val="2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 bwMode="auto">
          <a:xfrm rot="4821361">
            <a:off x="4373369" y="2844994"/>
            <a:ext cx="4876800" cy="182880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7" name="Freeform 56"/>
          <p:cNvSpPr/>
          <p:nvPr/>
        </p:nvSpPr>
        <p:spPr bwMode="auto">
          <a:xfrm rot="21021361">
            <a:off x="5829979" y="1197537"/>
            <a:ext cx="1896533" cy="4830233"/>
          </a:xfrm>
          <a:custGeom>
            <a:avLst/>
            <a:gdLst>
              <a:gd name="connsiteX0" fmla="*/ 1896533 w 1896533"/>
              <a:gd name="connsiteY0" fmla="*/ 0 h 4830233"/>
              <a:gd name="connsiteX1" fmla="*/ 1769533 w 1896533"/>
              <a:gd name="connsiteY1" fmla="*/ 186267 h 4830233"/>
              <a:gd name="connsiteX2" fmla="*/ 1680633 w 1896533"/>
              <a:gd name="connsiteY2" fmla="*/ 292100 h 4830233"/>
              <a:gd name="connsiteX3" fmla="*/ 1612900 w 1896533"/>
              <a:gd name="connsiteY3" fmla="*/ 368300 h 4830233"/>
              <a:gd name="connsiteX4" fmla="*/ 1524000 w 1896533"/>
              <a:gd name="connsiteY4" fmla="*/ 448733 h 4830233"/>
              <a:gd name="connsiteX5" fmla="*/ 1443566 w 1896533"/>
              <a:gd name="connsiteY5" fmla="*/ 512233 h 4830233"/>
              <a:gd name="connsiteX6" fmla="*/ 1354666 w 1896533"/>
              <a:gd name="connsiteY6" fmla="*/ 554567 h 4830233"/>
              <a:gd name="connsiteX7" fmla="*/ 1265766 w 1896533"/>
              <a:gd name="connsiteY7" fmla="*/ 588433 h 4830233"/>
              <a:gd name="connsiteX8" fmla="*/ 1168400 w 1896533"/>
              <a:gd name="connsiteY8" fmla="*/ 592667 h 4830233"/>
              <a:gd name="connsiteX9" fmla="*/ 1045633 w 1896533"/>
              <a:gd name="connsiteY9" fmla="*/ 596900 h 4830233"/>
              <a:gd name="connsiteX10" fmla="*/ 893233 w 1896533"/>
              <a:gd name="connsiteY10" fmla="*/ 605367 h 4830233"/>
              <a:gd name="connsiteX11" fmla="*/ 706966 w 1896533"/>
              <a:gd name="connsiteY11" fmla="*/ 626533 h 4830233"/>
              <a:gd name="connsiteX12" fmla="*/ 554566 w 1896533"/>
              <a:gd name="connsiteY12" fmla="*/ 647700 h 4830233"/>
              <a:gd name="connsiteX13" fmla="*/ 419100 w 1896533"/>
              <a:gd name="connsiteY13" fmla="*/ 677333 h 4830233"/>
              <a:gd name="connsiteX14" fmla="*/ 338666 w 1896533"/>
              <a:gd name="connsiteY14" fmla="*/ 706967 h 4830233"/>
              <a:gd name="connsiteX15" fmla="*/ 279400 w 1896533"/>
              <a:gd name="connsiteY15" fmla="*/ 745067 h 4830233"/>
              <a:gd name="connsiteX16" fmla="*/ 215900 w 1896533"/>
              <a:gd name="connsiteY16" fmla="*/ 795867 h 4830233"/>
              <a:gd name="connsiteX17" fmla="*/ 160866 w 1896533"/>
              <a:gd name="connsiteY17" fmla="*/ 872067 h 4830233"/>
              <a:gd name="connsiteX18" fmla="*/ 135466 w 1896533"/>
              <a:gd name="connsiteY18" fmla="*/ 922867 h 4830233"/>
              <a:gd name="connsiteX19" fmla="*/ 127000 w 1896533"/>
              <a:gd name="connsiteY19" fmla="*/ 956733 h 4830233"/>
              <a:gd name="connsiteX20" fmla="*/ 131233 w 1896533"/>
              <a:gd name="connsiteY20" fmla="*/ 1041400 h 4830233"/>
              <a:gd name="connsiteX21" fmla="*/ 143933 w 1896533"/>
              <a:gd name="connsiteY21" fmla="*/ 1270000 h 4830233"/>
              <a:gd name="connsiteX22" fmla="*/ 241300 w 1896533"/>
              <a:gd name="connsiteY22" fmla="*/ 1706033 h 4830233"/>
              <a:gd name="connsiteX23" fmla="*/ 300566 w 1896533"/>
              <a:gd name="connsiteY23" fmla="*/ 1968500 h 4830233"/>
              <a:gd name="connsiteX24" fmla="*/ 372533 w 1896533"/>
              <a:gd name="connsiteY24" fmla="*/ 2324100 h 4830233"/>
              <a:gd name="connsiteX25" fmla="*/ 427566 w 1896533"/>
              <a:gd name="connsiteY25" fmla="*/ 2595033 h 4830233"/>
              <a:gd name="connsiteX26" fmla="*/ 478366 w 1896533"/>
              <a:gd name="connsiteY26" fmla="*/ 2849033 h 4830233"/>
              <a:gd name="connsiteX27" fmla="*/ 491066 w 1896533"/>
              <a:gd name="connsiteY27" fmla="*/ 2980267 h 4830233"/>
              <a:gd name="connsiteX28" fmla="*/ 486833 w 1896533"/>
              <a:gd name="connsiteY28" fmla="*/ 3153833 h 4830233"/>
              <a:gd name="connsiteX29" fmla="*/ 452966 w 1896533"/>
              <a:gd name="connsiteY29" fmla="*/ 3348567 h 4830233"/>
              <a:gd name="connsiteX30" fmla="*/ 402166 w 1896533"/>
              <a:gd name="connsiteY30" fmla="*/ 3594100 h 4830233"/>
              <a:gd name="connsiteX31" fmla="*/ 321733 w 1896533"/>
              <a:gd name="connsiteY31" fmla="*/ 3881967 h 4830233"/>
              <a:gd name="connsiteX32" fmla="*/ 211666 w 1896533"/>
              <a:gd name="connsiteY32" fmla="*/ 4220633 h 4830233"/>
              <a:gd name="connsiteX33" fmla="*/ 0 w 1896533"/>
              <a:gd name="connsiteY33" fmla="*/ 4796367 h 4830233"/>
              <a:gd name="connsiteX34" fmla="*/ 97366 w 1896533"/>
              <a:gd name="connsiteY34" fmla="*/ 4830233 h 4830233"/>
              <a:gd name="connsiteX35" fmla="*/ 1896533 w 1896533"/>
              <a:gd name="connsiteY35" fmla="*/ 0 h 4830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96533" h="4830233">
                <a:moveTo>
                  <a:pt x="1896533" y="0"/>
                </a:moveTo>
                <a:lnTo>
                  <a:pt x="1769533" y="186267"/>
                </a:lnTo>
                <a:lnTo>
                  <a:pt x="1680633" y="292100"/>
                </a:lnTo>
                <a:lnTo>
                  <a:pt x="1612900" y="368300"/>
                </a:lnTo>
                <a:lnTo>
                  <a:pt x="1524000" y="448733"/>
                </a:lnTo>
                <a:lnTo>
                  <a:pt x="1443566" y="512233"/>
                </a:lnTo>
                <a:lnTo>
                  <a:pt x="1354666" y="554567"/>
                </a:lnTo>
                <a:lnTo>
                  <a:pt x="1265766" y="588433"/>
                </a:lnTo>
                <a:lnTo>
                  <a:pt x="1168400" y="592667"/>
                </a:lnTo>
                <a:lnTo>
                  <a:pt x="1045633" y="596900"/>
                </a:lnTo>
                <a:lnTo>
                  <a:pt x="893233" y="605367"/>
                </a:lnTo>
                <a:lnTo>
                  <a:pt x="706966" y="626533"/>
                </a:lnTo>
                <a:lnTo>
                  <a:pt x="554566" y="647700"/>
                </a:lnTo>
                <a:lnTo>
                  <a:pt x="419100" y="677333"/>
                </a:lnTo>
                <a:lnTo>
                  <a:pt x="338666" y="706967"/>
                </a:lnTo>
                <a:lnTo>
                  <a:pt x="279400" y="745067"/>
                </a:lnTo>
                <a:lnTo>
                  <a:pt x="215900" y="795867"/>
                </a:lnTo>
                <a:lnTo>
                  <a:pt x="160866" y="872067"/>
                </a:lnTo>
                <a:lnTo>
                  <a:pt x="135466" y="922867"/>
                </a:lnTo>
                <a:lnTo>
                  <a:pt x="127000" y="956733"/>
                </a:lnTo>
                <a:lnTo>
                  <a:pt x="131233" y="1041400"/>
                </a:lnTo>
                <a:lnTo>
                  <a:pt x="143933" y="1270000"/>
                </a:lnTo>
                <a:lnTo>
                  <a:pt x="241300" y="1706033"/>
                </a:lnTo>
                <a:lnTo>
                  <a:pt x="300566" y="1968500"/>
                </a:lnTo>
                <a:lnTo>
                  <a:pt x="372533" y="2324100"/>
                </a:lnTo>
                <a:lnTo>
                  <a:pt x="427566" y="2595033"/>
                </a:lnTo>
                <a:lnTo>
                  <a:pt x="478366" y="2849033"/>
                </a:lnTo>
                <a:lnTo>
                  <a:pt x="491066" y="2980267"/>
                </a:lnTo>
                <a:lnTo>
                  <a:pt x="486833" y="3153833"/>
                </a:lnTo>
                <a:lnTo>
                  <a:pt x="452966" y="3348567"/>
                </a:lnTo>
                <a:lnTo>
                  <a:pt x="402166" y="3594100"/>
                </a:lnTo>
                <a:lnTo>
                  <a:pt x="321733" y="3881967"/>
                </a:lnTo>
                <a:lnTo>
                  <a:pt x="211666" y="4220633"/>
                </a:lnTo>
                <a:lnTo>
                  <a:pt x="0" y="4796367"/>
                </a:lnTo>
                <a:lnTo>
                  <a:pt x="97366" y="4830233"/>
                </a:lnTo>
                <a:lnTo>
                  <a:pt x="1896533" y="0"/>
                </a:lnTo>
                <a:close/>
              </a:path>
            </a:pathLst>
          </a:custGeom>
          <a:solidFill>
            <a:srgbClr val="66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rot="634921">
            <a:off x="4639902" y="5559817"/>
            <a:ext cx="158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smtClean="0">
                <a:solidFill>
                  <a:srgbClr val="2537FC"/>
                </a:solidFill>
                <a:latin typeface="Arial"/>
                <a:cs typeface="Arial"/>
              </a:rPr>
              <a:t># particles</a:t>
            </a:r>
            <a:endParaRPr lang="en-GB" sz="2400">
              <a:solidFill>
                <a:srgbClr val="2537FC"/>
              </a:solidFill>
              <a:latin typeface="Arial"/>
              <a:cs typeface="Arial"/>
            </a:endParaRPr>
          </a:p>
        </p:txBody>
      </p:sp>
      <p:cxnSp>
        <p:nvCxnSpPr>
          <p:cNvPr id="60" name="Straight Arrow Connector 59"/>
          <p:cNvCxnSpPr/>
          <p:nvPr/>
        </p:nvCxnSpPr>
        <p:spPr bwMode="auto">
          <a:xfrm rot="10221361">
            <a:off x="4585099" y="5789828"/>
            <a:ext cx="1524000" cy="53340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66" name="TextBox 65"/>
          <p:cNvSpPr txBox="1"/>
          <p:nvPr/>
        </p:nvSpPr>
        <p:spPr>
          <a:xfrm>
            <a:off x="5054600" y="1066800"/>
            <a:ext cx="80477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400" i="1" smtClean="0">
                <a:solidFill>
                  <a:srgbClr val="F1A498"/>
                </a:solidFill>
                <a:latin typeface="Arial"/>
                <a:cs typeface="Arial"/>
              </a:rPr>
              <a:t>X</a:t>
            </a:r>
            <a:r>
              <a:rPr lang="en-GB" sz="2400" baseline="-25000" smtClean="0">
                <a:solidFill>
                  <a:srgbClr val="F1A498"/>
                </a:solidFill>
                <a:latin typeface="Arial"/>
                <a:cs typeface="Arial"/>
              </a:rPr>
              <a:t>max</a:t>
            </a:r>
            <a:endParaRPr lang="en-GB" sz="2400" baseline="-25000">
              <a:solidFill>
                <a:srgbClr val="F1A498"/>
              </a:solidFill>
              <a:latin typeface="Arial"/>
              <a:cs typeface="Arial"/>
            </a:endParaRPr>
          </a:p>
        </p:txBody>
      </p:sp>
      <p:cxnSp>
        <p:nvCxnSpPr>
          <p:cNvPr id="85" name="Straight Arrow Connector 84"/>
          <p:cNvCxnSpPr/>
          <p:nvPr/>
        </p:nvCxnSpPr>
        <p:spPr bwMode="auto">
          <a:xfrm rot="5400000">
            <a:off x="5130800" y="1371600"/>
            <a:ext cx="1371600" cy="30480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grpSp>
        <p:nvGrpSpPr>
          <p:cNvPr id="102" name="Group 101"/>
          <p:cNvGrpSpPr/>
          <p:nvPr/>
        </p:nvGrpSpPr>
        <p:grpSpPr>
          <a:xfrm>
            <a:off x="4445000" y="6658238"/>
            <a:ext cx="3886200" cy="2714362"/>
            <a:chOff x="4445000" y="6629400"/>
            <a:chExt cx="3886200" cy="2714362"/>
          </a:xfrm>
        </p:grpSpPr>
        <p:pic>
          <p:nvPicPr>
            <p:cNvPr id="89" name="Picture 88" descr="SD.gif"/>
            <p:cNvPicPr>
              <a:picLocks noChangeAspect="1"/>
            </p:cNvPicPr>
            <p:nvPr/>
          </p:nvPicPr>
          <p:blipFill>
            <a:blip r:embed="rId5"/>
            <a:srcRect l="10246" r="10246" b="23684"/>
            <a:stretch>
              <a:fillRect/>
            </a:stretch>
          </p:blipFill>
          <p:spPr>
            <a:xfrm>
              <a:off x="4486784" y="6629400"/>
              <a:ext cx="3751077" cy="2714362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auto">
            <a:xfrm>
              <a:off x="4445000" y="8000233"/>
              <a:ext cx="460855" cy="432895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445000" y="6845847"/>
              <a:ext cx="2031423" cy="57719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6123132" y="7350891"/>
              <a:ext cx="618259" cy="57719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094682" y="6917997"/>
              <a:ext cx="1236518" cy="288597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7624618" y="7278742"/>
              <a:ext cx="618259" cy="288597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 rot="1976802">
              <a:off x="7433568" y="7446333"/>
              <a:ext cx="883227" cy="288597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 rot="3245249">
              <a:off x="5364000" y="7516800"/>
              <a:ext cx="838200" cy="15240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sp>
        <p:nvSpPr>
          <p:cNvPr id="49" name="Rectangle 48"/>
          <p:cNvSpPr/>
          <p:nvPr/>
        </p:nvSpPr>
        <p:spPr bwMode="auto">
          <a:xfrm>
            <a:off x="4521200" y="6629400"/>
            <a:ext cx="3733800" cy="2819400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 bwMode="auto">
          <a:xfrm rot="5400000">
            <a:off x="4864590" y="7073543"/>
            <a:ext cx="2031870" cy="58504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rot="5400000">
            <a:off x="5206412" y="7098877"/>
            <a:ext cx="1740912" cy="36813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 rot="5400000">
            <a:off x="5269846" y="7176155"/>
            <a:ext cx="1905000" cy="201891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1" name="Picture 60" descr="AERA_station_drawing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5800" y="5029200"/>
            <a:ext cx="1166356" cy="171664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30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fig_08b_LOR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894442"/>
            <a:ext cx="6273800" cy="4199816"/>
          </a:xfrm>
          <a:prstGeom prst="rect">
            <a:avLst/>
          </a:prstGeom>
        </p:spPr>
      </p:pic>
      <p:pic>
        <p:nvPicPr>
          <p:cNvPr id="23" name="Picture 22" descr="cover_picture_AERA.jpg"/>
          <p:cNvPicPr>
            <a:picLocks noChangeAspect="1"/>
          </p:cNvPicPr>
          <p:nvPr/>
        </p:nvPicPr>
        <p:blipFill>
          <a:blip r:embed="rId4"/>
          <a:srcRect b="12283"/>
          <a:stretch>
            <a:fillRect/>
          </a:stretch>
        </p:blipFill>
        <p:spPr>
          <a:xfrm>
            <a:off x="101600" y="894442"/>
            <a:ext cx="6400800" cy="4210958"/>
          </a:xfrm>
          <a:prstGeom prst="rect">
            <a:avLst/>
          </a:prstGeom>
        </p:spPr>
      </p:pic>
      <p:sp>
        <p:nvSpPr>
          <p:cNvPr id="31746" name="Titel 3"/>
          <p:cNvSpPr>
            <a:spLocks noGrp="1"/>
          </p:cNvSpPr>
          <p:nvPr>
            <p:ph type="title"/>
          </p:nvPr>
        </p:nvSpPr>
        <p:spPr>
          <a:xfrm>
            <a:off x="0" y="179388"/>
            <a:ext cx="13004800" cy="685800"/>
          </a:xfrm>
        </p:spPr>
        <p:txBody>
          <a:bodyPr/>
          <a:lstStyle/>
          <a:p>
            <a:pPr algn="ctr"/>
            <a:r>
              <a:rPr lang="en-GB" sz="3800" dirty="0" smtClean="0">
                <a:latin typeface="Arial" pitchFamily="-1" charset="0"/>
                <a:ea typeface="ＭＳ Ｐゴシック" pitchFamily="-1" charset="-128"/>
              </a:rPr>
              <a:t>Dutch special:  AERA  </a:t>
            </a:r>
            <a:r>
              <a:rPr lang="en-GB" sz="3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" charset="0"/>
                <a:ea typeface="ＭＳ Ｐゴシック" pitchFamily="-1" charset="-128"/>
              </a:rPr>
              <a:t>&amp;</a:t>
            </a:r>
            <a:r>
              <a:rPr lang="en-GB" sz="3800" dirty="0" smtClean="0">
                <a:latin typeface="Arial" pitchFamily="-1" charset="0"/>
                <a:ea typeface="ＭＳ Ｐゴシック" pitchFamily="-1" charset="-128"/>
              </a:rPr>
              <a:t>  LOFAR</a:t>
            </a:r>
            <a:endParaRPr lang="en-GB" sz="3800" i="1" dirty="0" smtClean="0">
              <a:latin typeface="Arial" pitchFamily="-1" charset="0"/>
              <a:ea typeface="ＭＳ Ｐゴシック" pitchFamily="-1" charset="-128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54000" y="914400"/>
            <a:ext cx="12573000" cy="7772400"/>
          </a:xfrm>
        </p:spPr>
        <p:txBody>
          <a:bodyPr/>
          <a:lstStyle/>
          <a:p>
            <a:pPr>
              <a:defRPr/>
            </a:pPr>
            <a:r>
              <a:rPr lang="en-GB" sz="2800" dirty="0" smtClean="0">
                <a:ea typeface="ＭＳ Ｐゴシック" pitchFamily="1" charset="-128"/>
              </a:rPr>
              <a:t>Pierre Auger Observatory &amp; </a:t>
            </a:r>
            <a:r>
              <a:rPr lang="en-GB" sz="2800" b="1" dirty="0" smtClean="0">
                <a:ea typeface="ＭＳ Ｐゴシック" pitchFamily="1" charset="-128"/>
              </a:rPr>
              <a:t>AERA</a:t>
            </a:r>
            <a:r>
              <a:rPr lang="en-GB" sz="2800" dirty="0" smtClean="0">
                <a:ea typeface="ＭＳ Ｐゴシック" pitchFamily="1" charset="-128"/>
              </a:rPr>
              <a:t>				</a:t>
            </a:r>
            <a:r>
              <a:rPr lang="en-GB" sz="2800" b="1" dirty="0" smtClean="0">
                <a:ea typeface="ＭＳ Ｐゴシック" pitchFamily="1" charset="-128"/>
              </a:rPr>
              <a:t>LOFAR </a:t>
            </a:r>
            <a:r>
              <a:rPr lang="en-GB" sz="2800" dirty="0" smtClean="0">
                <a:ea typeface="ＭＳ Ｐゴシック" pitchFamily="1" charset="-128"/>
              </a:rPr>
              <a:t>&amp; LORA</a:t>
            </a:r>
          </a:p>
          <a:p>
            <a:pPr>
              <a:defRPr/>
            </a:pPr>
            <a:endParaRPr lang="en-GB" sz="2800" dirty="0" smtClean="0">
              <a:solidFill>
                <a:schemeClr val="tx1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2800" dirty="0" smtClean="0">
              <a:solidFill>
                <a:schemeClr val="tx1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2800" dirty="0" smtClean="0">
              <a:solidFill>
                <a:schemeClr val="tx1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2800" dirty="0" smtClean="0">
              <a:solidFill>
                <a:schemeClr val="tx1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2800" dirty="0" smtClean="0">
              <a:solidFill>
                <a:schemeClr val="tx1"/>
              </a:solidFill>
              <a:ea typeface="ＭＳ Ｐゴシック" pitchFamily="1" charset="-128"/>
            </a:endParaRPr>
          </a:p>
        </p:txBody>
      </p:sp>
      <p:pic>
        <p:nvPicPr>
          <p:cNvPr id="38" name="Picture 37" descr="fig_04a_Layout_of_Pierre_Auger_Observatory.ai"/>
          <p:cNvPicPr>
            <a:picLocks noChangeAspect="1"/>
          </p:cNvPicPr>
          <p:nvPr/>
        </p:nvPicPr>
        <p:blipFill>
          <a:blip r:embed="rId5"/>
          <a:srcRect l="10799" t="12606" r="11811" b="16929"/>
          <a:stretch>
            <a:fillRect/>
          </a:stretch>
        </p:blipFill>
        <p:spPr>
          <a:xfrm>
            <a:off x="3302000" y="5181600"/>
            <a:ext cx="5002313" cy="4267200"/>
          </a:xfrm>
          <a:prstGeom prst="rect">
            <a:avLst/>
          </a:prstGeom>
        </p:spPr>
      </p:pic>
      <p:pic>
        <p:nvPicPr>
          <p:cNvPr id="28" name="Picture 27" descr="fig_06_AERA_layout_Charles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" y="5181600"/>
            <a:ext cx="3733800" cy="2600120"/>
          </a:xfrm>
          <a:prstGeom prst="rect">
            <a:avLst/>
          </a:prstGeom>
        </p:spPr>
      </p:pic>
      <p:pic>
        <p:nvPicPr>
          <p:cNvPr id="39" name="Picture 38" descr="fig_08a_LOFAR_map_Europe.jpg"/>
          <p:cNvPicPr>
            <a:picLocks noChangeAspect="1"/>
          </p:cNvPicPr>
          <p:nvPr/>
        </p:nvPicPr>
        <p:blipFill>
          <a:blip r:embed="rId7"/>
          <a:srcRect r="20207"/>
          <a:stretch>
            <a:fillRect/>
          </a:stretch>
        </p:blipFill>
        <p:spPr>
          <a:xfrm>
            <a:off x="9463948" y="5029200"/>
            <a:ext cx="3439252" cy="3048000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 bwMode="auto">
          <a:xfrm rot="16200000" flipV="1">
            <a:off x="9359900" y="4305300"/>
            <a:ext cx="2819400" cy="1371600"/>
          </a:xfrm>
          <a:prstGeom prst="straightConnector1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rot="10800000">
            <a:off x="2463800" y="6553200"/>
            <a:ext cx="1828800" cy="1588"/>
          </a:xfrm>
          <a:prstGeom prst="straightConnector1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rot="5400000" flipH="1" flipV="1">
            <a:off x="1930400" y="4876800"/>
            <a:ext cx="1447800" cy="685800"/>
          </a:xfrm>
          <a:prstGeom prst="straightConnector1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06400" y="1905000"/>
            <a:ext cx="3916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FF00"/>
                </a:solidFill>
                <a:latin typeface="Arial"/>
                <a:cs typeface="Arial"/>
              </a:rPr>
              <a:t>Compare with SD &amp; FD</a:t>
            </a:r>
            <a:endParaRPr lang="en-GB" sz="2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6079" y="1915180"/>
            <a:ext cx="383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FF00"/>
                </a:solidFill>
                <a:latin typeface="Arial"/>
                <a:cs typeface="Arial"/>
              </a:rPr>
              <a:t>Large  antenna density</a:t>
            </a:r>
            <a:endParaRPr lang="en-GB" sz="2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7" name="Left-Right Arrow 16"/>
          <p:cNvSpPr/>
          <p:nvPr/>
        </p:nvSpPr>
        <p:spPr bwMode="auto">
          <a:xfrm>
            <a:off x="5054600" y="1676400"/>
            <a:ext cx="2971800" cy="1066800"/>
          </a:xfrm>
          <a:prstGeom prst="leftRightArrow">
            <a:avLst>
              <a:gd name="adj1" fmla="val 43333"/>
              <a:gd name="adj2" fmla="val 50000"/>
            </a:avLst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ea typeface="ヒラギノ明朝 ProN W3" charset="-128"/>
                <a:cs typeface="Arial"/>
                <a:sym typeface="American Typewriter" charset="0"/>
              </a:rPr>
              <a:t>complementary</a:t>
            </a:r>
            <a:endParaRPr kumimoji="0" lang="en-GB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/>
              <a:ea typeface="ヒラギノ明朝 ProN W3" charset="-128"/>
              <a:cs typeface="Arial"/>
              <a:sym typeface="American Typewriter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31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96"/>
          <p:cNvGrpSpPr/>
          <p:nvPr/>
        </p:nvGrpSpPr>
        <p:grpSpPr>
          <a:xfrm>
            <a:off x="330200" y="-313214"/>
            <a:ext cx="5442857" cy="5727881"/>
            <a:chOff x="60562" y="-313214"/>
            <a:chExt cx="5442857" cy="5727881"/>
          </a:xfrm>
        </p:grpSpPr>
        <p:grpSp>
          <p:nvGrpSpPr>
            <p:cNvPr id="83" name="Group 82"/>
            <p:cNvGrpSpPr>
              <a:grpSpLocks noChangeAspect="1"/>
            </p:cNvGrpSpPr>
            <p:nvPr/>
          </p:nvGrpSpPr>
          <p:grpSpPr>
            <a:xfrm rot="1399348">
              <a:off x="60562" y="-313214"/>
              <a:ext cx="5442857" cy="5400000"/>
              <a:chOff x="540000" y="1800000"/>
              <a:chExt cx="2667000" cy="2646000"/>
            </a:xfrm>
          </p:grpSpPr>
          <p:sp>
            <p:nvSpPr>
              <p:cNvPr id="40" name="Oval 39"/>
              <p:cNvSpPr>
                <a:spLocks noChangeAspect="1"/>
              </p:cNvSpPr>
              <p:nvPr/>
            </p:nvSpPr>
            <p:spPr bwMode="auto">
              <a:xfrm>
                <a:off x="594000" y="1926000"/>
                <a:ext cx="2520000" cy="252000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540000" y="1800000"/>
                <a:ext cx="2667000" cy="259920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1625600" y="3200400"/>
                <a:ext cx="465667" cy="1143000"/>
                <a:chOff x="1625600" y="3200400"/>
                <a:chExt cx="465667" cy="838200"/>
              </a:xfrm>
            </p:grpSpPr>
            <p:sp>
              <p:nvSpPr>
                <p:cNvPr id="75" name="Freeform 74"/>
                <p:cNvSpPr/>
                <p:nvPr/>
              </p:nvSpPr>
              <p:spPr bwMode="auto">
                <a:xfrm>
                  <a:off x="1693333" y="3204633"/>
                  <a:ext cx="160867" cy="833967"/>
                </a:xfrm>
                <a:custGeom>
                  <a:avLst/>
                  <a:gdLst>
                    <a:gd name="connsiteX0" fmla="*/ 160867 w 160867"/>
                    <a:gd name="connsiteY0" fmla="*/ 0 h 833967"/>
                    <a:gd name="connsiteX1" fmla="*/ 122767 w 160867"/>
                    <a:gd name="connsiteY1" fmla="*/ 325967 h 833967"/>
                    <a:gd name="connsiteX2" fmla="*/ 59267 w 160867"/>
                    <a:gd name="connsiteY2" fmla="*/ 656167 h 833967"/>
                    <a:gd name="connsiteX3" fmla="*/ 0 w 160867"/>
                    <a:gd name="connsiteY3" fmla="*/ 833967 h 833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867" h="833967">
                      <a:moveTo>
                        <a:pt x="160867" y="0"/>
                      </a:moveTo>
                      <a:cubicBezTo>
                        <a:pt x="150283" y="108303"/>
                        <a:pt x="139700" y="216606"/>
                        <a:pt x="122767" y="325967"/>
                      </a:cubicBezTo>
                      <a:cubicBezTo>
                        <a:pt x="105834" y="435328"/>
                        <a:pt x="79728" y="571500"/>
                        <a:pt x="59267" y="656167"/>
                      </a:cubicBezTo>
                      <a:cubicBezTo>
                        <a:pt x="38806" y="740834"/>
                        <a:pt x="0" y="833967"/>
                        <a:pt x="0" y="83396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0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merican Typewriter" charset="0"/>
                    <a:ea typeface="ヒラギノ明朝 ProN W3" charset="-128"/>
                    <a:cs typeface="ヒラギノ明朝 ProN W3" charset="-128"/>
                    <a:sym typeface="American Typewriter" charset="0"/>
                  </a:endParaRPr>
                </a:p>
              </p:txBody>
            </p:sp>
            <p:sp>
              <p:nvSpPr>
                <p:cNvPr id="76" name="Freeform 75"/>
                <p:cNvSpPr/>
                <p:nvPr/>
              </p:nvSpPr>
              <p:spPr bwMode="auto">
                <a:xfrm>
                  <a:off x="1625600" y="3200400"/>
                  <a:ext cx="237067" cy="838200"/>
                </a:xfrm>
                <a:custGeom>
                  <a:avLst/>
                  <a:gdLst>
                    <a:gd name="connsiteX0" fmla="*/ 160867 w 160867"/>
                    <a:gd name="connsiteY0" fmla="*/ 0 h 833967"/>
                    <a:gd name="connsiteX1" fmla="*/ 122767 w 160867"/>
                    <a:gd name="connsiteY1" fmla="*/ 325967 h 833967"/>
                    <a:gd name="connsiteX2" fmla="*/ 59267 w 160867"/>
                    <a:gd name="connsiteY2" fmla="*/ 656167 h 833967"/>
                    <a:gd name="connsiteX3" fmla="*/ 0 w 160867"/>
                    <a:gd name="connsiteY3" fmla="*/ 833967 h 833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867" h="833967">
                      <a:moveTo>
                        <a:pt x="160867" y="0"/>
                      </a:moveTo>
                      <a:cubicBezTo>
                        <a:pt x="150283" y="108303"/>
                        <a:pt x="139700" y="216606"/>
                        <a:pt x="122767" y="325967"/>
                      </a:cubicBezTo>
                      <a:cubicBezTo>
                        <a:pt x="105834" y="435328"/>
                        <a:pt x="79728" y="571500"/>
                        <a:pt x="59267" y="656167"/>
                      </a:cubicBezTo>
                      <a:cubicBezTo>
                        <a:pt x="38806" y="740834"/>
                        <a:pt x="0" y="833967"/>
                        <a:pt x="0" y="83396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0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merican Typewriter" charset="0"/>
                    <a:ea typeface="ヒラギノ明朝 ProN W3" charset="-128"/>
                    <a:cs typeface="ヒラギノ明朝 ProN W3" charset="-128"/>
                    <a:sym typeface="American Typewriter" charset="0"/>
                  </a:endParaRPr>
                </a:p>
              </p:txBody>
            </p:sp>
            <p:sp>
              <p:nvSpPr>
                <p:cNvPr id="77" name="Freeform 76"/>
                <p:cNvSpPr/>
                <p:nvPr/>
              </p:nvSpPr>
              <p:spPr bwMode="auto">
                <a:xfrm>
                  <a:off x="1778000" y="3200400"/>
                  <a:ext cx="84667" cy="838200"/>
                </a:xfrm>
                <a:custGeom>
                  <a:avLst/>
                  <a:gdLst>
                    <a:gd name="connsiteX0" fmla="*/ 160867 w 160867"/>
                    <a:gd name="connsiteY0" fmla="*/ 0 h 833967"/>
                    <a:gd name="connsiteX1" fmla="*/ 122767 w 160867"/>
                    <a:gd name="connsiteY1" fmla="*/ 325967 h 833967"/>
                    <a:gd name="connsiteX2" fmla="*/ 59267 w 160867"/>
                    <a:gd name="connsiteY2" fmla="*/ 656167 h 833967"/>
                    <a:gd name="connsiteX3" fmla="*/ 0 w 160867"/>
                    <a:gd name="connsiteY3" fmla="*/ 833967 h 833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867" h="833967">
                      <a:moveTo>
                        <a:pt x="160867" y="0"/>
                      </a:moveTo>
                      <a:cubicBezTo>
                        <a:pt x="150283" y="108303"/>
                        <a:pt x="139700" y="216606"/>
                        <a:pt x="122767" y="325967"/>
                      </a:cubicBezTo>
                      <a:cubicBezTo>
                        <a:pt x="105834" y="435328"/>
                        <a:pt x="79728" y="571500"/>
                        <a:pt x="59267" y="656167"/>
                      </a:cubicBezTo>
                      <a:cubicBezTo>
                        <a:pt x="38806" y="740834"/>
                        <a:pt x="0" y="833967"/>
                        <a:pt x="0" y="83396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0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merican Typewriter" charset="0"/>
                    <a:ea typeface="ヒラギノ明朝 ProN W3" charset="-128"/>
                    <a:cs typeface="ヒラギノ明朝 ProN W3" charset="-128"/>
                    <a:sym typeface="American Typewriter" charset="0"/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 bwMode="auto">
                <a:xfrm flipH="1">
                  <a:off x="1862667" y="3204633"/>
                  <a:ext cx="160867" cy="833967"/>
                </a:xfrm>
                <a:custGeom>
                  <a:avLst/>
                  <a:gdLst>
                    <a:gd name="connsiteX0" fmla="*/ 160867 w 160867"/>
                    <a:gd name="connsiteY0" fmla="*/ 0 h 833967"/>
                    <a:gd name="connsiteX1" fmla="*/ 122767 w 160867"/>
                    <a:gd name="connsiteY1" fmla="*/ 325967 h 833967"/>
                    <a:gd name="connsiteX2" fmla="*/ 59267 w 160867"/>
                    <a:gd name="connsiteY2" fmla="*/ 656167 h 833967"/>
                    <a:gd name="connsiteX3" fmla="*/ 0 w 160867"/>
                    <a:gd name="connsiteY3" fmla="*/ 833967 h 833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867" h="833967">
                      <a:moveTo>
                        <a:pt x="160867" y="0"/>
                      </a:moveTo>
                      <a:cubicBezTo>
                        <a:pt x="150283" y="108303"/>
                        <a:pt x="139700" y="216606"/>
                        <a:pt x="122767" y="325967"/>
                      </a:cubicBezTo>
                      <a:cubicBezTo>
                        <a:pt x="105834" y="435328"/>
                        <a:pt x="79728" y="571500"/>
                        <a:pt x="59267" y="656167"/>
                      </a:cubicBezTo>
                      <a:cubicBezTo>
                        <a:pt x="38806" y="740834"/>
                        <a:pt x="0" y="833967"/>
                        <a:pt x="0" y="83396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0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merican Typewriter" charset="0"/>
                    <a:ea typeface="ヒラギノ明朝 ProN W3" charset="-128"/>
                    <a:cs typeface="ヒラギノ明朝 ProN W3" charset="-128"/>
                    <a:sym typeface="American Typewriter" charset="0"/>
                  </a:endParaRPr>
                </a:p>
              </p:txBody>
            </p:sp>
            <p:sp>
              <p:nvSpPr>
                <p:cNvPr id="79" name="Freeform 78"/>
                <p:cNvSpPr/>
                <p:nvPr/>
              </p:nvSpPr>
              <p:spPr bwMode="auto">
                <a:xfrm flipH="1">
                  <a:off x="1854200" y="3200400"/>
                  <a:ext cx="237067" cy="838200"/>
                </a:xfrm>
                <a:custGeom>
                  <a:avLst/>
                  <a:gdLst>
                    <a:gd name="connsiteX0" fmla="*/ 160867 w 160867"/>
                    <a:gd name="connsiteY0" fmla="*/ 0 h 833967"/>
                    <a:gd name="connsiteX1" fmla="*/ 122767 w 160867"/>
                    <a:gd name="connsiteY1" fmla="*/ 325967 h 833967"/>
                    <a:gd name="connsiteX2" fmla="*/ 59267 w 160867"/>
                    <a:gd name="connsiteY2" fmla="*/ 656167 h 833967"/>
                    <a:gd name="connsiteX3" fmla="*/ 0 w 160867"/>
                    <a:gd name="connsiteY3" fmla="*/ 833967 h 833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867" h="833967">
                      <a:moveTo>
                        <a:pt x="160867" y="0"/>
                      </a:moveTo>
                      <a:cubicBezTo>
                        <a:pt x="150283" y="108303"/>
                        <a:pt x="139700" y="216606"/>
                        <a:pt x="122767" y="325967"/>
                      </a:cubicBezTo>
                      <a:cubicBezTo>
                        <a:pt x="105834" y="435328"/>
                        <a:pt x="79728" y="571500"/>
                        <a:pt x="59267" y="656167"/>
                      </a:cubicBezTo>
                      <a:cubicBezTo>
                        <a:pt x="38806" y="740834"/>
                        <a:pt x="0" y="833967"/>
                        <a:pt x="0" y="83396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0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merican Typewriter" charset="0"/>
                    <a:ea typeface="ヒラギノ明朝 ProN W3" charset="-128"/>
                    <a:cs typeface="ヒラギノ明朝 ProN W3" charset="-128"/>
                    <a:sym typeface="American Typewriter" charset="0"/>
                  </a:endParaRPr>
                </a:p>
              </p:txBody>
            </p:sp>
            <p:sp>
              <p:nvSpPr>
                <p:cNvPr id="80" name="Freeform 79"/>
                <p:cNvSpPr/>
                <p:nvPr/>
              </p:nvSpPr>
              <p:spPr bwMode="auto">
                <a:xfrm flipH="1">
                  <a:off x="1854200" y="3200400"/>
                  <a:ext cx="84667" cy="838200"/>
                </a:xfrm>
                <a:custGeom>
                  <a:avLst/>
                  <a:gdLst>
                    <a:gd name="connsiteX0" fmla="*/ 160867 w 160867"/>
                    <a:gd name="connsiteY0" fmla="*/ 0 h 833967"/>
                    <a:gd name="connsiteX1" fmla="*/ 122767 w 160867"/>
                    <a:gd name="connsiteY1" fmla="*/ 325967 h 833967"/>
                    <a:gd name="connsiteX2" fmla="*/ 59267 w 160867"/>
                    <a:gd name="connsiteY2" fmla="*/ 656167 h 833967"/>
                    <a:gd name="connsiteX3" fmla="*/ 0 w 160867"/>
                    <a:gd name="connsiteY3" fmla="*/ 833967 h 833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867" h="833967">
                      <a:moveTo>
                        <a:pt x="160867" y="0"/>
                      </a:moveTo>
                      <a:cubicBezTo>
                        <a:pt x="150283" y="108303"/>
                        <a:pt x="139700" y="216606"/>
                        <a:pt x="122767" y="325967"/>
                      </a:cubicBezTo>
                      <a:cubicBezTo>
                        <a:pt x="105834" y="435328"/>
                        <a:pt x="79728" y="571500"/>
                        <a:pt x="59267" y="656167"/>
                      </a:cubicBezTo>
                      <a:cubicBezTo>
                        <a:pt x="38806" y="740834"/>
                        <a:pt x="0" y="833967"/>
                        <a:pt x="0" y="83396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0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merican Typewriter" charset="0"/>
                    <a:ea typeface="ヒラギノ明朝 ProN W3" charset="-128"/>
                    <a:cs typeface="ヒラギノ明朝 ProN W3" charset="-128"/>
                    <a:sym typeface="American Typewriter" charset="0"/>
                  </a:endParaRPr>
                </a:p>
              </p:txBody>
            </p:sp>
          </p:grpSp>
        </p:grpSp>
        <p:grpSp>
          <p:nvGrpSpPr>
            <p:cNvPr id="86" name="Group 85"/>
            <p:cNvGrpSpPr/>
            <p:nvPr/>
          </p:nvGrpSpPr>
          <p:grpSpPr>
            <a:xfrm>
              <a:off x="828000" y="2760002"/>
              <a:ext cx="441146" cy="707886"/>
              <a:chOff x="828000" y="1998000"/>
              <a:chExt cx="441146" cy="707886"/>
            </a:xfrm>
          </p:grpSpPr>
          <p:sp>
            <p:nvSpPr>
              <p:cNvPr id="84" name="Oval 83"/>
              <p:cNvSpPr/>
              <p:nvPr/>
            </p:nvSpPr>
            <p:spPr bwMode="auto">
              <a:xfrm>
                <a:off x="863600" y="2209800"/>
                <a:ext cx="360000" cy="360000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828000" y="1998000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mtClean="0">
                    <a:solidFill>
                      <a:schemeClr val="bg1"/>
                    </a:solidFill>
                  </a:rPr>
                  <a:t>+</a:t>
                </a:r>
                <a:endParaRPr lang="en-GB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787400" y="3254516"/>
              <a:ext cx="5673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smtClean="0">
                  <a:solidFill>
                    <a:srgbClr val="000000"/>
                  </a:solidFill>
                  <a:latin typeface="Arial"/>
                  <a:cs typeface="Arial"/>
                </a:rPr>
                <a:t>B</a:t>
              </a:r>
              <a:endParaRPr lang="en-GB" b="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168400" y="4267202"/>
              <a:ext cx="287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smtClean="0">
                  <a:solidFill>
                    <a:srgbClr val="000000"/>
                  </a:solidFill>
                  <a:latin typeface="Arial"/>
                  <a:cs typeface="Arial"/>
                </a:rPr>
                <a:t>-</a:t>
              </a:r>
              <a:endParaRPr lang="en-GB" sz="24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320800" y="4343402"/>
              <a:ext cx="287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smtClean="0">
                  <a:solidFill>
                    <a:srgbClr val="000000"/>
                  </a:solidFill>
                  <a:latin typeface="Arial"/>
                  <a:cs typeface="Arial"/>
                </a:rPr>
                <a:t>-</a:t>
              </a:r>
              <a:endParaRPr lang="en-GB" sz="24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473200" y="4419602"/>
              <a:ext cx="287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smtClean="0">
                  <a:solidFill>
                    <a:srgbClr val="000000"/>
                  </a:solidFill>
                  <a:latin typeface="Arial"/>
                  <a:cs typeface="Arial"/>
                </a:rPr>
                <a:t>-</a:t>
              </a:r>
              <a:endParaRPr lang="en-GB" sz="24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757070" y="4648202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smtClean="0">
                  <a:solidFill>
                    <a:srgbClr val="000000"/>
                  </a:solidFill>
                  <a:latin typeface="Arial"/>
                  <a:cs typeface="Arial"/>
                </a:rPr>
                <a:t>+</a:t>
              </a:r>
              <a:endParaRPr lang="en-GB" sz="18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909470" y="4686002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smtClean="0">
                  <a:solidFill>
                    <a:srgbClr val="000000"/>
                  </a:solidFill>
                  <a:latin typeface="Arial"/>
                  <a:cs typeface="Arial"/>
                </a:rPr>
                <a:t>+</a:t>
              </a:r>
              <a:endParaRPr lang="en-GB" sz="18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061870" y="4724402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smtClean="0">
                  <a:solidFill>
                    <a:srgbClr val="000000"/>
                  </a:solidFill>
                  <a:latin typeface="Arial"/>
                  <a:cs typeface="Arial"/>
                </a:rPr>
                <a:t>+</a:t>
              </a:r>
              <a:endParaRPr lang="en-GB" sz="18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96" name="Straight Arrow Connector 95"/>
            <p:cNvCxnSpPr/>
            <p:nvPr/>
          </p:nvCxnSpPr>
          <p:spPr bwMode="auto">
            <a:xfrm>
              <a:off x="1168400" y="4876802"/>
              <a:ext cx="838200" cy="38100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8575" cap="flat" cmpd="sng" algn="ctr">
              <a:solidFill>
                <a:schemeClr val="accent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118" name="TextBox 117"/>
            <p:cNvSpPr txBox="1"/>
            <p:nvPr/>
          </p:nvSpPr>
          <p:spPr>
            <a:xfrm>
              <a:off x="593962" y="4953002"/>
              <a:ext cx="11464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chemeClr val="accent1"/>
                  </a:solidFill>
                  <a:latin typeface="Arial"/>
                  <a:cs typeface="Arial"/>
                </a:rPr>
                <a:t>current</a:t>
              </a:r>
              <a:endParaRPr lang="en-GB" sz="2400" dirty="0">
                <a:solidFill>
                  <a:schemeClr val="accent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8527143" y="94816"/>
            <a:ext cx="5442857" cy="5400000"/>
            <a:chOff x="8339581" y="94816"/>
            <a:chExt cx="5442857" cy="5400000"/>
          </a:xfrm>
        </p:grpSpPr>
        <p:grpSp>
          <p:nvGrpSpPr>
            <p:cNvPr id="119" name="Group 118"/>
            <p:cNvGrpSpPr>
              <a:grpSpLocks noChangeAspect="1"/>
            </p:cNvGrpSpPr>
            <p:nvPr/>
          </p:nvGrpSpPr>
          <p:grpSpPr>
            <a:xfrm rot="1399348">
              <a:off x="8339581" y="94816"/>
              <a:ext cx="5442857" cy="5400000"/>
              <a:chOff x="540000" y="1800000"/>
              <a:chExt cx="2667000" cy="2646000"/>
            </a:xfrm>
          </p:grpSpPr>
          <p:sp>
            <p:nvSpPr>
              <p:cNvPr id="120" name="Oval 119"/>
              <p:cNvSpPr>
                <a:spLocks noChangeAspect="1"/>
              </p:cNvSpPr>
              <p:nvPr/>
            </p:nvSpPr>
            <p:spPr bwMode="auto">
              <a:xfrm>
                <a:off x="594000" y="1926000"/>
                <a:ext cx="2520000" cy="252000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 bwMode="auto">
              <a:xfrm>
                <a:off x="540000" y="1800000"/>
                <a:ext cx="2667000" cy="259920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grpSp>
            <p:nvGrpSpPr>
              <p:cNvPr id="122" name="Group 81"/>
              <p:cNvGrpSpPr/>
              <p:nvPr/>
            </p:nvGrpSpPr>
            <p:grpSpPr>
              <a:xfrm>
                <a:off x="1625600" y="3200400"/>
                <a:ext cx="465667" cy="1143000"/>
                <a:chOff x="1625600" y="3200400"/>
                <a:chExt cx="465667" cy="838200"/>
              </a:xfrm>
            </p:grpSpPr>
            <p:sp>
              <p:nvSpPr>
                <p:cNvPr id="123" name="Freeform 122"/>
                <p:cNvSpPr/>
                <p:nvPr/>
              </p:nvSpPr>
              <p:spPr bwMode="auto">
                <a:xfrm>
                  <a:off x="1693333" y="3204633"/>
                  <a:ext cx="160867" cy="833967"/>
                </a:xfrm>
                <a:custGeom>
                  <a:avLst/>
                  <a:gdLst>
                    <a:gd name="connsiteX0" fmla="*/ 160867 w 160867"/>
                    <a:gd name="connsiteY0" fmla="*/ 0 h 833967"/>
                    <a:gd name="connsiteX1" fmla="*/ 122767 w 160867"/>
                    <a:gd name="connsiteY1" fmla="*/ 325967 h 833967"/>
                    <a:gd name="connsiteX2" fmla="*/ 59267 w 160867"/>
                    <a:gd name="connsiteY2" fmla="*/ 656167 h 833967"/>
                    <a:gd name="connsiteX3" fmla="*/ 0 w 160867"/>
                    <a:gd name="connsiteY3" fmla="*/ 833967 h 833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867" h="833967">
                      <a:moveTo>
                        <a:pt x="160867" y="0"/>
                      </a:moveTo>
                      <a:cubicBezTo>
                        <a:pt x="150283" y="108303"/>
                        <a:pt x="139700" y="216606"/>
                        <a:pt x="122767" y="325967"/>
                      </a:cubicBezTo>
                      <a:cubicBezTo>
                        <a:pt x="105834" y="435328"/>
                        <a:pt x="79728" y="571500"/>
                        <a:pt x="59267" y="656167"/>
                      </a:cubicBezTo>
                      <a:cubicBezTo>
                        <a:pt x="38806" y="740834"/>
                        <a:pt x="0" y="833967"/>
                        <a:pt x="0" y="83396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0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merican Typewriter" charset="0"/>
                    <a:ea typeface="ヒラギノ明朝 ProN W3" charset="-128"/>
                    <a:cs typeface="ヒラギノ明朝 ProN W3" charset="-128"/>
                    <a:sym typeface="American Typewriter" charset="0"/>
                  </a:endParaRPr>
                </a:p>
              </p:txBody>
            </p:sp>
            <p:sp>
              <p:nvSpPr>
                <p:cNvPr id="124" name="Freeform 123"/>
                <p:cNvSpPr/>
                <p:nvPr/>
              </p:nvSpPr>
              <p:spPr bwMode="auto">
                <a:xfrm>
                  <a:off x="1625600" y="3200400"/>
                  <a:ext cx="237067" cy="838200"/>
                </a:xfrm>
                <a:custGeom>
                  <a:avLst/>
                  <a:gdLst>
                    <a:gd name="connsiteX0" fmla="*/ 160867 w 160867"/>
                    <a:gd name="connsiteY0" fmla="*/ 0 h 833967"/>
                    <a:gd name="connsiteX1" fmla="*/ 122767 w 160867"/>
                    <a:gd name="connsiteY1" fmla="*/ 325967 h 833967"/>
                    <a:gd name="connsiteX2" fmla="*/ 59267 w 160867"/>
                    <a:gd name="connsiteY2" fmla="*/ 656167 h 833967"/>
                    <a:gd name="connsiteX3" fmla="*/ 0 w 160867"/>
                    <a:gd name="connsiteY3" fmla="*/ 833967 h 833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867" h="833967">
                      <a:moveTo>
                        <a:pt x="160867" y="0"/>
                      </a:moveTo>
                      <a:cubicBezTo>
                        <a:pt x="150283" y="108303"/>
                        <a:pt x="139700" y="216606"/>
                        <a:pt x="122767" y="325967"/>
                      </a:cubicBezTo>
                      <a:cubicBezTo>
                        <a:pt x="105834" y="435328"/>
                        <a:pt x="79728" y="571500"/>
                        <a:pt x="59267" y="656167"/>
                      </a:cubicBezTo>
                      <a:cubicBezTo>
                        <a:pt x="38806" y="740834"/>
                        <a:pt x="0" y="833967"/>
                        <a:pt x="0" y="83396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0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merican Typewriter" charset="0"/>
                    <a:ea typeface="ヒラギノ明朝 ProN W3" charset="-128"/>
                    <a:cs typeface="ヒラギノ明朝 ProN W3" charset="-128"/>
                    <a:sym typeface="American Typewriter" charset="0"/>
                  </a:endParaRPr>
                </a:p>
              </p:txBody>
            </p:sp>
            <p:sp>
              <p:nvSpPr>
                <p:cNvPr id="125" name="Freeform 124"/>
                <p:cNvSpPr/>
                <p:nvPr/>
              </p:nvSpPr>
              <p:spPr bwMode="auto">
                <a:xfrm>
                  <a:off x="1778000" y="3200400"/>
                  <a:ext cx="84667" cy="838200"/>
                </a:xfrm>
                <a:custGeom>
                  <a:avLst/>
                  <a:gdLst>
                    <a:gd name="connsiteX0" fmla="*/ 160867 w 160867"/>
                    <a:gd name="connsiteY0" fmla="*/ 0 h 833967"/>
                    <a:gd name="connsiteX1" fmla="*/ 122767 w 160867"/>
                    <a:gd name="connsiteY1" fmla="*/ 325967 h 833967"/>
                    <a:gd name="connsiteX2" fmla="*/ 59267 w 160867"/>
                    <a:gd name="connsiteY2" fmla="*/ 656167 h 833967"/>
                    <a:gd name="connsiteX3" fmla="*/ 0 w 160867"/>
                    <a:gd name="connsiteY3" fmla="*/ 833967 h 833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867" h="833967">
                      <a:moveTo>
                        <a:pt x="160867" y="0"/>
                      </a:moveTo>
                      <a:cubicBezTo>
                        <a:pt x="150283" y="108303"/>
                        <a:pt x="139700" y="216606"/>
                        <a:pt x="122767" y="325967"/>
                      </a:cubicBezTo>
                      <a:cubicBezTo>
                        <a:pt x="105834" y="435328"/>
                        <a:pt x="79728" y="571500"/>
                        <a:pt x="59267" y="656167"/>
                      </a:cubicBezTo>
                      <a:cubicBezTo>
                        <a:pt x="38806" y="740834"/>
                        <a:pt x="0" y="833967"/>
                        <a:pt x="0" y="83396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0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merican Typewriter" charset="0"/>
                    <a:ea typeface="ヒラギノ明朝 ProN W3" charset="-128"/>
                    <a:cs typeface="ヒラギノ明朝 ProN W3" charset="-128"/>
                    <a:sym typeface="American Typewriter" charset="0"/>
                  </a:endParaRPr>
                </a:p>
              </p:txBody>
            </p:sp>
            <p:sp>
              <p:nvSpPr>
                <p:cNvPr id="126" name="Freeform 125"/>
                <p:cNvSpPr/>
                <p:nvPr/>
              </p:nvSpPr>
              <p:spPr bwMode="auto">
                <a:xfrm flipH="1">
                  <a:off x="1862667" y="3204633"/>
                  <a:ext cx="160867" cy="833967"/>
                </a:xfrm>
                <a:custGeom>
                  <a:avLst/>
                  <a:gdLst>
                    <a:gd name="connsiteX0" fmla="*/ 160867 w 160867"/>
                    <a:gd name="connsiteY0" fmla="*/ 0 h 833967"/>
                    <a:gd name="connsiteX1" fmla="*/ 122767 w 160867"/>
                    <a:gd name="connsiteY1" fmla="*/ 325967 h 833967"/>
                    <a:gd name="connsiteX2" fmla="*/ 59267 w 160867"/>
                    <a:gd name="connsiteY2" fmla="*/ 656167 h 833967"/>
                    <a:gd name="connsiteX3" fmla="*/ 0 w 160867"/>
                    <a:gd name="connsiteY3" fmla="*/ 833967 h 833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867" h="833967">
                      <a:moveTo>
                        <a:pt x="160867" y="0"/>
                      </a:moveTo>
                      <a:cubicBezTo>
                        <a:pt x="150283" y="108303"/>
                        <a:pt x="139700" y="216606"/>
                        <a:pt x="122767" y="325967"/>
                      </a:cubicBezTo>
                      <a:cubicBezTo>
                        <a:pt x="105834" y="435328"/>
                        <a:pt x="79728" y="571500"/>
                        <a:pt x="59267" y="656167"/>
                      </a:cubicBezTo>
                      <a:cubicBezTo>
                        <a:pt x="38806" y="740834"/>
                        <a:pt x="0" y="833967"/>
                        <a:pt x="0" y="83396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0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merican Typewriter" charset="0"/>
                    <a:ea typeface="ヒラギノ明朝 ProN W3" charset="-128"/>
                    <a:cs typeface="ヒラギノ明朝 ProN W3" charset="-128"/>
                    <a:sym typeface="American Typewriter" charset="0"/>
                  </a:endParaRPr>
                </a:p>
              </p:txBody>
            </p:sp>
            <p:sp>
              <p:nvSpPr>
                <p:cNvPr id="127" name="Freeform 126"/>
                <p:cNvSpPr/>
                <p:nvPr/>
              </p:nvSpPr>
              <p:spPr bwMode="auto">
                <a:xfrm flipH="1">
                  <a:off x="1854200" y="3200400"/>
                  <a:ext cx="237067" cy="838200"/>
                </a:xfrm>
                <a:custGeom>
                  <a:avLst/>
                  <a:gdLst>
                    <a:gd name="connsiteX0" fmla="*/ 160867 w 160867"/>
                    <a:gd name="connsiteY0" fmla="*/ 0 h 833967"/>
                    <a:gd name="connsiteX1" fmla="*/ 122767 w 160867"/>
                    <a:gd name="connsiteY1" fmla="*/ 325967 h 833967"/>
                    <a:gd name="connsiteX2" fmla="*/ 59267 w 160867"/>
                    <a:gd name="connsiteY2" fmla="*/ 656167 h 833967"/>
                    <a:gd name="connsiteX3" fmla="*/ 0 w 160867"/>
                    <a:gd name="connsiteY3" fmla="*/ 833967 h 833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867" h="833967">
                      <a:moveTo>
                        <a:pt x="160867" y="0"/>
                      </a:moveTo>
                      <a:cubicBezTo>
                        <a:pt x="150283" y="108303"/>
                        <a:pt x="139700" y="216606"/>
                        <a:pt x="122767" y="325967"/>
                      </a:cubicBezTo>
                      <a:cubicBezTo>
                        <a:pt x="105834" y="435328"/>
                        <a:pt x="79728" y="571500"/>
                        <a:pt x="59267" y="656167"/>
                      </a:cubicBezTo>
                      <a:cubicBezTo>
                        <a:pt x="38806" y="740834"/>
                        <a:pt x="0" y="833967"/>
                        <a:pt x="0" y="83396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0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merican Typewriter" charset="0"/>
                    <a:ea typeface="ヒラギノ明朝 ProN W3" charset="-128"/>
                    <a:cs typeface="ヒラギノ明朝 ProN W3" charset="-128"/>
                    <a:sym typeface="American Typewriter" charset="0"/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 bwMode="auto">
                <a:xfrm flipH="1">
                  <a:off x="1854200" y="3200400"/>
                  <a:ext cx="84667" cy="838200"/>
                </a:xfrm>
                <a:custGeom>
                  <a:avLst/>
                  <a:gdLst>
                    <a:gd name="connsiteX0" fmla="*/ 160867 w 160867"/>
                    <a:gd name="connsiteY0" fmla="*/ 0 h 833967"/>
                    <a:gd name="connsiteX1" fmla="*/ 122767 w 160867"/>
                    <a:gd name="connsiteY1" fmla="*/ 325967 h 833967"/>
                    <a:gd name="connsiteX2" fmla="*/ 59267 w 160867"/>
                    <a:gd name="connsiteY2" fmla="*/ 656167 h 833967"/>
                    <a:gd name="connsiteX3" fmla="*/ 0 w 160867"/>
                    <a:gd name="connsiteY3" fmla="*/ 833967 h 833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867" h="833967">
                      <a:moveTo>
                        <a:pt x="160867" y="0"/>
                      </a:moveTo>
                      <a:cubicBezTo>
                        <a:pt x="150283" y="108303"/>
                        <a:pt x="139700" y="216606"/>
                        <a:pt x="122767" y="325967"/>
                      </a:cubicBezTo>
                      <a:cubicBezTo>
                        <a:pt x="105834" y="435328"/>
                        <a:pt x="79728" y="571500"/>
                        <a:pt x="59267" y="656167"/>
                      </a:cubicBezTo>
                      <a:cubicBezTo>
                        <a:pt x="38806" y="740834"/>
                        <a:pt x="0" y="833967"/>
                        <a:pt x="0" y="83396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0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merican Typewriter" charset="0"/>
                    <a:ea typeface="ヒラギノ明朝 ProN W3" charset="-128"/>
                    <a:cs typeface="ヒラギノ明朝 ProN W3" charset="-128"/>
                    <a:sym typeface="American Typewriter" charset="0"/>
                  </a:endParaRPr>
                </a:p>
              </p:txBody>
            </p:sp>
          </p:grpSp>
        </p:grpSp>
        <p:grpSp>
          <p:nvGrpSpPr>
            <p:cNvPr id="129" name="Group 128"/>
            <p:cNvGrpSpPr>
              <a:grpSpLocks noChangeAspect="1"/>
            </p:cNvGrpSpPr>
            <p:nvPr/>
          </p:nvGrpSpPr>
          <p:grpSpPr>
            <a:xfrm>
              <a:off x="11760200" y="5029202"/>
              <a:ext cx="317498" cy="419497"/>
              <a:chOff x="7845425" y="6553200"/>
              <a:chExt cx="1270000" cy="1677988"/>
            </a:xfrm>
          </p:grpSpPr>
          <p:sp>
            <p:nvSpPr>
              <p:cNvPr id="18" name="Freeform 17"/>
              <p:cNvSpPr/>
              <p:nvPr/>
            </p:nvSpPr>
            <p:spPr bwMode="auto">
              <a:xfrm>
                <a:off x="8477250" y="6873081"/>
                <a:ext cx="638175" cy="537633"/>
              </a:xfrm>
              <a:custGeom>
                <a:avLst/>
                <a:gdLst>
                  <a:gd name="connsiteX0" fmla="*/ 0 w 638175"/>
                  <a:gd name="connsiteY0" fmla="*/ 238125 h 537633"/>
                  <a:gd name="connsiteX1" fmla="*/ 476250 w 638175"/>
                  <a:gd name="connsiteY1" fmla="*/ 41275 h 537633"/>
                  <a:gd name="connsiteX2" fmla="*/ 558800 w 638175"/>
                  <a:gd name="connsiteY2" fmla="*/ 485775 h 537633"/>
                  <a:gd name="connsiteX3" fmla="*/ 0 w 638175"/>
                  <a:gd name="connsiteY3" fmla="*/ 352425 h 537633"/>
                  <a:gd name="connsiteX4" fmla="*/ 0 w 638175"/>
                  <a:gd name="connsiteY4" fmla="*/ 352425 h 53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175" h="537633">
                    <a:moveTo>
                      <a:pt x="0" y="238125"/>
                    </a:moveTo>
                    <a:cubicBezTo>
                      <a:pt x="191558" y="119062"/>
                      <a:pt x="383117" y="0"/>
                      <a:pt x="476250" y="41275"/>
                    </a:cubicBezTo>
                    <a:cubicBezTo>
                      <a:pt x="569383" y="82550"/>
                      <a:pt x="638175" y="433917"/>
                      <a:pt x="558800" y="485775"/>
                    </a:cubicBezTo>
                    <a:cubicBezTo>
                      <a:pt x="479425" y="537633"/>
                      <a:pt x="0" y="352425"/>
                      <a:pt x="0" y="352425"/>
                    </a:cubicBezTo>
                    <a:lnTo>
                      <a:pt x="0" y="352425"/>
                    </a:ln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19" name="Freeform 18"/>
              <p:cNvSpPr/>
              <p:nvPr/>
            </p:nvSpPr>
            <p:spPr bwMode="auto">
              <a:xfrm flipH="1">
                <a:off x="7845425" y="6857206"/>
                <a:ext cx="638175" cy="537633"/>
              </a:xfrm>
              <a:custGeom>
                <a:avLst/>
                <a:gdLst>
                  <a:gd name="connsiteX0" fmla="*/ 0 w 638175"/>
                  <a:gd name="connsiteY0" fmla="*/ 238125 h 537633"/>
                  <a:gd name="connsiteX1" fmla="*/ 476250 w 638175"/>
                  <a:gd name="connsiteY1" fmla="*/ 41275 h 537633"/>
                  <a:gd name="connsiteX2" fmla="*/ 558800 w 638175"/>
                  <a:gd name="connsiteY2" fmla="*/ 485775 h 537633"/>
                  <a:gd name="connsiteX3" fmla="*/ 0 w 638175"/>
                  <a:gd name="connsiteY3" fmla="*/ 352425 h 537633"/>
                  <a:gd name="connsiteX4" fmla="*/ 0 w 638175"/>
                  <a:gd name="connsiteY4" fmla="*/ 352425 h 53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175" h="537633">
                    <a:moveTo>
                      <a:pt x="0" y="238125"/>
                    </a:moveTo>
                    <a:cubicBezTo>
                      <a:pt x="191558" y="119062"/>
                      <a:pt x="383117" y="0"/>
                      <a:pt x="476250" y="41275"/>
                    </a:cubicBezTo>
                    <a:cubicBezTo>
                      <a:pt x="569383" y="82550"/>
                      <a:pt x="638175" y="433917"/>
                      <a:pt x="558800" y="485775"/>
                    </a:cubicBezTo>
                    <a:cubicBezTo>
                      <a:pt x="479425" y="537633"/>
                      <a:pt x="0" y="352425"/>
                      <a:pt x="0" y="352425"/>
                    </a:cubicBezTo>
                    <a:lnTo>
                      <a:pt x="0" y="352425"/>
                    </a:ln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 bwMode="auto">
              <a:xfrm rot="5400000">
                <a:off x="7683103" y="7429897"/>
                <a:ext cx="1600994" cy="1588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>
                <a:off x="8102600" y="6629400"/>
                <a:ext cx="914400" cy="91440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rot="10800000">
                <a:off x="8026400" y="6629400"/>
                <a:ext cx="457200" cy="1588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rot="5400000">
                <a:off x="8255000" y="6629400"/>
                <a:ext cx="152400" cy="1588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 rot="5400000">
                <a:off x="8178006" y="6628606"/>
                <a:ext cx="152400" cy="1588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 rot="5400000">
                <a:off x="8103394" y="6628606"/>
                <a:ext cx="152400" cy="1588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 rot="5400000">
                <a:off x="8027194" y="6628606"/>
                <a:ext cx="152400" cy="1588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 rot="5400000">
                <a:off x="7950994" y="6628606"/>
                <a:ext cx="152400" cy="1588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4" name="Right Triangle 33"/>
              <p:cNvSpPr/>
              <p:nvPr/>
            </p:nvSpPr>
            <p:spPr bwMode="auto">
              <a:xfrm>
                <a:off x="8483600" y="7467600"/>
                <a:ext cx="457200" cy="533400"/>
              </a:xfrm>
              <a:prstGeom prst="rtTriangl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</p:grpSp>
        <p:cxnSp>
          <p:nvCxnSpPr>
            <p:cNvPr id="131" name="Straight Connector 130"/>
            <p:cNvCxnSpPr/>
            <p:nvPr/>
          </p:nvCxnSpPr>
          <p:spPr bwMode="auto">
            <a:xfrm rot="16200000" flipH="1">
              <a:off x="10362505" y="3607496"/>
              <a:ext cx="2040533" cy="1073943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rgbClr val="BE31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 rot="5400000">
              <a:off x="9817100" y="3619501"/>
              <a:ext cx="1447801" cy="60960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rgbClr val="BE31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10236200" y="4648204"/>
              <a:ext cx="1676400" cy="533398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rgbClr val="BE31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8" name="TextBox 137"/>
            <p:cNvSpPr txBox="1"/>
            <p:nvPr/>
          </p:nvSpPr>
          <p:spPr>
            <a:xfrm>
              <a:off x="11303000" y="3657602"/>
              <a:ext cx="5952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smtClean="0">
                  <a:solidFill>
                    <a:schemeClr val="accent1"/>
                  </a:solidFill>
                  <a:latin typeface="Arial"/>
                  <a:cs typeface="Arial"/>
                </a:rPr>
                <a:t>c/n</a:t>
              </a:r>
              <a:endParaRPr lang="en-GB" sz="2400">
                <a:solidFill>
                  <a:schemeClr val="accent1"/>
                </a:solidFill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0860165" y="4872337"/>
              <a:ext cx="5952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smtClean="0">
                  <a:solidFill>
                    <a:schemeClr val="accent1"/>
                  </a:solidFill>
                  <a:latin typeface="Arial"/>
                  <a:cs typeface="Arial"/>
                </a:rPr>
                <a:t>c/n</a:t>
              </a:r>
              <a:endParaRPr lang="en-GB" sz="2400">
                <a:solidFill>
                  <a:schemeClr val="accent1"/>
                </a:solidFill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0007600" y="3657602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smtClean="0">
                  <a:solidFill>
                    <a:schemeClr val="accent1"/>
                  </a:solidFill>
                  <a:latin typeface="Arial"/>
                  <a:cs typeface="Arial"/>
                </a:rPr>
                <a:t>c</a:t>
              </a:r>
              <a:endParaRPr lang="en-GB" sz="2400">
                <a:solidFill>
                  <a:schemeClr val="accent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4681981" y="-133783"/>
            <a:ext cx="5442857" cy="5400000"/>
            <a:chOff x="4681981" y="-133783"/>
            <a:chExt cx="5442857" cy="5400000"/>
          </a:xfrm>
        </p:grpSpPr>
        <p:grpSp>
          <p:nvGrpSpPr>
            <p:cNvPr id="98" name="Group 97"/>
            <p:cNvGrpSpPr>
              <a:grpSpLocks noChangeAspect="1"/>
            </p:cNvGrpSpPr>
            <p:nvPr/>
          </p:nvGrpSpPr>
          <p:grpSpPr>
            <a:xfrm rot="1399348">
              <a:off x="4681981" y="-133783"/>
              <a:ext cx="5442857" cy="5400000"/>
              <a:chOff x="540000" y="1800000"/>
              <a:chExt cx="2667000" cy="2646000"/>
            </a:xfrm>
          </p:grpSpPr>
          <p:sp>
            <p:nvSpPr>
              <p:cNvPr id="99" name="Oval 98"/>
              <p:cNvSpPr>
                <a:spLocks noChangeAspect="1"/>
              </p:cNvSpPr>
              <p:nvPr/>
            </p:nvSpPr>
            <p:spPr bwMode="auto">
              <a:xfrm>
                <a:off x="594000" y="1926000"/>
                <a:ext cx="2520000" cy="252000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 bwMode="auto">
              <a:xfrm>
                <a:off x="540000" y="1800000"/>
                <a:ext cx="2667000" cy="259920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grpSp>
            <p:nvGrpSpPr>
              <p:cNvPr id="101" name="Group 81"/>
              <p:cNvGrpSpPr/>
              <p:nvPr/>
            </p:nvGrpSpPr>
            <p:grpSpPr>
              <a:xfrm>
                <a:off x="1625600" y="3200400"/>
                <a:ext cx="465667" cy="1143000"/>
                <a:chOff x="1625600" y="3200400"/>
                <a:chExt cx="465667" cy="838200"/>
              </a:xfrm>
            </p:grpSpPr>
            <p:sp>
              <p:nvSpPr>
                <p:cNvPr id="102" name="Freeform 101"/>
                <p:cNvSpPr/>
                <p:nvPr/>
              </p:nvSpPr>
              <p:spPr bwMode="auto">
                <a:xfrm>
                  <a:off x="1693333" y="3204633"/>
                  <a:ext cx="160867" cy="833967"/>
                </a:xfrm>
                <a:custGeom>
                  <a:avLst/>
                  <a:gdLst>
                    <a:gd name="connsiteX0" fmla="*/ 160867 w 160867"/>
                    <a:gd name="connsiteY0" fmla="*/ 0 h 833967"/>
                    <a:gd name="connsiteX1" fmla="*/ 122767 w 160867"/>
                    <a:gd name="connsiteY1" fmla="*/ 325967 h 833967"/>
                    <a:gd name="connsiteX2" fmla="*/ 59267 w 160867"/>
                    <a:gd name="connsiteY2" fmla="*/ 656167 h 833967"/>
                    <a:gd name="connsiteX3" fmla="*/ 0 w 160867"/>
                    <a:gd name="connsiteY3" fmla="*/ 833967 h 833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867" h="833967">
                      <a:moveTo>
                        <a:pt x="160867" y="0"/>
                      </a:moveTo>
                      <a:cubicBezTo>
                        <a:pt x="150283" y="108303"/>
                        <a:pt x="139700" y="216606"/>
                        <a:pt x="122767" y="325967"/>
                      </a:cubicBezTo>
                      <a:cubicBezTo>
                        <a:pt x="105834" y="435328"/>
                        <a:pt x="79728" y="571500"/>
                        <a:pt x="59267" y="656167"/>
                      </a:cubicBezTo>
                      <a:cubicBezTo>
                        <a:pt x="38806" y="740834"/>
                        <a:pt x="0" y="833967"/>
                        <a:pt x="0" y="83396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0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merican Typewriter" charset="0"/>
                    <a:ea typeface="ヒラギノ明朝 ProN W3" charset="-128"/>
                    <a:cs typeface="ヒラギノ明朝 ProN W3" charset="-128"/>
                    <a:sym typeface="American Typewriter" charset="0"/>
                  </a:endParaRPr>
                </a:p>
              </p:txBody>
            </p:sp>
            <p:sp>
              <p:nvSpPr>
                <p:cNvPr id="103" name="Freeform 102"/>
                <p:cNvSpPr/>
                <p:nvPr/>
              </p:nvSpPr>
              <p:spPr bwMode="auto">
                <a:xfrm>
                  <a:off x="1625600" y="3200400"/>
                  <a:ext cx="237067" cy="838200"/>
                </a:xfrm>
                <a:custGeom>
                  <a:avLst/>
                  <a:gdLst>
                    <a:gd name="connsiteX0" fmla="*/ 160867 w 160867"/>
                    <a:gd name="connsiteY0" fmla="*/ 0 h 833967"/>
                    <a:gd name="connsiteX1" fmla="*/ 122767 w 160867"/>
                    <a:gd name="connsiteY1" fmla="*/ 325967 h 833967"/>
                    <a:gd name="connsiteX2" fmla="*/ 59267 w 160867"/>
                    <a:gd name="connsiteY2" fmla="*/ 656167 h 833967"/>
                    <a:gd name="connsiteX3" fmla="*/ 0 w 160867"/>
                    <a:gd name="connsiteY3" fmla="*/ 833967 h 833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867" h="833967">
                      <a:moveTo>
                        <a:pt x="160867" y="0"/>
                      </a:moveTo>
                      <a:cubicBezTo>
                        <a:pt x="150283" y="108303"/>
                        <a:pt x="139700" y="216606"/>
                        <a:pt x="122767" y="325967"/>
                      </a:cubicBezTo>
                      <a:cubicBezTo>
                        <a:pt x="105834" y="435328"/>
                        <a:pt x="79728" y="571500"/>
                        <a:pt x="59267" y="656167"/>
                      </a:cubicBezTo>
                      <a:cubicBezTo>
                        <a:pt x="38806" y="740834"/>
                        <a:pt x="0" y="833967"/>
                        <a:pt x="0" y="83396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0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merican Typewriter" charset="0"/>
                    <a:ea typeface="ヒラギノ明朝 ProN W3" charset="-128"/>
                    <a:cs typeface="ヒラギノ明朝 ProN W3" charset="-128"/>
                    <a:sym typeface="American Typewriter" charset="0"/>
                  </a:endParaRPr>
                </a:p>
              </p:txBody>
            </p:sp>
            <p:sp>
              <p:nvSpPr>
                <p:cNvPr id="104" name="Freeform 103"/>
                <p:cNvSpPr/>
                <p:nvPr/>
              </p:nvSpPr>
              <p:spPr bwMode="auto">
                <a:xfrm>
                  <a:off x="1778000" y="3200400"/>
                  <a:ext cx="84667" cy="838200"/>
                </a:xfrm>
                <a:custGeom>
                  <a:avLst/>
                  <a:gdLst>
                    <a:gd name="connsiteX0" fmla="*/ 160867 w 160867"/>
                    <a:gd name="connsiteY0" fmla="*/ 0 h 833967"/>
                    <a:gd name="connsiteX1" fmla="*/ 122767 w 160867"/>
                    <a:gd name="connsiteY1" fmla="*/ 325967 h 833967"/>
                    <a:gd name="connsiteX2" fmla="*/ 59267 w 160867"/>
                    <a:gd name="connsiteY2" fmla="*/ 656167 h 833967"/>
                    <a:gd name="connsiteX3" fmla="*/ 0 w 160867"/>
                    <a:gd name="connsiteY3" fmla="*/ 833967 h 833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867" h="833967">
                      <a:moveTo>
                        <a:pt x="160867" y="0"/>
                      </a:moveTo>
                      <a:cubicBezTo>
                        <a:pt x="150283" y="108303"/>
                        <a:pt x="139700" y="216606"/>
                        <a:pt x="122767" y="325967"/>
                      </a:cubicBezTo>
                      <a:cubicBezTo>
                        <a:pt x="105834" y="435328"/>
                        <a:pt x="79728" y="571500"/>
                        <a:pt x="59267" y="656167"/>
                      </a:cubicBezTo>
                      <a:cubicBezTo>
                        <a:pt x="38806" y="740834"/>
                        <a:pt x="0" y="833967"/>
                        <a:pt x="0" y="83396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0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merican Typewriter" charset="0"/>
                    <a:ea typeface="ヒラギノ明朝 ProN W3" charset="-128"/>
                    <a:cs typeface="ヒラギノ明朝 ProN W3" charset="-128"/>
                    <a:sym typeface="American Typewriter" charset="0"/>
                  </a:endParaRPr>
                </a:p>
              </p:txBody>
            </p:sp>
            <p:sp>
              <p:nvSpPr>
                <p:cNvPr id="105" name="Freeform 104"/>
                <p:cNvSpPr/>
                <p:nvPr/>
              </p:nvSpPr>
              <p:spPr bwMode="auto">
                <a:xfrm flipH="1">
                  <a:off x="1862667" y="3204633"/>
                  <a:ext cx="160867" cy="833967"/>
                </a:xfrm>
                <a:custGeom>
                  <a:avLst/>
                  <a:gdLst>
                    <a:gd name="connsiteX0" fmla="*/ 160867 w 160867"/>
                    <a:gd name="connsiteY0" fmla="*/ 0 h 833967"/>
                    <a:gd name="connsiteX1" fmla="*/ 122767 w 160867"/>
                    <a:gd name="connsiteY1" fmla="*/ 325967 h 833967"/>
                    <a:gd name="connsiteX2" fmla="*/ 59267 w 160867"/>
                    <a:gd name="connsiteY2" fmla="*/ 656167 h 833967"/>
                    <a:gd name="connsiteX3" fmla="*/ 0 w 160867"/>
                    <a:gd name="connsiteY3" fmla="*/ 833967 h 833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867" h="833967">
                      <a:moveTo>
                        <a:pt x="160867" y="0"/>
                      </a:moveTo>
                      <a:cubicBezTo>
                        <a:pt x="150283" y="108303"/>
                        <a:pt x="139700" y="216606"/>
                        <a:pt x="122767" y="325967"/>
                      </a:cubicBezTo>
                      <a:cubicBezTo>
                        <a:pt x="105834" y="435328"/>
                        <a:pt x="79728" y="571500"/>
                        <a:pt x="59267" y="656167"/>
                      </a:cubicBezTo>
                      <a:cubicBezTo>
                        <a:pt x="38806" y="740834"/>
                        <a:pt x="0" y="833967"/>
                        <a:pt x="0" y="83396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0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merican Typewriter" charset="0"/>
                    <a:ea typeface="ヒラギノ明朝 ProN W3" charset="-128"/>
                    <a:cs typeface="ヒラギノ明朝 ProN W3" charset="-128"/>
                    <a:sym typeface="American Typewriter" charset="0"/>
                  </a:endParaRPr>
                </a:p>
              </p:txBody>
            </p:sp>
            <p:sp>
              <p:nvSpPr>
                <p:cNvPr id="106" name="Freeform 105"/>
                <p:cNvSpPr/>
                <p:nvPr/>
              </p:nvSpPr>
              <p:spPr bwMode="auto">
                <a:xfrm flipH="1">
                  <a:off x="1854200" y="3200400"/>
                  <a:ext cx="237067" cy="838200"/>
                </a:xfrm>
                <a:custGeom>
                  <a:avLst/>
                  <a:gdLst>
                    <a:gd name="connsiteX0" fmla="*/ 160867 w 160867"/>
                    <a:gd name="connsiteY0" fmla="*/ 0 h 833967"/>
                    <a:gd name="connsiteX1" fmla="*/ 122767 w 160867"/>
                    <a:gd name="connsiteY1" fmla="*/ 325967 h 833967"/>
                    <a:gd name="connsiteX2" fmla="*/ 59267 w 160867"/>
                    <a:gd name="connsiteY2" fmla="*/ 656167 h 833967"/>
                    <a:gd name="connsiteX3" fmla="*/ 0 w 160867"/>
                    <a:gd name="connsiteY3" fmla="*/ 833967 h 833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867" h="833967">
                      <a:moveTo>
                        <a:pt x="160867" y="0"/>
                      </a:moveTo>
                      <a:cubicBezTo>
                        <a:pt x="150283" y="108303"/>
                        <a:pt x="139700" y="216606"/>
                        <a:pt x="122767" y="325967"/>
                      </a:cubicBezTo>
                      <a:cubicBezTo>
                        <a:pt x="105834" y="435328"/>
                        <a:pt x="79728" y="571500"/>
                        <a:pt x="59267" y="656167"/>
                      </a:cubicBezTo>
                      <a:cubicBezTo>
                        <a:pt x="38806" y="740834"/>
                        <a:pt x="0" y="833967"/>
                        <a:pt x="0" y="83396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0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merican Typewriter" charset="0"/>
                    <a:ea typeface="ヒラギノ明朝 ProN W3" charset="-128"/>
                    <a:cs typeface="ヒラギノ明朝 ProN W3" charset="-128"/>
                    <a:sym typeface="American Typewriter" charset="0"/>
                  </a:endParaRPr>
                </a:p>
              </p:txBody>
            </p:sp>
            <p:sp>
              <p:nvSpPr>
                <p:cNvPr id="107" name="Freeform 106"/>
                <p:cNvSpPr/>
                <p:nvPr/>
              </p:nvSpPr>
              <p:spPr bwMode="auto">
                <a:xfrm flipH="1">
                  <a:off x="1854200" y="3200400"/>
                  <a:ext cx="84667" cy="838200"/>
                </a:xfrm>
                <a:custGeom>
                  <a:avLst/>
                  <a:gdLst>
                    <a:gd name="connsiteX0" fmla="*/ 160867 w 160867"/>
                    <a:gd name="connsiteY0" fmla="*/ 0 h 833967"/>
                    <a:gd name="connsiteX1" fmla="*/ 122767 w 160867"/>
                    <a:gd name="connsiteY1" fmla="*/ 325967 h 833967"/>
                    <a:gd name="connsiteX2" fmla="*/ 59267 w 160867"/>
                    <a:gd name="connsiteY2" fmla="*/ 656167 h 833967"/>
                    <a:gd name="connsiteX3" fmla="*/ 0 w 160867"/>
                    <a:gd name="connsiteY3" fmla="*/ 833967 h 833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867" h="833967">
                      <a:moveTo>
                        <a:pt x="160867" y="0"/>
                      </a:moveTo>
                      <a:cubicBezTo>
                        <a:pt x="150283" y="108303"/>
                        <a:pt x="139700" y="216606"/>
                        <a:pt x="122767" y="325967"/>
                      </a:cubicBezTo>
                      <a:cubicBezTo>
                        <a:pt x="105834" y="435328"/>
                        <a:pt x="79728" y="571500"/>
                        <a:pt x="59267" y="656167"/>
                      </a:cubicBezTo>
                      <a:cubicBezTo>
                        <a:pt x="38806" y="740834"/>
                        <a:pt x="0" y="833967"/>
                        <a:pt x="0" y="83396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0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merican Typewriter" charset="0"/>
                    <a:ea typeface="ヒラギノ明朝 ProN W3" charset="-128"/>
                    <a:cs typeface="ヒラギノ明朝 ProN W3" charset="-128"/>
                    <a:sym typeface="American Typewriter" charset="0"/>
                  </a:endParaRPr>
                </a:p>
              </p:txBody>
            </p:sp>
          </p:grpSp>
        </p:grpSp>
        <p:sp>
          <p:nvSpPr>
            <p:cNvPr id="108" name="TextBox 107"/>
            <p:cNvSpPr txBox="1"/>
            <p:nvPr/>
          </p:nvSpPr>
          <p:spPr>
            <a:xfrm>
              <a:off x="5816600" y="4419602"/>
              <a:ext cx="287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smtClean="0">
                  <a:solidFill>
                    <a:srgbClr val="000000"/>
                  </a:solidFill>
                  <a:latin typeface="Arial"/>
                  <a:cs typeface="Arial"/>
                </a:rPr>
                <a:t>-</a:t>
              </a:r>
              <a:endParaRPr lang="en-GB" sz="24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45200" y="4572002"/>
              <a:ext cx="287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smtClean="0">
                  <a:solidFill>
                    <a:srgbClr val="000000"/>
                  </a:solidFill>
                  <a:latin typeface="Arial"/>
                  <a:cs typeface="Arial"/>
                </a:rPr>
                <a:t>-</a:t>
              </a:r>
              <a:endParaRPr lang="en-GB" sz="24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2400" y="4800602"/>
              <a:ext cx="287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smtClean="0">
                  <a:solidFill>
                    <a:srgbClr val="000000"/>
                  </a:solidFill>
                  <a:latin typeface="Arial"/>
                  <a:cs typeface="Arial"/>
                </a:rPr>
                <a:t>-</a:t>
              </a:r>
              <a:endParaRPr lang="en-GB" sz="24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578600" y="3352802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smtClean="0">
                  <a:solidFill>
                    <a:srgbClr val="000000"/>
                  </a:solidFill>
                  <a:latin typeface="Arial"/>
                  <a:cs typeface="Arial"/>
                </a:rPr>
                <a:t>+</a:t>
              </a:r>
              <a:endParaRPr lang="en-GB" sz="18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633870" y="366927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smtClean="0">
                  <a:solidFill>
                    <a:srgbClr val="000000"/>
                  </a:solidFill>
                  <a:latin typeface="Arial"/>
                  <a:cs typeface="Arial"/>
                </a:rPr>
                <a:t>+</a:t>
              </a:r>
              <a:endParaRPr lang="en-GB" sz="18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938670" y="3581402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smtClean="0">
                  <a:solidFill>
                    <a:srgbClr val="000000"/>
                  </a:solidFill>
                  <a:latin typeface="Arial"/>
                  <a:cs typeface="Arial"/>
                </a:rPr>
                <a:t>+</a:t>
              </a:r>
              <a:endParaRPr lang="en-GB" sz="18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114" name="Straight Arrow Connector 113"/>
            <p:cNvCxnSpPr/>
            <p:nvPr/>
          </p:nvCxnSpPr>
          <p:spPr bwMode="auto">
            <a:xfrm rot="5400000">
              <a:off x="5435600" y="3429002"/>
              <a:ext cx="1143000" cy="83820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8575" cap="flat" cmpd="sng" algn="ctr">
              <a:solidFill>
                <a:schemeClr val="accent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117" name="TextBox 116"/>
            <p:cNvSpPr txBox="1"/>
            <p:nvPr/>
          </p:nvSpPr>
          <p:spPr>
            <a:xfrm>
              <a:off x="4902200" y="3505202"/>
              <a:ext cx="11464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chemeClr val="accent1"/>
                  </a:solidFill>
                  <a:latin typeface="Arial"/>
                  <a:cs typeface="Arial"/>
                </a:rPr>
                <a:t>current</a:t>
              </a:r>
            </a:p>
          </p:txBody>
        </p:sp>
      </p:grpSp>
      <p:sp>
        <p:nvSpPr>
          <p:cNvPr id="31746" name="Titel 3"/>
          <p:cNvSpPr>
            <a:spLocks noGrp="1"/>
          </p:cNvSpPr>
          <p:nvPr>
            <p:ph type="title"/>
          </p:nvPr>
        </p:nvSpPr>
        <p:spPr>
          <a:xfrm>
            <a:off x="0" y="179388"/>
            <a:ext cx="13004800" cy="685800"/>
          </a:xfrm>
        </p:spPr>
        <p:txBody>
          <a:bodyPr/>
          <a:lstStyle/>
          <a:p>
            <a:pPr algn="ctr"/>
            <a:r>
              <a:rPr lang="en-GB" sz="3800" smtClean="0">
                <a:latin typeface="Arial" pitchFamily="-1" charset="0"/>
                <a:ea typeface="ＭＳ Ｐゴシック" pitchFamily="-1" charset="-128"/>
              </a:rPr>
              <a:t>Radio emission from cosmic ray air showers</a:t>
            </a:r>
            <a:endParaRPr lang="en-GB" sz="3800" i="1" smtClean="0">
              <a:latin typeface="Arial" pitchFamily="-1" charset="0"/>
              <a:ea typeface="ＭＳ Ｐゴシック" pitchFamily="-1" charset="-128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52400" y="1981202"/>
            <a:ext cx="12750800" cy="6934198"/>
          </a:xfrm>
        </p:spPr>
        <p:txBody>
          <a:bodyPr/>
          <a:lstStyle/>
          <a:p>
            <a:pPr>
              <a:defRPr/>
            </a:pPr>
            <a:r>
              <a:rPr lang="en-GB" sz="2400" dirty="0" smtClean="0">
                <a:ea typeface="ＭＳ Ｐゴシック" pitchFamily="1" charset="-128"/>
              </a:rPr>
              <a:t>Geomagnetic				charge separation	   		Cherenkov interference</a:t>
            </a: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r>
              <a:rPr lang="en-GB" sz="1600" dirty="0" smtClean="0">
                <a:ea typeface="ＭＳ Ｐゴシック" pitchFamily="1" charset="-128"/>
              </a:rPr>
              <a:t>Jelly et al. Nature 205 (1965) 327		</a:t>
            </a:r>
            <a:r>
              <a:rPr lang="en-GB" sz="1600" dirty="0" err="1" smtClean="0">
                <a:ea typeface="ＭＳ Ｐゴシック" pitchFamily="1" charset="-128"/>
              </a:rPr>
              <a:t>Askaryan</a:t>
            </a:r>
            <a:r>
              <a:rPr lang="en-GB" sz="1600" dirty="0" smtClean="0">
                <a:ea typeface="ＭＳ Ｐゴシック" pitchFamily="1" charset="-128"/>
              </a:rPr>
              <a:t> JETP 14 (1962) 441</a:t>
            </a:r>
          </a:p>
          <a:p>
            <a:pPr>
              <a:defRPr/>
            </a:pPr>
            <a:r>
              <a:rPr lang="en-GB" sz="1600" i="1" dirty="0" err="1" smtClean="0">
                <a:solidFill>
                  <a:schemeClr val="accent1"/>
                </a:solidFill>
                <a:ea typeface="ＭＳ Ｐゴシック" pitchFamily="1" charset="-128"/>
              </a:rPr>
              <a:t>Falcke</a:t>
            </a:r>
            <a:r>
              <a:rPr lang="en-GB" sz="1600" i="1" dirty="0" smtClean="0">
                <a:solidFill>
                  <a:schemeClr val="accent1"/>
                </a:solidFill>
                <a:ea typeface="ＭＳ Ｐゴシック" pitchFamily="1" charset="-128"/>
              </a:rPr>
              <a:t> &amp; Gorham APP 10 (2003) 477		Werner &amp; </a:t>
            </a:r>
            <a:r>
              <a:rPr lang="en-GB" sz="1600" i="1" dirty="0" err="1" smtClean="0">
                <a:solidFill>
                  <a:schemeClr val="accent1"/>
                </a:solidFill>
                <a:ea typeface="ＭＳ Ｐゴシック" pitchFamily="1" charset="-128"/>
              </a:rPr>
              <a:t>Scholten</a:t>
            </a:r>
            <a:r>
              <a:rPr lang="en-GB" sz="1600" i="1" dirty="0" smtClean="0">
                <a:solidFill>
                  <a:schemeClr val="accent1"/>
                </a:solidFill>
                <a:ea typeface="ＭＳ Ｐゴシック" pitchFamily="1" charset="-128"/>
              </a:rPr>
              <a:t> APP 29 (2008) 393		De </a:t>
            </a:r>
            <a:r>
              <a:rPr lang="en-GB" sz="1600" i="1" dirty="0" err="1" smtClean="0">
                <a:solidFill>
                  <a:schemeClr val="accent1"/>
                </a:solidFill>
                <a:ea typeface="ＭＳ Ｐゴシック" pitchFamily="1" charset="-128"/>
              </a:rPr>
              <a:t>Vries</a:t>
            </a:r>
            <a:r>
              <a:rPr lang="en-GB" sz="1600" i="1" dirty="0" smtClean="0">
                <a:solidFill>
                  <a:schemeClr val="accent1"/>
                </a:solidFill>
                <a:ea typeface="ＭＳ Ｐゴシック" pitchFamily="1" charset="-128"/>
              </a:rPr>
              <a:t> et al. PRL 107 (2011) 061101</a:t>
            </a:r>
          </a:p>
          <a:p>
            <a:pPr>
              <a:defRPr/>
            </a:pPr>
            <a:r>
              <a:rPr lang="en-GB" sz="1600" i="1" dirty="0" err="1" smtClean="0">
                <a:solidFill>
                  <a:schemeClr val="accent1"/>
                </a:solidFill>
                <a:ea typeface="ＭＳ Ｐゴシック" pitchFamily="1" charset="-128"/>
              </a:rPr>
              <a:t>Falcke</a:t>
            </a:r>
            <a:r>
              <a:rPr lang="en-GB" sz="1600" i="1" dirty="0" smtClean="0">
                <a:solidFill>
                  <a:schemeClr val="accent1"/>
                </a:solidFill>
                <a:ea typeface="ＭＳ Ｐゴシック" pitchFamily="1" charset="-128"/>
              </a:rPr>
              <a:t> et al. Nature 435 (2005) 313		James et al. PR E84 (2011) 056602		James et al. PR E84 (2011) 056602</a:t>
            </a:r>
          </a:p>
          <a:p>
            <a:pPr>
              <a:defRPr/>
            </a:pPr>
            <a:r>
              <a:rPr lang="en-GB" sz="1600" i="1" dirty="0" smtClean="0">
                <a:solidFill>
                  <a:schemeClr val="accent1"/>
                </a:solidFill>
                <a:ea typeface="ＭＳ Ｐゴシック" pitchFamily="1" charset="-128"/>
              </a:rPr>
              <a:t>					</a:t>
            </a:r>
            <a:r>
              <a:rPr lang="en-GB" sz="1600" i="1" dirty="0" err="1" smtClean="0">
                <a:solidFill>
                  <a:schemeClr val="accent1"/>
                </a:solidFill>
                <a:ea typeface="ＭＳ Ｐゴシック" pitchFamily="1" charset="-128"/>
              </a:rPr>
              <a:t>Schoorlemmer</a:t>
            </a:r>
            <a:r>
              <a:rPr lang="en-GB" sz="1600" i="1" dirty="0" smtClean="0">
                <a:solidFill>
                  <a:schemeClr val="accent1"/>
                </a:solidFill>
                <a:ea typeface="ＭＳ Ｐゴシック" pitchFamily="1" charset="-128"/>
              </a:rPr>
              <a:t> PhD thesis 2012		De </a:t>
            </a:r>
            <a:r>
              <a:rPr lang="en-GB" sz="1600" i="1" dirty="0" err="1" smtClean="0">
                <a:solidFill>
                  <a:schemeClr val="accent1"/>
                </a:solidFill>
                <a:ea typeface="ＭＳ Ｐゴシック" pitchFamily="1" charset="-128"/>
              </a:rPr>
              <a:t>Vries</a:t>
            </a:r>
            <a:r>
              <a:rPr lang="en-GB" sz="1600" i="1" dirty="0" smtClean="0">
                <a:solidFill>
                  <a:schemeClr val="accent1"/>
                </a:solidFill>
                <a:ea typeface="ＭＳ Ｐゴシック" pitchFamily="1" charset="-128"/>
              </a:rPr>
              <a:t> PhD thesis 2013</a:t>
            </a: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 algn="ctr">
              <a:defRPr/>
            </a:pPr>
            <a:r>
              <a:rPr lang="en-GB" sz="2400" b="1" dirty="0" smtClean="0">
                <a:solidFill>
                  <a:schemeClr val="bg1"/>
                </a:solidFill>
                <a:ea typeface="ＭＳ Ｐゴシック" pitchFamily="1" charset="-128"/>
              </a:rPr>
              <a:t>Key contributions from our </a:t>
            </a:r>
            <a:r>
              <a:rPr lang="en-GB" sz="2400" b="1" dirty="0" smtClean="0">
                <a:solidFill>
                  <a:schemeClr val="accent1"/>
                </a:solidFill>
                <a:ea typeface="ＭＳ Ｐゴシック" pitchFamily="1" charset="-128"/>
              </a:rPr>
              <a:t>Dutch group </a:t>
            </a:r>
            <a:r>
              <a:rPr lang="en-GB" sz="2400" b="1" dirty="0" smtClean="0">
                <a:solidFill>
                  <a:schemeClr val="bg1"/>
                </a:solidFill>
                <a:ea typeface="ＭＳ Ｐゴシック" pitchFamily="1" charset="-128"/>
              </a:rPr>
              <a:t>to measurement, theory and modelling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32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NoiseSourc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950" y="4953000"/>
            <a:ext cx="5276850" cy="3192169"/>
          </a:xfrm>
          <a:prstGeom prst="rect">
            <a:avLst/>
          </a:prstGeom>
        </p:spPr>
      </p:pic>
      <p:sp>
        <p:nvSpPr>
          <p:cNvPr id="6" name="Tijdelijke aanduiding voor inhoud 4"/>
          <p:cNvSpPr>
            <a:spLocks noGrp="1"/>
          </p:cNvSpPr>
          <p:nvPr>
            <p:ph idx="1"/>
          </p:nvPr>
        </p:nvSpPr>
        <p:spPr>
          <a:xfrm>
            <a:off x="406400" y="1220400"/>
            <a:ext cx="12420600" cy="7695000"/>
          </a:xfrm>
        </p:spPr>
        <p:txBody>
          <a:bodyPr/>
          <a:lstStyle/>
          <a:p>
            <a:pPr>
              <a:defRPr/>
            </a:pPr>
            <a:r>
              <a:rPr lang="en-GB" sz="2400" dirty="0" smtClean="0">
                <a:ea typeface="ＭＳ Ｐゴシック" pitchFamily="1" charset="-128"/>
              </a:rPr>
              <a:t>Energy			      Direction				 Composition</a:t>
            </a: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r>
              <a:rPr lang="en-GB" sz="2400" dirty="0" smtClean="0">
                <a:ea typeface="ＭＳ Ｐゴシック" pitchFamily="1" charset="-128"/>
              </a:rPr>
              <a:t>											</a:t>
            </a:r>
            <a:r>
              <a:rPr lang="en-GB" sz="6400" dirty="0" smtClean="0">
                <a:ea typeface="ＭＳ Ｐゴシック" pitchFamily="1" charset="-128"/>
              </a:rPr>
              <a:t> </a:t>
            </a: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2400" dirty="0" smtClean="0">
              <a:ea typeface="ＭＳ Ｐゴシック" pitchFamily="1" charset="-128"/>
            </a:endParaRPr>
          </a:p>
          <a:p>
            <a:pPr>
              <a:defRPr/>
            </a:pPr>
            <a:r>
              <a:rPr lang="en-GB" sz="2400" dirty="0" smtClean="0">
                <a:ea typeface="ＭＳ Ｐゴシック" pitchFamily="1" charset="-128"/>
              </a:rPr>
              <a:t>  Comparable to SD/FD		     Comparable to SD</a:t>
            </a:r>
          </a:p>
        </p:txBody>
      </p:sp>
      <p:sp>
        <p:nvSpPr>
          <p:cNvPr id="27651" name="Titel 3"/>
          <p:cNvSpPr>
            <a:spLocks noGrp="1"/>
          </p:cNvSpPr>
          <p:nvPr>
            <p:ph type="title"/>
          </p:nvPr>
        </p:nvSpPr>
        <p:spPr>
          <a:xfrm>
            <a:off x="0" y="179388"/>
            <a:ext cx="13004800" cy="1054100"/>
          </a:xfrm>
        </p:spPr>
        <p:txBody>
          <a:bodyPr/>
          <a:lstStyle/>
          <a:p>
            <a:pPr algn="ctr"/>
            <a:r>
              <a:rPr lang="en-GB" sz="3200" dirty="0" smtClean="0">
                <a:latin typeface="Arial" pitchFamily="-1" charset="0"/>
                <a:ea typeface="ＭＳ Ｐゴシック" pitchFamily="-1" charset="-128"/>
              </a:rPr>
              <a:t>Cosmic ray observables with radio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30201" y="1752600"/>
            <a:ext cx="3429000" cy="3270568"/>
            <a:chOff x="330201" y="1676400"/>
            <a:chExt cx="3429000" cy="3270568"/>
          </a:xfrm>
        </p:grpSpPr>
        <p:pic>
          <p:nvPicPr>
            <p:cNvPr id="8" name="Picture 7" descr="Energy_estimate.pdf"/>
            <p:cNvPicPr>
              <a:picLocks noChangeAspect="1"/>
            </p:cNvPicPr>
            <p:nvPr/>
          </p:nvPicPr>
          <p:blipFill>
            <a:blip r:embed="rId4"/>
            <a:srcRect t="2700" r="51422"/>
            <a:stretch>
              <a:fillRect/>
            </a:stretch>
          </p:blipFill>
          <p:spPr>
            <a:xfrm>
              <a:off x="330201" y="1676400"/>
              <a:ext cx="3429000" cy="327056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082800" y="3886200"/>
              <a:ext cx="15816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smtClean="0">
                  <a:solidFill>
                    <a:srgbClr val="000000"/>
                  </a:solidFill>
                  <a:latin typeface="Arial"/>
                  <a:cs typeface="Arial"/>
                </a:rPr>
                <a:t>Erdmann, Glaser,</a:t>
              </a:r>
            </a:p>
            <a:p>
              <a:r>
                <a:rPr lang="en-GB" sz="1400" smtClean="0">
                  <a:solidFill>
                    <a:srgbClr val="000000"/>
                  </a:solidFill>
                  <a:latin typeface="Arial"/>
                  <a:cs typeface="Arial"/>
                </a:rPr>
                <a:t>Weidenhaupt </a:t>
              </a:r>
              <a:endParaRPr lang="en-GB" sz="14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63600" y="1828800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Preliminary</a:t>
              </a:r>
              <a:endParaRPr lang="en-GB" sz="18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0200" y="5038757"/>
            <a:ext cx="3505200" cy="3343243"/>
            <a:chOff x="330200" y="4886357"/>
            <a:chExt cx="3505200" cy="3343243"/>
          </a:xfrm>
        </p:grpSpPr>
        <p:pic>
          <p:nvPicPr>
            <p:cNvPr id="12" name="Picture 11" descr="Energy_estimate.pdf"/>
            <p:cNvPicPr>
              <a:picLocks noChangeAspect="1"/>
            </p:cNvPicPr>
            <p:nvPr/>
          </p:nvPicPr>
          <p:blipFill>
            <a:blip r:embed="rId5"/>
            <a:srcRect l="51422" t="2700"/>
            <a:stretch>
              <a:fillRect/>
            </a:stretch>
          </p:blipFill>
          <p:spPr>
            <a:xfrm>
              <a:off x="330200" y="4886357"/>
              <a:ext cx="3505200" cy="334324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387600" y="5715000"/>
              <a:ext cx="129265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deconvoluting</a:t>
              </a:r>
              <a:endParaRPr lang="en-GB" sz="1400" dirty="0" smtClean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r>
                <a:rPr lang="en-GB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SD resolution</a:t>
              </a:r>
            </a:p>
            <a:p>
              <a:r>
                <a:rPr lang="en-GB" sz="1400" b="1" dirty="0" err="1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s</a:t>
              </a:r>
              <a:r>
                <a:rPr lang="en-GB" sz="1400" b="1" baseline="-250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E,radio</a:t>
              </a:r>
              <a:r>
                <a:rPr lang="en-GB" sz="14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=23 %</a:t>
              </a:r>
              <a:endParaRPr lang="en-GB" sz="14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816647" y="5373469"/>
            <a:ext cx="168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00"/>
                </a:solidFill>
                <a:latin typeface="Arial"/>
                <a:cs typeface="Arial"/>
              </a:rPr>
              <a:t>Human source</a:t>
            </a:r>
          </a:p>
          <a:p>
            <a:r>
              <a:rPr lang="en-GB" sz="1800" dirty="0" smtClean="0">
                <a:solidFill>
                  <a:srgbClr val="000000"/>
                </a:solidFill>
                <a:latin typeface="Arial"/>
                <a:cs typeface="Arial"/>
              </a:rPr>
              <a:t>On horizon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17565" y="6167735"/>
            <a:ext cx="942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GB" sz="2400" baseline="-25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f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cs typeface="Arial"/>
              </a:rPr>
              <a:t>=1</a:t>
            </a:r>
            <a:r>
              <a:rPr lang="en-GB" sz="2400" baseline="3000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endParaRPr lang="en-GB" sz="2400" baseline="30000" dirty="0" smtClean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pic>
        <p:nvPicPr>
          <p:cNvPr id="28" name="Picture 27" descr="high_tension_noise_source.JPG"/>
          <p:cNvPicPr>
            <a:picLocks noChangeAspect="1"/>
          </p:cNvPicPr>
          <p:nvPr/>
        </p:nvPicPr>
        <p:blipFill>
          <a:blip r:embed="rId6"/>
          <a:srcRect l="20505" r="8202"/>
          <a:stretch>
            <a:fillRect/>
          </a:stretch>
        </p:blipFill>
        <p:spPr>
          <a:xfrm>
            <a:off x="4749800" y="6019800"/>
            <a:ext cx="1461023" cy="1536962"/>
          </a:xfrm>
          <a:prstGeom prst="rect">
            <a:avLst/>
          </a:prstGeom>
        </p:spPr>
      </p:pic>
      <p:sp>
        <p:nvSpPr>
          <p:cNvPr id="17" name="Notched Right Arrow 16"/>
          <p:cNvSpPr/>
          <p:nvPr/>
        </p:nvSpPr>
        <p:spPr bwMode="auto">
          <a:xfrm>
            <a:off x="9093200" y="3733800"/>
            <a:ext cx="3911600" cy="1447800"/>
          </a:xfrm>
          <a:prstGeom prst="notchedRightArrow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ea typeface="ヒラギノ明朝 ProN W3" charset="-128"/>
                <a:cs typeface="Arial"/>
                <a:sym typeface="American Typewriter" charset="0"/>
              </a:rPr>
              <a:t>Recent results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/>
              <a:ea typeface="ヒラギノ明朝 ProN W3" charset="-128"/>
              <a:cs typeface="Arial"/>
              <a:sym typeface="American Typewriter" charset="0"/>
            </a:endParaRPr>
          </a:p>
        </p:txBody>
      </p:sp>
      <p:pic>
        <p:nvPicPr>
          <p:cNvPr id="18" name="Picture 17" descr="Skyplot_Sep2012_alldata_withSD.pdf"/>
          <p:cNvPicPr>
            <a:picLocks noChangeAspect="1"/>
          </p:cNvPicPr>
          <p:nvPr/>
        </p:nvPicPr>
        <p:blipFill>
          <a:blip r:embed="rId8"/>
          <a:srcRect l="14764" t="3281" r="14764" b="3281"/>
          <a:stretch>
            <a:fillRect/>
          </a:stretch>
        </p:blipFill>
        <p:spPr>
          <a:xfrm>
            <a:off x="4826000" y="1634388"/>
            <a:ext cx="3490490" cy="347101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216400" y="175260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Arial"/>
                <a:cs typeface="Arial"/>
              </a:rPr>
              <a:t>Preliminary</a:t>
            </a:r>
            <a:endParaRPr lang="en-GB" sz="1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33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3"/>
          <p:cNvSpPr>
            <a:spLocks noGrp="1"/>
          </p:cNvSpPr>
          <p:nvPr>
            <p:ph type="title"/>
          </p:nvPr>
        </p:nvSpPr>
        <p:spPr>
          <a:xfrm>
            <a:off x="0" y="179388"/>
            <a:ext cx="13004800" cy="685800"/>
          </a:xfrm>
        </p:spPr>
        <p:txBody>
          <a:bodyPr/>
          <a:lstStyle/>
          <a:p>
            <a:pPr algn="ctr"/>
            <a:r>
              <a:rPr lang="en-GB" sz="3800" dirty="0" smtClean="0">
                <a:latin typeface="Arial" pitchFamily="-1" charset="0"/>
                <a:ea typeface="ＭＳ Ｐゴシック" pitchFamily="-1" charset="-128"/>
              </a:rPr>
              <a:t>Composition from radio: promise becomes reality</a:t>
            </a:r>
            <a:endParaRPr lang="en-GB" sz="3800" i="1" dirty="0" smtClean="0">
              <a:latin typeface="Arial" pitchFamily="-1" charset="0"/>
              <a:ea typeface="ＭＳ Ｐゴシック" pitchFamily="-1" charset="-128"/>
            </a:endParaRPr>
          </a:p>
        </p:txBody>
      </p:sp>
      <p:pic>
        <p:nvPicPr>
          <p:cNvPr id="12" name="Picture 11" descr="stijn_chi2.png"/>
          <p:cNvPicPr>
            <a:picLocks noChangeAspect="1"/>
          </p:cNvPicPr>
          <p:nvPr/>
        </p:nvPicPr>
        <p:blipFill>
          <a:blip r:embed="rId3"/>
          <a:srcRect l="6397" t="8529" r="7873" b="3281"/>
          <a:stretch>
            <a:fillRect/>
          </a:stretch>
        </p:blipFill>
        <p:spPr>
          <a:xfrm>
            <a:off x="863601" y="4876800"/>
            <a:ext cx="3733800" cy="2880650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406400" y="1295401"/>
            <a:ext cx="4800600" cy="3429000"/>
            <a:chOff x="406400" y="1295400"/>
            <a:chExt cx="5181600" cy="3952337"/>
          </a:xfrm>
        </p:grpSpPr>
        <p:pic>
          <p:nvPicPr>
            <p:cNvPr id="11" name="Picture 10" descr="stijn_ldf.png"/>
            <p:cNvPicPr>
              <a:picLocks noChangeAspect="1"/>
            </p:cNvPicPr>
            <p:nvPr/>
          </p:nvPicPr>
          <p:blipFill>
            <a:blip r:embed="rId4"/>
            <a:srcRect l="5413" t="8529" r="7873" b="3281"/>
            <a:stretch>
              <a:fillRect/>
            </a:stretch>
          </p:blipFill>
          <p:spPr>
            <a:xfrm>
              <a:off x="406400" y="1295400"/>
              <a:ext cx="5181600" cy="3952337"/>
            </a:xfrm>
            <a:prstGeom prst="rect">
              <a:avLst/>
            </a:prstGeom>
            <a:effectLst/>
          </p:spPr>
        </p:pic>
        <p:pic>
          <p:nvPicPr>
            <p:cNvPr id="13" name="Picture 12" descr="stijn_layout.png"/>
            <p:cNvPicPr>
              <a:picLocks noChangeAspect="1"/>
            </p:cNvPicPr>
            <p:nvPr/>
          </p:nvPicPr>
          <p:blipFill>
            <a:blip r:embed="rId5"/>
            <a:srcRect l="23943" t="10606" r="10022" b="12477"/>
            <a:stretch>
              <a:fillRect/>
            </a:stretch>
          </p:blipFill>
          <p:spPr>
            <a:xfrm>
              <a:off x="3676451" y="1905000"/>
              <a:ext cx="1759149" cy="1828800"/>
            </a:xfrm>
            <a:prstGeom prst="rect">
              <a:avLst/>
            </a:prstGeom>
            <a:effectLst/>
          </p:spPr>
        </p:pic>
      </p:grpSp>
      <p:sp>
        <p:nvSpPr>
          <p:cNvPr id="15" name="TextBox 14"/>
          <p:cNvSpPr txBox="1"/>
          <p:nvPr/>
        </p:nvSpPr>
        <p:spPr>
          <a:xfrm>
            <a:off x="1225525" y="5562600"/>
            <a:ext cx="1390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solidFill>
                  <a:schemeClr val="bg1"/>
                </a:solidFill>
                <a:latin typeface="Arial"/>
                <a:cs typeface="Arial"/>
              </a:rPr>
              <a:t>Stijn</a:t>
            </a:r>
            <a:r>
              <a:rPr lang="en-GB" sz="1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Arial"/>
                <a:cs typeface="Arial"/>
              </a:rPr>
              <a:t>Buitink</a:t>
            </a:r>
            <a:endParaRPr lang="en-GB" sz="1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GB" sz="1800" dirty="0" smtClean="0">
                <a:solidFill>
                  <a:schemeClr val="bg1"/>
                </a:solidFill>
                <a:latin typeface="Arial"/>
                <a:cs typeface="Arial"/>
              </a:rPr>
              <a:t>LOFAR</a:t>
            </a:r>
            <a:endParaRPr lang="en-GB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06400" y="838800"/>
            <a:ext cx="12420600" cy="608400"/>
          </a:xfrm>
        </p:spPr>
        <p:txBody>
          <a:bodyPr/>
          <a:lstStyle/>
          <a:p>
            <a:pPr>
              <a:defRPr/>
            </a:pPr>
            <a:r>
              <a:rPr lang="en-GB" sz="2400" b="1" dirty="0" smtClean="0">
                <a:ea typeface="ＭＳ Ｐゴシック" pitchFamily="1" charset="-128"/>
              </a:rPr>
              <a:t>Shower shape compared to model	   Radio pulse/frequency spectrum per station</a:t>
            </a:r>
          </a:p>
        </p:txBody>
      </p:sp>
      <p:pic>
        <p:nvPicPr>
          <p:cNvPr id="9" name="Picture 8" descr="Grebe_s200_Xmax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5200" y="4876800"/>
            <a:ext cx="4648200" cy="3142968"/>
          </a:xfrm>
          <a:prstGeom prst="rect">
            <a:avLst/>
          </a:prstGeom>
          <a:effectLst/>
        </p:spPr>
      </p:pic>
      <p:sp>
        <p:nvSpPr>
          <p:cNvPr id="16" name="TextBox 15"/>
          <p:cNvSpPr txBox="1"/>
          <p:nvPr/>
        </p:nvSpPr>
        <p:spPr>
          <a:xfrm>
            <a:off x="8788400" y="5181600"/>
            <a:ext cx="1570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smtClean="0">
                <a:solidFill>
                  <a:schemeClr val="bg1"/>
                </a:solidFill>
                <a:latin typeface="Arial"/>
                <a:cs typeface="Arial"/>
              </a:rPr>
              <a:t>Stefan Grebe</a:t>
            </a:r>
          </a:p>
          <a:p>
            <a:r>
              <a:rPr lang="en-GB" sz="1800" smtClean="0">
                <a:solidFill>
                  <a:schemeClr val="bg1"/>
                </a:solidFill>
                <a:latin typeface="Arial"/>
                <a:cs typeface="Arial"/>
              </a:rPr>
              <a:t>AERA/Auger</a:t>
            </a:r>
            <a:endParaRPr lang="en-GB" sz="180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6392993" y="1332000"/>
            <a:ext cx="2014407" cy="3412800"/>
            <a:chOff x="6731000" y="1676400"/>
            <a:chExt cx="2014407" cy="3968034"/>
          </a:xfrm>
        </p:grpSpPr>
        <p:pic>
          <p:nvPicPr>
            <p:cNvPr id="10" name="Picture 9" descr="Grebe_spectral_index.pdf"/>
            <p:cNvPicPr>
              <a:picLocks noChangeAspect="1"/>
            </p:cNvPicPr>
            <p:nvPr/>
          </p:nvPicPr>
          <p:blipFill>
            <a:blip r:embed="rId7"/>
            <a:srcRect r="53622"/>
            <a:stretch>
              <a:fillRect/>
            </a:stretch>
          </p:blipFill>
          <p:spPr>
            <a:xfrm>
              <a:off x="6731000" y="1676400"/>
              <a:ext cx="2014375" cy="1986834"/>
            </a:xfrm>
            <a:prstGeom prst="rect">
              <a:avLst/>
            </a:prstGeom>
            <a:effectLst/>
          </p:spPr>
        </p:pic>
        <p:pic>
          <p:nvPicPr>
            <p:cNvPr id="40" name="Picture 39" descr="Grebe_spectral_index.pdf"/>
            <p:cNvPicPr>
              <a:picLocks noChangeAspect="1"/>
            </p:cNvPicPr>
            <p:nvPr/>
          </p:nvPicPr>
          <p:blipFill>
            <a:blip r:embed="rId7"/>
            <a:srcRect l="53622"/>
            <a:stretch>
              <a:fillRect/>
            </a:stretch>
          </p:blipFill>
          <p:spPr>
            <a:xfrm>
              <a:off x="6731000" y="3657600"/>
              <a:ext cx="2014407" cy="1986834"/>
            </a:xfrm>
            <a:prstGeom prst="rect">
              <a:avLst/>
            </a:prstGeom>
            <a:effectLst/>
          </p:spPr>
        </p:pic>
      </p:grpSp>
      <p:sp>
        <p:nvSpPr>
          <p:cNvPr id="64" name="TextBox 63"/>
          <p:cNvSpPr txBox="1"/>
          <p:nvPr/>
        </p:nvSpPr>
        <p:spPr>
          <a:xfrm>
            <a:off x="3225800" y="6324600"/>
            <a:ext cx="2590800" cy="400110"/>
          </a:xfrm>
          <a:prstGeom prst="rect">
            <a:avLst/>
          </a:prstGeom>
          <a:solidFill>
            <a:schemeClr val="tx1"/>
          </a:solidFill>
          <a:ln w="28575" cap="flat" cmpd="sng" algn="ctr">
            <a:solidFill>
              <a:srgbClr val="BE311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GB" sz="2000" b="1" smtClean="0">
                <a:solidFill>
                  <a:schemeClr val="bg1"/>
                </a:solidFill>
                <a:latin typeface="Symbol" charset="2"/>
                <a:cs typeface="Symbol" charset="2"/>
              </a:rPr>
              <a:t>s</a:t>
            </a:r>
            <a:r>
              <a:rPr lang="en-GB" sz="2000" b="1" smtClean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lang="en-GB" sz="2000" b="1" i="1" smtClean="0">
                <a:solidFill>
                  <a:schemeClr val="bg1"/>
                </a:solidFill>
                <a:latin typeface="Arial"/>
                <a:cs typeface="Arial"/>
              </a:rPr>
              <a:t>X</a:t>
            </a:r>
            <a:r>
              <a:rPr lang="en-GB" sz="2000" b="1" baseline="-25000" smtClean="0">
                <a:solidFill>
                  <a:schemeClr val="bg1"/>
                </a:solidFill>
                <a:latin typeface="Arial"/>
                <a:cs typeface="Arial"/>
              </a:rPr>
              <a:t>max</a:t>
            </a:r>
            <a:r>
              <a:rPr lang="en-GB" sz="2000" b="1" smtClean="0">
                <a:solidFill>
                  <a:schemeClr val="bg1"/>
                </a:solidFill>
                <a:latin typeface="Arial"/>
                <a:cs typeface="Arial"/>
              </a:rPr>
              <a:t>)≈15-20 g/cm</a:t>
            </a:r>
            <a:r>
              <a:rPr lang="en-GB" sz="2000" b="1" baseline="3000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sz="2000" b="1" baseline="300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464800" y="6324600"/>
            <a:ext cx="2214468" cy="707886"/>
          </a:xfrm>
          <a:prstGeom prst="rect">
            <a:avLst/>
          </a:prstGeom>
          <a:solidFill>
            <a:schemeClr val="tx1"/>
          </a:solidFill>
          <a:ln w="28575" cap="flat" cmpd="sng" algn="ctr">
            <a:solidFill>
              <a:srgbClr val="BE311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GB" sz="2000" b="1" smtClean="0">
                <a:solidFill>
                  <a:schemeClr val="bg1"/>
                </a:solidFill>
                <a:latin typeface="Symbol" charset="2"/>
                <a:cs typeface="Symbol" charset="2"/>
              </a:rPr>
              <a:t>s</a:t>
            </a:r>
            <a:r>
              <a:rPr lang="en-GB" sz="2000" b="1" smtClean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lang="en-GB" sz="2000" b="1" i="1" smtClean="0">
                <a:solidFill>
                  <a:schemeClr val="bg1"/>
                </a:solidFill>
                <a:latin typeface="Arial"/>
                <a:cs typeface="Arial"/>
              </a:rPr>
              <a:t>X</a:t>
            </a:r>
            <a:r>
              <a:rPr lang="en-GB" sz="2000" b="1" baseline="-25000" smtClean="0">
                <a:solidFill>
                  <a:schemeClr val="bg1"/>
                </a:solidFill>
                <a:latin typeface="Arial"/>
                <a:cs typeface="Arial"/>
              </a:rPr>
              <a:t>max</a:t>
            </a:r>
            <a:r>
              <a:rPr lang="en-GB" sz="2000" b="1" smtClean="0">
                <a:solidFill>
                  <a:schemeClr val="bg1"/>
                </a:solidFill>
                <a:latin typeface="Arial"/>
                <a:cs typeface="Arial"/>
              </a:rPr>
              <a:t>)≈50 g/cm</a:t>
            </a:r>
            <a:r>
              <a:rPr lang="en-GB" sz="2000" b="1" baseline="3000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</a:p>
          <a:p>
            <a:r>
              <a:rPr lang="en-GB" sz="2000" b="1" smtClean="0">
                <a:solidFill>
                  <a:schemeClr val="bg1"/>
                </a:solidFill>
                <a:latin typeface="Arial"/>
                <a:cs typeface="Arial"/>
              </a:rPr>
              <a:t>per station</a:t>
            </a:r>
            <a:endParaRPr lang="en-GB" sz="20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0" y="8077200"/>
            <a:ext cx="13004800" cy="1015663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0000"/>
                </a:solidFill>
                <a:latin typeface="Arial"/>
                <a:cs typeface="Arial"/>
              </a:rPr>
              <a:t>Past year: breakthroughs at LOFAR &amp; AERA</a:t>
            </a:r>
          </a:p>
          <a:p>
            <a:pPr algn="ctr"/>
            <a:r>
              <a:rPr lang="en-GB" sz="3200" b="1" dirty="0" smtClean="0">
                <a:solidFill>
                  <a:srgbClr val="BE311A"/>
                </a:solidFill>
                <a:latin typeface="Arial"/>
                <a:cs typeface="Arial"/>
              </a:rPr>
              <a:t>Coming year: Statistics and analysis</a:t>
            </a:r>
            <a:endParaRPr lang="en-GB" sz="3200" b="1" dirty="0">
              <a:solidFill>
                <a:srgbClr val="BE311A"/>
              </a:solidFill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63600" y="7543800"/>
            <a:ext cx="3916457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rabicPlain" startAt="550"/>
            </a:pP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    600     650      700     750     800      850</a:t>
            </a:r>
          </a:p>
          <a:p>
            <a:pPr marL="342900" indent="-342900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				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en-US" sz="14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max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[g/cm</a:t>
            </a:r>
            <a:r>
              <a:rPr lang="en-US" sz="14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]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787400" y="4800600"/>
            <a:ext cx="304800" cy="27432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42920" y="4774049"/>
            <a:ext cx="425480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25</a:t>
            </a:r>
          </a:p>
          <a:p>
            <a:pPr marL="342900" indent="-342900" algn="r"/>
            <a:endParaRPr lang="en-US" sz="1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r"/>
            <a:endParaRPr lang="en-US" sz="1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r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20</a:t>
            </a:r>
          </a:p>
          <a:p>
            <a:pPr marL="342900" indent="-342900" algn="r"/>
            <a:endParaRPr lang="en-US" sz="1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r"/>
            <a:endParaRPr lang="en-US" sz="1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r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15</a:t>
            </a:r>
          </a:p>
          <a:p>
            <a:pPr marL="342900" indent="-342900" algn="r"/>
            <a:endParaRPr lang="en-US" sz="1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r"/>
            <a:endParaRPr lang="en-US" sz="1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r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10</a:t>
            </a:r>
          </a:p>
          <a:p>
            <a:pPr marL="342900" indent="-342900" algn="r"/>
            <a:endParaRPr lang="en-US" sz="1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r"/>
            <a:endParaRPr lang="en-US" sz="1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r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5</a:t>
            </a:r>
          </a:p>
          <a:p>
            <a:pPr marL="342900" indent="-342900" algn="r"/>
            <a:endParaRPr lang="en-US" sz="1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r"/>
            <a:endParaRPr lang="en-US" sz="1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r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83" name="TextBox 82"/>
          <p:cNvSpPr txBox="1"/>
          <p:nvPr/>
        </p:nvSpPr>
        <p:spPr>
          <a:xfrm rot="16200000">
            <a:off x="62835" y="5372765"/>
            <a:ext cx="1147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Reduced χ</a:t>
            </a:r>
            <a:r>
              <a:rPr lang="en-US" sz="14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9321800" y="1295400"/>
            <a:ext cx="3429000" cy="3465732"/>
            <a:chOff x="9321800" y="1295400"/>
            <a:chExt cx="3429000" cy="3465732"/>
          </a:xfrm>
        </p:grpSpPr>
        <p:grpSp>
          <p:nvGrpSpPr>
            <p:cNvPr id="45" name="Group 81"/>
            <p:cNvGrpSpPr/>
            <p:nvPr/>
          </p:nvGrpSpPr>
          <p:grpSpPr>
            <a:xfrm>
              <a:off x="9321800" y="1384435"/>
              <a:ext cx="950341" cy="3064853"/>
              <a:chOff x="1625600" y="3200400"/>
              <a:chExt cx="465667" cy="838200"/>
            </a:xfrm>
          </p:grpSpPr>
          <p:sp>
            <p:nvSpPr>
              <p:cNvPr id="46" name="Freeform 45"/>
              <p:cNvSpPr/>
              <p:nvPr/>
            </p:nvSpPr>
            <p:spPr bwMode="auto">
              <a:xfrm>
                <a:off x="1693333" y="3204633"/>
                <a:ext cx="160867" cy="833967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47" name="Freeform 46"/>
              <p:cNvSpPr/>
              <p:nvPr/>
            </p:nvSpPr>
            <p:spPr bwMode="auto">
              <a:xfrm>
                <a:off x="1625600" y="3200400"/>
                <a:ext cx="237067" cy="838200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48" name="Freeform 47"/>
              <p:cNvSpPr/>
              <p:nvPr/>
            </p:nvSpPr>
            <p:spPr bwMode="auto">
              <a:xfrm>
                <a:off x="1778000" y="3200400"/>
                <a:ext cx="84667" cy="838200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 bwMode="auto">
              <a:xfrm flipH="1">
                <a:off x="1862667" y="3204633"/>
                <a:ext cx="160867" cy="833967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 bwMode="auto">
              <a:xfrm flipH="1">
                <a:off x="1854200" y="3200400"/>
                <a:ext cx="237067" cy="838200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51" name="Freeform 50"/>
              <p:cNvSpPr/>
              <p:nvPr/>
            </p:nvSpPr>
            <p:spPr bwMode="auto">
              <a:xfrm flipH="1">
                <a:off x="1854200" y="3200400"/>
                <a:ext cx="84667" cy="838200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</p:grpSp>
        <p:grpSp>
          <p:nvGrpSpPr>
            <p:cNvPr id="66" name="Group 81"/>
            <p:cNvGrpSpPr/>
            <p:nvPr/>
          </p:nvGrpSpPr>
          <p:grpSpPr>
            <a:xfrm>
              <a:off x="9324547" y="2667000"/>
              <a:ext cx="950341" cy="1752601"/>
              <a:chOff x="1625600" y="3200400"/>
              <a:chExt cx="465667" cy="838200"/>
            </a:xfrm>
          </p:grpSpPr>
          <p:sp>
            <p:nvSpPr>
              <p:cNvPr id="67" name="Freeform 66"/>
              <p:cNvSpPr/>
              <p:nvPr/>
            </p:nvSpPr>
            <p:spPr bwMode="auto">
              <a:xfrm>
                <a:off x="1693333" y="3204633"/>
                <a:ext cx="160867" cy="833967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68" name="Freeform 67"/>
              <p:cNvSpPr/>
              <p:nvPr/>
            </p:nvSpPr>
            <p:spPr bwMode="auto">
              <a:xfrm>
                <a:off x="1625600" y="3200400"/>
                <a:ext cx="237067" cy="838200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69" name="Freeform 68"/>
              <p:cNvSpPr/>
              <p:nvPr/>
            </p:nvSpPr>
            <p:spPr bwMode="auto">
              <a:xfrm>
                <a:off x="1778000" y="3200400"/>
                <a:ext cx="84667" cy="838200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70" name="Freeform 69"/>
              <p:cNvSpPr/>
              <p:nvPr/>
            </p:nvSpPr>
            <p:spPr bwMode="auto">
              <a:xfrm flipH="1">
                <a:off x="1862667" y="3204633"/>
                <a:ext cx="160867" cy="833967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71" name="Freeform 70"/>
              <p:cNvSpPr/>
              <p:nvPr/>
            </p:nvSpPr>
            <p:spPr bwMode="auto">
              <a:xfrm flipH="1">
                <a:off x="1854200" y="3200400"/>
                <a:ext cx="237067" cy="838200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72" name="Freeform 71"/>
              <p:cNvSpPr/>
              <p:nvPr/>
            </p:nvSpPr>
            <p:spPr bwMode="auto">
              <a:xfrm flipH="1">
                <a:off x="1854200" y="3200400"/>
                <a:ext cx="84667" cy="838200"/>
              </a:xfrm>
              <a:custGeom>
                <a:avLst/>
                <a:gdLst>
                  <a:gd name="connsiteX0" fmla="*/ 160867 w 160867"/>
                  <a:gd name="connsiteY0" fmla="*/ 0 h 833967"/>
                  <a:gd name="connsiteX1" fmla="*/ 122767 w 160867"/>
                  <a:gd name="connsiteY1" fmla="*/ 325967 h 833967"/>
                  <a:gd name="connsiteX2" fmla="*/ 59267 w 160867"/>
                  <a:gd name="connsiteY2" fmla="*/ 656167 h 833967"/>
                  <a:gd name="connsiteX3" fmla="*/ 0 w 160867"/>
                  <a:gd name="connsiteY3" fmla="*/ 833967 h 83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867" h="833967">
                    <a:moveTo>
                      <a:pt x="160867" y="0"/>
                    </a:moveTo>
                    <a:cubicBezTo>
                      <a:pt x="150283" y="108303"/>
                      <a:pt x="139700" y="216606"/>
                      <a:pt x="122767" y="325967"/>
                    </a:cubicBezTo>
                    <a:cubicBezTo>
                      <a:pt x="105834" y="435328"/>
                      <a:pt x="79728" y="571500"/>
                      <a:pt x="59267" y="656167"/>
                    </a:cubicBezTo>
                    <a:cubicBezTo>
                      <a:pt x="38806" y="740834"/>
                      <a:pt x="0" y="833967"/>
                      <a:pt x="0" y="833967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9796853" y="1295400"/>
              <a:ext cx="2607037" cy="2726334"/>
              <a:chOff x="9922306" y="1904999"/>
              <a:chExt cx="2607037" cy="2726334"/>
            </a:xfrm>
          </p:grpSpPr>
          <p:cxnSp>
            <p:nvCxnSpPr>
              <p:cNvPr id="65" name="Straight Connector 64"/>
              <p:cNvCxnSpPr/>
              <p:nvPr/>
            </p:nvCxnSpPr>
            <p:spPr bwMode="auto">
              <a:xfrm rot="5400000">
                <a:off x="9504000" y="2628900"/>
                <a:ext cx="838200" cy="1588"/>
              </a:xfrm>
              <a:prstGeom prst="line">
                <a:avLst/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38100" cap="flat" cmpd="sng" algn="ctr">
                <a:solidFill>
                  <a:srgbClr val="C248B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Straight Connector 74"/>
              <p:cNvCxnSpPr>
                <a:endCxn id="54" idx="0"/>
              </p:cNvCxnSpPr>
              <p:nvPr/>
            </p:nvCxnSpPr>
            <p:spPr bwMode="auto">
              <a:xfrm rot="16200000" flipH="1">
                <a:off x="9867205" y="1969194"/>
                <a:ext cx="2726333" cy="2597943"/>
              </a:xfrm>
              <a:prstGeom prst="line">
                <a:avLst/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 cap="flat" cmpd="sng" algn="ctr">
                <a:solidFill>
                  <a:srgbClr val="C248B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" name="Straight Connector 75"/>
              <p:cNvCxnSpPr>
                <a:endCxn id="54" idx="0"/>
              </p:cNvCxnSpPr>
              <p:nvPr/>
            </p:nvCxnSpPr>
            <p:spPr bwMode="auto">
              <a:xfrm>
                <a:off x="9931400" y="2743200"/>
                <a:ext cx="2597943" cy="1888133"/>
              </a:xfrm>
              <a:prstGeom prst="line">
                <a:avLst/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 cap="flat" cmpd="sng" algn="ctr">
                <a:solidFill>
                  <a:srgbClr val="C248B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88" name="Group 87"/>
            <p:cNvGrpSpPr/>
            <p:nvPr/>
          </p:nvGrpSpPr>
          <p:grpSpPr>
            <a:xfrm>
              <a:off x="9796853" y="2590801"/>
              <a:ext cx="2607037" cy="1430933"/>
              <a:chOff x="9922306" y="3200400"/>
              <a:chExt cx="2607037" cy="1430933"/>
            </a:xfrm>
          </p:grpSpPr>
          <p:cxnSp>
            <p:nvCxnSpPr>
              <p:cNvPr id="73" name="Straight Connector 72"/>
              <p:cNvCxnSpPr/>
              <p:nvPr/>
            </p:nvCxnSpPr>
            <p:spPr bwMode="auto">
              <a:xfrm rot="5400000">
                <a:off x="9504000" y="3923506"/>
                <a:ext cx="838200" cy="1588"/>
              </a:xfrm>
              <a:prstGeom prst="line">
                <a:avLst/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38100" cap="flat" cmpd="sng" algn="ctr">
                <a:solidFill>
                  <a:srgbClr val="2537F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2" name="Straight Connector 81"/>
              <p:cNvCxnSpPr>
                <a:endCxn id="54" idx="0"/>
              </p:cNvCxnSpPr>
              <p:nvPr/>
            </p:nvCxnSpPr>
            <p:spPr bwMode="auto">
              <a:xfrm>
                <a:off x="9931400" y="3200400"/>
                <a:ext cx="2597943" cy="1430933"/>
              </a:xfrm>
              <a:prstGeom prst="line">
                <a:avLst/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 cap="flat" cmpd="sng" algn="ctr">
                <a:solidFill>
                  <a:srgbClr val="2537F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5" name="Straight Connector 84"/>
              <p:cNvCxnSpPr>
                <a:endCxn id="54" idx="0"/>
              </p:cNvCxnSpPr>
              <p:nvPr/>
            </p:nvCxnSpPr>
            <p:spPr bwMode="auto">
              <a:xfrm>
                <a:off x="9931400" y="4038600"/>
                <a:ext cx="2597943" cy="592733"/>
              </a:xfrm>
              <a:prstGeom prst="line">
                <a:avLst/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 cap="flat" cmpd="sng" algn="ctr">
                <a:solidFill>
                  <a:srgbClr val="2537F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0" name="TextBox 89"/>
            <p:cNvSpPr txBox="1"/>
            <p:nvPr/>
          </p:nvSpPr>
          <p:spPr>
            <a:xfrm>
              <a:off x="10341280" y="1905001"/>
              <a:ext cx="1826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iron: short </a:t>
              </a:r>
              <a:r>
                <a:rPr lang="en-GB" sz="1800" dirty="0" err="1" smtClean="0">
                  <a:solidFill>
                    <a:schemeClr val="bg1"/>
                  </a:solidFill>
                  <a:latin typeface="Symbol" charset="2"/>
                  <a:cs typeface="Symbol" charset="2"/>
                </a:rPr>
                <a:t>D</a:t>
              </a:r>
              <a:r>
                <a:rPr lang="en-GB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t</a:t>
              </a:r>
              <a:r>
                <a:rPr lang="en-GB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,</a:t>
              </a:r>
            </a:p>
            <a:p>
              <a:r>
                <a:rPr lang="en-GB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       short pulse</a:t>
              </a:r>
              <a:endParaRPr lang="en-GB" sz="18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0300718" y="4114801"/>
              <a:ext cx="20066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proton: long </a:t>
              </a:r>
              <a:r>
                <a:rPr lang="en-GB" sz="1800" dirty="0" err="1" smtClean="0">
                  <a:solidFill>
                    <a:schemeClr val="bg1"/>
                  </a:solidFill>
                  <a:latin typeface="Symbol" charset="2"/>
                  <a:cs typeface="Symbol" charset="2"/>
                </a:rPr>
                <a:t>D</a:t>
              </a:r>
              <a:r>
                <a:rPr lang="en-GB" sz="1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t</a:t>
              </a:r>
              <a:endParaRPr lang="en-GB" sz="1800" dirty="0" smtClean="0">
                <a:solidFill>
                  <a:schemeClr val="bg1"/>
                </a:solidFill>
                <a:latin typeface="Arial"/>
                <a:cs typeface="Arial"/>
              </a:endParaRPr>
            </a:p>
            <a:p>
              <a:r>
                <a:rPr lang="en-GB" sz="1800" dirty="0" smtClean="0">
                  <a:solidFill>
                    <a:schemeClr val="bg1"/>
                  </a:solidFill>
                  <a:latin typeface="Arial"/>
                  <a:cs typeface="Arial"/>
                </a:rPr>
                <a:t>            long pulse</a:t>
              </a:r>
              <a:endParaRPr lang="en-GB" sz="18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pic>
          <p:nvPicPr>
            <p:cNvPr id="84" name="Picture 83" descr="AERA_station_drawing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217400" y="3863139"/>
              <a:ext cx="533400" cy="785061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34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3"/>
          <p:cNvSpPr>
            <a:spLocks noGrp="1"/>
          </p:cNvSpPr>
          <p:nvPr>
            <p:ph type="title"/>
          </p:nvPr>
        </p:nvSpPr>
        <p:spPr>
          <a:xfrm>
            <a:off x="0" y="179388"/>
            <a:ext cx="13004800" cy="685800"/>
          </a:xfrm>
        </p:spPr>
        <p:txBody>
          <a:bodyPr/>
          <a:lstStyle/>
          <a:p>
            <a:pPr algn="ctr"/>
            <a:r>
              <a:rPr lang="en-GB" sz="3800" dirty="0" smtClean="0">
                <a:latin typeface="Arial" pitchFamily="-1" charset="0"/>
                <a:ea typeface="ＭＳ Ｐゴシック" pitchFamily="-1" charset="-128"/>
              </a:rPr>
              <a:t>Summary</a:t>
            </a:r>
            <a:endParaRPr lang="en-GB" sz="3800" i="1" dirty="0" smtClean="0">
              <a:latin typeface="Arial" pitchFamily="-1" charset="0"/>
              <a:ea typeface="ＭＳ Ｐゴシック" pitchFamily="-1" charset="-128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168400" y="1220400"/>
            <a:ext cx="11430000" cy="7695000"/>
          </a:xfrm>
        </p:spPr>
        <p:txBody>
          <a:bodyPr/>
          <a:lstStyle/>
          <a:p>
            <a:pPr marL="514350" indent="-514350">
              <a:buFont typeface="Arial"/>
              <a:buChar char="•"/>
              <a:defRPr/>
            </a:pPr>
            <a:r>
              <a:rPr lang="en-GB" sz="3200" dirty="0" smtClean="0">
                <a:ea typeface="ＭＳ Ｐゴシック" pitchFamily="1" charset="-128"/>
              </a:rPr>
              <a:t>Auger and TA delivered intriguing results</a:t>
            </a:r>
          </a:p>
          <a:p>
            <a:pPr marL="514350" indent="-514350">
              <a:buFont typeface="Arial"/>
              <a:buChar char="•"/>
              <a:defRPr/>
            </a:pPr>
            <a:r>
              <a:rPr lang="en-GB" sz="3200" dirty="0" smtClean="0">
                <a:ea typeface="ＭＳ Ｐゴシック" pitchFamily="1" charset="-128"/>
              </a:rPr>
              <a:t>More to follow, also jointly</a:t>
            </a:r>
          </a:p>
          <a:p>
            <a:pPr>
              <a:defRPr/>
            </a:pPr>
            <a:endParaRPr lang="en-GB" sz="3200" dirty="0" smtClean="0">
              <a:ea typeface="ＭＳ Ｐゴシック" pitchFamily="1" charset="-128"/>
            </a:endParaRPr>
          </a:p>
          <a:p>
            <a:pPr marL="514350" indent="-514350">
              <a:buFont typeface="Arial"/>
              <a:buChar char="•"/>
              <a:defRPr/>
            </a:pPr>
            <a:r>
              <a:rPr lang="en-GB" sz="3200" dirty="0" smtClean="0">
                <a:ea typeface="ＭＳ Ｐゴシック" pitchFamily="1" charset="-128"/>
              </a:rPr>
              <a:t>Many mysteries still surround </a:t>
            </a:r>
            <a:r>
              <a:rPr lang="en-GB" sz="3200" dirty="0" err="1" smtClean="0">
                <a:ea typeface="ＭＳ Ｐゴシック" pitchFamily="1" charset="-128"/>
              </a:rPr>
              <a:t>UHECRs</a:t>
            </a:r>
            <a:endParaRPr lang="en-GB" sz="3200" dirty="0" smtClean="0">
              <a:ea typeface="ＭＳ Ｐゴシック" pitchFamily="1" charset="-128"/>
            </a:endParaRPr>
          </a:p>
          <a:p>
            <a:pPr marL="971550" lvl="5" indent="-514350">
              <a:buFont typeface="Arial"/>
              <a:buChar char="•"/>
              <a:defRPr/>
            </a:pPr>
            <a:r>
              <a:rPr lang="en-GB" sz="3200" dirty="0" smtClean="0">
                <a:ea typeface="ＭＳ Ｐゴシック" pitchFamily="1" charset="-128"/>
              </a:rPr>
              <a:t>Knowing the UHECR </a:t>
            </a:r>
            <a:r>
              <a:rPr lang="en-GB" sz="3200" dirty="0" smtClean="0">
                <a:solidFill>
                  <a:srgbClr val="BE311A"/>
                </a:solidFill>
                <a:ea typeface="ＭＳ Ｐゴシック" pitchFamily="1" charset="-128"/>
              </a:rPr>
              <a:t>composition </a:t>
            </a:r>
            <a:r>
              <a:rPr lang="en-GB" sz="3200" dirty="0" smtClean="0">
                <a:ea typeface="ＭＳ Ｐゴシック" pitchFamily="1" charset="-128"/>
              </a:rPr>
              <a:t>in crucial</a:t>
            </a:r>
          </a:p>
          <a:p>
            <a:pPr marL="971550" lvl="5" indent="-514350">
              <a:buFont typeface="Arial"/>
              <a:buChar char="•"/>
              <a:defRPr/>
            </a:pPr>
            <a:r>
              <a:rPr lang="en-GB" sz="3200" dirty="0" smtClean="0">
                <a:ea typeface="ＭＳ Ｐゴシック" pitchFamily="1" charset="-128"/>
              </a:rPr>
              <a:t>Need </a:t>
            </a:r>
            <a:r>
              <a:rPr lang="en-GB" sz="3200" dirty="0" smtClean="0">
                <a:solidFill>
                  <a:schemeClr val="accent1"/>
                </a:solidFill>
                <a:ea typeface="ＭＳ Ｐゴシック" pitchFamily="1" charset="-128"/>
              </a:rPr>
              <a:t>more statistics</a:t>
            </a:r>
            <a:endParaRPr lang="en-GB" sz="32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3200" dirty="0" smtClean="0">
              <a:ea typeface="ＭＳ Ｐゴシック" pitchFamily="1" charset="-128"/>
            </a:endParaRPr>
          </a:p>
          <a:p>
            <a:pPr marL="514350" indent="-514350">
              <a:buFont typeface="Arial"/>
              <a:buChar char="•"/>
              <a:defRPr/>
            </a:pPr>
            <a:r>
              <a:rPr lang="en-GB" sz="3200" dirty="0" smtClean="0">
                <a:ea typeface="ＭＳ Ｐゴシック" pitchFamily="1" charset="-128"/>
              </a:rPr>
              <a:t>Much larger detector acceptance needed:</a:t>
            </a:r>
          </a:p>
          <a:p>
            <a:pPr marL="971550" lvl="5" indent="-514350">
              <a:buFont typeface="Arial"/>
              <a:buChar char="•"/>
              <a:defRPr/>
            </a:pPr>
            <a:r>
              <a:rPr lang="en-GB" sz="3200" dirty="0" smtClean="0">
                <a:ea typeface="ＭＳ Ｐゴシック" pitchFamily="1" charset="-128"/>
              </a:rPr>
              <a:t>Next ground array with new detection techniques</a:t>
            </a:r>
          </a:p>
          <a:p>
            <a:pPr marL="1428750" lvl="6" indent="-514350">
              <a:buFont typeface="Arial"/>
              <a:buChar char="•"/>
              <a:defRPr/>
            </a:pPr>
            <a:r>
              <a:rPr lang="en-GB" sz="3200" dirty="0" smtClean="0">
                <a:ea typeface="ＭＳ Ｐゴシック" pitchFamily="1" charset="-128"/>
              </a:rPr>
              <a:t>Radio detection is excellent </a:t>
            </a:r>
            <a:r>
              <a:rPr lang="en-GB" sz="3200" dirty="0" smtClean="0">
                <a:ea typeface="ＭＳ Ｐゴシック" pitchFamily="1" charset="-128"/>
              </a:rPr>
              <a:t>candidate, e.g. GRAND</a:t>
            </a:r>
            <a:endParaRPr lang="en-GB" sz="3200" dirty="0" smtClean="0">
              <a:ea typeface="ＭＳ Ｐゴシック" pitchFamily="1" charset="-128"/>
            </a:endParaRPr>
          </a:p>
          <a:p>
            <a:pPr marL="971550" lvl="5" indent="-514350">
              <a:buFont typeface="Arial"/>
              <a:buChar char="•"/>
              <a:defRPr/>
            </a:pPr>
            <a:r>
              <a:rPr lang="en-GB" sz="3200" dirty="0" smtClean="0">
                <a:ea typeface="ＭＳ Ｐゴシック" pitchFamily="1" charset="-128"/>
              </a:rPr>
              <a:t>Space detectors: </a:t>
            </a:r>
            <a:r>
              <a:rPr lang="en-GB" dirty="0" smtClean="0">
                <a:ea typeface="ＭＳ Ｐゴシック" pitchFamily="1" charset="-128"/>
              </a:rPr>
              <a:t>JEM-EUSO</a:t>
            </a:r>
          </a:p>
          <a:p>
            <a:pPr marL="971550" lvl="5" indent="-514350">
              <a:buFont typeface="Arial"/>
              <a:buChar char="•"/>
              <a:defRPr/>
            </a:pPr>
            <a:endParaRPr lang="en-GB" sz="1400" dirty="0" smtClean="0">
              <a:ea typeface="ＭＳ Ｐゴシック" pitchFamily="1" charset="-128"/>
            </a:endParaRPr>
          </a:p>
          <a:p>
            <a:pPr marL="971550" lvl="5" indent="-514350">
              <a:buFont typeface="Arial"/>
              <a:buChar char="•"/>
              <a:defRPr/>
            </a:pPr>
            <a:r>
              <a:rPr lang="en-GB" sz="3200" dirty="0" smtClean="0">
                <a:ea typeface="ＭＳ Ｐゴシック" pitchFamily="1" charset="-128"/>
              </a:rPr>
              <a:t>Both have their strong and weak points</a:t>
            </a:r>
          </a:p>
          <a:p>
            <a:pPr marL="1428750" lvl="6" indent="-514350">
              <a:buFont typeface="Arial"/>
              <a:buChar char="•"/>
              <a:defRPr/>
            </a:pPr>
            <a:r>
              <a:rPr lang="en-GB" sz="3200" dirty="0" smtClean="0">
                <a:ea typeface="ＭＳ Ｐゴシック" pitchFamily="1" charset="-128"/>
              </a:rPr>
              <a:t>Operate both and compare results</a:t>
            </a:r>
          </a:p>
          <a:p>
            <a:pPr marL="1428750" lvl="6" indent="-514350">
              <a:buFont typeface="Arial"/>
              <a:buChar char="•"/>
              <a:defRPr/>
            </a:pPr>
            <a:r>
              <a:rPr lang="en-GB" sz="3200" dirty="0" smtClean="0">
                <a:ea typeface="ＭＳ Ｐゴシック" pitchFamily="1" charset="-128"/>
              </a:rPr>
              <a:t>If possible, cross calibrate event-by-event</a:t>
            </a:r>
          </a:p>
          <a:p>
            <a:pPr>
              <a:defRPr/>
            </a:pPr>
            <a:endParaRPr lang="en-GB" sz="32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32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3200" dirty="0" smtClean="0">
              <a:ea typeface="ＭＳ Ｐゴシック" pitchFamily="1" charset="-128"/>
            </a:endParaRPr>
          </a:p>
          <a:p>
            <a:pPr>
              <a:defRPr/>
            </a:pPr>
            <a:endParaRPr lang="en-GB" sz="3200" dirty="0" smtClean="0">
              <a:ea typeface="ＭＳ Ｐゴシック" pitchFamily="1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35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ly_way.jpg"/>
          <p:cNvPicPr>
            <a:picLocks noChangeAspect="1"/>
          </p:cNvPicPr>
          <p:nvPr/>
        </p:nvPicPr>
        <p:blipFill>
          <a:blip r:embed="rId3"/>
          <a:srcRect b="28392"/>
          <a:stretch>
            <a:fillRect/>
          </a:stretch>
        </p:blipFill>
        <p:spPr>
          <a:xfrm>
            <a:off x="0" y="1447800"/>
            <a:ext cx="13004800" cy="6456683"/>
          </a:xfrm>
          <a:prstGeom prst="rect">
            <a:avLst/>
          </a:prstGeom>
        </p:spPr>
      </p:pic>
      <p:sp>
        <p:nvSpPr>
          <p:cNvPr id="31746" name="Titel 3"/>
          <p:cNvSpPr>
            <a:spLocks noGrp="1"/>
          </p:cNvSpPr>
          <p:nvPr>
            <p:ph type="title"/>
          </p:nvPr>
        </p:nvSpPr>
        <p:spPr>
          <a:xfrm>
            <a:off x="0" y="179388"/>
            <a:ext cx="13004800" cy="685800"/>
          </a:xfrm>
        </p:spPr>
        <p:txBody>
          <a:bodyPr/>
          <a:lstStyle/>
          <a:p>
            <a:pPr algn="ctr"/>
            <a:r>
              <a:rPr lang="en-GB" sz="3800" dirty="0" smtClean="0">
                <a:solidFill>
                  <a:srgbClr val="FFFFFF"/>
                </a:solidFill>
                <a:latin typeface="Arial" pitchFamily="-1" charset="0"/>
                <a:ea typeface="ＭＳ Ｐゴシック" pitchFamily="-1" charset="-128"/>
              </a:rPr>
              <a:t>My dream:    </a:t>
            </a:r>
            <a:r>
              <a:rPr lang="en-GB" sz="4400" dirty="0" smtClean="0">
                <a:solidFill>
                  <a:srgbClr val="FFFFFF"/>
                </a:solidFill>
                <a:latin typeface="Arial" pitchFamily="-1" charset="0"/>
                <a:ea typeface="ＭＳ Ｐゴシック" pitchFamily="-1" charset="-128"/>
              </a:rPr>
              <a:t>the universe as spectrometer</a:t>
            </a:r>
            <a:endParaRPr lang="en-GB" sz="4400" i="1" dirty="0" smtClean="0">
              <a:solidFill>
                <a:srgbClr val="FFFFFF"/>
              </a:solidFill>
              <a:latin typeface="Arial" pitchFamily="-1" charset="0"/>
              <a:ea typeface="ＭＳ Ｐゴシック" pitchFamily="-1" charset="-128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63600" y="6248400"/>
            <a:ext cx="3962400" cy="2286000"/>
          </a:xfrm>
        </p:spPr>
        <p:txBody>
          <a:bodyPr/>
          <a:lstStyle/>
          <a:p>
            <a:pPr>
              <a:defRPr/>
            </a:pPr>
            <a:r>
              <a:rPr lang="en-GB" sz="2600" dirty="0" smtClean="0">
                <a:solidFill>
                  <a:schemeClr val="tx1"/>
                </a:solidFill>
                <a:ea typeface="ＭＳ Ｐゴシック" pitchFamily="1" charset="-128"/>
              </a:rPr>
              <a:t>Knowing incoming beam</a:t>
            </a:r>
          </a:p>
          <a:p>
            <a:pPr>
              <a:defRPr/>
            </a:pPr>
            <a:r>
              <a:rPr lang="en-GB" sz="2600" dirty="0" smtClean="0">
                <a:solidFill>
                  <a:schemeClr val="tx1"/>
                </a:solidFill>
                <a:ea typeface="ＭＳ Ｐゴシック" pitchFamily="1" charset="-128"/>
              </a:rPr>
              <a:t>for </a:t>
            </a:r>
            <a:r>
              <a:rPr lang="en-GB" sz="2600" dirty="0" err="1" smtClean="0">
                <a:solidFill>
                  <a:schemeClr val="tx1"/>
                </a:solidFill>
                <a:ea typeface="ＭＳ Ｐゴシック" pitchFamily="1" charset="-128"/>
              </a:rPr>
              <a:t>hadronic</a:t>
            </a:r>
            <a:r>
              <a:rPr lang="en-GB" sz="2600" dirty="0" smtClean="0">
                <a:solidFill>
                  <a:schemeClr val="tx1"/>
                </a:solidFill>
                <a:ea typeface="ＭＳ Ｐゴシック" pitchFamily="1" charset="-128"/>
              </a:rPr>
              <a:t> collisions</a:t>
            </a:r>
          </a:p>
          <a:p>
            <a:pPr lvl="1">
              <a:buFont typeface="Wingdings" pitchFamily="-84" charset="2"/>
              <a:buChar char="à"/>
              <a:defRPr/>
            </a:pPr>
            <a:r>
              <a:rPr lang="en-US" sz="2600" dirty="0" smtClean="0">
                <a:solidFill>
                  <a:schemeClr val="tx1"/>
                </a:solidFill>
                <a:ea typeface="ＭＳ Ｐゴシック" pitchFamily="1" charset="-128"/>
                <a:sym typeface="Wingdings"/>
              </a:rPr>
              <a:t> particle physics </a:t>
            </a:r>
            <a:r>
              <a:rPr lang="en-GB" sz="2600" dirty="0" smtClean="0">
                <a:solidFill>
                  <a:schemeClr val="tx1"/>
                </a:solidFill>
                <a:ea typeface="ＭＳ Ｐゴシック" pitchFamily="1" charset="-128"/>
              </a:rPr>
              <a:t>at</a:t>
            </a:r>
          </a:p>
          <a:p>
            <a:pPr>
              <a:defRPr/>
            </a:pPr>
            <a:r>
              <a:rPr lang="en-GB" sz="2600" dirty="0" smtClean="0">
                <a:solidFill>
                  <a:schemeClr val="tx1"/>
                </a:solidFill>
                <a:ea typeface="ＭＳ Ｐゴシック" pitchFamily="1" charset="-128"/>
              </a:rPr>
              <a:t>    extreme CM energy</a:t>
            </a:r>
          </a:p>
          <a:p>
            <a:pPr>
              <a:defRPr/>
            </a:pPr>
            <a:r>
              <a:rPr lang="en-GB" sz="2600" dirty="0" smtClean="0">
                <a:solidFill>
                  <a:schemeClr val="tx1"/>
                </a:solidFill>
                <a:ea typeface="ＭＳ Ｐゴシック" pitchFamily="1" charset="-128"/>
              </a:rPr>
              <a:t>    (&gt;50 </a:t>
            </a:r>
            <a:r>
              <a:rPr lang="en-GB" sz="2600" dirty="0" err="1" smtClean="0">
                <a:solidFill>
                  <a:schemeClr val="tx1"/>
                </a:solidFill>
                <a:ea typeface="ＭＳ Ｐゴシック" pitchFamily="1" charset="-128"/>
              </a:rPr>
              <a:t>x</a:t>
            </a:r>
            <a:r>
              <a:rPr lang="en-GB" sz="2600" dirty="0" smtClean="0">
                <a:solidFill>
                  <a:schemeClr val="tx1"/>
                </a:solidFill>
                <a:ea typeface="ＭＳ Ｐゴシック" pitchFamily="1" charset="-128"/>
              </a:rPr>
              <a:t> LHC energy)</a:t>
            </a:r>
          </a:p>
          <a:p>
            <a:pPr>
              <a:defRPr/>
            </a:pPr>
            <a:endParaRPr lang="en-GB" sz="2600" dirty="0" smtClean="0">
              <a:solidFill>
                <a:schemeClr val="tx1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2600" dirty="0" smtClean="0">
              <a:solidFill>
                <a:schemeClr val="tx1"/>
              </a:solidFill>
              <a:ea typeface="ＭＳ Ｐゴシック" pitchFamily="1" charset="-128"/>
            </a:endParaRPr>
          </a:p>
          <a:p>
            <a:pPr>
              <a:defRPr/>
            </a:pPr>
            <a:endParaRPr lang="en-GB" sz="2600" dirty="0" smtClean="0">
              <a:solidFill>
                <a:schemeClr val="tx1"/>
              </a:solidFill>
              <a:ea typeface="ＭＳ Ｐゴシック" pitchFamily="1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802467" y="1447800"/>
            <a:ext cx="16425333" cy="4343400"/>
            <a:chOff x="2802467" y="2286000"/>
            <a:chExt cx="16425333" cy="3005667"/>
          </a:xfrm>
        </p:grpSpPr>
        <p:sp>
          <p:nvSpPr>
            <p:cNvPr id="10" name="Freeform 9"/>
            <p:cNvSpPr/>
            <p:nvPr/>
          </p:nvSpPr>
          <p:spPr bwMode="auto">
            <a:xfrm>
              <a:off x="2802467" y="2582333"/>
              <a:ext cx="9965266" cy="2709334"/>
            </a:xfrm>
            <a:custGeom>
              <a:avLst/>
              <a:gdLst>
                <a:gd name="connsiteX0" fmla="*/ 9965266 w 9965266"/>
                <a:gd name="connsiteY0" fmla="*/ 0 h 2709334"/>
                <a:gd name="connsiteX1" fmla="*/ 8966200 w 9965266"/>
                <a:gd name="connsiteY1" fmla="*/ 16934 h 2709334"/>
                <a:gd name="connsiteX2" fmla="*/ 7907866 w 9965266"/>
                <a:gd name="connsiteY2" fmla="*/ 59267 h 2709334"/>
                <a:gd name="connsiteX3" fmla="*/ 6832600 w 9965266"/>
                <a:gd name="connsiteY3" fmla="*/ 169334 h 2709334"/>
                <a:gd name="connsiteX4" fmla="*/ 6002866 w 9965266"/>
                <a:gd name="connsiteY4" fmla="*/ 262467 h 2709334"/>
                <a:gd name="connsiteX5" fmla="*/ 5071533 w 9965266"/>
                <a:gd name="connsiteY5" fmla="*/ 406400 h 2709334"/>
                <a:gd name="connsiteX6" fmla="*/ 4233333 w 9965266"/>
                <a:gd name="connsiteY6" fmla="*/ 592667 h 2709334"/>
                <a:gd name="connsiteX7" fmla="*/ 3462866 w 9965266"/>
                <a:gd name="connsiteY7" fmla="*/ 770467 h 2709334"/>
                <a:gd name="connsiteX8" fmla="*/ 2836333 w 9965266"/>
                <a:gd name="connsiteY8" fmla="*/ 965200 h 2709334"/>
                <a:gd name="connsiteX9" fmla="*/ 2209800 w 9965266"/>
                <a:gd name="connsiteY9" fmla="*/ 1202267 h 2709334"/>
                <a:gd name="connsiteX10" fmla="*/ 1549400 w 9965266"/>
                <a:gd name="connsiteY10" fmla="*/ 1490134 h 2709334"/>
                <a:gd name="connsiteX11" fmla="*/ 1092200 w 9965266"/>
                <a:gd name="connsiteY11" fmla="*/ 1744134 h 2709334"/>
                <a:gd name="connsiteX12" fmla="*/ 643466 w 9965266"/>
                <a:gd name="connsiteY12" fmla="*/ 2040467 h 2709334"/>
                <a:gd name="connsiteX13" fmla="*/ 330200 w 9965266"/>
                <a:gd name="connsiteY13" fmla="*/ 2311400 h 2709334"/>
                <a:gd name="connsiteX14" fmla="*/ 127000 w 9965266"/>
                <a:gd name="connsiteY14" fmla="*/ 2565400 h 2709334"/>
                <a:gd name="connsiteX15" fmla="*/ 0 w 9965266"/>
                <a:gd name="connsiteY15" fmla="*/ 2709334 h 270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65266" h="2709334">
                  <a:moveTo>
                    <a:pt x="9965266" y="0"/>
                  </a:moveTo>
                  <a:lnTo>
                    <a:pt x="8966200" y="16934"/>
                  </a:lnTo>
                  <a:cubicBezTo>
                    <a:pt x="8623300" y="26812"/>
                    <a:pt x="8263466" y="33867"/>
                    <a:pt x="7907866" y="59267"/>
                  </a:cubicBezTo>
                  <a:cubicBezTo>
                    <a:pt x="7552266" y="84667"/>
                    <a:pt x="6832600" y="169334"/>
                    <a:pt x="6832600" y="169334"/>
                  </a:cubicBezTo>
                  <a:cubicBezTo>
                    <a:pt x="6515100" y="203201"/>
                    <a:pt x="6296377" y="222956"/>
                    <a:pt x="6002866" y="262467"/>
                  </a:cubicBezTo>
                  <a:cubicBezTo>
                    <a:pt x="5709355" y="301978"/>
                    <a:pt x="5366455" y="351367"/>
                    <a:pt x="5071533" y="406400"/>
                  </a:cubicBezTo>
                  <a:cubicBezTo>
                    <a:pt x="4776611" y="461433"/>
                    <a:pt x="4233333" y="592667"/>
                    <a:pt x="4233333" y="592667"/>
                  </a:cubicBezTo>
                  <a:cubicBezTo>
                    <a:pt x="3965222" y="653345"/>
                    <a:pt x="3695699" y="708378"/>
                    <a:pt x="3462866" y="770467"/>
                  </a:cubicBezTo>
                  <a:cubicBezTo>
                    <a:pt x="3230033" y="832556"/>
                    <a:pt x="3045177" y="893233"/>
                    <a:pt x="2836333" y="965200"/>
                  </a:cubicBezTo>
                  <a:cubicBezTo>
                    <a:pt x="2627489" y="1037167"/>
                    <a:pt x="2424289" y="1114778"/>
                    <a:pt x="2209800" y="1202267"/>
                  </a:cubicBezTo>
                  <a:cubicBezTo>
                    <a:pt x="1995311" y="1289756"/>
                    <a:pt x="1735667" y="1399823"/>
                    <a:pt x="1549400" y="1490134"/>
                  </a:cubicBezTo>
                  <a:cubicBezTo>
                    <a:pt x="1363133" y="1580445"/>
                    <a:pt x="1243189" y="1652412"/>
                    <a:pt x="1092200" y="1744134"/>
                  </a:cubicBezTo>
                  <a:cubicBezTo>
                    <a:pt x="941211" y="1835856"/>
                    <a:pt x="770466" y="1945923"/>
                    <a:pt x="643466" y="2040467"/>
                  </a:cubicBezTo>
                  <a:cubicBezTo>
                    <a:pt x="516466" y="2135011"/>
                    <a:pt x="416278" y="2223911"/>
                    <a:pt x="330200" y="2311400"/>
                  </a:cubicBezTo>
                  <a:cubicBezTo>
                    <a:pt x="244122" y="2398889"/>
                    <a:pt x="182033" y="2499078"/>
                    <a:pt x="127000" y="2565400"/>
                  </a:cubicBezTo>
                  <a:cubicBezTo>
                    <a:pt x="71967" y="2631722"/>
                    <a:pt x="0" y="2709334"/>
                    <a:pt x="0" y="2709334"/>
                  </a:cubicBez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2844800" y="2286000"/>
              <a:ext cx="16383000" cy="2971800"/>
            </a:xfrm>
            <a:custGeom>
              <a:avLst/>
              <a:gdLst>
                <a:gd name="connsiteX0" fmla="*/ 9965266 w 9965266"/>
                <a:gd name="connsiteY0" fmla="*/ 0 h 2709334"/>
                <a:gd name="connsiteX1" fmla="*/ 8966200 w 9965266"/>
                <a:gd name="connsiteY1" fmla="*/ 16934 h 2709334"/>
                <a:gd name="connsiteX2" fmla="*/ 7907866 w 9965266"/>
                <a:gd name="connsiteY2" fmla="*/ 59267 h 2709334"/>
                <a:gd name="connsiteX3" fmla="*/ 6832600 w 9965266"/>
                <a:gd name="connsiteY3" fmla="*/ 169334 h 2709334"/>
                <a:gd name="connsiteX4" fmla="*/ 6002866 w 9965266"/>
                <a:gd name="connsiteY4" fmla="*/ 262467 h 2709334"/>
                <a:gd name="connsiteX5" fmla="*/ 5071533 w 9965266"/>
                <a:gd name="connsiteY5" fmla="*/ 406400 h 2709334"/>
                <a:gd name="connsiteX6" fmla="*/ 4233333 w 9965266"/>
                <a:gd name="connsiteY6" fmla="*/ 592667 h 2709334"/>
                <a:gd name="connsiteX7" fmla="*/ 3462866 w 9965266"/>
                <a:gd name="connsiteY7" fmla="*/ 770467 h 2709334"/>
                <a:gd name="connsiteX8" fmla="*/ 2836333 w 9965266"/>
                <a:gd name="connsiteY8" fmla="*/ 965200 h 2709334"/>
                <a:gd name="connsiteX9" fmla="*/ 2209800 w 9965266"/>
                <a:gd name="connsiteY9" fmla="*/ 1202267 h 2709334"/>
                <a:gd name="connsiteX10" fmla="*/ 1549400 w 9965266"/>
                <a:gd name="connsiteY10" fmla="*/ 1490134 h 2709334"/>
                <a:gd name="connsiteX11" fmla="*/ 1092200 w 9965266"/>
                <a:gd name="connsiteY11" fmla="*/ 1744134 h 2709334"/>
                <a:gd name="connsiteX12" fmla="*/ 643466 w 9965266"/>
                <a:gd name="connsiteY12" fmla="*/ 2040467 h 2709334"/>
                <a:gd name="connsiteX13" fmla="*/ 330200 w 9965266"/>
                <a:gd name="connsiteY13" fmla="*/ 2311400 h 2709334"/>
                <a:gd name="connsiteX14" fmla="*/ 127000 w 9965266"/>
                <a:gd name="connsiteY14" fmla="*/ 2565400 h 2709334"/>
                <a:gd name="connsiteX15" fmla="*/ 0 w 9965266"/>
                <a:gd name="connsiteY15" fmla="*/ 2709334 h 270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65266" h="2709334">
                  <a:moveTo>
                    <a:pt x="9965266" y="0"/>
                  </a:moveTo>
                  <a:lnTo>
                    <a:pt x="8966200" y="16934"/>
                  </a:lnTo>
                  <a:cubicBezTo>
                    <a:pt x="8623300" y="26812"/>
                    <a:pt x="8263466" y="33867"/>
                    <a:pt x="7907866" y="59267"/>
                  </a:cubicBezTo>
                  <a:cubicBezTo>
                    <a:pt x="7552266" y="84667"/>
                    <a:pt x="6832600" y="169334"/>
                    <a:pt x="6832600" y="169334"/>
                  </a:cubicBezTo>
                  <a:cubicBezTo>
                    <a:pt x="6515100" y="203201"/>
                    <a:pt x="6296377" y="222956"/>
                    <a:pt x="6002866" y="262467"/>
                  </a:cubicBezTo>
                  <a:cubicBezTo>
                    <a:pt x="5709355" y="301978"/>
                    <a:pt x="5366455" y="351367"/>
                    <a:pt x="5071533" y="406400"/>
                  </a:cubicBezTo>
                  <a:cubicBezTo>
                    <a:pt x="4776611" y="461433"/>
                    <a:pt x="4233333" y="592667"/>
                    <a:pt x="4233333" y="592667"/>
                  </a:cubicBezTo>
                  <a:cubicBezTo>
                    <a:pt x="3965222" y="653345"/>
                    <a:pt x="3695699" y="708378"/>
                    <a:pt x="3462866" y="770467"/>
                  </a:cubicBezTo>
                  <a:cubicBezTo>
                    <a:pt x="3230033" y="832556"/>
                    <a:pt x="3045177" y="893233"/>
                    <a:pt x="2836333" y="965200"/>
                  </a:cubicBezTo>
                  <a:cubicBezTo>
                    <a:pt x="2627489" y="1037167"/>
                    <a:pt x="2424289" y="1114778"/>
                    <a:pt x="2209800" y="1202267"/>
                  </a:cubicBezTo>
                  <a:cubicBezTo>
                    <a:pt x="1995311" y="1289756"/>
                    <a:pt x="1735667" y="1399823"/>
                    <a:pt x="1549400" y="1490134"/>
                  </a:cubicBezTo>
                  <a:cubicBezTo>
                    <a:pt x="1363133" y="1580445"/>
                    <a:pt x="1243189" y="1652412"/>
                    <a:pt x="1092200" y="1744134"/>
                  </a:cubicBezTo>
                  <a:cubicBezTo>
                    <a:pt x="941211" y="1835856"/>
                    <a:pt x="770466" y="1945923"/>
                    <a:pt x="643466" y="2040467"/>
                  </a:cubicBezTo>
                  <a:cubicBezTo>
                    <a:pt x="516466" y="2135011"/>
                    <a:pt x="416278" y="2223911"/>
                    <a:pt x="330200" y="2311400"/>
                  </a:cubicBezTo>
                  <a:cubicBezTo>
                    <a:pt x="244122" y="2398889"/>
                    <a:pt x="182033" y="2499078"/>
                    <a:pt x="127000" y="2565400"/>
                  </a:cubicBezTo>
                  <a:cubicBezTo>
                    <a:pt x="71967" y="2631722"/>
                    <a:pt x="0" y="2709334"/>
                    <a:pt x="0" y="2709334"/>
                  </a:cubicBez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2861734" y="2590800"/>
              <a:ext cx="8974666" cy="2633134"/>
            </a:xfrm>
            <a:custGeom>
              <a:avLst/>
              <a:gdLst>
                <a:gd name="connsiteX0" fmla="*/ 9965266 w 9965266"/>
                <a:gd name="connsiteY0" fmla="*/ 0 h 2709334"/>
                <a:gd name="connsiteX1" fmla="*/ 8966200 w 9965266"/>
                <a:gd name="connsiteY1" fmla="*/ 16934 h 2709334"/>
                <a:gd name="connsiteX2" fmla="*/ 7907866 w 9965266"/>
                <a:gd name="connsiteY2" fmla="*/ 59267 h 2709334"/>
                <a:gd name="connsiteX3" fmla="*/ 6832600 w 9965266"/>
                <a:gd name="connsiteY3" fmla="*/ 169334 h 2709334"/>
                <a:gd name="connsiteX4" fmla="*/ 6002866 w 9965266"/>
                <a:gd name="connsiteY4" fmla="*/ 262467 h 2709334"/>
                <a:gd name="connsiteX5" fmla="*/ 5071533 w 9965266"/>
                <a:gd name="connsiteY5" fmla="*/ 406400 h 2709334"/>
                <a:gd name="connsiteX6" fmla="*/ 4233333 w 9965266"/>
                <a:gd name="connsiteY6" fmla="*/ 592667 h 2709334"/>
                <a:gd name="connsiteX7" fmla="*/ 3462866 w 9965266"/>
                <a:gd name="connsiteY7" fmla="*/ 770467 h 2709334"/>
                <a:gd name="connsiteX8" fmla="*/ 2836333 w 9965266"/>
                <a:gd name="connsiteY8" fmla="*/ 965200 h 2709334"/>
                <a:gd name="connsiteX9" fmla="*/ 2209800 w 9965266"/>
                <a:gd name="connsiteY9" fmla="*/ 1202267 h 2709334"/>
                <a:gd name="connsiteX10" fmla="*/ 1549400 w 9965266"/>
                <a:gd name="connsiteY10" fmla="*/ 1490134 h 2709334"/>
                <a:gd name="connsiteX11" fmla="*/ 1092200 w 9965266"/>
                <a:gd name="connsiteY11" fmla="*/ 1744134 h 2709334"/>
                <a:gd name="connsiteX12" fmla="*/ 643466 w 9965266"/>
                <a:gd name="connsiteY12" fmla="*/ 2040467 h 2709334"/>
                <a:gd name="connsiteX13" fmla="*/ 330200 w 9965266"/>
                <a:gd name="connsiteY13" fmla="*/ 2311400 h 2709334"/>
                <a:gd name="connsiteX14" fmla="*/ 127000 w 9965266"/>
                <a:gd name="connsiteY14" fmla="*/ 2565400 h 2709334"/>
                <a:gd name="connsiteX15" fmla="*/ 0 w 9965266"/>
                <a:gd name="connsiteY15" fmla="*/ 2709334 h 270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65266" h="2709334">
                  <a:moveTo>
                    <a:pt x="9965266" y="0"/>
                  </a:moveTo>
                  <a:lnTo>
                    <a:pt x="8966200" y="16934"/>
                  </a:lnTo>
                  <a:cubicBezTo>
                    <a:pt x="8623300" y="26812"/>
                    <a:pt x="8263466" y="33867"/>
                    <a:pt x="7907866" y="59267"/>
                  </a:cubicBezTo>
                  <a:cubicBezTo>
                    <a:pt x="7552266" y="84667"/>
                    <a:pt x="6832600" y="169334"/>
                    <a:pt x="6832600" y="169334"/>
                  </a:cubicBezTo>
                  <a:cubicBezTo>
                    <a:pt x="6515100" y="203201"/>
                    <a:pt x="6296377" y="222956"/>
                    <a:pt x="6002866" y="262467"/>
                  </a:cubicBezTo>
                  <a:cubicBezTo>
                    <a:pt x="5709355" y="301978"/>
                    <a:pt x="5366455" y="351367"/>
                    <a:pt x="5071533" y="406400"/>
                  </a:cubicBezTo>
                  <a:cubicBezTo>
                    <a:pt x="4776611" y="461433"/>
                    <a:pt x="4233333" y="592667"/>
                    <a:pt x="4233333" y="592667"/>
                  </a:cubicBezTo>
                  <a:cubicBezTo>
                    <a:pt x="3965222" y="653345"/>
                    <a:pt x="3695699" y="708378"/>
                    <a:pt x="3462866" y="770467"/>
                  </a:cubicBezTo>
                  <a:cubicBezTo>
                    <a:pt x="3230033" y="832556"/>
                    <a:pt x="3045177" y="893233"/>
                    <a:pt x="2836333" y="965200"/>
                  </a:cubicBezTo>
                  <a:cubicBezTo>
                    <a:pt x="2627489" y="1037167"/>
                    <a:pt x="2424289" y="1114778"/>
                    <a:pt x="2209800" y="1202267"/>
                  </a:cubicBezTo>
                  <a:cubicBezTo>
                    <a:pt x="1995311" y="1289756"/>
                    <a:pt x="1735667" y="1399823"/>
                    <a:pt x="1549400" y="1490134"/>
                  </a:cubicBezTo>
                  <a:cubicBezTo>
                    <a:pt x="1363133" y="1580445"/>
                    <a:pt x="1243189" y="1652412"/>
                    <a:pt x="1092200" y="1744134"/>
                  </a:cubicBezTo>
                  <a:cubicBezTo>
                    <a:pt x="941211" y="1835856"/>
                    <a:pt x="770466" y="1945923"/>
                    <a:pt x="643466" y="2040467"/>
                  </a:cubicBezTo>
                  <a:cubicBezTo>
                    <a:pt x="516466" y="2135011"/>
                    <a:pt x="416278" y="2223911"/>
                    <a:pt x="330200" y="2311400"/>
                  </a:cubicBezTo>
                  <a:cubicBezTo>
                    <a:pt x="244122" y="2398889"/>
                    <a:pt x="182033" y="2499078"/>
                    <a:pt x="127000" y="2565400"/>
                  </a:cubicBezTo>
                  <a:cubicBezTo>
                    <a:pt x="71967" y="2631722"/>
                    <a:pt x="0" y="2709334"/>
                    <a:pt x="0" y="2709334"/>
                  </a:cubicBez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pic>
        <p:nvPicPr>
          <p:cNvPr id="6" name="Picture 5" descr="21901_centaurusABig.jpg"/>
          <p:cNvPicPr>
            <a:picLocks noChangeAspect="1"/>
          </p:cNvPicPr>
          <p:nvPr/>
        </p:nvPicPr>
        <p:blipFill>
          <a:blip r:embed="rId4"/>
          <a:srcRect l="28789" t="27337" r="26575" b="27337"/>
          <a:stretch>
            <a:fillRect/>
          </a:stretch>
        </p:blipFill>
        <p:spPr>
          <a:xfrm>
            <a:off x="12506012" y="1524000"/>
            <a:ext cx="498787" cy="5334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130800" y="3940314"/>
            <a:ext cx="539628" cy="707886"/>
            <a:chOff x="1625600" y="2133600"/>
            <a:chExt cx="539628" cy="707886"/>
          </a:xfrm>
        </p:grpSpPr>
        <p:sp>
          <p:nvSpPr>
            <p:cNvPr id="14" name="TextBox 13"/>
            <p:cNvSpPr txBox="1"/>
            <p:nvPr/>
          </p:nvSpPr>
          <p:spPr>
            <a:xfrm>
              <a:off x="1625600" y="2133600"/>
              <a:ext cx="5396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B</a:t>
              </a:r>
              <a:endParaRPr lang="en-US" dirty="0">
                <a:latin typeface="Arial"/>
                <a:cs typeface="Arial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1701800" y="2208212"/>
              <a:ext cx="457200" cy="1588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sp>
        <p:nvSpPr>
          <p:cNvPr id="12" name="Tijdelijke aanduiding voor inhoud 4"/>
          <p:cNvSpPr txBox="1">
            <a:spLocks/>
          </p:cNvSpPr>
          <p:nvPr/>
        </p:nvSpPr>
        <p:spPr bwMode="auto">
          <a:xfrm>
            <a:off x="8559800" y="2590800"/>
            <a:ext cx="4038600" cy="213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Arial"/>
                <a:sym typeface="Kievit-Book" charset="0"/>
              </a:rPr>
              <a:t>Mass and Energy spectra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Arial"/>
                <a:sym typeface="Kievit-Book" charset="0"/>
              </a:rPr>
              <a:t>of UHECR point sources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-84" charset="2"/>
              <a:buChar char="à"/>
              <a:tabLst/>
              <a:defRPr/>
            </a:pPr>
            <a:r>
              <a:rPr kumimoji="0" lang="en-GB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Arial"/>
                <a:sym typeface="Kievit-Book" charset="0"/>
              </a:rPr>
              <a:t> unravel the physics of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Arial"/>
                <a:sym typeface="Kievit-Book" charset="0"/>
              </a:rPr>
              <a:t>    extreme accelerators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1" charset="-128"/>
              <a:cs typeface="Arial"/>
              <a:sym typeface="Kievit-Book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1" charset="-128"/>
              <a:cs typeface="Arial"/>
              <a:sym typeface="Kievit-Book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1" charset="-128"/>
              <a:cs typeface="Arial"/>
              <a:sym typeface="Kievit-Book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>
                <a:solidFill>
                  <a:schemeClr val="tx1"/>
                </a:solidFill>
              </a:rPr>
              <a:pPr>
                <a:defRPr/>
              </a:pPr>
              <a:t>36</a:t>
            </a:fld>
            <a:r>
              <a:rPr lang="nl-NL" dirty="0" smtClean="0">
                <a:solidFill>
                  <a:schemeClr val="tx1"/>
                </a:solidFill>
              </a:rPr>
              <a:t>	</a:t>
            </a:r>
            <a:r>
              <a:rPr lang="nl-NL" dirty="0" err="1" smtClean="0">
                <a:solidFill>
                  <a:schemeClr val="tx1"/>
                </a:solidFill>
              </a:rPr>
              <a:t>Topical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 err="1" smtClean="0">
                <a:solidFill>
                  <a:schemeClr val="tx1"/>
                </a:solidFill>
              </a:rPr>
              <a:t>Lectures</a:t>
            </a:r>
            <a:r>
              <a:rPr lang="nl-NL" dirty="0" smtClean="0">
                <a:solidFill>
                  <a:schemeClr val="tx1"/>
                </a:solidFill>
              </a:rPr>
              <a:t>: Cosmic </a:t>
            </a:r>
            <a:r>
              <a:rPr lang="nl-NL" dirty="0" err="1" smtClean="0">
                <a:solidFill>
                  <a:schemeClr val="tx1"/>
                </a:solidFill>
              </a:rPr>
              <a:t>Rays</a:t>
            </a:r>
            <a:r>
              <a:rPr lang="nl-NL" dirty="0" smtClean="0">
                <a:solidFill>
                  <a:schemeClr val="tx1"/>
                </a:solidFill>
              </a:rPr>
              <a:t>, 23-25 </a:t>
            </a:r>
            <a:r>
              <a:rPr lang="nl-NL" dirty="0" err="1" smtClean="0">
                <a:solidFill>
                  <a:schemeClr val="tx1"/>
                </a:solidFill>
              </a:rPr>
              <a:t>March</a:t>
            </a:r>
            <a:r>
              <a:rPr lang="nl-NL" dirty="0" smtClean="0">
                <a:solidFill>
                  <a:schemeClr val="tx1"/>
                </a:solidFill>
              </a:rPr>
              <a:t> 2015 (</a:t>
            </a:r>
            <a:r>
              <a:rPr lang="nl-NL" dirty="0" err="1" smtClean="0">
                <a:solidFill>
                  <a:schemeClr val="tx1"/>
                </a:solidFill>
              </a:rPr>
              <a:t>SdJ</a:t>
            </a:r>
            <a:r>
              <a:rPr lang="nl-NL" dirty="0" smtClean="0">
                <a:solidFill>
                  <a:schemeClr val="tx1"/>
                </a:solidFill>
              </a:rPr>
              <a:t>)</a:t>
            </a:r>
            <a:endParaRPr lang="nl-N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3"/>
          <p:cNvSpPr>
            <a:spLocks noGrp="1"/>
          </p:cNvSpPr>
          <p:nvPr>
            <p:ph type="title"/>
          </p:nvPr>
        </p:nvSpPr>
        <p:spPr>
          <a:xfrm>
            <a:off x="900113" y="4191000"/>
            <a:ext cx="11545887" cy="1054100"/>
          </a:xfrm>
        </p:spPr>
        <p:txBody>
          <a:bodyPr/>
          <a:lstStyle/>
          <a:p>
            <a:pPr algn="ctr"/>
            <a:r>
              <a:rPr lang="nl-NL" sz="4800" smtClean="0">
                <a:latin typeface="Arial" pitchFamily="-1" charset="0"/>
                <a:ea typeface="ＭＳ Ｐゴシック" pitchFamily="-1" charset="-128"/>
              </a:rPr>
              <a:t>Back-up slides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37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Cosmic Horizons &amp; CTA &amp; KM3NeT</a:t>
            </a:r>
          </a:p>
        </p:txBody>
      </p:sp>
      <p:pic>
        <p:nvPicPr>
          <p:cNvPr id="50180" name="Picture 2" descr="GZKAb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3400" y="838200"/>
            <a:ext cx="7315200" cy="801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4064000" y="3657600"/>
            <a:ext cx="2819400" cy="304800"/>
          </a:xfrm>
          <a:prstGeom prst="rect">
            <a:avLst/>
          </a:prstGeom>
          <a:solidFill>
            <a:srgbClr val="0000FF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064000" y="2819400"/>
            <a:ext cx="3886200" cy="304800"/>
          </a:xfrm>
          <a:prstGeom prst="rect">
            <a:avLst/>
          </a:prstGeom>
          <a:solidFill>
            <a:srgbClr val="FF0000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064000" y="3352800"/>
            <a:ext cx="5943600" cy="304800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064000" y="5562600"/>
            <a:ext cx="5943600" cy="1600200"/>
          </a:xfrm>
          <a:prstGeom prst="rect">
            <a:avLst/>
          </a:prstGeom>
          <a:solidFill>
            <a:srgbClr val="FFFF00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38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ERA_layout_Charles.pdf"/>
          <p:cNvPicPr>
            <a:picLocks noChangeAspect="1"/>
          </p:cNvPicPr>
          <p:nvPr/>
        </p:nvPicPr>
        <p:blipFill>
          <a:blip r:embed="rId3"/>
          <a:srcRect b="1501"/>
          <a:stretch>
            <a:fillRect/>
          </a:stretch>
        </p:blipFill>
        <p:spPr>
          <a:xfrm>
            <a:off x="0" y="0"/>
            <a:ext cx="13032000" cy="893896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2159000" y="304800"/>
            <a:ext cx="5943600" cy="20574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rPr>
              <a:t>Phase 1: 24x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30400" y="0"/>
            <a:ext cx="10820400" cy="7467600"/>
            <a:chOff x="1930400" y="0"/>
            <a:chExt cx="10820400" cy="74676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12141200" y="0"/>
              <a:ext cx="609600" cy="746760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1930400" y="0"/>
              <a:ext cx="10287000" cy="53340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sp>
        <p:nvSpPr>
          <p:cNvPr id="27651" name="Titel 3"/>
          <p:cNvSpPr>
            <a:spLocks noGrp="1"/>
          </p:cNvSpPr>
          <p:nvPr>
            <p:ph type="title"/>
          </p:nvPr>
        </p:nvSpPr>
        <p:spPr>
          <a:xfrm>
            <a:off x="0" y="179388"/>
            <a:ext cx="13004800" cy="1054100"/>
          </a:xfrm>
        </p:spPr>
        <p:txBody>
          <a:bodyPr/>
          <a:lstStyle/>
          <a:p>
            <a:pPr algn="ctr"/>
            <a:r>
              <a:rPr lang="en-GB" sz="3200" dirty="0" smtClean="0">
                <a:latin typeface="Arial" pitchFamily="-1" charset="0"/>
                <a:ea typeface="ＭＳ Ｐゴシック" pitchFamily="-1" charset="-128"/>
              </a:rPr>
              <a:t>AERA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00" y="0"/>
            <a:ext cx="2762250" cy="1185080"/>
          </a:xfrm>
          <a:prstGeom prst="rect">
            <a:avLst/>
          </a:prstGeom>
        </p:spPr>
      </p:pic>
      <p:cxnSp>
        <p:nvCxnSpPr>
          <p:cNvPr id="16" name="Curved Connector 15"/>
          <p:cNvCxnSpPr/>
          <p:nvPr/>
        </p:nvCxnSpPr>
        <p:spPr bwMode="auto">
          <a:xfrm>
            <a:off x="8636000" y="9144000"/>
            <a:ext cx="914400" cy="914400"/>
          </a:xfrm>
          <a:prstGeom prst="curvedConnector3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ijdelijke aanduiding voor dianummer 3"/>
          <p:cNvSpPr txBox="1">
            <a:spLocks/>
          </p:cNvSpPr>
          <p:nvPr/>
        </p:nvSpPr>
        <p:spPr bwMode="auto">
          <a:xfrm>
            <a:off x="939800" y="9158287"/>
            <a:ext cx="3033712" cy="519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3A8568-62EF-A240-AC49-A519DD86382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84" charset="0"/>
                <a:ea typeface="ヒラギノ明朝 ProN W3" pitchFamily="-84" charset="-128"/>
                <a:cs typeface="ヒラギノ明朝 ProN W3" pitchFamily="-84" charset="-128"/>
                <a:sym typeface="American Typewriter" pitchFamily="-8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r>
              <a:rPr kumimoji="0" 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84" charset="0"/>
                <a:ea typeface="ヒラギノ明朝 ProN W3" pitchFamily="-84" charset="-128"/>
                <a:cs typeface="ヒラギノ明朝 ProN W3" pitchFamily="-84" charset="-128"/>
                <a:sym typeface="American Typewriter" pitchFamily="-84" charset="0"/>
              </a:rPr>
              <a:t> / 29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412935" y="634954"/>
            <a:ext cx="8748651" cy="8737646"/>
            <a:chOff x="2412935" y="634954"/>
            <a:chExt cx="8748651" cy="8737646"/>
          </a:xfrm>
        </p:grpSpPr>
        <p:pic>
          <p:nvPicPr>
            <p:cNvPr id="22" name="Picture 21" descr="cover_picture_AERA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63800" y="6781800"/>
              <a:ext cx="3454400" cy="2590800"/>
            </a:xfrm>
            <a:prstGeom prst="rect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8" name="Freeform 27"/>
            <p:cNvSpPr/>
            <p:nvPr/>
          </p:nvSpPr>
          <p:spPr bwMode="auto">
            <a:xfrm>
              <a:off x="2412935" y="634954"/>
              <a:ext cx="8748651" cy="6095559"/>
            </a:xfrm>
            <a:custGeom>
              <a:avLst/>
              <a:gdLst>
                <a:gd name="connsiteX0" fmla="*/ 28221 w 8748651"/>
                <a:gd name="connsiteY0" fmla="*/ 6081449 h 6095559"/>
                <a:gd name="connsiteX1" fmla="*/ 8748651 w 8748651"/>
                <a:gd name="connsiteY1" fmla="*/ 6095559 h 6095559"/>
                <a:gd name="connsiteX2" fmla="*/ 8734540 w 8748651"/>
                <a:gd name="connsiteY2" fmla="*/ 0 h 6095559"/>
                <a:gd name="connsiteX3" fmla="*/ 0 w 8748651"/>
                <a:gd name="connsiteY3" fmla="*/ 3894385 h 6095559"/>
                <a:gd name="connsiteX4" fmla="*/ 28221 w 8748651"/>
                <a:gd name="connsiteY4" fmla="*/ 6081449 h 609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8651" h="6095559">
                  <a:moveTo>
                    <a:pt x="28221" y="6081449"/>
                  </a:moveTo>
                  <a:lnTo>
                    <a:pt x="8748651" y="6095559"/>
                  </a:lnTo>
                  <a:cubicBezTo>
                    <a:pt x="8743947" y="4063706"/>
                    <a:pt x="8734540" y="0"/>
                    <a:pt x="8734540" y="0"/>
                  </a:cubicBezTo>
                  <a:lnTo>
                    <a:pt x="0" y="3894385"/>
                  </a:lnTo>
                  <a:lnTo>
                    <a:pt x="28221" y="6081449"/>
                  </a:lnTo>
                  <a:close/>
                </a:path>
              </a:pathLst>
            </a:cu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311400" y="457200"/>
            <a:ext cx="5943600" cy="5715000"/>
            <a:chOff x="2311400" y="457200"/>
            <a:chExt cx="5943600" cy="5715000"/>
          </a:xfrm>
        </p:grpSpPr>
        <p:grpSp>
          <p:nvGrpSpPr>
            <p:cNvPr id="24" name="Group 23"/>
            <p:cNvGrpSpPr/>
            <p:nvPr/>
          </p:nvGrpSpPr>
          <p:grpSpPr>
            <a:xfrm>
              <a:off x="2311400" y="457200"/>
              <a:ext cx="3429000" cy="3200400"/>
              <a:chOff x="2311400" y="457200"/>
              <a:chExt cx="3429000" cy="3200400"/>
            </a:xfrm>
          </p:grpSpPr>
          <p:pic>
            <p:nvPicPr>
              <p:cNvPr id="27650" name="Picture 12"/>
              <p:cNvPicPr>
                <a:picLocks noChangeAspect="1" noChangeArrowheads="1"/>
              </p:cNvPicPr>
              <p:nvPr/>
            </p:nvPicPr>
            <p:blipFill>
              <a:blip r:embed="rId7"/>
              <a:srcRect t="14970" b="7484"/>
              <a:stretch>
                <a:fillRect/>
              </a:stretch>
            </p:blipFill>
            <p:spPr bwMode="auto">
              <a:xfrm>
                <a:off x="2311400" y="998548"/>
                <a:ext cx="3429000" cy="265905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2311400" y="457200"/>
                <a:ext cx="22807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Phase 1: 24x</a:t>
                </a:r>
                <a:endParaRPr lang="en-US" sz="28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25" name="Oval 24"/>
            <p:cNvSpPr/>
            <p:nvPr/>
          </p:nvSpPr>
          <p:spPr bwMode="auto">
            <a:xfrm>
              <a:off x="6502400" y="4876800"/>
              <a:ext cx="1752600" cy="12954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cxnSp>
          <p:nvCxnSpPr>
            <p:cNvPr id="27" name="Straight Connector 26"/>
            <p:cNvCxnSpPr>
              <a:endCxn id="25" idx="1"/>
            </p:cNvCxnSpPr>
            <p:nvPr/>
          </p:nvCxnSpPr>
          <p:spPr bwMode="auto">
            <a:xfrm rot="16200000" flipH="1">
              <a:off x="5545278" y="3852722"/>
              <a:ext cx="1408907" cy="1018662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8407400" y="152400"/>
            <a:ext cx="4470400" cy="6705600"/>
            <a:chOff x="8407400" y="152400"/>
            <a:chExt cx="4470400" cy="6705600"/>
          </a:xfrm>
        </p:grpSpPr>
        <p:pic>
          <p:nvPicPr>
            <p:cNvPr id="31" name="Picture 30" descr="three_polarisation_antenna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07400" y="152400"/>
              <a:ext cx="4470400" cy="3352800"/>
            </a:xfrm>
            <a:prstGeom prst="rect">
              <a:avLst/>
            </a:prstGeom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32" name="Oval 31"/>
            <p:cNvSpPr/>
            <p:nvPr/>
          </p:nvSpPr>
          <p:spPr bwMode="auto">
            <a:xfrm>
              <a:off x="10388600" y="3657600"/>
              <a:ext cx="838200" cy="3200400"/>
            </a:xfrm>
            <a:prstGeom prst="ellipse">
              <a:avLst/>
            </a:prstGeom>
            <a:noFill/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cxnSp>
          <p:nvCxnSpPr>
            <p:cNvPr id="34" name="Straight Connector 33"/>
            <p:cNvCxnSpPr>
              <a:stCxn id="31" idx="2"/>
              <a:endCxn id="32" idx="0"/>
            </p:cNvCxnSpPr>
            <p:nvPr/>
          </p:nvCxnSpPr>
          <p:spPr bwMode="auto">
            <a:xfrm rot="16200000" flipH="1">
              <a:off x="10648950" y="3498850"/>
              <a:ext cx="152400" cy="165100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39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711200" y="990600"/>
            <a:ext cx="12141200" cy="7848600"/>
          </a:xfrm>
        </p:spPr>
        <p:txBody>
          <a:bodyPr/>
          <a:lstStyle/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Tuesday 24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April 2015</a:t>
            </a:r>
          </a:p>
          <a:p>
            <a:pPr marL="514350" indent="-514350">
              <a:defRPr/>
            </a:pP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09.00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10.00	H331	working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session project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/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setup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10.15	Coffee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/tea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10.15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11.15	H331	Radio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detection of Cosmic Rays (Olaf 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Scholten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11.15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	H331	check of setup project</a:t>
            </a:r>
          </a:p>
          <a:p>
            <a:pPr marL="514350" indent="-514350">
              <a:defRPr/>
            </a:pPr>
            <a:r>
              <a:rPr lang="en-US" sz="2800" b="1" dirty="0" smtClean="0">
                <a:solidFill>
                  <a:schemeClr val="bg1"/>
                </a:solidFill>
                <a:ea typeface="ＭＳ Ｐゴシック" pitchFamily="1" charset="-128"/>
              </a:rPr>
              <a:t>11.30-12.30	</a:t>
            </a:r>
            <a:r>
              <a:rPr lang="en-US" sz="2800" b="1" dirty="0">
                <a:solidFill>
                  <a:schemeClr val="bg1"/>
                </a:solidFill>
                <a:ea typeface="ＭＳ Ｐゴシック" pitchFamily="1" charset="-128"/>
              </a:rPr>
              <a:t>H331/SPECTRUM	Working session </a:t>
            </a:r>
            <a:r>
              <a:rPr lang="en-US" sz="2800" b="1" dirty="0" smtClean="0">
                <a:solidFill>
                  <a:schemeClr val="bg1"/>
                </a:solidFill>
                <a:ea typeface="ＭＳ Ｐゴシック" pitchFamily="1" charset="-128"/>
              </a:rPr>
              <a:t>project</a:t>
            </a:r>
            <a:endParaRPr lang="en-US" sz="2800" b="1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12.30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13.30	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Lunch / check of setup project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13.30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14.30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	H331	</a:t>
            </a:r>
            <a:r>
              <a:rPr lang="en-US" sz="2800" dirty="0" err="1" smtClean="0">
                <a:solidFill>
                  <a:schemeClr val="bg1"/>
                </a:solidFill>
                <a:ea typeface="ＭＳ Ｐゴシック" pitchFamily="1" charset="-128"/>
              </a:rPr>
              <a:t>HiSPARC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(Bob van 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Eijk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b="1" dirty="0" smtClean="0">
                <a:solidFill>
                  <a:schemeClr val="bg1"/>
                </a:solidFill>
                <a:ea typeface="ＭＳ Ｐゴシック" pitchFamily="1" charset="-128"/>
              </a:rPr>
              <a:t>14.30-15.00</a:t>
            </a:r>
            <a:r>
              <a:rPr lang="en-US" sz="2800" b="1" dirty="0">
                <a:solidFill>
                  <a:schemeClr val="bg1"/>
                </a:solidFill>
                <a:ea typeface="ＭＳ Ｐゴシック" pitchFamily="1" charset="-128"/>
              </a:rPr>
              <a:t>	H331	Cosmic Rays atmospheric interaction (</a:t>
            </a:r>
            <a:r>
              <a:rPr lang="en-US" sz="2800" b="1" dirty="0" err="1">
                <a:solidFill>
                  <a:schemeClr val="bg1"/>
                </a:solidFill>
                <a:ea typeface="ＭＳ Ｐゴシック" pitchFamily="1" charset="-128"/>
              </a:rPr>
              <a:t>SdJ</a:t>
            </a:r>
            <a:r>
              <a:rPr lang="en-US" sz="2800" b="1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14.30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15.00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	H331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/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SPECTRUM	Working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session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</a:t>
            </a: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15.00-15.15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	Coffee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/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tea / check of setup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</a:t>
            </a: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15.15-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16.30	H331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/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SPECTRUM	Working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session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</a:t>
            </a: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16.30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17.30	H331	presentations (3’) and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discussion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</a:t>
            </a: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Change </a:t>
            </a:r>
            <a:r>
              <a:rPr lang="en-GB" sz="4000" b="0" dirty="0" smtClean="0">
                <a:latin typeface="Arial" pitchFamily="-1" charset="0"/>
                <a:ea typeface="ＭＳ Ｐゴシック" pitchFamily="-1" charset="-128"/>
              </a:rPr>
              <a:t>of Schedule</a:t>
            </a:r>
            <a:endParaRPr lang="en-GB" sz="4000" b="0" dirty="0" smtClean="0">
              <a:latin typeface="Arial" pitchFamily="-1" charset="0"/>
              <a:ea typeface="ＭＳ Ｐゴシック" pitchFamily="-1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4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15306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19" descr="Auger_Hybri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6" name="Titel 3"/>
          <p:cNvSpPr>
            <a:spLocks noGrp="1"/>
          </p:cNvSpPr>
          <p:nvPr>
            <p:ph type="title"/>
          </p:nvPr>
        </p:nvSpPr>
        <p:spPr>
          <a:xfrm>
            <a:off x="0" y="180000"/>
            <a:ext cx="13004800" cy="838200"/>
          </a:xfrm>
        </p:spPr>
        <p:txBody>
          <a:bodyPr/>
          <a:lstStyle/>
          <a:p>
            <a:pPr algn="ctr"/>
            <a:r>
              <a:rPr lang="en-GB" sz="3200" smtClean="0">
                <a:solidFill>
                  <a:srgbClr val="FFFFFF"/>
                </a:solidFill>
                <a:latin typeface="Arial" pitchFamily="-1" charset="0"/>
                <a:ea typeface="ＭＳ Ｐゴシック" pitchFamily="-1" charset="-128"/>
              </a:rPr>
              <a:t>Baseline Pierre Auger Observatory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900113" y="2070100"/>
            <a:ext cx="11049000" cy="6616700"/>
          </a:xfrm>
        </p:spPr>
        <p:txBody>
          <a:bodyPr/>
          <a:lstStyle/>
          <a:p>
            <a:endParaRPr lang="en-GB" sz="3200" b="1" dirty="0" smtClean="0">
              <a:solidFill>
                <a:schemeClr val="tx1"/>
              </a:solidFill>
            </a:endParaRPr>
          </a:p>
          <a:p>
            <a:endParaRPr lang="en-GB" sz="3200" b="1" dirty="0" smtClean="0">
              <a:solidFill>
                <a:schemeClr val="tx1"/>
              </a:solidFill>
            </a:endParaRPr>
          </a:p>
          <a:p>
            <a:endParaRPr lang="en-GB" sz="3200" b="1" dirty="0" smtClean="0">
              <a:solidFill>
                <a:schemeClr val="tx1"/>
              </a:solidFill>
            </a:endParaRPr>
          </a:p>
          <a:p>
            <a:endParaRPr lang="en-GB" sz="3200" b="1" dirty="0" smtClean="0">
              <a:solidFill>
                <a:schemeClr val="tx1"/>
              </a:solidFill>
            </a:endParaRPr>
          </a:p>
          <a:p>
            <a:endParaRPr lang="en-GB" sz="3200" b="1" dirty="0" smtClean="0">
              <a:solidFill>
                <a:schemeClr val="tx1"/>
              </a:solidFill>
            </a:endParaRPr>
          </a:p>
          <a:p>
            <a:endParaRPr lang="en-GB" sz="3200" b="1" dirty="0" smtClean="0">
              <a:solidFill>
                <a:schemeClr val="tx1"/>
              </a:solidFill>
            </a:endParaRPr>
          </a:p>
          <a:p>
            <a:endParaRPr lang="en-GB" sz="3200" b="1" dirty="0" smtClean="0">
              <a:solidFill>
                <a:schemeClr val="tx1"/>
              </a:solidFill>
            </a:endParaRPr>
          </a:p>
          <a:p>
            <a:r>
              <a:rPr lang="en-GB" sz="3200" b="1" dirty="0" smtClean="0">
                <a:solidFill>
                  <a:srgbClr val="FFFF00"/>
                </a:solidFill>
              </a:rPr>
              <a:t>FD</a:t>
            </a:r>
            <a:r>
              <a:rPr lang="en-GB" sz="3200" b="1" dirty="0" smtClean="0">
                <a:solidFill>
                  <a:schemeClr val="tx1"/>
                </a:solidFill>
              </a:rPr>
              <a:t>: Fluorescence Telescopes</a:t>
            </a:r>
          </a:p>
          <a:p>
            <a:endParaRPr lang="en-GB" sz="3200" b="1" dirty="0" smtClean="0">
              <a:solidFill>
                <a:schemeClr val="tx1"/>
              </a:solidFill>
            </a:endParaRPr>
          </a:p>
          <a:p>
            <a:endParaRPr lang="en-GB" sz="3200" b="1" dirty="0" smtClean="0">
              <a:solidFill>
                <a:schemeClr val="tx1"/>
              </a:solidFill>
            </a:endParaRPr>
          </a:p>
          <a:p>
            <a:r>
              <a:rPr lang="en-GB" sz="3200" b="1" dirty="0" smtClean="0">
                <a:solidFill>
                  <a:schemeClr val="tx1"/>
                </a:solidFill>
              </a:rPr>
              <a:t>					</a:t>
            </a:r>
            <a:r>
              <a:rPr lang="en-GB" sz="3200" b="1" dirty="0" smtClean="0">
                <a:solidFill>
                  <a:srgbClr val="FFFF00"/>
                </a:solidFill>
              </a:rPr>
              <a:t>SD</a:t>
            </a:r>
            <a:r>
              <a:rPr lang="en-GB" sz="3200" b="1" dirty="0" smtClean="0">
                <a:solidFill>
                  <a:schemeClr val="tx1"/>
                </a:solidFill>
              </a:rPr>
              <a:t>: Surface detector</a:t>
            </a:r>
            <a:endParaRPr lang="en-GB" sz="3200" b="1" dirty="0">
              <a:solidFill>
                <a:schemeClr val="tx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1104260" y="7848600"/>
            <a:ext cx="893062" cy="1104900"/>
            <a:chOff x="11104260" y="7848600"/>
            <a:chExt cx="893062" cy="11049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11150600" y="7848600"/>
              <a:ext cx="685800" cy="304800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11104260" y="8128000"/>
              <a:ext cx="893062" cy="825500"/>
            </a:xfrm>
            <a:custGeom>
              <a:avLst/>
              <a:gdLst>
                <a:gd name="connsiteX0" fmla="*/ 757540 w 893062"/>
                <a:gd name="connsiteY0" fmla="*/ 0 h 825500"/>
                <a:gd name="connsiteX1" fmla="*/ 827390 w 893062"/>
                <a:gd name="connsiteY1" fmla="*/ 101600 h 825500"/>
                <a:gd name="connsiteX2" fmla="*/ 795640 w 893062"/>
                <a:gd name="connsiteY2" fmla="*/ 152400 h 825500"/>
                <a:gd name="connsiteX3" fmla="*/ 852790 w 893062"/>
                <a:gd name="connsiteY3" fmla="*/ 260350 h 825500"/>
                <a:gd name="connsiteX4" fmla="*/ 814690 w 893062"/>
                <a:gd name="connsiteY4" fmla="*/ 349250 h 825500"/>
                <a:gd name="connsiteX5" fmla="*/ 846440 w 893062"/>
                <a:gd name="connsiteY5" fmla="*/ 463550 h 825500"/>
                <a:gd name="connsiteX6" fmla="*/ 846440 w 893062"/>
                <a:gd name="connsiteY6" fmla="*/ 584200 h 825500"/>
                <a:gd name="connsiteX7" fmla="*/ 859140 w 893062"/>
                <a:gd name="connsiteY7" fmla="*/ 673100 h 825500"/>
                <a:gd name="connsiteX8" fmla="*/ 878190 w 893062"/>
                <a:gd name="connsiteY8" fmla="*/ 742950 h 825500"/>
                <a:gd name="connsiteX9" fmla="*/ 884540 w 893062"/>
                <a:gd name="connsiteY9" fmla="*/ 800100 h 825500"/>
                <a:gd name="connsiteX10" fmla="*/ 795640 w 893062"/>
                <a:gd name="connsiteY10" fmla="*/ 819150 h 825500"/>
                <a:gd name="connsiteX11" fmla="*/ 78090 w 893062"/>
                <a:gd name="connsiteY11" fmla="*/ 825500 h 825500"/>
                <a:gd name="connsiteX12" fmla="*/ 39990 w 893062"/>
                <a:gd name="connsiteY12" fmla="*/ 711200 h 825500"/>
                <a:gd name="connsiteX13" fmla="*/ 59040 w 893062"/>
                <a:gd name="connsiteY13" fmla="*/ 609600 h 825500"/>
                <a:gd name="connsiteX14" fmla="*/ 65390 w 893062"/>
                <a:gd name="connsiteY14" fmla="*/ 590550 h 825500"/>
                <a:gd name="connsiteX15" fmla="*/ 59040 w 893062"/>
                <a:gd name="connsiteY15" fmla="*/ 450850 h 825500"/>
                <a:gd name="connsiteX16" fmla="*/ 46340 w 893062"/>
                <a:gd name="connsiteY16" fmla="*/ 393700 h 825500"/>
                <a:gd name="connsiteX17" fmla="*/ 14590 w 893062"/>
                <a:gd name="connsiteY17" fmla="*/ 304800 h 825500"/>
                <a:gd name="connsiteX18" fmla="*/ 8240 w 893062"/>
                <a:gd name="connsiteY18" fmla="*/ 285750 h 825500"/>
                <a:gd name="connsiteX19" fmla="*/ 8240 w 893062"/>
                <a:gd name="connsiteY19" fmla="*/ 285750 h 825500"/>
                <a:gd name="connsiteX20" fmla="*/ 1890 w 893062"/>
                <a:gd name="connsiteY20" fmla="*/ 127000 h 825500"/>
                <a:gd name="connsiteX21" fmla="*/ 20940 w 893062"/>
                <a:gd name="connsiteY21" fmla="*/ 107950 h 825500"/>
                <a:gd name="connsiteX22" fmla="*/ 20940 w 893062"/>
                <a:gd name="connsiteY22" fmla="*/ 63500 h 825500"/>
                <a:gd name="connsiteX23" fmla="*/ 39990 w 893062"/>
                <a:gd name="connsiteY23" fmla="*/ 25400 h 825500"/>
                <a:gd name="connsiteX24" fmla="*/ 757540 w 893062"/>
                <a:gd name="connsiteY24" fmla="*/ 0 h 82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93062" h="825500">
                  <a:moveTo>
                    <a:pt x="757540" y="0"/>
                  </a:moveTo>
                  <a:lnTo>
                    <a:pt x="827390" y="101600"/>
                  </a:lnTo>
                  <a:lnTo>
                    <a:pt x="795640" y="152400"/>
                  </a:lnTo>
                  <a:lnTo>
                    <a:pt x="852790" y="260350"/>
                  </a:lnTo>
                  <a:lnTo>
                    <a:pt x="814690" y="349250"/>
                  </a:lnTo>
                  <a:lnTo>
                    <a:pt x="846440" y="463550"/>
                  </a:lnTo>
                  <a:cubicBezTo>
                    <a:pt x="852901" y="586314"/>
                    <a:pt x="893062" y="584200"/>
                    <a:pt x="846440" y="584200"/>
                  </a:cubicBezTo>
                  <a:lnTo>
                    <a:pt x="859140" y="673100"/>
                  </a:lnTo>
                  <a:cubicBezTo>
                    <a:pt x="872427" y="739535"/>
                    <a:pt x="856576" y="721336"/>
                    <a:pt x="878190" y="742950"/>
                  </a:cubicBezTo>
                  <a:lnTo>
                    <a:pt x="884540" y="800100"/>
                  </a:lnTo>
                  <a:lnTo>
                    <a:pt x="795640" y="819150"/>
                  </a:lnTo>
                  <a:lnTo>
                    <a:pt x="78090" y="825500"/>
                  </a:lnTo>
                  <a:cubicBezTo>
                    <a:pt x="39286" y="715554"/>
                    <a:pt x="39990" y="755709"/>
                    <a:pt x="39990" y="711200"/>
                  </a:cubicBezTo>
                  <a:cubicBezTo>
                    <a:pt x="46340" y="677333"/>
                    <a:pt x="51942" y="643318"/>
                    <a:pt x="59040" y="609600"/>
                  </a:cubicBezTo>
                  <a:cubicBezTo>
                    <a:pt x="60419" y="603050"/>
                    <a:pt x="65390" y="590550"/>
                    <a:pt x="65390" y="590550"/>
                  </a:cubicBezTo>
                  <a:cubicBezTo>
                    <a:pt x="58706" y="463559"/>
                    <a:pt x="59040" y="510172"/>
                    <a:pt x="59040" y="450850"/>
                  </a:cubicBezTo>
                  <a:cubicBezTo>
                    <a:pt x="43196" y="411239"/>
                    <a:pt x="46340" y="430499"/>
                    <a:pt x="46340" y="393700"/>
                  </a:cubicBezTo>
                  <a:cubicBezTo>
                    <a:pt x="35757" y="364067"/>
                    <a:pt x="25063" y="334473"/>
                    <a:pt x="14590" y="304800"/>
                  </a:cubicBezTo>
                  <a:cubicBezTo>
                    <a:pt x="12362" y="298488"/>
                    <a:pt x="8240" y="285750"/>
                    <a:pt x="8240" y="285750"/>
                  </a:cubicBezTo>
                  <a:lnTo>
                    <a:pt x="8240" y="285750"/>
                  </a:lnTo>
                  <a:cubicBezTo>
                    <a:pt x="6123" y="232833"/>
                    <a:pt x="0" y="179925"/>
                    <a:pt x="1890" y="127000"/>
                  </a:cubicBezTo>
                  <a:cubicBezTo>
                    <a:pt x="2633" y="106189"/>
                    <a:pt x="10600" y="107950"/>
                    <a:pt x="20940" y="107950"/>
                  </a:cubicBezTo>
                  <a:lnTo>
                    <a:pt x="20940" y="63500"/>
                  </a:lnTo>
                  <a:lnTo>
                    <a:pt x="39990" y="25400"/>
                  </a:lnTo>
                  <a:lnTo>
                    <a:pt x="7575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FFFF"/>
                </a:gs>
                <a:gs pos="53000">
                  <a:srgbClr val="CAFFFF"/>
                </a:gs>
                <a:gs pos="100000">
                  <a:srgbClr val="66FFFF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pic>
          <p:nvPicPr>
            <p:cNvPr id="38" name="Picture 37" descr="fotobuis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11303000" y="7924800"/>
              <a:ext cx="446834" cy="34872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673600" y="1219200"/>
            <a:ext cx="6464138" cy="4267200"/>
            <a:chOff x="4673600" y="1219200"/>
            <a:chExt cx="6464138" cy="42672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7950200" y="1219200"/>
              <a:ext cx="3187538" cy="4229100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  <p:cxnSp>
          <p:nvCxnSpPr>
            <p:cNvPr id="12" name="Straight Connector 11"/>
            <p:cNvCxnSpPr/>
            <p:nvPr/>
          </p:nvCxnSpPr>
          <p:spPr bwMode="auto">
            <a:xfrm rot="5400000" flipH="1" flipV="1">
              <a:off x="4673600" y="1219200"/>
              <a:ext cx="3276600" cy="3276600"/>
            </a:xfrm>
            <a:prstGeom prst="lin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4673600" y="4953000"/>
              <a:ext cx="3276600" cy="533400"/>
            </a:xfrm>
            <a:prstGeom prst="lin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" name="Tijdelijke aanduiding voor dianummer 3"/>
          <p:cNvSpPr txBox="1">
            <a:spLocks/>
          </p:cNvSpPr>
          <p:nvPr/>
        </p:nvSpPr>
        <p:spPr bwMode="auto">
          <a:xfrm>
            <a:off x="900113" y="9153525"/>
            <a:ext cx="3033712" cy="519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3A8568-62EF-A240-AC49-A519DD86382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84" charset="0"/>
                <a:ea typeface="ヒラギノ明朝 ProN W3" pitchFamily="-84" charset="-128"/>
                <a:cs typeface="ヒラギノ明朝 ProN W3" pitchFamily="-84" charset="-128"/>
                <a:sym typeface="American Typewriter" pitchFamily="-8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r>
              <a:rPr kumimoji="0" 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84" charset="0"/>
                <a:ea typeface="ヒラギノ明朝 ProN W3" pitchFamily="-84" charset="-128"/>
                <a:cs typeface="ヒラギノ明朝 ProN W3" pitchFamily="-84" charset="-128"/>
                <a:sym typeface="American Typewriter" pitchFamily="-84" charset="0"/>
              </a:rPr>
              <a:t> / 24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40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fig_04a_Layout_of_Pierre_Auger_Observatory.ai"/>
          <p:cNvPicPr>
            <a:picLocks noChangeAspect="1"/>
          </p:cNvPicPr>
          <p:nvPr/>
        </p:nvPicPr>
        <p:blipFill>
          <a:blip r:embed="rId3"/>
          <a:srcRect l="10799" t="12606" r="11811" b="16929"/>
          <a:stretch>
            <a:fillRect/>
          </a:stretch>
        </p:blipFill>
        <p:spPr>
          <a:xfrm>
            <a:off x="836050" y="0"/>
            <a:ext cx="11457550" cy="9773810"/>
          </a:xfrm>
          <a:prstGeom prst="rect">
            <a:avLst/>
          </a:prstGeom>
        </p:spPr>
      </p:pic>
      <p:sp>
        <p:nvSpPr>
          <p:cNvPr id="31746" name="Titel 3"/>
          <p:cNvSpPr>
            <a:spLocks noGrp="1"/>
          </p:cNvSpPr>
          <p:nvPr>
            <p:ph type="title"/>
          </p:nvPr>
        </p:nvSpPr>
        <p:spPr>
          <a:xfrm>
            <a:off x="0" y="179388"/>
            <a:ext cx="13004800" cy="685800"/>
          </a:xfrm>
        </p:spPr>
        <p:txBody>
          <a:bodyPr/>
          <a:lstStyle/>
          <a:p>
            <a:r>
              <a:rPr lang="en-GB" sz="3800" dirty="0" smtClean="0">
                <a:solidFill>
                  <a:schemeClr val="accent1"/>
                </a:solidFill>
                <a:latin typeface="Arial" pitchFamily="-1" charset="0"/>
                <a:ea typeface="ＭＳ Ｐゴシック" pitchFamily="-1" charset="-128"/>
              </a:rPr>
              <a:t>       Auger:</a:t>
            </a:r>
            <a:br>
              <a:rPr lang="en-GB" sz="3800" dirty="0" smtClean="0">
                <a:solidFill>
                  <a:schemeClr val="accent1"/>
                </a:solidFill>
                <a:latin typeface="Arial" pitchFamily="-1" charset="0"/>
                <a:ea typeface="ＭＳ Ｐゴシック" pitchFamily="-1" charset="-128"/>
              </a:rPr>
            </a:br>
            <a:r>
              <a:rPr lang="en-GB" sz="3800" dirty="0" smtClean="0">
                <a:solidFill>
                  <a:schemeClr val="accent1"/>
                </a:solidFill>
                <a:latin typeface="Arial" pitchFamily="-1" charset="0"/>
                <a:ea typeface="ＭＳ Ｐゴシック" pitchFamily="-1" charset="-128"/>
              </a:rPr>
              <a:t>	3000 km</a:t>
            </a:r>
            <a:r>
              <a:rPr lang="en-GB" sz="3800" baseline="30000" dirty="0" smtClean="0">
                <a:solidFill>
                  <a:schemeClr val="accent1"/>
                </a:solidFill>
                <a:latin typeface="Arial" pitchFamily="-1" charset="0"/>
                <a:ea typeface="ＭＳ Ｐゴシック" pitchFamily="-1" charset="-128"/>
              </a:rPr>
              <a:t>2</a:t>
            </a:r>
            <a:endParaRPr lang="en-GB" sz="3800" i="1" baseline="30000" dirty="0" smtClean="0">
              <a:solidFill>
                <a:schemeClr val="accent1"/>
              </a:solidFill>
              <a:latin typeface="Arial" pitchFamily="-1" charset="0"/>
              <a:ea typeface="ＭＳ Ｐゴシック" pitchFamily="-1" charset="-128"/>
            </a:endParaRPr>
          </a:p>
        </p:txBody>
      </p:sp>
      <p:sp>
        <p:nvSpPr>
          <p:cNvPr id="5" name="Tijdelijke aanduiding voor dianummer 3"/>
          <p:cNvSpPr txBox="1">
            <a:spLocks/>
          </p:cNvSpPr>
          <p:nvPr/>
        </p:nvSpPr>
        <p:spPr bwMode="auto">
          <a:xfrm>
            <a:off x="939800" y="9144000"/>
            <a:ext cx="3033712" cy="519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3A8568-62EF-A240-AC49-A519DD86382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84" charset="0"/>
                <a:ea typeface="ヒラギノ明朝 ProN W3" pitchFamily="-84" charset="-128"/>
                <a:cs typeface="ヒラギノ明朝 ProN W3" pitchFamily="-84" charset="-128"/>
                <a:sym typeface="American Typewriter" pitchFamily="-8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r>
              <a:rPr kumimoji="0" 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84" charset="0"/>
                <a:ea typeface="ヒラギノ明朝 ProN W3" pitchFamily="-84" charset="-128"/>
                <a:cs typeface="ヒラギノ明朝 ProN W3" pitchFamily="-84" charset="-128"/>
                <a:sym typeface="American Typewriter" pitchFamily="-84" charset="0"/>
              </a:rPr>
              <a:t> / 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54600" y="4623137"/>
            <a:ext cx="1852916" cy="101566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  <a:latin typeface="Arial"/>
                <a:cs typeface="Arial"/>
              </a:rPr>
              <a:t>Laser facilities</a:t>
            </a:r>
          </a:p>
          <a:p>
            <a:r>
              <a:rPr lang="en-US" sz="2000" dirty="0" smtClean="0">
                <a:solidFill>
                  <a:schemeClr val="accent1"/>
                </a:solidFill>
                <a:latin typeface="Arial"/>
                <a:cs typeface="Arial"/>
              </a:rPr>
              <a:t>for monitoring</a:t>
            </a:r>
          </a:p>
          <a:p>
            <a:r>
              <a:rPr lang="en-US" sz="2000" dirty="0" smtClean="0">
                <a:solidFill>
                  <a:schemeClr val="accent1"/>
                </a:solidFill>
                <a:latin typeface="Arial"/>
                <a:cs typeface="Arial"/>
              </a:rPr>
              <a:t>and calibration</a:t>
            </a:r>
            <a:endParaRPr lang="en-US" sz="2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2000" y="6248400"/>
            <a:ext cx="1152905" cy="70788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  <a:latin typeface="Arial"/>
                <a:cs typeface="Arial"/>
              </a:rPr>
              <a:t>weather</a:t>
            </a:r>
          </a:p>
          <a:p>
            <a:r>
              <a:rPr lang="en-US" sz="2000" dirty="0" smtClean="0">
                <a:solidFill>
                  <a:schemeClr val="accent1"/>
                </a:solidFill>
                <a:latin typeface="Arial"/>
                <a:cs typeface="Arial"/>
              </a:rPr>
              <a:t>balloons</a:t>
            </a:r>
            <a:endParaRPr lang="en-US" sz="2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69400" y="6607314"/>
            <a:ext cx="2023736" cy="70788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accent1"/>
                </a:solidFill>
                <a:latin typeface="Arial"/>
                <a:cs typeface="Arial"/>
              </a:rPr>
              <a:t>Lidar</a:t>
            </a:r>
            <a:r>
              <a:rPr lang="en-US" sz="2000" dirty="0" smtClean="0">
                <a:solidFill>
                  <a:schemeClr val="accent1"/>
                </a:solidFill>
                <a:latin typeface="Arial"/>
                <a:cs typeface="Arial"/>
              </a:rPr>
              <a:t> monitoring</a:t>
            </a:r>
          </a:p>
          <a:p>
            <a:r>
              <a:rPr lang="en-US" sz="2000" dirty="0" smtClean="0">
                <a:solidFill>
                  <a:schemeClr val="accent1"/>
                </a:solidFill>
                <a:latin typeface="Arial"/>
                <a:cs typeface="Arial"/>
              </a:rPr>
              <a:t>and calibration</a:t>
            </a:r>
            <a:endParaRPr lang="en-US" sz="2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400" y="5997714"/>
            <a:ext cx="2251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Arial"/>
                <a:cs typeface="Arial"/>
              </a:rPr>
              <a:t>1660 water</a:t>
            </a:r>
          </a:p>
          <a:p>
            <a:r>
              <a:rPr lang="en-US" sz="2000" b="1" dirty="0" smtClean="0">
                <a:solidFill>
                  <a:schemeClr val="accent1"/>
                </a:solidFill>
                <a:latin typeface="Arial"/>
                <a:cs typeface="Arial"/>
              </a:rPr>
              <a:t>Cherenkov tanks</a:t>
            </a:r>
            <a:endParaRPr lang="en-US" sz="2000" b="1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41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Searches for ultra-high-energy photons and neutrinos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2584" y="914400"/>
            <a:ext cx="12346249" cy="7971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photon limits			and 		neutrino limits</a:t>
            </a:r>
          </a:p>
          <a:p>
            <a:endParaRPr lang="en-GB" sz="3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3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10</a:t>
            </a:r>
            <a:r>
              <a:rPr lang="en-GB" sz="3200" baseline="30000" dirty="0" smtClean="0">
                <a:solidFill>
                  <a:schemeClr val="bg1"/>
                </a:solidFill>
                <a:latin typeface="Arial"/>
                <a:cs typeface="Arial"/>
              </a:rPr>
              <a:t>17.3</a:t>
            </a:r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 – 10</a:t>
            </a:r>
            <a:r>
              <a:rPr lang="en-GB" sz="3200" baseline="30000" dirty="0" smtClean="0">
                <a:solidFill>
                  <a:schemeClr val="bg1"/>
                </a:solidFill>
                <a:latin typeface="Arial"/>
                <a:cs typeface="Arial"/>
              </a:rPr>
              <a:t>18.5</a:t>
            </a:r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Arial"/>
                <a:cs typeface="Arial"/>
              </a:rPr>
              <a:t>eV</a:t>
            </a:r>
            <a:endParaRPr lang="en-GB" sz="3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3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3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3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3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3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3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3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3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3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3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Exclude 0.035-0.14 </a:t>
            </a:r>
            <a:r>
              <a:rPr lang="en-GB" sz="36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/km</a:t>
            </a:r>
            <a:r>
              <a:rPr lang="en-GB" sz="3200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/year</a:t>
            </a:r>
          </a:p>
          <a:p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Confirms: no </a:t>
            </a:r>
            <a:r>
              <a:rPr lang="en-GB" sz="2800" dirty="0" err="1" smtClean="0">
                <a:solidFill>
                  <a:schemeClr val="bg1"/>
                </a:solidFill>
                <a:latin typeface="Arial"/>
                <a:cs typeface="Arial"/>
              </a:rPr>
              <a:t>EeV</a:t>
            </a:r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 sources in our galaxy		     No GZK neutrinos yet</a:t>
            </a:r>
          </a:p>
        </p:txBody>
      </p:sp>
      <p:pic>
        <p:nvPicPr>
          <p:cNvPr id="7" name="Picture 6" descr="nu_lim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722" y="3657598"/>
            <a:ext cx="6165078" cy="4572001"/>
          </a:xfrm>
          <a:prstGeom prst="rect">
            <a:avLst/>
          </a:prstGeom>
        </p:spPr>
      </p:pic>
      <p:pic>
        <p:nvPicPr>
          <p:cNvPr id="8" name="Picture 7" descr="auger_nu_cartoo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267" y="1818873"/>
            <a:ext cx="6185533" cy="1610127"/>
          </a:xfrm>
          <a:prstGeom prst="rect">
            <a:avLst/>
          </a:prstGeom>
        </p:spPr>
      </p:pic>
      <p:pic>
        <p:nvPicPr>
          <p:cNvPr id="9" name="Picture 8" descr="auger_photon_limi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149302"/>
            <a:ext cx="6495886" cy="44706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8988623"/>
            <a:ext cx="4975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The Pierre Auger Collaboration,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Astrop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. Phys. 31 (2009) 399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59600" y="8988623"/>
            <a:ext cx="5168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The Pierre Auger Collaboration, Adv. HEP 2013 (2013) 708680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42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Only about half the </a:t>
            </a:r>
            <a:r>
              <a:rPr lang="en-GB" sz="2800" dirty="0" err="1" smtClean="0">
                <a:latin typeface="Arial" pitchFamily="-1" charset="0"/>
                <a:ea typeface="ＭＳ Ｐゴシック" pitchFamily="-1" charset="-128"/>
              </a:rPr>
              <a:t>muons</a:t>
            </a:r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 in Monte Carlo</a:t>
            </a:r>
          </a:p>
        </p:txBody>
      </p:sp>
      <p:pic>
        <p:nvPicPr>
          <p:cNvPr id="4" name="Picture 3" descr="Nmu-re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810" y="1447800"/>
            <a:ext cx="10242990" cy="613779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26200" y="2209800"/>
            <a:ext cx="31728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10 </a:t>
            </a:r>
            <a:r>
              <a:rPr lang="en-GB" sz="3200" dirty="0" err="1" smtClean="0">
                <a:solidFill>
                  <a:schemeClr val="bg1"/>
                </a:solidFill>
                <a:latin typeface="Arial"/>
                <a:cs typeface="Arial"/>
              </a:rPr>
              <a:t>EeV</a:t>
            </a:r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 showers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474" y="8087380"/>
            <a:ext cx="127077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rial"/>
                <a:cs typeface="Arial"/>
              </a:rPr>
              <a:t>Note: shower physics and composition measurement are degenerate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39799" y="2286000"/>
            <a:ext cx="1219200" cy="1077218"/>
            <a:chOff x="482600" y="2590800"/>
            <a:chExt cx="1219200" cy="1077218"/>
          </a:xfrm>
        </p:grpSpPr>
        <p:sp>
          <p:nvSpPr>
            <p:cNvPr id="6" name="TextBox 5"/>
            <p:cNvSpPr txBox="1"/>
            <p:nvPr/>
          </p:nvSpPr>
          <p:spPr>
            <a:xfrm>
              <a:off x="482600" y="2590800"/>
              <a:ext cx="117111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N</a:t>
              </a:r>
              <a:r>
                <a:rPr lang="en-GB" sz="3200" baseline="30000" dirty="0" err="1" smtClean="0">
                  <a:solidFill>
                    <a:schemeClr val="bg1"/>
                  </a:solidFill>
                  <a:latin typeface="Symbol" charset="2"/>
                  <a:cs typeface="Symbol" charset="2"/>
                </a:rPr>
                <a:t>m</a:t>
              </a:r>
              <a:r>
                <a:rPr lang="en-GB" sz="3200" baseline="-250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data</a:t>
              </a:r>
              <a:endParaRPr lang="en-GB" sz="3200" baseline="-25000" dirty="0" smtClean="0">
                <a:solidFill>
                  <a:schemeClr val="bg1"/>
                </a:solidFill>
                <a:latin typeface="Arial"/>
                <a:cs typeface="Arial"/>
              </a:endParaRPr>
            </a:p>
            <a:p>
              <a:r>
                <a:rPr lang="en-GB" sz="32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N</a:t>
              </a:r>
              <a:r>
                <a:rPr lang="en-GB" sz="3200" baseline="30000" dirty="0" err="1" smtClean="0">
                  <a:solidFill>
                    <a:schemeClr val="bg1"/>
                  </a:solidFill>
                  <a:latin typeface="Symbol" charset="2"/>
                  <a:cs typeface="Symbol" charset="2"/>
                </a:rPr>
                <a:t>m</a:t>
              </a:r>
              <a:r>
                <a:rPr lang="en-GB" sz="3200" baseline="-250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MC</a:t>
              </a:r>
              <a:endParaRPr lang="en-GB" sz="3200" baseline="-25000" dirty="0" smtClean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 rot="10800000" flipH="1">
              <a:off x="482600" y="3200400"/>
              <a:ext cx="1219200" cy="5209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" name="TextBox 9"/>
          <p:cNvSpPr txBox="1"/>
          <p:nvPr/>
        </p:nvSpPr>
        <p:spPr>
          <a:xfrm>
            <a:off x="0" y="8686800"/>
            <a:ext cx="4635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The Pierre Auger Collaboration (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Yushkov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), UHECR2012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43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el 3"/>
          <p:cNvSpPr>
            <a:spLocks noGrp="1"/>
          </p:cNvSpPr>
          <p:nvPr>
            <p:ph type="title"/>
          </p:nvPr>
        </p:nvSpPr>
        <p:spPr>
          <a:xfrm>
            <a:off x="0" y="179388"/>
            <a:ext cx="13004800" cy="1054100"/>
          </a:xfrm>
        </p:spPr>
        <p:txBody>
          <a:bodyPr/>
          <a:lstStyle/>
          <a:p>
            <a:pPr algn="ctr"/>
            <a:r>
              <a:rPr lang="en-GB" sz="3200" smtClean="0">
                <a:latin typeface="Arial" pitchFamily="-1" charset="0"/>
                <a:ea typeface="ＭＳ Ｐゴシック" pitchFamily="-1" charset="-128"/>
              </a:rPr>
              <a:t>AERA trigger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83400" y="1905000"/>
            <a:ext cx="58657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 smtClean="0">
                <a:solidFill>
                  <a:schemeClr val="bg1"/>
                </a:solidFill>
                <a:latin typeface="Arial"/>
                <a:cs typeface="Arial"/>
              </a:rPr>
              <a:t>Trigger strategies</a:t>
            </a:r>
          </a:p>
          <a:p>
            <a:endParaRPr lang="en-GB" sz="1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514350" indent="-514350"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Local self-trigger</a:t>
            </a:r>
          </a:p>
          <a:p>
            <a:pPr marL="514350" indent="-514350"/>
            <a:endParaRPr lang="en-GB" sz="1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514350" indent="-514350"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Cluster self-trigger</a:t>
            </a:r>
          </a:p>
          <a:p>
            <a:pPr marL="514350" indent="-514350"/>
            <a:endParaRPr lang="en-GB" sz="1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514350" indent="-514350"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External SD trigger</a:t>
            </a:r>
          </a:p>
          <a:p>
            <a:pPr marL="514350" indent="-514350"/>
            <a:endParaRPr lang="en-GB" sz="1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514350" indent="-514350"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Local external </a:t>
            </a:r>
            <a:r>
              <a:rPr lang="en-GB" sz="2800" dirty="0" err="1" smtClean="0">
                <a:solidFill>
                  <a:schemeClr val="bg1"/>
                </a:solidFill>
                <a:latin typeface="Arial"/>
                <a:cs typeface="Arial"/>
              </a:rPr>
              <a:t>scintillator</a:t>
            </a:r>
            <a:r>
              <a:rPr lang="en-GB" sz="2800" dirty="0" smtClean="0">
                <a:solidFill>
                  <a:schemeClr val="bg1"/>
                </a:solidFill>
                <a:latin typeface="Arial"/>
                <a:cs typeface="Arial"/>
              </a:rPr>
              <a:t> trigger</a:t>
            </a:r>
          </a:p>
          <a:p>
            <a:pPr marL="514350" indent="-514350"/>
            <a:endParaRPr lang="en-GB" sz="28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3" name="Picture 12" descr="trigger_tra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905000"/>
            <a:ext cx="6121400" cy="35450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44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1054100"/>
          </a:xfrm>
        </p:spPr>
        <p:txBody>
          <a:bodyPr/>
          <a:lstStyle/>
          <a:p>
            <a:pPr algn="ctr"/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Radio detection polarisation studies: </a:t>
            </a:r>
            <a:r>
              <a:rPr lang="en-GB" sz="2800" dirty="0" err="1" smtClean="0">
                <a:latin typeface="Arial" pitchFamily="-1" charset="0"/>
                <a:ea typeface="ＭＳ Ｐゴシック" pitchFamily="-1" charset="-128"/>
              </a:rPr>
              <a:t>Askaryan</a:t>
            </a:r>
            <a:r>
              <a:rPr lang="en-GB" sz="2800" dirty="0" smtClean="0">
                <a:latin typeface="Arial" pitchFamily="-1" charset="0"/>
                <a:ea typeface="ＭＳ Ｐゴシック" pitchFamily="-1" charset="-128"/>
              </a:rPr>
              <a:t> radiation observed</a:t>
            </a:r>
          </a:p>
        </p:txBody>
      </p:sp>
      <p:pic>
        <p:nvPicPr>
          <p:cNvPr id="41988" name="Picture 6" descr="a_valu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2600" y="1311275"/>
            <a:ext cx="4700588" cy="633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 descr="a_paramet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0" y="6042025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8" descr="epol_su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600" y="6011863"/>
            <a:ext cx="395128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9" descr="geo_prop_sinalph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600" y="6651625"/>
            <a:ext cx="18288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10" descr="polarisation_angl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800" y="7642225"/>
            <a:ext cx="71374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11" descr="sumpolangles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6400" y="3451225"/>
            <a:ext cx="609600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1" descr="stokes_parameters.png"/>
          <p:cNvPicPr>
            <a:picLocks noChangeAspect="1"/>
          </p:cNvPicPr>
          <p:nvPr/>
        </p:nvPicPr>
        <p:blipFill>
          <a:blip r:embed="rId8"/>
          <a:srcRect t="24866" b="24866"/>
          <a:stretch>
            <a:fillRect/>
          </a:stretch>
        </p:blipFill>
        <p:spPr bwMode="auto">
          <a:xfrm>
            <a:off x="406400" y="1470025"/>
            <a:ext cx="3995738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2" descr="polangle_fromstokes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21200" y="1774825"/>
            <a:ext cx="28956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9321800" y="7566025"/>
            <a:ext cx="30003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smtClean="0">
                <a:solidFill>
                  <a:srgbClr val="FF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ā = 0.119 ± 0.013</a:t>
            </a:r>
            <a:endParaRPr lang="en-GB" sz="2800">
              <a:solidFill>
                <a:srgbClr val="FF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400" y="1160463"/>
            <a:ext cx="689052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dirty="0" smtClean="0">
                <a:solidFill>
                  <a:schemeClr val="bg1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Stokes parameters                   polarisation angle:</a:t>
            </a:r>
            <a:endParaRPr lang="en-GB" sz="2400" dirty="0">
              <a:solidFill>
                <a:schemeClr val="bg1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400" y="2989263"/>
            <a:ext cx="639535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dirty="0" smtClean="0">
                <a:solidFill>
                  <a:schemeClr val="bg1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Polarisation angle=</a:t>
            </a:r>
            <a:r>
              <a:rPr lang="en-GB" sz="2400" dirty="0" err="1" smtClean="0">
                <a:solidFill>
                  <a:schemeClr val="bg1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geosynchrotron+Askaryan</a:t>
            </a:r>
            <a:endParaRPr lang="en-GB" sz="2400" dirty="0">
              <a:solidFill>
                <a:schemeClr val="bg1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41999" name="Right Brace 16"/>
          <p:cNvSpPr>
            <a:spLocks/>
          </p:cNvSpPr>
          <p:nvPr/>
        </p:nvSpPr>
        <p:spPr bwMode="auto">
          <a:xfrm>
            <a:off x="4216400" y="1622425"/>
            <a:ext cx="381000" cy="1143000"/>
          </a:xfrm>
          <a:prstGeom prst="rightBrace">
            <a:avLst>
              <a:gd name="adj1" fmla="val 75000"/>
              <a:gd name="adj2" fmla="val 53333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sp>
        <p:nvSpPr>
          <p:cNvPr id="42000" name="Right Brace 17"/>
          <p:cNvSpPr>
            <a:spLocks/>
          </p:cNvSpPr>
          <p:nvPr/>
        </p:nvSpPr>
        <p:spPr bwMode="auto">
          <a:xfrm>
            <a:off x="4521200" y="6118225"/>
            <a:ext cx="381000" cy="1143000"/>
          </a:xfrm>
          <a:prstGeom prst="rightBrace">
            <a:avLst>
              <a:gd name="adj1" fmla="val 75000"/>
              <a:gd name="adj2" fmla="val 53333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9245600" y="8229600"/>
            <a:ext cx="31432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smtClean="0">
                <a:solidFill>
                  <a:schemeClr val="bg1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(Schoorlemmer at al.)</a:t>
            </a:r>
            <a:endParaRPr lang="en-GB" sz="2400">
              <a:solidFill>
                <a:schemeClr val="bg1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45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nl-NL" sz="3600" smtClean="0">
                <a:latin typeface="Arial" pitchFamily="-1" charset="0"/>
                <a:ea typeface="ＭＳ Ｐゴシック" pitchFamily="-1" charset="-128"/>
              </a:rPr>
              <a:t>Protonen, IJzerkernen en wat er niet tussen zit</a:t>
            </a:r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2"/>
          <a:srcRect t="9775" r="5809"/>
          <a:stretch>
            <a:fillRect/>
          </a:stretch>
        </p:blipFill>
        <p:spPr bwMode="auto">
          <a:xfrm>
            <a:off x="3530600" y="1135063"/>
            <a:ext cx="89916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Box 6"/>
          <p:cNvSpPr txBox="1">
            <a:spLocks noChangeArrowheads="1"/>
          </p:cNvSpPr>
          <p:nvPr/>
        </p:nvSpPr>
        <p:spPr bwMode="auto">
          <a:xfrm>
            <a:off x="0" y="1828800"/>
            <a:ext cx="3530600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nl-NL" sz="3600">
                <a:solidFill>
                  <a:schemeClr val="bg1"/>
                </a:solidFill>
                <a:latin typeface="Arial" pitchFamily="-1" charset="0"/>
              </a:rPr>
              <a:t>Afstand</a:t>
            </a:r>
          </a:p>
          <a:p>
            <a:pPr algn="r"/>
            <a:r>
              <a:rPr lang="nl-NL" sz="3600">
                <a:solidFill>
                  <a:schemeClr val="bg1"/>
                </a:solidFill>
                <a:latin typeface="Arial" pitchFamily="-1" charset="0"/>
              </a:rPr>
              <a:t>waarin 75%</a:t>
            </a:r>
          </a:p>
          <a:p>
            <a:pPr algn="r"/>
            <a:r>
              <a:rPr lang="nl-NL" sz="3600">
                <a:solidFill>
                  <a:schemeClr val="bg1"/>
                </a:solidFill>
                <a:latin typeface="Arial" pitchFamily="-1" charset="0"/>
              </a:rPr>
              <a:t>een interactie</a:t>
            </a:r>
          </a:p>
          <a:p>
            <a:pPr algn="r"/>
            <a:r>
              <a:rPr lang="nl-NL" sz="3600">
                <a:solidFill>
                  <a:schemeClr val="bg1"/>
                </a:solidFill>
                <a:latin typeface="Arial" pitchFamily="-1" charset="0"/>
              </a:rPr>
              <a:t>heeft</a:t>
            </a:r>
          </a:p>
          <a:p>
            <a:pPr algn="r"/>
            <a:endParaRPr lang="nl-NL">
              <a:solidFill>
                <a:schemeClr val="bg1"/>
              </a:solidFill>
              <a:latin typeface="Arial" pitchFamily="-1" charset="0"/>
            </a:endParaRPr>
          </a:p>
          <a:p>
            <a:pPr algn="r"/>
            <a:endParaRPr lang="nl-NL">
              <a:solidFill>
                <a:schemeClr val="bg1"/>
              </a:solidFill>
              <a:latin typeface="Arial" pitchFamily="-1" charset="0"/>
            </a:endParaRPr>
          </a:p>
          <a:p>
            <a:pPr algn="r"/>
            <a:endParaRPr lang="nl-NL">
              <a:solidFill>
                <a:schemeClr val="bg1"/>
              </a:solidFill>
              <a:latin typeface="Arial" pitchFamily="-1" charset="0"/>
            </a:endParaRPr>
          </a:p>
          <a:p>
            <a:pPr algn="r"/>
            <a:r>
              <a:rPr lang="nl-NL" sz="2400">
                <a:solidFill>
                  <a:schemeClr val="bg1"/>
                </a:solidFill>
                <a:latin typeface="Arial" pitchFamily="-1" charset="0"/>
              </a:rPr>
              <a:t>Afstand tot</a:t>
            </a:r>
          </a:p>
          <a:p>
            <a:pPr algn="r"/>
            <a:r>
              <a:rPr lang="nl-NL" sz="2400">
                <a:solidFill>
                  <a:schemeClr val="bg1"/>
                </a:solidFill>
                <a:latin typeface="Arial" pitchFamily="-1" charset="0"/>
              </a:rPr>
              <a:t> volgende melkwegstelsel:</a:t>
            </a:r>
          </a:p>
          <a:p>
            <a:pPr algn="r"/>
            <a:r>
              <a:rPr lang="nl-NL" sz="2400">
                <a:solidFill>
                  <a:schemeClr val="bg1"/>
                </a:solidFill>
                <a:latin typeface="Arial" pitchFamily="-1" charset="0"/>
              </a:rPr>
              <a:t>  O(1) Mpc</a:t>
            </a:r>
          </a:p>
          <a:p>
            <a:pPr algn="r"/>
            <a:endParaRPr lang="nl-NL" sz="2400">
              <a:solidFill>
                <a:schemeClr val="bg1"/>
              </a:solidFill>
              <a:latin typeface="Arial" pitchFamily="-1" charset="0"/>
            </a:endParaRPr>
          </a:p>
          <a:p>
            <a:pPr algn="r"/>
            <a:r>
              <a:rPr lang="nl-NL" sz="2400">
                <a:solidFill>
                  <a:schemeClr val="bg1"/>
                </a:solidFill>
                <a:latin typeface="Arial" pitchFamily="-1" charset="0"/>
              </a:rPr>
              <a:t>rand zichtbare heelal:</a:t>
            </a:r>
          </a:p>
          <a:p>
            <a:pPr algn="r"/>
            <a:r>
              <a:rPr lang="nl-NL" sz="2400">
                <a:solidFill>
                  <a:schemeClr val="bg1"/>
                </a:solidFill>
                <a:latin typeface="Arial" pitchFamily="-1" charset="0"/>
              </a:rPr>
              <a:t>~3 Gpc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46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309712" y="990600"/>
            <a:ext cx="12695088" cy="7848600"/>
          </a:xfrm>
        </p:spPr>
        <p:txBody>
          <a:bodyPr/>
          <a:lstStyle/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Wednesday 25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April 2015</a:t>
            </a:r>
          </a:p>
          <a:p>
            <a:pPr marL="514350" indent="-514350">
              <a:defRPr/>
            </a:pP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09.00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10.00	H331	Transport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of Cosmic Rays (</a:t>
            </a:r>
            <a:r>
              <a:rPr lang="en-US" sz="2800" dirty="0" err="1" smtClean="0">
                <a:solidFill>
                  <a:schemeClr val="bg1"/>
                </a:solidFill>
                <a:ea typeface="ＭＳ Ｐゴシック" pitchFamily="1" charset="-128"/>
              </a:rPr>
              <a:t>Jörg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a typeface="ＭＳ Ｐゴシック" pitchFamily="1" charset="-128"/>
              </a:rPr>
              <a:t>Hörandel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11.00	H331	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Working session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11.15	Coffee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/tea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12.30	H331	The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challenges of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UHE Cosmic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Ray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research  1 (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SdJ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12.30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13.30	Lunch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/ check of setup project</a:t>
            </a:r>
          </a:p>
          <a:p>
            <a:pPr marL="514350" indent="-514350">
              <a:defRPr/>
            </a:pPr>
            <a:r>
              <a:rPr lang="en-US" sz="2800" b="1" dirty="0" smtClean="0">
                <a:solidFill>
                  <a:srgbClr val="000000"/>
                </a:solidFill>
                <a:ea typeface="ＭＳ Ｐゴシック" pitchFamily="1" charset="-128"/>
              </a:rPr>
              <a:t>13.30</a:t>
            </a:r>
            <a:r>
              <a:rPr lang="en-US" sz="2800" b="1" dirty="0">
                <a:solidFill>
                  <a:srgbClr val="000000"/>
                </a:solidFill>
                <a:ea typeface="ＭＳ Ｐゴシック" pitchFamily="1" charset="-128"/>
              </a:rPr>
              <a:t>-</a:t>
            </a:r>
            <a:r>
              <a:rPr lang="en-US" sz="2800" b="1" dirty="0" smtClean="0">
                <a:solidFill>
                  <a:srgbClr val="000000"/>
                </a:solidFill>
                <a:ea typeface="ＭＳ Ｐゴシック" pitchFamily="1" charset="-128"/>
              </a:rPr>
              <a:t>14.15</a:t>
            </a:r>
            <a:r>
              <a:rPr lang="en-US" sz="2800" b="1" dirty="0">
                <a:solidFill>
                  <a:srgbClr val="000000"/>
                </a:solidFill>
                <a:ea typeface="ＭＳ Ｐゴシック" pitchFamily="1" charset="-128"/>
              </a:rPr>
              <a:t>	H331	The challenges of UHE Cosmic Ray research </a:t>
            </a:r>
            <a:r>
              <a:rPr lang="en-US" sz="2800" b="1" dirty="0" smtClean="0">
                <a:solidFill>
                  <a:srgbClr val="000000"/>
                </a:solidFill>
                <a:ea typeface="ＭＳ Ｐゴシック" pitchFamily="1" charset="-128"/>
              </a:rPr>
              <a:t>2 (</a:t>
            </a:r>
            <a:r>
              <a:rPr lang="en-US" sz="2800" b="1" dirty="0" err="1">
                <a:solidFill>
                  <a:srgbClr val="000000"/>
                </a:solidFill>
                <a:ea typeface="ＭＳ Ｐゴシック" pitchFamily="1" charset="-128"/>
              </a:rPr>
              <a:t>SdJ</a:t>
            </a:r>
            <a:r>
              <a:rPr lang="en-US" sz="2800" b="1" dirty="0">
                <a:solidFill>
                  <a:srgbClr val="000000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14.15-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15.15	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H331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	Working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session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</a:t>
            </a: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15.15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15.30	Tea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break</a:t>
            </a:r>
          </a:p>
          <a:p>
            <a:pPr marL="514350" indent="-514350">
              <a:defRPr/>
            </a:pPr>
            <a:r>
              <a:rPr lang="en-US" sz="2800" b="1" dirty="0" smtClean="0">
                <a:solidFill>
                  <a:schemeClr val="bg1"/>
                </a:solidFill>
                <a:ea typeface="ＭＳ Ｐゴシック" pitchFamily="1" charset="-128"/>
              </a:rPr>
              <a:t>15.30</a:t>
            </a:r>
            <a:r>
              <a:rPr lang="en-US" sz="2800" b="1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b="1" dirty="0" smtClean="0">
                <a:solidFill>
                  <a:schemeClr val="bg1"/>
                </a:solidFill>
                <a:ea typeface="ＭＳ Ｐゴシック" pitchFamily="1" charset="-128"/>
              </a:rPr>
              <a:t>16.00	</a:t>
            </a:r>
            <a:r>
              <a:rPr lang="en-US" sz="2800" b="1" dirty="0" smtClean="0">
                <a:solidFill>
                  <a:schemeClr val="bg1"/>
                </a:solidFill>
                <a:ea typeface="ＭＳ Ｐゴシック" pitchFamily="1" charset="-128"/>
              </a:rPr>
              <a:t>H331</a:t>
            </a:r>
            <a:r>
              <a:rPr lang="en-US" sz="2800" b="1" dirty="0" smtClean="0">
                <a:solidFill>
                  <a:schemeClr val="bg1"/>
                </a:solidFill>
                <a:ea typeface="ＭＳ Ｐゴシック" pitchFamily="1" charset="-128"/>
              </a:rPr>
              <a:t>	</a:t>
            </a:r>
            <a:r>
              <a:rPr lang="en-US" sz="2800" b="1" dirty="0" smtClean="0">
                <a:solidFill>
                  <a:schemeClr val="bg1"/>
                </a:solidFill>
                <a:ea typeface="ＭＳ Ｐゴシック" pitchFamily="1" charset="-128"/>
              </a:rPr>
              <a:t>Dismantling and cleaning up th</a:t>
            </a:r>
            <a:r>
              <a:rPr lang="en-US" sz="2800" b="1" dirty="0" smtClean="0">
                <a:solidFill>
                  <a:schemeClr val="bg1"/>
                </a:solidFill>
                <a:ea typeface="ＭＳ Ｐゴシック" pitchFamily="1" charset="-128"/>
              </a:rPr>
              <a:t>e experiments</a:t>
            </a:r>
            <a:endParaRPr lang="en-US" sz="2800" b="1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16.00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17.00	H331	presentations (5’) and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discussion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</a:t>
            </a: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17.00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     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		Drinks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!</a:t>
            </a:r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Revised Schedule</a:t>
            </a:r>
            <a:endParaRPr lang="en-GB" sz="4000" dirty="0" smtClean="0">
              <a:latin typeface="Arial" pitchFamily="-1" charset="0"/>
              <a:ea typeface="ＭＳ Ｐゴシック" pitchFamily="-1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5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09837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5736" y="1204392"/>
            <a:ext cx="12097344" cy="710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We have observed that cosmic rays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are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charged particles with (ultra) high energy from outer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space</a:t>
            </a: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at low energy) are dominated by p en He, but all elements show up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arrive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isotropically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on Earth.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have a very steep (soft) distribution in energy that follow a power law ~E</a:t>
            </a:r>
            <a:r>
              <a:rPr lang="en-US" sz="2400" baseline="30000" dirty="0" smtClean="0">
                <a:solidFill>
                  <a:srgbClr val="000000"/>
                </a:solidFill>
                <a:latin typeface="Arial"/>
                <a:cs typeface="Arial"/>
              </a:rPr>
              <a:t>-2.7</a:t>
            </a: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ause extensive air showers in the Earth’s atmosphere</a:t>
            </a: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From this we deduced: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Cosmic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rays with energy &lt;10</a:t>
            </a:r>
            <a:r>
              <a:rPr lang="en-US" sz="2400" baseline="30000" dirty="0" smtClean="0">
                <a:solidFill>
                  <a:srgbClr val="000000"/>
                </a:solidFill>
                <a:latin typeface="Arial"/>
                <a:cs typeface="Arial"/>
              </a:rPr>
              <a:t>17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eV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are trapped in our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galaxy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They tell us about galactic magnetic fields, (halo) size and matter density </a:t>
            </a: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And we speculated: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Fermi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acceleration provides a plausible model for cosmic ray acceleration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Supernovae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may be sources of cosmic rays with energy up to ~10</a:t>
            </a:r>
            <a:r>
              <a:rPr lang="en-US" sz="2400" baseline="30000" dirty="0" smtClean="0">
                <a:solidFill>
                  <a:srgbClr val="000000"/>
                </a:solidFill>
                <a:latin typeface="Arial"/>
                <a:cs typeface="Arial"/>
              </a:rPr>
              <a:t>15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eV</a:t>
            </a: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Now for more speculations at higher energies and how to find out if they are right.</a:t>
            </a:r>
          </a:p>
          <a:p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But first a word on detection of cosmic rays…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0" y="76200"/>
            <a:ext cx="13004800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Summary of lectures </a:t>
            </a:r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up to now</a:t>
            </a:r>
            <a:endParaRPr lang="en-GB" sz="4000" dirty="0" smtClean="0">
              <a:latin typeface="Arial" pitchFamily="-1" charset="0"/>
              <a:ea typeface="ＭＳ Ｐゴシック" pitchFamily="-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6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46936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9266" y="2122493"/>
            <a:ext cx="9934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List all possible ways to detect cosmic rays</a:t>
            </a:r>
          </a:p>
        </p:txBody>
      </p:sp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0" y="76200"/>
            <a:ext cx="13004800" cy="685800"/>
          </a:xfrm>
        </p:spPr>
        <p:txBody>
          <a:bodyPr/>
          <a:lstStyle/>
          <a:p>
            <a:pPr algn="ctr"/>
            <a:r>
              <a:rPr lang="en-GB" sz="4000" dirty="0">
                <a:latin typeface="Arial" pitchFamily="-1" charset="0"/>
                <a:ea typeface="ＭＳ Ｐゴシック" pitchFamily="-1" charset="-128"/>
              </a:rPr>
              <a:t>Speculation exercise  </a:t>
            </a:r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#6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7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935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0" y="76200"/>
            <a:ext cx="13004800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rays: down to Earth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8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3797250" y="0"/>
            <a:ext cx="5974080" cy="6755884"/>
            <a:chOff x="3797250" y="0"/>
            <a:chExt cx="5974080" cy="6755884"/>
          </a:xfrm>
        </p:grpSpPr>
        <p:cxnSp>
          <p:nvCxnSpPr>
            <p:cNvPr id="6" name="Straight Arrow Connector 5"/>
            <p:cNvCxnSpPr>
              <a:cxnSpLocks noChangeAspect="1"/>
            </p:cNvCxnSpPr>
            <p:nvPr/>
          </p:nvCxnSpPr>
          <p:spPr bwMode="auto">
            <a:xfrm rot="5400000">
              <a:off x="6872957" y="423491"/>
              <a:ext cx="1026982" cy="18000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08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  <p:pic>
          <p:nvPicPr>
            <p:cNvPr id="7" name="Picture 6" descr="p_layer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01870">
              <a:off x="3797250" y="883404"/>
              <a:ext cx="5974080" cy="5872480"/>
            </a:xfrm>
            <a:prstGeom prst="rect">
              <a:avLst/>
            </a:prstGeom>
          </p:spPr>
        </p:pic>
      </p:grpSp>
      <p:sp>
        <p:nvSpPr>
          <p:cNvPr id="8" name="Tijdelijke aanduiding voor inhoud 4"/>
          <p:cNvSpPr>
            <a:spLocks noGrp="1"/>
          </p:cNvSpPr>
          <p:nvPr>
            <p:ph idx="1"/>
          </p:nvPr>
        </p:nvSpPr>
        <p:spPr>
          <a:xfrm>
            <a:off x="406400" y="762000"/>
            <a:ext cx="12598400" cy="8219256"/>
          </a:xfrm>
        </p:spPr>
        <p:txBody>
          <a:bodyPr/>
          <a:lstStyle/>
          <a:p>
            <a:pPr>
              <a:defRPr/>
            </a:pPr>
            <a:r>
              <a:rPr lang="nl-NL" sz="2400" dirty="0">
                <a:ea typeface="ＭＳ Ｐゴシック" pitchFamily="1" charset="-128"/>
              </a:rPr>
              <a:t>State-of-the-art: </a:t>
            </a:r>
            <a:r>
              <a:rPr lang="nl-NL" sz="2400" b="1" dirty="0">
                <a:ea typeface="ＭＳ Ｐゴシック" pitchFamily="1" charset="-128"/>
              </a:rPr>
              <a:t>FD</a:t>
            </a:r>
            <a:r>
              <a:rPr lang="nl-NL" sz="2400" dirty="0">
                <a:ea typeface="ＭＳ Ｐゴシック" pitchFamily="1" charset="-128"/>
              </a:rPr>
              <a:t>							</a:t>
            </a:r>
            <a:r>
              <a:rPr lang="nl-NL" sz="2400" dirty="0" smtClean="0">
                <a:ea typeface="ＭＳ Ｐゴシック" pitchFamily="1" charset="-128"/>
              </a:rPr>
              <a:t>New: </a:t>
            </a:r>
            <a:r>
              <a:rPr lang="nl-NL" sz="2400" b="1" dirty="0">
                <a:ea typeface="ＭＳ Ｐゴシック" pitchFamily="1" charset="-128"/>
              </a:rPr>
              <a:t>RD</a:t>
            </a:r>
          </a:p>
          <a:p>
            <a:pPr>
              <a:defRPr/>
            </a:pPr>
            <a:r>
              <a:rPr lang="nl-NL" sz="2400" i="1" dirty="0" err="1">
                <a:ea typeface="ＭＳ Ｐゴシック" pitchFamily="1" charset="-128"/>
              </a:rPr>
              <a:t>X</a:t>
            </a:r>
            <a:r>
              <a:rPr lang="nl-NL" sz="2400" baseline="-25000" dirty="0" err="1">
                <a:ea typeface="ＭＳ Ｐゴシック" pitchFamily="1" charset="-128"/>
              </a:rPr>
              <a:t>max</a:t>
            </a:r>
            <a:r>
              <a:rPr lang="nl-NL" sz="2400" baseline="-25000" dirty="0">
                <a:ea typeface="ＭＳ Ｐゴシック" pitchFamily="1" charset="-128"/>
              </a:rPr>
              <a:t> </a:t>
            </a:r>
            <a:r>
              <a:rPr lang="nl-NL" sz="2400" dirty="0" err="1" smtClean="0">
                <a:ea typeface="ＭＳ Ｐゴシック" pitchFamily="1" charset="-128"/>
              </a:rPr>
              <a:t>using</a:t>
            </a:r>
            <a:r>
              <a:rPr lang="nl-NL" sz="2400" dirty="0" smtClean="0">
                <a:ea typeface="ＭＳ Ｐゴシック" pitchFamily="1" charset="-128"/>
              </a:rPr>
              <a:t> </a:t>
            </a:r>
            <a:r>
              <a:rPr lang="nl-NL" sz="2400" dirty="0" err="1" smtClean="0">
                <a:ea typeface="ＭＳ Ｐゴシック" pitchFamily="1" charset="-128"/>
              </a:rPr>
              <a:t>fluorescence</a:t>
            </a:r>
            <a:r>
              <a:rPr lang="nl-NL" sz="2400" dirty="0">
                <a:ea typeface="ＭＳ Ｐゴシック" pitchFamily="1" charset="-128"/>
              </a:rPr>
              <a:t>						</a:t>
            </a:r>
            <a:r>
              <a:rPr lang="nl-NL" sz="2400" i="1" dirty="0" err="1">
                <a:ea typeface="ＭＳ Ｐゴシック" pitchFamily="1" charset="-128"/>
              </a:rPr>
              <a:t>X</a:t>
            </a:r>
            <a:r>
              <a:rPr lang="nl-NL" sz="2400" baseline="-25000" dirty="0" err="1">
                <a:ea typeface="ＭＳ Ｐゴシック" pitchFamily="1" charset="-128"/>
              </a:rPr>
              <a:t>max</a:t>
            </a:r>
            <a:r>
              <a:rPr lang="nl-NL" sz="2400" baseline="-25000" dirty="0">
                <a:ea typeface="ＭＳ Ｐゴシック" pitchFamily="1" charset="-128"/>
              </a:rPr>
              <a:t> </a:t>
            </a:r>
            <a:r>
              <a:rPr lang="nl-NL" sz="2400" dirty="0" err="1" smtClean="0">
                <a:ea typeface="ＭＳ Ｐゴシック" pitchFamily="1" charset="-128"/>
              </a:rPr>
              <a:t>using</a:t>
            </a:r>
            <a:r>
              <a:rPr lang="nl-NL" sz="2400" dirty="0" smtClean="0">
                <a:ea typeface="ＭＳ Ｐゴシック" pitchFamily="1" charset="-128"/>
              </a:rPr>
              <a:t> radio waves</a:t>
            </a:r>
            <a:endParaRPr lang="nl-NL" sz="2400" dirty="0">
              <a:ea typeface="ＭＳ Ｐゴシック" pitchFamily="1" charset="-128"/>
            </a:endParaRPr>
          </a:p>
          <a:p>
            <a:pPr>
              <a:defRPr/>
            </a:pPr>
            <a:endParaRPr lang="nl-NL" sz="2400" dirty="0">
              <a:ea typeface="ＭＳ Ｐゴシック" pitchFamily="1" charset="-128"/>
            </a:endParaRPr>
          </a:p>
          <a:p>
            <a:pPr>
              <a:defRPr/>
            </a:pPr>
            <a:r>
              <a:rPr lang="nl-NL" sz="2400" b="1" dirty="0">
                <a:solidFill>
                  <a:schemeClr val="bg1"/>
                </a:solidFill>
                <a:latin typeface="Symbol" charset="2"/>
                <a:ea typeface="ＭＳ Ｐゴシック" pitchFamily="1" charset="-128"/>
                <a:cs typeface="Symbol" charset="2"/>
              </a:rPr>
              <a:t>s</a:t>
            </a:r>
            <a:r>
              <a:rPr lang="nl-NL" sz="2400" b="1" dirty="0">
                <a:solidFill>
                  <a:schemeClr val="bg1"/>
                </a:solidFill>
                <a:ea typeface="ＭＳ Ｐゴシック" pitchFamily="1" charset="-128"/>
              </a:rPr>
              <a:t>(</a:t>
            </a:r>
            <a:r>
              <a:rPr lang="nl-NL" sz="2400" b="1" i="1" dirty="0" err="1">
                <a:solidFill>
                  <a:schemeClr val="bg1"/>
                </a:solidFill>
                <a:ea typeface="ＭＳ Ｐゴシック" pitchFamily="1" charset="-128"/>
              </a:rPr>
              <a:t>X</a:t>
            </a:r>
            <a:r>
              <a:rPr lang="nl-NL" sz="2400" b="1" baseline="-25000" dirty="0" err="1">
                <a:solidFill>
                  <a:schemeClr val="bg1"/>
                </a:solidFill>
                <a:ea typeface="ＭＳ Ｐゴシック" pitchFamily="1" charset="-128"/>
              </a:rPr>
              <a:t>max</a:t>
            </a:r>
            <a:r>
              <a:rPr lang="nl-NL" sz="2400" b="1" dirty="0" smtClean="0">
                <a:solidFill>
                  <a:schemeClr val="bg1"/>
                </a:solidFill>
                <a:ea typeface="ＭＳ Ｐゴシック" pitchFamily="1" charset="-128"/>
              </a:rPr>
              <a:t>) = 20 </a:t>
            </a:r>
            <a:r>
              <a:rPr lang="nl-NL" sz="2400" b="1" dirty="0">
                <a:solidFill>
                  <a:schemeClr val="bg1"/>
                </a:solidFill>
                <a:ea typeface="ＭＳ Ｐゴシック" pitchFamily="1" charset="-128"/>
              </a:rPr>
              <a:t>g/cm</a:t>
            </a:r>
            <a:r>
              <a:rPr lang="nl-NL" sz="2400" b="1" baseline="30000" dirty="0">
                <a:solidFill>
                  <a:schemeClr val="bg1"/>
                </a:solidFill>
                <a:ea typeface="ＭＳ Ｐゴシック" pitchFamily="1" charset="-128"/>
              </a:rPr>
              <a:t>2</a:t>
            </a:r>
            <a:r>
              <a:rPr lang="nl-NL" sz="2400" dirty="0">
                <a:solidFill>
                  <a:schemeClr val="bg1"/>
                </a:solidFill>
                <a:ea typeface="ＭＳ Ｐゴシック" pitchFamily="1" charset="-128"/>
              </a:rPr>
              <a:t>	</a:t>
            </a:r>
            <a:r>
              <a:rPr lang="nl-NL" sz="2400" dirty="0">
                <a:ea typeface="ＭＳ Ｐゴシック" pitchFamily="1" charset="-128"/>
              </a:rPr>
              <a:t>					 </a:t>
            </a:r>
            <a:r>
              <a:rPr lang="nl-NL" sz="2400" dirty="0" smtClean="0">
                <a:ea typeface="ＭＳ Ｐゴシック" pitchFamily="1" charset="-128"/>
              </a:rPr>
              <a:t>   </a:t>
            </a:r>
            <a:r>
              <a:rPr lang="nl-NL" sz="2400" b="1" dirty="0" err="1" smtClean="0">
                <a:ea typeface="ＭＳ Ｐゴシック" pitchFamily="1" charset="-128"/>
              </a:rPr>
              <a:t>our</a:t>
            </a:r>
            <a:r>
              <a:rPr lang="nl-NL" sz="2400" b="1" dirty="0" smtClean="0">
                <a:ea typeface="ＭＳ Ｐゴシック" pitchFamily="1" charset="-128"/>
              </a:rPr>
              <a:t> </a:t>
            </a:r>
            <a:r>
              <a:rPr lang="nl-NL" sz="2400" b="1" dirty="0" err="1" smtClean="0">
                <a:ea typeface="ＭＳ Ｐゴシック" pitchFamily="1" charset="-128"/>
              </a:rPr>
              <a:t>group</a:t>
            </a:r>
            <a:r>
              <a:rPr lang="nl-NL" sz="2400" b="1" dirty="0" smtClean="0">
                <a:ea typeface="ＭＳ Ｐゴシック" pitchFamily="1" charset="-128"/>
              </a:rPr>
              <a:t>: </a:t>
            </a:r>
            <a:r>
              <a:rPr lang="nl-NL" sz="2400" b="1" dirty="0" smtClean="0">
                <a:solidFill>
                  <a:schemeClr val="bg1"/>
                </a:solidFill>
                <a:latin typeface="Symbol" charset="2"/>
                <a:ea typeface="ＭＳ Ｐゴシック" pitchFamily="1" charset="-128"/>
                <a:cs typeface="Symbol" charset="2"/>
              </a:rPr>
              <a:t>s</a:t>
            </a:r>
            <a:r>
              <a:rPr lang="nl-NL" sz="2400" b="1" dirty="0">
                <a:solidFill>
                  <a:schemeClr val="bg1"/>
                </a:solidFill>
                <a:ea typeface="ＭＳ Ｐゴシック" pitchFamily="1" charset="-128"/>
              </a:rPr>
              <a:t>(</a:t>
            </a:r>
            <a:r>
              <a:rPr lang="nl-NL" sz="2400" b="1" i="1" dirty="0" err="1">
                <a:solidFill>
                  <a:schemeClr val="bg1"/>
                </a:solidFill>
                <a:ea typeface="ＭＳ Ｐゴシック" pitchFamily="1" charset="-128"/>
              </a:rPr>
              <a:t>X</a:t>
            </a:r>
            <a:r>
              <a:rPr lang="nl-NL" sz="2400" b="1" baseline="-25000" dirty="0" err="1">
                <a:solidFill>
                  <a:schemeClr val="bg1"/>
                </a:solidFill>
                <a:ea typeface="ＭＳ Ｐゴシック" pitchFamily="1" charset="-128"/>
              </a:rPr>
              <a:t>max</a:t>
            </a:r>
            <a:r>
              <a:rPr lang="nl-NL" sz="2400" b="1" dirty="0" smtClean="0">
                <a:solidFill>
                  <a:schemeClr val="bg1"/>
                </a:solidFill>
                <a:ea typeface="ＭＳ Ｐゴシック" pitchFamily="1" charset="-128"/>
              </a:rPr>
              <a:t>) ≤ 20 </a:t>
            </a:r>
            <a:r>
              <a:rPr lang="nl-NL" sz="2400" b="1" dirty="0">
                <a:solidFill>
                  <a:schemeClr val="bg1"/>
                </a:solidFill>
                <a:ea typeface="ＭＳ Ｐゴシック" pitchFamily="1" charset="-128"/>
              </a:rPr>
              <a:t>g/</a:t>
            </a:r>
            <a:r>
              <a:rPr lang="nl-NL" sz="2400" b="1" dirty="0" smtClean="0">
                <a:solidFill>
                  <a:schemeClr val="bg1"/>
                </a:solidFill>
                <a:ea typeface="ＭＳ Ｐゴシック" pitchFamily="1" charset="-128"/>
              </a:rPr>
              <a:t>cm</a:t>
            </a:r>
            <a:r>
              <a:rPr lang="nl-NL" sz="2400" b="1" baseline="30000" dirty="0" smtClean="0">
                <a:solidFill>
                  <a:schemeClr val="bg1"/>
                </a:solidFill>
                <a:ea typeface="ＭＳ Ｐゴシック" pitchFamily="1" charset="-128"/>
              </a:rPr>
              <a:t>2</a:t>
            </a:r>
          </a:p>
          <a:p>
            <a:pPr>
              <a:defRPr/>
            </a:pPr>
            <a:r>
              <a:rPr lang="nl-NL" sz="2400" b="1" dirty="0" smtClean="0">
                <a:ea typeface="ＭＳ Ｐゴシック" pitchFamily="1" charset="-128"/>
              </a:rPr>
              <a:t>									        </a:t>
            </a:r>
            <a:r>
              <a:rPr lang="nl-NL" sz="2400" dirty="0" err="1" smtClean="0">
                <a:ea typeface="ＭＳ Ｐゴシック" pitchFamily="1" charset="-128"/>
              </a:rPr>
              <a:t>complementary</a:t>
            </a:r>
            <a:r>
              <a:rPr lang="nl-NL" sz="2400" b="1" dirty="0" smtClean="0">
                <a:ea typeface="ＭＳ Ｐゴシック" pitchFamily="1" charset="-128"/>
              </a:rPr>
              <a:t> </a:t>
            </a:r>
            <a:r>
              <a:rPr lang="nl-NL" sz="2400" dirty="0" err="1" smtClean="0">
                <a:ea typeface="ＭＳ Ｐゴシック" pitchFamily="1" charset="-128"/>
              </a:rPr>
              <a:t>to</a:t>
            </a:r>
            <a:r>
              <a:rPr lang="nl-NL" sz="2400" dirty="0" smtClean="0">
                <a:ea typeface="ＭＳ Ｐゴシック" pitchFamily="1" charset="-128"/>
              </a:rPr>
              <a:t> FD</a:t>
            </a:r>
            <a:endParaRPr lang="nl-NL" sz="2400" dirty="0">
              <a:ea typeface="ＭＳ Ｐゴシック" pitchFamily="1" charset="-128"/>
            </a:endParaRPr>
          </a:p>
          <a:p>
            <a:pPr>
              <a:defRPr/>
            </a:pPr>
            <a:r>
              <a:rPr lang="nl-NL" sz="2400" dirty="0" err="1" smtClean="0">
                <a:ea typeface="ＭＳ Ｐゴシック" pitchFamily="1" charset="-128"/>
              </a:rPr>
              <a:t>Only</a:t>
            </a:r>
            <a:r>
              <a:rPr lang="nl-NL" sz="2400" dirty="0" smtClean="0">
                <a:ea typeface="ＭＳ Ｐゴシック" pitchFamily="1" charset="-128"/>
              </a:rPr>
              <a:t> in </a:t>
            </a:r>
            <a:r>
              <a:rPr lang="nl-NL" sz="2400" dirty="0" err="1" smtClean="0">
                <a:ea typeface="ＭＳ Ｐゴシック" pitchFamily="1" charset="-128"/>
              </a:rPr>
              <a:t>dark</a:t>
            </a:r>
            <a:r>
              <a:rPr lang="nl-NL" sz="2400" dirty="0" smtClean="0">
                <a:ea typeface="ＭＳ Ｐゴシック" pitchFamily="1" charset="-128"/>
              </a:rPr>
              <a:t> </a:t>
            </a:r>
            <a:r>
              <a:rPr lang="nl-NL" sz="2400" dirty="0" err="1" smtClean="0">
                <a:ea typeface="ＭＳ Ｐゴシック" pitchFamily="1" charset="-128"/>
              </a:rPr>
              <a:t>nights</a:t>
            </a:r>
            <a:r>
              <a:rPr lang="nl-NL" sz="2400" dirty="0">
                <a:ea typeface="ＭＳ Ｐゴシック" pitchFamily="1" charset="-128"/>
              </a:rPr>
              <a:t>						</a:t>
            </a:r>
            <a:r>
              <a:rPr lang="nl-NL" sz="2400" dirty="0" smtClean="0">
                <a:ea typeface="ＭＳ Ｐゴシック" pitchFamily="1" charset="-128"/>
              </a:rPr>
              <a:t>     </a:t>
            </a:r>
            <a:r>
              <a:rPr lang="nl-NL" sz="2400" dirty="0" err="1" smtClean="0">
                <a:ea typeface="ＭＳ Ｐゴシック" pitchFamily="1" charset="-128"/>
              </a:rPr>
              <a:t>Only</a:t>
            </a:r>
            <a:r>
              <a:rPr lang="nl-NL" sz="2400" dirty="0" smtClean="0">
                <a:ea typeface="ＭＳ Ｐゴシック" pitchFamily="1" charset="-128"/>
              </a:rPr>
              <a:t> </a:t>
            </a:r>
            <a:r>
              <a:rPr lang="nl-NL" sz="2400" i="1" dirty="0" err="1" smtClean="0">
                <a:ea typeface="ＭＳ Ｐゴシック" pitchFamily="1" charset="-128"/>
              </a:rPr>
              <a:t>not</a:t>
            </a:r>
            <a:r>
              <a:rPr lang="nl-NL" sz="2400" i="1" dirty="0" smtClean="0">
                <a:ea typeface="ＭＳ Ｐゴシック" pitchFamily="1" charset="-128"/>
              </a:rPr>
              <a:t> </a:t>
            </a:r>
            <a:r>
              <a:rPr lang="nl-NL" sz="2400" dirty="0" smtClean="0">
                <a:ea typeface="ＭＳ Ｐゴシック" pitchFamily="1" charset="-128"/>
              </a:rPr>
              <a:t>at </a:t>
            </a:r>
            <a:r>
              <a:rPr lang="nl-NL" sz="2400" dirty="0" err="1" smtClean="0">
                <a:ea typeface="ＭＳ Ｐゴシック" pitchFamily="1" charset="-128"/>
              </a:rPr>
              <a:t>thunderstorms</a:t>
            </a:r>
            <a:endParaRPr lang="nl-NL" sz="2400" dirty="0">
              <a:ea typeface="ＭＳ Ｐゴシック" pitchFamily="1" charset="-128"/>
            </a:endParaRPr>
          </a:p>
          <a:p>
            <a:pPr>
              <a:defRPr/>
            </a:pPr>
            <a:r>
              <a:rPr lang="nl-NL" sz="2400" b="1" dirty="0">
                <a:ea typeface="ＭＳ Ｐゴシック" pitchFamily="1" charset="-128"/>
              </a:rPr>
              <a:t>~10% </a:t>
            </a:r>
            <a:r>
              <a:rPr lang="nl-NL" sz="2400" b="1" dirty="0" err="1">
                <a:ea typeface="ＭＳ Ｐゴシック" pitchFamily="1" charset="-128"/>
              </a:rPr>
              <a:t>duty</a:t>
            </a:r>
            <a:r>
              <a:rPr lang="nl-NL" sz="2400" b="1" dirty="0">
                <a:ea typeface="ＭＳ Ｐゴシック" pitchFamily="1" charset="-128"/>
              </a:rPr>
              <a:t> </a:t>
            </a:r>
            <a:r>
              <a:rPr lang="nl-NL" sz="2400" b="1" dirty="0" err="1">
                <a:ea typeface="ＭＳ Ｐゴシック" pitchFamily="1" charset="-128"/>
              </a:rPr>
              <a:t>cycle</a:t>
            </a:r>
            <a:r>
              <a:rPr lang="nl-NL" sz="2400" dirty="0" smtClean="0">
                <a:ea typeface="ＭＳ Ｐゴシック" pitchFamily="1" charset="-128"/>
              </a:rPr>
              <a:t>								    </a:t>
            </a:r>
            <a:r>
              <a:rPr lang="nl-NL" sz="2400" b="1" dirty="0" smtClean="0">
                <a:ea typeface="ＭＳ Ｐゴシック" pitchFamily="1" charset="-128"/>
              </a:rPr>
              <a:t>&gt;</a:t>
            </a:r>
            <a:r>
              <a:rPr lang="nl-NL" sz="2400" b="1" dirty="0">
                <a:ea typeface="ＭＳ Ｐゴシック" pitchFamily="1" charset="-128"/>
              </a:rPr>
              <a:t>95% </a:t>
            </a:r>
            <a:r>
              <a:rPr lang="nl-NL" sz="2400" b="1" dirty="0" err="1">
                <a:ea typeface="ＭＳ Ｐゴシック" pitchFamily="1" charset="-128"/>
              </a:rPr>
              <a:t>duty</a:t>
            </a:r>
            <a:r>
              <a:rPr lang="nl-NL" sz="2400" b="1" dirty="0">
                <a:ea typeface="ＭＳ Ｐゴシック" pitchFamily="1" charset="-128"/>
              </a:rPr>
              <a:t> </a:t>
            </a:r>
            <a:r>
              <a:rPr lang="nl-NL" sz="2400" b="1" dirty="0" err="1">
                <a:ea typeface="ＭＳ Ｐゴシック" pitchFamily="1" charset="-128"/>
              </a:rPr>
              <a:t>cycle</a:t>
            </a:r>
            <a:endParaRPr lang="nl-NL" sz="2400" dirty="0">
              <a:ea typeface="ＭＳ Ｐゴシック" pitchFamily="1" charset="-128"/>
            </a:endParaRPr>
          </a:p>
          <a:p>
            <a:pPr>
              <a:defRPr/>
            </a:pPr>
            <a:endParaRPr lang="nl-NL" sz="2400" dirty="0">
              <a:ea typeface="ＭＳ Ｐゴシック" pitchFamily="1" charset="-128"/>
            </a:endParaRPr>
          </a:p>
          <a:p>
            <a:pPr>
              <a:defRPr/>
            </a:pPr>
            <a:endParaRPr lang="nl-NL" sz="2400" dirty="0">
              <a:ea typeface="ＭＳ Ｐゴシック" pitchFamily="1" charset="-128"/>
            </a:endParaRPr>
          </a:p>
          <a:p>
            <a:pPr>
              <a:defRPr/>
            </a:pPr>
            <a:endParaRPr lang="nl-NL" sz="2400" dirty="0">
              <a:ea typeface="ＭＳ Ｐゴシック" pitchFamily="1" charset="-128"/>
            </a:endParaRPr>
          </a:p>
          <a:p>
            <a:pPr>
              <a:defRPr/>
            </a:pPr>
            <a:endParaRPr lang="nl-NL" sz="2400" dirty="0">
              <a:ea typeface="ＭＳ Ｐゴシック" pitchFamily="1" charset="-128"/>
            </a:endParaRPr>
          </a:p>
          <a:p>
            <a:pPr>
              <a:defRPr/>
            </a:pPr>
            <a:endParaRPr lang="nl-NL" sz="2400" dirty="0">
              <a:ea typeface="ＭＳ Ｐゴシック" pitchFamily="1" charset="-128"/>
            </a:endParaRPr>
          </a:p>
          <a:p>
            <a:pPr>
              <a:defRPr/>
            </a:pPr>
            <a:endParaRPr lang="nl-NL" sz="2400" dirty="0">
              <a:ea typeface="ＭＳ Ｐゴシック" pitchFamily="1" charset="-128"/>
            </a:endParaRPr>
          </a:p>
          <a:p>
            <a:pPr>
              <a:defRPr/>
            </a:pPr>
            <a:r>
              <a:rPr lang="nl-NL" sz="2400" dirty="0">
                <a:ea typeface="ＭＳ Ｐゴシック" pitchFamily="1" charset="-128"/>
              </a:rPr>
              <a:t>						</a:t>
            </a:r>
          </a:p>
          <a:p>
            <a:pPr>
              <a:defRPr/>
            </a:pPr>
            <a:r>
              <a:rPr lang="nl-NL" sz="2400" dirty="0">
                <a:ea typeface="ＭＳ Ｐゴシック" pitchFamily="1" charset="-128"/>
              </a:rPr>
              <a:t>							</a:t>
            </a:r>
          </a:p>
          <a:p>
            <a:pPr>
              <a:defRPr/>
            </a:pPr>
            <a:endParaRPr lang="nl-NL" sz="2400" dirty="0">
              <a:ea typeface="ＭＳ Ｐゴシック" pitchFamily="1" charset="-128"/>
            </a:endParaRPr>
          </a:p>
          <a:p>
            <a:pPr>
              <a:defRPr/>
            </a:pPr>
            <a:endParaRPr lang="nl-NL" sz="2400" dirty="0">
              <a:ea typeface="ＭＳ Ｐゴシック" pitchFamily="1" charset="-128"/>
            </a:endParaRPr>
          </a:p>
          <a:p>
            <a:pPr>
              <a:defRPr/>
            </a:pPr>
            <a:r>
              <a:rPr lang="nl-NL" sz="2400" dirty="0">
                <a:ea typeface="ＭＳ Ｐゴシック" pitchFamily="1" charset="-128"/>
              </a:rPr>
              <a:t> </a:t>
            </a:r>
            <a:r>
              <a:rPr lang="nl-NL" sz="2400" dirty="0" smtClean="0">
                <a:ea typeface="ＭＳ Ｐゴシック" pitchFamily="1" charset="-128"/>
              </a:rPr>
              <a:t>   </a:t>
            </a:r>
            <a:r>
              <a:rPr lang="nl-NL" sz="2400" dirty="0">
                <a:ea typeface="ＭＳ Ｐゴシック" pitchFamily="1" charset="-128"/>
              </a:rPr>
              <a:t>		 </a:t>
            </a:r>
            <a:r>
              <a:rPr lang="nl-NL" sz="2400" dirty="0" smtClean="0">
                <a:ea typeface="ＭＳ Ｐゴシック" pitchFamily="1" charset="-128"/>
              </a:rPr>
              <a:t>		    </a:t>
            </a:r>
            <a:r>
              <a:rPr lang="nl-NL" sz="2400" b="1" dirty="0" smtClean="0">
                <a:ea typeface="ＭＳ Ｐゴシック" pitchFamily="1" charset="-128"/>
              </a:rPr>
              <a:t>SD:</a:t>
            </a:r>
            <a:r>
              <a:rPr lang="nl-NL" sz="2400" dirty="0" smtClean="0">
                <a:ea typeface="ＭＳ Ｐゴシック" pitchFamily="1" charset="-128"/>
              </a:rPr>
              <a:t>					</a:t>
            </a:r>
            <a:endParaRPr lang="nl-NL" sz="2400" dirty="0">
              <a:ea typeface="ＭＳ Ｐゴシック" pitchFamily="1" charset="-128"/>
            </a:endParaRPr>
          </a:p>
          <a:p>
            <a:pPr>
              <a:defRPr/>
            </a:pPr>
            <a:r>
              <a:rPr lang="nl-NL" sz="2400" dirty="0" smtClean="0">
                <a:ea typeface="ＭＳ Ｐゴシック" pitchFamily="1" charset="-128"/>
              </a:rPr>
              <a:t> </a:t>
            </a:r>
            <a:r>
              <a:rPr lang="nl-NL" sz="2400" dirty="0" err="1" smtClean="0">
                <a:ea typeface="ＭＳ Ｐゴシック" pitchFamily="1" charset="-128"/>
              </a:rPr>
              <a:t>Particles</a:t>
            </a:r>
            <a:r>
              <a:rPr lang="nl-NL" sz="2400" dirty="0" smtClean="0">
                <a:ea typeface="ＭＳ Ｐゴシック" pitchFamily="1" charset="-128"/>
              </a:rPr>
              <a:t> in </a:t>
            </a:r>
            <a:r>
              <a:rPr lang="nl-NL" sz="2400" dirty="0" err="1" smtClean="0">
                <a:ea typeface="ＭＳ Ｐゴシック" pitchFamily="1" charset="-128"/>
              </a:rPr>
              <a:t>tail</a:t>
            </a:r>
            <a:r>
              <a:rPr lang="nl-NL" sz="2400" dirty="0" smtClean="0">
                <a:ea typeface="ＭＳ Ｐゴシック" pitchFamily="1" charset="-128"/>
              </a:rPr>
              <a:t> of shower</a:t>
            </a:r>
          </a:p>
          <a:p>
            <a:pPr>
              <a:defRPr/>
            </a:pPr>
            <a:r>
              <a:rPr lang="nl-NL" sz="2400" b="1" dirty="0">
                <a:ea typeface="ＭＳ Ｐゴシック" pitchFamily="1" charset="-128"/>
              </a:rPr>
              <a:t> </a:t>
            </a:r>
            <a:r>
              <a:rPr lang="nl-NL" sz="2400" b="1" dirty="0" err="1" smtClean="0">
                <a:ea typeface="ＭＳ Ｐゴシック" pitchFamily="1" charset="-128"/>
              </a:rPr>
              <a:t>our</a:t>
            </a:r>
            <a:r>
              <a:rPr lang="nl-NL" sz="2400" b="1" dirty="0" smtClean="0">
                <a:ea typeface="ＭＳ Ｐゴシック" pitchFamily="1" charset="-128"/>
              </a:rPr>
              <a:t> </a:t>
            </a:r>
            <a:r>
              <a:rPr lang="nl-NL" sz="2400" b="1" dirty="0" err="1" smtClean="0">
                <a:ea typeface="ＭＳ Ｐゴシック" pitchFamily="1" charset="-128"/>
              </a:rPr>
              <a:t>group</a:t>
            </a:r>
            <a:r>
              <a:rPr lang="nl-NL" sz="2400" b="1" dirty="0" smtClean="0">
                <a:ea typeface="ＭＳ Ｐゴシック" pitchFamily="1" charset="-128"/>
              </a:rPr>
              <a:t>: </a:t>
            </a:r>
            <a:r>
              <a:rPr lang="nl-NL" sz="2400" b="1" dirty="0">
                <a:solidFill>
                  <a:schemeClr val="bg1"/>
                </a:solidFill>
                <a:latin typeface="Symbol" charset="2"/>
                <a:ea typeface="ＭＳ Ｐゴシック" pitchFamily="1" charset="-128"/>
                <a:cs typeface="Symbol" charset="2"/>
              </a:rPr>
              <a:t>s</a:t>
            </a:r>
            <a:r>
              <a:rPr lang="nl-NL" sz="2400" b="1" dirty="0">
                <a:solidFill>
                  <a:schemeClr val="bg1"/>
                </a:solidFill>
                <a:ea typeface="ＭＳ Ｐゴシック" pitchFamily="1" charset="-128"/>
              </a:rPr>
              <a:t>(</a:t>
            </a:r>
            <a:r>
              <a:rPr lang="nl-NL" sz="2400" b="1" i="1" dirty="0" err="1">
                <a:solidFill>
                  <a:schemeClr val="bg1"/>
                </a:solidFill>
                <a:ea typeface="ＭＳ Ｐゴシック" pitchFamily="1" charset="-128"/>
              </a:rPr>
              <a:t>X</a:t>
            </a:r>
            <a:r>
              <a:rPr lang="nl-NL" sz="2400" b="1" baseline="-25000" dirty="0" err="1">
                <a:solidFill>
                  <a:schemeClr val="bg1"/>
                </a:solidFill>
                <a:ea typeface="ＭＳ Ｐゴシック" pitchFamily="1" charset="-128"/>
              </a:rPr>
              <a:t>max</a:t>
            </a:r>
            <a:r>
              <a:rPr lang="nl-NL" sz="2400" b="1" dirty="0">
                <a:solidFill>
                  <a:schemeClr val="bg1"/>
                </a:solidFill>
                <a:ea typeface="ＭＳ Ｐゴシック" pitchFamily="1" charset="-128"/>
              </a:rPr>
              <a:t>) ≤ 40 g/</a:t>
            </a:r>
            <a:r>
              <a:rPr lang="nl-NL" sz="2400" b="1" dirty="0" smtClean="0">
                <a:solidFill>
                  <a:schemeClr val="bg1"/>
                </a:solidFill>
                <a:ea typeface="ＭＳ Ｐゴシック" pitchFamily="1" charset="-128"/>
              </a:rPr>
              <a:t>cm</a:t>
            </a:r>
            <a:r>
              <a:rPr lang="nl-NL" sz="2400" b="1" baseline="30000" dirty="0" smtClean="0">
                <a:solidFill>
                  <a:schemeClr val="bg1"/>
                </a:solidFill>
                <a:ea typeface="ＭＳ Ｐゴシック" pitchFamily="1" charset="-128"/>
              </a:rPr>
              <a:t>2</a:t>
            </a:r>
            <a:endParaRPr lang="nl-NL" sz="2400" dirty="0">
              <a:ea typeface="ＭＳ Ｐゴシック" pitchFamily="1" charset="-128"/>
            </a:endParaRPr>
          </a:p>
          <a:p>
            <a:pPr>
              <a:defRPr/>
            </a:pPr>
            <a:r>
              <a:rPr lang="nl-NL" sz="2400" b="1" dirty="0">
                <a:ea typeface="ＭＳ Ｐゴシック" pitchFamily="1" charset="-128"/>
              </a:rPr>
              <a:t>	</a:t>
            </a:r>
            <a:r>
              <a:rPr lang="nl-NL" sz="2400" b="1" dirty="0" smtClean="0">
                <a:ea typeface="ＭＳ Ｐゴシック" pitchFamily="1" charset="-128"/>
              </a:rPr>
              <a:t>	    100% </a:t>
            </a:r>
            <a:r>
              <a:rPr lang="nl-NL" sz="2400" b="1" dirty="0" err="1" smtClean="0">
                <a:ea typeface="ＭＳ Ｐゴシック" pitchFamily="1" charset="-128"/>
              </a:rPr>
              <a:t>duty</a:t>
            </a:r>
            <a:r>
              <a:rPr lang="nl-NL" sz="2400" b="1" dirty="0" smtClean="0">
                <a:ea typeface="ＭＳ Ｐゴシック" pitchFamily="1" charset="-128"/>
              </a:rPr>
              <a:t> </a:t>
            </a:r>
            <a:r>
              <a:rPr lang="nl-NL" sz="2400" b="1" dirty="0" err="1" smtClean="0">
                <a:ea typeface="ＭＳ Ｐゴシック" pitchFamily="1" charset="-128"/>
              </a:rPr>
              <a:t>cycle</a:t>
            </a:r>
            <a:endParaRPr lang="nl-NL" sz="2400" b="1" dirty="0" smtClean="0">
              <a:ea typeface="ＭＳ Ｐゴシック" pitchFamily="1" charset="-128"/>
            </a:endParaRPr>
          </a:p>
          <a:p>
            <a:pPr>
              <a:defRPr/>
            </a:pPr>
            <a:r>
              <a:rPr lang="nl-NL" sz="2400" b="1" dirty="0" smtClean="0">
                <a:ea typeface="ＭＳ Ｐゴシック" pitchFamily="1" charset="-128"/>
              </a:rPr>
              <a:t>							</a:t>
            </a:r>
            <a:r>
              <a:rPr lang="nl-NL" sz="2400" b="1" dirty="0">
                <a:ea typeface="ＭＳ Ｐゴシック" pitchFamily="1" charset="-128"/>
              </a:rPr>
              <a:t>	</a:t>
            </a:r>
            <a:r>
              <a:rPr lang="nl-NL" sz="2400" dirty="0">
                <a:ea typeface="ＭＳ Ｐゴシック" pitchFamily="1" charset="-128"/>
              </a:rPr>
              <a:t>U</a:t>
            </a:r>
            <a:r>
              <a:rPr lang="nl-NL" sz="2400" dirty="0" smtClean="0">
                <a:ea typeface="ＭＳ Ｐゴシック" pitchFamily="1" charset="-128"/>
              </a:rPr>
              <a:t>pgrade </a:t>
            </a:r>
            <a:r>
              <a:rPr lang="nl-NL" sz="2400" dirty="0">
                <a:ea typeface="ＭＳ Ｐゴシック" pitchFamily="1" charset="-128"/>
              </a:rPr>
              <a:t>muon detector: </a:t>
            </a:r>
            <a:r>
              <a:rPr lang="nl-NL" sz="2400" b="1" dirty="0" smtClean="0">
                <a:ea typeface="ＭＳ Ｐゴシック" pitchFamily="1" charset="-128"/>
              </a:rPr>
              <a:t>MD</a:t>
            </a:r>
            <a:endParaRPr lang="nl-NL" sz="2400" b="1" dirty="0">
              <a:ea typeface="ＭＳ Ｐゴシック" pitchFamily="1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34248" y="6244952"/>
            <a:ext cx="2520280" cy="1760319"/>
            <a:chOff x="5134248" y="6244952"/>
            <a:chExt cx="2520280" cy="1760319"/>
          </a:xfrm>
        </p:grpSpPr>
        <p:grpSp>
          <p:nvGrpSpPr>
            <p:cNvPr id="10" name="Group 101"/>
            <p:cNvGrpSpPr>
              <a:grpSpLocks noChangeAspect="1"/>
            </p:cNvGrpSpPr>
            <p:nvPr/>
          </p:nvGrpSpPr>
          <p:grpSpPr>
            <a:xfrm>
              <a:off x="5134248" y="6244952"/>
              <a:ext cx="2520280" cy="1760319"/>
              <a:chOff x="4445000" y="6629400"/>
              <a:chExt cx="3886200" cy="2714362"/>
            </a:xfrm>
          </p:grpSpPr>
          <p:pic>
            <p:nvPicPr>
              <p:cNvPr id="12" name="Picture 11" descr="SD.gif"/>
              <p:cNvPicPr>
                <a:picLocks noChangeAspect="1"/>
              </p:cNvPicPr>
              <p:nvPr/>
            </p:nvPicPr>
            <p:blipFill>
              <a:blip r:embed="rId5"/>
              <a:srcRect l="10246" r="10246" b="23684"/>
              <a:stretch>
                <a:fillRect/>
              </a:stretch>
            </p:blipFill>
            <p:spPr>
              <a:xfrm>
                <a:off x="4486784" y="6629400"/>
                <a:ext cx="3751077" cy="2714362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 bwMode="auto">
              <a:xfrm>
                <a:off x="4445000" y="8000233"/>
                <a:ext cx="460855" cy="43289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4445000" y="6845847"/>
                <a:ext cx="2031423" cy="577193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6123132" y="7350891"/>
                <a:ext cx="618259" cy="577193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7094682" y="6917997"/>
                <a:ext cx="1236518" cy="288597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7624618" y="7278742"/>
                <a:ext cx="618259" cy="288597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 rot="1976802">
                <a:off x="7433568" y="7446333"/>
                <a:ext cx="883227" cy="288597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 rot="3245249">
                <a:off x="5364000" y="7516800"/>
                <a:ext cx="838200" cy="15240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5494288" y="7145144"/>
              <a:ext cx="2051999" cy="828000"/>
            </a:xfrm>
            <a:prstGeom prst="rect">
              <a:avLst/>
            </a:prstGeom>
            <a:solidFill>
              <a:srgbClr val="BFEAEF"/>
            </a:solidFill>
            <a:ln w="127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 w="76200" cmpd="sng">
                  <a:solidFill>
                    <a:srgbClr val="000090"/>
                  </a:solidFill>
                </a:ln>
                <a:solidFill>
                  <a:srgbClr val="3366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sp>
        <p:nvSpPr>
          <p:cNvPr id="20" name="Rectangle 19"/>
          <p:cNvSpPr/>
          <p:nvPr/>
        </p:nvSpPr>
        <p:spPr bwMode="auto">
          <a:xfrm>
            <a:off x="5494288" y="8693224"/>
            <a:ext cx="2016224" cy="216024"/>
          </a:xfrm>
          <a:prstGeom prst="rect">
            <a:avLst/>
          </a:prstGeom>
          <a:solidFill>
            <a:srgbClr val="16B7FF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grpSp>
        <p:nvGrpSpPr>
          <p:cNvPr id="21" name="Group 22"/>
          <p:cNvGrpSpPr/>
          <p:nvPr/>
        </p:nvGrpSpPr>
        <p:grpSpPr>
          <a:xfrm>
            <a:off x="1168400" y="4648200"/>
            <a:ext cx="2030601" cy="2011932"/>
            <a:chOff x="3225800" y="6553200"/>
            <a:chExt cx="2030601" cy="2011932"/>
          </a:xfrm>
        </p:grpSpPr>
        <p:pic>
          <p:nvPicPr>
            <p:cNvPr id="22" name="Picture 21" descr="FD.gif"/>
            <p:cNvPicPr>
              <a:picLocks noChangeAspect="1"/>
            </p:cNvPicPr>
            <p:nvPr/>
          </p:nvPicPr>
          <p:blipFill>
            <a:blip r:embed="rId6"/>
            <a:srcRect l="12148" b="8512"/>
            <a:stretch>
              <a:fillRect/>
            </a:stretch>
          </p:blipFill>
          <p:spPr>
            <a:xfrm flipH="1">
              <a:off x="3225800" y="6553200"/>
              <a:ext cx="2030601" cy="2011932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3530600" y="7086600"/>
              <a:ext cx="533400" cy="28800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292600" y="6874800"/>
              <a:ext cx="533400" cy="16200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4216400" y="7239000"/>
              <a:ext cx="414000" cy="43200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30600" y="6934200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smtClean="0">
                  <a:solidFill>
                    <a:schemeClr val="bg1"/>
                  </a:solidFill>
                  <a:latin typeface="Arial"/>
                  <a:cs typeface="Arial"/>
                </a:rPr>
                <a:t>mirror</a:t>
              </a:r>
              <a:endParaRPr lang="en-GB" sz="180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66475" y="7391400"/>
              <a:ext cx="7833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smtClean="0">
                  <a:solidFill>
                    <a:schemeClr val="bg1"/>
                  </a:solidFill>
                  <a:latin typeface="Arial"/>
                  <a:cs typeface="Arial"/>
                </a:rPr>
                <a:t>camera</a:t>
              </a:r>
              <a:endParaRPr lang="en-GB" sz="140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28" name="Straight Connector 27"/>
          <p:cNvCxnSpPr>
            <a:stCxn id="52" idx="0"/>
            <a:endCxn id="52" idx="1"/>
          </p:cNvCxnSpPr>
          <p:nvPr/>
        </p:nvCxnSpPr>
        <p:spPr bwMode="auto">
          <a:xfrm flipH="1">
            <a:off x="3098801" y="1981200"/>
            <a:ext cx="2489199" cy="3228667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rgbClr val="BE31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52" idx="3"/>
          </p:cNvCxnSpPr>
          <p:nvPr/>
        </p:nvCxnSpPr>
        <p:spPr bwMode="auto">
          <a:xfrm flipH="1">
            <a:off x="3073401" y="3104903"/>
            <a:ext cx="2480218" cy="2914897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rgbClr val="BE311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rot="10221361">
            <a:off x="4585099" y="5789828"/>
            <a:ext cx="1524000" cy="53340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5782320" y="6350132"/>
            <a:ext cx="390729" cy="1118956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rot="5400000">
            <a:off x="5239947" y="6571301"/>
            <a:ext cx="1740912" cy="36813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6018847" y="6324601"/>
            <a:ext cx="304445" cy="2872681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5740400" y="3276600"/>
            <a:ext cx="4128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endParaRPr 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054600" y="-19744"/>
            <a:ext cx="1083459" cy="2209797"/>
            <a:chOff x="5054600" y="3"/>
            <a:chExt cx="1083459" cy="2209797"/>
          </a:xfrm>
        </p:grpSpPr>
        <p:sp>
          <p:nvSpPr>
            <p:cNvPr id="36" name="TextBox 35"/>
            <p:cNvSpPr txBox="1"/>
            <p:nvPr/>
          </p:nvSpPr>
          <p:spPr>
            <a:xfrm>
              <a:off x="5054600" y="1066800"/>
              <a:ext cx="8278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i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  <a:r>
                <a:rPr lang="en-GB" sz="2400" b="1" baseline="-250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max</a:t>
              </a:r>
              <a:endParaRPr lang="en-GB" sz="2400" b="1" baseline="-25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5664200" y="3"/>
              <a:ext cx="473859" cy="2209797"/>
              <a:chOff x="5664200" y="3"/>
              <a:chExt cx="473859" cy="2209797"/>
            </a:xfrm>
          </p:grpSpPr>
          <p:cxnSp>
            <p:nvCxnSpPr>
              <p:cNvPr id="38" name="Straight Arrow Connector 37"/>
              <p:cNvCxnSpPr/>
              <p:nvPr/>
            </p:nvCxnSpPr>
            <p:spPr bwMode="auto">
              <a:xfrm rot="5400000">
                <a:off x="5130800" y="1371600"/>
                <a:ext cx="1371600" cy="304800"/>
              </a:xfrm>
              <a:prstGeom prst="straightConnector1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39" name="Straight Arrow Connector 38"/>
              <p:cNvCxnSpPr/>
              <p:nvPr/>
            </p:nvCxnSpPr>
            <p:spPr bwMode="auto">
              <a:xfrm rot="5400000">
                <a:off x="5587200" y="365775"/>
                <a:ext cx="916632" cy="185087"/>
              </a:xfrm>
              <a:prstGeom prst="straightConnector1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57150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40" name="TextBox 39"/>
          <p:cNvSpPr txBox="1"/>
          <p:nvPr/>
        </p:nvSpPr>
        <p:spPr>
          <a:xfrm>
            <a:off x="10025840" y="3868688"/>
            <a:ext cx="86904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90"/>
                </a:solidFill>
                <a:latin typeface="Arial"/>
                <a:cs typeface="Arial"/>
              </a:rPr>
              <a:t>radio</a:t>
            </a:r>
            <a:endParaRPr lang="en-GB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69200" y="4572000"/>
            <a:ext cx="86904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2400" smtClean="0">
                <a:solidFill>
                  <a:srgbClr val="000090"/>
                </a:solidFill>
                <a:latin typeface="Arial"/>
                <a:cs typeface="Arial"/>
              </a:rPr>
              <a:t>radio</a:t>
            </a:r>
            <a:endParaRPr lang="en-GB" sz="2400">
              <a:solidFill>
                <a:srgbClr val="000090"/>
              </a:solidFill>
              <a:latin typeface="Arial"/>
              <a:cs typeface="Arial"/>
            </a:endParaRPr>
          </a:p>
        </p:txBody>
      </p:sp>
      <p:cxnSp>
        <p:nvCxnSpPr>
          <p:cNvPr id="42" name="Straight Connector 41"/>
          <p:cNvCxnSpPr>
            <a:stCxn id="48" idx="1"/>
          </p:cNvCxnSpPr>
          <p:nvPr/>
        </p:nvCxnSpPr>
        <p:spPr bwMode="auto">
          <a:xfrm>
            <a:off x="7306733" y="1524000"/>
            <a:ext cx="3996267" cy="396240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3" name="Group 42"/>
          <p:cNvGrpSpPr/>
          <p:nvPr/>
        </p:nvGrpSpPr>
        <p:grpSpPr>
          <a:xfrm>
            <a:off x="6832600" y="2108200"/>
            <a:ext cx="4394200" cy="3547533"/>
            <a:chOff x="6832600" y="2108200"/>
            <a:chExt cx="4394200" cy="3547533"/>
          </a:xfrm>
        </p:grpSpPr>
        <p:sp>
          <p:nvSpPr>
            <p:cNvPr id="44" name="Freeform 43"/>
            <p:cNvSpPr/>
            <p:nvPr/>
          </p:nvSpPr>
          <p:spPr bwMode="auto">
            <a:xfrm>
              <a:off x="6832600" y="2904067"/>
              <a:ext cx="3970867" cy="2751666"/>
            </a:xfrm>
            <a:custGeom>
              <a:avLst/>
              <a:gdLst>
                <a:gd name="connsiteX0" fmla="*/ 228600 w 3970867"/>
                <a:gd name="connsiteY0" fmla="*/ 0 h 2751666"/>
                <a:gd name="connsiteX1" fmla="*/ 0 w 3970867"/>
                <a:gd name="connsiteY1" fmla="*/ 1227666 h 2751666"/>
                <a:gd name="connsiteX2" fmla="*/ 3877733 w 3970867"/>
                <a:gd name="connsiteY2" fmla="*/ 2751666 h 2751666"/>
                <a:gd name="connsiteX3" fmla="*/ 3970867 w 3970867"/>
                <a:gd name="connsiteY3" fmla="*/ 2582333 h 2751666"/>
                <a:gd name="connsiteX4" fmla="*/ 228600 w 3970867"/>
                <a:gd name="connsiteY4" fmla="*/ 0 h 275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867" h="2751666">
                  <a:moveTo>
                    <a:pt x="228600" y="0"/>
                  </a:moveTo>
                  <a:lnTo>
                    <a:pt x="0" y="1227666"/>
                  </a:lnTo>
                  <a:lnTo>
                    <a:pt x="3877733" y="2751666"/>
                  </a:lnTo>
                  <a:lnTo>
                    <a:pt x="3970867" y="2582333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2537FC">
                <a:alpha val="25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cxnSp>
          <p:nvCxnSpPr>
            <p:cNvPr id="45" name="Straight Connector 44"/>
            <p:cNvCxnSpPr>
              <a:stCxn id="44" idx="0"/>
            </p:cNvCxnSpPr>
            <p:nvPr/>
          </p:nvCxnSpPr>
          <p:spPr bwMode="auto">
            <a:xfrm>
              <a:off x="7061200" y="2904067"/>
              <a:ext cx="3708400" cy="2582333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>
              <a:stCxn id="44" idx="1"/>
            </p:cNvCxnSpPr>
            <p:nvPr/>
          </p:nvCxnSpPr>
          <p:spPr bwMode="auto">
            <a:xfrm>
              <a:off x="6832600" y="4131733"/>
              <a:ext cx="3860800" cy="1507067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>
              <a:stCxn id="48" idx="0"/>
            </p:cNvCxnSpPr>
            <p:nvPr/>
          </p:nvCxnSpPr>
          <p:spPr bwMode="auto">
            <a:xfrm>
              <a:off x="7196667" y="2108200"/>
              <a:ext cx="4030133" cy="345440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Freeform 47"/>
          <p:cNvSpPr/>
          <p:nvPr/>
        </p:nvSpPr>
        <p:spPr bwMode="auto">
          <a:xfrm>
            <a:off x="7196667" y="1524000"/>
            <a:ext cx="4097866" cy="4021667"/>
          </a:xfrm>
          <a:custGeom>
            <a:avLst/>
            <a:gdLst>
              <a:gd name="connsiteX0" fmla="*/ 0 w 4097866"/>
              <a:gd name="connsiteY0" fmla="*/ 584200 h 4021667"/>
              <a:gd name="connsiteX1" fmla="*/ 110066 w 4097866"/>
              <a:gd name="connsiteY1" fmla="*/ 0 h 4021667"/>
              <a:gd name="connsiteX2" fmla="*/ 4097866 w 4097866"/>
              <a:gd name="connsiteY2" fmla="*/ 3937000 h 4021667"/>
              <a:gd name="connsiteX3" fmla="*/ 3996266 w 4097866"/>
              <a:gd name="connsiteY3" fmla="*/ 4021667 h 4021667"/>
              <a:gd name="connsiteX4" fmla="*/ 0 w 4097866"/>
              <a:gd name="connsiteY4" fmla="*/ 584200 h 402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7866" h="4021667">
                <a:moveTo>
                  <a:pt x="0" y="584200"/>
                </a:moveTo>
                <a:lnTo>
                  <a:pt x="110066" y="0"/>
                </a:lnTo>
                <a:lnTo>
                  <a:pt x="4097866" y="3937000"/>
                </a:lnTo>
                <a:lnTo>
                  <a:pt x="3996266" y="4021667"/>
                </a:lnTo>
                <a:lnTo>
                  <a:pt x="0" y="584200"/>
                </a:lnTo>
                <a:close/>
              </a:path>
            </a:pathLst>
          </a:custGeom>
          <a:solidFill>
            <a:srgbClr val="2537FC">
              <a:alpha val="2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pic>
        <p:nvPicPr>
          <p:cNvPr id="49" name="Picture 48" descr="AERA_station_drawing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5800" y="5029200"/>
            <a:ext cx="1166356" cy="1716648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965896" y="3940696"/>
            <a:ext cx="1929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accent1"/>
                </a:solidFill>
                <a:latin typeface="Arial"/>
                <a:cs typeface="Arial"/>
              </a:rPr>
              <a:t>fluorescence</a:t>
            </a:r>
            <a:endParaRPr lang="en-GB" sz="2400" baseline="-25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 rot="634921">
            <a:off x="4639905" y="5559817"/>
            <a:ext cx="158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2537FC"/>
                </a:solidFill>
                <a:latin typeface="Arial"/>
                <a:cs typeface="Arial"/>
              </a:rPr>
              <a:t># particles</a:t>
            </a:r>
            <a:endParaRPr lang="en-GB" sz="2400" dirty="0">
              <a:solidFill>
                <a:srgbClr val="2537FC"/>
              </a:solidFill>
              <a:latin typeface="Arial"/>
              <a:cs typeface="Arial"/>
            </a:endParaRPr>
          </a:p>
        </p:txBody>
      </p:sp>
      <p:sp>
        <p:nvSpPr>
          <p:cNvPr id="52" name="Freeform 51"/>
          <p:cNvSpPr/>
          <p:nvPr/>
        </p:nvSpPr>
        <p:spPr bwMode="auto">
          <a:xfrm>
            <a:off x="3098801" y="1981200"/>
            <a:ext cx="2489199" cy="3996267"/>
          </a:xfrm>
          <a:custGeom>
            <a:avLst/>
            <a:gdLst>
              <a:gd name="connsiteX0" fmla="*/ 3064933 w 3064933"/>
              <a:gd name="connsiteY0" fmla="*/ 0 h 4275667"/>
              <a:gd name="connsiteX1" fmla="*/ 0 w 3064933"/>
              <a:gd name="connsiteY1" fmla="*/ 3454400 h 4275667"/>
              <a:gd name="connsiteX2" fmla="*/ 16933 w 3064933"/>
              <a:gd name="connsiteY2" fmla="*/ 4275667 h 4275667"/>
              <a:gd name="connsiteX3" fmla="*/ 3022600 w 3064933"/>
              <a:gd name="connsiteY3" fmla="*/ 1202267 h 4275667"/>
              <a:gd name="connsiteX4" fmla="*/ 3064933 w 3064933"/>
              <a:gd name="connsiteY4" fmla="*/ 0 h 427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4933" h="4275667">
                <a:moveTo>
                  <a:pt x="3064933" y="0"/>
                </a:moveTo>
                <a:lnTo>
                  <a:pt x="0" y="3454400"/>
                </a:lnTo>
                <a:lnTo>
                  <a:pt x="16933" y="4275667"/>
                </a:lnTo>
                <a:lnTo>
                  <a:pt x="3022600" y="1202267"/>
                </a:lnTo>
                <a:lnTo>
                  <a:pt x="3064933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381720" y="1852464"/>
            <a:ext cx="2808312" cy="576064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2746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3"/>
          <p:cNvSpPr>
            <a:spLocks noGrp="1"/>
          </p:cNvSpPr>
          <p:nvPr>
            <p:ph type="title"/>
          </p:nvPr>
        </p:nvSpPr>
        <p:spPr>
          <a:xfrm>
            <a:off x="0" y="180000"/>
            <a:ext cx="13004800" cy="685800"/>
          </a:xfrm>
        </p:spPr>
        <p:txBody>
          <a:bodyPr/>
          <a:lstStyle/>
          <a:p>
            <a:pPr algn="ctr"/>
            <a:r>
              <a:rPr lang="en-GB" sz="3800" dirty="0" smtClean="0">
                <a:latin typeface="Arial" pitchFamily="-1" charset="0"/>
                <a:ea typeface="ＭＳ Ｐゴシック" pitchFamily="-1" charset="-128"/>
              </a:rPr>
              <a:t>Detection of high-energy cosmic rays</a:t>
            </a:r>
            <a:endParaRPr lang="en-GB" sz="3800" i="1" dirty="0" smtClean="0">
              <a:latin typeface="Arial" pitchFamily="-1" charset="0"/>
              <a:ea typeface="ＭＳ Ｐゴシック" pitchFamily="-1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9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3755" b="13755"/>
          <a:stretch>
            <a:fillRect/>
          </a:stretch>
        </p:blipFill>
        <p:spPr>
          <a:xfrm>
            <a:off x="6286376" y="4579524"/>
            <a:ext cx="6713579" cy="365002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" y="1492424"/>
            <a:ext cx="6216598" cy="3744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94488" y="1852464"/>
            <a:ext cx="45320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Direct detection by</a:t>
            </a:r>
          </a:p>
          <a:p>
            <a:pPr marL="571500" indent="-5715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atellites and</a:t>
            </a:r>
          </a:p>
          <a:p>
            <a:pPr marL="571500" indent="-5715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alloon missions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4138" y="6028928"/>
            <a:ext cx="55442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Limited size detectors</a:t>
            </a: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herefore</a:t>
            </a: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aximum energy reach</a:t>
            </a:r>
          </a:p>
        </p:txBody>
      </p:sp>
    </p:spTree>
    <p:extLst>
      <p:ext uri="{BB962C8B-B14F-4D97-AF65-F5344CB8AC3E}">
        <p14:creationId xmlns:p14="http://schemas.microsoft.com/office/powerpoint/2010/main" val="26222412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asis pagina">
  <a:themeElements>
    <a:clrScheme name="RU 20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E311A"/>
      </a:accent1>
      <a:accent2>
        <a:srgbClr val="636463"/>
      </a:accent2>
      <a:accent3>
        <a:srgbClr val="A3AAA1"/>
      </a:accent3>
      <a:accent4>
        <a:srgbClr val="DADADA"/>
      </a:accent4>
      <a:accent5>
        <a:srgbClr val="C6ABAB"/>
      </a:accent5>
      <a:accent6>
        <a:srgbClr val="8A2509"/>
      </a:accent6>
      <a:hlink>
        <a:srgbClr val="BE311A"/>
      </a:hlink>
      <a:folHlink>
        <a:srgbClr val="BE311A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-128"/>
            <a:cs typeface="ヒラギノ明朝 ProN W3" charset="-128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-128"/>
            <a:cs typeface="ヒラギノ明朝 ProN W3" charset="-128"/>
            <a:sym typeface="American Typewriter" charset="0"/>
          </a:defRPr>
        </a:defPPr>
      </a:lstStyle>
    </a:lnDef>
  </a:objectDefaults>
  <a:extraClrSchemeLst>
    <a:extraClrScheme>
      <a:clrScheme name="Basis pagi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22118</TotalTime>
  <Pages>0</Pages>
  <Words>1734</Words>
  <Characters>0</Characters>
  <Application>Microsoft Macintosh PowerPoint</Application>
  <PresentationFormat>Custom</PresentationFormat>
  <Lines>0</Lines>
  <Paragraphs>713</Paragraphs>
  <Slides>46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Basis pagina</vt:lpstr>
      <vt:lpstr> Topical lectures cosmic rays</vt:lpstr>
      <vt:lpstr>Schedule</vt:lpstr>
      <vt:lpstr>Schedule</vt:lpstr>
      <vt:lpstr>Change of Schedule</vt:lpstr>
      <vt:lpstr>Revised Schedule</vt:lpstr>
      <vt:lpstr>Summary of lectures up to now</vt:lpstr>
      <vt:lpstr>Speculation exercise  #6</vt:lpstr>
      <vt:lpstr>Cosmic rays: down to Earth</vt:lpstr>
      <vt:lpstr>Detection of high-energy cosmic rays</vt:lpstr>
      <vt:lpstr>Detection of high-energy cosmic rays</vt:lpstr>
      <vt:lpstr>Ultra-High-Energy Cosmic Rays</vt:lpstr>
      <vt:lpstr>Cosmic ray energy spectrum (again)</vt:lpstr>
      <vt:lpstr>Ultra-high-energy particle physics in Auger</vt:lpstr>
      <vt:lpstr>Muon rate discrepancy between data and Monte Carlo</vt:lpstr>
      <vt:lpstr>Composition and energy spectrum for UHECRs:</vt:lpstr>
      <vt:lpstr>Large angular scale (an)isotropy in the transition region (1018-1019 eV)</vt:lpstr>
      <vt:lpstr>Galactic neutron point sources ???</vt:lpstr>
      <vt:lpstr>UHECR  extragalactic point sources</vt:lpstr>
      <vt:lpstr>UHECR  extragalactic point sources ???</vt:lpstr>
      <vt:lpstr>The trouble: (Galactic) magnetic fields</vt:lpstr>
      <vt:lpstr>Multiplets of energy ordered UHECR events</vt:lpstr>
      <vt:lpstr>There must be extragalactic sources with E&gt;8×1019 eV !!!</vt:lpstr>
      <vt:lpstr>The end of the energy spectrum</vt:lpstr>
      <vt:lpstr>The end of the energy spectrum: 1018 eV neutrino’s as smoking gun</vt:lpstr>
      <vt:lpstr>Where do we stand ?</vt:lpstr>
      <vt:lpstr>Upgrade Auger Surface Detectors + Dedicated muon detectors</vt:lpstr>
      <vt:lpstr>Longer term Future: JEM-EUSO</vt:lpstr>
      <vt:lpstr>Longer term Future: GRAND</vt:lpstr>
      <vt:lpstr>Longer term Future: GRAND</vt:lpstr>
      <vt:lpstr>Radio detection in Auger</vt:lpstr>
      <vt:lpstr>Dutch special:  AERA  &amp;  LOFAR</vt:lpstr>
      <vt:lpstr>Radio emission from cosmic ray air showers</vt:lpstr>
      <vt:lpstr>Cosmic ray observables with radio</vt:lpstr>
      <vt:lpstr>Composition from radio: promise becomes reality</vt:lpstr>
      <vt:lpstr>Summary</vt:lpstr>
      <vt:lpstr>My dream:    the universe as spectrometer</vt:lpstr>
      <vt:lpstr>Back-up slides</vt:lpstr>
      <vt:lpstr>Cosmic Horizons &amp; CTA &amp; KM3NeT</vt:lpstr>
      <vt:lpstr>AERA</vt:lpstr>
      <vt:lpstr>Baseline Pierre Auger Observatory</vt:lpstr>
      <vt:lpstr>       Auger:  3000 km2</vt:lpstr>
      <vt:lpstr>Searches for ultra-high-energy photons and neutrinos</vt:lpstr>
      <vt:lpstr>Only about half the muons in Monte Carlo</vt:lpstr>
      <vt:lpstr>AERA trigger</vt:lpstr>
      <vt:lpstr>Radio detection polarisation studies: Askaryan radiation observed</vt:lpstr>
      <vt:lpstr>Protonen, IJzerkernen en wat er niet tussen zit</vt:lpstr>
    </vt:vector>
  </TitlesOfParts>
  <Manager/>
  <Company>Radboud University Nijmegen / NIKHEF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Nikhef Jamboree 2013</dc:title>
  <dc:subject/>
  <dc:creator>Sijbrand de Jong</dc:creator>
  <cp:keywords/>
  <dc:description/>
  <cp:lastModifiedBy>Sijbrand de Jong</cp:lastModifiedBy>
  <cp:revision>654</cp:revision>
  <cp:lastPrinted>2012-10-25T13:28:34Z</cp:lastPrinted>
  <dcterms:created xsi:type="dcterms:W3CDTF">2014-01-20T16:06:58Z</dcterms:created>
  <dcterms:modified xsi:type="dcterms:W3CDTF">2015-03-25T12:31:05Z</dcterms:modified>
  <cp:category/>
</cp:coreProperties>
</file>