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49"/>
  </p:notesMasterIdLst>
  <p:handoutMasterIdLst>
    <p:handoutMasterId r:id="rId50"/>
  </p:handoutMasterIdLst>
  <p:sldIdLst>
    <p:sldId id="401" r:id="rId2"/>
    <p:sldId id="430" r:id="rId3"/>
    <p:sldId id="431" r:id="rId4"/>
    <p:sldId id="432" r:id="rId5"/>
    <p:sldId id="482" r:id="rId6"/>
    <p:sldId id="433" r:id="rId7"/>
    <p:sldId id="434" r:id="rId8"/>
    <p:sldId id="435" r:id="rId9"/>
    <p:sldId id="436" r:id="rId10"/>
    <p:sldId id="437" r:id="rId11"/>
    <p:sldId id="438" r:id="rId12"/>
    <p:sldId id="439" r:id="rId13"/>
    <p:sldId id="440" r:id="rId14"/>
    <p:sldId id="441" r:id="rId15"/>
    <p:sldId id="385" r:id="rId16"/>
    <p:sldId id="442" r:id="rId17"/>
    <p:sldId id="443" r:id="rId18"/>
    <p:sldId id="445" r:id="rId19"/>
    <p:sldId id="414" r:id="rId20"/>
    <p:sldId id="454" r:id="rId21"/>
    <p:sldId id="448" r:id="rId22"/>
    <p:sldId id="447" r:id="rId23"/>
    <p:sldId id="446" r:id="rId24"/>
    <p:sldId id="455" r:id="rId25"/>
    <p:sldId id="444" r:id="rId26"/>
    <p:sldId id="449" r:id="rId27"/>
    <p:sldId id="451" r:id="rId28"/>
    <p:sldId id="450" r:id="rId29"/>
    <p:sldId id="456" r:id="rId30"/>
    <p:sldId id="452" r:id="rId31"/>
    <p:sldId id="453" r:id="rId32"/>
    <p:sldId id="457" r:id="rId33"/>
    <p:sldId id="458" r:id="rId34"/>
    <p:sldId id="459" r:id="rId35"/>
    <p:sldId id="460" r:id="rId36"/>
    <p:sldId id="489" r:id="rId37"/>
    <p:sldId id="461" r:id="rId38"/>
    <p:sldId id="464" r:id="rId39"/>
    <p:sldId id="465" r:id="rId40"/>
    <p:sldId id="467" r:id="rId41"/>
    <p:sldId id="466" r:id="rId42"/>
    <p:sldId id="468" r:id="rId43"/>
    <p:sldId id="463" r:id="rId44"/>
    <p:sldId id="462" r:id="rId45"/>
    <p:sldId id="473" r:id="rId46"/>
    <p:sldId id="474" r:id="rId47"/>
    <p:sldId id="470" r:id="rId48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5pPr>
    <a:lvl6pPr marL="2286000" algn="l" defTabSz="457200" rtl="0" eaLnBrk="1" latinLnBrk="0" hangingPunct="1"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6pPr>
    <a:lvl7pPr marL="2743200" algn="l" defTabSz="457200" rtl="0" eaLnBrk="1" latinLnBrk="0" hangingPunct="1"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7pPr>
    <a:lvl8pPr marL="3200400" algn="l" defTabSz="457200" rtl="0" eaLnBrk="1" latinLnBrk="0" hangingPunct="1"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8pPr>
    <a:lvl9pPr marL="3657600" algn="l" defTabSz="457200" rtl="0" eaLnBrk="1" latinLnBrk="0" hangingPunct="1">
      <a:defRPr sz="4000" kern="1200">
        <a:solidFill>
          <a:srgbClr val="FFFFFF"/>
        </a:solidFill>
        <a:latin typeface="American Typewriter" pitchFamily="-1" charset="0"/>
        <a:ea typeface="ヒラギノ明朝 ProN W3" pitchFamily="-1" charset="-128"/>
        <a:cs typeface="ヒラギノ明朝 ProN W3" pitchFamily="-1" charset="-128"/>
        <a:sym typeface="American Typewriter" pitchFamily="-1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1F4400"/>
    <a:srgbClr val="004400"/>
    <a:srgbClr val="005500"/>
    <a:srgbClr val="996633"/>
    <a:srgbClr val="000000"/>
    <a:srgbClr val="0000D4"/>
    <a:srgbClr val="87C738"/>
    <a:srgbClr val="A0F0FA"/>
    <a:srgbClr val="AAF0FA"/>
    <a:srgbClr val="AA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6" autoAdjust="0"/>
    <p:restoredTop sz="91801" autoAdjust="0"/>
  </p:normalViewPr>
  <p:slideViewPr>
    <p:cSldViewPr>
      <p:cViewPr>
        <p:scale>
          <a:sx n="76" d="100"/>
          <a:sy n="76" d="100"/>
        </p:scale>
        <p:origin x="-416" y="-8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fld id="{FEC5F2CA-2B4A-9E42-A9DF-59B95DDE5B4D}" type="datetime1">
              <a:rPr lang="nl-NL"/>
              <a:pPr>
                <a:defRPr/>
              </a:pPr>
              <a:t>23/03/15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fld id="{125EFBC5-22F5-3642-B7FD-BD98C1A0931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93647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fld id="{EB44A696-5183-124F-84D6-A917BDBD6137}" type="datetime1">
              <a:rPr lang="nl-NL"/>
              <a:pPr>
                <a:defRPr/>
              </a:pPr>
              <a:t>23/03/15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merican Typewriter" pitchFamily="1" charset="0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defRPr>
            </a:lvl1pPr>
          </a:lstStyle>
          <a:p>
            <a:pPr>
              <a:defRPr/>
            </a:pPr>
            <a:fld id="{72AE74CD-E390-5F49-8214-215FFC89414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007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nl-NL" noProof="0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DB503-0DB9-A546-9009-2AFB62EC9E23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15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27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28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29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30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31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32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33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34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35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36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19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37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38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39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40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41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42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43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44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45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46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20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47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21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22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23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24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25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nl-NL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2D9520-C684-6848-A0DD-6D40B70A73FE}" type="slidenum">
              <a:rPr lang="nl-NL" smtClean="0">
                <a:latin typeface="American Typewriter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rPr>
              <a:pPr/>
              <a:t>26</a:t>
            </a:fld>
            <a:endParaRPr lang="nl-NL" smtClean="0">
              <a:latin typeface="American Typewriter" pitchFamily="-1" charset="0"/>
              <a:ea typeface="ヒラギノ明朝 ProN W3" pitchFamily="-1" charset="-128"/>
              <a:cs typeface="ヒラギノ明朝 ProN W3" pitchFamily="-1" charset="-128"/>
              <a:sym typeface="American Typewriter" pitchFamily="-1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500">
                <a:latin typeface="+mn-lt"/>
              </a:defRPr>
            </a:lvl1pPr>
            <a:lvl2pPr marL="0" indent="0">
              <a:buFont typeface="Lucida Grande"/>
              <a:buNone/>
              <a:defRPr sz="2500">
                <a:latin typeface="+mn-lt"/>
              </a:defRPr>
            </a:lvl2pPr>
            <a:lvl3pPr marL="0" indent="0">
              <a:buFont typeface="Lucida Grande"/>
              <a:buNone/>
              <a:defRPr sz="2500">
                <a:latin typeface="+mn-lt"/>
              </a:defRPr>
            </a:lvl3pPr>
            <a:lvl4pPr marL="0" indent="0">
              <a:buFont typeface="Lucida Grande"/>
              <a:buNone/>
              <a:defRPr sz="2500">
                <a:latin typeface="+mn-lt"/>
              </a:defRPr>
            </a:lvl4pPr>
            <a:lvl5pPr marL="0" indent="0">
              <a:buFont typeface="Lucida Grande"/>
              <a:buNone/>
              <a:defRPr sz="2500">
                <a:latin typeface="+mn-lt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"/>
          <p:cNvSpPr>
            <a:spLocks noGrp="1" noChangeAspect="1"/>
          </p:cNvSpPr>
          <p:nvPr userDrawn="1"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>
            <a:prstTxWarp prst="textNoShape">
              <a:avLst/>
            </a:prstTxWarp>
          </a:bodyPr>
          <a:lstStyle/>
          <a:p>
            <a:pPr marL="342900" indent="-342900" eaLnBrk="0" hangingPunct="0">
              <a:buFontTx/>
              <a:buChar char="•"/>
              <a:defRPr/>
            </a:pPr>
            <a:endParaRPr lang="nl-NL" sz="2100">
              <a:solidFill>
                <a:srgbClr val="141313"/>
              </a:solidFill>
              <a:latin typeface="Arial" pitchFamily="1" charset="0"/>
              <a:ea typeface="ＭＳ Ｐゴシック" pitchFamily="1" charset="-128"/>
              <a:cs typeface="ヒラギノ明朝 ProN W3" pitchFamily="1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0" y="1676400"/>
            <a:ext cx="13003200" cy="5727600"/>
          </a:xfrm>
          <a:solidFill>
            <a:schemeClr val="tx1"/>
          </a:solidFill>
          <a:ln w="25400">
            <a:noFill/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00113" y="990600"/>
            <a:ext cx="11049000" cy="609600"/>
          </a:xfrm>
        </p:spPr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11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159000" y="7543799"/>
            <a:ext cx="8763000" cy="533401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9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1 zonder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500">
                <a:latin typeface="Arial"/>
                <a:cs typeface="Arial"/>
              </a:defRPr>
            </a:lvl1pPr>
            <a:lvl2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2pPr>
            <a:lvl3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3pPr>
            <a:lvl4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4pPr>
            <a:lvl5pPr marL="0" indent="0">
              <a:buFont typeface="Arial"/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kolom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500">
                <a:latin typeface="+mn-lt"/>
              </a:defRPr>
            </a:lvl1pPr>
            <a:lvl2pPr>
              <a:buFont typeface="Lucida Grande"/>
              <a:buChar char="-"/>
              <a:defRPr sz="2100">
                <a:latin typeface="+mn-lt"/>
              </a:defRPr>
            </a:lvl2pPr>
            <a:lvl3pPr>
              <a:buFont typeface="Lucida Grande"/>
              <a:buChar char="-"/>
              <a:defRPr sz="2100">
                <a:latin typeface="+mn-lt"/>
              </a:defRPr>
            </a:lvl3pPr>
            <a:lvl4pPr>
              <a:buFont typeface="Lucida Grande"/>
              <a:buChar char="-"/>
              <a:defRPr sz="2100">
                <a:latin typeface="+mn-lt"/>
              </a:defRPr>
            </a:lvl4pPr>
            <a:lvl5pPr>
              <a:buFont typeface="Lucida Grande"/>
              <a:buChar char="-"/>
              <a:defRPr sz="2100">
                <a:latin typeface="+mn-lt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900113" y="2070100"/>
            <a:ext cx="11049000" cy="6007100"/>
          </a:xfrm>
        </p:spPr>
        <p:txBody>
          <a:bodyPr numCol="2"/>
          <a:lstStyle>
            <a:lvl1pPr marL="0" indent="0">
              <a:buNone/>
              <a:defRPr sz="2500">
                <a:latin typeface="+mn-lt"/>
              </a:defRPr>
            </a:lvl1pPr>
            <a:lvl2pPr marL="0" indent="0">
              <a:buFont typeface="Lucida Grande"/>
              <a:buNone/>
              <a:defRPr sz="2500">
                <a:latin typeface="+mn-lt"/>
              </a:defRPr>
            </a:lvl2pPr>
            <a:lvl3pPr marL="0" indent="0">
              <a:buFont typeface="Lucida Grande"/>
              <a:buNone/>
              <a:defRPr sz="2500">
                <a:latin typeface="+mn-lt"/>
              </a:defRPr>
            </a:lvl3pPr>
            <a:lvl4pPr marL="0" indent="0">
              <a:buFont typeface="Lucida Grande"/>
              <a:buNone/>
              <a:defRPr sz="2500">
                <a:latin typeface="+mn-lt"/>
              </a:defRPr>
            </a:lvl4pPr>
            <a:lvl5pPr marL="0" indent="0">
              <a:buFont typeface="Lucida Grande"/>
              <a:buNone/>
              <a:defRPr sz="2500">
                <a:latin typeface="+mn-lt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900113" y="2070100"/>
            <a:ext cx="11049000" cy="6007100"/>
          </a:xfrm>
        </p:spPr>
        <p:txBody>
          <a:bodyPr numCol="2"/>
          <a:lstStyle>
            <a:lvl1pPr>
              <a:defRPr sz="2500">
                <a:latin typeface="+mn-lt"/>
              </a:defRPr>
            </a:lvl1pPr>
            <a:lvl2pPr>
              <a:buFont typeface="Lucida Grande"/>
              <a:buChar char="-"/>
              <a:defRPr sz="2100">
                <a:latin typeface="+mn-lt"/>
              </a:defRPr>
            </a:lvl2pPr>
            <a:lvl3pPr>
              <a:buFont typeface="Lucida Grande"/>
              <a:buChar char="-"/>
              <a:defRPr sz="2100">
                <a:latin typeface="+mn-lt"/>
              </a:defRPr>
            </a:lvl3pPr>
            <a:lvl4pPr>
              <a:buFont typeface="Lucida Grande"/>
              <a:buChar char="-"/>
              <a:defRPr sz="2100">
                <a:latin typeface="+mn-lt"/>
              </a:defRPr>
            </a:lvl4pPr>
            <a:lvl5pPr>
              <a:buFont typeface="Lucida Grande"/>
              <a:buChar char="-"/>
              <a:defRPr sz="2100">
                <a:latin typeface="+mn-lt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00000" y="2070000"/>
            <a:ext cx="5328000" cy="6007100"/>
          </a:xfrm>
        </p:spPr>
        <p:txBody>
          <a:bodyPr/>
          <a:lstStyle>
            <a:lvl1pPr marL="0" indent="0">
              <a:buNone/>
              <a:defRPr sz="2500">
                <a:latin typeface="+mn-lt"/>
              </a:defRPr>
            </a:lvl1pPr>
            <a:lvl2pPr marL="0" indent="0">
              <a:buFont typeface="Arial"/>
              <a:buNone/>
              <a:defRPr sz="2500">
                <a:latin typeface="+mn-lt"/>
              </a:defRPr>
            </a:lvl2pPr>
            <a:lvl3pPr marL="0" indent="0">
              <a:buFont typeface="Arial"/>
              <a:buNone/>
              <a:defRPr sz="2500">
                <a:latin typeface="+mn-lt"/>
              </a:defRPr>
            </a:lvl3pPr>
            <a:lvl4pPr marL="0" indent="0">
              <a:buFont typeface="Arial"/>
              <a:buNone/>
              <a:defRPr sz="2500">
                <a:latin typeface="+mn-lt"/>
              </a:defRPr>
            </a:lvl4pPr>
            <a:lvl5pPr marL="0" indent="0">
              <a:buFont typeface="Arial"/>
              <a:buNone/>
              <a:defRPr sz="25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6577200" y="2133600"/>
            <a:ext cx="5328000" cy="3679643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Kievit-Book" charset="0"/>
            </a:endParaRPr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opsomming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00000" y="2070000"/>
            <a:ext cx="5328000" cy="6007100"/>
          </a:xfrm>
        </p:spPr>
        <p:txBody>
          <a:bodyPr/>
          <a:lstStyle>
            <a:lvl1pPr>
              <a:defRPr sz="2500">
                <a:latin typeface="+mn-lt"/>
              </a:defRPr>
            </a:lvl1pPr>
            <a:lvl2pPr>
              <a:buFont typeface="Lucida Grande"/>
              <a:buChar char="-"/>
              <a:defRPr sz="2100">
                <a:latin typeface="+mn-lt"/>
              </a:defRPr>
            </a:lvl2pPr>
            <a:lvl3pPr>
              <a:buFont typeface="Lucida Grande"/>
              <a:buChar char="-"/>
              <a:defRPr sz="2100">
                <a:latin typeface="+mn-lt"/>
              </a:defRPr>
            </a:lvl3pPr>
            <a:lvl4pPr>
              <a:buFont typeface="Lucida Grande"/>
              <a:buChar char="-"/>
              <a:defRPr sz="2100">
                <a:latin typeface="+mn-lt"/>
              </a:defRPr>
            </a:lvl4pPr>
            <a:lvl5pPr>
              <a:buFont typeface="Lucida Grande"/>
              <a:buChar char="-"/>
              <a:defRPr sz="21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6577200" y="2133600"/>
            <a:ext cx="5328000" cy="3679643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>
              <a:sym typeface="Kievit-Book" charset="0"/>
            </a:endParaRPr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"/>
          <p:cNvSpPr>
            <a:spLocks noGrp="1" noChangeAspect="1"/>
          </p:cNvSpPr>
          <p:nvPr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>
            <a:prstTxWarp prst="textNoShape">
              <a:avLst/>
            </a:prstTxWarp>
          </a:bodyPr>
          <a:lstStyle/>
          <a:p>
            <a:pPr marL="342900" indent="-342900" eaLnBrk="0" hangingPunct="0">
              <a:buFontTx/>
              <a:buChar char="•"/>
              <a:defRPr/>
            </a:pPr>
            <a:endParaRPr lang="nl-NL" sz="2100">
              <a:solidFill>
                <a:srgbClr val="141313"/>
              </a:solidFill>
              <a:latin typeface="Arial" pitchFamily="1" charset="0"/>
              <a:ea typeface="ＭＳ Ｐゴシック" pitchFamily="1" charset="-128"/>
              <a:cs typeface="ヒラギノ明朝 ProN W3" pitchFamily="1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2132012" y="806079"/>
            <a:ext cx="8789988" cy="6592042"/>
          </a:xfr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marL="0" indent="0">
              <a:buNone/>
              <a:defRPr sz="1400">
                <a:ln w="25400">
                  <a:solidFill>
                    <a:schemeClr val="tx1"/>
                  </a:solidFill>
                </a:ln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159000" y="7543799"/>
            <a:ext cx="8763000" cy="533401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2"/>
          <p:cNvSpPr>
            <a:spLocks noGrp="1" noChangeAspect="1"/>
          </p:cNvSpPr>
          <p:nvPr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>
            <a:prstTxWarp prst="textNoShape">
              <a:avLst/>
            </a:prstTxWarp>
          </a:bodyPr>
          <a:lstStyle/>
          <a:p>
            <a:pPr marL="342900" indent="-342900" eaLnBrk="0" hangingPunct="0">
              <a:buFontTx/>
              <a:buChar char="•"/>
              <a:defRPr/>
            </a:pPr>
            <a:endParaRPr lang="nl-NL" sz="2100">
              <a:solidFill>
                <a:srgbClr val="141313"/>
              </a:solidFill>
              <a:latin typeface="Arial" pitchFamily="1" charset="0"/>
              <a:ea typeface="ＭＳ Ｐゴシック" pitchFamily="1" charset="-128"/>
              <a:cs typeface="ヒラギノ明朝 ProN W3" pitchFamily="1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3004800" cy="84600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/>
          <p:cNvSpPr>
            <a:spLocks noGrp="1" noChangeAspect="1"/>
          </p:cNvSpPr>
          <p:nvPr/>
        </p:nvSpPr>
        <p:spPr bwMode="auto">
          <a:xfrm>
            <a:off x="10056813" y="5289550"/>
            <a:ext cx="8791575" cy="659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rIns="50800" bIns="50800">
            <a:prstTxWarp prst="textNoShape">
              <a:avLst/>
            </a:prstTxWarp>
          </a:bodyPr>
          <a:lstStyle/>
          <a:p>
            <a:pPr marL="342900" indent="-342900" eaLnBrk="0" hangingPunct="0">
              <a:buFontTx/>
              <a:buChar char="•"/>
              <a:defRPr/>
            </a:pPr>
            <a:endParaRPr lang="nl-NL" sz="2100">
              <a:solidFill>
                <a:srgbClr val="141313"/>
              </a:solidFill>
              <a:latin typeface="Arial" pitchFamily="1" charset="0"/>
              <a:ea typeface="ＭＳ Ｐゴシック" pitchFamily="1" charset="-128"/>
              <a:cs typeface="ヒラギノ明朝 ProN W3" pitchFamily="1" charset="-128"/>
              <a:sym typeface="Kievit-Book" charset="0"/>
            </a:endParaRPr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502400" cy="4248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4" name="Tijdelijke aanduiding voor afbeelding 2"/>
          <p:cNvSpPr>
            <a:spLocks noGrp="1" noChangeAspect="1"/>
          </p:cNvSpPr>
          <p:nvPr>
            <p:ph type="pic" idx="10"/>
          </p:nvPr>
        </p:nvSpPr>
        <p:spPr>
          <a:xfrm>
            <a:off x="6502400" y="0"/>
            <a:ext cx="6502400" cy="4248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idx="11"/>
          </p:nvPr>
        </p:nvSpPr>
        <p:spPr>
          <a:xfrm>
            <a:off x="0" y="4240800"/>
            <a:ext cx="6502400" cy="4212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10" name="Tijdelijke aanduiding voor afbeelding 2"/>
          <p:cNvSpPr>
            <a:spLocks noGrp="1" noChangeAspect="1"/>
          </p:cNvSpPr>
          <p:nvPr>
            <p:ph type="pic" idx="12"/>
          </p:nvPr>
        </p:nvSpPr>
        <p:spPr>
          <a:xfrm>
            <a:off x="6502400" y="4240800"/>
            <a:ext cx="6502400" cy="4212000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dirty="0" smtClean="0">
              <a:sym typeface="Kievit-Book" charset="0"/>
            </a:endParaRPr>
          </a:p>
        </p:txBody>
      </p:sp>
      <p:sp>
        <p:nvSpPr>
          <p:cNvPr id="11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990600"/>
            <a:ext cx="11049000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>
              <a:sym typeface="Kievit-Book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2070100"/>
            <a:ext cx="11049000" cy="600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dirty="0">
              <a:sym typeface="Kievit-Book" charset="0"/>
            </a:endParaRP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8991600"/>
            <a:ext cx="13003213" cy="0"/>
          </a:xfrm>
          <a:prstGeom prst="line">
            <a:avLst/>
          </a:prstGeom>
          <a:noFill/>
          <a:ln w="25400" cap="flat">
            <a:solidFill>
              <a:srgbClr val="BE311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pic>
        <p:nvPicPr>
          <p:cNvPr id="6150" name="Afbeelding 6" descr="logo_RU_NL_A4_CMYK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510512" y="9040813"/>
            <a:ext cx="3805237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  <a:prstGeom prst="rect">
            <a:avLst/>
          </a:prstGeom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chemeClr val="bg1"/>
                </a:solidFill>
                <a:latin typeface="Arial" pitchFamily="-1" charset="0"/>
                <a:ea typeface="ヒラギノ明朝 ProN W3" pitchFamily="-1" charset="-128"/>
                <a:cs typeface="ヒラギノ明朝 ProN W3" pitchFamily="-1" charset="-128"/>
                <a:sym typeface="American Typewriter" pitchFamily="-1" charset="0"/>
              </a:defRPr>
            </a:lvl1pPr>
          </a:lstStyle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‹#›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pic>
        <p:nvPicPr>
          <p:cNvPr id="2" name="Picture 1" descr="Nikhef-400x177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06" y="9053265"/>
            <a:ext cx="1481306" cy="648072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615" r:id="rId1"/>
    <p:sldLayoutId id="2147484616" r:id="rId2"/>
    <p:sldLayoutId id="2147484617" r:id="rId3"/>
    <p:sldLayoutId id="2147484618" r:id="rId4"/>
    <p:sldLayoutId id="2147484619" r:id="rId5"/>
    <p:sldLayoutId id="2147484620" r:id="rId6"/>
    <p:sldLayoutId id="2147484621" r:id="rId7"/>
    <p:sldLayoutId id="2147484622" r:id="rId8"/>
    <p:sldLayoutId id="2147484623" r:id="rId9"/>
    <p:sldLayoutId id="2147484624" r:id="rId10"/>
    <p:sldLayoutId id="214748462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/>
          <a:ea typeface="ＭＳ Ｐゴシック" charset="-128"/>
          <a:cs typeface="Arial"/>
          <a:sym typeface="Kievit-Book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BE311A"/>
          </a:solidFill>
          <a:latin typeface="Arial" charset="0"/>
          <a:ea typeface="ＭＳ Ｐゴシック" charset="-128"/>
          <a:cs typeface="ヒラギノ角ゴ ProN W3" charset="-128"/>
          <a:sym typeface="Kievit-Book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rgbClr val="901F1F"/>
          </a:solidFill>
          <a:latin typeface="Kievit-Book" charset="0"/>
          <a:ea typeface="ヒラギノ角ゴ ProN W3" charset="-128"/>
          <a:cs typeface="ヒラギノ角ゴ ProN W3" charset="-128"/>
          <a:sym typeface="Kievit-Book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500">
          <a:solidFill>
            <a:srgbClr val="141313"/>
          </a:solidFill>
          <a:latin typeface="Arial"/>
          <a:ea typeface="ＭＳ Ｐゴシック" charset="-128"/>
          <a:cs typeface="Arial"/>
          <a:sym typeface="Kievit-Book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3000">
          <a:solidFill>
            <a:srgbClr val="141313"/>
          </a:solidFill>
          <a:latin typeface="+mn-lt"/>
          <a:ea typeface="ＭＳ Ｐゴシック" charset="-128"/>
          <a:cs typeface="+mn-cs"/>
          <a:sym typeface="Kievit-Book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141313"/>
          </a:solidFill>
          <a:latin typeface="+mn-lt"/>
          <a:ea typeface="+mn-ea"/>
          <a:cs typeface="+mn-cs"/>
          <a:sym typeface="Kievit-Book" charset="0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gif"/><Relationship Id="rId7" Type="http://schemas.openxmlformats.org/officeDocument/2006/relationships/image" Target="../media/image22.pn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emf"/><Relationship Id="rId11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g_homepage_070706.jpg"/>
          <p:cNvPicPr>
            <a:picLocks noChangeAspect="1"/>
          </p:cNvPicPr>
          <p:nvPr/>
        </p:nvPicPr>
        <p:blipFill>
          <a:blip r:embed="rId2"/>
          <a:srcRect l="1772" r="1772" b="61417"/>
          <a:stretch>
            <a:fillRect/>
          </a:stretch>
        </p:blipFill>
        <p:spPr bwMode="auto">
          <a:xfrm>
            <a:off x="-20638" y="0"/>
            <a:ext cx="13025438" cy="976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el 3"/>
          <p:cNvSpPr>
            <a:spLocks noGrp="1"/>
          </p:cNvSpPr>
          <p:nvPr>
            <p:ph type="title"/>
          </p:nvPr>
        </p:nvSpPr>
        <p:spPr>
          <a:xfrm>
            <a:off x="3694088" y="2603500"/>
            <a:ext cx="9001000" cy="1511300"/>
          </a:xfrm>
        </p:spPr>
        <p:txBody>
          <a:bodyPr/>
          <a:lstStyle/>
          <a:p>
            <a:pPr algn="r"/>
            <a:r>
              <a:rPr lang="en-GB" sz="4400" b="1" dirty="0" smtClean="0">
                <a:solidFill>
                  <a:srgbClr val="BE311A"/>
                </a:solidFill>
                <a:latin typeface="Arial" pitchFamily="-84" charset="0"/>
                <a:ea typeface="ＭＳ Ｐゴシック" pitchFamily="-84" charset="-128"/>
              </a:rPr>
              <a:t/>
            </a:r>
            <a:br>
              <a:rPr lang="en-GB" sz="4400" b="1" dirty="0" smtClean="0">
                <a:solidFill>
                  <a:srgbClr val="BE311A"/>
                </a:solidFill>
                <a:latin typeface="Arial" pitchFamily="-84" charset="0"/>
                <a:ea typeface="ＭＳ Ｐゴシック" pitchFamily="-84" charset="-128"/>
              </a:rPr>
            </a:br>
            <a:r>
              <a:rPr lang="en-GB" sz="4400" dirty="0" smtClean="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</a:rPr>
              <a:t>Topical lectures</a:t>
            </a:r>
            <a:r>
              <a:rPr lang="en-GB" sz="4400" b="1" dirty="0" smtClean="0">
                <a:solidFill>
                  <a:schemeClr val="tx1"/>
                </a:solidFill>
                <a:latin typeface="Arial" pitchFamily="-84" charset="0"/>
                <a:ea typeface="ＭＳ Ｐゴシック" pitchFamily="-84" charset="-128"/>
              </a:rPr>
              <a:t> cosmic rays</a:t>
            </a:r>
          </a:p>
        </p:txBody>
      </p:sp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5969000" y="4219575"/>
            <a:ext cx="6553200" cy="1025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50800" tIns="50800" rIns="50800" bIns="50800">
            <a:prstTxWarp prst="textNoShape">
              <a:avLst/>
            </a:prstTxWarp>
            <a:spAutoFit/>
          </a:bodyPr>
          <a:lstStyle/>
          <a:p>
            <a:pPr marL="457200" indent="-457200" eaLnBrk="0" hangingPunct="0"/>
            <a:r>
              <a:rPr lang="en-GB" sz="2000" i="1" dirty="0" smtClean="0">
                <a:latin typeface="Arial" pitchFamily="-84" charset="0"/>
                <a:sym typeface="Kievit-Book" charset="0"/>
              </a:rPr>
              <a:t>Sijbrand de </a:t>
            </a:r>
            <a:r>
              <a:rPr lang="en-GB" sz="2000" i="1" dirty="0" err="1" smtClean="0">
                <a:latin typeface="Arial" pitchFamily="-84" charset="0"/>
                <a:sym typeface="Kievit-Book" charset="0"/>
              </a:rPr>
              <a:t>Jong</a:t>
            </a:r>
            <a:endParaRPr lang="en-GB" sz="2000" i="1" dirty="0" smtClean="0">
              <a:latin typeface="Arial" pitchFamily="-84" charset="0"/>
              <a:sym typeface="Kievit-Book" charset="0"/>
            </a:endParaRPr>
          </a:p>
          <a:p>
            <a:pPr marL="457200" indent="-457200" eaLnBrk="0" hangingPunct="0"/>
            <a:r>
              <a:rPr lang="en-GB" sz="2000" i="1" dirty="0" smtClean="0">
                <a:latin typeface="Arial" pitchFamily="-84" charset="0"/>
                <a:sym typeface="Kievit-Book" charset="0"/>
              </a:rPr>
              <a:t>     IMAPP, </a:t>
            </a:r>
            <a:r>
              <a:rPr lang="en-GB" sz="2000" i="1" dirty="0" err="1" smtClean="0">
                <a:latin typeface="Arial" pitchFamily="-84" charset="0"/>
                <a:sym typeface="Kievit-Book" charset="0"/>
              </a:rPr>
              <a:t>Radboud</a:t>
            </a:r>
            <a:r>
              <a:rPr lang="en-GB" sz="2000" i="1" dirty="0" smtClean="0">
                <a:latin typeface="Arial" pitchFamily="-84" charset="0"/>
                <a:sym typeface="Kievit-Book" charset="0"/>
              </a:rPr>
              <a:t> </a:t>
            </a:r>
            <a:r>
              <a:rPr lang="en-GB" sz="2000" i="1" dirty="0" err="1" smtClean="0">
                <a:latin typeface="Arial" pitchFamily="-84" charset="0"/>
                <a:sym typeface="Kievit-Book" charset="0"/>
              </a:rPr>
              <a:t>Universiteit</a:t>
            </a:r>
            <a:r>
              <a:rPr lang="en-GB" sz="2000" i="1" dirty="0" smtClean="0">
                <a:latin typeface="Arial" pitchFamily="-84" charset="0"/>
                <a:sym typeface="Kievit-Book" charset="0"/>
              </a:rPr>
              <a:t> Nijmegen</a:t>
            </a:r>
          </a:p>
          <a:p>
            <a:pPr marL="457200" indent="-457200" eaLnBrk="0" hangingPunct="0"/>
            <a:r>
              <a:rPr lang="en-GB" sz="2000" i="1" dirty="0" smtClean="0">
                <a:latin typeface="Arial" pitchFamily="-84" charset="0"/>
                <a:sym typeface="Kievit-Book" charset="0"/>
              </a:rPr>
              <a:t>         &amp;  Nikhef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00112" y="9125272"/>
            <a:ext cx="6538392" cy="519113"/>
          </a:xfrm>
        </p:spPr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Clue 2: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1912-1930	Millikan: gamma-rays (hence “cosmic rays”)</a:t>
            </a:r>
          </a:p>
          <a:p>
            <a:pPr marL="514350" indent="-514350"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		Bothe,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Kolhöster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: work with Geiger counters,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ea typeface="ＭＳ Ｐゴシック" pitchFamily="1" charset="-128"/>
              </a:rPr>
              <a:t>charged particles</a:t>
            </a:r>
          </a:p>
          <a:p>
            <a:pPr marL="514350" indent="-514350"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		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Skobeltzyn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: They bend in magnetic field in cloud chambers</a:t>
            </a:r>
          </a:p>
          <a:p>
            <a:pPr marL="514350" indent="-514350"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1928	Clay: radiation intensity depends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			on geomagnetic latitude</a:t>
            </a: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What are Cosmic Rays 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10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grpSp>
        <p:nvGrpSpPr>
          <p:cNvPr id="2" name="Group 1"/>
          <p:cNvGrpSpPr/>
          <p:nvPr/>
        </p:nvGrpSpPr>
        <p:grpSpPr>
          <a:xfrm>
            <a:off x="7686466" y="2860577"/>
            <a:ext cx="3352438" cy="6088741"/>
            <a:chOff x="6750362" y="2860577"/>
            <a:chExt cx="3352438" cy="6088741"/>
          </a:xfrm>
        </p:grpSpPr>
        <p:pic>
          <p:nvPicPr>
            <p:cNvPr id="5" name="Picture 4" descr="compton_world_survey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78464" y="2860577"/>
              <a:ext cx="2984060" cy="576064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150472" y="8549208"/>
              <a:ext cx="295232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Arial"/>
                  <a:cs typeface="Arial"/>
                </a:rPr>
                <a:t>Geomagnetic Latitude</a:t>
              </a:r>
              <a:endParaRPr lang="en-US" sz="2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5474253" y="5792869"/>
              <a:ext cx="295232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Arial"/>
                  <a:cs typeface="Arial"/>
                </a:rPr>
                <a:t>Intensity in ions/cm</a:t>
              </a:r>
              <a:r>
                <a:rPr lang="en-US" sz="20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  <a:endParaRPr lang="en-US" sz="2000" baseline="30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3768" y="3784782"/>
            <a:ext cx="2590800" cy="3684306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112" y="2788568"/>
            <a:ext cx="1003346" cy="131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575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rietta_Blau.jpg"/>
          <p:cNvPicPr>
            <a:picLocks noChangeAspect="1"/>
          </p:cNvPicPr>
          <p:nvPr/>
        </p:nvPicPr>
        <p:blipFill>
          <a:blip r:embed="rId2"/>
          <a:srcRect l="22320" t="4132" r="20088" b="33057"/>
          <a:stretch>
            <a:fillRect/>
          </a:stretch>
        </p:blipFill>
        <p:spPr>
          <a:xfrm>
            <a:off x="25400" y="304800"/>
            <a:ext cx="1500446" cy="2209800"/>
          </a:xfrm>
          <a:prstGeom prst="rect">
            <a:avLst/>
          </a:prstGeom>
        </p:spPr>
      </p:pic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Rays 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11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31600" y="-1"/>
            <a:ext cx="1524000" cy="2153969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pic>
        <p:nvPicPr>
          <p:cNvPr id="13" name="Picture 12" descr="220px-Carl_Anders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0" y="1905000"/>
            <a:ext cx="1544875" cy="2183892"/>
          </a:xfrm>
          <a:prstGeom prst="rect">
            <a:avLst/>
          </a:prstGeom>
        </p:spPr>
      </p:pic>
      <p:pic>
        <p:nvPicPr>
          <p:cNvPr id="14" name="Picture 13" descr="positron_Anders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800" y="2590800"/>
            <a:ext cx="3411053" cy="328302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998344" y="4282683"/>
            <a:ext cx="1447800" cy="5394717"/>
            <a:chOff x="3683000" y="3962399"/>
            <a:chExt cx="1502197" cy="5495694"/>
          </a:xfrm>
        </p:grpSpPr>
        <p:pic>
          <p:nvPicPr>
            <p:cNvPr id="17" name="Picture 16" descr="pi_mu_e_decays.gif"/>
            <p:cNvPicPr>
              <a:picLocks noChangeAspect="1"/>
            </p:cNvPicPr>
            <p:nvPr/>
          </p:nvPicPr>
          <p:blipFill>
            <a:blip r:embed="rId6"/>
            <a:srcRect r="65415"/>
            <a:stretch>
              <a:fillRect/>
            </a:stretch>
          </p:blipFill>
          <p:spPr>
            <a:xfrm>
              <a:off x="3683000" y="3962399"/>
              <a:ext cx="1502197" cy="504570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 bwMode="auto">
            <a:xfrm>
              <a:off x="4673600" y="7848600"/>
              <a:ext cx="440424" cy="16094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50800" tIns="50800" rIns="50800" bIns="50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  <a:sym typeface="Kievit-Book" charset="0"/>
                </a:rPr>
                <a:t>p</a:t>
              </a:r>
              <a:endParaRPr kumimoji="0" lang="en-US" sz="4800" b="0" i="0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  <a:sym typeface="Kievit-Book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3987800" y="6248400"/>
              <a:ext cx="457257" cy="16094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50800" tIns="50800" rIns="50800" bIns="50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  <a:sym typeface="Kievit-Book" charset="0"/>
                </a:rPr>
                <a:t>m</a:t>
              </a:r>
              <a:endParaRPr kumimoji="0" lang="en-US" sz="4800" b="0" i="0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  <a:sym typeface="Kievit-Book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3987800" y="3991610"/>
              <a:ext cx="359348" cy="12332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50800" tIns="50800" rIns="50800" bIns="50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3600" kern="0" dirty="0" err="1" smtClean="0">
                  <a:solidFill>
                    <a:srgbClr val="FF0000"/>
                  </a:solidFill>
                  <a:latin typeface="Arial"/>
                  <a:ea typeface="+mn-ea"/>
                  <a:cs typeface="Arial"/>
                  <a:sym typeface="Kievit-Book" charset="0"/>
                </a:rPr>
                <a:t>e</a:t>
              </a:r>
              <a:endParaRPr kumimoji="0" lang="en-US" sz="3600" b="0" i="0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Kievit-Book" charset="0"/>
              </a:endParaRPr>
            </a:p>
          </p:txBody>
        </p:sp>
      </p:grpSp>
      <p:pic>
        <p:nvPicPr>
          <p:cNvPr id="21" name="Picture 20" descr="vzer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2287" y="5856611"/>
            <a:ext cx="3034513" cy="3058789"/>
          </a:xfrm>
          <a:prstGeom prst="rect">
            <a:avLst/>
          </a:prstGeom>
        </p:spPr>
      </p:pic>
      <p:pic>
        <p:nvPicPr>
          <p:cNvPr id="22" name="Picture 21" descr="butler.jpg"/>
          <p:cNvPicPr>
            <a:picLocks noChangeAspect="1"/>
          </p:cNvPicPr>
          <p:nvPr/>
        </p:nvPicPr>
        <p:blipFill>
          <a:blip r:embed="rId8"/>
          <a:srcRect b="35433"/>
          <a:stretch>
            <a:fillRect/>
          </a:stretch>
        </p:blipFill>
        <p:spPr>
          <a:xfrm flipH="1">
            <a:off x="11455400" y="7430755"/>
            <a:ext cx="990600" cy="1312010"/>
          </a:xfrm>
          <a:prstGeom prst="rect">
            <a:avLst/>
          </a:prstGeom>
        </p:spPr>
      </p:pic>
      <p:pic>
        <p:nvPicPr>
          <p:cNvPr id="23" name="Picture 22" descr="rochester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55400" y="6096000"/>
            <a:ext cx="936171" cy="1310640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 bwMode="auto">
          <a:xfrm>
            <a:off x="1473200" y="988368"/>
            <a:ext cx="10287000" cy="105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/>
                <a:ea typeface="ＭＳ Ｐゴシック" charset="-128"/>
                <a:cs typeface="Arial"/>
                <a:sym typeface="Kievit-Book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BE311A"/>
                </a:solidFill>
                <a:latin typeface="Arial" charset="0"/>
                <a:ea typeface="ＭＳ Ｐゴシック" charset="-128"/>
                <a:cs typeface="ヒラギノ角ゴ ProN W3" charset="-128"/>
                <a:sym typeface="Kievit-Book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901F1F"/>
                </a:solidFill>
                <a:latin typeface="Kievit-Book" charset="0"/>
                <a:ea typeface="ヒラギノ角ゴ ProN W3" charset="-128"/>
                <a:cs typeface="ヒラギノ角ゴ ProN W3" charset="-128"/>
                <a:sym typeface="Kievit-Book" charset="0"/>
              </a:defRPr>
            </a:lvl9pPr>
          </a:lstStyle>
          <a:p>
            <a:r>
              <a:rPr lang="en-GB" sz="3100" b="0" dirty="0" smtClean="0">
                <a:solidFill>
                  <a:schemeClr val="bg1"/>
                </a:solidFill>
                <a:latin typeface="Arial" pitchFamily="-84" charset="0"/>
                <a:ea typeface="ＭＳ Ｐゴシック" pitchFamily="-84" charset="-128"/>
              </a:rPr>
              <a:t>                 1920’s: Charles Wilson invents cloud chamber</a:t>
            </a:r>
            <a:br>
              <a:rPr lang="en-GB" sz="3100" b="0" dirty="0" smtClean="0">
                <a:solidFill>
                  <a:schemeClr val="bg1"/>
                </a:solidFill>
                <a:latin typeface="Arial" pitchFamily="-84" charset="0"/>
                <a:ea typeface="ＭＳ Ｐゴシック" pitchFamily="-84" charset="-128"/>
              </a:rPr>
            </a:br>
            <a:r>
              <a:rPr lang="en-GB" sz="3100" b="0" dirty="0" smtClean="0">
                <a:solidFill>
                  <a:schemeClr val="bg1"/>
                </a:solidFill>
                <a:latin typeface="Arial" pitchFamily="-84" charset="0"/>
                <a:ea typeface="ＭＳ Ｐゴシック" pitchFamily="-84" charset="-128"/>
              </a:rPr>
              <a:t>1930’s: </a:t>
            </a:r>
            <a:r>
              <a:rPr lang="en-GB" sz="3100" b="0" dirty="0" smtClean="0">
                <a:solidFill>
                  <a:schemeClr val="bg1"/>
                </a:solidFill>
              </a:rPr>
              <a:t>Marietta </a:t>
            </a:r>
            <a:r>
              <a:rPr lang="en-GB" sz="3100" b="0" dirty="0" err="1" smtClean="0">
                <a:solidFill>
                  <a:schemeClr val="bg1"/>
                </a:solidFill>
              </a:rPr>
              <a:t>Blau</a:t>
            </a:r>
            <a:r>
              <a:rPr lang="en-GB" sz="3100" b="0" dirty="0" smtClean="0">
                <a:solidFill>
                  <a:schemeClr val="bg1"/>
                </a:solidFill>
              </a:rPr>
              <a:t> uses photographic emulsions</a:t>
            </a:r>
            <a:r>
              <a:rPr lang="en-GB" sz="3100" b="0" dirty="0" smtClean="0">
                <a:solidFill>
                  <a:schemeClr val="bg1"/>
                </a:solidFill>
                <a:latin typeface="Arial" pitchFamily="-84" charset="0"/>
                <a:ea typeface="ＭＳ Ｐゴシック" pitchFamily="-84" charset="-128"/>
              </a:rPr>
              <a:t/>
            </a:r>
            <a:br>
              <a:rPr lang="en-GB" sz="3100" b="0" dirty="0" smtClean="0">
                <a:solidFill>
                  <a:schemeClr val="bg1"/>
                </a:solidFill>
                <a:latin typeface="Arial" pitchFamily="-84" charset="0"/>
                <a:ea typeface="ＭＳ Ｐゴシック" pitchFamily="-84" charset="-128"/>
              </a:rPr>
            </a:br>
            <a:endParaRPr lang="en-GB" sz="3100" b="0" dirty="0">
              <a:solidFill>
                <a:schemeClr val="bg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900113" y="2743200"/>
            <a:ext cx="11430000" cy="6095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500">
                <a:solidFill>
                  <a:srgbClr val="141313"/>
                </a:solidFill>
                <a:latin typeface="+mn-lt"/>
                <a:ea typeface="ＭＳ Ｐゴシック" charset="-128"/>
                <a:cs typeface="Arial"/>
                <a:sym typeface="Kievit-Book" charset="0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None/>
              <a:defRPr sz="2500">
                <a:solidFill>
                  <a:srgbClr val="141313"/>
                </a:solidFill>
                <a:latin typeface="+mn-lt"/>
                <a:ea typeface="ＭＳ Ｐゴシック" charset="-128"/>
                <a:cs typeface="+mn-cs"/>
                <a:sym typeface="Kievit-Book" charset="0"/>
              </a:defRPr>
            </a:lvl2pPr>
            <a:lvl3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None/>
              <a:defRPr sz="2500">
                <a:solidFill>
                  <a:srgbClr val="141313"/>
                </a:solidFill>
                <a:latin typeface="+mn-lt"/>
                <a:ea typeface="ＭＳ Ｐゴシック" charset="-128"/>
                <a:cs typeface="+mn-cs"/>
                <a:sym typeface="Kievit-Book" charset="0"/>
              </a:defRPr>
            </a:lvl3pPr>
            <a:lvl4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None/>
              <a:defRPr sz="2500">
                <a:solidFill>
                  <a:srgbClr val="141313"/>
                </a:solidFill>
                <a:latin typeface="+mn-lt"/>
                <a:ea typeface="ＭＳ Ｐゴシック" charset="-128"/>
                <a:cs typeface="+mn-cs"/>
                <a:sym typeface="Kievit-Book" charset="0"/>
              </a:defRPr>
            </a:lvl4pPr>
            <a:lvl5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Lucida Grande"/>
              <a:buNone/>
              <a:defRPr sz="2500">
                <a:solidFill>
                  <a:srgbClr val="141313"/>
                </a:solidFill>
                <a:latin typeface="+mn-lt"/>
                <a:ea typeface="ＭＳ Ｐゴシック" charset="-128"/>
                <a:cs typeface="+mn-cs"/>
                <a:sym typeface="Kievit-Book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41313"/>
                </a:solidFill>
                <a:latin typeface="+mn-lt"/>
                <a:ea typeface="+mn-ea"/>
                <a:cs typeface="+mn-cs"/>
                <a:sym typeface="Kievit-Book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41313"/>
                </a:solidFill>
                <a:latin typeface="+mn-lt"/>
                <a:ea typeface="+mn-ea"/>
                <a:cs typeface="+mn-cs"/>
                <a:sym typeface="Kievit-Book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41313"/>
                </a:solidFill>
                <a:latin typeface="+mn-lt"/>
                <a:ea typeface="+mn-ea"/>
                <a:cs typeface="+mn-cs"/>
                <a:sym typeface="Kievit-Book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141313"/>
                </a:solidFill>
                <a:latin typeface="+mn-lt"/>
                <a:ea typeface="+mn-ea"/>
                <a:cs typeface="+mn-cs"/>
                <a:sym typeface="Kievit-Book" charset="0"/>
              </a:defRPr>
            </a:lvl9pPr>
          </a:lstStyle>
          <a:p>
            <a:r>
              <a:rPr lang="en-GB" sz="3200" dirty="0" smtClean="0">
                <a:latin typeface="Arial" pitchFamily="-84" charset="0"/>
                <a:ea typeface="ＭＳ Ｐゴシック" pitchFamily="-84" charset="-128"/>
              </a:rPr>
              <a:t>1932-1953:</a:t>
            </a:r>
          </a:p>
          <a:p>
            <a:r>
              <a:rPr lang="en-GB" sz="3200" dirty="0" smtClean="0">
                <a:latin typeface="Arial" pitchFamily="-84" charset="0"/>
                <a:ea typeface="ＭＳ Ｐゴシック" pitchFamily="-84" charset="-128"/>
              </a:rPr>
              <a:t>Discovery in cosmic rays of:</a:t>
            </a:r>
            <a:br>
              <a:rPr lang="en-GB" sz="3200" dirty="0" smtClean="0">
                <a:latin typeface="Arial" pitchFamily="-84" charset="0"/>
                <a:ea typeface="ＭＳ Ｐゴシック" pitchFamily="-84" charset="-128"/>
              </a:rPr>
            </a:br>
            <a:r>
              <a:rPr lang="en-GB" sz="3200" dirty="0" smtClean="0">
                <a:latin typeface="Arial" pitchFamily="-84" charset="0"/>
                <a:ea typeface="ＭＳ Ｐゴシック" pitchFamily="-84" charset="-128"/>
              </a:rPr>
              <a:t>e</a:t>
            </a:r>
            <a:r>
              <a:rPr lang="en-GB" sz="3200" baseline="30000" dirty="0" smtClean="0">
                <a:latin typeface="Arial" pitchFamily="-84" charset="0"/>
                <a:ea typeface="ＭＳ Ｐゴシック" pitchFamily="-84" charset="-128"/>
              </a:rPr>
              <a:t>+</a:t>
            </a:r>
            <a:r>
              <a:rPr lang="en-GB" sz="3200" dirty="0" smtClean="0">
                <a:latin typeface="Arial" pitchFamily="-84" charset="0"/>
                <a:ea typeface="ＭＳ Ｐゴシック" pitchFamily="-84" charset="-128"/>
              </a:rPr>
              <a:t>	positron (1</a:t>
            </a:r>
            <a:r>
              <a:rPr lang="en-GB" sz="3200" baseline="30000" dirty="0" smtClean="0">
                <a:latin typeface="Arial" pitchFamily="-84" charset="0"/>
                <a:ea typeface="ＭＳ Ｐゴシック" pitchFamily="-84" charset="-128"/>
              </a:rPr>
              <a:t>st</a:t>
            </a:r>
            <a:r>
              <a:rPr lang="en-GB" sz="3200" dirty="0" smtClean="0">
                <a:latin typeface="Arial" pitchFamily="-84" charset="0"/>
                <a:ea typeface="ＭＳ Ｐゴシック" pitchFamily="-84" charset="-128"/>
              </a:rPr>
              <a:t> antiparticle)</a:t>
            </a:r>
            <a:br>
              <a:rPr lang="en-GB" sz="3200" dirty="0" smtClean="0">
                <a:latin typeface="Arial" pitchFamily="-84" charset="0"/>
                <a:ea typeface="ＭＳ Ｐゴシック" pitchFamily="-84" charset="-128"/>
              </a:rPr>
            </a:br>
            <a:r>
              <a:rPr lang="en-GB" sz="3200" dirty="0" smtClean="0">
                <a:latin typeface="Symbol" charset="2"/>
                <a:ea typeface="ＭＳ Ｐゴシック" pitchFamily="-84" charset="-128"/>
                <a:cs typeface="Symbol" charset="2"/>
              </a:rPr>
              <a:t>m	</a:t>
            </a:r>
            <a:r>
              <a:rPr lang="en-GB" sz="3200" dirty="0" err="1" smtClean="0">
                <a:latin typeface="Arial" pitchFamily="-84" charset="0"/>
                <a:ea typeface="ＭＳ Ｐゴシック" pitchFamily="-84" charset="-128"/>
              </a:rPr>
              <a:t>muon</a:t>
            </a:r>
            <a:r>
              <a:rPr lang="en-GB" sz="3200" dirty="0" smtClean="0">
                <a:latin typeface="Arial" pitchFamily="-84" charset="0"/>
                <a:ea typeface="ＭＳ Ｐゴシック" pitchFamily="-84" charset="-128"/>
              </a:rPr>
              <a:t/>
            </a:r>
            <a:br>
              <a:rPr lang="en-GB" sz="3200" dirty="0" smtClean="0">
                <a:latin typeface="Arial" pitchFamily="-84" charset="0"/>
                <a:ea typeface="ＭＳ Ｐゴシック" pitchFamily="-84" charset="-128"/>
              </a:rPr>
            </a:br>
            <a:r>
              <a:rPr lang="en-GB" sz="3200" dirty="0" smtClean="0">
                <a:latin typeface="Symbol" charset="2"/>
                <a:ea typeface="ＭＳ Ｐゴシック" pitchFamily="-84" charset="-128"/>
                <a:cs typeface="Symbol" charset="2"/>
              </a:rPr>
              <a:t>p	</a:t>
            </a:r>
            <a:r>
              <a:rPr lang="en-GB" sz="3200" dirty="0" smtClean="0">
                <a:latin typeface="Arial" pitchFamily="-84" charset="0"/>
                <a:ea typeface="ＭＳ Ｐゴシック" pitchFamily="-84" charset="-128"/>
              </a:rPr>
              <a:t>pion</a:t>
            </a:r>
            <a:br>
              <a:rPr lang="en-GB" sz="3200" dirty="0" smtClean="0">
                <a:latin typeface="Arial" pitchFamily="-84" charset="0"/>
                <a:ea typeface="ＭＳ Ｐゴシック" pitchFamily="-84" charset="-128"/>
              </a:rPr>
            </a:br>
            <a:r>
              <a:rPr lang="en-GB" sz="3200" dirty="0" smtClean="0">
                <a:latin typeface="Arial" pitchFamily="-84" charset="0"/>
                <a:ea typeface="ＭＳ Ｐゴシック" pitchFamily="-84" charset="-128"/>
              </a:rPr>
              <a:t>K	</a:t>
            </a:r>
            <a:r>
              <a:rPr lang="en-GB" sz="3200" dirty="0" err="1" smtClean="0">
                <a:latin typeface="Arial" pitchFamily="-84" charset="0"/>
                <a:ea typeface="ＭＳ Ｐゴシック" pitchFamily="-84" charset="-128"/>
              </a:rPr>
              <a:t>kaon</a:t>
            </a:r>
            <a:r>
              <a:rPr lang="en-GB" sz="3200" dirty="0" smtClean="0">
                <a:latin typeface="Arial" pitchFamily="-84" charset="0"/>
                <a:ea typeface="ＭＳ Ｐゴシック" pitchFamily="-84" charset="-128"/>
              </a:rPr>
              <a:t/>
            </a:r>
            <a:br>
              <a:rPr lang="en-GB" sz="3200" dirty="0" smtClean="0">
                <a:latin typeface="Arial" pitchFamily="-84" charset="0"/>
                <a:ea typeface="ＭＳ Ｐゴシック" pitchFamily="-84" charset="-128"/>
              </a:rPr>
            </a:br>
            <a:r>
              <a:rPr lang="en-GB" sz="3200" dirty="0" smtClean="0">
                <a:latin typeface="Symbol" charset="2"/>
                <a:ea typeface="ＭＳ Ｐゴシック" pitchFamily="-84" charset="-128"/>
                <a:cs typeface="Symbol" charset="2"/>
              </a:rPr>
              <a:t>L	</a:t>
            </a:r>
            <a:r>
              <a:rPr lang="en-GB" sz="3200" dirty="0" smtClean="0">
                <a:latin typeface="Arial" pitchFamily="-84" charset="0"/>
                <a:ea typeface="ＭＳ Ｐゴシック" pitchFamily="-84" charset="-128"/>
              </a:rPr>
              <a:t>Lambda</a:t>
            </a:r>
            <a:br>
              <a:rPr lang="en-GB" sz="3200" dirty="0" smtClean="0">
                <a:latin typeface="Arial" pitchFamily="-84" charset="0"/>
                <a:ea typeface="ＭＳ Ｐゴシック" pitchFamily="-84" charset="-128"/>
              </a:rPr>
            </a:br>
            <a:r>
              <a:rPr lang="en-GB" sz="3200" dirty="0" smtClean="0">
                <a:latin typeface="Symbol" charset="2"/>
                <a:ea typeface="ＭＳ Ｐゴシック" pitchFamily="-84" charset="-128"/>
                <a:cs typeface="Symbol" charset="2"/>
              </a:rPr>
              <a:t>X	</a:t>
            </a:r>
            <a:r>
              <a:rPr lang="en-GB" sz="3200" dirty="0" err="1" smtClean="0">
                <a:latin typeface="Arial" pitchFamily="-84" charset="0"/>
                <a:ea typeface="ＭＳ Ｐゴシック" pitchFamily="-84" charset="-128"/>
              </a:rPr>
              <a:t>Ksi</a:t>
            </a:r>
            <a:r>
              <a:rPr lang="en-GB" sz="3200" dirty="0" smtClean="0">
                <a:latin typeface="Arial" pitchFamily="-84" charset="0"/>
                <a:ea typeface="ＭＳ Ｐゴシック" pitchFamily="-84" charset="-128"/>
              </a:rPr>
              <a:t/>
            </a:r>
            <a:br>
              <a:rPr lang="en-GB" sz="3200" dirty="0" smtClean="0">
                <a:latin typeface="Arial" pitchFamily="-84" charset="0"/>
                <a:ea typeface="ＭＳ Ｐゴシック" pitchFamily="-84" charset="-128"/>
              </a:rPr>
            </a:br>
            <a:r>
              <a:rPr lang="en-GB" sz="3200" dirty="0" smtClean="0">
                <a:latin typeface="Symbol" charset="2"/>
                <a:ea typeface="ＭＳ Ｐゴシック" pitchFamily="-84" charset="-128"/>
                <a:cs typeface="Symbol" charset="2"/>
              </a:rPr>
              <a:t>S	</a:t>
            </a:r>
            <a:r>
              <a:rPr lang="en-GB" sz="3200" dirty="0" smtClean="0">
                <a:latin typeface="Arial" pitchFamily="-84" charset="0"/>
                <a:ea typeface="ＭＳ Ｐゴシック" pitchFamily="-84" charset="-128"/>
              </a:rPr>
              <a:t>Sigma</a:t>
            </a:r>
          </a:p>
          <a:p>
            <a:r>
              <a:rPr lang="en-GB" sz="3200" dirty="0" smtClean="0">
                <a:latin typeface="Arial" pitchFamily="-84" charset="0"/>
                <a:ea typeface="ＭＳ Ｐゴシック" pitchFamily="-84" charset="-128"/>
              </a:rPr>
              <a:t>…</a:t>
            </a:r>
            <a:br>
              <a:rPr lang="en-GB" sz="3200" dirty="0" smtClean="0">
                <a:latin typeface="Arial" pitchFamily="-84" charset="0"/>
                <a:ea typeface="ＭＳ Ｐゴシック" pitchFamily="-84" charset="-128"/>
              </a:rPr>
            </a:br>
            <a:endParaRPr lang="en-GB" sz="32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11418979" y="7017006"/>
            <a:ext cx="237626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Butler   Rochester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86576" y="4156720"/>
            <a:ext cx="129614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Anderson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686976" y="2140496"/>
            <a:ext cx="129614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Wilson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0040" y="2460466"/>
            <a:ext cx="813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Arial"/>
                <a:cs typeface="Arial"/>
              </a:rPr>
              <a:t>Blau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37889" name="Group 37888"/>
          <p:cNvGrpSpPr/>
          <p:nvPr/>
        </p:nvGrpSpPr>
        <p:grpSpPr>
          <a:xfrm>
            <a:off x="440432" y="7181056"/>
            <a:ext cx="6782048" cy="1837359"/>
            <a:chOff x="440432" y="7181056"/>
            <a:chExt cx="6782048" cy="1837359"/>
          </a:xfrm>
        </p:grpSpPr>
        <p:grpSp>
          <p:nvGrpSpPr>
            <p:cNvPr id="37888" name="Group 37887"/>
            <p:cNvGrpSpPr/>
            <p:nvPr/>
          </p:nvGrpSpPr>
          <p:grpSpPr>
            <a:xfrm>
              <a:off x="440432" y="7181056"/>
              <a:ext cx="5125864" cy="1773426"/>
              <a:chOff x="440432" y="7181056"/>
              <a:chExt cx="5125864" cy="1773426"/>
            </a:xfrm>
          </p:grpSpPr>
          <p:pic>
            <p:nvPicPr>
              <p:cNvPr id="47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432" y="7181056"/>
                <a:ext cx="5125864" cy="1773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cxnSp>
            <p:nvCxnSpPr>
              <p:cNvPr id="57" name="AutoShape 5"/>
              <p:cNvCxnSpPr>
                <a:cxnSpLocks noChangeShapeType="1"/>
              </p:cNvCxnSpPr>
              <p:nvPr/>
            </p:nvCxnSpPr>
            <p:spPr bwMode="auto">
              <a:xfrm flipV="1">
                <a:off x="1633521" y="8295552"/>
                <a:ext cx="1104712" cy="153724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8" name="Rectangle 6"/>
              <p:cNvSpPr>
                <a:spLocks noChangeArrowheads="1"/>
              </p:cNvSpPr>
              <p:nvPr/>
            </p:nvSpPr>
            <p:spPr bwMode="auto">
              <a:xfrm>
                <a:off x="2037904" y="7758861"/>
                <a:ext cx="55403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rgbClr val="0000FF"/>
                    </a:solidFill>
                    <a:sym typeface="Symbol" charset="0"/>
                  </a:rPr>
                  <a:t></a:t>
                </a:r>
                <a:r>
                  <a:rPr lang="en-US" sz="3600" baseline="30000" dirty="0">
                    <a:solidFill>
                      <a:srgbClr val="0000FF"/>
                    </a:solidFill>
                    <a:sym typeface="Symbol" charset="0"/>
                  </a:rPr>
                  <a:t>+</a:t>
                </a:r>
              </a:p>
            </p:txBody>
          </p:sp>
          <p:cxnSp>
            <p:nvCxnSpPr>
              <p:cNvPr id="51" name="AutoShape 7"/>
              <p:cNvCxnSpPr>
                <a:cxnSpLocks noChangeShapeType="1"/>
              </p:cNvCxnSpPr>
              <p:nvPr/>
            </p:nvCxnSpPr>
            <p:spPr bwMode="auto">
              <a:xfrm flipH="1">
                <a:off x="4240641" y="8141828"/>
                <a:ext cx="220942" cy="230586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2" name="Rectangle 8"/>
              <p:cNvSpPr>
                <a:spLocks noChangeArrowheads="1"/>
              </p:cNvSpPr>
              <p:nvPr/>
            </p:nvSpPr>
            <p:spPr bwMode="auto">
              <a:xfrm>
                <a:off x="4342160" y="8077090"/>
                <a:ext cx="44238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sym typeface="Symbol" charset="0"/>
                  </a:rPr>
                  <a:t> </a:t>
                </a:r>
                <a:r>
                  <a:rPr lang="en-US" sz="2000" baseline="30000" dirty="0">
                    <a:solidFill>
                      <a:srgbClr val="FF0000"/>
                    </a:solidFill>
                    <a:sym typeface="Symbol" charset="0"/>
                  </a:rPr>
                  <a:t>-</a:t>
                </a:r>
              </a:p>
            </p:txBody>
          </p:sp>
          <p:cxnSp>
            <p:nvCxnSpPr>
              <p:cNvPr id="53" name="AutoShape 9"/>
              <p:cNvCxnSpPr>
                <a:cxnSpLocks noChangeShapeType="1"/>
              </p:cNvCxnSpPr>
              <p:nvPr/>
            </p:nvCxnSpPr>
            <p:spPr bwMode="auto">
              <a:xfrm flipH="1" flipV="1">
                <a:off x="3577814" y="7949674"/>
                <a:ext cx="839581" cy="192155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" name="AutoShape 10"/>
              <p:cNvCxnSpPr>
                <a:cxnSpLocks noChangeShapeType="1"/>
              </p:cNvCxnSpPr>
              <p:nvPr/>
            </p:nvCxnSpPr>
            <p:spPr bwMode="auto">
              <a:xfrm>
                <a:off x="4417395" y="8141828"/>
                <a:ext cx="707016" cy="76862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5" name="Rectangle 12"/>
              <p:cNvSpPr>
                <a:spLocks noChangeArrowheads="1"/>
              </p:cNvSpPr>
              <p:nvPr/>
            </p:nvSpPr>
            <p:spPr bwMode="auto">
              <a:xfrm>
                <a:off x="3887133" y="7645042"/>
                <a:ext cx="47504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sym typeface="Symbol" charset="0"/>
                  </a:rPr>
                  <a:t> </a:t>
                </a:r>
                <a:r>
                  <a:rPr lang="en-US" sz="2000" baseline="30000" dirty="0">
                    <a:solidFill>
                      <a:srgbClr val="FF0000"/>
                    </a:solidFill>
                    <a:sym typeface="Symbol" charset="0"/>
                  </a:rPr>
                  <a:t>+</a:t>
                </a:r>
              </a:p>
            </p:txBody>
          </p:sp>
          <p:sp>
            <p:nvSpPr>
              <p:cNvPr id="56" name="Rectangle 13"/>
              <p:cNvSpPr>
                <a:spLocks noChangeArrowheads="1"/>
              </p:cNvSpPr>
              <p:nvPr/>
            </p:nvSpPr>
            <p:spPr bwMode="auto">
              <a:xfrm>
                <a:off x="4638338" y="7829128"/>
                <a:ext cx="47504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sym typeface="Symbol" charset="0"/>
                  </a:rPr>
                  <a:t> </a:t>
                </a:r>
                <a:r>
                  <a:rPr lang="en-US" sz="2000" baseline="30000" dirty="0">
                    <a:solidFill>
                      <a:srgbClr val="FF0000"/>
                    </a:solidFill>
                    <a:sym typeface="Symbol" charset="0"/>
                  </a:rPr>
                  <a:t>+</a:t>
                </a:r>
              </a:p>
            </p:txBody>
          </p:sp>
        </p:grpSp>
        <p:sp>
          <p:nvSpPr>
            <p:cNvPr id="50" name="Rectangle 15"/>
            <p:cNvSpPr>
              <a:spLocks noChangeArrowheads="1"/>
            </p:cNvSpPr>
            <p:nvPr/>
          </p:nvSpPr>
          <p:spPr bwMode="auto">
            <a:xfrm>
              <a:off x="4019699" y="8679861"/>
              <a:ext cx="320278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 </a:t>
              </a:r>
              <a:r>
                <a:rPr lang="en-US" sz="1600" baseline="30000" dirty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- 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cs typeface="Arial"/>
                  <a:sym typeface="Symbol" charset="0"/>
                </a:rPr>
                <a:t>captured by nucleus</a:t>
              </a:r>
              <a:endParaRPr lang="en-US" sz="1600" baseline="30000" dirty="0">
                <a:solidFill>
                  <a:srgbClr val="000000"/>
                </a:solidFill>
                <a:latin typeface="Arial"/>
                <a:cs typeface="Arial"/>
                <a:sym typeface="Symbol" charset="0"/>
              </a:endParaRPr>
            </a:p>
          </p:txBody>
        </p:sp>
      </p:grpSp>
      <p:pic>
        <p:nvPicPr>
          <p:cNvPr id="15" name="Picture 14" descr="Powell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156720" y="4471754"/>
            <a:ext cx="1625600" cy="230022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486176" y="6780946"/>
            <a:ext cx="100811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Powell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02949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err="1"/>
              <a:t>Occhialini</a:t>
            </a:r>
            <a:r>
              <a:rPr lang="en-US" sz="2800" dirty="0"/>
              <a:t> </a:t>
            </a:r>
            <a:r>
              <a:rPr lang="en-US" sz="2800" dirty="0" smtClean="0"/>
              <a:t>and </a:t>
            </a:r>
            <a:r>
              <a:rPr lang="en-US" sz="2800" dirty="0" err="1" smtClean="0"/>
              <a:t>Blackett</a:t>
            </a:r>
            <a:r>
              <a:rPr lang="en-US" sz="2800" dirty="0" smtClean="0"/>
              <a:t>: triggered cloud chamber</a:t>
            </a:r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r>
              <a:rPr lang="en-US" sz="2800" dirty="0" smtClean="0"/>
              <a:t>                           Particle showers</a:t>
            </a:r>
            <a:endParaRPr lang="en-US" sz="2800" dirty="0"/>
          </a:p>
          <a:p>
            <a:pPr marL="514350" indent="-514350">
              <a:defRPr/>
            </a:pPr>
            <a:endParaRPr lang="en-US" sz="2800" dirty="0" smtClean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Rays 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12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  <p:grpSp>
        <p:nvGrpSpPr>
          <p:cNvPr id="37" name="Group 2"/>
          <p:cNvGrpSpPr>
            <a:grpSpLocks/>
          </p:cNvGrpSpPr>
          <p:nvPr/>
        </p:nvGrpSpPr>
        <p:grpSpPr bwMode="auto">
          <a:xfrm>
            <a:off x="6358384" y="2284512"/>
            <a:ext cx="6275040" cy="6048672"/>
            <a:chOff x="9552" y="4655"/>
            <a:chExt cx="1816" cy="1560"/>
          </a:xfrm>
        </p:grpSpPr>
        <p:pic>
          <p:nvPicPr>
            <p:cNvPr id="38" name="Picture 3" descr="&#10;Mglowa.jpg                                                     0003A60FAmour       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2" y="4655"/>
              <a:ext cx="1816" cy="1560"/>
            </a:xfrm>
            <a:prstGeom prst="rect">
              <a:avLst/>
            </a:prstGeom>
            <a:noFill/>
            <a:ln w="19050">
              <a:solidFill>
                <a:srgbClr val="CC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4"/>
            <p:cNvSpPr>
              <a:spLocks noChangeArrowheads="1"/>
            </p:cNvSpPr>
            <p:nvPr/>
          </p:nvSpPr>
          <p:spPr bwMode="auto">
            <a:xfrm>
              <a:off x="9552" y="4656"/>
              <a:ext cx="1808" cy="1552"/>
            </a:xfrm>
            <a:prstGeom prst="rect">
              <a:avLst/>
            </a:prstGeom>
            <a:noFill/>
            <a:ln w="19050">
              <a:solidFill>
                <a:srgbClr val="CC99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904" y="1636440"/>
            <a:ext cx="3240360" cy="40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01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smtClean="0"/>
              <a:t>Pierre Auger</a:t>
            </a:r>
            <a:endParaRPr lang="en-US" sz="2800" dirty="0"/>
          </a:p>
          <a:p>
            <a:pPr marL="514350" indent="-514350">
              <a:defRPr/>
            </a:pPr>
            <a:r>
              <a:rPr lang="en-US" sz="2800" dirty="0" smtClean="0"/>
              <a:t>								Extensive Air Showers</a:t>
            </a:r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r>
              <a:rPr lang="en-US" sz="2800" dirty="0" smtClean="0"/>
              <a:t>Large range coincidences</a:t>
            </a:r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Extensive Air Showers 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13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 l="12598" t="7960" r="18898" b="51103"/>
          <a:stretch>
            <a:fillRect/>
          </a:stretch>
        </p:blipFill>
        <p:spPr bwMode="auto">
          <a:xfrm>
            <a:off x="6286376" y="1996479"/>
            <a:ext cx="6718424" cy="6513175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pic>
        <p:nvPicPr>
          <p:cNvPr id="10" name="Picture 9" descr="pierre_au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60" y="1564432"/>
            <a:ext cx="2107489" cy="2520280"/>
          </a:xfrm>
          <a:prstGeom prst="rect">
            <a:avLst/>
          </a:prstGeom>
        </p:spPr>
      </p:pic>
      <p:pic>
        <p:nvPicPr>
          <p:cNvPr id="11" name="Picture 10" descr="Auger_coincidence_plo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60" y="4984356"/>
            <a:ext cx="5472608" cy="3718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58184" y="6513820"/>
            <a:ext cx="1781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measured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9637" y="6804173"/>
            <a:ext cx="22605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Expected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Random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coincidences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3437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  <a:p>
            <a:pPr marL="514350" indent="-514350">
              <a:defRPr/>
            </a:pPr>
            <a:endParaRPr lang="en-US" sz="2800" dirty="0"/>
          </a:p>
          <a:p>
            <a:pPr marL="514350" indent="-514350">
              <a:defRPr/>
            </a:pPr>
            <a:r>
              <a:rPr lang="en-US" sz="2800" dirty="0" smtClean="0"/>
              <a:t>(From Etienne </a:t>
            </a:r>
            <a:r>
              <a:rPr lang="en-US" sz="2800" dirty="0" err="1" smtClean="0"/>
              <a:t>Parizot</a:t>
            </a:r>
            <a:r>
              <a:rPr lang="en-US" sz="2800" dirty="0" smtClean="0"/>
              <a:t>)</a:t>
            </a:r>
            <a:endParaRPr lang="en-US" sz="2800" dirty="0"/>
          </a:p>
          <a:p>
            <a:pPr marL="514350" indent="-514350">
              <a:defRPr/>
            </a:pPr>
            <a:endParaRPr lang="en-US" sz="2800" dirty="0" smtClean="0"/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Particle Physics and Cosmic Rays Physics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14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44" y="4083527"/>
            <a:ext cx="3457335" cy="417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5566032" y="7062864"/>
            <a:ext cx="4392752" cy="838272"/>
          </a:xfrm>
          <a:prstGeom prst="roundRect">
            <a:avLst>
              <a:gd name="adj" fmla="val 26921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63500" dir="2212194" algn="ctr" rotWithShape="0">
              <a:srgbClr val="000000">
                <a:alpha val="74998"/>
              </a:srgbClr>
            </a:outerShdw>
          </a:effec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 err="1">
                <a:solidFill>
                  <a:srgbClr val="003300"/>
                </a:solidFill>
                <a:latin typeface="Arial Rounded MT Bold" charset="0"/>
              </a:rPr>
              <a:t>particle</a:t>
            </a:r>
            <a:r>
              <a:rPr lang="fr-FR" b="1" dirty="0">
                <a:solidFill>
                  <a:srgbClr val="003300"/>
                </a:solidFill>
                <a:latin typeface="Arial Rounded MT Bold" charset="0"/>
              </a:rPr>
              <a:t> </a:t>
            </a:r>
            <a:r>
              <a:rPr lang="fr-FR" b="1" dirty="0" err="1">
                <a:solidFill>
                  <a:srgbClr val="003300"/>
                </a:solidFill>
                <a:latin typeface="Arial Rounded MT Bold" charset="0"/>
              </a:rPr>
              <a:t>physics</a:t>
            </a:r>
            <a:endParaRPr lang="fr-FR" b="1" dirty="0">
              <a:solidFill>
                <a:srgbClr val="003300"/>
              </a:solidFill>
              <a:latin typeface="Arial Rounded MT Bold" charset="0"/>
            </a:endParaRPr>
          </a:p>
        </p:txBody>
      </p:sp>
      <p:cxnSp>
        <p:nvCxnSpPr>
          <p:cNvPr id="16" name="AutoShape 9"/>
          <p:cNvCxnSpPr>
            <a:cxnSpLocks noChangeShapeType="1"/>
          </p:cNvCxnSpPr>
          <p:nvPr/>
        </p:nvCxnSpPr>
        <p:spPr bwMode="auto">
          <a:xfrm>
            <a:off x="5278264" y="2572544"/>
            <a:ext cx="2468347" cy="4348046"/>
          </a:xfrm>
          <a:prstGeom prst="curvedConnector2">
            <a:avLst/>
          </a:prstGeom>
          <a:noFill/>
          <a:ln w="19050">
            <a:solidFill>
              <a:srgbClr val="003300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7" name="Group 2"/>
          <p:cNvGrpSpPr>
            <a:grpSpLocks/>
          </p:cNvGrpSpPr>
          <p:nvPr/>
        </p:nvGrpSpPr>
        <p:grpSpPr bwMode="auto">
          <a:xfrm>
            <a:off x="5223148" y="1492523"/>
            <a:ext cx="7407272" cy="4103690"/>
            <a:chOff x="1784" y="180"/>
            <a:chExt cx="4666" cy="2585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" y="180"/>
              <a:ext cx="2718" cy="1792"/>
            </a:xfrm>
            <a:prstGeom prst="rect">
              <a:avLst/>
            </a:prstGeom>
            <a:noFill/>
            <a:effectLst>
              <a:outerShdw blurRad="63500" dist="25400" dir="108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AutoShape 4"/>
            <p:cNvSpPr>
              <a:spLocks noChangeArrowheads="1"/>
            </p:cNvSpPr>
            <p:nvPr/>
          </p:nvSpPr>
          <p:spPr bwMode="auto">
            <a:xfrm>
              <a:off x="3678" y="2237"/>
              <a:ext cx="2314" cy="528"/>
            </a:xfrm>
            <a:prstGeom prst="roundRect">
              <a:avLst>
                <a:gd name="adj" fmla="val 26921"/>
              </a:avLst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b="1" dirty="0" err="1">
                  <a:solidFill>
                    <a:schemeClr val="bg2"/>
                  </a:solidFill>
                  <a:latin typeface="Arial Rounded MT Bold" charset="0"/>
                </a:rPr>
                <a:t>astrophysics</a:t>
              </a:r>
              <a:endParaRPr lang="fr-FR" b="1" dirty="0">
                <a:solidFill>
                  <a:schemeClr val="bg2"/>
                </a:solidFill>
                <a:latin typeface="Arial Rounded MT Bold" charset="0"/>
              </a:endParaRPr>
            </a:p>
          </p:txBody>
        </p:sp>
        <p:cxnSp>
          <p:nvCxnSpPr>
            <p:cNvPr id="20" name="AutoShape 5"/>
            <p:cNvCxnSpPr>
              <a:cxnSpLocks noChangeShapeType="1"/>
              <a:stCxn id="21" idx="3"/>
              <a:endCxn id="19" idx="0"/>
            </p:cNvCxnSpPr>
            <p:nvPr/>
          </p:nvCxnSpPr>
          <p:spPr bwMode="auto">
            <a:xfrm>
              <a:off x="1784" y="628"/>
              <a:ext cx="3051" cy="1609"/>
            </a:xfrm>
            <a:prstGeom prst="curvedConnector2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blurRad="63500" dist="25400" dir="108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1389832" y="1420416"/>
            <a:ext cx="3833316" cy="1566624"/>
          </a:xfrm>
          <a:prstGeom prst="roundRect">
            <a:avLst>
              <a:gd name="adj" fmla="val 26921"/>
            </a:avLst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63500" dir="2212194" algn="ctr" rotWithShape="0">
              <a:srgbClr val="000000">
                <a:alpha val="74998"/>
              </a:srgbClr>
            </a:outerShdw>
          </a:effectLst>
        </p:spPr>
        <p:txBody>
          <a:bodyPr wrap="square" lIns="54000" rIns="5400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dirty="0" err="1">
                <a:solidFill>
                  <a:schemeClr val="accent2"/>
                </a:solidFill>
                <a:latin typeface="Arial Rounded MT Bold" charset="0"/>
              </a:rPr>
              <a:t>Study</a:t>
            </a:r>
            <a:r>
              <a:rPr lang="fr-FR" dirty="0">
                <a:solidFill>
                  <a:schemeClr val="accent2"/>
                </a:solidFill>
                <a:latin typeface="Arial Rounded MT Bold" charset="0"/>
              </a:rPr>
              <a:t> of </a:t>
            </a:r>
            <a:r>
              <a:rPr lang="fr-FR" dirty="0" err="1">
                <a:solidFill>
                  <a:schemeClr val="accent2"/>
                </a:solidFill>
                <a:latin typeface="Arial Rounded MT Bold" charset="0"/>
              </a:rPr>
              <a:t>cosmic</a:t>
            </a:r>
            <a:r>
              <a:rPr lang="fr-FR" dirty="0">
                <a:solidFill>
                  <a:schemeClr val="accent2"/>
                </a:solidFill>
                <a:latin typeface="Arial Rounded MT Bold" charset="0"/>
              </a:rPr>
              <a:t> rays</a:t>
            </a: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5494288" y="1564432"/>
            <a:ext cx="1211560" cy="457200"/>
          </a:xfrm>
          <a:prstGeom prst="roundRect">
            <a:avLst>
              <a:gd name="adj" fmla="val 40477"/>
            </a:avLst>
          </a:prstGeom>
          <a:solidFill>
            <a:srgbClr val="FFCC99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>
                <a:solidFill>
                  <a:schemeClr val="accent2"/>
                </a:solidFill>
                <a:latin typeface="Arial Rounded MT Bold" charset="0"/>
              </a:rPr>
              <a:t>1953</a:t>
            </a:r>
          </a:p>
        </p:txBody>
      </p:sp>
    </p:spTree>
    <p:extLst>
      <p:ext uri="{BB962C8B-B14F-4D97-AF65-F5344CB8AC3E}">
        <p14:creationId xmlns:p14="http://schemas.microsoft.com/office/powerpoint/2010/main" val="35469238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viewEN.pdf"/>
          <p:cNvPicPr>
            <a:picLocks noChangeAspect="1"/>
          </p:cNvPicPr>
          <p:nvPr/>
        </p:nvPicPr>
        <p:blipFill>
          <a:blip r:embed="rId3"/>
          <a:srcRect l="4252" r="3780"/>
          <a:stretch>
            <a:fillRect/>
          </a:stretch>
        </p:blipFill>
        <p:spPr>
          <a:xfrm>
            <a:off x="-41729" y="0"/>
            <a:ext cx="13084680" cy="9753600"/>
          </a:xfrm>
          <a:prstGeom prst="rect">
            <a:avLst/>
          </a:prstGeom>
        </p:spPr>
      </p:pic>
      <p:sp>
        <p:nvSpPr>
          <p:cNvPr id="31746" name="Titel 3"/>
          <p:cNvSpPr>
            <a:spLocks noGrp="1"/>
          </p:cNvSpPr>
          <p:nvPr>
            <p:ph type="title"/>
          </p:nvPr>
        </p:nvSpPr>
        <p:spPr>
          <a:xfrm>
            <a:off x="0" y="180000"/>
            <a:ext cx="13004800" cy="68580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algn="ctr"/>
            <a:r>
              <a:rPr lang="en-GB" sz="3800" dirty="0">
                <a:latin typeface="Arial" pitchFamily="-1" charset="0"/>
                <a:ea typeface="ＭＳ Ｐゴシック" pitchFamily="-1" charset="-128"/>
              </a:rPr>
              <a:t>H</a:t>
            </a:r>
            <a:r>
              <a:rPr lang="en-GB" sz="3800" dirty="0" smtClean="0">
                <a:latin typeface="Arial" pitchFamily="-1" charset="0"/>
                <a:ea typeface="ＭＳ Ｐゴシック" pitchFamily="-1" charset="-128"/>
              </a:rPr>
              <a:t>igh-energy cosmic rays</a:t>
            </a:r>
            <a:endParaRPr lang="en-GB" sz="3800" i="1" dirty="0" smtClean="0">
              <a:latin typeface="Arial" pitchFamily="-1" charset="0"/>
              <a:ea typeface="ＭＳ Ｐゴシック" pitchFamily="-1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13004800" cy="22860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0" name="Tijdelijke aanduiding voor dianummer 3"/>
          <p:cNvSpPr txBox="1">
            <a:spLocks/>
          </p:cNvSpPr>
          <p:nvPr/>
        </p:nvSpPr>
        <p:spPr bwMode="auto">
          <a:xfrm>
            <a:off x="939800" y="9158287"/>
            <a:ext cx="3033712" cy="5191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3A8568-62EF-A240-AC49-A519DD8638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84" charset="0"/>
                <a:ea typeface="ヒラギノ明朝 ProN W3" pitchFamily="-84" charset="-128"/>
                <a:cs typeface="ヒラギノ明朝 ProN W3" pitchFamily="-84" charset="-128"/>
                <a:sym typeface="American Typewriter" pitchFamily="-8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84" charset="0"/>
              <a:ea typeface="ヒラギノ明朝 ProN W3" pitchFamily="-84" charset="-128"/>
              <a:cs typeface="ヒラギノ明朝 ProN W3" pitchFamily="-84" charset="-128"/>
              <a:sym typeface="American Typewriter" pitchFamily="-8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40400" y="1752600"/>
            <a:ext cx="469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p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22480" y="3796680"/>
            <a:ext cx="416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latin typeface="Symbol" charset="2"/>
                <a:cs typeface="Symbol" charset="2"/>
              </a:rPr>
              <a:t>g</a:t>
            </a:r>
            <a:endParaRPr lang="en-US" sz="4400" dirty="0">
              <a:latin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65144" y="4683423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Symbol" charset="2"/>
                <a:cs typeface="Symbol" charset="2"/>
              </a:rPr>
              <a:t>n</a:t>
            </a:r>
            <a:endParaRPr lang="en-US" sz="4400" dirty="0">
              <a:latin typeface="Symbol" charset="2"/>
              <a:cs typeface="Symbol" charset="2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511800" y="1752600"/>
            <a:ext cx="914400" cy="91440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 rot="583749">
            <a:off x="4064000" y="7152974"/>
            <a:ext cx="2667000" cy="91440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r>
              <a:rPr lang="nl-NL" dirty="0" smtClean="0">
                <a:solidFill>
                  <a:schemeClr val="tx1"/>
                </a:solidFill>
              </a:rPr>
              <a:t>	</a:t>
            </a:r>
            <a:r>
              <a:rPr lang="nl-NL" dirty="0" err="1" smtClean="0">
                <a:solidFill>
                  <a:schemeClr val="tx1"/>
                </a:solidFill>
              </a:rPr>
              <a:t>Topical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Lectures</a:t>
            </a:r>
            <a:r>
              <a:rPr lang="nl-NL" dirty="0" smtClean="0">
                <a:solidFill>
                  <a:schemeClr val="tx1"/>
                </a:solidFill>
              </a:rPr>
              <a:t>: Cosmic </a:t>
            </a:r>
            <a:r>
              <a:rPr lang="nl-NL" dirty="0" err="1" smtClean="0">
                <a:solidFill>
                  <a:schemeClr val="tx1"/>
                </a:solidFill>
              </a:rPr>
              <a:t>Rays</a:t>
            </a:r>
            <a:r>
              <a:rPr lang="nl-NL" dirty="0" smtClean="0">
                <a:solidFill>
                  <a:schemeClr val="tx1"/>
                </a:solidFill>
              </a:rPr>
              <a:t>, 23-25 </a:t>
            </a:r>
            <a:r>
              <a:rPr lang="nl-NL" dirty="0" err="1" smtClean="0">
                <a:solidFill>
                  <a:schemeClr val="tx1"/>
                </a:solidFill>
              </a:rPr>
              <a:t>March</a:t>
            </a:r>
            <a:r>
              <a:rPr lang="nl-NL" dirty="0" smtClean="0">
                <a:solidFill>
                  <a:schemeClr val="tx1"/>
                </a:solidFill>
              </a:rPr>
              <a:t> 2015 (</a:t>
            </a:r>
            <a:r>
              <a:rPr lang="nl-NL" dirty="0" err="1" smtClean="0">
                <a:solidFill>
                  <a:schemeClr val="tx1"/>
                </a:solidFill>
              </a:rPr>
              <a:t>SdJ</a:t>
            </a:r>
            <a:r>
              <a:rPr lang="nl-NL" dirty="0" smtClean="0">
                <a:solidFill>
                  <a:schemeClr val="tx1"/>
                </a:solidFill>
              </a:rPr>
              <a:t>)</a:t>
            </a:r>
            <a:endParaRPr lang="nl-N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1389832" y="990600"/>
            <a:ext cx="11449272" cy="7848600"/>
          </a:xfrm>
        </p:spPr>
        <p:txBody>
          <a:bodyPr/>
          <a:lstStyle/>
          <a:p>
            <a:pPr marL="514350" indent="-514350">
              <a:defRPr/>
            </a:pPr>
            <a:endParaRPr lang="en-US" sz="3600" dirty="0" smtClean="0"/>
          </a:p>
          <a:p>
            <a:pPr marL="514350" indent="-514350">
              <a:defRPr/>
            </a:pPr>
            <a:r>
              <a:rPr lang="en-US" sz="3600" dirty="0" smtClean="0"/>
              <a:t>Radiation from space dominated by light</a:t>
            </a:r>
          </a:p>
          <a:p>
            <a:pPr marL="514350" indent="-514350">
              <a:defRPr/>
            </a:pPr>
            <a:r>
              <a:rPr lang="en-US" sz="3600" dirty="0" smtClean="0"/>
              <a:t>Properties: </a:t>
            </a:r>
            <a:r>
              <a:rPr lang="en-US" sz="3600" b="1" dirty="0" smtClean="0">
                <a:solidFill>
                  <a:srgbClr val="FF0000"/>
                </a:solidFill>
              </a:rPr>
              <a:t>energy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/>
              <a:t>&amp; </a:t>
            </a:r>
            <a:r>
              <a:rPr lang="en-US" sz="3600" b="1" dirty="0" smtClean="0">
                <a:solidFill>
                  <a:srgbClr val="FF0000"/>
                </a:solidFill>
              </a:rPr>
              <a:t>direction</a:t>
            </a:r>
          </a:p>
          <a:p>
            <a:pPr marL="514350" indent="-514350">
              <a:defRPr/>
            </a:pPr>
            <a:endParaRPr lang="en-US" sz="3600" dirty="0">
              <a:solidFill>
                <a:srgbClr val="000000"/>
              </a:solidFill>
            </a:endParaRPr>
          </a:p>
          <a:p>
            <a:pPr marL="514350" indent="-514350">
              <a:defRPr/>
            </a:pPr>
            <a:endParaRPr lang="en-US" sz="3600" dirty="0" smtClean="0">
              <a:solidFill>
                <a:srgbClr val="000000"/>
              </a:solidFill>
            </a:endParaRPr>
          </a:p>
          <a:p>
            <a:pPr marL="514350" indent="-514350">
              <a:defRPr/>
            </a:pPr>
            <a:endParaRPr lang="en-US" sz="3600" dirty="0" smtClean="0">
              <a:solidFill>
                <a:srgbClr val="000000"/>
              </a:solidFill>
            </a:endParaRPr>
          </a:p>
          <a:p>
            <a:pPr marL="514350" indent="-514350">
              <a:defRPr/>
            </a:pPr>
            <a:r>
              <a:rPr lang="en-US" sz="3600" dirty="0" smtClean="0">
                <a:solidFill>
                  <a:srgbClr val="000000"/>
                </a:solidFill>
              </a:rPr>
              <a:t>Energy spectrum from the direction of the Sun: He !</a:t>
            </a:r>
            <a:endParaRPr lang="en-US" sz="3600" dirty="0">
              <a:solidFill>
                <a:srgbClr val="000000"/>
              </a:solidFill>
            </a:endParaRPr>
          </a:p>
          <a:p>
            <a:pPr marL="514350" indent="-514350">
              <a:defRPr/>
            </a:pPr>
            <a:endParaRPr lang="en-US" sz="3600" dirty="0" smtClean="0">
              <a:solidFill>
                <a:srgbClr val="000000"/>
              </a:solidFill>
            </a:endParaRPr>
          </a:p>
          <a:p>
            <a:pPr marL="514350" indent="-514350">
              <a:defRPr/>
            </a:pPr>
            <a:endParaRPr lang="en-US" sz="3600" dirty="0">
              <a:solidFill>
                <a:srgbClr val="000000"/>
              </a:solidFill>
            </a:endParaRPr>
          </a:p>
          <a:p>
            <a:pPr marL="514350" indent="-514350">
              <a:defRPr/>
            </a:pPr>
            <a:endParaRPr lang="en-US" sz="3600" dirty="0" smtClean="0">
              <a:solidFill>
                <a:srgbClr val="000000"/>
              </a:solidFill>
            </a:endParaRPr>
          </a:p>
          <a:p>
            <a:pPr marL="514350" indent="-514350">
              <a:defRPr/>
            </a:pPr>
            <a:r>
              <a:rPr lang="en-US" sz="3600" dirty="0" smtClean="0">
                <a:solidFill>
                  <a:srgbClr val="000000"/>
                </a:solidFill>
              </a:rPr>
              <a:t>Cosmic Rays = Atomic Nuclei</a:t>
            </a:r>
          </a:p>
          <a:p>
            <a:pPr marL="514350" indent="-514350">
              <a:defRPr/>
            </a:pPr>
            <a:endParaRPr lang="en-US" sz="3600" dirty="0">
              <a:solidFill>
                <a:srgbClr val="000000"/>
              </a:solidFill>
            </a:endParaRPr>
          </a:p>
          <a:p>
            <a:pPr marL="514350" indent="-514350">
              <a:defRPr/>
            </a:pPr>
            <a:r>
              <a:rPr lang="en-US" sz="3600" dirty="0" smtClean="0">
                <a:solidFill>
                  <a:srgbClr val="000000"/>
                </a:solidFill>
              </a:rPr>
              <a:t>4 Cosmic Rays/cm</a:t>
            </a:r>
            <a:r>
              <a:rPr lang="en-US" sz="3600" baseline="30000" dirty="0" smtClean="0">
                <a:solidFill>
                  <a:srgbClr val="000000"/>
                </a:solidFill>
              </a:rPr>
              <a:t>2</a:t>
            </a:r>
            <a:r>
              <a:rPr lang="en-US" sz="3600" dirty="0" smtClean="0">
                <a:solidFill>
                  <a:srgbClr val="000000"/>
                </a:solidFill>
              </a:rPr>
              <a:t>/s  =&gt;	1 kg/year on Earth</a:t>
            </a:r>
          </a:p>
          <a:p>
            <a:pPr marL="514350" indent="-514350">
              <a:defRPr/>
            </a:pPr>
            <a:r>
              <a:rPr lang="en-US" sz="3600" dirty="0">
                <a:solidFill>
                  <a:srgbClr val="000000"/>
                </a:solidFill>
              </a:rPr>
              <a:t>	</a:t>
            </a:r>
            <a:r>
              <a:rPr lang="en-US" sz="3600" dirty="0" smtClean="0">
                <a:solidFill>
                  <a:srgbClr val="000000"/>
                </a:solidFill>
              </a:rPr>
              <a:t>						(cf. 40 </a:t>
            </a:r>
            <a:r>
              <a:rPr lang="en-US" sz="3600" dirty="0" err="1" smtClean="0">
                <a:solidFill>
                  <a:srgbClr val="000000"/>
                </a:solidFill>
              </a:rPr>
              <a:t>kton</a:t>
            </a:r>
            <a:r>
              <a:rPr lang="en-US" sz="3600" dirty="0" smtClean="0">
                <a:solidFill>
                  <a:srgbClr val="000000"/>
                </a:solidFill>
              </a:rPr>
              <a:t>/year meteorites)</a:t>
            </a: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16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92" y="2788568"/>
            <a:ext cx="1161992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028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1389832" y="990600"/>
            <a:ext cx="10729192" cy="7848600"/>
          </a:xfrm>
        </p:spPr>
        <p:txBody>
          <a:bodyPr/>
          <a:lstStyle/>
          <a:p>
            <a:pPr marL="514350" indent="-514350">
              <a:defRPr/>
            </a:pPr>
            <a:endParaRPr lang="en-US" sz="3600" dirty="0" smtClean="0"/>
          </a:p>
          <a:p>
            <a:pPr marL="514350" indent="-514350">
              <a:defRPr/>
            </a:pPr>
            <a:endParaRPr lang="en-US" sz="3600" dirty="0" smtClean="0"/>
          </a:p>
          <a:p>
            <a:pPr marL="514350" indent="-514350">
              <a:defRPr/>
            </a:pPr>
            <a:r>
              <a:rPr lang="en-US" sz="3600" dirty="0" smtClean="0"/>
              <a:t>Information carried by a cosmic ray: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dirty="0" smtClean="0"/>
              <a:t>What is it ? Which </a:t>
            </a:r>
            <a:r>
              <a:rPr lang="en-US" sz="3600" b="1" dirty="0" smtClean="0">
                <a:solidFill>
                  <a:srgbClr val="FF0000"/>
                </a:solidFill>
              </a:rPr>
              <a:t>nucleus</a:t>
            </a:r>
            <a:r>
              <a:rPr lang="en-US" sz="3600" dirty="0" smtClean="0"/>
              <a:t> 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dirty="0" smtClean="0"/>
              <a:t>What is its </a:t>
            </a:r>
            <a:r>
              <a:rPr lang="en-US" sz="3600" b="1" dirty="0" smtClean="0">
                <a:solidFill>
                  <a:srgbClr val="FF0000"/>
                </a:solidFill>
              </a:rPr>
              <a:t>energy</a:t>
            </a:r>
            <a:r>
              <a:rPr lang="en-US" sz="3600" dirty="0" smtClean="0"/>
              <a:t> ?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dirty="0" smtClean="0"/>
              <a:t>What is its </a:t>
            </a:r>
            <a:r>
              <a:rPr lang="en-US" sz="3600" b="1" dirty="0" smtClean="0">
                <a:solidFill>
                  <a:srgbClr val="FF0000"/>
                </a:solidFill>
              </a:rPr>
              <a:t>direction</a:t>
            </a:r>
            <a:r>
              <a:rPr lang="en-US" sz="3600" dirty="0" smtClean="0"/>
              <a:t> ?</a:t>
            </a:r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 smtClean="0"/>
          </a:p>
          <a:p>
            <a:pPr>
              <a:defRPr/>
            </a:pPr>
            <a:r>
              <a:rPr lang="en-US" sz="3600" dirty="0" smtClean="0"/>
              <a:t>What we really want to know:</a:t>
            </a:r>
            <a:endParaRPr lang="en-US" sz="3600" dirty="0"/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3600" dirty="0" smtClean="0"/>
              <a:t>What was its </a:t>
            </a:r>
            <a:r>
              <a:rPr lang="en-US" sz="3600" b="1" dirty="0" smtClean="0">
                <a:solidFill>
                  <a:srgbClr val="FF0000"/>
                </a:solidFill>
              </a:rPr>
              <a:t>source</a:t>
            </a:r>
            <a:r>
              <a:rPr lang="en-US" sz="3600" dirty="0" smtClean="0"/>
              <a:t> ?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3600" dirty="0" smtClean="0"/>
              <a:t>How was it </a:t>
            </a:r>
            <a:r>
              <a:rPr lang="en-US" sz="3600" b="1" dirty="0" smtClean="0">
                <a:solidFill>
                  <a:srgbClr val="FF0000"/>
                </a:solidFill>
              </a:rPr>
              <a:t>accelerated</a:t>
            </a:r>
            <a:r>
              <a:rPr lang="en-US" sz="3600" dirty="0" smtClean="0"/>
              <a:t> ?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3600" dirty="0" smtClean="0"/>
              <a:t>How did it </a:t>
            </a:r>
            <a:r>
              <a:rPr lang="en-US" sz="3600" b="1" dirty="0" smtClean="0">
                <a:solidFill>
                  <a:srgbClr val="FF0000"/>
                </a:solidFill>
              </a:rPr>
              <a:t>propagate</a:t>
            </a:r>
            <a:r>
              <a:rPr lang="en-US" sz="3600" dirty="0" smtClean="0"/>
              <a:t> through space ?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3600" dirty="0" smtClean="0"/>
              <a:t>What are its </a:t>
            </a:r>
            <a:r>
              <a:rPr lang="en-US" sz="3600" b="1" dirty="0" smtClean="0">
                <a:solidFill>
                  <a:srgbClr val="FF0000"/>
                </a:solidFill>
              </a:rPr>
              <a:t>interactions</a:t>
            </a:r>
            <a:r>
              <a:rPr lang="en-US" sz="3600" dirty="0" smtClean="0"/>
              <a:t> in the atmosphere ?</a:t>
            </a:r>
            <a:endParaRPr lang="en-US" sz="3600" dirty="0"/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Rays = Atomic Nuclei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17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47516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2902000" y="990600"/>
            <a:ext cx="9217024" cy="7848600"/>
          </a:xfrm>
        </p:spPr>
        <p:txBody>
          <a:bodyPr/>
          <a:lstStyle/>
          <a:p>
            <a:pPr marL="514350" indent="-514350">
              <a:defRPr/>
            </a:pPr>
            <a:endParaRPr lang="en-US" sz="3600" dirty="0" smtClean="0"/>
          </a:p>
          <a:p>
            <a:pPr marL="514350" indent="-514350">
              <a:defRPr/>
            </a:pPr>
            <a:endParaRPr lang="en-US" sz="3600" dirty="0" smtClean="0"/>
          </a:p>
          <a:p>
            <a:pPr marL="514350" indent="-514350">
              <a:defRPr/>
            </a:pPr>
            <a:r>
              <a:rPr lang="en-US" sz="3600" dirty="0" smtClean="0"/>
              <a:t>Flux density as a function of:</a:t>
            </a:r>
          </a:p>
          <a:p>
            <a:pPr marL="514350" indent="-514350">
              <a:defRPr/>
            </a:pPr>
            <a:endParaRPr lang="en-US" sz="36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nucleus type</a:t>
            </a:r>
            <a:endParaRPr lang="en-US" sz="36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energy</a:t>
            </a:r>
            <a:endParaRPr lang="en-US" sz="36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direction</a:t>
            </a:r>
            <a:endParaRPr lang="en-US" sz="3600" dirty="0" smtClean="0"/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Rays Spectra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18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7870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768600" y="76200"/>
            <a:ext cx="90678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angular spectrum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66136" y="2932584"/>
            <a:ext cx="6017693" cy="544764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Isotropic !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36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36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36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(Bummer: one spectral dimension useless)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19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Monday 23 April 2015</a:t>
            </a: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-10: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	H331	Introduction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SdJ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10.10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11.00	H331	Cosmic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Rays history 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SdJ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12.00	H331	FOM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courses 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explaned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 (Lydia van der 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Vlist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12.00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13.00	Lunch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13.00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14.00	H331	Cosmic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Rays basics 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SdJ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14.00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15.00	H331	Supernovae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as accelerators 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Jacco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Vink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15.15	H331	explanation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of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SdJ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15.15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15.30	Coffee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/tea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17.00	SPECTRUM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17.00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17.30	H331	Presentations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and discussion of proposals</a:t>
            </a:r>
            <a:endParaRPr lang="en-GB" sz="2800" dirty="0" smtClean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Schedule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7602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768600" y="76200"/>
            <a:ext cx="90678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Speculation exercise  #1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15266" y="2932584"/>
            <a:ext cx="10319451" cy="132343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Mention all the reasons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why the angular spectrum would be isotropic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20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58519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768600" y="76200"/>
            <a:ext cx="90678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Intermezzo: parsec (pc)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9752" y="2562666"/>
            <a:ext cx="7293358" cy="397031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1 pc	= 3.26 </a:t>
            </a:r>
            <a:r>
              <a:rPr lang="en-US" sz="3600" dirty="0" err="1" smtClean="0">
                <a:solidFill>
                  <a:srgbClr val="000000"/>
                </a:solidFill>
                <a:latin typeface="Arial"/>
                <a:cs typeface="Arial"/>
              </a:rPr>
              <a:t>lightyears</a:t>
            </a:r>
            <a:endParaRPr lang="en-US" sz="36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	= 3.09 x 10</a:t>
            </a:r>
            <a:r>
              <a:rPr lang="en-US" sz="3600" baseline="30000" dirty="0" smtClean="0">
                <a:solidFill>
                  <a:srgbClr val="000000"/>
                </a:solidFill>
                <a:latin typeface="Arial"/>
                <a:cs typeface="Arial"/>
              </a:rPr>
              <a:t>16</a:t>
            </a: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 m</a:t>
            </a:r>
          </a:p>
          <a:p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Typical size galaxy: O(tens </a:t>
            </a:r>
            <a:r>
              <a:rPr lang="en-US" sz="3600" dirty="0" err="1" smtClean="0">
                <a:solidFill>
                  <a:srgbClr val="000000"/>
                </a:solidFill>
                <a:latin typeface="Arial"/>
                <a:cs typeface="Arial"/>
              </a:rPr>
              <a:t>kpc</a:t>
            </a: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Typical distance between galaxies:</a:t>
            </a:r>
          </a:p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			O(several </a:t>
            </a:r>
            <a:r>
              <a:rPr lang="en-US" sz="3600" dirty="0" err="1" smtClean="0">
                <a:solidFill>
                  <a:srgbClr val="000000"/>
                </a:solidFill>
                <a:latin typeface="Arial"/>
                <a:cs typeface="Arial"/>
              </a:rPr>
              <a:t>Mpc</a:t>
            </a:r>
            <a:r>
              <a:rPr lang="en-US" sz="36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21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pic>
        <p:nvPicPr>
          <p:cNvPr id="2" name="Picture 1" descr="pars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496" y="936104"/>
            <a:ext cx="5026723" cy="787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75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768600" y="76200"/>
            <a:ext cx="90678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angular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22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700" y="788392"/>
            <a:ext cx="12498900" cy="464820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2080700" y="5284192"/>
            <a:ext cx="10693400" cy="6858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3600" b="1" dirty="0">
                <a:solidFill>
                  <a:schemeClr val="bg1"/>
                </a:solidFill>
                <a:latin typeface="+mn-lt"/>
                <a:ea typeface="Arial" pitchFamily="-1" charset="0"/>
                <a:cs typeface="Arial" pitchFamily="-1" charset="0"/>
              </a:rPr>
              <a:t>10</a:t>
            </a:r>
            <a:r>
              <a:rPr lang="en-US" sz="3600" b="1" baseline="32000" dirty="0">
                <a:solidFill>
                  <a:schemeClr val="bg1"/>
                </a:solidFill>
                <a:latin typeface="+mn-lt"/>
                <a:ea typeface="Arial" pitchFamily="-1" charset="0"/>
                <a:cs typeface="Arial" pitchFamily="-1" charset="0"/>
              </a:rPr>
              <a:t>20</a:t>
            </a:r>
            <a:r>
              <a:rPr lang="en-US" sz="3600" b="1" dirty="0">
                <a:solidFill>
                  <a:schemeClr val="bg1"/>
                </a:solidFill>
                <a:latin typeface="+mn-lt"/>
                <a:ea typeface="Arial" pitchFamily="-1" charset="0"/>
                <a:cs typeface="Arial" pitchFamily="-1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ea typeface="Arial" pitchFamily="-1" charset="0"/>
                <a:cs typeface="Arial" pitchFamily="-1" charset="0"/>
              </a:rPr>
              <a:t>eV</a:t>
            </a:r>
            <a:r>
              <a:rPr lang="en-US" sz="3600" b="1" dirty="0">
                <a:solidFill>
                  <a:schemeClr val="bg1"/>
                </a:solidFill>
                <a:latin typeface="+mn-lt"/>
                <a:ea typeface="Arial" pitchFamily="-1" charset="0"/>
                <a:cs typeface="Arial" pitchFamily="-1" charset="0"/>
              </a:rPr>
              <a:t>                     10</a:t>
            </a:r>
            <a:r>
              <a:rPr lang="en-US" sz="3600" b="1" baseline="32000" dirty="0">
                <a:solidFill>
                  <a:schemeClr val="bg1"/>
                </a:solidFill>
                <a:latin typeface="+mn-lt"/>
                <a:ea typeface="Arial" pitchFamily="-1" charset="0"/>
                <a:cs typeface="Arial" pitchFamily="-1" charset="0"/>
              </a:rPr>
              <a:t>19</a:t>
            </a:r>
            <a:r>
              <a:rPr lang="en-US" sz="3600" b="1" dirty="0">
                <a:solidFill>
                  <a:schemeClr val="bg1"/>
                </a:solidFill>
                <a:latin typeface="+mn-lt"/>
                <a:ea typeface="Arial" pitchFamily="-1" charset="0"/>
                <a:cs typeface="Arial" pitchFamily="-1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ea typeface="Arial" pitchFamily="-1" charset="0"/>
                <a:cs typeface="Arial" pitchFamily="-1" charset="0"/>
              </a:rPr>
              <a:t>eV</a:t>
            </a:r>
            <a:r>
              <a:rPr lang="en-US" sz="3600" b="1" dirty="0">
                <a:solidFill>
                  <a:schemeClr val="bg1"/>
                </a:solidFill>
                <a:latin typeface="+mn-lt"/>
                <a:ea typeface="Arial" pitchFamily="-1" charset="0"/>
                <a:cs typeface="Arial" pitchFamily="-1" charset="0"/>
              </a:rPr>
              <a:t>                 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  <a:ea typeface="Arial" pitchFamily="-1" charset="0"/>
                <a:cs typeface="Arial" pitchFamily="-1" charset="0"/>
              </a:rPr>
              <a:t>  10</a:t>
            </a:r>
            <a:r>
              <a:rPr lang="en-US" sz="3600" b="1" baseline="32000" dirty="0" smtClean="0">
                <a:solidFill>
                  <a:schemeClr val="bg1"/>
                </a:solidFill>
                <a:latin typeface="+mn-lt"/>
                <a:ea typeface="Arial" pitchFamily="-1" charset="0"/>
                <a:cs typeface="Arial" pitchFamily="-1" charset="0"/>
              </a:rPr>
              <a:t>18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  <a:ea typeface="Arial" pitchFamily="-1" charset="0"/>
                <a:cs typeface="Arial" pitchFamily="-1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ea typeface="Arial" pitchFamily="-1" charset="0"/>
                <a:cs typeface="Arial" pitchFamily="-1" charset="0"/>
              </a:rPr>
              <a:t>eV</a:t>
            </a:r>
            <a:endParaRPr lang="en-US" sz="3600" b="1" dirty="0">
              <a:solidFill>
                <a:schemeClr val="bg1"/>
              </a:solidFill>
              <a:latin typeface="+mn-lt"/>
              <a:ea typeface="Arial" pitchFamily="-1" charset="0"/>
              <a:cs typeface="Arial" pitchFamily="-1" charset="0"/>
            </a:endParaRPr>
          </a:p>
        </p:txBody>
      </p:sp>
      <p:pic>
        <p:nvPicPr>
          <p:cNvPr id="7" name="Picture 6" descr="roo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2100" y="3455392"/>
            <a:ext cx="3898900" cy="314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86176" y="5956920"/>
            <a:ext cx="76125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Galactic magnetic field ~3x10</a:t>
            </a:r>
            <a:r>
              <a:rPr lang="en-US" sz="3600" baseline="30000" dirty="0" smtClean="0">
                <a:solidFill>
                  <a:schemeClr val="bg1"/>
                </a:solidFill>
                <a:latin typeface="Arial"/>
                <a:cs typeface="Arial"/>
              </a:rPr>
              <a:t>-10 </a:t>
            </a: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T</a:t>
            </a:r>
          </a:p>
          <a:p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Bending:	R=p/(</a:t>
            </a:r>
            <a:r>
              <a:rPr lang="en-US" sz="3600" dirty="0" err="1" smtClean="0">
                <a:solidFill>
                  <a:schemeClr val="bg1"/>
                </a:solidFill>
                <a:latin typeface="Arial"/>
                <a:cs typeface="Arial"/>
              </a:rPr>
              <a:t>qB</a:t>
            </a: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Proton:	R [pc] = 0.1 p [</a:t>
            </a:r>
            <a:r>
              <a:rPr lang="en-US" sz="3600" dirty="0" err="1" smtClean="0">
                <a:solidFill>
                  <a:schemeClr val="bg1"/>
                </a:solidFill>
                <a:latin typeface="Arial"/>
                <a:cs typeface="Arial"/>
              </a:rPr>
              <a:t>peV</a:t>
            </a: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] / B [</a:t>
            </a:r>
            <a:r>
              <a:rPr lang="en-US" sz="3600" dirty="0" err="1" smtClean="0">
                <a:solidFill>
                  <a:schemeClr val="bg1"/>
                </a:solidFill>
                <a:latin typeface="Arial"/>
                <a:cs typeface="Arial"/>
              </a:rPr>
              <a:t>nT</a:t>
            </a: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]</a:t>
            </a:r>
            <a:endParaRPr lang="en-US" sz="36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16036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768600" y="76200"/>
            <a:ext cx="90678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composition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23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grpSp>
        <p:nvGrpSpPr>
          <p:cNvPr id="2" name="Group 1"/>
          <p:cNvGrpSpPr/>
          <p:nvPr/>
        </p:nvGrpSpPr>
        <p:grpSpPr>
          <a:xfrm>
            <a:off x="4578596" y="1060376"/>
            <a:ext cx="8116492" cy="7244284"/>
            <a:chOff x="2616200" y="1060376"/>
            <a:chExt cx="8116492" cy="7244284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16200" y="1060376"/>
              <a:ext cx="7570787" cy="7244284"/>
            </a:xfrm>
            <a:prstGeom prst="rect">
              <a:avLst/>
            </a:prstGeom>
            <a:noFill/>
            <a:ln w="12700" cap="flat">
              <a:noFill/>
              <a:round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902200" y="6552060"/>
              <a:ext cx="58304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rgbClr val="008000"/>
                  </a:solidFill>
                  <a:latin typeface="Arial"/>
                  <a:cs typeface="Arial"/>
                </a:rPr>
                <a:t>Solar system </a:t>
              </a:r>
              <a:r>
                <a:rPr lang="nl-NL" dirty="0" err="1" smtClean="0">
                  <a:solidFill>
                    <a:srgbClr val="008000"/>
                  </a:solidFill>
                  <a:latin typeface="Arial"/>
                  <a:cs typeface="Arial"/>
                </a:rPr>
                <a:t>abundence</a:t>
              </a:r>
              <a:endParaRPr lang="nl-NL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35600" y="1903860"/>
              <a:ext cx="32058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chemeClr val="accent1"/>
                  </a:solidFill>
                  <a:latin typeface="Arial"/>
                  <a:cs typeface="Arial"/>
                </a:rPr>
                <a:t>Cosmic </a:t>
              </a:r>
              <a:r>
                <a:rPr lang="nl-NL" dirty="0" err="1" smtClean="0">
                  <a:solidFill>
                    <a:schemeClr val="accent1"/>
                  </a:solidFill>
                  <a:latin typeface="Arial"/>
                  <a:cs typeface="Arial"/>
                </a:rPr>
                <a:t>Rays</a:t>
              </a:r>
              <a:endParaRPr lang="nl-NL" dirty="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3728" y="2788568"/>
            <a:ext cx="380246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  1% electrons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99% nuclei</a:t>
            </a:r>
          </a:p>
          <a:p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 89% H</a:t>
            </a:r>
          </a:p>
          <a:p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 10% He</a:t>
            </a:r>
          </a:p>
          <a:p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   1% heavier</a:t>
            </a:r>
          </a:p>
        </p:txBody>
      </p:sp>
    </p:spTree>
    <p:extLst>
      <p:ext uri="{BB962C8B-B14F-4D97-AF65-F5344CB8AC3E}">
        <p14:creationId xmlns:p14="http://schemas.microsoft.com/office/powerpoint/2010/main" val="3106209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768600" y="76200"/>
            <a:ext cx="90678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Speculation exercise  #2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1720" y="2788568"/>
            <a:ext cx="4546362" cy="286232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Why is there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so much less Li-Be-B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in the solar system</a:t>
            </a:r>
          </a:p>
          <a:p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han in cosmic rays ?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24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4938636" y="1060376"/>
            <a:ext cx="8116492" cy="7244284"/>
            <a:chOff x="2616200" y="1060376"/>
            <a:chExt cx="8116492" cy="7244284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16200" y="1060376"/>
              <a:ext cx="7570787" cy="7244284"/>
            </a:xfrm>
            <a:prstGeom prst="rect">
              <a:avLst/>
            </a:prstGeom>
            <a:noFill/>
            <a:ln w="12700" cap="flat">
              <a:noFill/>
              <a:round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902200" y="6552060"/>
              <a:ext cx="58304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rgbClr val="008000"/>
                  </a:solidFill>
                  <a:latin typeface="Arial"/>
                  <a:cs typeface="Arial"/>
                </a:rPr>
                <a:t>Solar system </a:t>
              </a:r>
              <a:r>
                <a:rPr lang="nl-NL" dirty="0" err="1" smtClean="0">
                  <a:solidFill>
                    <a:srgbClr val="008000"/>
                  </a:solidFill>
                  <a:latin typeface="Arial"/>
                  <a:cs typeface="Arial"/>
                </a:rPr>
                <a:t>abundence</a:t>
              </a:r>
              <a:endParaRPr lang="nl-NL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35600" y="1903860"/>
              <a:ext cx="32058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chemeClr val="accent1"/>
                  </a:solidFill>
                  <a:latin typeface="Arial"/>
                  <a:cs typeface="Arial"/>
                </a:rPr>
                <a:t>Cosmic </a:t>
              </a:r>
              <a:r>
                <a:rPr lang="nl-NL" dirty="0" err="1" smtClean="0">
                  <a:solidFill>
                    <a:schemeClr val="accent1"/>
                  </a:solidFill>
                  <a:latin typeface="Arial"/>
                  <a:cs typeface="Arial"/>
                </a:rPr>
                <a:t>Rays</a:t>
              </a:r>
              <a:endParaRPr lang="nl-NL" dirty="0">
                <a:solidFill>
                  <a:schemeClr val="accent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2249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711200" y="609600"/>
            <a:ext cx="3886200" cy="8305800"/>
            <a:chOff x="101600" y="215899"/>
            <a:chExt cx="2538095" cy="6336348"/>
          </a:xfrm>
        </p:grpSpPr>
        <p:sp>
          <p:nvSpPr>
            <p:cNvPr id="21538" name="Rectangle 31"/>
            <p:cNvSpPr>
              <a:spLocks noChangeArrowheads="1"/>
            </p:cNvSpPr>
            <p:nvPr/>
          </p:nvSpPr>
          <p:spPr bwMode="auto">
            <a:xfrm>
              <a:off x="101600" y="6305297"/>
              <a:ext cx="2538095" cy="246950"/>
            </a:xfrm>
            <a:prstGeom prst="rect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pic>
          <p:nvPicPr>
            <p:cNvPr id="21539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1600" y="215899"/>
              <a:ext cx="2537439" cy="6247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40" name="Rectangle 5"/>
            <p:cNvSpPr>
              <a:spLocks noChangeArrowheads="1"/>
            </p:cNvSpPr>
            <p:nvPr/>
          </p:nvSpPr>
          <p:spPr bwMode="auto">
            <a:xfrm>
              <a:off x="533810" y="2852521"/>
              <a:ext cx="842092" cy="50704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1" name="Rectangle 9"/>
            <p:cNvSpPr>
              <a:spLocks noChangeArrowheads="1"/>
            </p:cNvSpPr>
            <p:nvPr/>
          </p:nvSpPr>
          <p:spPr bwMode="auto">
            <a:xfrm>
              <a:off x="1490733" y="520125"/>
              <a:ext cx="842092" cy="40563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42" name="Rectangle 13"/>
            <p:cNvSpPr>
              <a:spLocks noChangeArrowheads="1"/>
            </p:cNvSpPr>
            <p:nvPr/>
          </p:nvSpPr>
          <p:spPr bwMode="auto">
            <a:xfrm>
              <a:off x="1381990" y="5025190"/>
              <a:ext cx="746894" cy="48004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580965" y="4918545"/>
              <a:ext cx="801588" cy="49693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ankle</a:t>
              </a:r>
            </a:p>
            <a:p>
              <a:pPr>
                <a:defRPr/>
              </a:pP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1 /km</a:t>
              </a:r>
              <a:r>
                <a:rPr lang="en-GB" sz="1400" baseline="300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2</a:t>
              </a: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/year</a:t>
              </a:r>
              <a:endParaRPr lang="en-GB" sz="140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pic>
          <p:nvPicPr>
            <p:cNvPr id="21544" name="Picture 29" descr="le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55193" y="2750555"/>
              <a:ext cx="1477116" cy="3200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 bwMode="auto">
            <a:xfrm>
              <a:off x="1915886" y="3799246"/>
              <a:ext cx="460317" cy="2791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800" b="1" smtClean="0">
                  <a:solidFill>
                    <a:srgbClr val="0000FF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LHC</a:t>
              </a:r>
              <a:endParaRPr lang="en-GB" sz="1800" b="1">
                <a:solidFill>
                  <a:srgbClr val="0000FF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endParaRPr>
            </a:p>
          </p:txBody>
        </p:sp>
        <p:cxnSp>
          <p:nvCxnSpPr>
            <p:cNvPr id="21546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1168591" y="4971853"/>
              <a:ext cx="960292" cy="160014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cxnSp>
          <p:nvCxnSpPr>
            <p:cNvPr id="21547" name="Straight Arrow Connector 20"/>
            <p:cNvCxnSpPr>
              <a:cxnSpLocks noChangeShapeType="1"/>
            </p:cNvCxnSpPr>
            <p:nvPr/>
          </p:nvCxnSpPr>
          <p:spPr bwMode="auto">
            <a:xfrm rot="5400000">
              <a:off x="821505" y="4892401"/>
              <a:ext cx="2186850" cy="1111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</p:spPr>
        </p:cxnSp>
        <p:sp>
          <p:nvSpPr>
            <p:cNvPr id="2" name="Rectangle 6"/>
            <p:cNvSpPr>
              <a:spLocks noChangeArrowheads="1"/>
            </p:cNvSpPr>
            <p:nvPr/>
          </p:nvSpPr>
          <p:spPr bwMode="auto">
            <a:xfrm>
              <a:off x="1649219" y="2608502"/>
              <a:ext cx="800000" cy="49693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knee</a:t>
              </a:r>
            </a:p>
            <a:p>
              <a:pPr>
                <a:defRPr/>
              </a:pP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1 /m</a:t>
              </a:r>
              <a:r>
                <a:rPr lang="en-GB" sz="1400" baseline="300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2</a:t>
              </a: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/year</a:t>
              </a:r>
              <a:endParaRPr lang="en-GB" sz="140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21549" name="Straight Arrow Connector 18"/>
            <p:cNvCxnSpPr>
              <a:cxnSpLocks noChangeShapeType="1"/>
            </p:cNvCxnSpPr>
            <p:nvPr/>
          </p:nvCxnSpPr>
          <p:spPr bwMode="auto">
            <a:xfrm rot="5400000">
              <a:off x="1595417" y="3105012"/>
              <a:ext cx="266689" cy="160049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sp>
          <p:nvSpPr>
            <p:cNvPr id="21550" name="Rectangle 6"/>
            <p:cNvSpPr>
              <a:spLocks noChangeArrowheads="1"/>
            </p:cNvSpPr>
            <p:nvPr/>
          </p:nvSpPr>
          <p:spPr bwMode="auto">
            <a:xfrm>
              <a:off x="1221740" y="1078229"/>
              <a:ext cx="960120" cy="3200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GB" sz="1800" smtClean="0">
                  <a:solidFill>
                    <a:srgbClr val="000000"/>
                  </a:solidFill>
                  <a:latin typeface="Arial" pitchFamily="-1" charset="0"/>
                </a:rPr>
                <a:t>1 /m</a:t>
              </a:r>
              <a:r>
                <a:rPr lang="en-GB" sz="1800" baseline="30000" smtClean="0">
                  <a:solidFill>
                    <a:srgbClr val="000000"/>
                  </a:solidFill>
                  <a:latin typeface="Arial" pitchFamily="-1" charset="0"/>
                </a:rPr>
                <a:t>2</a:t>
              </a:r>
              <a:r>
                <a:rPr lang="en-GB" sz="1800" smtClean="0">
                  <a:solidFill>
                    <a:srgbClr val="000000"/>
                  </a:solidFill>
                  <a:latin typeface="Arial" pitchFamily="-1" charset="0"/>
                </a:rPr>
                <a:t>/sec</a:t>
              </a:r>
              <a:endParaRPr lang="en-GB" sz="1800">
                <a:solidFill>
                  <a:srgbClr val="000000"/>
                </a:solidFill>
                <a:latin typeface="Arial" pitchFamily="-1" charset="0"/>
              </a:endParaRPr>
            </a:p>
          </p:txBody>
        </p:sp>
        <p:cxnSp>
          <p:nvCxnSpPr>
            <p:cNvPr id="21551" name="Straight Arrow Connector 18"/>
            <p:cNvCxnSpPr>
              <a:cxnSpLocks noChangeShapeType="1"/>
            </p:cNvCxnSpPr>
            <p:nvPr/>
          </p:nvCxnSpPr>
          <p:spPr bwMode="auto">
            <a:xfrm rot="10800000">
              <a:off x="848494" y="1238206"/>
              <a:ext cx="373447" cy="1112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595251" y="6306159"/>
              <a:ext cx="960317" cy="21274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Energie [eV]</a:t>
              </a:r>
              <a:endParaRPr lang="en-GB" sz="140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 rot="16200000">
              <a:off x="-111249" y="1665462"/>
              <a:ext cx="1333634" cy="26666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18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Flux [/m</a:t>
              </a:r>
              <a:r>
                <a:rPr lang="en-GB" sz="1800" baseline="300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2</a:t>
              </a:r>
              <a:r>
                <a:rPr lang="en-GB" sz="18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/sr/GeV]</a:t>
              </a:r>
              <a:endParaRPr lang="en-GB" sz="180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1554" name="Rectangle 30"/>
            <p:cNvSpPr>
              <a:spLocks noChangeArrowheads="1"/>
            </p:cNvSpPr>
            <p:nvPr/>
          </p:nvSpPr>
          <p:spPr bwMode="auto">
            <a:xfrm>
              <a:off x="106081" y="278126"/>
              <a:ext cx="88216" cy="133344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GB"/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368267" y="4278719"/>
              <a:ext cx="800000" cy="26672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2</a:t>
              </a:r>
              <a:r>
                <a:rPr lang="en-GB" sz="1400" baseline="300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e</a:t>
              </a:r>
              <a:r>
                <a:rPr lang="en-GB" sz="1400" smtClean="0">
                  <a:solidFill>
                    <a:srgbClr val="000000"/>
                  </a:solidFill>
                  <a:latin typeface="+mn-lt"/>
                  <a:ea typeface="ヒラギノ明朝 ProN W3" charset="-128"/>
                  <a:cs typeface="ヒラギノ明朝 ProN W3" charset="-128"/>
                  <a:sym typeface="American Typewriter" charset="0"/>
                </a:rPr>
                <a:t> knee</a:t>
              </a:r>
              <a:endParaRPr lang="en-GB" sz="140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21556" name="Straight Arrow Connector 18"/>
            <p:cNvCxnSpPr>
              <a:cxnSpLocks noChangeShapeType="1"/>
            </p:cNvCxnSpPr>
            <p:nvPr/>
          </p:nvCxnSpPr>
          <p:spPr bwMode="auto">
            <a:xfrm flipV="1">
              <a:off x="955193" y="4225123"/>
              <a:ext cx="906942" cy="213351"/>
            </a:xfrm>
            <a:prstGeom prst="straightConnector1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</p:cxnSp>
        <p:sp>
          <p:nvSpPr>
            <p:cNvPr id="33" name="TextBox 32"/>
            <p:cNvSpPr txBox="1"/>
            <p:nvPr/>
          </p:nvSpPr>
          <p:spPr>
            <a:xfrm>
              <a:off x="368267" y="6110878"/>
              <a:ext cx="2239682" cy="25592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GB" sz="1600" smtClean="0">
                  <a:solidFill>
                    <a:schemeClr val="bg1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10</a:t>
              </a:r>
              <a:r>
                <a:rPr lang="en-GB" sz="1600" baseline="30000" smtClean="0">
                  <a:solidFill>
                    <a:schemeClr val="bg1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14          </a:t>
              </a:r>
              <a:r>
                <a:rPr lang="en-GB" sz="1600" smtClean="0">
                  <a:solidFill>
                    <a:schemeClr val="bg1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10</a:t>
              </a:r>
              <a:r>
                <a:rPr lang="en-GB" sz="1600" baseline="30000" smtClean="0">
                  <a:solidFill>
                    <a:schemeClr val="bg1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17          </a:t>
              </a:r>
              <a:r>
                <a:rPr lang="en-GB" sz="1600" smtClean="0">
                  <a:solidFill>
                    <a:schemeClr val="bg1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10</a:t>
              </a:r>
              <a:r>
                <a:rPr lang="en-GB" sz="1600" baseline="30000" smtClean="0">
                  <a:solidFill>
                    <a:schemeClr val="bg1"/>
                  </a:solidFill>
                  <a:latin typeface="+mn-lt"/>
                  <a:ea typeface="ヒラギノ明朝 ProN W3" pitchFamily="1" charset="-128"/>
                  <a:cs typeface="ヒラギノ明朝 ProN W3" pitchFamily="1" charset="-128"/>
                  <a:sym typeface="American Typewriter" pitchFamily="1" charset="0"/>
                </a:rPr>
                <a:t>20</a:t>
              </a:r>
              <a:endParaRPr lang="en-GB" sz="1600" baseline="3000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endParaRPr>
            </a:p>
          </p:txBody>
        </p:sp>
      </p:grp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768600" y="76200"/>
            <a:ext cx="90678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83200" y="7964269"/>
            <a:ext cx="7455512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Non-thermal power spectrum ~E</a:t>
            </a:r>
            <a:r>
              <a:rPr lang="en-US" sz="3600" baseline="30000" dirty="0" smtClean="0">
                <a:solidFill>
                  <a:schemeClr val="bg1"/>
                </a:solidFill>
                <a:latin typeface="Courier"/>
                <a:cs typeface="Courier"/>
              </a:rPr>
              <a:t>-</a:t>
            </a:r>
            <a:r>
              <a:rPr lang="en-US" sz="3600" baseline="30000" dirty="0" smtClean="0">
                <a:solidFill>
                  <a:schemeClr val="bg1"/>
                </a:solidFill>
                <a:latin typeface="Arial"/>
                <a:cs typeface="Arial"/>
              </a:rPr>
              <a:t>2.7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844800" y="806986"/>
            <a:ext cx="9525000" cy="7498814"/>
            <a:chOff x="2844800" y="806986"/>
            <a:chExt cx="9525000" cy="749881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6000" y="806986"/>
              <a:ext cx="7543800" cy="5746214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 bwMode="auto">
            <a:xfrm>
              <a:off x="2844800" y="3810000"/>
              <a:ext cx="1600200" cy="4495800"/>
            </a:xfrm>
            <a:prstGeom prst="rect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 rot="5400000" flipH="1" flipV="1">
              <a:off x="2692400" y="1066800"/>
              <a:ext cx="2895600" cy="2590800"/>
            </a:xfrm>
            <a:prstGeom prst="lin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5130800" y="6096000"/>
              <a:ext cx="7057591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457200" indent="-457200"/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14       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15       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16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     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17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     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18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    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19      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10</a:t>
              </a:r>
              <a:r>
                <a:rPr lang="en-US" sz="2400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20</a:t>
              </a:r>
            </a:p>
            <a:p>
              <a:pPr marL="457200" indent="-457200"/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                                                         Energy in [</a:t>
              </a:r>
              <a:r>
                <a:rPr lang="en-US" sz="24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eV</a:t>
              </a:r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]</a:t>
              </a: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 flipV="1">
              <a:off x="4445000" y="6096000"/>
              <a:ext cx="7848600" cy="2209800"/>
            </a:xfrm>
            <a:prstGeom prst="line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Rectangle 42"/>
            <p:cNvSpPr/>
            <p:nvPr/>
          </p:nvSpPr>
          <p:spPr bwMode="auto">
            <a:xfrm>
              <a:off x="5892800" y="4495800"/>
              <a:ext cx="1600200" cy="11430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45" name="Straight Arrow Connector 44"/>
            <p:cNvCxnSpPr>
              <a:stCxn id="43" idx="3"/>
            </p:cNvCxnSpPr>
            <p:nvPr/>
          </p:nvCxnSpPr>
          <p:spPr bwMode="auto">
            <a:xfrm flipV="1">
              <a:off x="7493000" y="3733800"/>
              <a:ext cx="3048000" cy="1333500"/>
            </a:xfrm>
            <a:prstGeom prst="straightConnector1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381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  <p:grpSp>
        <p:nvGrpSpPr>
          <p:cNvPr id="41" name="Group 40"/>
          <p:cNvGrpSpPr/>
          <p:nvPr/>
        </p:nvGrpSpPr>
        <p:grpSpPr>
          <a:xfrm>
            <a:off x="6273800" y="704672"/>
            <a:ext cx="6522660" cy="2684859"/>
            <a:chOff x="6273800" y="704672"/>
            <a:chExt cx="6522660" cy="2684859"/>
          </a:xfrm>
        </p:grpSpPr>
        <p:sp>
          <p:nvSpPr>
            <p:cNvPr id="32" name="TextBox 31"/>
            <p:cNvSpPr txBox="1"/>
            <p:nvPr/>
          </p:nvSpPr>
          <p:spPr>
            <a:xfrm>
              <a:off x="6273800" y="1752600"/>
              <a:ext cx="1185766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latin typeface="Arial"/>
                  <a:cs typeface="Arial"/>
                </a:rPr>
                <a:t>knee</a:t>
              </a:r>
              <a:endParaRPr lang="en-US" sz="3600" baseline="30000" dirty="0" smtClean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559800" y="704672"/>
              <a:ext cx="2032528" cy="120032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Galactic to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Inter-galactic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transition ???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226800" y="2743200"/>
              <a:ext cx="156966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latin typeface="Arial"/>
                  <a:cs typeface="Arial"/>
                </a:rPr>
                <a:t>Cut-off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25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0957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768600" y="76200"/>
            <a:ext cx="90678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26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pic>
        <p:nvPicPr>
          <p:cNvPr id="44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8" y="772344"/>
            <a:ext cx="5278404" cy="806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09712" y="8458036"/>
            <a:ext cx="600539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1 </a:t>
            </a:r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GeV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/n                                 1 </a:t>
            </a:r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TeV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/n</a:t>
            </a:r>
            <a:endParaRPr lang="en-US" sz="2800" baseline="300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62040" y="3345468"/>
            <a:ext cx="441422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p</a:t>
            </a:r>
            <a:endParaRPr lang="en-US" sz="36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13968" y="4444752"/>
            <a:ext cx="774822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He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023895" y="5380856"/>
            <a:ext cx="51806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endParaRPr lang="en-US" sz="36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2" name="Text Box 45"/>
          <p:cNvSpPr txBox="1">
            <a:spLocks noChangeArrowheads="1"/>
          </p:cNvSpPr>
          <p:nvPr/>
        </p:nvSpPr>
        <p:spPr bwMode="auto">
          <a:xfrm>
            <a:off x="1029792" y="7685112"/>
            <a:ext cx="3294391" cy="584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Smith, Buffington, Smoot, Alvarez,</a:t>
            </a:r>
          </a:p>
          <a:p>
            <a:r>
              <a:rPr lang="en-GB" sz="1600" dirty="0" err="1" smtClean="0">
                <a:solidFill>
                  <a:srgbClr val="000000"/>
                </a:solidFill>
                <a:latin typeface="Arial"/>
                <a:cs typeface="Arial"/>
              </a:rPr>
              <a:t>Astrophys</a:t>
            </a:r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 J 180 </a:t>
            </a: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</a:rPr>
              <a:t>(1973</a:t>
            </a:r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) 987</a:t>
            </a:r>
            <a:endParaRPr lang="en-GB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988368"/>
            <a:ext cx="5904656" cy="727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" name="Text Box 45"/>
          <p:cNvSpPr txBox="1">
            <a:spLocks noChangeArrowheads="1"/>
          </p:cNvSpPr>
          <p:nvPr/>
        </p:nvSpPr>
        <p:spPr bwMode="auto">
          <a:xfrm>
            <a:off x="8817346" y="2860576"/>
            <a:ext cx="3229670" cy="584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GB" sz="1600" dirty="0" err="1" smtClean="0">
                <a:solidFill>
                  <a:srgbClr val="000000"/>
                </a:solidFill>
                <a:latin typeface="Arial"/>
                <a:cs typeface="Arial"/>
              </a:rPr>
              <a:t>Wiebel</a:t>
            </a:r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-Sooth et al. (HEGRA),</a:t>
            </a:r>
          </a:p>
          <a:p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Proc. ICRC Durban 4 (1997) 121.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526736" y="4156720"/>
            <a:ext cx="1518490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Arial"/>
                <a:cs typeface="Arial"/>
              </a:rPr>
              <a:t>Sc-Mn</a:t>
            </a:r>
            <a:endParaRPr lang="en-US" sz="36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728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768600" y="76200"/>
            <a:ext cx="90678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27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sp>
        <p:nvSpPr>
          <p:cNvPr id="46" name="TextBox 45"/>
          <p:cNvSpPr txBox="1"/>
          <p:nvPr/>
        </p:nvSpPr>
        <p:spPr>
          <a:xfrm>
            <a:off x="4486176" y="8117160"/>
            <a:ext cx="8181396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10 </a:t>
            </a:r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GeV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/n                10 </a:t>
            </a:r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TeV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/n                 10 </a:t>
            </a:r>
            <a:r>
              <a:rPr lang="en-US" sz="2800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sz="2800" dirty="0" err="1" smtClean="0">
                <a:solidFill>
                  <a:schemeClr val="bg1"/>
                </a:solidFill>
                <a:latin typeface="Arial"/>
                <a:cs typeface="Arial"/>
              </a:rPr>
              <a:t>eV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/n</a:t>
            </a:r>
            <a:endParaRPr lang="en-US" sz="2800" baseline="300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5700"/>
            <a:ext cx="13004800" cy="743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33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768600" y="76200"/>
            <a:ext cx="90678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28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grpSp>
        <p:nvGrpSpPr>
          <p:cNvPr id="3" name="Group 2"/>
          <p:cNvGrpSpPr/>
          <p:nvPr/>
        </p:nvGrpSpPr>
        <p:grpSpPr>
          <a:xfrm>
            <a:off x="1081754" y="1204391"/>
            <a:ext cx="12045382" cy="7371689"/>
            <a:chOff x="505690" y="1204391"/>
            <a:chExt cx="12045382" cy="73716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690" y="1204391"/>
              <a:ext cx="12045382" cy="7371689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284585" y="7829128"/>
              <a:ext cx="10257109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"/>
                  <a:cs typeface="Arial"/>
                </a:rPr>
                <a:t>1 </a:t>
              </a:r>
              <a:r>
                <a:rPr lang="en-US" sz="2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GeV</a:t>
              </a:r>
              <a:r>
                <a:rPr lang="en-US" sz="2800" dirty="0" smtClean="0">
                  <a:solidFill>
                    <a:schemeClr val="bg1"/>
                  </a:solidFill>
                  <a:latin typeface="Arial"/>
                  <a:cs typeface="Arial"/>
                </a:rPr>
                <a:t>/n                10 </a:t>
              </a:r>
              <a:r>
                <a:rPr lang="en-US" sz="2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TeV</a:t>
              </a:r>
              <a:r>
                <a:rPr lang="en-US" sz="2800" dirty="0" smtClean="0">
                  <a:solidFill>
                    <a:schemeClr val="bg1"/>
                  </a:solidFill>
                  <a:latin typeface="Arial"/>
                  <a:cs typeface="Arial"/>
                </a:rPr>
                <a:t>/n                    1 </a:t>
              </a:r>
              <a:r>
                <a:rPr lang="en-US" sz="2800" dirty="0" err="1">
                  <a:solidFill>
                    <a:schemeClr val="bg1"/>
                  </a:solidFill>
                  <a:latin typeface="Arial"/>
                  <a:cs typeface="Arial"/>
                </a:rPr>
                <a:t>P</a:t>
              </a:r>
              <a:r>
                <a:rPr lang="en-US" sz="2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eV</a:t>
              </a:r>
              <a:r>
                <a:rPr lang="en-US" sz="2800" dirty="0" smtClean="0">
                  <a:solidFill>
                    <a:schemeClr val="bg1"/>
                  </a:solidFill>
                  <a:latin typeface="Arial"/>
                  <a:cs typeface="Arial"/>
                </a:rPr>
                <a:t>/n     100 </a:t>
              </a:r>
              <a:r>
                <a:rPr lang="en-US" sz="28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PeV</a:t>
              </a:r>
              <a:r>
                <a:rPr lang="en-US" sz="2800" dirty="0" smtClean="0">
                  <a:solidFill>
                    <a:schemeClr val="bg1"/>
                  </a:solidFill>
                  <a:latin typeface="Arial"/>
                  <a:cs typeface="Arial"/>
                </a:rPr>
                <a:t>/n</a:t>
              </a:r>
              <a:endParaRPr lang="en-US" sz="2800" baseline="30000" dirty="0" smtClean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8045152"/>
            <a:ext cx="1924175" cy="830997"/>
          </a:xfrm>
          <a:prstGeom prst="rect">
            <a:avLst/>
          </a:prstGeom>
          <a:noFill/>
          <a:ln w="28575" cmpd="sng">
            <a:solidFill>
              <a:srgbClr val="BE311A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Note the E</a:t>
            </a:r>
            <a:r>
              <a:rPr lang="en-US" sz="2400" baseline="30000" dirty="0" smtClean="0">
                <a:solidFill>
                  <a:schemeClr val="bg1"/>
                </a:solidFill>
                <a:latin typeface="Arial"/>
                <a:cs typeface="Arial"/>
              </a:rPr>
              <a:t>2.5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multiplier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1029792" y="5812904"/>
            <a:ext cx="936104" cy="792088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7" name="Straight Arrow Connector 6"/>
          <p:cNvCxnSpPr>
            <a:stCxn id="19" idx="0"/>
            <a:endCxn id="5" idx="4"/>
          </p:cNvCxnSpPr>
          <p:nvPr/>
        </p:nvCxnSpPr>
        <p:spPr bwMode="auto">
          <a:xfrm flipV="1">
            <a:off x="962088" y="6604992"/>
            <a:ext cx="535756" cy="144016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BE311A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100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768600" y="76200"/>
            <a:ext cx="90678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Speculation exercise  #3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25936" y="7037040"/>
            <a:ext cx="6429965" cy="132343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Why is the spectrum cut-off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elow 1-10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GeV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29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189" y="1204391"/>
            <a:ext cx="9793088" cy="540060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4584397" y="6028928"/>
            <a:ext cx="0" cy="1080120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57150" cap="flat" cmpd="sng" algn="ctr">
            <a:solidFill>
              <a:srgbClr val="BE311A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522775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Tuesday 24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April 2015</a:t>
            </a: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09.00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10.00	H331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project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/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setup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10.15	Coffee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/tea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10.15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11.15	H331	Radio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detection of Cosmic Rays (Olaf 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Scholten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11.15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	H331	check of setup project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11.30-12.30	H331	Cosmic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Rays atmospheric interaction 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SdJ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12.30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13.30	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Lunch / check of setup project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13.30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14.15	H331	</a:t>
            </a:r>
            <a:r>
              <a:rPr lang="en-US" sz="2800" dirty="0" err="1" smtClean="0">
                <a:solidFill>
                  <a:schemeClr val="bg1"/>
                </a:solidFill>
                <a:ea typeface="ＭＳ Ｐゴシック" pitchFamily="1" charset="-128"/>
              </a:rPr>
              <a:t>HiSPARC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(Bob van 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Eijk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14.30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15.15	H331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SPECTRUM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15.15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15.30	Coffee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/tea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15.45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16.30	H331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SPECTRUM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16.30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17.30	H331	presentations (3’) and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discussion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Schedule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60431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1101800" y="76200"/>
            <a:ext cx="107346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spectrum: low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30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4352"/>
            <a:ext cx="13048430" cy="43204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34448" y="1492424"/>
            <a:ext cx="1287745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ACE/CRIS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Isotope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monitor</a:t>
            </a:r>
            <a:endParaRPr lang="en-US" sz="1800" baseline="300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56" y="5308848"/>
            <a:ext cx="4008636" cy="349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82120" y="5956920"/>
            <a:ext cx="2799164" cy="224676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Sun spot activity</a:t>
            </a:r>
          </a:p>
          <a:p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Cosmic Ray flux</a:t>
            </a:r>
          </a:p>
        </p:txBody>
      </p:sp>
    </p:spTree>
    <p:extLst>
      <p:ext uri="{BB962C8B-B14F-4D97-AF65-F5344CB8AC3E}">
        <p14:creationId xmlns:p14="http://schemas.microsoft.com/office/powerpoint/2010/main" val="25646982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oneer_voyag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408"/>
            <a:ext cx="10102800" cy="7302338"/>
          </a:xfrm>
          <a:prstGeom prst="rect">
            <a:avLst/>
          </a:prstGeom>
        </p:spPr>
      </p:pic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1101800" y="76200"/>
            <a:ext cx="10734600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spectrum: low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31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2613968" y="6965032"/>
            <a:ext cx="2994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Arial"/>
                <a:cs typeface="Arial"/>
              </a:rPr>
              <a:t>Pioneer and Voyager</a:t>
            </a:r>
          </a:p>
          <a:p>
            <a:r>
              <a:rPr lang="en-US" sz="1800" dirty="0" smtClean="0">
                <a:solidFill>
                  <a:schemeClr val="accent1"/>
                </a:solidFill>
                <a:latin typeface="Arial"/>
                <a:cs typeface="Arial"/>
              </a:rPr>
              <a:t>Cosmic Ray energy density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5856" y="3436640"/>
            <a:ext cx="2994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Arial"/>
                <a:cs typeface="Arial"/>
              </a:rPr>
              <a:t>Local Interstellar</a:t>
            </a:r>
          </a:p>
          <a:p>
            <a:r>
              <a:rPr lang="en-US" sz="1800" dirty="0" smtClean="0">
                <a:solidFill>
                  <a:schemeClr val="accent1"/>
                </a:solidFill>
                <a:latin typeface="Arial"/>
                <a:cs typeface="Arial"/>
              </a:rPr>
              <a:t>Cosmic Ray energy density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2400" y="5092824"/>
            <a:ext cx="168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Arial"/>
                <a:cs typeface="Arial"/>
              </a:rPr>
              <a:t>Solar wind</a:t>
            </a:r>
          </a:p>
          <a:p>
            <a:r>
              <a:rPr lang="en-US" sz="1800" dirty="0" smtClean="0">
                <a:solidFill>
                  <a:schemeClr val="accent1"/>
                </a:solidFill>
                <a:latin typeface="Arial"/>
                <a:cs typeface="Arial"/>
              </a:rPr>
              <a:t>energy density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34648" y="7325072"/>
            <a:ext cx="401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Webber, </a:t>
            </a:r>
            <a:r>
              <a:rPr lang="en-US" sz="1800" dirty="0" err="1" smtClean="0">
                <a:solidFill>
                  <a:schemeClr val="bg1"/>
                </a:solidFill>
                <a:latin typeface="Arial"/>
                <a:cs typeface="Arial"/>
              </a:rPr>
              <a:t>AstroPhys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. J 506 (1998) 329 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36" y="773029"/>
            <a:ext cx="3456384" cy="328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035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1101800" y="76200"/>
            <a:ext cx="11233248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spectrum: medium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32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pic>
        <p:nvPicPr>
          <p:cNvPr id="17" name="Picture 16" descr="pioneer_voyag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12" y="1708448"/>
            <a:ext cx="8966090" cy="648072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3550072" y="5236840"/>
            <a:ext cx="3240360" cy="936104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76200" cap="flat" cmpd="sng" algn="ctr">
            <a:solidFill>
              <a:srgbClr val="BE311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286376" y="5956920"/>
            <a:ext cx="5686472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From interstellar space !</a:t>
            </a:r>
          </a:p>
        </p:txBody>
      </p:sp>
    </p:spTree>
    <p:extLst>
      <p:ext uri="{BB962C8B-B14F-4D97-AF65-F5344CB8AC3E}">
        <p14:creationId xmlns:p14="http://schemas.microsoft.com/office/powerpoint/2010/main" val="8339761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360" y="556320"/>
            <a:ext cx="5924702" cy="3672409"/>
          </a:xfrm>
          <a:prstGeom prst="rect">
            <a:avLst/>
          </a:prstGeom>
        </p:spPr>
      </p:pic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711200" y="8591693"/>
            <a:ext cx="3886200" cy="323707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200" y="609600"/>
            <a:ext cx="3885196" cy="818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1372978" y="4065732"/>
            <a:ext cx="1289368" cy="66464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838169" y="1008385"/>
            <a:ext cx="1289368" cy="531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2671667" y="6913706"/>
            <a:ext cx="1143606" cy="62924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1445179" y="6773914"/>
            <a:ext cx="1227350" cy="6513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ankle</a:t>
            </a:r>
          </a:p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1 /km</a:t>
            </a:r>
            <a:r>
              <a:rPr lang="en-GB" sz="1400" baseline="300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/year</a:t>
            </a:r>
            <a:endParaRPr lang="en-GB" sz="140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pic>
        <p:nvPicPr>
          <p:cNvPr id="39" name="Picture 29" descr="leg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18178" y="3932073"/>
            <a:ext cx="2261684" cy="419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Arrow Connector 15"/>
          <p:cNvCxnSpPr>
            <a:cxnSpLocks noChangeShapeType="1"/>
          </p:cNvCxnSpPr>
          <p:nvPr/>
        </p:nvCxnSpPr>
        <p:spPr bwMode="auto">
          <a:xfrm flipV="1">
            <a:off x="2344922" y="6843791"/>
            <a:ext cx="1470350" cy="209749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3080834" y="3220616"/>
            <a:ext cx="1621366" cy="122413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 sz="2400" dirty="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2426301" y="1739958"/>
            <a:ext cx="1470086" cy="41951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Arial" pitchFamily="-1" charset="0"/>
              </a:rPr>
              <a:t>1 /m</a:t>
            </a:r>
            <a:r>
              <a:rPr lang="en-GB" sz="1800" baseline="30000" dirty="0" smtClean="0">
                <a:solidFill>
                  <a:srgbClr val="000000"/>
                </a:solidFill>
                <a:latin typeface="Arial" pitchFamily="-1" charset="0"/>
              </a:rPr>
              <a:t>2</a:t>
            </a:r>
            <a:r>
              <a:rPr lang="en-GB" sz="1800" dirty="0" smtClean="0">
                <a:solidFill>
                  <a:srgbClr val="000000"/>
                </a:solidFill>
                <a:latin typeface="Arial" pitchFamily="-1" charset="0"/>
              </a:rPr>
              <a:t>/sec</a:t>
            </a:r>
            <a:endParaRPr lang="en-GB" sz="1800" dirty="0">
              <a:solidFill>
                <a:srgbClr val="000000"/>
              </a:solidFill>
              <a:latin typeface="Arial" pitchFamily="-1" charset="0"/>
            </a:endParaRPr>
          </a:p>
        </p:txBody>
      </p:sp>
      <p:cxnSp>
        <p:nvCxnSpPr>
          <p:cNvPr id="46" name="Straight Arrow Connector 18"/>
          <p:cNvCxnSpPr>
            <a:cxnSpLocks noChangeShapeType="1"/>
          </p:cNvCxnSpPr>
          <p:nvPr/>
        </p:nvCxnSpPr>
        <p:spPr bwMode="auto">
          <a:xfrm rot="10800000">
            <a:off x="1854806" y="1949659"/>
            <a:ext cx="571803" cy="145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2998201" y="8592823"/>
            <a:ext cx="1470388" cy="27887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Energie [eV]</a:t>
            </a:r>
            <a:endParaRPr lang="en-GB" sz="140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 rot="16200000">
            <a:off x="532217" y="2480336"/>
            <a:ext cx="1748152" cy="40830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Flux [/m</a:t>
            </a:r>
            <a:r>
              <a:rPr lang="en-GB" sz="1800" baseline="300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sr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GeV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]</a:t>
            </a:r>
            <a:endParaRPr lang="en-GB" sz="1800" dirty="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9" name="Rectangle 30"/>
          <p:cNvSpPr>
            <a:spLocks noChangeArrowheads="1"/>
          </p:cNvSpPr>
          <p:nvPr/>
        </p:nvSpPr>
        <p:spPr bwMode="auto">
          <a:xfrm>
            <a:off x="718061" y="691168"/>
            <a:ext cx="135072" cy="1747904"/>
          </a:xfrm>
          <a:prstGeom prst="rect">
            <a:avLst/>
          </a:prstGeom>
          <a:solidFill>
            <a:schemeClr val="tx1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1119507" y="5935218"/>
            <a:ext cx="1224919" cy="3496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1400" baseline="300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e</a:t>
            </a: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 knee</a:t>
            </a:r>
            <a:endParaRPr lang="en-GB" sz="140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51" name="Straight Arrow Connector 18"/>
          <p:cNvCxnSpPr>
            <a:cxnSpLocks noChangeShapeType="1"/>
          </p:cNvCxnSpPr>
          <p:nvPr/>
        </p:nvCxnSpPr>
        <p:spPr bwMode="auto">
          <a:xfrm flipV="1">
            <a:off x="2018178" y="5864964"/>
            <a:ext cx="1388663" cy="279664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52" name="TextBox 51"/>
          <p:cNvSpPr txBox="1"/>
          <p:nvPr/>
        </p:nvSpPr>
        <p:spPr bwMode="auto">
          <a:xfrm>
            <a:off x="1119507" y="8336846"/>
            <a:ext cx="3429285" cy="33547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6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10</a:t>
            </a:r>
            <a:r>
              <a:rPr lang="en-GB" sz="1600" baseline="300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14          </a:t>
            </a:r>
            <a:r>
              <a:rPr lang="en-GB" sz="16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10</a:t>
            </a:r>
            <a:r>
              <a:rPr lang="en-GB" sz="1600" baseline="300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17          </a:t>
            </a:r>
            <a:r>
              <a:rPr lang="en-GB" sz="16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10</a:t>
            </a:r>
            <a:r>
              <a:rPr lang="en-GB" sz="1600" baseline="300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20</a:t>
            </a:r>
            <a:endParaRPr lang="en-GB" sz="1600" baseline="30000">
              <a:solidFill>
                <a:schemeClr val="bg1"/>
              </a:solidFill>
              <a:latin typeface="+mn-lt"/>
              <a:ea typeface="ヒラギノ明朝 ProN W3" pitchFamily="1" charset="-128"/>
              <a:cs typeface="ヒラギノ明朝 ProN W3" pitchFamily="1" charset="-128"/>
              <a:sym typeface="American Typewriter" pitchFamily="1" charset="0"/>
            </a:endParaRP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1101800" y="76200"/>
            <a:ext cx="11233248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spectrum: medium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33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sp>
        <p:nvSpPr>
          <p:cNvPr id="16" name="TextBox 15"/>
          <p:cNvSpPr txBox="1"/>
          <p:nvPr/>
        </p:nvSpPr>
        <p:spPr>
          <a:xfrm>
            <a:off x="6142360" y="5452864"/>
            <a:ext cx="5840060" cy="132343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Nearly perfect power law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10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GeV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&lt; E &lt; 1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PeV</a:t>
            </a: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1173808" y="844352"/>
            <a:ext cx="2232248" cy="4464496"/>
          </a:xfrm>
          <a:prstGeom prst="rect">
            <a:avLst/>
          </a:prstGeom>
          <a:noFill/>
          <a:ln w="38100" cap="flat" cmpd="sng" algn="ctr">
            <a:solidFill>
              <a:srgbClr val="0055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flipV="1">
            <a:off x="3334048" y="4084712"/>
            <a:ext cx="3168352" cy="1224136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rgbClr val="0055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3406056" y="844352"/>
            <a:ext cx="3024336" cy="0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rgbClr val="0055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3838104" y="2284512"/>
            <a:ext cx="1621366" cy="122413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3200" b="1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knee</a:t>
            </a:r>
          </a:p>
          <a:p>
            <a:pPr>
              <a:defRPr/>
            </a:pPr>
            <a:r>
              <a:rPr lang="en-GB" sz="24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1 /m</a:t>
            </a:r>
            <a:r>
              <a:rPr lang="en-GB" sz="2400" baseline="300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24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/year</a:t>
            </a:r>
            <a:endParaRPr lang="en-GB" sz="2400" dirty="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44" name="Straight Arrow Connector 18"/>
          <p:cNvCxnSpPr>
            <a:cxnSpLocks noChangeShapeType="1"/>
          </p:cNvCxnSpPr>
          <p:nvPr/>
        </p:nvCxnSpPr>
        <p:spPr bwMode="auto">
          <a:xfrm flipH="1">
            <a:off x="3080097" y="3292624"/>
            <a:ext cx="1118047" cy="1383766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5134397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711200" y="8591693"/>
            <a:ext cx="3886200" cy="323707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609600"/>
            <a:ext cx="3885196" cy="818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1372978" y="4065732"/>
            <a:ext cx="1289368" cy="66464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838169" y="1008385"/>
            <a:ext cx="1289368" cy="531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2671667" y="6913706"/>
            <a:ext cx="1143606" cy="62924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1445179" y="6773914"/>
            <a:ext cx="1227350" cy="6513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ankle</a:t>
            </a:r>
          </a:p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1 /km</a:t>
            </a:r>
            <a:r>
              <a:rPr lang="en-GB" sz="1400" baseline="300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/year</a:t>
            </a:r>
            <a:endParaRPr lang="en-GB" sz="140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pic>
        <p:nvPicPr>
          <p:cNvPr id="39" name="Picture 29" descr="le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8178" y="3932073"/>
            <a:ext cx="2261684" cy="419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Arrow Connector 15"/>
          <p:cNvCxnSpPr>
            <a:cxnSpLocks noChangeShapeType="1"/>
          </p:cNvCxnSpPr>
          <p:nvPr/>
        </p:nvCxnSpPr>
        <p:spPr bwMode="auto">
          <a:xfrm flipV="1">
            <a:off x="2344922" y="6843791"/>
            <a:ext cx="1470350" cy="209749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3080834" y="3220616"/>
            <a:ext cx="1621366" cy="122413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 sz="2400" dirty="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2426301" y="1739958"/>
            <a:ext cx="1470086" cy="41951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Arial" pitchFamily="-1" charset="0"/>
              </a:rPr>
              <a:t>1 /m</a:t>
            </a:r>
            <a:r>
              <a:rPr lang="en-GB" sz="1800" baseline="30000" dirty="0" smtClean="0">
                <a:solidFill>
                  <a:srgbClr val="000000"/>
                </a:solidFill>
                <a:latin typeface="Arial" pitchFamily="-1" charset="0"/>
              </a:rPr>
              <a:t>2</a:t>
            </a:r>
            <a:r>
              <a:rPr lang="en-GB" sz="1800" dirty="0" smtClean="0">
                <a:solidFill>
                  <a:srgbClr val="000000"/>
                </a:solidFill>
                <a:latin typeface="Arial" pitchFamily="-1" charset="0"/>
              </a:rPr>
              <a:t>/sec</a:t>
            </a:r>
            <a:endParaRPr lang="en-GB" sz="1800" dirty="0">
              <a:solidFill>
                <a:srgbClr val="000000"/>
              </a:solidFill>
              <a:latin typeface="Arial" pitchFamily="-1" charset="0"/>
            </a:endParaRPr>
          </a:p>
        </p:txBody>
      </p:sp>
      <p:cxnSp>
        <p:nvCxnSpPr>
          <p:cNvPr id="46" name="Straight Arrow Connector 18"/>
          <p:cNvCxnSpPr>
            <a:cxnSpLocks noChangeShapeType="1"/>
          </p:cNvCxnSpPr>
          <p:nvPr/>
        </p:nvCxnSpPr>
        <p:spPr bwMode="auto">
          <a:xfrm rot="10800000">
            <a:off x="1854806" y="1949659"/>
            <a:ext cx="571803" cy="145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2998201" y="8592823"/>
            <a:ext cx="1470388" cy="27887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Energie [eV]</a:t>
            </a:r>
            <a:endParaRPr lang="en-GB" sz="140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 rot="16200000">
            <a:off x="532217" y="2480336"/>
            <a:ext cx="1748152" cy="40830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Flux [/m</a:t>
            </a:r>
            <a:r>
              <a:rPr lang="en-GB" sz="1800" baseline="300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sr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GeV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]</a:t>
            </a:r>
            <a:endParaRPr lang="en-GB" sz="1800" dirty="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9" name="Rectangle 30"/>
          <p:cNvSpPr>
            <a:spLocks noChangeArrowheads="1"/>
          </p:cNvSpPr>
          <p:nvPr/>
        </p:nvSpPr>
        <p:spPr bwMode="auto">
          <a:xfrm>
            <a:off x="718061" y="691168"/>
            <a:ext cx="135072" cy="1747904"/>
          </a:xfrm>
          <a:prstGeom prst="rect">
            <a:avLst/>
          </a:prstGeom>
          <a:solidFill>
            <a:schemeClr val="tx1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1119507" y="5935218"/>
            <a:ext cx="1224919" cy="3496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1400" baseline="300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e</a:t>
            </a: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 knee</a:t>
            </a:r>
            <a:endParaRPr lang="en-GB" sz="140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51" name="Straight Arrow Connector 18"/>
          <p:cNvCxnSpPr>
            <a:cxnSpLocks noChangeShapeType="1"/>
          </p:cNvCxnSpPr>
          <p:nvPr/>
        </p:nvCxnSpPr>
        <p:spPr bwMode="auto">
          <a:xfrm flipV="1">
            <a:off x="2018178" y="5864964"/>
            <a:ext cx="1388663" cy="279664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52" name="TextBox 51"/>
          <p:cNvSpPr txBox="1"/>
          <p:nvPr/>
        </p:nvSpPr>
        <p:spPr bwMode="auto">
          <a:xfrm>
            <a:off x="1119507" y="8336846"/>
            <a:ext cx="3429285" cy="33547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6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10</a:t>
            </a:r>
            <a:r>
              <a:rPr lang="en-GB" sz="1600" baseline="300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14          </a:t>
            </a:r>
            <a:r>
              <a:rPr lang="en-GB" sz="16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10</a:t>
            </a:r>
            <a:r>
              <a:rPr lang="en-GB" sz="1600" baseline="300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17          </a:t>
            </a:r>
            <a:r>
              <a:rPr lang="en-GB" sz="16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10</a:t>
            </a:r>
            <a:r>
              <a:rPr lang="en-GB" sz="1600" baseline="300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20</a:t>
            </a:r>
            <a:endParaRPr lang="en-GB" sz="1600" baseline="30000">
              <a:solidFill>
                <a:schemeClr val="bg1"/>
              </a:solidFill>
              <a:latin typeface="+mn-lt"/>
              <a:ea typeface="ヒラギノ明朝 ProN W3" pitchFamily="1" charset="-128"/>
              <a:cs typeface="ヒラギノ明朝 ProN W3" pitchFamily="1" charset="-128"/>
              <a:sym typeface="American Typewriter" pitchFamily="1" charset="0"/>
            </a:endParaRP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1101800" y="76200"/>
            <a:ext cx="11233248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spectrum: high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34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sp>
        <p:nvSpPr>
          <p:cNvPr id="16" name="TextBox 15"/>
          <p:cNvSpPr txBox="1"/>
          <p:nvPr/>
        </p:nvSpPr>
        <p:spPr>
          <a:xfrm>
            <a:off x="6574408" y="8837240"/>
            <a:ext cx="6057417" cy="70788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From intergalactic space !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376" y="4732784"/>
            <a:ext cx="5252832" cy="400115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 bwMode="auto">
          <a:xfrm>
            <a:off x="2844800" y="3810000"/>
            <a:ext cx="1600200" cy="44958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4414168" y="3796680"/>
            <a:ext cx="2232248" cy="936104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4445000" y="8305800"/>
            <a:ext cx="2201416" cy="243408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3838104" y="2284512"/>
            <a:ext cx="1621366" cy="122413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3200" b="1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knee</a:t>
            </a:r>
          </a:p>
          <a:p>
            <a:pPr>
              <a:defRPr/>
            </a:pPr>
            <a:r>
              <a:rPr lang="en-GB" sz="24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1 /m</a:t>
            </a:r>
            <a:r>
              <a:rPr lang="en-GB" sz="2400" baseline="300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24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/year</a:t>
            </a:r>
            <a:endParaRPr lang="en-GB" sz="2400" dirty="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44" name="Straight Arrow Connector 18"/>
          <p:cNvCxnSpPr>
            <a:cxnSpLocks noChangeShapeType="1"/>
          </p:cNvCxnSpPr>
          <p:nvPr/>
        </p:nvCxnSpPr>
        <p:spPr bwMode="auto">
          <a:xfrm flipH="1">
            <a:off x="3080097" y="3292624"/>
            <a:ext cx="1118047" cy="1383766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32" name="TextBox 31"/>
          <p:cNvSpPr txBox="1"/>
          <p:nvPr/>
        </p:nvSpPr>
        <p:spPr>
          <a:xfrm>
            <a:off x="6070352" y="1130637"/>
            <a:ext cx="6627736" cy="31700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Nearly perfect power law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10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eV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&lt; E &lt; 1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EeV</a:t>
            </a: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But different spectral index !</a:t>
            </a: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        </a:t>
            </a:r>
            <a:r>
              <a:rPr lang="en-US" dirty="0" smtClean="0">
                <a:solidFill>
                  <a:srgbClr val="0000D4"/>
                </a:solidFill>
                <a:latin typeface="Arial"/>
                <a:cs typeface="Arial"/>
              </a:rPr>
              <a:t>End of spectrum ?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0966896" y="4228728"/>
            <a:ext cx="0" cy="1872208"/>
          </a:xfrm>
          <a:prstGeom prst="straightConnector1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76200" cap="flat" cmpd="sng" algn="ctr">
            <a:solidFill>
              <a:srgbClr val="0000D4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07861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711200" y="8591693"/>
            <a:ext cx="3886200" cy="323707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609600"/>
            <a:ext cx="3885196" cy="818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1372978" y="4065732"/>
            <a:ext cx="1289368" cy="66464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838169" y="1008385"/>
            <a:ext cx="1289368" cy="531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2671667" y="6913706"/>
            <a:ext cx="1143606" cy="62924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1445179" y="6773914"/>
            <a:ext cx="1227350" cy="6513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ankle</a:t>
            </a:r>
          </a:p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1 /km</a:t>
            </a:r>
            <a:r>
              <a:rPr lang="en-GB" sz="1400" baseline="300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/year</a:t>
            </a:r>
            <a:endParaRPr lang="en-GB" sz="140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pic>
        <p:nvPicPr>
          <p:cNvPr id="39" name="Picture 29" descr="le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8178" y="3932073"/>
            <a:ext cx="2261684" cy="419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Arrow Connector 15"/>
          <p:cNvCxnSpPr>
            <a:cxnSpLocks noChangeShapeType="1"/>
          </p:cNvCxnSpPr>
          <p:nvPr/>
        </p:nvCxnSpPr>
        <p:spPr bwMode="auto">
          <a:xfrm flipV="1">
            <a:off x="2344922" y="6843791"/>
            <a:ext cx="1470350" cy="209749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3080834" y="3220616"/>
            <a:ext cx="1621366" cy="122413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 sz="2400" dirty="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2426301" y="1739958"/>
            <a:ext cx="1470086" cy="41951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Arial" pitchFamily="-1" charset="0"/>
              </a:rPr>
              <a:t>1 /m</a:t>
            </a:r>
            <a:r>
              <a:rPr lang="en-GB" sz="1800" baseline="30000" dirty="0" smtClean="0">
                <a:solidFill>
                  <a:srgbClr val="000000"/>
                </a:solidFill>
                <a:latin typeface="Arial" pitchFamily="-1" charset="0"/>
              </a:rPr>
              <a:t>2</a:t>
            </a:r>
            <a:r>
              <a:rPr lang="en-GB" sz="1800" dirty="0" smtClean="0">
                <a:solidFill>
                  <a:srgbClr val="000000"/>
                </a:solidFill>
                <a:latin typeface="Arial" pitchFamily="-1" charset="0"/>
              </a:rPr>
              <a:t>/sec</a:t>
            </a:r>
            <a:endParaRPr lang="en-GB" sz="1800" dirty="0">
              <a:solidFill>
                <a:srgbClr val="000000"/>
              </a:solidFill>
              <a:latin typeface="Arial" pitchFamily="-1" charset="0"/>
            </a:endParaRPr>
          </a:p>
        </p:txBody>
      </p:sp>
      <p:cxnSp>
        <p:nvCxnSpPr>
          <p:cNvPr id="46" name="Straight Arrow Connector 18"/>
          <p:cNvCxnSpPr>
            <a:cxnSpLocks noChangeShapeType="1"/>
          </p:cNvCxnSpPr>
          <p:nvPr/>
        </p:nvCxnSpPr>
        <p:spPr bwMode="auto">
          <a:xfrm rot="10800000">
            <a:off x="1854806" y="1949659"/>
            <a:ext cx="571803" cy="145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2998201" y="8592823"/>
            <a:ext cx="1470388" cy="27887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Energie [eV]</a:t>
            </a:r>
            <a:endParaRPr lang="en-GB" sz="140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 rot="16200000">
            <a:off x="532217" y="2480336"/>
            <a:ext cx="1748152" cy="40830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Flux [/m</a:t>
            </a:r>
            <a:r>
              <a:rPr lang="en-GB" sz="1800" baseline="300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sr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GeV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]</a:t>
            </a:r>
            <a:endParaRPr lang="en-GB" sz="1800" dirty="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9" name="Rectangle 30"/>
          <p:cNvSpPr>
            <a:spLocks noChangeArrowheads="1"/>
          </p:cNvSpPr>
          <p:nvPr/>
        </p:nvSpPr>
        <p:spPr bwMode="auto">
          <a:xfrm>
            <a:off x="718061" y="691168"/>
            <a:ext cx="135072" cy="1747904"/>
          </a:xfrm>
          <a:prstGeom prst="rect">
            <a:avLst/>
          </a:prstGeom>
          <a:solidFill>
            <a:schemeClr val="tx1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1119507" y="5935218"/>
            <a:ext cx="1224919" cy="3496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1400" baseline="300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e</a:t>
            </a: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 knee</a:t>
            </a:r>
            <a:endParaRPr lang="en-GB" sz="140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51" name="Straight Arrow Connector 18"/>
          <p:cNvCxnSpPr>
            <a:cxnSpLocks noChangeShapeType="1"/>
          </p:cNvCxnSpPr>
          <p:nvPr/>
        </p:nvCxnSpPr>
        <p:spPr bwMode="auto">
          <a:xfrm flipV="1">
            <a:off x="2018178" y="5864964"/>
            <a:ext cx="1388663" cy="279664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52" name="TextBox 51"/>
          <p:cNvSpPr txBox="1"/>
          <p:nvPr/>
        </p:nvSpPr>
        <p:spPr bwMode="auto">
          <a:xfrm>
            <a:off x="1119507" y="8336846"/>
            <a:ext cx="3429285" cy="33547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6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10</a:t>
            </a:r>
            <a:r>
              <a:rPr lang="en-GB" sz="1600" baseline="300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14          </a:t>
            </a:r>
            <a:r>
              <a:rPr lang="en-GB" sz="16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10</a:t>
            </a:r>
            <a:r>
              <a:rPr lang="en-GB" sz="1600" baseline="300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17          </a:t>
            </a:r>
            <a:r>
              <a:rPr lang="en-GB" sz="16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10</a:t>
            </a:r>
            <a:r>
              <a:rPr lang="en-GB" sz="1600" baseline="300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20</a:t>
            </a:r>
            <a:endParaRPr lang="en-GB" sz="1600" baseline="30000">
              <a:solidFill>
                <a:schemeClr val="bg1"/>
              </a:solidFill>
              <a:latin typeface="+mn-lt"/>
              <a:ea typeface="ヒラギノ明朝 ProN W3" pitchFamily="1" charset="-128"/>
              <a:cs typeface="ヒラギノ明朝 ProN W3" pitchFamily="1" charset="-128"/>
              <a:sym typeface="American Typewriter" pitchFamily="1" charset="0"/>
            </a:endParaRP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37704" y="76200"/>
            <a:ext cx="12767096" cy="685800"/>
          </a:xfrm>
        </p:spPr>
        <p:txBody>
          <a:bodyPr/>
          <a:lstStyle/>
          <a:p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spectrum: galactic confinement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35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sp>
        <p:nvSpPr>
          <p:cNvPr id="16" name="TextBox 15"/>
          <p:cNvSpPr txBox="1"/>
          <p:nvPr/>
        </p:nvSpPr>
        <p:spPr>
          <a:xfrm>
            <a:off x="7222480" y="1492424"/>
            <a:ext cx="3291987" cy="624786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rial"/>
                <a:cs typeface="Arial"/>
              </a:rPr>
              <a:t>Galactic</a:t>
            </a:r>
          </a:p>
          <a:p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D4"/>
                </a:solidFill>
                <a:latin typeface="Arial"/>
                <a:cs typeface="Arial"/>
              </a:rPr>
              <a:t>Extra-galactic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173808" y="844352"/>
            <a:ext cx="1656184" cy="3384376"/>
          </a:xfrm>
          <a:prstGeom prst="rect">
            <a:avLst/>
          </a:prstGeom>
          <a:noFill/>
          <a:ln w="38100" cap="flat" cmpd="sng" algn="ctr">
            <a:solidFill>
              <a:srgbClr val="0055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flipV="1">
            <a:off x="2829992" y="2356520"/>
            <a:ext cx="4464496" cy="1872208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0055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2757984" y="844352"/>
            <a:ext cx="4464496" cy="648072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0055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3838104" y="2284512"/>
            <a:ext cx="1621366" cy="122413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3200" b="1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knee</a:t>
            </a:r>
          </a:p>
          <a:p>
            <a:pPr>
              <a:defRPr/>
            </a:pPr>
            <a:r>
              <a:rPr lang="en-GB" sz="24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1 /m</a:t>
            </a:r>
            <a:r>
              <a:rPr lang="en-GB" sz="2400" baseline="300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24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/year</a:t>
            </a:r>
            <a:endParaRPr lang="en-GB" sz="2400" dirty="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44" name="Straight Arrow Connector 18"/>
          <p:cNvCxnSpPr>
            <a:cxnSpLocks noChangeShapeType="1"/>
          </p:cNvCxnSpPr>
          <p:nvPr/>
        </p:nvCxnSpPr>
        <p:spPr bwMode="auto">
          <a:xfrm flipH="1">
            <a:off x="3080097" y="3292624"/>
            <a:ext cx="1118047" cy="1383766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445000" y="7757120"/>
            <a:ext cx="2705472" cy="548680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28"/>
          <p:cNvSpPr/>
          <p:nvPr/>
        </p:nvSpPr>
        <p:spPr bwMode="auto">
          <a:xfrm>
            <a:off x="3190032" y="5164832"/>
            <a:ext cx="1254968" cy="3140968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4414168" y="5164832"/>
            <a:ext cx="2736304" cy="1656184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990232" y="3004592"/>
            <a:ext cx="7620000" cy="3048000"/>
            <a:chOff x="480" y="796"/>
            <a:chExt cx="4800" cy="1920"/>
          </a:xfrm>
        </p:grpSpPr>
        <p:sp>
          <p:nvSpPr>
            <p:cNvPr id="42" name="Oval 5"/>
            <p:cNvSpPr>
              <a:spLocks noChangeArrowheads="1"/>
            </p:cNvSpPr>
            <p:nvPr/>
          </p:nvSpPr>
          <p:spPr bwMode="auto">
            <a:xfrm>
              <a:off x="480" y="796"/>
              <a:ext cx="4800" cy="1920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53" name="Oval 6"/>
            <p:cNvSpPr>
              <a:spLocks noChangeArrowheads="1"/>
            </p:cNvSpPr>
            <p:nvPr/>
          </p:nvSpPr>
          <p:spPr bwMode="auto">
            <a:xfrm>
              <a:off x="1417" y="1687"/>
              <a:ext cx="2926" cy="138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54" name="Oval 7"/>
            <p:cNvSpPr>
              <a:spLocks noChangeArrowheads="1"/>
            </p:cNvSpPr>
            <p:nvPr/>
          </p:nvSpPr>
          <p:spPr bwMode="auto">
            <a:xfrm>
              <a:off x="2588" y="1550"/>
              <a:ext cx="584" cy="412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474" y="977"/>
              <a:ext cx="72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  <a:latin typeface="Times" charset="0"/>
                </a:rPr>
                <a:t>halo</a:t>
              </a:r>
            </a:p>
          </p:txBody>
        </p:sp>
        <p:sp>
          <p:nvSpPr>
            <p:cNvPr id="56" name="Text Box 9"/>
            <p:cNvSpPr txBox="1">
              <a:spLocks noChangeArrowheads="1"/>
            </p:cNvSpPr>
            <p:nvPr/>
          </p:nvSpPr>
          <p:spPr bwMode="auto">
            <a:xfrm>
              <a:off x="1728" y="1276"/>
              <a:ext cx="72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  <a:latin typeface="Times" charset="0"/>
                </a:rPr>
                <a:t>disk</a:t>
              </a:r>
            </a:p>
          </p:txBody>
        </p:sp>
        <p:sp>
          <p:nvSpPr>
            <p:cNvPr id="57" name="Line 10"/>
            <p:cNvSpPr>
              <a:spLocks noChangeShapeType="1"/>
            </p:cNvSpPr>
            <p:nvPr/>
          </p:nvSpPr>
          <p:spPr bwMode="auto">
            <a:xfrm>
              <a:off x="2016" y="1516"/>
              <a:ext cx="144" cy="240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58" name="Text Box 11"/>
            <p:cNvSpPr txBox="1">
              <a:spLocks noChangeArrowheads="1"/>
            </p:cNvSpPr>
            <p:nvPr/>
          </p:nvSpPr>
          <p:spPr bwMode="auto">
            <a:xfrm>
              <a:off x="2448" y="2092"/>
              <a:ext cx="93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  <a:latin typeface="Times" charset="0"/>
                </a:rPr>
                <a:t>bulge</a:t>
              </a:r>
            </a:p>
          </p:txBody>
        </p:sp>
        <p:sp>
          <p:nvSpPr>
            <p:cNvPr id="59" name="Line 12"/>
            <p:cNvSpPr>
              <a:spLocks noChangeShapeType="1"/>
            </p:cNvSpPr>
            <p:nvPr/>
          </p:nvSpPr>
          <p:spPr bwMode="auto">
            <a:xfrm flipV="1">
              <a:off x="2736" y="1852"/>
              <a:ext cx="96" cy="240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60" name="AutoShape 13"/>
            <p:cNvSpPr>
              <a:spLocks noChangeArrowheads="1"/>
            </p:cNvSpPr>
            <p:nvPr/>
          </p:nvSpPr>
          <p:spPr bwMode="auto">
            <a:xfrm>
              <a:off x="3264" y="1708"/>
              <a:ext cx="96" cy="9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61" name="AutoShape 14"/>
            <p:cNvSpPr>
              <a:spLocks noChangeArrowheads="1"/>
            </p:cNvSpPr>
            <p:nvPr/>
          </p:nvSpPr>
          <p:spPr bwMode="auto">
            <a:xfrm>
              <a:off x="3648" y="1708"/>
              <a:ext cx="96" cy="9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64" name="AutoShape 15"/>
            <p:cNvSpPr>
              <a:spLocks noChangeArrowheads="1"/>
            </p:cNvSpPr>
            <p:nvPr/>
          </p:nvSpPr>
          <p:spPr bwMode="auto">
            <a:xfrm>
              <a:off x="1776" y="1708"/>
              <a:ext cx="96" cy="9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65" name="AutoShape 16"/>
            <p:cNvSpPr>
              <a:spLocks noChangeArrowheads="1"/>
            </p:cNvSpPr>
            <p:nvPr/>
          </p:nvSpPr>
          <p:spPr bwMode="auto">
            <a:xfrm>
              <a:off x="2832" y="1660"/>
              <a:ext cx="96" cy="9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67" name="AutoShape 17"/>
            <p:cNvSpPr>
              <a:spLocks noChangeArrowheads="1"/>
            </p:cNvSpPr>
            <p:nvPr/>
          </p:nvSpPr>
          <p:spPr bwMode="auto">
            <a:xfrm>
              <a:off x="2928" y="1756"/>
              <a:ext cx="96" cy="9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69" name="Line 19"/>
            <p:cNvSpPr>
              <a:spLocks noChangeShapeType="1"/>
            </p:cNvSpPr>
            <p:nvPr/>
          </p:nvSpPr>
          <p:spPr bwMode="auto">
            <a:xfrm flipH="1" flipV="1">
              <a:off x="3720" y="1796"/>
              <a:ext cx="96" cy="240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>
            <a:off x="7615384" y="3382825"/>
            <a:ext cx="2055368" cy="701887"/>
          </a:xfrm>
          <a:custGeom>
            <a:avLst/>
            <a:gdLst>
              <a:gd name="connsiteX0" fmla="*/ 0 w 2055368"/>
              <a:gd name="connsiteY0" fmla="*/ 467917 h 701887"/>
              <a:gd name="connsiteX1" fmla="*/ 100261 w 2055368"/>
              <a:gd name="connsiteY1" fmla="*/ 284084 h 701887"/>
              <a:gd name="connsiteX2" fmla="*/ 150392 w 2055368"/>
              <a:gd name="connsiteY2" fmla="*/ 183812 h 701887"/>
              <a:gd name="connsiteX3" fmla="*/ 217234 w 2055368"/>
              <a:gd name="connsiteY3" fmla="*/ 300796 h 701887"/>
              <a:gd name="connsiteX4" fmla="*/ 233944 w 2055368"/>
              <a:gd name="connsiteY4" fmla="*/ 350933 h 701887"/>
              <a:gd name="connsiteX5" fmla="*/ 350916 w 2055368"/>
              <a:gd name="connsiteY5" fmla="*/ 401069 h 701887"/>
              <a:gd name="connsiteX6" fmla="*/ 401047 w 2055368"/>
              <a:gd name="connsiteY6" fmla="*/ 384357 h 701887"/>
              <a:gd name="connsiteX7" fmla="*/ 451178 w 2055368"/>
              <a:gd name="connsiteY7" fmla="*/ 217236 h 701887"/>
              <a:gd name="connsiteX8" fmla="*/ 484599 w 2055368"/>
              <a:gd name="connsiteY8" fmla="*/ 167100 h 701887"/>
              <a:gd name="connsiteX9" fmla="*/ 551440 w 2055368"/>
              <a:gd name="connsiteY9" fmla="*/ 217236 h 701887"/>
              <a:gd name="connsiteX10" fmla="*/ 1002618 w 2055368"/>
              <a:gd name="connsiteY10" fmla="*/ 284084 h 701887"/>
              <a:gd name="connsiteX11" fmla="*/ 935777 w 2055368"/>
              <a:gd name="connsiteY11" fmla="*/ 367645 h 701887"/>
              <a:gd name="connsiteX12" fmla="*/ 919067 w 2055368"/>
              <a:gd name="connsiteY12" fmla="*/ 417781 h 701887"/>
              <a:gd name="connsiteX13" fmla="*/ 768674 w 2055368"/>
              <a:gd name="connsiteY13" fmla="*/ 568190 h 701887"/>
              <a:gd name="connsiteX14" fmla="*/ 701833 w 2055368"/>
              <a:gd name="connsiteY14" fmla="*/ 601614 h 701887"/>
              <a:gd name="connsiteX15" fmla="*/ 584860 w 2055368"/>
              <a:gd name="connsiteY15" fmla="*/ 618326 h 701887"/>
              <a:gd name="connsiteX16" fmla="*/ 451178 w 2055368"/>
              <a:gd name="connsiteY16" fmla="*/ 601614 h 701887"/>
              <a:gd name="connsiteX17" fmla="*/ 451178 w 2055368"/>
              <a:gd name="connsiteY17" fmla="*/ 501342 h 701887"/>
              <a:gd name="connsiteX18" fmla="*/ 501309 w 2055368"/>
              <a:gd name="connsiteY18" fmla="*/ 467917 h 701887"/>
              <a:gd name="connsiteX19" fmla="*/ 618281 w 2055368"/>
              <a:gd name="connsiteY19" fmla="*/ 434493 h 701887"/>
              <a:gd name="connsiteX20" fmla="*/ 685122 w 2055368"/>
              <a:gd name="connsiteY20" fmla="*/ 451205 h 701887"/>
              <a:gd name="connsiteX21" fmla="*/ 618281 w 2055368"/>
              <a:gd name="connsiteY21" fmla="*/ 484629 h 701887"/>
              <a:gd name="connsiteX22" fmla="*/ 484599 w 2055368"/>
              <a:gd name="connsiteY22" fmla="*/ 467917 h 701887"/>
              <a:gd name="connsiteX23" fmla="*/ 434468 w 2055368"/>
              <a:gd name="connsiteY23" fmla="*/ 401069 h 701887"/>
              <a:gd name="connsiteX24" fmla="*/ 451178 w 2055368"/>
              <a:gd name="connsiteY24" fmla="*/ 334221 h 701887"/>
              <a:gd name="connsiteX25" fmla="*/ 501309 w 2055368"/>
              <a:gd name="connsiteY25" fmla="*/ 317508 h 701887"/>
              <a:gd name="connsiteX26" fmla="*/ 701833 w 2055368"/>
              <a:gd name="connsiteY26" fmla="*/ 300796 h 701887"/>
              <a:gd name="connsiteX27" fmla="*/ 919067 w 2055368"/>
              <a:gd name="connsiteY27" fmla="*/ 250660 h 701887"/>
              <a:gd name="connsiteX28" fmla="*/ 1336824 w 2055368"/>
              <a:gd name="connsiteY28" fmla="*/ 200524 h 701887"/>
              <a:gd name="connsiteX29" fmla="*/ 1203142 w 2055368"/>
              <a:gd name="connsiteY29" fmla="*/ 116963 h 701887"/>
              <a:gd name="connsiteX30" fmla="*/ 1102880 w 2055368"/>
              <a:gd name="connsiteY30" fmla="*/ 83539 h 701887"/>
              <a:gd name="connsiteX31" fmla="*/ 969198 w 2055368"/>
              <a:gd name="connsiteY31" fmla="*/ 116963 h 701887"/>
              <a:gd name="connsiteX32" fmla="*/ 885646 w 2055368"/>
              <a:gd name="connsiteY32" fmla="*/ 250660 h 701887"/>
              <a:gd name="connsiteX33" fmla="*/ 835515 w 2055368"/>
              <a:gd name="connsiteY33" fmla="*/ 317508 h 701887"/>
              <a:gd name="connsiteX34" fmla="*/ 768674 w 2055368"/>
              <a:gd name="connsiteY34" fmla="*/ 501342 h 701887"/>
              <a:gd name="connsiteX35" fmla="*/ 751964 w 2055368"/>
              <a:gd name="connsiteY35" fmla="*/ 584902 h 701887"/>
              <a:gd name="connsiteX36" fmla="*/ 735253 w 2055368"/>
              <a:gd name="connsiteY36" fmla="*/ 651750 h 701887"/>
              <a:gd name="connsiteX37" fmla="*/ 718543 w 2055368"/>
              <a:gd name="connsiteY37" fmla="*/ 701887 h 701887"/>
              <a:gd name="connsiteX38" fmla="*/ 818805 w 2055368"/>
              <a:gd name="connsiteY38" fmla="*/ 584902 h 701887"/>
              <a:gd name="connsiteX39" fmla="*/ 1036039 w 2055368"/>
              <a:gd name="connsiteY39" fmla="*/ 467917 h 701887"/>
              <a:gd name="connsiteX40" fmla="*/ 1102880 w 2055368"/>
              <a:gd name="connsiteY40" fmla="*/ 451205 h 701887"/>
              <a:gd name="connsiteX41" fmla="*/ 1186432 w 2055368"/>
              <a:gd name="connsiteY41" fmla="*/ 417781 h 701887"/>
              <a:gd name="connsiteX42" fmla="*/ 1788003 w 2055368"/>
              <a:gd name="connsiteY42" fmla="*/ 401069 h 701887"/>
              <a:gd name="connsiteX43" fmla="*/ 1771293 w 2055368"/>
              <a:gd name="connsiteY43" fmla="*/ 16691 h 701887"/>
              <a:gd name="connsiteX44" fmla="*/ 1587479 w 2055368"/>
              <a:gd name="connsiteY44" fmla="*/ 33403 h 701887"/>
              <a:gd name="connsiteX45" fmla="*/ 1537348 w 2055368"/>
              <a:gd name="connsiteY45" fmla="*/ 116963 h 701887"/>
              <a:gd name="connsiteX46" fmla="*/ 1503928 w 2055368"/>
              <a:gd name="connsiteY46" fmla="*/ 200524 h 701887"/>
              <a:gd name="connsiteX47" fmla="*/ 1453797 w 2055368"/>
              <a:gd name="connsiteY47" fmla="*/ 267372 h 701887"/>
              <a:gd name="connsiteX48" fmla="*/ 1336824 w 2055368"/>
              <a:gd name="connsiteY48" fmla="*/ 401069 h 701887"/>
              <a:gd name="connsiteX49" fmla="*/ 1286694 w 2055368"/>
              <a:gd name="connsiteY49" fmla="*/ 417781 h 701887"/>
              <a:gd name="connsiteX50" fmla="*/ 1253273 w 2055368"/>
              <a:gd name="connsiteY50" fmla="*/ 367645 h 701887"/>
              <a:gd name="connsiteX51" fmla="*/ 1336824 w 2055368"/>
              <a:gd name="connsiteY51" fmla="*/ 250660 h 701887"/>
              <a:gd name="connsiteX52" fmla="*/ 1386955 w 2055368"/>
              <a:gd name="connsiteY52" fmla="*/ 300796 h 701887"/>
              <a:gd name="connsiteX53" fmla="*/ 1420376 w 2055368"/>
              <a:gd name="connsiteY53" fmla="*/ 367645 h 701887"/>
              <a:gd name="connsiteX54" fmla="*/ 1470507 w 2055368"/>
              <a:gd name="connsiteY54" fmla="*/ 434493 h 701887"/>
              <a:gd name="connsiteX55" fmla="*/ 1503928 w 2055368"/>
              <a:gd name="connsiteY55" fmla="*/ 484629 h 701887"/>
              <a:gd name="connsiteX56" fmla="*/ 1671031 w 2055368"/>
              <a:gd name="connsiteY56" fmla="*/ 501342 h 701887"/>
              <a:gd name="connsiteX57" fmla="*/ 1821424 w 2055368"/>
              <a:gd name="connsiteY57" fmla="*/ 568190 h 701887"/>
              <a:gd name="connsiteX58" fmla="*/ 1955106 w 2055368"/>
              <a:gd name="connsiteY58" fmla="*/ 618326 h 701887"/>
              <a:gd name="connsiteX59" fmla="*/ 1938396 w 2055368"/>
              <a:gd name="connsiteY59" fmla="*/ 551478 h 701887"/>
              <a:gd name="connsiteX60" fmla="*/ 1838134 w 2055368"/>
              <a:gd name="connsiteY60" fmla="*/ 501342 h 701887"/>
              <a:gd name="connsiteX61" fmla="*/ 1804713 w 2055368"/>
              <a:gd name="connsiteY61" fmla="*/ 467917 h 701887"/>
              <a:gd name="connsiteX62" fmla="*/ 1637610 w 2055368"/>
              <a:gd name="connsiteY62" fmla="*/ 467917 h 701887"/>
              <a:gd name="connsiteX63" fmla="*/ 1654320 w 2055368"/>
              <a:gd name="connsiteY63" fmla="*/ 534766 h 701887"/>
              <a:gd name="connsiteX64" fmla="*/ 1754582 w 2055368"/>
              <a:gd name="connsiteY64" fmla="*/ 551478 h 701887"/>
              <a:gd name="connsiteX65" fmla="*/ 1838134 w 2055368"/>
              <a:gd name="connsiteY65" fmla="*/ 568190 h 701887"/>
              <a:gd name="connsiteX66" fmla="*/ 1988527 w 2055368"/>
              <a:gd name="connsiteY66" fmla="*/ 551478 h 701887"/>
              <a:gd name="connsiteX67" fmla="*/ 2055368 w 2055368"/>
              <a:gd name="connsiteY67" fmla="*/ 534766 h 7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055368" h="701887">
                <a:moveTo>
                  <a:pt x="0" y="467917"/>
                </a:moveTo>
                <a:cubicBezTo>
                  <a:pt x="75052" y="280265"/>
                  <a:pt x="-18991" y="498760"/>
                  <a:pt x="100261" y="284084"/>
                </a:cubicBezTo>
                <a:cubicBezTo>
                  <a:pt x="215569" y="76508"/>
                  <a:pt x="2028" y="406385"/>
                  <a:pt x="150392" y="183812"/>
                </a:cubicBezTo>
                <a:cubicBezTo>
                  <a:pt x="188709" y="298771"/>
                  <a:pt x="136297" y="159141"/>
                  <a:pt x="217234" y="300796"/>
                </a:cubicBezTo>
                <a:cubicBezTo>
                  <a:pt x="225973" y="316091"/>
                  <a:pt x="222940" y="337177"/>
                  <a:pt x="233944" y="350933"/>
                </a:cubicBezTo>
                <a:cubicBezTo>
                  <a:pt x="262793" y="386999"/>
                  <a:pt x="310778" y="391033"/>
                  <a:pt x="350916" y="401069"/>
                </a:cubicBezTo>
                <a:cubicBezTo>
                  <a:pt x="367626" y="395498"/>
                  <a:pt x="389771" y="397889"/>
                  <a:pt x="401047" y="384357"/>
                </a:cubicBezTo>
                <a:cubicBezTo>
                  <a:pt x="444005" y="332802"/>
                  <a:pt x="429543" y="274935"/>
                  <a:pt x="451178" y="217236"/>
                </a:cubicBezTo>
                <a:cubicBezTo>
                  <a:pt x="458230" y="198430"/>
                  <a:pt x="473459" y="183812"/>
                  <a:pt x="484599" y="167100"/>
                </a:cubicBezTo>
                <a:cubicBezTo>
                  <a:pt x="506879" y="183812"/>
                  <a:pt x="523850" y="213430"/>
                  <a:pt x="551440" y="217236"/>
                </a:cubicBezTo>
                <a:cubicBezTo>
                  <a:pt x="1020745" y="281974"/>
                  <a:pt x="887363" y="111180"/>
                  <a:pt x="1002618" y="284084"/>
                </a:cubicBezTo>
                <a:cubicBezTo>
                  <a:pt x="980338" y="311938"/>
                  <a:pt x="954680" y="337397"/>
                  <a:pt x="935777" y="367645"/>
                </a:cubicBezTo>
                <a:cubicBezTo>
                  <a:pt x="926441" y="382584"/>
                  <a:pt x="928403" y="402842"/>
                  <a:pt x="919067" y="417781"/>
                </a:cubicBezTo>
                <a:cubicBezTo>
                  <a:pt x="879282" y="481444"/>
                  <a:pt x="830742" y="526807"/>
                  <a:pt x="768674" y="568190"/>
                </a:cubicBezTo>
                <a:cubicBezTo>
                  <a:pt x="747948" y="582009"/>
                  <a:pt x="725866" y="595059"/>
                  <a:pt x="701833" y="601614"/>
                </a:cubicBezTo>
                <a:cubicBezTo>
                  <a:pt x="663834" y="611978"/>
                  <a:pt x="623851" y="612755"/>
                  <a:pt x="584860" y="618326"/>
                </a:cubicBezTo>
                <a:cubicBezTo>
                  <a:pt x="540299" y="612755"/>
                  <a:pt x="492214" y="619854"/>
                  <a:pt x="451178" y="601614"/>
                </a:cubicBezTo>
                <a:cubicBezTo>
                  <a:pt x="418306" y="587003"/>
                  <a:pt x="439490" y="515953"/>
                  <a:pt x="451178" y="501342"/>
                </a:cubicBezTo>
                <a:cubicBezTo>
                  <a:pt x="463724" y="485658"/>
                  <a:pt x="483346" y="476900"/>
                  <a:pt x="501309" y="467917"/>
                </a:cubicBezTo>
                <a:cubicBezTo>
                  <a:pt x="525281" y="455930"/>
                  <a:pt x="596866" y="439847"/>
                  <a:pt x="618281" y="434493"/>
                </a:cubicBezTo>
                <a:cubicBezTo>
                  <a:pt x="640561" y="440064"/>
                  <a:pt x="685122" y="428239"/>
                  <a:pt x="685122" y="451205"/>
                </a:cubicBezTo>
                <a:cubicBezTo>
                  <a:pt x="685122" y="476116"/>
                  <a:pt x="643106" y="482560"/>
                  <a:pt x="618281" y="484629"/>
                </a:cubicBezTo>
                <a:cubicBezTo>
                  <a:pt x="573529" y="488359"/>
                  <a:pt x="529160" y="473488"/>
                  <a:pt x="484599" y="467917"/>
                </a:cubicBezTo>
                <a:cubicBezTo>
                  <a:pt x="467889" y="445634"/>
                  <a:pt x="441223" y="428090"/>
                  <a:pt x="434468" y="401069"/>
                </a:cubicBezTo>
                <a:cubicBezTo>
                  <a:pt x="428898" y="378786"/>
                  <a:pt x="436831" y="352157"/>
                  <a:pt x="451178" y="334221"/>
                </a:cubicBezTo>
                <a:cubicBezTo>
                  <a:pt x="462181" y="320466"/>
                  <a:pt x="483849" y="319836"/>
                  <a:pt x="501309" y="317508"/>
                </a:cubicBezTo>
                <a:cubicBezTo>
                  <a:pt x="567794" y="308642"/>
                  <a:pt x="634992" y="306367"/>
                  <a:pt x="701833" y="300796"/>
                </a:cubicBezTo>
                <a:cubicBezTo>
                  <a:pt x="774244" y="284084"/>
                  <a:pt x="845833" y="263288"/>
                  <a:pt x="919067" y="250660"/>
                </a:cubicBezTo>
                <a:cubicBezTo>
                  <a:pt x="990979" y="238260"/>
                  <a:pt x="1235038" y="211835"/>
                  <a:pt x="1336824" y="200524"/>
                </a:cubicBezTo>
                <a:cubicBezTo>
                  <a:pt x="1244198" y="107887"/>
                  <a:pt x="1307511" y="148277"/>
                  <a:pt x="1203142" y="116963"/>
                </a:cubicBezTo>
                <a:cubicBezTo>
                  <a:pt x="1169399" y="106839"/>
                  <a:pt x="1102880" y="83539"/>
                  <a:pt x="1102880" y="83539"/>
                </a:cubicBezTo>
                <a:cubicBezTo>
                  <a:pt x="1058319" y="94680"/>
                  <a:pt x="1009521" y="94966"/>
                  <a:pt x="969198" y="116963"/>
                </a:cubicBezTo>
                <a:cubicBezTo>
                  <a:pt x="933288" y="136552"/>
                  <a:pt x="905434" y="218997"/>
                  <a:pt x="885646" y="250660"/>
                </a:cubicBezTo>
                <a:cubicBezTo>
                  <a:pt x="870885" y="274279"/>
                  <a:pt x="849040" y="293160"/>
                  <a:pt x="835515" y="317508"/>
                </a:cubicBezTo>
                <a:cubicBezTo>
                  <a:pt x="819500" y="346339"/>
                  <a:pt x="775774" y="475307"/>
                  <a:pt x="768674" y="501342"/>
                </a:cubicBezTo>
                <a:cubicBezTo>
                  <a:pt x="761201" y="528746"/>
                  <a:pt x="758125" y="557173"/>
                  <a:pt x="751964" y="584902"/>
                </a:cubicBezTo>
                <a:cubicBezTo>
                  <a:pt x="746982" y="607324"/>
                  <a:pt x="741562" y="629665"/>
                  <a:pt x="735253" y="651750"/>
                </a:cubicBezTo>
                <a:cubicBezTo>
                  <a:pt x="730414" y="668688"/>
                  <a:pt x="700927" y="701887"/>
                  <a:pt x="718543" y="701887"/>
                </a:cubicBezTo>
                <a:cubicBezTo>
                  <a:pt x="737150" y="701887"/>
                  <a:pt x="814855" y="588358"/>
                  <a:pt x="818805" y="584902"/>
                </a:cubicBezTo>
                <a:cubicBezTo>
                  <a:pt x="847081" y="560158"/>
                  <a:pt x="1023624" y="471021"/>
                  <a:pt x="1036039" y="467917"/>
                </a:cubicBezTo>
                <a:cubicBezTo>
                  <a:pt x="1058319" y="462346"/>
                  <a:pt x="1081093" y="458468"/>
                  <a:pt x="1102880" y="451205"/>
                </a:cubicBezTo>
                <a:cubicBezTo>
                  <a:pt x="1131337" y="441718"/>
                  <a:pt x="1156516" y="419970"/>
                  <a:pt x="1186432" y="417781"/>
                </a:cubicBezTo>
                <a:cubicBezTo>
                  <a:pt x="1386498" y="403141"/>
                  <a:pt x="1587479" y="406640"/>
                  <a:pt x="1788003" y="401069"/>
                </a:cubicBezTo>
                <a:cubicBezTo>
                  <a:pt x="1797832" y="312599"/>
                  <a:pt x="1836178" y="81583"/>
                  <a:pt x="1771293" y="16691"/>
                </a:cubicBezTo>
                <a:cubicBezTo>
                  <a:pt x="1727791" y="-26815"/>
                  <a:pt x="1648750" y="27832"/>
                  <a:pt x="1587479" y="33403"/>
                </a:cubicBezTo>
                <a:cubicBezTo>
                  <a:pt x="1570769" y="61256"/>
                  <a:pt x="1551873" y="87910"/>
                  <a:pt x="1537348" y="116963"/>
                </a:cubicBezTo>
                <a:cubicBezTo>
                  <a:pt x="1523933" y="143795"/>
                  <a:pt x="1518495" y="174300"/>
                  <a:pt x="1503928" y="200524"/>
                </a:cubicBezTo>
                <a:cubicBezTo>
                  <a:pt x="1490403" y="224872"/>
                  <a:pt x="1469768" y="244554"/>
                  <a:pt x="1453797" y="267372"/>
                </a:cubicBezTo>
                <a:cubicBezTo>
                  <a:pt x="1399811" y="344503"/>
                  <a:pt x="1408380" y="365287"/>
                  <a:pt x="1336824" y="401069"/>
                </a:cubicBezTo>
                <a:cubicBezTo>
                  <a:pt x="1321070" y="408947"/>
                  <a:pt x="1303404" y="412210"/>
                  <a:pt x="1286694" y="417781"/>
                </a:cubicBezTo>
                <a:cubicBezTo>
                  <a:pt x="1275554" y="401069"/>
                  <a:pt x="1253273" y="387730"/>
                  <a:pt x="1253273" y="367645"/>
                </a:cubicBezTo>
                <a:cubicBezTo>
                  <a:pt x="1253273" y="263660"/>
                  <a:pt x="1272764" y="272016"/>
                  <a:pt x="1336824" y="250660"/>
                </a:cubicBezTo>
                <a:cubicBezTo>
                  <a:pt x="1353534" y="267372"/>
                  <a:pt x="1373219" y="281564"/>
                  <a:pt x="1386955" y="300796"/>
                </a:cubicBezTo>
                <a:cubicBezTo>
                  <a:pt x="1401434" y="321069"/>
                  <a:pt x="1407173" y="346519"/>
                  <a:pt x="1420376" y="367645"/>
                </a:cubicBezTo>
                <a:cubicBezTo>
                  <a:pt x="1435137" y="391264"/>
                  <a:pt x="1454319" y="411828"/>
                  <a:pt x="1470507" y="434493"/>
                </a:cubicBezTo>
                <a:cubicBezTo>
                  <a:pt x="1482180" y="450837"/>
                  <a:pt x="1484874" y="478277"/>
                  <a:pt x="1503928" y="484629"/>
                </a:cubicBezTo>
                <a:cubicBezTo>
                  <a:pt x="1557034" y="502333"/>
                  <a:pt x="1615330" y="495771"/>
                  <a:pt x="1671031" y="501342"/>
                </a:cubicBezTo>
                <a:cubicBezTo>
                  <a:pt x="1777118" y="536708"/>
                  <a:pt x="1661903" y="495673"/>
                  <a:pt x="1821424" y="568190"/>
                </a:cubicBezTo>
                <a:cubicBezTo>
                  <a:pt x="1876374" y="593170"/>
                  <a:pt x="1902917" y="600928"/>
                  <a:pt x="1955106" y="618326"/>
                </a:cubicBezTo>
                <a:cubicBezTo>
                  <a:pt x="1949536" y="596043"/>
                  <a:pt x="1951136" y="570589"/>
                  <a:pt x="1938396" y="551478"/>
                </a:cubicBezTo>
                <a:cubicBezTo>
                  <a:pt x="1919886" y="523710"/>
                  <a:pt x="1866732" y="510876"/>
                  <a:pt x="1838134" y="501342"/>
                </a:cubicBezTo>
                <a:cubicBezTo>
                  <a:pt x="1826994" y="490200"/>
                  <a:pt x="1818805" y="474964"/>
                  <a:pt x="1804713" y="467917"/>
                </a:cubicBezTo>
                <a:cubicBezTo>
                  <a:pt x="1742394" y="436754"/>
                  <a:pt x="1705361" y="456624"/>
                  <a:pt x="1637610" y="467917"/>
                </a:cubicBezTo>
                <a:cubicBezTo>
                  <a:pt x="1643180" y="490200"/>
                  <a:pt x="1635630" y="521415"/>
                  <a:pt x="1654320" y="534766"/>
                </a:cubicBezTo>
                <a:cubicBezTo>
                  <a:pt x="1681890" y="554461"/>
                  <a:pt x="1721247" y="545416"/>
                  <a:pt x="1754582" y="551478"/>
                </a:cubicBezTo>
                <a:cubicBezTo>
                  <a:pt x="1782526" y="556559"/>
                  <a:pt x="1810283" y="562619"/>
                  <a:pt x="1838134" y="568190"/>
                </a:cubicBezTo>
                <a:cubicBezTo>
                  <a:pt x="1888265" y="562619"/>
                  <a:pt x="1938774" y="559771"/>
                  <a:pt x="1988527" y="551478"/>
                </a:cubicBezTo>
                <a:cubicBezTo>
                  <a:pt x="2099357" y="533004"/>
                  <a:pt x="2003520" y="534766"/>
                  <a:pt x="2055368" y="534766"/>
                </a:cubicBezTo>
              </a:path>
            </a:pathLst>
          </a:custGeom>
          <a:ln>
            <a:solidFill>
              <a:srgbClr val="008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17" name="Curved Connector 16"/>
          <p:cNvCxnSpPr/>
          <p:nvPr/>
        </p:nvCxnSpPr>
        <p:spPr bwMode="auto">
          <a:xfrm>
            <a:off x="9814768" y="4876800"/>
            <a:ext cx="1440160" cy="1224136"/>
          </a:xfrm>
          <a:prstGeom prst="curvedConnector3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12700" cap="flat" cmpd="sng" algn="ctr">
            <a:solidFill>
              <a:srgbClr val="0000D4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232607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711200" y="8591693"/>
            <a:ext cx="3886200" cy="323707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609600"/>
            <a:ext cx="3885196" cy="818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1372978" y="4065732"/>
            <a:ext cx="1289368" cy="66464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838169" y="1008385"/>
            <a:ext cx="1289368" cy="531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2671667" y="6913706"/>
            <a:ext cx="1143606" cy="62924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1445179" y="6773914"/>
            <a:ext cx="1227350" cy="6513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ankle</a:t>
            </a:r>
          </a:p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1 /km</a:t>
            </a:r>
            <a:r>
              <a:rPr lang="en-GB" sz="1400" baseline="300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/year</a:t>
            </a:r>
            <a:endParaRPr lang="en-GB" sz="140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pic>
        <p:nvPicPr>
          <p:cNvPr id="39" name="Picture 29" descr="le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8178" y="3932073"/>
            <a:ext cx="2261684" cy="419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Arrow Connector 15"/>
          <p:cNvCxnSpPr>
            <a:cxnSpLocks noChangeShapeType="1"/>
          </p:cNvCxnSpPr>
          <p:nvPr/>
        </p:nvCxnSpPr>
        <p:spPr bwMode="auto">
          <a:xfrm flipV="1">
            <a:off x="2344922" y="6843791"/>
            <a:ext cx="1470350" cy="209749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3080834" y="3220616"/>
            <a:ext cx="1621366" cy="122413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 sz="2400" dirty="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2426301" y="1739958"/>
            <a:ext cx="1470086" cy="41951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Arial" pitchFamily="-1" charset="0"/>
              </a:rPr>
              <a:t>1 /m</a:t>
            </a:r>
            <a:r>
              <a:rPr lang="en-GB" sz="1800" baseline="30000" dirty="0" smtClean="0">
                <a:solidFill>
                  <a:srgbClr val="000000"/>
                </a:solidFill>
                <a:latin typeface="Arial" pitchFamily="-1" charset="0"/>
              </a:rPr>
              <a:t>2</a:t>
            </a:r>
            <a:r>
              <a:rPr lang="en-GB" sz="1800" dirty="0" smtClean="0">
                <a:solidFill>
                  <a:srgbClr val="000000"/>
                </a:solidFill>
                <a:latin typeface="Arial" pitchFamily="-1" charset="0"/>
              </a:rPr>
              <a:t>/sec</a:t>
            </a:r>
            <a:endParaRPr lang="en-GB" sz="1800" dirty="0">
              <a:solidFill>
                <a:srgbClr val="000000"/>
              </a:solidFill>
              <a:latin typeface="Arial" pitchFamily="-1" charset="0"/>
            </a:endParaRPr>
          </a:p>
        </p:txBody>
      </p:sp>
      <p:cxnSp>
        <p:nvCxnSpPr>
          <p:cNvPr id="46" name="Straight Arrow Connector 18"/>
          <p:cNvCxnSpPr>
            <a:cxnSpLocks noChangeShapeType="1"/>
          </p:cNvCxnSpPr>
          <p:nvPr/>
        </p:nvCxnSpPr>
        <p:spPr bwMode="auto">
          <a:xfrm rot="10800000">
            <a:off x="1854806" y="1949659"/>
            <a:ext cx="571803" cy="145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2998201" y="8592823"/>
            <a:ext cx="1470388" cy="27887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Energie [eV]</a:t>
            </a:r>
            <a:endParaRPr lang="en-GB" sz="140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 rot="16200000">
            <a:off x="532217" y="2480336"/>
            <a:ext cx="1748152" cy="40830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Flux [/m</a:t>
            </a:r>
            <a:r>
              <a:rPr lang="en-GB" sz="1800" baseline="300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sr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GeV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]</a:t>
            </a:r>
            <a:endParaRPr lang="en-GB" sz="1800" dirty="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49" name="Rectangle 30"/>
          <p:cNvSpPr>
            <a:spLocks noChangeArrowheads="1"/>
          </p:cNvSpPr>
          <p:nvPr/>
        </p:nvSpPr>
        <p:spPr bwMode="auto">
          <a:xfrm>
            <a:off x="718061" y="691168"/>
            <a:ext cx="135072" cy="1747904"/>
          </a:xfrm>
          <a:prstGeom prst="rect">
            <a:avLst/>
          </a:prstGeom>
          <a:solidFill>
            <a:schemeClr val="tx1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1119507" y="5935218"/>
            <a:ext cx="1224919" cy="3496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1400" baseline="300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e</a:t>
            </a:r>
            <a:r>
              <a:rPr lang="en-GB" sz="140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 knee</a:t>
            </a:r>
            <a:endParaRPr lang="en-GB" sz="140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51" name="Straight Arrow Connector 18"/>
          <p:cNvCxnSpPr>
            <a:cxnSpLocks noChangeShapeType="1"/>
          </p:cNvCxnSpPr>
          <p:nvPr/>
        </p:nvCxnSpPr>
        <p:spPr bwMode="auto">
          <a:xfrm flipV="1">
            <a:off x="2018178" y="5864964"/>
            <a:ext cx="1388663" cy="279664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52" name="TextBox 51"/>
          <p:cNvSpPr txBox="1"/>
          <p:nvPr/>
        </p:nvSpPr>
        <p:spPr bwMode="auto">
          <a:xfrm>
            <a:off x="1119507" y="8336846"/>
            <a:ext cx="3429285" cy="33547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6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10</a:t>
            </a:r>
            <a:r>
              <a:rPr lang="en-GB" sz="1600" baseline="300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14          </a:t>
            </a:r>
            <a:r>
              <a:rPr lang="en-GB" sz="16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10</a:t>
            </a:r>
            <a:r>
              <a:rPr lang="en-GB" sz="1600" baseline="300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17          </a:t>
            </a:r>
            <a:r>
              <a:rPr lang="en-GB" sz="16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10</a:t>
            </a:r>
            <a:r>
              <a:rPr lang="en-GB" sz="1600" baseline="30000" smtClean="0">
                <a:solidFill>
                  <a:schemeClr val="bg1"/>
                </a:solidFill>
                <a:latin typeface="+mn-lt"/>
                <a:ea typeface="ヒラギノ明朝 ProN W3" pitchFamily="1" charset="-128"/>
                <a:cs typeface="ヒラギノ明朝 ProN W3" pitchFamily="1" charset="-128"/>
                <a:sym typeface="American Typewriter" pitchFamily="1" charset="0"/>
              </a:rPr>
              <a:t>20</a:t>
            </a:r>
            <a:endParaRPr lang="en-GB" sz="1600" baseline="30000">
              <a:solidFill>
                <a:schemeClr val="bg1"/>
              </a:solidFill>
              <a:latin typeface="+mn-lt"/>
              <a:ea typeface="ヒラギノ明朝 ProN W3" pitchFamily="1" charset="-128"/>
              <a:cs typeface="ヒラギノ明朝 ProN W3" pitchFamily="1" charset="-128"/>
              <a:sym typeface="American Typewriter" pitchFamily="1" charset="0"/>
            </a:endParaRP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237704" y="76200"/>
            <a:ext cx="12767096" cy="685800"/>
          </a:xfrm>
        </p:spPr>
        <p:txBody>
          <a:bodyPr/>
          <a:lstStyle/>
          <a:p>
            <a:pPr algn="ctr"/>
            <a:r>
              <a:rPr lang="en-GB" sz="4000" dirty="0">
                <a:latin typeface="Arial" pitchFamily="-1" charset="0"/>
                <a:ea typeface="ＭＳ Ｐゴシック" pitchFamily="-1" charset="-128"/>
              </a:rPr>
              <a:t>Speculation exercise  </a:t>
            </a:r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#4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36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sp>
        <p:nvSpPr>
          <p:cNvPr id="16" name="TextBox 15"/>
          <p:cNvSpPr txBox="1"/>
          <p:nvPr/>
        </p:nvSpPr>
        <p:spPr>
          <a:xfrm>
            <a:off x="6253485" y="1276400"/>
            <a:ext cx="5145459" cy="31700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The knee: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Why is their a gradual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ransition and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not an abrupt one ?</a:t>
            </a:r>
          </a:p>
          <a:p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3838104" y="2284512"/>
            <a:ext cx="1621366" cy="122413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3200" b="1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knee</a:t>
            </a:r>
          </a:p>
          <a:p>
            <a:pPr>
              <a:defRPr/>
            </a:pPr>
            <a:r>
              <a:rPr lang="en-GB" sz="24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1 /m</a:t>
            </a:r>
            <a:r>
              <a:rPr lang="en-GB" sz="2400" baseline="300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2</a:t>
            </a:r>
            <a:r>
              <a:rPr lang="en-GB" sz="2400" dirty="0" smtClean="0">
                <a:solidFill>
                  <a:srgbClr val="000000"/>
                </a:solidFill>
                <a:latin typeface="+mn-lt"/>
                <a:ea typeface="ヒラギノ明朝 ProN W3" charset="-128"/>
                <a:cs typeface="ヒラギノ明朝 ProN W3" charset="-128"/>
                <a:sym typeface="American Typewriter" charset="0"/>
              </a:rPr>
              <a:t>/year</a:t>
            </a:r>
            <a:endParaRPr lang="en-GB" sz="2400" dirty="0">
              <a:solidFill>
                <a:srgbClr val="000000"/>
              </a:solidFill>
              <a:latin typeface="+mn-lt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44" name="Straight Arrow Connector 18"/>
          <p:cNvCxnSpPr>
            <a:cxnSpLocks noChangeShapeType="1"/>
          </p:cNvCxnSpPr>
          <p:nvPr/>
        </p:nvCxnSpPr>
        <p:spPr bwMode="auto">
          <a:xfrm flipH="1">
            <a:off x="3080097" y="3292624"/>
            <a:ext cx="1118047" cy="1383766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grpSp>
        <p:nvGrpSpPr>
          <p:cNvPr id="2" name="Group 1"/>
          <p:cNvGrpSpPr/>
          <p:nvPr/>
        </p:nvGrpSpPr>
        <p:grpSpPr>
          <a:xfrm>
            <a:off x="4990232" y="5164832"/>
            <a:ext cx="7620000" cy="3096344"/>
            <a:chOff x="4990232" y="3004592"/>
            <a:chExt cx="7620000" cy="3096344"/>
          </a:xfrm>
        </p:grpSpPr>
        <p:grpSp>
          <p:nvGrpSpPr>
            <p:cNvPr id="40" name="Group 4"/>
            <p:cNvGrpSpPr>
              <a:grpSpLocks/>
            </p:cNvGrpSpPr>
            <p:nvPr/>
          </p:nvGrpSpPr>
          <p:grpSpPr bwMode="auto">
            <a:xfrm>
              <a:off x="4990232" y="3004592"/>
              <a:ext cx="7620000" cy="3048000"/>
              <a:chOff x="480" y="796"/>
              <a:chExt cx="4800" cy="1920"/>
            </a:xfrm>
          </p:grpSpPr>
          <p:sp>
            <p:nvSpPr>
              <p:cNvPr id="42" name="Oval 5"/>
              <p:cNvSpPr>
                <a:spLocks noChangeArrowheads="1"/>
              </p:cNvSpPr>
              <p:nvPr/>
            </p:nvSpPr>
            <p:spPr bwMode="auto">
              <a:xfrm>
                <a:off x="480" y="796"/>
                <a:ext cx="4800" cy="1920"/>
              </a:xfrm>
              <a:prstGeom prst="ellipse">
                <a:avLst/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Oval 6"/>
              <p:cNvSpPr>
                <a:spLocks noChangeArrowheads="1"/>
              </p:cNvSpPr>
              <p:nvPr/>
            </p:nvSpPr>
            <p:spPr bwMode="auto">
              <a:xfrm>
                <a:off x="1417" y="1687"/>
                <a:ext cx="2926" cy="138"/>
              </a:xfrm>
              <a:prstGeom prst="ellipse">
                <a:avLst/>
              </a:prstGeom>
              <a:solidFill>
                <a:srgbClr val="969696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Oval 7"/>
              <p:cNvSpPr>
                <a:spLocks noChangeArrowheads="1"/>
              </p:cNvSpPr>
              <p:nvPr/>
            </p:nvSpPr>
            <p:spPr bwMode="auto">
              <a:xfrm>
                <a:off x="2588" y="1550"/>
                <a:ext cx="584" cy="412"/>
              </a:xfrm>
              <a:prstGeom prst="ellipse">
                <a:avLst/>
              </a:pr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 Box 8"/>
              <p:cNvSpPr txBox="1">
                <a:spLocks noChangeArrowheads="1"/>
              </p:cNvSpPr>
              <p:nvPr/>
            </p:nvSpPr>
            <p:spPr bwMode="auto">
              <a:xfrm>
                <a:off x="3474" y="977"/>
                <a:ext cx="720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chemeClr val="bg1"/>
                    </a:solidFill>
                    <a:latin typeface="Times" charset="0"/>
                  </a:rPr>
                  <a:t>halo</a:t>
                </a:r>
              </a:p>
            </p:txBody>
          </p:sp>
          <p:sp>
            <p:nvSpPr>
              <p:cNvPr id="56" name="Text Box 9"/>
              <p:cNvSpPr txBox="1">
                <a:spLocks noChangeArrowheads="1"/>
              </p:cNvSpPr>
              <p:nvPr/>
            </p:nvSpPr>
            <p:spPr bwMode="auto">
              <a:xfrm>
                <a:off x="1728" y="1276"/>
                <a:ext cx="720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chemeClr val="bg1"/>
                    </a:solidFill>
                    <a:latin typeface="Times" charset="0"/>
                  </a:rPr>
                  <a:t>disk</a:t>
                </a:r>
              </a:p>
            </p:txBody>
          </p:sp>
          <p:sp>
            <p:nvSpPr>
              <p:cNvPr id="57" name="Line 10"/>
              <p:cNvSpPr>
                <a:spLocks noChangeShapeType="1"/>
              </p:cNvSpPr>
              <p:nvPr/>
            </p:nvSpPr>
            <p:spPr bwMode="auto">
              <a:xfrm>
                <a:off x="2016" y="1516"/>
                <a:ext cx="144" cy="24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 Box 11"/>
              <p:cNvSpPr txBox="1">
                <a:spLocks noChangeArrowheads="1"/>
              </p:cNvSpPr>
              <p:nvPr/>
            </p:nvSpPr>
            <p:spPr bwMode="auto">
              <a:xfrm>
                <a:off x="2448" y="2092"/>
                <a:ext cx="935" cy="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chemeClr val="bg1"/>
                    </a:solidFill>
                    <a:latin typeface="Times" charset="0"/>
                  </a:rPr>
                  <a:t>bulge</a:t>
                </a:r>
              </a:p>
            </p:txBody>
          </p:sp>
          <p:sp>
            <p:nvSpPr>
              <p:cNvPr id="59" name="Line 12"/>
              <p:cNvSpPr>
                <a:spLocks noChangeShapeType="1"/>
              </p:cNvSpPr>
              <p:nvPr/>
            </p:nvSpPr>
            <p:spPr bwMode="auto">
              <a:xfrm flipV="1">
                <a:off x="2736" y="1852"/>
                <a:ext cx="96" cy="24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AutoShape 13"/>
              <p:cNvSpPr>
                <a:spLocks noChangeArrowheads="1"/>
              </p:cNvSpPr>
              <p:nvPr/>
            </p:nvSpPr>
            <p:spPr bwMode="auto">
              <a:xfrm>
                <a:off x="3264" y="1708"/>
                <a:ext cx="96" cy="96"/>
              </a:xfrm>
              <a:prstGeom prst="sun">
                <a:avLst>
                  <a:gd name="adj" fmla="val 25000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AutoShape 14"/>
              <p:cNvSpPr>
                <a:spLocks noChangeArrowheads="1"/>
              </p:cNvSpPr>
              <p:nvPr/>
            </p:nvSpPr>
            <p:spPr bwMode="auto">
              <a:xfrm>
                <a:off x="3648" y="1708"/>
                <a:ext cx="96" cy="96"/>
              </a:xfrm>
              <a:prstGeom prst="sun">
                <a:avLst>
                  <a:gd name="adj" fmla="val 25000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AutoShape 15"/>
              <p:cNvSpPr>
                <a:spLocks noChangeArrowheads="1"/>
              </p:cNvSpPr>
              <p:nvPr/>
            </p:nvSpPr>
            <p:spPr bwMode="auto">
              <a:xfrm>
                <a:off x="1776" y="1708"/>
                <a:ext cx="96" cy="96"/>
              </a:xfrm>
              <a:prstGeom prst="sun">
                <a:avLst>
                  <a:gd name="adj" fmla="val 25000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AutoShape 16"/>
              <p:cNvSpPr>
                <a:spLocks noChangeArrowheads="1"/>
              </p:cNvSpPr>
              <p:nvPr/>
            </p:nvSpPr>
            <p:spPr bwMode="auto">
              <a:xfrm>
                <a:off x="2832" y="1660"/>
                <a:ext cx="96" cy="96"/>
              </a:xfrm>
              <a:prstGeom prst="sun">
                <a:avLst>
                  <a:gd name="adj" fmla="val 25000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AutoShape 17"/>
              <p:cNvSpPr>
                <a:spLocks noChangeArrowheads="1"/>
              </p:cNvSpPr>
              <p:nvPr/>
            </p:nvSpPr>
            <p:spPr bwMode="auto">
              <a:xfrm>
                <a:off x="2928" y="1756"/>
                <a:ext cx="96" cy="96"/>
              </a:xfrm>
              <a:prstGeom prst="sun">
                <a:avLst>
                  <a:gd name="adj" fmla="val 25000"/>
                </a:avLst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 flipH="1" flipV="1">
                <a:off x="3720" y="1796"/>
                <a:ext cx="96" cy="24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Freeform 13"/>
            <p:cNvSpPr/>
            <p:nvPr/>
          </p:nvSpPr>
          <p:spPr>
            <a:xfrm>
              <a:off x="7615384" y="3382825"/>
              <a:ext cx="2055368" cy="701887"/>
            </a:xfrm>
            <a:custGeom>
              <a:avLst/>
              <a:gdLst>
                <a:gd name="connsiteX0" fmla="*/ 0 w 2055368"/>
                <a:gd name="connsiteY0" fmla="*/ 467917 h 701887"/>
                <a:gd name="connsiteX1" fmla="*/ 100261 w 2055368"/>
                <a:gd name="connsiteY1" fmla="*/ 284084 h 701887"/>
                <a:gd name="connsiteX2" fmla="*/ 150392 w 2055368"/>
                <a:gd name="connsiteY2" fmla="*/ 183812 h 701887"/>
                <a:gd name="connsiteX3" fmla="*/ 217234 w 2055368"/>
                <a:gd name="connsiteY3" fmla="*/ 300796 h 701887"/>
                <a:gd name="connsiteX4" fmla="*/ 233944 w 2055368"/>
                <a:gd name="connsiteY4" fmla="*/ 350933 h 701887"/>
                <a:gd name="connsiteX5" fmla="*/ 350916 w 2055368"/>
                <a:gd name="connsiteY5" fmla="*/ 401069 h 701887"/>
                <a:gd name="connsiteX6" fmla="*/ 401047 w 2055368"/>
                <a:gd name="connsiteY6" fmla="*/ 384357 h 701887"/>
                <a:gd name="connsiteX7" fmla="*/ 451178 w 2055368"/>
                <a:gd name="connsiteY7" fmla="*/ 217236 h 701887"/>
                <a:gd name="connsiteX8" fmla="*/ 484599 w 2055368"/>
                <a:gd name="connsiteY8" fmla="*/ 167100 h 701887"/>
                <a:gd name="connsiteX9" fmla="*/ 551440 w 2055368"/>
                <a:gd name="connsiteY9" fmla="*/ 217236 h 701887"/>
                <a:gd name="connsiteX10" fmla="*/ 1002618 w 2055368"/>
                <a:gd name="connsiteY10" fmla="*/ 284084 h 701887"/>
                <a:gd name="connsiteX11" fmla="*/ 935777 w 2055368"/>
                <a:gd name="connsiteY11" fmla="*/ 367645 h 701887"/>
                <a:gd name="connsiteX12" fmla="*/ 919067 w 2055368"/>
                <a:gd name="connsiteY12" fmla="*/ 417781 h 701887"/>
                <a:gd name="connsiteX13" fmla="*/ 768674 w 2055368"/>
                <a:gd name="connsiteY13" fmla="*/ 568190 h 701887"/>
                <a:gd name="connsiteX14" fmla="*/ 701833 w 2055368"/>
                <a:gd name="connsiteY14" fmla="*/ 601614 h 701887"/>
                <a:gd name="connsiteX15" fmla="*/ 584860 w 2055368"/>
                <a:gd name="connsiteY15" fmla="*/ 618326 h 701887"/>
                <a:gd name="connsiteX16" fmla="*/ 451178 w 2055368"/>
                <a:gd name="connsiteY16" fmla="*/ 601614 h 701887"/>
                <a:gd name="connsiteX17" fmla="*/ 451178 w 2055368"/>
                <a:gd name="connsiteY17" fmla="*/ 501342 h 701887"/>
                <a:gd name="connsiteX18" fmla="*/ 501309 w 2055368"/>
                <a:gd name="connsiteY18" fmla="*/ 467917 h 701887"/>
                <a:gd name="connsiteX19" fmla="*/ 618281 w 2055368"/>
                <a:gd name="connsiteY19" fmla="*/ 434493 h 701887"/>
                <a:gd name="connsiteX20" fmla="*/ 685122 w 2055368"/>
                <a:gd name="connsiteY20" fmla="*/ 451205 h 701887"/>
                <a:gd name="connsiteX21" fmla="*/ 618281 w 2055368"/>
                <a:gd name="connsiteY21" fmla="*/ 484629 h 701887"/>
                <a:gd name="connsiteX22" fmla="*/ 484599 w 2055368"/>
                <a:gd name="connsiteY22" fmla="*/ 467917 h 701887"/>
                <a:gd name="connsiteX23" fmla="*/ 434468 w 2055368"/>
                <a:gd name="connsiteY23" fmla="*/ 401069 h 701887"/>
                <a:gd name="connsiteX24" fmla="*/ 451178 w 2055368"/>
                <a:gd name="connsiteY24" fmla="*/ 334221 h 701887"/>
                <a:gd name="connsiteX25" fmla="*/ 501309 w 2055368"/>
                <a:gd name="connsiteY25" fmla="*/ 317508 h 701887"/>
                <a:gd name="connsiteX26" fmla="*/ 701833 w 2055368"/>
                <a:gd name="connsiteY26" fmla="*/ 300796 h 701887"/>
                <a:gd name="connsiteX27" fmla="*/ 919067 w 2055368"/>
                <a:gd name="connsiteY27" fmla="*/ 250660 h 701887"/>
                <a:gd name="connsiteX28" fmla="*/ 1336824 w 2055368"/>
                <a:gd name="connsiteY28" fmla="*/ 200524 h 701887"/>
                <a:gd name="connsiteX29" fmla="*/ 1203142 w 2055368"/>
                <a:gd name="connsiteY29" fmla="*/ 116963 h 701887"/>
                <a:gd name="connsiteX30" fmla="*/ 1102880 w 2055368"/>
                <a:gd name="connsiteY30" fmla="*/ 83539 h 701887"/>
                <a:gd name="connsiteX31" fmla="*/ 969198 w 2055368"/>
                <a:gd name="connsiteY31" fmla="*/ 116963 h 701887"/>
                <a:gd name="connsiteX32" fmla="*/ 885646 w 2055368"/>
                <a:gd name="connsiteY32" fmla="*/ 250660 h 701887"/>
                <a:gd name="connsiteX33" fmla="*/ 835515 w 2055368"/>
                <a:gd name="connsiteY33" fmla="*/ 317508 h 701887"/>
                <a:gd name="connsiteX34" fmla="*/ 768674 w 2055368"/>
                <a:gd name="connsiteY34" fmla="*/ 501342 h 701887"/>
                <a:gd name="connsiteX35" fmla="*/ 751964 w 2055368"/>
                <a:gd name="connsiteY35" fmla="*/ 584902 h 701887"/>
                <a:gd name="connsiteX36" fmla="*/ 735253 w 2055368"/>
                <a:gd name="connsiteY36" fmla="*/ 651750 h 701887"/>
                <a:gd name="connsiteX37" fmla="*/ 718543 w 2055368"/>
                <a:gd name="connsiteY37" fmla="*/ 701887 h 701887"/>
                <a:gd name="connsiteX38" fmla="*/ 818805 w 2055368"/>
                <a:gd name="connsiteY38" fmla="*/ 584902 h 701887"/>
                <a:gd name="connsiteX39" fmla="*/ 1036039 w 2055368"/>
                <a:gd name="connsiteY39" fmla="*/ 467917 h 701887"/>
                <a:gd name="connsiteX40" fmla="*/ 1102880 w 2055368"/>
                <a:gd name="connsiteY40" fmla="*/ 451205 h 701887"/>
                <a:gd name="connsiteX41" fmla="*/ 1186432 w 2055368"/>
                <a:gd name="connsiteY41" fmla="*/ 417781 h 701887"/>
                <a:gd name="connsiteX42" fmla="*/ 1788003 w 2055368"/>
                <a:gd name="connsiteY42" fmla="*/ 401069 h 701887"/>
                <a:gd name="connsiteX43" fmla="*/ 1771293 w 2055368"/>
                <a:gd name="connsiteY43" fmla="*/ 16691 h 701887"/>
                <a:gd name="connsiteX44" fmla="*/ 1587479 w 2055368"/>
                <a:gd name="connsiteY44" fmla="*/ 33403 h 701887"/>
                <a:gd name="connsiteX45" fmla="*/ 1537348 w 2055368"/>
                <a:gd name="connsiteY45" fmla="*/ 116963 h 701887"/>
                <a:gd name="connsiteX46" fmla="*/ 1503928 w 2055368"/>
                <a:gd name="connsiteY46" fmla="*/ 200524 h 701887"/>
                <a:gd name="connsiteX47" fmla="*/ 1453797 w 2055368"/>
                <a:gd name="connsiteY47" fmla="*/ 267372 h 701887"/>
                <a:gd name="connsiteX48" fmla="*/ 1336824 w 2055368"/>
                <a:gd name="connsiteY48" fmla="*/ 401069 h 701887"/>
                <a:gd name="connsiteX49" fmla="*/ 1286694 w 2055368"/>
                <a:gd name="connsiteY49" fmla="*/ 417781 h 701887"/>
                <a:gd name="connsiteX50" fmla="*/ 1253273 w 2055368"/>
                <a:gd name="connsiteY50" fmla="*/ 367645 h 701887"/>
                <a:gd name="connsiteX51" fmla="*/ 1336824 w 2055368"/>
                <a:gd name="connsiteY51" fmla="*/ 250660 h 701887"/>
                <a:gd name="connsiteX52" fmla="*/ 1386955 w 2055368"/>
                <a:gd name="connsiteY52" fmla="*/ 300796 h 701887"/>
                <a:gd name="connsiteX53" fmla="*/ 1420376 w 2055368"/>
                <a:gd name="connsiteY53" fmla="*/ 367645 h 701887"/>
                <a:gd name="connsiteX54" fmla="*/ 1470507 w 2055368"/>
                <a:gd name="connsiteY54" fmla="*/ 434493 h 701887"/>
                <a:gd name="connsiteX55" fmla="*/ 1503928 w 2055368"/>
                <a:gd name="connsiteY55" fmla="*/ 484629 h 701887"/>
                <a:gd name="connsiteX56" fmla="*/ 1671031 w 2055368"/>
                <a:gd name="connsiteY56" fmla="*/ 501342 h 701887"/>
                <a:gd name="connsiteX57" fmla="*/ 1821424 w 2055368"/>
                <a:gd name="connsiteY57" fmla="*/ 568190 h 701887"/>
                <a:gd name="connsiteX58" fmla="*/ 1955106 w 2055368"/>
                <a:gd name="connsiteY58" fmla="*/ 618326 h 701887"/>
                <a:gd name="connsiteX59" fmla="*/ 1938396 w 2055368"/>
                <a:gd name="connsiteY59" fmla="*/ 551478 h 701887"/>
                <a:gd name="connsiteX60" fmla="*/ 1838134 w 2055368"/>
                <a:gd name="connsiteY60" fmla="*/ 501342 h 701887"/>
                <a:gd name="connsiteX61" fmla="*/ 1804713 w 2055368"/>
                <a:gd name="connsiteY61" fmla="*/ 467917 h 701887"/>
                <a:gd name="connsiteX62" fmla="*/ 1637610 w 2055368"/>
                <a:gd name="connsiteY62" fmla="*/ 467917 h 701887"/>
                <a:gd name="connsiteX63" fmla="*/ 1654320 w 2055368"/>
                <a:gd name="connsiteY63" fmla="*/ 534766 h 701887"/>
                <a:gd name="connsiteX64" fmla="*/ 1754582 w 2055368"/>
                <a:gd name="connsiteY64" fmla="*/ 551478 h 701887"/>
                <a:gd name="connsiteX65" fmla="*/ 1838134 w 2055368"/>
                <a:gd name="connsiteY65" fmla="*/ 568190 h 701887"/>
                <a:gd name="connsiteX66" fmla="*/ 1988527 w 2055368"/>
                <a:gd name="connsiteY66" fmla="*/ 551478 h 701887"/>
                <a:gd name="connsiteX67" fmla="*/ 2055368 w 2055368"/>
                <a:gd name="connsiteY67" fmla="*/ 534766 h 70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055368" h="701887">
                  <a:moveTo>
                    <a:pt x="0" y="467917"/>
                  </a:moveTo>
                  <a:cubicBezTo>
                    <a:pt x="75052" y="280265"/>
                    <a:pt x="-18991" y="498760"/>
                    <a:pt x="100261" y="284084"/>
                  </a:cubicBezTo>
                  <a:cubicBezTo>
                    <a:pt x="215569" y="76508"/>
                    <a:pt x="2028" y="406385"/>
                    <a:pt x="150392" y="183812"/>
                  </a:cubicBezTo>
                  <a:cubicBezTo>
                    <a:pt x="188709" y="298771"/>
                    <a:pt x="136297" y="159141"/>
                    <a:pt x="217234" y="300796"/>
                  </a:cubicBezTo>
                  <a:cubicBezTo>
                    <a:pt x="225973" y="316091"/>
                    <a:pt x="222940" y="337177"/>
                    <a:pt x="233944" y="350933"/>
                  </a:cubicBezTo>
                  <a:cubicBezTo>
                    <a:pt x="262793" y="386999"/>
                    <a:pt x="310778" y="391033"/>
                    <a:pt x="350916" y="401069"/>
                  </a:cubicBezTo>
                  <a:cubicBezTo>
                    <a:pt x="367626" y="395498"/>
                    <a:pt x="389771" y="397889"/>
                    <a:pt x="401047" y="384357"/>
                  </a:cubicBezTo>
                  <a:cubicBezTo>
                    <a:pt x="444005" y="332802"/>
                    <a:pt x="429543" y="274935"/>
                    <a:pt x="451178" y="217236"/>
                  </a:cubicBezTo>
                  <a:cubicBezTo>
                    <a:pt x="458230" y="198430"/>
                    <a:pt x="473459" y="183812"/>
                    <a:pt x="484599" y="167100"/>
                  </a:cubicBezTo>
                  <a:cubicBezTo>
                    <a:pt x="506879" y="183812"/>
                    <a:pt x="523850" y="213430"/>
                    <a:pt x="551440" y="217236"/>
                  </a:cubicBezTo>
                  <a:cubicBezTo>
                    <a:pt x="1020745" y="281974"/>
                    <a:pt x="887363" y="111180"/>
                    <a:pt x="1002618" y="284084"/>
                  </a:cubicBezTo>
                  <a:cubicBezTo>
                    <a:pt x="980338" y="311938"/>
                    <a:pt x="954680" y="337397"/>
                    <a:pt x="935777" y="367645"/>
                  </a:cubicBezTo>
                  <a:cubicBezTo>
                    <a:pt x="926441" y="382584"/>
                    <a:pt x="928403" y="402842"/>
                    <a:pt x="919067" y="417781"/>
                  </a:cubicBezTo>
                  <a:cubicBezTo>
                    <a:pt x="879282" y="481444"/>
                    <a:pt x="830742" y="526807"/>
                    <a:pt x="768674" y="568190"/>
                  </a:cubicBezTo>
                  <a:cubicBezTo>
                    <a:pt x="747948" y="582009"/>
                    <a:pt x="725866" y="595059"/>
                    <a:pt x="701833" y="601614"/>
                  </a:cubicBezTo>
                  <a:cubicBezTo>
                    <a:pt x="663834" y="611978"/>
                    <a:pt x="623851" y="612755"/>
                    <a:pt x="584860" y="618326"/>
                  </a:cubicBezTo>
                  <a:cubicBezTo>
                    <a:pt x="540299" y="612755"/>
                    <a:pt x="492214" y="619854"/>
                    <a:pt x="451178" y="601614"/>
                  </a:cubicBezTo>
                  <a:cubicBezTo>
                    <a:pt x="418306" y="587003"/>
                    <a:pt x="439490" y="515953"/>
                    <a:pt x="451178" y="501342"/>
                  </a:cubicBezTo>
                  <a:cubicBezTo>
                    <a:pt x="463724" y="485658"/>
                    <a:pt x="483346" y="476900"/>
                    <a:pt x="501309" y="467917"/>
                  </a:cubicBezTo>
                  <a:cubicBezTo>
                    <a:pt x="525281" y="455930"/>
                    <a:pt x="596866" y="439847"/>
                    <a:pt x="618281" y="434493"/>
                  </a:cubicBezTo>
                  <a:cubicBezTo>
                    <a:pt x="640561" y="440064"/>
                    <a:pt x="685122" y="428239"/>
                    <a:pt x="685122" y="451205"/>
                  </a:cubicBezTo>
                  <a:cubicBezTo>
                    <a:pt x="685122" y="476116"/>
                    <a:pt x="643106" y="482560"/>
                    <a:pt x="618281" y="484629"/>
                  </a:cubicBezTo>
                  <a:cubicBezTo>
                    <a:pt x="573529" y="488359"/>
                    <a:pt x="529160" y="473488"/>
                    <a:pt x="484599" y="467917"/>
                  </a:cubicBezTo>
                  <a:cubicBezTo>
                    <a:pt x="467889" y="445634"/>
                    <a:pt x="441223" y="428090"/>
                    <a:pt x="434468" y="401069"/>
                  </a:cubicBezTo>
                  <a:cubicBezTo>
                    <a:pt x="428898" y="378786"/>
                    <a:pt x="436831" y="352157"/>
                    <a:pt x="451178" y="334221"/>
                  </a:cubicBezTo>
                  <a:cubicBezTo>
                    <a:pt x="462181" y="320466"/>
                    <a:pt x="483849" y="319836"/>
                    <a:pt x="501309" y="317508"/>
                  </a:cubicBezTo>
                  <a:cubicBezTo>
                    <a:pt x="567794" y="308642"/>
                    <a:pt x="634992" y="306367"/>
                    <a:pt x="701833" y="300796"/>
                  </a:cubicBezTo>
                  <a:cubicBezTo>
                    <a:pt x="774244" y="284084"/>
                    <a:pt x="845833" y="263288"/>
                    <a:pt x="919067" y="250660"/>
                  </a:cubicBezTo>
                  <a:cubicBezTo>
                    <a:pt x="990979" y="238260"/>
                    <a:pt x="1235038" y="211835"/>
                    <a:pt x="1336824" y="200524"/>
                  </a:cubicBezTo>
                  <a:cubicBezTo>
                    <a:pt x="1244198" y="107887"/>
                    <a:pt x="1307511" y="148277"/>
                    <a:pt x="1203142" y="116963"/>
                  </a:cubicBezTo>
                  <a:cubicBezTo>
                    <a:pt x="1169399" y="106839"/>
                    <a:pt x="1102880" y="83539"/>
                    <a:pt x="1102880" y="83539"/>
                  </a:cubicBezTo>
                  <a:cubicBezTo>
                    <a:pt x="1058319" y="94680"/>
                    <a:pt x="1009521" y="94966"/>
                    <a:pt x="969198" y="116963"/>
                  </a:cubicBezTo>
                  <a:cubicBezTo>
                    <a:pt x="933288" y="136552"/>
                    <a:pt x="905434" y="218997"/>
                    <a:pt x="885646" y="250660"/>
                  </a:cubicBezTo>
                  <a:cubicBezTo>
                    <a:pt x="870885" y="274279"/>
                    <a:pt x="849040" y="293160"/>
                    <a:pt x="835515" y="317508"/>
                  </a:cubicBezTo>
                  <a:cubicBezTo>
                    <a:pt x="819500" y="346339"/>
                    <a:pt x="775774" y="475307"/>
                    <a:pt x="768674" y="501342"/>
                  </a:cubicBezTo>
                  <a:cubicBezTo>
                    <a:pt x="761201" y="528746"/>
                    <a:pt x="758125" y="557173"/>
                    <a:pt x="751964" y="584902"/>
                  </a:cubicBezTo>
                  <a:cubicBezTo>
                    <a:pt x="746982" y="607324"/>
                    <a:pt x="741562" y="629665"/>
                    <a:pt x="735253" y="651750"/>
                  </a:cubicBezTo>
                  <a:cubicBezTo>
                    <a:pt x="730414" y="668688"/>
                    <a:pt x="700927" y="701887"/>
                    <a:pt x="718543" y="701887"/>
                  </a:cubicBezTo>
                  <a:cubicBezTo>
                    <a:pt x="737150" y="701887"/>
                    <a:pt x="814855" y="588358"/>
                    <a:pt x="818805" y="584902"/>
                  </a:cubicBezTo>
                  <a:cubicBezTo>
                    <a:pt x="847081" y="560158"/>
                    <a:pt x="1023624" y="471021"/>
                    <a:pt x="1036039" y="467917"/>
                  </a:cubicBezTo>
                  <a:cubicBezTo>
                    <a:pt x="1058319" y="462346"/>
                    <a:pt x="1081093" y="458468"/>
                    <a:pt x="1102880" y="451205"/>
                  </a:cubicBezTo>
                  <a:cubicBezTo>
                    <a:pt x="1131337" y="441718"/>
                    <a:pt x="1156516" y="419970"/>
                    <a:pt x="1186432" y="417781"/>
                  </a:cubicBezTo>
                  <a:cubicBezTo>
                    <a:pt x="1386498" y="403141"/>
                    <a:pt x="1587479" y="406640"/>
                    <a:pt x="1788003" y="401069"/>
                  </a:cubicBezTo>
                  <a:cubicBezTo>
                    <a:pt x="1797832" y="312599"/>
                    <a:pt x="1836178" y="81583"/>
                    <a:pt x="1771293" y="16691"/>
                  </a:cubicBezTo>
                  <a:cubicBezTo>
                    <a:pt x="1727791" y="-26815"/>
                    <a:pt x="1648750" y="27832"/>
                    <a:pt x="1587479" y="33403"/>
                  </a:cubicBezTo>
                  <a:cubicBezTo>
                    <a:pt x="1570769" y="61256"/>
                    <a:pt x="1551873" y="87910"/>
                    <a:pt x="1537348" y="116963"/>
                  </a:cubicBezTo>
                  <a:cubicBezTo>
                    <a:pt x="1523933" y="143795"/>
                    <a:pt x="1518495" y="174300"/>
                    <a:pt x="1503928" y="200524"/>
                  </a:cubicBezTo>
                  <a:cubicBezTo>
                    <a:pt x="1490403" y="224872"/>
                    <a:pt x="1469768" y="244554"/>
                    <a:pt x="1453797" y="267372"/>
                  </a:cubicBezTo>
                  <a:cubicBezTo>
                    <a:pt x="1399811" y="344503"/>
                    <a:pt x="1408380" y="365287"/>
                    <a:pt x="1336824" y="401069"/>
                  </a:cubicBezTo>
                  <a:cubicBezTo>
                    <a:pt x="1321070" y="408947"/>
                    <a:pt x="1303404" y="412210"/>
                    <a:pt x="1286694" y="417781"/>
                  </a:cubicBezTo>
                  <a:cubicBezTo>
                    <a:pt x="1275554" y="401069"/>
                    <a:pt x="1253273" y="387730"/>
                    <a:pt x="1253273" y="367645"/>
                  </a:cubicBezTo>
                  <a:cubicBezTo>
                    <a:pt x="1253273" y="263660"/>
                    <a:pt x="1272764" y="272016"/>
                    <a:pt x="1336824" y="250660"/>
                  </a:cubicBezTo>
                  <a:cubicBezTo>
                    <a:pt x="1353534" y="267372"/>
                    <a:pt x="1373219" y="281564"/>
                    <a:pt x="1386955" y="300796"/>
                  </a:cubicBezTo>
                  <a:cubicBezTo>
                    <a:pt x="1401434" y="321069"/>
                    <a:pt x="1407173" y="346519"/>
                    <a:pt x="1420376" y="367645"/>
                  </a:cubicBezTo>
                  <a:cubicBezTo>
                    <a:pt x="1435137" y="391264"/>
                    <a:pt x="1454319" y="411828"/>
                    <a:pt x="1470507" y="434493"/>
                  </a:cubicBezTo>
                  <a:cubicBezTo>
                    <a:pt x="1482180" y="450837"/>
                    <a:pt x="1484874" y="478277"/>
                    <a:pt x="1503928" y="484629"/>
                  </a:cubicBezTo>
                  <a:cubicBezTo>
                    <a:pt x="1557034" y="502333"/>
                    <a:pt x="1615330" y="495771"/>
                    <a:pt x="1671031" y="501342"/>
                  </a:cubicBezTo>
                  <a:cubicBezTo>
                    <a:pt x="1777118" y="536708"/>
                    <a:pt x="1661903" y="495673"/>
                    <a:pt x="1821424" y="568190"/>
                  </a:cubicBezTo>
                  <a:cubicBezTo>
                    <a:pt x="1876374" y="593170"/>
                    <a:pt x="1902917" y="600928"/>
                    <a:pt x="1955106" y="618326"/>
                  </a:cubicBezTo>
                  <a:cubicBezTo>
                    <a:pt x="1949536" y="596043"/>
                    <a:pt x="1951136" y="570589"/>
                    <a:pt x="1938396" y="551478"/>
                  </a:cubicBezTo>
                  <a:cubicBezTo>
                    <a:pt x="1919886" y="523710"/>
                    <a:pt x="1866732" y="510876"/>
                    <a:pt x="1838134" y="501342"/>
                  </a:cubicBezTo>
                  <a:cubicBezTo>
                    <a:pt x="1826994" y="490200"/>
                    <a:pt x="1818805" y="474964"/>
                    <a:pt x="1804713" y="467917"/>
                  </a:cubicBezTo>
                  <a:cubicBezTo>
                    <a:pt x="1742394" y="436754"/>
                    <a:pt x="1705361" y="456624"/>
                    <a:pt x="1637610" y="467917"/>
                  </a:cubicBezTo>
                  <a:cubicBezTo>
                    <a:pt x="1643180" y="490200"/>
                    <a:pt x="1635630" y="521415"/>
                    <a:pt x="1654320" y="534766"/>
                  </a:cubicBezTo>
                  <a:cubicBezTo>
                    <a:pt x="1681890" y="554461"/>
                    <a:pt x="1721247" y="545416"/>
                    <a:pt x="1754582" y="551478"/>
                  </a:cubicBezTo>
                  <a:cubicBezTo>
                    <a:pt x="1782526" y="556559"/>
                    <a:pt x="1810283" y="562619"/>
                    <a:pt x="1838134" y="568190"/>
                  </a:cubicBezTo>
                  <a:cubicBezTo>
                    <a:pt x="1888265" y="562619"/>
                    <a:pt x="1938774" y="559771"/>
                    <a:pt x="1988527" y="551478"/>
                  </a:cubicBezTo>
                  <a:cubicBezTo>
                    <a:pt x="2099357" y="533004"/>
                    <a:pt x="2003520" y="534766"/>
                    <a:pt x="2055368" y="534766"/>
                  </a:cubicBezTo>
                </a:path>
              </a:pathLst>
            </a:custGeom>
            <a:ln>
              <a:solidFill>
                <a:srgbClr val="008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17" name="Curved Connector 16"/>
            <p:cNvCxnSpPr/>
            <p:nvPr/>
          </p:nvCxnSpPr>
          <p:spPr bwMode="auto">
            <a:xfrm>
              <a:off x="9814768" y="4876800"/>
              <a:ext cx="1440160" cy="1224136"/>
            </a:xfrm>
            <a:prstGeom prst="curvedConnector3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 cap="flat" cmpd="sng" algn="ctr">
              <a:solidFill>
                <a:srgbClr val="0000D4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" name="Oval 2"/>
          <p:cNvSpPr/>
          <p:nvPr/>
        </p:nvSpPr>
        <p:spPr bwMode="auto">
          <a:xfrm rot="19587086">
            <a:off x="1677864" y="2572544"/>
            <a:ext cx="4680520" cy="2520280"/>
          </a:xfrm>
          <a:prstGeom prst="ellipse">
            <a:avLst/>
          </a:prstGeom>
          <a:noFill/>
          <a:ln w="76200" cap="flat" cmpd="sng" algn="ctr">
            <a:solidFill>
              <a:srgbClr val="BE31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0385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037904" y="5020816"/>
            <a:ext cx="4346074" cy="2906522"/>
            <a:chOff x="2325936" y="2618350"/>
            <a:chExt cx="8760640" cy="5858850"/>
          </a:xfrm>
        </p:grpSpPr>
        <p:pic>
          <p:nvPicPr>
            <p:cNvPr id="7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62" t="54456" r="12099" b="3787"/>
            <a:stretch/>
          </p:blipFill>
          <p:spPr bwMode="auto">
            <a:xfrm>
              <a:off x="2325936" y="2716560"/>
              <a:ext cx="8320036" cy="576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 rot="19624125">
              <a:off x="8710312" y="2882185"/>
              <a:ext cx="2376264" cy="52694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 rot="19624125">
              <a:off x="7857745" y="2618350"/>
              <a:ext cx="719463" cy="52694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25736" y="1204392"/>
            <a:ext cx="11593288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Acceleration mechanism: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Linear accelerator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							(plasma) wake fields ???</a:t>
            </a: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“Circular” accelerator</a:t>
            </a: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							Shock waves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spectrum: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37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pic>
        <p:nvPicPr>
          <p:cNvPr id="7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68" y="2140496"/>
            <a:ext cx="3289672" cy="246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6787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Shock wave acceleration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38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438504" y="1348408"/>
            <a:ext cx="1584176" cy="6624736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998344" y="3004592"/>
            <a:ext cx="2016224" cy="1080120"/>
            <a:chOff x="4486176" y="2572544"/>
            <a:chExt cx="2016224" cy="1080120"/>
          </a:xfrm>
        </p:grpSpPr>
        <p:sp>
          <p:nvSpPr>
            <p:cNvPr id="8" name="Arc 7"/>
            <p:cNvSpPr/>
            <p:nvPr/>
          </p:nvSpPr>
          <p:spPr bwMode="auto">
            <a:xfrm>
              <a:off x="5422280" y="2572544"/>
              <a:ext cx="1080120" cy="1080120"/>
            </a:xfrm>
            <a:prstGeom prst="arc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 rot="5400000">
              <a:off x="5422280" y="2572544"/>
              <a:ext cx="1080120" cy="1080120"/>
            </a:xfrm>
            <a:prstGeom prst="arc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4522180" y="2572544"/>
              <a:ext cx="147616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4486176" y="3652664"/>
              <a:ext cx="147616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5206256" y="2769404"/>
            <a:ext cx="61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06256" y="3796680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out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78264" y="3292624"/>
            <a:ext cx="394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=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7824" y="6749008"/>
            <a:ext cx="5493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No change in velocity/momentum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7784" y="4948808"/>
            <a:ext cx="62122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Shock is often magnetic field variation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No work in rest fram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726396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Shock wave acceleration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39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438504" y="1348408"/>
            <a:ext cx="1584176" cy="6624736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998344" y="3004592"/>
            <a:ext cx="2016224" cy="1080120"/>
            <a:chOff x="4486176" y="2572544"/>
            <a:chExt cx="2016224" cy="1080120"/>
          </a:xfrm>
        </p:grpSpPr>
        <p:sp>
          <p:nvSpPr>
            <p:cNvPr id="8" name="Arc 7"/>
            <p:cNvSpPr/>
            <p:nvPr/>
          </p:nvSpPr>
          <p:spPr bwMode="auto">
            <a:xfrm>
              <a:off x="5422280" y="2572544"/>
              <a:ext cx="1080120" cy="1080120"/>
            </a:xfrm>
            <a:prstGeom prst="arc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 rot="5400000">
              <a:off x="5422280" y="2572544"/>
              <a:ext cx="1080120" cy="1080120"/>
            </a:xfrm>
            <a:prstGeom prst="arc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4522180" y="2572544"/>
              <a:ext cx="147616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4486176" y="3652664"/>
              <a:ext cx="147616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5206256" y="2769404"/>
            <a:ext cx="61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06256" y="3796680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out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78264" y="3220616"/>
            <a:ext cx="484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&lt;</a:t>
            </a:r>
            <a:endParaRPr lang="en-US" b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Striped Right Arrow 2"/>
          <p:cNvSpPr/>
          <p:nvPr/>
        </p:nvSpPr>
        <p:spPr bwMode="auto">
          <a:xfrm rot="10800000">
            <a:off x="7438504" y="6028928"/>
            <a:ext cx="1512168" cy="1080120"/>
          </a:xfrm>
          <a:prstGeom prst="stripedRightArrow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82720" y="6316960"/>
            <a:ext cx="1049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7824" y="6749008"/>
            <a:ext cx="216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Acceleration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07656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Wednesday 25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April 2015</a:t>
            </a: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09.00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10.00	H331	Transport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of Cosmic Rays (</a:t>
            </a:r>
            <a:r>
              <a:rPr lang="en-US" sz="2800" dirty="0" err="1" smtClean="0">
                <a:solidFill>
                  <a:schemeClr val="bg1"/>
                </a:solidFill>
                <a:ea typeface="ＭＳ Ｐゴシック" pitchFamily="1" charset="-128"/>
              </a:rPr>
              <a:t>Jörg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a typeface="ＭＳ Ｐゴシック" pitchFamily="1" charset="-128"/>
              </a:rPr>
              <a:t>Hörandel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10.00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11.00	H331	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Working session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11.15	Coffee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/tea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11.30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12.30	H331	The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challenges of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UHE Cosmic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Ray research (</a:t>
            </a:r>
            <a:r>
              <a:rPr lang="en-US" sz="2800" dirty="0" err="1">
                <a:solidFill>
                  <a:schemeClr val="bg1"/>
                </a:solidFill>
                <a:ea typeface="ＭＳ Ｐゴシック" pitchFamily="1" charset="-128"/>
              </a:rPr>
              <a:t>SdJ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)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12.30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13.30	Lunch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/ check of setup project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13.30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15.15	SPECTRUM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15.15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15.30	Tea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break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15.30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16.00	SPECTRUM	Working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session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16.00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17.00	H331	presentations (5’) and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discussion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project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17.00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-      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		Drinks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!</a:t>
            </a: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Schedule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13054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Shock wave acceleration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40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sp>
        <p:nvSpPr>
          <p:cNvPr id="2" name="Rectangle 1"/>
          <p:cNvSpPr/>
          <p:nvPr/>
        </p:nvSpPr>
        <p:spPr bwMode="auto">
          <a:xfrm>
            <a:off x="9773378" y="1348408"/>
            <a:ext cx="1584176" cy="6624736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333218" y="3004592"/>
            <a:ext cx="2016224" cy="1080120"/>
            <a:chOff x="4486176" y="2572544"/>
            <a:chExt cx="2016224" cy="1080120"/>
          </a:xfrm>
        </p:grpSpPr>
        <p:sp>
          <p:nvSpPr>
            <p:cNvPr id="8" name="Arc 7"/>
            <p:cNvSpPr/>
            <p:nvPr/>
          </p:nvSpPr>
          <p:spPr bwMode="auto">
            <a:xfrm>
              <a:off x="5422280" y="2572544"/>
              <a:ext cx="1080120" cy="1080120"/>
            </a:xfrm>
            <a:prstGeom prst="arc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 rot="5400000">
              <a:off x="5422280" y="2572544"/>
              <a:ext cx="1080120" cy="1080120"/>
            </a:xfrm>
            <a:prstGeom prst="arc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4522180" y="2572544"/>
              <a:ext cx="147616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4486176" y="3652664"/>
              <a:ext cx="147616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7541130" y="2769404"/>
            <a:ext cx="61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41130" y="3796680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out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13138" y="3220616"/>
            <a:ext cx="484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&lt;</a:t>
            </a:r>
            <a:endParaRPr lang="en-US" b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Striped Right Arrow 2"/>
          <p:cNvSpPr/>
          <p:nvPr/>
        </p:nvSpPr>
        <p:spPr bwMode="auto">
          <a:xfrm rot="10800000">
            <a:off x="9773378" y="6028928"/>
            <a:ext cx="1512168" cy="1080120"/>
          </a:xfrm>
          <a:prstGeom prst="stripedRightArrow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17594" y="6316960"/>
            <a:ext cx="1049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744" y="1348408"/>
            <a:ext cx="8031331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Energy gain per collision: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Move to shock frame when coming in: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E’=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-P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P’=</a:t>
            </a:r>
            <a:r>
              <a:rPr lang="en-US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(P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/c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out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=</a:t>
            </a:r>
            <a:r>
              <a:rPr lang="en-US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E’+(-P’)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out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=</a:t>
            </a:r>
            <a:r>
              <a:rPr lang="en-US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((-P’)+E’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/c</a:t>
            </a:r>
            <a:r>
              <a:rPr lang="en-US" sz="2800" baseline="30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out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=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 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[ 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-P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)-</a:t>
            </a:r>
            <a:r>
              <a:rPr lang="en-US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]</a:t>
            </a: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     =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[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(1+V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/c</a:t>
            </a:r>
            <a:r>
              <a:rPr lang="en-US" sz="2800" baseline="30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)-2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]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     =</a:t>
            </a:r>
            <a:r>
              <a:rPr lang="en-US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baseline="30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[1-2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particle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]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			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E/E= -2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62840" y="3220616"/>
            <a:ext cx="503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P’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9712" y="7829128"/>
            <a:ext cx="2869118" cy="95410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&lt;&lt;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&lt;&lt; c</a:t>
            </a:r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=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V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/c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101800" y="7037040"/>
            <a:ext cx="216024" cy="86409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900111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Shock wave acceleration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41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438504" y="1348408"/>
            <a:ext cx="1584176" cy="6624736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998344" y="3004592"/>
            <a:ext cx="2016224" cy="1080120"/>
            <a:chOff x="4486176" y="2572544"/>
            <a:chExt cx="2016224" cy="1080120"/>
          </a:xfrm>
        </p:grpSpPr>
        <p:sp>
          <p:nvSpPr>
            <p:cNvPr id="8" name="Arc 7"/>
            <p:cNvSpPr/>
            <p:nvPr/>
          </p:nvSpPr>
          <p:spPr bwMode="auto">
            <a:xfrm>
              <a:off x="5422280" y="2572544"/>
              <a:ext cx="1080120" cy="1080120"/>
            </a:xfrm>
            <a:prstGeom prst="arc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 rot="5400000">
              <a:off x="5422280" y="2572544"/>
              <a:ext cx="1080120" cy="1080120"/>
            </a:xfrm>
            <a:prstGeom prst="arc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4522180" y="2572544"/>
              <a:ext cx="147616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4486176" y="3652664"/>
              <a:ext cx="1476164" cy="0"/>
            </a:xfrm>
            <a:prstGeom prst="straightConnector1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5206256" y="2769404"/>
            <a:ext cx="61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06256" y="3796680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P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out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78264" y="3232810"/>
            <a:ext cx="484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&gt;</a:t>
            </a:r>
            <a:endParaRPr lang="en-US" b="1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Striped Right Arrow 2"/>
          <p:cNvSpPr/>
          <p:nvPr/>
        </p:nvSpPr>
        <p:spPr bwMode="auto">
          <a:xfrm>
            <a:off x="7438504" y="6028928"/>
            <a:ext cx="1512168" cy="1080120"/>
          </a:xfrm>
          <a:prstGeom prst="stripedRightArrow">
            <a:avLst/>
          </a:prstGeom>
          <a:solidFill>
            <a:srgbClr val="A0F0FA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82720" y="6316960"/>
            <a:ext cx="1049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shock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7824" y="6749008"/>
            <a:ext cx="2200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Deceleration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476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Shock wave acceleration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42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782320" y="3796680"/>
            <a:ext cx="1476164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118024" y="1132384"/>
            <a:ext cx="504056" cy="1008112"/>
            <a:chOff x="7438504" y="1348408"/>
            <a:chExt cx="1584176" cy="6624736"/>
          </a:xfrm>
        </p:grpSpPr>
        <p:sp>
          <p:nvSpPr>
            <p:cNvPr id="2" name="Rectangle 1"/>
            <p:cNvSpPr>
              <a:spLocks noChangeAspect="1"/>
            </p:cNvSpPr>
            <p:nvPr/>
          </p:nvSpPr>
          <p:spPr bwMode="auto">
            <a:xfrm>
              <a:off x="7438504" y="1348408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" name="Striped Right Arrow 2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A0F0F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382581" y="6244952"/>
            <a:ext cx="1110119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You encounter more shock waves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moving against your direction than in your direction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The effect goes proportional to your velocity (V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					   			&lt;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E&gt; ≈ (4/3) (V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in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/c)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Second order stochastic Fermi acceleration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5494288" y="1708448"/>
            <a:ext cx="504056" cy="1008112"/>
            <a:chOff x="7438504" y="1348408"/>
            <a:chExt cx="1584176" cy="6624736"/>
          </a:xfrm>
        </p:grpSpPr>
        <p:sp>
          <p:nvSpPr>
            <p:cNvPr id="19" name="Rectangle 18"/>
            <p:cNvSpPr>
              <a:spLocks noChangeAspect="1"/>
            </p:cNvSpPr>
            <p:nvPr/>
          </p:nvSpPr>
          <p:spPr bwMode="auto">
            <a:xfrm>
              <a:off x="7438504" y="1348408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2" name="Striped Right Arrow 21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A0F0F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766096" y="4660776"/>
            <a:ext cx="504056" cy="1008112"/>
            <a:chOff x="7438504" y="1348408"/>
            <a:chExt cx="1584176" cy="6624736"/>
          </a:xfrm>
        </p:grpSpPr>
        <p:sp>
          <p:nvSpPr>
            <p:cNvPr id="24" name="Rectangle 23"/>
            <p:cNvSpPr>
              <a:spLocks noChangeAspect="1"/>
            </p:cNvSpPr>
            <p:nvPr/>
          </p:nvSpPr>
          <p:spPr bwMode="auto">
            <a:xfrm>
              <a:off x="7438504" y="1348408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5" name="Striped Right Arrow 24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A0F0F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8158584" y="1276400"/>
            <a:ext cx="504056" cy="1008112"/>
            <a:chOff x="7438504" y="1348408"/>
            <a:chExt cx="1584176" cy="6624736"/>
          </a:xfrm>
        </p:grpSpPr>
        <p:sp>
          <p:nvSpPr>
            <p:cNvPr id="27" name="Rectangle 26"/>
            <p:cNvSpPr>
              <a:spLocks noChangeAspect="1"/>
            </p:cNvSpPr>
            <p:nvPr/>
          </p:nvSpPr>
          <p:spPr bwMode="auto">
            <a:xfrm>
              <a:off x="7438504" y="1348408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28" name="Striped Right Arrow 27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A0F0F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6142360" y="5020816"/>
            <a:ext cx="504056" cy="1008112"/>
            <a:chOff x="7438504" y="1348408"/>
            <a:chExt cx="1584176" cy="6624736"/>
          </a:xfrm>
        </p:grpSpPr>
        <p:sp>
          <p:nvSpPr>
            <p:cNvPr id="30" name="Rectangle 29"/>
            <p:cNvSpPr>
              <a:spLocks noChangeAspect="1"/>
            </p:cNvSpPr>
            <p:nvPr/>
          </p:nvSpPr>
          <p:spPr bwMode="auto">
            <a:xfrm>
              <a:off x="7438504" y="1348408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1" name="Striped Right Arrow 30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A0F0F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10534848" y="3076600"/>
            <a:ext cx="504056" cy="1008112"/>
            <a:chOff x="7438504" y="1348408"/>
            <a:chExt cx="1584176" cy="6624736"/>
          </a:xfrm>
        </p:grpSpPr>
        <p:sp>
          <p:nvSpPr>
            <p:cNvPr id="33" name="Rectangle 32"/>
            <p:cNvSpPr>
              <a:spLocks noChangeAspect="1"/>
            </p:cNvSpPr>
            <p:nvPr/>
          </p:nvSpPr>
          <p:spPr bwMode="auto">
            <a:xfrm>
              <a:off x="7438504" y="1348408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4" name="Striped Right Arrow 33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A0F0F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8518624" y="5092824"/>
            <a:ext cx="504056" cy="1008112"/>
            <a:chOff x="7438504" y="1348408"/>
            <a:chExt cx="1584176" cy="6624736"/>
          </a:xfrm>
        </p:grpSpPr>
        <p:sp>
          <p:nvSpPr>
            <p:cNvPr id="36" name="Rectangle 35"/>
            <p:cNvSpPr>
              <a:spLocks noChangeAspect="1"/>
            </p:cNvSpPr>
            <p:nvPr/>
          </p:nvSpPr>
          <p:spPr bwMode="auto">
            <a:xfrm>
              <a:off x="7438504" y="1348408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37" name="Striped Right Arrow 36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A0F0F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3910112" y="2716560"/>
            <a:ext cx="504056" cy="1008112"/>
            <a:chOff x="7438504" y="1348408"/>
            <a:chExt cx="1584176" cy="6624736"/>
          </a:xfrm>
        </p:grpSpPr>
        <p:sp>
          <p:nvSpPr>
            <p:cNvPr id="39" name="Rectangle 38"/>
            <p:cNvSpPr>
              <a:spLocks noChangeAspect="1"/>
            </p:cNvSpPr>
            <p:nvPr/>
          </p:nvSpPr>
          <p:spPr bwMode="auto">
            <a:xfrm>
              <a:off x="7438504" y="1348408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40" name="Striped Right Arrow 39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A0F0F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9022680" y="2572544"/>
            <a:ext cx="504056" cy="1008112"/>
            <a:chOff x="7438504" y="1348408"/>
            <a:chExt cx="1584176" cy="6624736"/>
          </a:xfrm>
        </p:grpSpPr>
        <p:sp>
          <p:nvSpPr>
            <p:cNvPr id="42" name="Rectangle 41"/>
            <p:cNvSpPr>
              <a:spLocks noChangeAspect="1"/>
            </p:cNvSpPr>
            <p:nvPr/>
          </p:nvSpPr>
          <p:spPr bwMode="auto">
            <a:xfrm>
              <a:off x="7438504" y="1348408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43" name="Striped Right Arrow 42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A0F0F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44" name="Group 43"/>
          <p:cNvGrpSpPr>
            <a:grpSpLocks noChangeAspect="1"/>
          </p:cNvGrpSpPr>
          <p:nvPr/>
        </p:nvGrpSpPr>
        <p:grpSpPr>
          <a:xfrm flipH="1">
            <a:off x="10102800" y="4372744"/>
            <a:ext cx="504056" cy="1008112"/>
            <a:chOff x="7438504" y="1348409"/>
            <a:chExt cx="1584176" cy="6624736"/>
          </a:xfrm>
        </p:grpSpPr>
        <p:sp>
          <p:nvSpPr>
            <p:cNvPr id="45" name="Rectangle 44"/>
            <p:cNvSpPr>
              <a:spLocks noChangeAspect="1"/>
            </p:cNvSpPr>
            <p:nvPr/>
          </p:nvSpPr>
          <p:spPr bwMode="auto">
            <a:xfrm>
              <a:off x="7438504" y="1348409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46" name="Striped Right Arrow 45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47" name="Group 46"/>
          <p:cNvGrpSpPr>
            <a:grpSpLocks noChangeAspect="1"/>
          </p:cNvGrpSpPr>
          <p:nvPr/>
        </p:nvGrpSpPr>
        <p:grpSpPr>
          <a:xfrm flipH="1">
            <a:off x="8734648" y="1564432"/>
            <a:ext cx="504056" cy="1008112"/>
            <a:chOff x="7438504" y="1348409"/>
            <a:chExt cx="1584176" cy="6624736"/>
          </a:xfrm>
        </p:grpSpPr>
        <p:sp>
          <p:nvSpPr>
            <p:cNvPr id="48" name="Rectangle 47"/>
            <p:cNvSpPr>
              <a:spLocks noChangeAspect="1"/>
            </p:cNvSpPr>
            <p:nvPr/>
          </p:nvSpPr>
          <p:spPr bwMode="auto">
            <a:xfrm>
              <a:off x="7438504" y="1348409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49" name="Striped Right Arrow 48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 flipH="1">
            <a:off x="7510512" y="3364632"/>
            <a:ext cx="504056" cy="1008112"/>
            <a:chOff x="7438504" y="1348409"/>
            <a:chExt cx="1584176" cy="6624736"/>
          </a:xfrm>
        </p:grpSpPr>
        <p:sp>
          <p:nvSpPr>
            <p:cNvPr id="51" name="Rectangle 50"/>
            <p:cNvSpPr>
              <a:spLocks noChangeAspect="1"/>
            </p:cNvSpPr>
            <p:nvPr/>
          </p:nvSpPr>
          <p:spPr bwMode="auto">
            <a:xfrm>
              <a:off x="7438504" y="1348409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52" name="Striped Right Arrow 51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53" name="Group 52"/>
          <p:cNvGrpSpPr>
            <a:grpSpLocks noChangeAspect="1"/>
          </p:cNvGrpSpPr>
          <p:nvPr/>
        </p:nvGrpSpPr>
        <p:grpSpPr>
          <a:xfrm flipH="1">
            <a:off x="5422280" y="4012704"/>
            <a:ext cx="504056" cy="1008112"/>
            <a:chOff x="7438504" y="1348409"/>
            <a:chExt cx="1584176" cy="6624736"/>
          </a:xfrm>
        </p:grpSpPr>
        <p:sp>
          <p:nvSpPr>
            <p:cNvPr id="54" name="Rectangle 53"/>
            <p:cNvSpPr>
              <a:spLocks noChangeAspect="1"/>
            </p:cNvSpPr>
            <p:nvPr/>
          </p:nvSpPr>
          <p:spPr bwMode="auto">
            <a:xfrm>
              <a:off x="7438504" y="1348409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55" name="Striped Right Arrow 54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56" name="Group 55"/>
          <p:cNvGrpSpPr>
            <a:grpSpLocks noChangeAspect="1"/>
          </p:cNvGrpSpPr>
          <p:nvPr/>
        </p:nvGrpSpPr>
        <p:grpSpPr>
          <a:xfrm flipH="1">
            <a:off x="2974008" y="3724672"/>
            <a:ext cx="504056" cy="1008112"/>
            <a:chOff x="7438504" y="1348409"/>
            <a:chExt cx="1584176" cy="6624736"/>
          </a:xfrm>
        </p:grpSpPr>
        <p:sp>
          <p:nvSpPr>
            <p:cNvPr id="57" name="Rectangle 56"/>
            <p:cNvSpPr>
              <a:spLocks noChangeAspect="1"/>
            </p:cNvSpPr>
            <p:nvPr/>
          </p:nvSpPr>
          <p:spPr bwMode="auto">
            <a:xfrm>
              <a:off x="7438504" y="1348409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58" name="Striped Right Arrow 57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59" name="Group 58"/>
          <p:cNvGrpSpPr>
            <a:grpSpLocks noChangeAspect="1"/>
          </p:cNvGrpSpPr>
          <p:nvPr/>
        </p:nvGrpSpPr>
        <p:grpSpPr>
          <a:xfrm flipH="1">
            <a:off x="4630192" y="1708448"/>
            <a:ext cx="504056" cy="1008112"/>
            <a:chOff x="7438504" y="1348409"/>
            <a:chExt cx="1584176" cy="6624736"/>
          </a:xfrm>
        </p:grpSpPr>
        <p:sp>
          <p:nvSpPr>
            <p:cNvPr id="60" name="Rectangle 59"/>
            <p:cNvSpPr>
              <a:spLocks noChangeAspect="1"/>
            </p:cNvSpPr>
            <p:nvPr/>
          </p:nvSpPr>
          <p:spPr bwMode="auto">
            <a:xfrm>
              <a:off x="7438504" y="1348409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61" name="Striped Right Arrow 60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62" name="Group 61"/>
          <p:cNvGrpSpPr>
            <a:grpSpLocks noChangeAspect="1"/>
          </p:cNvGrpSpPr>
          <p:nvPr/>
        </p:nvGrpSpPr>
        <p:grpSpPr>
          <a:xfrm flipH="1">
            <a:off x="7366496" y="5668888"/>
            <a:ext cx="504056" cy="1008112"/>
            <a:chOff x="7438504" y="1348409"/>
            <a:chExt cx="1584176" cy="6624736"/>
          </a:xfrm>
        </p:grpSpPr>
        <p:sp>
          <p:nvSpPr>
            <p:cNvPr id="63" name="Rectangle 62"/>
            <p:cNvSpPr>
              <a:spLocks noChangeAspect="1"/>
            </p:cNvSpPr>
            <p:nvPr/>
          </p:nvSpPr>
          <p:spPr bwMode="auto">
            <a:xfrm>
              <a:off x="7438504" y="1348409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64" name="Striped Right Arrow 63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flipH="1">
            <a:off x="1749872" y="1924472"/>
            <a:ext cx="504056" cy="1008112"/>
            <a:chOff x="7438504" y="1348409"/>
            <a:chExt cx="1584176" cy="6624736"/>
          </a:xfrm>
        </p:grpSpPr>
        <p:sp>
          <p:nvSpPr>
            <p:cNvPr id="66" name="Rectangle 65"/>
            <p:cNvSpPr>
              <a:spLocks noChangeAspect="1"/>
            </p:cNvSpPr>
            <p:nvPr/>
          </p:nvSpPr>
          <p:spPr bwMode="auto">
            <a:xfrm>
              <a:off x="7438504" y="1348409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67" name="Striped Right Arrow 66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grpSp>
        <p:nvGrpSpPr>
          <p:cNvPr id="71" name="Group 70"/>
          <p:cNvGrpSpPr>
            <a:grpSpLocks noChangeAspect="1"/>
          </p:cNvGrpSpPr>
          <p:nvPr/>
        </p:nvGrpSpPr>
        <p:grpSpPr>
          <a:xfrm flipH="1">
            <a:off x="4558184" y="5164832"/>
            <a:ext cx="504056" cy="1008112"/>
            <a:chOff x="7438504" y="1348409"/>
            <a:chExt cx="1584176" cy="6624736"/>
          </a:xfrm>
        </p:grpSpPr>
        <p:sp>
          <p:nvSpPr>
            <p:cNvPr id="72" name="Rectangle 71"/>
            <p:cNvSpPr>
              <a:spLocks noChangeAspect="1"/>
            </p:cNvSpPr>
            <p:nvPr/>
          </p:nvSpPr>
          <p:spPr bwMode="auto">
            <a:xfrm>
              <a:off x="7438504" y="1348409"/>
              <a:ext cx="1584176" cy="662473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73" name="Striped Right Arrow 72"/>
            <p:cNvSpPr/>
            <p:nvPr/>
          </p:nvSpPr>
          <p:spPr bwMode="auto">
            <a:xfrm>
              <a:off x="7438504" y="6028928"/>
              <a:ext cx="1512168" cy="1080120"/>
            </a:xfrm>
            <a:prstGeom prst="stripedRightArrow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608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Hillas-plot_new.jpg"/>
          <p:cNvPicPr>
            <a:picLocks noChangeAspect="1"/>
          </p:cNvPicPr>
          <p:nvPr/>
        </p:nvPicPr>
        <p:blipFill>
          <a:blip r:embed="rId3"/>
          <a:srcRect t="7099"/>
          <a:stretch>
            <a:fillRect/>
          </a:stretch>
        </p:blipFill>
        <p:spPr>
          <a:xfrm>
            <a:off x="6214368" y="1083427"/>
            <a:ext cx="6382512" cy="7537789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037904" y="5020816"/>
            <a:ext cx="4346074" cy="2906522"/>
            <a:chOff x="2325936" y="2618350"/>
            <a:chExt cx="8760640" cy="5858850"/>
          </a:xfrm>
        </p:grpSpPr>
        <p:pic>
          <p:nvPicPr>
            <p:cNvPr id="7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62" t="54456" r="12099" b="3787"/>
            <a:stretch/>
          </p:blipFill>
          <p:spPr bwMode="auto">
            <a:xfrm>
              <a:off x="2325936" y="2716560"/>
              <a:ext cx="8320036" cy="576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 rot="19624125">
              <a:off x="8710312" y="2882185"/>
              <a:ext cx="2376264" cy="52694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 rot="19624125">
              <a:off x="7857745" y="2618350"/>
              <a:ext cx="719463" cy="52694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merican Typewriter" charset="0"/>
                <a:ea typeface="ヒラギノ明朝 ProN W3" charset="-128"/>
                <a:cs typeface="ヒラギノ明朝 ProN W3" charset="-128"/>
                <a:sym typeface="American Typewriter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25736" y="1204392"/>
            <a:ext cx="6850478" cy="7417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Acceleration mechanism: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Linear accelerator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“Circular” accelerator</a:t>
            </a: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Need (magnetic) confinement: 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field * size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spectrum: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43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pic>
        <p:nvPicPr>
          <p:cNvPr id="7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68" y="2140496"/>
            <a:ext cx="3289672" cy="246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3895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5736" y="1204392"/>
            <a:ext cx="5301451" cy="6555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Suspected sources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based on the means: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Accelerator, magnetic field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Galactic: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Supernovae (see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Jacco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Vink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Neutron stars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Accreting black holes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Gamma ray bursts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Extra-galactic: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Active Galactic Nuclei</a:t>
            </a:r>
          </a:p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(nuclei, jets, lobes, …)</a:t>
            </a: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spectrum: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44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pic>
        <p:nvPicPr>
          <p:cNvPr id="11" name="Picture 10" descr="Hillas-plot_new.jpg"/>
          <p:cNvPicPr>
            <a:picLocks noChangeAspect="1"/>
          </p:cNvPicPr>
          <p:nvPr/>
        </p:nvPicPr>
        <p:blipFill>
          <a:blip r:embed="rId3"/>
          <a:srcRect t="7099"/>
          <a:stretch>
            <a:fillRect/>
          </a:stretch>
        </p:blipFill>
        <p:spPr>
          <a:xfrm>
            <a:off x="6214368" y="1083427"/>
            <a:ext cx="6382512" cy="75377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34848" y="1564432"/>
            <a:ext cx="1438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Hillas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plot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135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5736" y="1204392"/>
            <a:ext cx="12162304" cy="7755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Injection at E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with rate dN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dt</a:t>
            </a:r>
            <a:endParaRPr lang="en-US" sz="2800" baseline="-250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Mean free path length between “magnetic walls”: 	L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Mean time between collisions:				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coll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≈ 2L/c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(correct for angle between flight path and line between walls)</a:t>
            </a:r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Acceleration rate:			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dE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dt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= 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E/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coll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= (c/2L) (4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/3) E = E/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acc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									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acc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= (3L/2c) 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-2</a:t>
            </a:r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Time to get to energy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E:					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(E) = </a:t>
            </a:r>
            <a:r>
              <a:rPr lang="en-US" sz="28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  <a:cs typeface="Arial"/>
              </a:rPr>
              <a:t>acc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ln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(E/E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Escape rate independent of E:				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dP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esc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=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dt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esc</a:t>
            </a:r>
            <a:endParaRPr lang="en-US" sz="2800" baseline="-25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Left after loss at energy E:					~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exp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(-t(E)/</a:t>
            </a:r>
            <a:r>
              <a:rPr lang="en-US" sz="28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  <a:cs typeface="Arial"/>
              </a:rPr>
              <a:t>esc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In energy interval [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E,E+dE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] corresponding to injection time interval [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t,t+dt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]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N(E)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dE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= (dN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dt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 (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dt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dE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exp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(-t(E)/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esc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dE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		= (dN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dt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 (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acc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/E)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exp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(-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acc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ln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(E/E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)/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esc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dE</a:t>
            </a:r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N(E) =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dN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dt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acc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/E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 (E/E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-x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		with x=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(1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US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  <a:cs typeface="Arial"/>
              </a:rPr>
              <a:t>acc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  <a:cs typeface="Arial"/>
              </a:rPr>
              <a:t>esc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spectrum: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45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6744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5736" y="1204392"/>
            <a:ext cx="10507411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	N(E) =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dN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dt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acc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/E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 (E/E</a:t>
            </a:r>
            <a:r>
              <a:rPr lang="en-US" sz="2800" baseline="-250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-x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		with x=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(1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+</a:t>
            </a:r>
            <a:r>
              <a:rPr lang="en-US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>
                <a:solidFill>
                  <a:srgbClr val="000000"/>
                </a:solidFill>
                <a:latin typeface="Arial"/>
                <a:cs typeface="Arial"/>
              </a:rPr>
              <a:t>acc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  <a:cs typeface="Arial"/>
              </a:rPr>
              <a:t>esc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Observed x≈2,  suggesting </a:t>
            </a:r>
            <a:r>
              <a:rPr lang="en-US" sz="28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  <a:cs typeface="Arial"/>
              </a:rPr>
              <a:t>acc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>
                <a:solidFill>
                  <a:srgbClr val="000000"/>
                </a:solidFill>
                <a:latin typeface="Arial"/>
                <a:cs typeface="Arial"/>
              </a:rPr>
              <a:t>esc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≈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But L = 1 pc  =&gt; 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coll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= few years</a:t>
            </a:r>
          </a:p>
          <a:p>
            <a:pPr marL="457200" indent="-457200">
              <a:buFont typeface="Symbol" charset="0"/>
              <a:buChar char="b"/>
            </a:pP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= 10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-4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m  =&gt;  </a:t>
            </a:r>
            <a:r>
              <a:rPr lang="en-US" sz="2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= 10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-8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				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acc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= 10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8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yr</a:t>
            </a:r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From transport (see later) we know		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CR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= 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esc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=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10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7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yr</a:t>
            </a:r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Hence,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x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≈11 !</a:t>
            </a: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Reason: this simple model does not hold,</a:t>
            </a:r>
          </a:p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            more sophisticated treatment needed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(See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Jacco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Vink’s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talk, or come back to it later)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spectrum: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46</a:t>
            </a:fld>
            <a:r>
              <a:rPr lang="nl-NL" dirty="0" smtClean="0"/>
              <a:t>	</a:t>
            </a:r>
            <a:r>
              <a:rPr lang="nl-NL" dirty="0" err="1" smtClean="0"/>
              <a:t>Topical</a:t>
            </a:r>
            <a:r>
              <a:rPr lang="nl-NL" dirty="0" smtClean="0"/>
              <a:t> </a:t>
            </a:r>
            <a:r>
              <a:rPr lang="nl-NL" dirty="0" err="1" smtClean="0"/>
              <a:t>Lectures</a:t>
            </a:r>
            <a:r>
              <a:rPr lang="nl-NL" dirty="0" smtClean="0"/>
              <a:t>: Cosmic </a:t>
            </a:r>
            <a:r>
              <a:rPr lang="nl-NL" dirty="0" err="1" smtClean="0"/>
              <a:t>Rays</a:t>
            </a:r>
            <a:r>
              <a:rPr lang="nl-NL" dirty="0" smtClean="0"/>
              <a:t>, 23-25 </a:t>
            </a:r>
            <a:r>
              <a:rPr lang="nl-NL" dirty="0" err="1" smtClean="0"/>
              <a:t>March</a:t>
            </a:r>
            <a:r>
              <a:rPr lang="nl-NL" dirty="0" smtClean="0"/>
              <a:t> 2015 (</a:t>
            </a:r>
            <a:r>
              <a:rPr lang="nl-NL" dirty="0" err="1" smtClean="0"/>
              <a:t>SdJ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7382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5736" y="1204392"/>
            <a:ext cx="10790967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L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eaky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box model for the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galaxy</a:t>
            </a:r>
          </a:p>
          <a:p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  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injection spectrum:						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dN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dE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~ E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-x </a:t>
            </a:r>
            <a:endParaRPr lang="en-US" sz="28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  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galactic magnetic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fields: confinement time 		</a:t>
            </a:r>
            <a:r>
              <a:rPr lang="en-US" sz="28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2800" baseline="-25000" dirty="0" err="1" smtClean="0">
                <a:solidFill>
                  <a:srgbClr val="000000"/>
                </a:solidFill>
                <a:latin typeface="Arial"/>
                <a:cs typeface="Arial"/>
              </a:rPr>
              <a:t>confinement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= E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2800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endParaRPr lang="en-US" sz="2800" baseline="30000" dirty="0">
              <a:solidFill>
                <a:srgbClr val="000000"/>
              </a:solidFill>
              <a:latin typeface="Symbol" charset="2"/>
              <a:cs typeface="Symbol" charset="2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   resulting spectrum						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dN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dE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~ E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-(</a:t>
            </a:r>
            <a:r>
              <a:rPr lang="en-US" sz="2800" baseline="30000" dirty="0" err="1" smtClean="0">
                <a:solidFill>
                  <a:srgbClr val="000000"/>
                </a:solidFill>
                <a:latin typeface="Arial"/>
                <a:cs typeface="Arial"/>
              </a:rPr>
              <a:t>x+</a:t>
            </a:r>
            <a:r>
              <a:rPr lang="en-US" sz="2800" baseline="30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sz="2800" baseline="30000" dirty="0" smtClean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endParaRPr lang="en-US" sz="28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=&gt; Energy spectrum steepening</a:t>
            </a:r>
          </a:p>
        </p:txBody>
      </p:sp>
      <p:sp>
        <p:nvSpPr>
          <p:cNvPr id="21508" name="Titel 3"/>
          <p:cNvSpPr>
            <a:spLocks noGrp="1"/>
          </p:cNvSpPr>
          <p:nvPr>
            <p:ph type="title"/>
          </p:nvPr>
        </p:nvSpPr>
        <p:spPr>
          <a:xfrm>
            <a:off x="0" y="76200"/>
            <a:ext cx="13004800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Cosmic ray energy spectrum: transport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47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990232" y="5524872"/>
            <a:ext cx="7620000" cy="3048000"/>
            <a:chOff x="480" y="796"/>
            <a:chExt cx="4800" cy="1920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80" y="796"/>
              <a:ext cx="4800" cy="1920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417" y="1687"/>
              <a:ext cx="2926" cy="138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2588" y="1550"/>
              <a:ext cx="584" cy="412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474" y="977"/>
              <a:ext cx="72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  <a:latin typeface="Times" charset="0"/>
                </a:rPr>
                <a:t>halo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728" y="1276"/>
              <a:ext cx="72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  <a:latin typeface="Times" charset="0"/>
                </a:rPr>
                <a:t>disk</a:t>
              </a: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2016" y="1516"/>
              <a:ext cx="144" cy="240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2448" y="2092"/>
              <a:ext cx="93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solidFill>
                    <a:schemeClr val="bg1"/>
                  </a:solidFill>
                  <a:latin typeface="Times" charset="0"/>
                </a:rPr>
                <a:t>bulge</a:t>
              </a: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V="1">
              <a:off x="2736" y="1852"/>
              <a:ext cx="96" cy="240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3264" y="1708"/>
              <a:ext cx="96" cy="9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>
              <a:off x="3648" y="1708"/>
              <a:ext cx="96" cy="9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1776" y="1708"/>
              <a:ext cx="96" cy="9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2832" y="1660"/>
              <a:ext cx="96" cy="9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2928" y="1756"/>
              <a:ext cx="96" cy="9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H="1" flipV="1">
              <a:off x="3720" y="1796"/>
              <a:ext cx="96" cy="240"/>
            </a:xfrm>
            <a:prstGeom prst="line">
              <a:avLst/>
            </a:prstGeom>
            <a:noFill/>
            <a:ln w="952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>
            <a:off x="7615384" y="5903105"/>
            <a:ext cx="2055368" cy="701887"/>
          </a:xfrm>
          <a:custGeom>
            <a:avLst/>
            <a:gdLst>
              <a:gd name="connsiteX0" fmla="*/ 0 w 2055368"/>
              <a:gd name="connsiteY0" fmla="*/ 467917 h 701887"/>
              <a:gd name="connsiteX1" fmla="*/ 100261 w 2055368"/>
              <a:gd name="connsiteY1" fmla="*/ 284084 h 701887"/>
              <a:gd name="connsiteX2" fmla="*/ 150392 w 2055368"/>
              <a:gd name="connsiteY2" fmla="*/ 183812 h 701887"/>
              <a:gd name="connsiteX3" fmla="*/ 217234 w 2055368"/>
              <a:gd name="connsiteY3" fmla="*/ 300796 h 701887"/>
              <a:gd name="connsiteX4" fmla="*/ 233944 w 2055368"/>
              <a:gd name="connsiteY4" fmla="*/ 350933 h 701887"/>
              <a:gd name="connsiteX5" fmla="*/ 350916 w 2055368"/>
              <a:gd name="connsiteY5" fmla="*/ 401069 h 701887"/>
              <a:gd name="connsiteX6" fmla="*/ 401047 w 2055368"/>
              <a:gd name="connsiteY6" fmla="*/ 384357 h 701887"/>
              <a:gd name="connsiteX7" fmla="*/ 451178 w 2055368"/>
              <a:gd name="connsiteY7" fmla="*/ 217236 h 701887"/>
              <a:gd name="connsiteX8" fmla="*/ 484599 w 2055368"/>
              <a:gd name="connsiteY8" fmla="*/ 167100 h 701887"/>
              <a:gd name="connsiteX9" fmla="*/ 551440 w 2055368"/>
              <a:gd name="connsiteY9" fmla="*/ 217236 h 701887"/>
              <a:gd name="connsiteX10" fmla="*/ 1002618 w 2055368"/>
              <a:gd name="connsiteY10" fmla="*/ 284084 h 701887"/>
              <a:gd name="connsiteX11" fmla="*/ 935777 w 2055368"/>
              <a:gd name="connsiteY11" fmla="*/ 367645 h 701887"/>
              <a:gd name="connsiteX12" fmla="*/ 919067 w 2055368"/>
              <a:gd name="connsiteY12" fmla="*/ 417781 h 701887"/>
              <a:gd name="connsiteX13" fmla="*/ 768674 w 2055368"/>
              <a:gd name="connsiteY13" fmla="*/ 568190 h 701887"/>
              <a:gd name="connsiteX14" fmla="*/ 701833 w 2055368"/>
              <a:gd name="connsiteY14" fmla="*/ 601614 h 701887"/>
              <a:gd name="connsiteX15" fmla="*/ 584860 w 2055368"/>
              <a:gd name="connsiteY15" fmla="*/ 618326 h 701887"/>
              <a:gd name="connsiteX16" fmla="*/ 451178 w 2055368"/>
              <a:gd name="connsiteY16" fmla="*/ 601614 h 701887"/>
              <a:gd name="connsiteX17" fmla="*/ 451178 w 2055368"/>
              <a:gd name="connsiteY17" fmla="*/ 501342 h 701887"/>
              <a:gd name="connsiteX18" fmla="*/ 501309 w 2055368"/>
              <a:gd name="connsiteY18" fmla="*/ 467917 h 701887"/>
              <a:gd name="connsiteX19" fmla="*/ 618281 w 2055368"/>
              <a:gd name="connsiteY19" fmla="*/ 434493 h 701887"/>
              <a:gd name="connsiteX20" fmla="*/ 685122 w 2055368"/>
              <a:gd name="connsiteY20" fmla="*/ 451205 h 701887"/>
              <a:gd name="connsiteX21" fmla="*/ 618281 w 2055368"/>
              <a:gd name="connsiteY21" fmla="*/ 484629 h 701887"/>
              <a:gd name="connsiteX22" fmla="*/ 484599 w 2055368"/>
              <a:gd name="connsiteY22" fmla="*/ 467917 h 701887"/>
              <a:gd name="connsiteX23" fmla="*/ 434468 w 2055368"/>
              <a:gd name="connsiteY23" fmla="*/ 401069 h 701887"/>
              <a:gd name="connsiteX24" fmla="*/ 451178 w 2055368"/>
              <a:gd name="connsiteY24" fmla="*/ 334221 h 701887"/>
              <a:gd name="connsiteX25" fmla="*/ 501309 w 2055368"/>
              <a:gd name="connsiteY25" fmla="*/ 317508 h 701887"/>
              <a:gd name="connsiteX26" fmla="*/ 701833 w 2055368"/>
              <a:gd name="connsiteY26" fmla="*/ 300796 h 701887"/>
              <a:gd name="connsiteX27" fmla="*/ 919067 w 2055368"/>
              <a:gd name="connsiteY27" fmla="*/ 250660 h 701887"/>
              <a:gd name="connsiteX28" fmla="*/ 1336824 w 2055368"/>
              <a:gd name="connsiteY28" fmla="*/ 200524 h 701887"/>
              <a:gd name="connsiteX29" fmla="*/ 1203142 w 2055368"/>
              <a:gd name="connsiteY29" fmla="*/ 116963 h 701887"/>
              <a:gd name="connsiteX30" fmla="*/ 1102880 w 2055368"/>
              <a:gd name="connsiteY30" fmla="*/ 83539 h 701887"/>
              <a:gd name="connsiteX31" fmla="*/ 969198 w 2055368"/>
              <a:gd name="connsiteY31" fmla="*/ 116963 h 701887"/>
              <a:gd name="connsiteX32" fmla="*/ 885646 w 2055368"/>
              <a:gd name="connsiteY32" fmla="*/ 250660 h 701887"/>
              <a:gd name="connsiteX33" fmla="*/ 835515 w 2055368"/>
              <a:gd name="connsiteY33" fmla="*/ 317508 h 701887"/>
              <a:gd name="connsiteX34" fmla="*/ 768674 w 2055368"/>
              <a:gd name="connsiteY34" fmla="*/ 501342 h 701887"/>
              <a:gd name="connsiteX35" fmla="*/ 751964 w 2055368"/>
              <a:gd name="connsiteY35" fmla="*/ 584902 h 701887"/>
              <a:gd name="connsiteX36" fmla="*/ 735253 w 2055368"/>
              <a:gd name="connsiteY36" fmla="*/ 651750 h 701887"/>
              <a:gd name="connsiteX37" fmla="*/ 718543 w 2055368"/>
              <a:gd name="connsiteY37" fmla="*/ 701887 h 701887"/>
              <a:gd name="connsiteX38" fmla="*/ 818805 w 2055368"/>
              <a:gd name="connsiteY38" fmla="*/ 584902 h 701887"/>
              <a:gd name="connsiteX39" fmla="*/ 1036039 w 2055368"/>
              <a:gd name="connsiteY39" fmla="*/ 467917 h 701887"/>
              <a:gd name="connsiteX40" fmla="*/ 1102880 w 2055368"/>
              <a:gd name="connsiteY40" fmla="*/ 451205 h 701887"/>
              <a:gd name="connsiteX41" fmla="*/ 1186432 w 2055368"/>
              <a:gd name="connsiteY41" fmla="*/ 417781 h 701887"/>
              <a:gd name="connsiteX42" fmla="*/ 1788003 w 2055368"/>
              <a:gd name="connsiteY42" fmla="*/ 401069 h 701887"/>
              <a:gd name="connsiteX43" fmla="*/ 1771293 w 2055368"/>
              <a:gd name="connsiteY43" fmla="*/ 16691 h 701887"/>
              <a:gd name="connsiteX44" fmla="*/ 1587479 w 2055368"/>
              <a:gd name="connsiteY44" fmla="*/ 33403 h 701887"/>
              <a:gd name="connsiteX45" fmla="*/ 1537348 w 2055368"/>
              <a:gd name="connsiteY45" fmla="*/ 116963 h 701887"/>
              <a:gd name="connsiteX46" fmla="*/ 1503928 w 2055368"/>
              <a:gd name="connsiteY46" fmla="*/ 200524 h 701887"/>
              <a:gd name="connsiteX47" fmla="*/ 1453797 w 2055368"/>
              <a:gd name="connsiteY47" fmla="*/ 267372 h 701887"/>
              <a:gd name="connsiteX48" fmla="*/ 1336824 w 2055368"/>
              <a:gd name="connsiteY48" fmla="*/ 401069 h 701887"/>
              <a:gd name="connsiteX49" fmla="*/ 1286694 w 2055368"/>
              <a:gd name="connsiteY49" fmla="*/ 417781 h 701887"/>
              <a:gd name="connsiteX50" fmla="*/ 1253273 w 2055368"/>
              <a:gd name="connsiteY50" fmla="*/ 367645 h 701887"/>
              <a:gd name="connsiteX51" fmla="*/ 1336824 w 2055368"/>
              <a:gd name="connsiteY51" fmla="*/ 250660 h 701887"/>
              <a:gd name="connsiteX52" fmla="*/ 1386955 w 2055368"/>
              <a:gd name="connsiteY52" fmla="*/ 300796 h 701887"/>
              <a:gd name="connsiteX53" fmla="*/ 1420376 w 2055368"/>
              <a:gd name="connsiteY53" fmla="*/ 367645 h 701887"/>
              <a:gd name="connsiteX54" fmla="*/ 1470507 w 2055368"/>
              <a:gd name="connsiteY54" fmla="*/ 434493 h 701887"/>
              <a:gd name="connsiteX55" fmla="*/ 1503928 w 2055368"/>
              <a:gd name="connsiteY55" fmla="*/ 484629 h 701887"/>
              <a:gd name="connsiteX56" fmla="*/ 1671031 w 2055368"/>
              <a:gd name="connsiteY56" fmla="*/ 501342 h 701887"/>
              <a:gd name="connsiteX57" fmla="*/ 1821424 w 2055368"/>
              <a:gd name="connsiteY57" fmla="*/ 568190 h 701887"/>
              <a:gd name="connsiteX58" fmla="*/ 1955106 w 2055368"/>
              <a:gd name="connsiteY58" fmla="*/ 618326 h 701887"/>
              <a:gd name="connsiteX59" fmla="*/ 1938396 w 2055368"/>
              <a:gd name="connsiteY59" fmla="*/ 551478 h 701887"/>
              <a:gd name="connsiteX60" fmla="*/ 1838134 w 2055368"/>
              <a:gd name="connsiteY60" fmla="*/ 501342 h 701887"/>
              <a:gd name="connsiteX61" fmla="*/ 1804713 w 2055368"/>
              <a:gd name="connsiteY61" fmla="*/ 467917 h 701887"/>
              <a:gd name="connsiteX62" fmla="*/ 1637610 w 2055368"/>
              <a:gd name="connsiteY62" fmla="*/ 467917 h 701887"/>
              <a:gd name="connsiteX63" fmla="*/ 1654320 w 2055368"/>
              <a:gd name="connsiteY63" fmla="*/ 534766 h 701887"/>
              <a:gd name="connsiteX64" fmla="*/ 1754582 w 2055368"/>
              <a:gd name="connsiteY64" fmla="*/ 551478 h 701887"/>
              <a:gd name="connsiteX65" fmla="*/ 1838134 w 2055368"/>
              <a:gd name="connsiteY65" fmla="*/ 568190 h 701887"/>
              <a:gd name="connsiteX66" fmla="*/ 1988527 w 2055368"/>
              <a:gd name="connsiteY66" fmla="*/ 551478 h 701887"/>
              <a:gd name="connsiteX67" fmla="*/ 2055368 w 2055368"/>
              <a:gd name="connsiteY67" fmla="*/ 534766 h 7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055368" h="701887">
                <a:moveTo>
                  <a:pt x="0" y="467917"/>
                </a:moveTo>
                <a:cubicBezTo>
                  <a:pt x="75052" y="280265"/>
                  <a:pt x="-18991" y="498760"/>
                  <a:pt x="100261" y="284084"/>
                </a:cubicBezTo>
                <a:cubicBezTo>
                  <a:pt x="215569" y="76508"/>
                  <a:pt x="2028" y="406385"/>
                  <a:pt x="150392" y="183812"/>
                </a:cubicBezTo>
                <a:cubicBezTo>
                  <a:pt x="188709" y="298771"/>
                  <a:pt x="136297" y="159141"/>
                  <a:pt x="217234" y="300796"/>
                </a:cubicBezTo>
                <a:cubicBezTo>
                  <a:pt x="225973" y="316091"/>
                  <a:pt x="222940" y="337177"/>
                  <a:pt x="233944" y="350933"/>
                </a:cubicBezTo>
                <a:cubicBezTo>
                  <a:pt x="262793" y="386999"/>
                  <a:pt x="310778" y="391033"/>
                  <a:pt x="350916" y="401069"/>
                </a:cubicBezTo>
                <a:cubicBezTo>
                  <a:pt x="367626" y="395498"/>
                  <a:pt x="389771" y="397889"/>
                  <a:pt x="401047" y="384357"/>
                </a:cubicBezTo>
                <a:cubicBezTo>
                  <a:pt x="444005" y="332802"/>
                  <a:pt x="429543" y="274935"/>
                  <a:pt x="451178" y="217236"/>
                </a:cubicBezTo>
                <a:cubicBezTo>
                  <a:pt x="458230" y="198430"/>
                  <a:pt x="473459" y="183812"/>
                  <a:pt x="484599" y="167100"/>
                </a:cubicBezTo>
                <a:cubicBezTo>
                  <a:pt x="506879" y="183812"/>
                  <a:pt x="523850" y="213430"/>
                  <a:pt x="551440" y="217236"/>
                </a:cubicBezTo>
                <a:cubicBezTo>
                  <a:pt x="1020745" y="281974"/>
                  <a:pt x="887363" y="111180"/>
                  <a:pt x="1002618" y="284084"/>
                </a:cubicBezTo>
                <a:cubicBezTo>
                  <a:pt x="980338" y="311938"/>
                  <a:pt x="954680" y="337397"/>
                  <a:pt x="935777" y="367645"/>
                </a:cubicBezTo>
                <a:cubicBezTo>
                  <a:pt x="926441" y="382584"/>
                  <a:pt x="928403" y="402842"/>
                  <a:pt x="919067" y="417781"/>
                </a:cubicBezTo>
                <a:cubicBezTo>
                  <a:pt x="879282" y="481444"/>
                  <a:pt x="830742" y="526807"/>
                  <a:pt x="768674" y="568190"/>
                </a:cubicBezTo>
                <a:cubicBezTo>
                  <a:pt x="747948" y="582009"/>
                  <a:pt x="725866" y="595059"/>
                  <a:pt x="701833" y="601614"/>
                </a:cubicBezTo>
                <a:cubicBezTo>
                  <a:pt x="663834" y="611978"/>
                  <a:pt x="623851" y="612755"/>
                  <a:pt x="584860" y="618326"/>
                </a:cubicBezTo>
                <a:cubicBezTo>
                  <a:pt x="540299" y="612755"/>
                  <a:pt x="492214" y="619854"/>
                  <a:pt x="451178" y="601614"/>
                </a:cubicBezTo>
                <a:cubicBezTo>
                  <a:pt x="418306" y="587003"/>
                  <a:pt x="439490" y="515953"/>
                  <a:pt x="451178" y="501342"/>
                </a:cubicBezTo>
                <a:cubicBezTo>
                  <a:pt x="463724" y="485658"/>
                  <a:pt x="483346" y="476900"/>
                  <a:pt x="501309" y="467917"/>
                </a:cubicBezTo>
                <a:cubicBezTo>
                  <a:pt x="525281" y="455930"/>
                  <a:pt x="596866" y="439847"/>
                  <a:pt x="618281" y="434493"/>
                </a:cubicBezTo>
                <a:cubicBezTo>
                  <a:pt x="640561" y="440064"/>
                  <a:pt x="685122" y="428239"/>
                  <a:pt x="685122" y="451205"/>
                </a:cubicBezTo>
                <a:cubicBezTo>
                  <a:pt x="685122" y="476116"/>
                  <a:pt x="643106" y="482560"/>
                  <a:pt x="618281" y="484629"/>
                </a:cubicBezTo>
                <a:cubicBezTo>
                  <a:pt x="573529" y="488359"/>
                  <a:pt x="529160" y="473488"/>
                  <a:pt x="484599" y="467917"/>
                </a:cubicBezTo>
                <a:cubicBezTo>
                  <a:pt x="467889" y="445634"/>
                  <a:pt x="441223" y="428090"/>
                  <a:pt x="434468" y="401069"/>
                </a:cubicBezTo>
                <a:cubicBezTo>
                  <a:pt x="428898" y="378786"/>
                  <a:pt x="436831" y="352157"/>
                  <a:pt x="451178" y="334221"/>
                </a:cubicBezTo>
                <a:cubicBezTo>
                  <a:pt x="462181" y="320466"/>
                  <a:pt x="483849" y="319836"/>
                  <a:pt x="501309" y="317508"/>
                </a:cubicBezTo>
                <a:cubicBezTo>
                  <a:pt x="567794" y="308642"/>
                  <a:pt x="634992" y="306367"/>
                  <a:pt x="701833" y="300796"/>
                </a:cubicBezTo>
                <a:cubicBezTo>
                  <a:pt x="774244" y="284084"/>
                  <a:pt x="845833" y="263288"/>
                  <a:pt x="919067" y="250660"/>
                </a:cubicBezTo>
                <a:cubicBezTo>
                  <a:pt x="990979" y="238260"/>
                  <a:pt x="1235038" y="211835"/>
                  <a:pt x="1336824" y="200524"/>
                </a:cubicBezTo>
                <a:cubicBezTo>
                  <a:pt x="1244198" y="107887"/>
                  <a:pt x="1307511" y="148277"/>
                  <a:pt x="1203142" y="116963"/>
                </a:cubicBezTo>
                <a:cubicBezTo>
                  <a:pt x="1169399" y="106839"/>
                  <a:pt x="1102880" y="83539"/>
                  <a:pt x="1102880" y="83539"/>
                </a:cubicBezTo>
                <a:cubicBezTo>
                  <a:pt x="1058319" y="94680"/>
                  <a:pt x="1009521" y="94966"/>
                  <a:pt x="969198" y="116963"/>
                </a:cubicBezTo>
                <a:cubicBezTo>
                  <a:pt x="933288" y="136552"/>
                  <a:pt x="905434" y="218997"/>
                  <a:pt x="885646" y="250660"/>
                </a:cubicBezTo>
                <a:cubicBezTo>
                  <a:pt x="870885" y="274279"/>
                  <a:pt x="849040" y="293160"/>
                  <a:pt x="835515" y="317508"/>
                </a:cubicBezTo>
                <a:cubicBezTo>
                  <a:pt x="819500" y="346339"/>
                  <a:pt x="775774" y="475307"/>
                  <a:pt x="768674" y="501342"/>
                </a:cubicBezTo>
                <a:cubicBezTo>
                  <a:pt x="761201" y="528746"/>
                  <a:pt x="758125" y="557173"/>
                  <a:pt x="751964" y="584902"/>
                </a:cubicBezTo>
                <a:cubicBezTo>
                  <a:pt x="746982" y="607324"/>
                  <a:pt x="741562" y="629665"/>
                  <a:pt x="735253" y="651750"/>
                </a:cubicBezTo>
                <a:cubicBezTo>
                  <a:pt x="730414" y="668688"/>
                  <a:pt x="700927" y="701887"/>
                  <a:pt x="718543" y="701887"/>
                </a:cubicBezTo>
                <a:cubicBezTo>
                  <a:pt x="737150" y="701887"/>
                  <a:pt x="814855" y="588358"/>
                  <a:pt x="818805" y="584902"/>
                </a:cubicBezTo>
                <a:cubicBezTo>
                  <a:pt x="847081" y="560158"/>
                  <a:pt x="1023624" y="471021"/>
                  <a:pt x="1036039" y="467917"/>
                </a:cubicBezTo>
                <a:cubicBezTo>
                  <a:pt x="1058319" y="462346"/>
                  <a:pt x="1081093" y="458468"/>
                  <a:pt x="1102880" y="451205"/>
                </a:cubicBezTo>
                <a:cubicBezTo>
                  <a:pt x="1131337" y="441718"/>
                  <a:pt x="1156516" y="419970"/>
                  <a:pt x="1186432" y="417781"/>
                </a:cubicBezTo>
                <a:cubicBezTo>
                  <a:pt x="1386498" y="403141"/>
                  <a:pt x="1587479" y="406640"/>
                  <a:pt x="1788003" y="401069"/>
                </a:cubicBezTo>
                <a:cubicBezTo>
                  <a:pt x="1797832" y="312599"/>
                  <a:pt x="1836178" y="81583"/>
                  <a:pt x="1771293" y="16691"/>
                </a:cubicBezTo>
                <a:cubicBezTo>
                  <a:pt x="1727791" y="-26815"/>
                  <a:pt x="1648750" y="27832"/>
                  <a:pt x="1587479" y="33403"/>
                </a:cubicBezTo>
                <a:cubicBezTo>
                  <a:pt x="1570769" y="61256"/>
                  <a:pt x="1551873" y="87910"/>
                  <a:pt x="1537348" y="116963"/>
                </a:cubicBezTo>
                <a:cubicBezTo>
                  <a:pt x="1523933" y="143795"/>
                  <a:pt x="1518495" y="174300"/>
                  <a:pt x="1503928" y="200524"/>
                </a:cubicBezTo>
                <a:cubicBezTo>
                  <a:pt x="1490403" y="224872"/>
                  <a:pt x="1469768" y="244554"/>
                  <a:pt x="1453797" y="267372"/>
                </a:cubicBezTo>
                <a:cubicBezTo>
                  <a:pt x="1399811" y="344503"/>
                  <a:pt x="1408380" y="365287"/>
                  <a:pt x="1336824" y="401069"/>
                </a:cubicBezTo>
                <a:cubicBezTo>
                  <a:pt x="1321070" y="408947"/>
                  <a:pt x="1303404" y="412210"/>
                  <a:pt x="1286694" y="417781"/>
                </a:cubicBezTo>
                <a:cubicBezTo>
                  <a:pt x="1275554" y="401069"/>
                  <a:pt x="1253273" y="387730"/>
                  <a:pt x="1253273" y="367645"/>
                </a:cubicBezTo>
                <a:cubicBezTo>
                  <a:pt x="1253273" y="263660"/>
                  <a:pt x="1272764" y="272016"/>
                  <a:pt x="1336824" y="250660"/>
                </a:cubicBezTo>
                <a:cubicBezTo>
                  <a:pt x="1353534" y="267372"/>
                  <a:pt x="1373219" y="281564"/>
                  <a:pt x="1386955" y="300796"/>
                </a:cubicBezTo>
                <a:cubicBezTo>
                  <a:pt x="1401434" y="321069"/>
                  <a:pt x="1407173" y="346519"/>
                  <a:pt x="1420376" y="367645"/>
                </a:cubicBezTo>
                <a:cubicBezTo>
                  <a:pt x="1435137" y="391264"/>
                  <a:pt x="1454319" y="411828"/>
                  <a:pt x="1470507" y="434493"/>
                </a:cubicBezTo>
                <a:cubicBezTo>
                  <a:pt x="1482180" y="450837"/>
                  <a:pt x="1484874" y="478277"/>
                  <a:pt x="1503928" y="484629"/>
                </a:cubicBezTo>
                <a:cubicBezTo>
                  <a:pt x="1557034" y="502333"/>
                  <a:pt x="1615330" y="495771"/>
                  <a:pt x="1671031" y="501342"/>
                </a:cubicBezTo>
                <a:cubicBezTo>
                  <a:pt x="1777118" y="536708"/>
                  <a:pt x="1661903" y="495673"/>
                  <a:pt x="1821424" y="568190"/>
                </a:cubicBezTo>
                <a:cubicBezTo>
                  <a:pt x="1876374" y="593170"/>
                  <a:pt x="1902917" y="600928"/>
                  <a:pt x="1955106" y="618326"/>
                </a:cubicBezTo>
                <a:cubicBezTo>
                  <a:pt x="1949536" y="596043"/>
                  <a:pt x="1951136" y="570589"/>
                  <a:pt x="1938396" y="551478"/>
                </a:cubicBezTo>
                <a:cubicBezTo>
                  <a:pt x="1919886" y="523710"/>
                  <a:pt x="1866732" y="510876"/>
                  <a:pt x="1838134" y="501342"/>
                </a:cubicBezTo>
                <a:cubicBezTo>
                  <a:pt x="1826994" y="490200"/>
                  <a:pt x="1818805" y="474964"/>
                  <a:pt x="1804713" y="467917"/>
                </a:cubicBezTo>
                <a:cubicBezTo>
                  <a:pt x="1742394" y="436754"/>
                  <a:pt x="1705361" y="456624"/>
                  <a:pt x="1637610" y="467917"/>
                </a:cubicBezTo>
                <a:cubicBezTo>
                  <a:pt x="1643180" y="490200"/>
                  <a:pt x="1635630" y="521415"/>
                  <a:pt x="1654320" y="534766"/>
                </a:cubicBezTo>
                <a:cubicBezTo>
                  <a:pt x="1681890" y="554461"/>
                  <a:pt x="1721247" y="545416"/>
                  <a:pt x="1754582" y="551478"/>
                </a:cubicBezTo>
                <a:cubicBezTo>
                  <a:pt x="1782526" y="556559"/>
                  <a:pt x="1810283" y="562619"/>
                  <a:pt x="1838134" y="568190"/>
                </a:cubicBezTo>
                <a:cubicBezTo>
                  <a:pt x="1888265" y="562619"/>
                  <a:pt x="1938774" y="559771"/>
                  <a:pt x="1988527" y="551478"/>
                </a:cubicBezTo>
                <a:cubicBezTo>
                  <a:pt x="2099357" y="533004"/>
                  <a:pt x="2003520" y="534766"/>
                  <a:pt x="2055368" y="534766"/>
                </a:cubicBezTo>
              </a:path>
            </a:pathLst>
          </a:custGeom>
          <a:ln>
            <a:solidFill>
              <a:srgbClr val="008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merican Typewriter" charset="0"/>
              <a:ea typeface="ヒラギノ明朝 ProN W3" charset="-128"/>
              <a:cs typeface="ヒラギノ明朝 ProN W3" charset="-128"/>
              <a:sym typeface="American Typewriter" charset="0"/>
            </a:endParaRPr>
          </a:p>
        </p:txBody>
      </p:sp>
      <p:cxnSp>
        <p:nvCxnSpPr>
          <p:cNvPr id="21" name="Curved Connector 20"/>
          <p:cNvCxnSpPr/>
          <p:nvPr/>
        </p:nvCxnSpPr>
        <p:spPr bwMode="auto">
          <a:xfrm>
            <a:off x="9814768" y="7397080"/>
            <a:ext cx="1440160" cy="1224136"/>
          </a:xfrm>
          <a:prstGeom prst="curvedConnector3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solidFill>
              <a:srgbClr val="0000D4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277706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1911880" cy="5398368"/>
          </a:xfrm>
        </p:spPr>
        <p:txBody>
          <a:bodyPr/>
          <a:lstStyle/>
          <a:p>
            <a:pPr marL="514350" indent="-514350">
              <a:buFont typeface="Arial"/>
              <a:buChar char="•"/>
              <a:defRPr/>
            </a:pPr>
            <a:endParaRPr lang="en-US" sz="32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buFont typeface="Arial"/>
              <a:buChar char="•"/>
              <a:defRPr/>
            </a:pPr>
            <a:endParaRPr lang="en-US" sz="32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buFont typeface="Arial"/>
              <a:buChar char="•"/>
              <a:defRPr/>
            </a:pPr>
            <a:endParaRPr lang="en-US" sz="32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buFont typeface="Arial"/>
              <a:buChar char="•"/>
              <a:defRPr/>
            </a:pPr>
            <a:endParaRPr lang="en-US" sz="32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buFont typeface="Arial"/>
              <a:buChar char="•"/>
              <a:defRPr/>
            </a:pPr>
            <a:r>
              <a:rPr lang="en-US" sz="3200" dirty="0" smtClean="0">
                <a:solidFill>
                  <a:schemeClr val="bg1"/>
                </a:solidFill>
                <a:ea typeface="ＭＳ Ｐゴシック" pitchFamily="1" charset="-128"/>
              </a:rPr>
              <a:t>History, what are cosmic rays ?</a:t>
            </a:r>
          </a:p>
          <a:p>
            <a:pPr marL="514350" indent="-514350">
              <a:buFont typeface="Arial"/>
              <a:buChar char="•"/>
              <a:defRPr/>
            </a:pPr>
            <a:endParaRPr lang="en-US" sz="32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buFont typeface="Arial"/>
              <a:buChar char="•"/>
              <a:defRPr/>
            </a:pPr>
            <a:r>
              <a:rPr lang="en-US" sz="3200" dirty="0" smtClean="0">
                <a:solidFill>
                  <a:schemeClr val="bg1"/>
                </a:solidFill>
                <a:ea typeface="ＭＳ Ｐゴシック" pitchFamily="1" charset="-128"/>
              </a:rPr>
              <a:t>Basics of what we know about cosmic rays</a:t>
            </a:r>
          </a:p>
          <a:p>
            <a:pPr>
              <a:defRPr/>
            </a:pPr>
            <a:endParaRPr lang="en-US" sz="32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pitchFamily="1" charset="-128"/>
              </a:rPr>
              <a:t>	</a:t>
            </a:r>
            <a:r>
              <a:rPr lang="en-US" sz="3200" dirty="0" smtClean="0">
                <a:solidFill>
                  <a:schemeClr val="bg1"/>
                </a:solidFill>
                <a:ea typeface="ＭＳ Ｐゴシック" pitchFamily="1" charset="-128"/>
              </a:rPr>
              <a:t>							(details follow later)</a:t>
            </a:r>
            <a:endParaRPr lang="en-US" sz="3200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Overview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5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3795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Clue 1: Discharge of electroscopes</a:t>
            </a: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Known to discharge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more rapidly if irradiated with</a:t>
            </a:r>
          </a:p>
          <a:p>
            <a:pPr marL="514350" indent="-514350">
              <a:buFont typeface="Arial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l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ight,</a:t>
            </a:r>
          </a:p>
          <a:p>
            <a:pPr marL="514350" indent="-514350"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cathode rays</a:t>
            </a:r>
          </a:p>
          <a:p>
            <a:pPr marL="514350" indent="-514350"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X-rays</a:t>
            </a: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What are Cosmic Rays ?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24" y="343664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6" y="163644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096" y="5524872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58384" y="3940696"/>
            <a:ext cx="2744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+</a:t>
            </a:r>
            <a:endParaRPr lang="en-US" sz="1400" b="1" dirty="0" smtClean="0">
              <a:solidFill>
                <a:srgbClr val="000000"/>
              </a:solidFill>
            </a:endParaRPr>
          </a:p>
          <a:p>
            <a:r>
              <a:rPr lang="en-US" sz="1400" b="1" dirty="0">
                <a:solidFill>
                  <a:srgbClr val="000000"/>
                </a:solidFill>
              </a:rPr>
              <a:t>+</a:t>
            </a:r>
            <a:endParaRPr lang="en-US" sz="1400" b="1" dirty="0" smtClean="0">
              <a:solidFill>
                <a:srgbClr val="000000"/>
              </a:solidFill>
            </a:endParaRPr>
          </a:p>
          <a:p>
            <a:r>
              <a:rPr lang="en-US" sz="1400" b="1" dirty="0" smtClean="0">
                <a:solidFill>
                  <a:srgbClr val="000000"/>
                </a:solidFill>
              </a:rPr>
              <a:t>+</a:t>
            </a:r>
          </a:p>
          <a:p>
            <a:r>
              <a:rPr lang="en-US" sz="1400" b="1" dirty="0" smtClean="0">
                <a:solidFill>
                  <a:srgbClr val="000000"/>
                </a:solidFill>
              </a:rPr>
              <a:t>+</a:t>
            </a:r>
          </a:p>
          <a:p>
            <a:r>
              <a:rPr lang="en-US" sz="1400" b="1" dirty="0" smtClean="0">
                <a:solidFill>
                  <a:srgbClr val="000000"/>
                </a:solidFill>
              </a:rPr>
              <a:t>+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 rot="1006210">
            <a:off x="5873805" y="4391281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+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 +  +  +  +  +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6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5281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64" y="2040282"/>
            <a:ext cx="3960440" cy="671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Clue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1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: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1901	Wilson:	discharge similar on the ground and below ground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		Rutherford:	natural radioactivity is responsible</a:t>
            </a: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												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3.5 ions/cm</a:t>
            </a:r>
            <a:r>
              <a:rPr lang="en-US" sz="2800" baseline="30000" dirty="0">
                <a:solidFill>
                  <a:schemeClr val="bg1"/>
                </a:solidFill>
                <a:ea typeface="ＭＳ Ｐゴシック" pitchFamily="1" charset="-128"/>
              </a:rPr>
              <a:t>3</a:t>
            </a: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1910	Theodore </a:t>
            </a:r>
            <a:r>
              <a:rPr lang="en-US" sz="2800" dirty="0" err="1" smtClean="0">
                <a:solidFill>
                  <a:schemeClr val="bg1"/>
                </a:solidFill>
                <a:ea typeface="ＭＳ Ｐゴシック" pitchFamily="1" charset="-128"/>
              </a:rPr>
              <a:t>Wulf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:	Builds best electroscopes</a:t>
            </a:r>
            <a:endParaRPr lang="en-US" sz="2800" baseline="300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	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				Test at Eiffel tower</a:t>
            </a: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If due to radioactivity from ground,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300 m height means flux/15</a:t>
            </a:r>
          </a:p>
          <a:p>
            <a:pPr marL="514350" indent="-514350">
              <a:defRPr/>
            </a:pP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o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n top compared to ground level</a:t>
            </a:r>
            <a:endParaRPr lang="en-US" sz="2800" dirty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												6 ions/cm</a:t>
            </a:r>
            <a:r>
              <a:rPr lang="en-US" sz="2800" baseline="30000" dirty="0" smtClean="0">
                <a:solidFill>
                  <a:schemeClr val="bg1"/>
                </a:solidFill>
                <a:ea typeface="ＭＳ Ｐゴシック" pitchFamily="1" charset="-128"/>
              </a:rPr>
              <a:t>3</a:t>
            </a: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What are Cosmic Rays 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7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pic>
        <p:nvPicPr>
          <p:cNvPr id="6" name="Picture 5" descr="theodor_wulf.jpg"/>
          <p:cNvPicPr>
            <a:picLocks noChangeAspect="1"/>
          </p:cNvPicPr>
          <p:nvPr/>
        </p:nvPicPr>
        <p:blipFill>
          <a:blip r:embed="rId3"/>
          <a:srcRect l="810" t="1366" r="52643" b="2049"/>
          <a:stretch>
            <a:fillRect/>
          </a:stretch>
        </p:blipFill>
        <p:spPr>
          <a:xfrm>
            <a:off x="741760" y="2500536"/>
            <a:ext cx="2276258" cy="280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97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Clue </a:t>
            </a:r>
            <a:r>
              <a:rPr lang="en-US" sz="2800" dirty="0">
                <a:solidFill>
                  <a:schemeClr val="bg1"/>
                </a:solidFill>
                <a:ea typeface="ＭＳ Ｐゴシック" pitchFamily="1" charset="-128"/>
              </a:rPr>
              <a:t>1</a:t>
            </a: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:</a:t>
            </a: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1912	Hess:		Balloon flight</a:t>
            </a:r>
          </a:p>
          <a:p>
            <a:pPr marL="514350" indent="-514350">
              <a:defRPr/>
            </a:pPr>
            <a:endParaRPr lang="en-US" sz="2800" dirty="0" smtClean="0">
              <a:solidFill>
                <a:schemeClr val="bg1"/>
              </a:solidFill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chemeClr val="bg1"/>
                </a:solidFill>
                <a:ea typeface="ＭＳ Ｐゴシック" pitchFamily="1" charset="-128"/>
              </a:rPr>
              <a:t>Maximum height 5350 m !</a:t>
            </a: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What are Cosmic Rays 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8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grpSp>
        <p:nvGrpSpPr>
          <p:cNvPr id="14" name="Group 13"/>
          <p:cNvGrpSpPr/>
          <p:nvPr/>
        </p:nvGrpSpPr>
        <p:grpSpPr>
          <a:xfrm>
            <a:off x="6574432" y="1146996"/>
            <a:ext cx="5832624" cy="7546228"/>
            <a:chOff x="6574432" y="1146996"/>
            <a:chExt cx="5832624" cy="7546228"/>
          </a:xfrm>
        </p:grpSpPr>
        <p:grpSp>
          <p:nvGrpSpPr>
            <p:cNvPr id="4" name="Group 3"/>
            <p:cNvGrpSpPr/>
            <p:nvPr/>
          </p:nvGrpSpPr>
          <p:grpSpPr>
            <a:xfrm>
              <a:off x="7311745" y="1146996"/>
              <a:ext cx="5095311" cy="7546228"/>
              <a:chOff x="7023689" y="700336"/>
              <a:chExt cx="5095311" cy="7546228"/>
            </a:xfrm>
          </p:grpSpPr>
          <p:pic>
            <p:nvPicPr>
              <p:cNvPr id="6" name="Picture 18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80" r="11301" b="6431"/>
              <a:stretch/>
            </p:blipFill>
            <p:spPr bwMode="auto">
              <a:xfrm>
                <a:off x="7023689" y="700336"/>
                <a:ext cx="5095311" cy="7546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9570731" y="4241422"/>
                <a:ext cx="273449" cy="2467074"/>
              </a:xfrm>
              <a:custGeom>
                <a:avLst/>
                <a:gdLst>
                  <a:gd name="connsiteX0" fmla="*/ 157993 w 273449"/>
                  <a:gd name="connsiteY0" fmla="*/ 2467074 h 2467074"/>
                  <a:gd name="connsiteX1" fmla="*/ 85073 w 273449"/>
                  <a:gd name="connsiteY1" fmla="*/ 2090329 h 2467074"/>
                  <a:gd name="connsiteX2" fmla="*/ 236989 w 273449"/>
                  <a:gd name="connsiteY2" fmla="*/ 1993104 h 2467074"/>
                  <a:gd name="connsiteX3" fmla="*/ 267372 w 273449"/>
                  <a:gd name="connsiteY3" fmla="*/ 1822961 h 2467074"/>
                  <a:gd name="connsiteX4" fmla="*/ 206606 w 273449"/>
                  <a:gd name="connsiteY4" fmla="*/ 1367221 h 2467074"/>
                  <a:gd name="connsiteX5" fmla="*/ 273449 w 273449"/>
                  <a:gd name="connsiteY5" fmla="*/ 875021 h 2467074"/>
                  <a:gd name="connsiteX6" fmla="*/ 0 w 273449"/>
                  <a:gd name="connsiteY6" fmla="*/ 0 h 246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449" h="2467074">
                    <a:moveTo>
                      <a:pt x="157993" y="2467074"/>
                    </a:moveTo>
                    <a:lnTo>
                      <a:pt x="85073" y="2090329"/>
                    </a:lnTo>
                    <a:lnTo>
                      <a:pt x="236989" y="1993104"/>
                    </a:lnTo>
                    <a:lnTo>
                      <a:pt x="267372" y="1822961"/>
                    </a:lnTo>
                    <a:lnTo>
                      <a:pt x="206606" y="1367221"/>
                    </a:lnTo>
                    <a:lnTo>
                      <a:pt x="273449" y="875021"/>
                    </a:lnTo>
                    <a:lnTo>
                      <a:pt x="0" y="0"/>
                    </a:lnTo>
                  </a:path>
                </a:pathLst>
              </a:custGeom>
              <a:ln w="38100" cmpd="sng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merican Typewriter" charset="0"/>
                  <a:ea typeface="ヒラギノ明朝 ProN W3" charset="-128"/>
                  <a:cs typeface="ヒラギノ明朝 ProN W3" charset="-128"/>
                  <a:sym typeface="American Typewriter" charset="0"/>
                </a:endParaRPr>
              </a:p>
            </p:txBody>
          </p:sp>
        </p:grpSp>
        <p:sp>
          <p:nvSpPr>
            <p:cNvPr id="12" name="AutoShape 24"/>
            <p:cNvSpPr>
              <a:spLocks noChangeArrowheads="1"/>
            </p:cNvSpPr>
            <p:nvPr/>
          </p:nvSpPr>
          <p:spPr bwMode="auto">
            <a:xfrm>
              <a:off x="6574432" y="7051652"/>
              <a:ext cx="3082116" cy="420688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r"/>
              <a:r>
                <a:rPr lang="fr-FR" sz="2000" dirty="0" smtClean="0">
                  <a:solidFill>
                    <a:schemeClr val="accent1"/>
                  </a:solidFill>
                  <a:latin typeface="Arial Rounded MT Bold" charset="0"/>
                </a:rPr>
                <a:t>06:12  </a:t>
              </a:r>
              <a:r>
                <a:rPr lang="fr-FR" sz="2000" dirty="0" err="1">
                  <a:solidFill>
                    <a:schemeClr val="accent1"/>
                  </a:solidFill>
                  <a:latin typeface="Arial Rounded MT Bold" charset="0"/>
                </a:rPr>
                <a:t>take</a:t>
              </a:r>
              <a:r>
                <a:rPr lang="fr-FR" sz="2000" dirty="0">
                  <a:solidFill>
                    <a:schemeClr val="accent1"/>
                  </a:solidFill>
                  <a:latin typeface="Arial Rounded MT Bold" charset="0"/>
                </a:rPr>
                <a:t> </a:t>
              </a:r>
              <a:r>
                <a:rPr lang="fr-FR" sz="2000" dirty="0" smtClean="0">
                  <a:solidFill>
                    <a:schemeClr val="accent1"/>
                  </a:solidFill>
                  <a:latin typeface="Arial Rounded MT Bold" charset="0"/>
                </a:rPr>
                <a:t>off</a:t>
              </a:r>
            </a:p>
            <a:p>
              <a:pPr algn="r"/>
              <a:r>
                <a:rPr lang="fr-FR" sz="2000" dirty="0" err="1" smtClean="0">
                  <a:solidFill>
                    <a:schemeClr val="accent1"/>
                  </a:solidFill>
                  <a:latin typeface="Arial Rounded MT Bold" charset="0"/>
                </a:rPr>
                <a:t>Aussig</a:t>
              </a:r>
              <a:r>
                <a:rPr lang="fr-FR" sz="2000" dirty="0" smtClean="0">
                  <a:solidFill>
                    <a:schemeClr val="accent1"/>
                  </a:solidFill>
                  <a:latin typeface="Arial Rounded MT Bold" charset="0"/>
                </a:rPr>
                <a:t>/</a:t>
              </a:r>
              <a:r>
                <a:rPr lang="fr-FR" sz="2000" dirty="0" err="1" smtClean="0">
                  <a:solidFill>
                    <a:schemeClr val="accent1"/>
                  </a:solidFill>
                  <a:latin typeface="Arial Rounded MT Bold" charset="0"/>
                </a:rPr>
                <a:t>Usti</a:t>
              </a:r>
              <a:r>
                <a:rPr lang="fr-FR" sz="2000" dirty="0" smtClean="0">
                  <a:solidFill>
                    <a:schemeClr val="accent1"/>
                  </a:solidFill>
                  <a:latin typeface="Arial Rounded MT Bold" charset="0"/>
                </a:rPr>
                <a:t> </a:t>
              </a:r>
              <a:r>
                <a:rPr lang="fr-FR" sz="2000" dirty="0">
                  <a:solidFill>
                    <a:schemeClr val="accent1"/>
                  </a:solidFill>
                  <a:latin typeface="Arial Rounded MT Bold" charset="0"/>
                </a:rPr>
                <a:t>(</a:t>
              </a:r>
              <a:r>
                <a:rPr lang="fr-FR" sz="2000" dirty="0" err="1">
                  <a:solidFill>
                    <a:schemeClr val="accent1"/>
                  </a:solidFill>
                  <a:latin typeface="Arial Rounded MT Bold" charset="0"/>
                </a:rPr>
                <a:t>Bohemia</a:t>
              </a:r>
              <a:r>
                <a:rPr lang="fr-FR" sz="2000" dirty="0">
                  <a:solidFill>
                    <a:schemeClr val="accent1"/>
                  </a:solidFill>
                  <a:latin typeface="Arial Rounded MT Bold" charset="0"/>
                </a:rPr>
                <a:t>)</a:t>
              </a:r>
              <a:endParaRPr lang="fr-FR" dirty="0">
                <a:latin typeface="Times" charset="0"/>
              </a:endParaRPr>
            </a:p>
          </p:txBody>
        </p:sp>
        <p:sp>
          <p:nvSpPr>
            <p:cNvPr id="13" name="AutoShape 24"/>
            <p:cNvSpPr>
              <a:spLocks noChangeArrowheads="1"/>
            </p:cNvSpPr>
            <p:nvPr/>
          </p:nvSpPr>
          <p:spPr bwMode="auto">
            <a:xfrm>
              <a:off x="6646440" y="4459364"/>
              <a:ext cx="3082116" cy="420688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r"/>
              <a:r>
                <a:rPr lang="fr-FR" sz="2000" dirty="0" smtClean="0">
                  <a:solidFill>
                    <a:schemeClr val="accent1"/>
                  </a:solidFill>
                  <a:latin typeface="Arial Rounded MT Bold" charset="0"/>
                </a:rPr>
                <a:t>06:12  landing</a:t>
              </a:r>
            </a:p>
            <a:p>
              <a:pPr algn="r"/>
              <a:r>
                <a:rPr lang="fr-FR" sz="2000" dirty="0" err="1" smtClean="0">
                  <a:solidFill>
                    <a:schemeClr val="accent1"/>
                  </a:solidFill>
                  <a:latin typeface="Arial Rounded MT Bold" charset="0"/>
                </a:rPr>
                <a:t>Pieskow</a:t>
              </a:r>
              <a:r>
                <a:rPr lang="fr-FR" sz="2000" dirty="0" smtClean="0">
                  <a:solidFill>
                    <a:schemeClr val="accent1"/>
                  </a:solidFill>
                  <a:latin typeface="Arial Rounded MT Bold" charset="0"/>
                </a:rPr>
                <a:t> (</a:t>
              </a:r>
              <a:r>
                <a:rPr lang="fr-FR" sz="2000" dirty="0" err="1" smtClean="0">
                  <a:solidFill>
                    <a:schemeClr val="accent1"/>
                  </a:solidFill>
                  <a:latin typeface="Arial Rounded MT Bold" charset="0"/>
                </a:rPr>
                <a:t>Brandenburg</a:t>
              </a:r>
              <a:r>
                <a:rPr lang="fr-FR" sz="2000" dirty="0" smtClean="0">
                  <a:solidFill>
                    <a:schemeClr val="accent1"/>
                  </a:solidFill>
                  <a:latin typeface="Arial Rounded MT Bold" charset="0"/>
                </a:rPr>
                <a:t>)</a:t>
              </a:r>
              <a:endParaRPr lang="fr-FR" dirty="0">
                <a:latin typeface="Times" charset="0"/>
              </a:endParaRPr>
            </a:p>
          </p:txBody>
        </p:sp>
        <p:sp>
          <p:nvSpPr>
            <p:cNvPr id="15" name="AutoShape 24"/>
            <p:cNvSpPr>
              <a:spLocks noChangeArrowheads="1"/>
            </p:cNvSpPr>
            <p:nvPr/>
          </p:nvSpPr>
          <p:spPr bwMode="auto">
            <a:xfrm>
              <a:off x="8806656" y="1287760"/>
              <a:ext cx="2218020" cy="420688"/>
            </a:xfrm>
            <a:prstGeom prst="roundRect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r"/>
              <a:r>
                <a:rPr lang="fr-FR" sz="2000" dirty="0" smtClean="0">
                  <a:solidFill>
                    <a:schemeClr val="accent1"/>
                  </a:solidFill>
                  <a:latin typeface="Arial Rounded MT Bold" charset="0"/>
                </a:rPr>
                <a:t>August 7, 1912</a:t>
              </a:r>
            </a:p>
          </p:txBody>
        </p:sp>
      </p:grp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3848" y="3192358"/>
            <a:ext cx="4032448" cy="5716890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7723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4"/>
          <p:cNvSpPr>
            <a:spLocks noGrp="1"/>
          </p:cNvSpPr>
          <p:nvPr>
            <p:ph idx="1"/>
          </p:nvPr>
        </p:nvSpPr>
        <p:spPr>
          <a:xfrm>
            <a:off x="711200" y="990600"/>
            <a:ext cx="12141200" cy="7848600"/>
          </a:xfrm>
        </p:spPr>
        <p:txBody>
          <a:bodyPr/>
          <a:lstStyle/>
          <a:p>
            <a:pPr marL="514350" indent="-514350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Clue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1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: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1912-1914	Hess &amp;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Kolhöster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:	Balloon flights</a:t>
            </a:r>
          </a:p>
          <a:p>
            <a:pPr marL="514350" indent="-514350"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endParaRPr lang="en-US" sz="2800" dirty="0" smtClean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  <a:p>
            <a:pPr marL="514350" indent="-514350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Hess concludes:</a:t>
            </a:r>
          </a:p>
          <a:p>
            <a:pPr marL="514350" indent="-514350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/>
                <a:ea typeface="ＭＳ Ｐゴシック" pitchFamily="1" charset="-128"/>
              </a:rPr>
              <a:t>“</a:t>
            </a:r>
            <a:r>
              <a:rPr lang="en-GB" sz="2800" dirty="0" smtClean="0">
                <a:solidFill>
                  <a:srgbClr val="000000"/>
                </a:solidFill>
                <a:latin typeface="Arial"/>
              </a:rPr>
              <a:t>The result of these</a:t>
            </a:r>
          </a:p>
          <a:p>
            <a:pPr marL="514350" indent="-514350">
              <a:defRPr/>
            </a:pPr>
            <a:r>
              <a:rPr lang="en-GB" sz="2800" dirty="0" smtClean="0">
                <a:solidFill>
                  <a:srgbClr val="000000"/>
                </a:solidFill>
                <a:latin typeface="Arial"/>
              </a:rPr>
              <a:t> observations seems to be</a:t>
            </a:r>
          </a:p>
          <a:p>
            <a:pPr marL="514350" indent="-514350">
              <a:defRPr/>
            </a:pPr>
            <a:r>
              <a:rPr lang="en-GB" sz="2800" dirty="0" smtClean="0">
                <a:solidFill>
                  <a:srgbClr val="000000"/>
                </a:solidFill>
                <a:latin typeface="Arial"/>
              </a:rPr>
              <a:t> explained in the easiest</a:t>
            </a:r>
          </a:p>
          <a:p>
            <a:pPr marL="514350" indent="-514350">
              <a:defRPr/>
            </a:pPr>
            <a:r>
              <a:rPr lang="en-GB" sz="2800" dirty="0" smtClean="0">
                <a:solidFill>
                  <a:srgbClr val="000000"/>
                </a:solidFill>
                <a:latin typeface="Arial"/>
              </a:rPr>
              <a:t> way by assuming that an</a:t>
            </a:r>
          </a:p>
          <a:p>
            <a:pPr marL="514350" indent="-514350">
              <a:defRPr/>
            </a:pPr>
            <a:r>
              <a:rPr lang="en-GB" sz="2800" dirty="0" smtClean="0">
                <a:solidFill>
                  <a:srgbClr val="000000"/>
                </a:solidFill>
                <a:latin typeface="Arial"/>
              </a:rPr>
              <a:t> extremely penetrating</a:t>
            </a:r>
          </a:p>
          <a:p>
            <a:pPr marL="514350" indent="-514350">
              <a:defRPr/>
            </a:pPr>
            <a:r>
              <a:rPr lang="en-GB" sz="2800" dirty="0" smtClean="0">
                <a:solidFill>
                  <a:srgbClr val="000000"/>
                </a:solidFill>
                <a:latin typeface="Arial"/>
              </a:rPr>
              <a:t> radiation enters the</a:t>
            </a:r>
          </a:p>
          <a:p>
            <a:pPr marL="514350" indent="-514350">
              <a:defRPr/>
            </a:pPr>
            <a:r>
              <a:rPr lang="en-GB" sz="2800" dirty="0" smtClean="0">
                <a:solidFill>
                  <a:srgbClr val="000000"/>
                </a:solidFill>
                <a:latin typeface="Arial"/>
              </a:rPr>
              <a:t> atmosphere </a:t>
            </a:r>
            <a:r>
              <a:rPr lang="en-GB" sz="2800" b="1" dirty="0" smtClean="0">
                <a:solidFill>
                  <a:srgbClr val="FF0000"/>
                </a:solidFill>
                <a:latin typeface="Arial"/>
              </a:rPr>
              <a:t>from above</a:t>
            </a:r>
            <a:r>
              <a:rPr lang="en-GB" sz="2800" dirty="0" smtClean="0">
                <a:solidFill>
                  <a:srgbClr val="000000"/>
                </a:solidFill>
                <a:ea typeface="ＭＳ Ｐゴシック" pitchFamily="1" charset="-128"/>
              </a:rPr>
              <a:t>”</a:t>
            </a:r>
            <a:endParaRPr lang="en-GB" sz="2800" dirty="0" smtClean="0">
              <a:solidFill>
                <a:srgbClr val="00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37892" name="Titel 3"/>
          <p:cNvSpPr>
            <a:spLocks noGrp="1"/>
          </p:cNvSpPr>
          <p:nvPr>
            <p:ph type="title"/>
          </p:nvPr>
        </p:nvSpPr>
        <p:spPr>
          <a:xfrm>
            <a:off x="900113" y="381000"/>
            <a:ext cx="11545887" cy="685800"/>
          </a:xfrm>
        </p:spPr>
        <p:txBody>
          <a:bodyPr/>
          <a:lstStyle/>
          <a:p>
            <a:pPr algn="ctr"/>
            <a:r>
              <a:rPr lang="en-GB" sz="4000" dirty="0" smtClean="0">
                <a:latin typeface="Arial" pitchFamily="-1" charset="0"/>
                <a:ea typeface="ＭＳ Ｐゴシック" pitchFamily="-1" charset="-128"/>
              </a:rPr>
              <a:t>What are Cosmic Rays 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DF6C870-AA6F-AD4D-A639-5833E7E9FEA8}" type="slidenum">
              <a:rPr lang="nl-NL" smtClean="0"/>
              <a:pPr>
                <a:defRPr/>
              </a:pPr>
              <a:t>9</a:t>
            </a:fld>
            <a:r>
              <a:rPr lang="nl-NL" smtClean="0"/>
              <a:t>	Topical Lectures: Cosmic Rays, 23-25 March 2015 (SdJ)</a:t>
            </a:r>
            <a:endParaRPr lang="nl-NL" dirty="0"/>
          </a:p>
        </p:txBody>
      </p:sp>
      <p:grpSp>
        <p:nvGrpSpPr>
          <p:cNvPr id="8" name="Group 7"/>
          <p:cNvGrpSpPr/>
          <p:nvPr/>
        </p:nvGrpSpPr>
        <p:grpSpPr>
          <a:xfrm>
            <a:off x="4976429" y="2068488"/>
            <a:ext cx="7862675" cy="6688250"/>
            <a:chOff x="3104220" y="2220998"/>
            <a:chExt cx="7862675" cy="6688250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2" t="16018" r="10425" b="2969"/>
            <a:stretch/>
          </p:blipFill>
          <p:spPr bwMode="auto">
            <a:xfrm>
              <a:off x="3104220" y="2220998"/>
              <a:ext cx="7862675" cy="668825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558184" y="2788568"/>
              <a:ext cx="3121292" cy="101566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Arial"/>
                  <a:cs typeface="Arial"/>
                </a:rPr>
                <a:t>Combined measurements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/>
                  <a:cs typeface="Arial"/>
                </a:rPr>
                <a:t>o</a:t>
              </a:r>
              <a:r>
                <a:rPr lang="en-US" sz="2000" dirty="0" smtClean="0">
                  <a:solidFill>
                    <a:schemeClr val="bg1"/>
                  </a:solidFill>
                  <a:latin typeface="Arial"/>
                  <a:cs typeface="Arial"/>
                </a:rPr>
                <a:t>f Hess and </a:t>
              </a:r>
              <a:r>
                <a:rPr lang="en-US" sz="200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Kolhöster</a:t>
              </a:r>
              <a:endParaRPr lang="en-US" sz="2000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Arial"/>
                  <a:cs typeface="Arial"/>
                </a:rPr>
                <a:t>(1912-1914)</a:t>
              </a:r>
              <a:endParaRPr lang="en-US" sz="2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4328" y="8437130"/>
              <a:ext cx="2952328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Arial"/>
                  <a:cs typeface="Arial"/>
                </a:rPr>
                <a:t>Radiation intensity</a:t>
              </a:r>
              <a:endParaRPr lang="en-US" sz="20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728" y="1924472"/>
            <a:ext cx="139659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845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asis pagina">
  <a:themeElements>
    <a:clrScheme name="RU 20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E311A"/>
      </a:accent1>
      <a:accent2>
        <a:srgbClr val="636463"/>
      </a:accent2>
      <a:accent3>
        <a:srgbClr val="A3AAA1"/>
      </a:accent3>
      <a:accent4>
        <a:srgbClr val="DADADA"/>
      </a:accent4>
      <a:accent5>
        <a:srgbClr val="C6ABAB"/>
      </a:accent5>
      <a:accent6>
        <a:srgbClr val="8A2509"/>
      </a:accent6>
      <a:hlink>
        <a:srgbClr val="BE311A"/>
      </a:hlink>
      <a:folHlink>
        <a:srgbClr val="BE311A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-128"/>
            <a:cs typeface="ヒラギノ明朝 ProN W3" charset="-128"/>
            <a:sym typeface="American Typewrite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merican Typewriter" charset="0"/>
            <a:ea typeface="ヒラギノ明朝 ProN W3" charset="-128"/>
            <a:cs typeface="ヒラギノ明朝 ProN W3" charset="-128"/>
            <a:sym typeface="American Typewriter" charset="0"/>
          </a:defRPr>
        </a:defPPr>
      </a:lstStyle>
    </a:lnDef>
  </a:objectDefaults>
  <a:extraClrSchemeLst>
    <a:extraClrScheme>
      <a:clrScheme name="Basis 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20726</TotalTime>
  <Pages>0</Pages>
  <Words>1370</Words>
  <Characters>0</Characters>
  <Application>Microsoft Macintosh PowerPoint</Application>
  <PresentationFormat>Custom</PresentationFormat>
  <Lines>0</Lines>
  <Paragraphs>658</Paragraphs>
  <Slides>47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Basis pagina</vt:lpstr>
      <vt:lpstr> Topical lectures cosmic rays</vt:lpstr>
      <vt:lpstr>Schedule</vt:lpstr>
      <vt:lpstr>Schedule</vt:lpstr>
      <vt:lpstr>Schedule</vt:lpstr>
      <vt:lpstr>Overview</vt:lpstr>
      <vt:lpstr>What are Cosmic Rays ?</vt:lpstr>
      <vt:lpstr>What are Cosmic Rays ?</vt:lpstr>
      <vt:lpstr>What are Cosmic Rays ?</vt:lpstr>
      <vt:lpstr>What are Cosmic Rays ?</vt:lpstr>
      <vt:lpstr>What are Cosmic Rays ?</vt:lpstr>
      <vt:lpstr>Cosmic Rays !</vt:lpstr>
      <vt:lpstr>Cosmic Rays !</vt:lpstr>
      <vt:lpstr>Extensive Air Showers !</vt:lpstr>
      <vt:lpstr>Particle Physics and Cosmic Rays Physics</vt:lpstr>
      <vt:lpstr>High-energy cosmic rays</vt:lpstr>
      <vt:lpstr>Cosmic Rays</vt:lpstr>
      <vt:lpstr>Cosmic Rays = Atomic Nuclei</vt:lpstr>
      <vt:lpstr>Cosmic Rays Spectra</vt:lpstr>
      <vt:lpstr>Cosmic ray angular spectrum</vt:lpstr>
      <vt:lpstr>Speculation exercise  #1</vt:lpstr>
      <vt:lpstr>Intermezzo: parsec (pc)</vt:lpstr>
      <vt:lpstr>Cosmic ray angular spectrum</vt:lpstr>
      <vt:lpstr>Cosmic ray composition spectrum</vt:lpstr>
      <vt:lpstr>Speculation exercise  #2</vt:lpstr>
      <vt:lpstr>Cosmic ray energy spectrum</vt:lpstr>
      <vt:lpstr>Cosmic ray energy spectrum</vt:lpstr>
      <vt:lpstr>Cosmic ray energy spectrum</vt:lpstr>
      <vt:lpstr>Cosmic ray energy spectrum</vt:lpstr>
      <vt:lpstr>Speculation exercise  #3</vt:lpstr>
      <vt:lpstr>Cosmic ray energy spectrum: low energy</vt:lpstr>
      <vt:lpstr>Cosmic ray energy spectrum: low energy</vt:lpstr>
      <vt:lpstr>Cosmic ray energy spectrum: medium energy</vt:lpstr>
      <vt:lpstr>Cosmic ray energy spectrum: medium energy</vt:lpstr>
      <vt:lpstr>Cosmic ray energy spectrum: high energy</vt:lpstr>
      <vt:lpstr>Cosmic ray energy spectrum: galactic confinement</vt:lpstr>
      <vt:lpstr>Speculation exercise  #4</vt:lpstr>
      <vt:lpstr>Cosmic ray energy spectrum: sources</vt:lpstr>
      <vt:lpstr>Shock wave acceleration</vt:lpstr>
      <vt:lpstr>Shock wave acceleration</vt:lpstr>
      <vt:lpstr>Shock wave acceleration</vt:lpstr>
      <vt:lpstr>Shock wave acceleration</vt:lpstr>
      <vt:lpstr>Shock wave acceleration</vt:lpstr>
      <vt:lpstr>Cosmic ray energy spectrum: sources</vt:lpstr>
      <vt:lpstr>Cosmic ray energy spectrum: sources</vt:lpstr>
      <vt:lpstr>Cosmic ray energy spectrum: sources</vt:lpstr>
      <vt:lpstr>Cosmic ray energy spectrum: sources</vt:lpstr>
      <vt:lpstr>Cosmic ray energy spectrum: transport</vt:lpstr>
    </vt:vector>
  </TitlesOfParts>
  <Manager/>
  <Company>Radboud University Nijmegen / NIKHEF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Nikhef Jamboree 2013</dc:title>
  <dc:subject/>
  <dc:creator>Sijbrand de Jong</dc:creator>
  <cp:keywords/>
  <dc:description/>
  <cp:lastModifiedBy>Sijbrand de Jong</cp:lastModifiedBy>
  <cp:revision>625</cp:revision>
  <cp:lastPrinted>2012-10-25T13:28:34Z</cp:lastPrinted>
  <dcterms:created xsi:type="dcterms:W3CDTF">2014-01-20T16:06:58Z</dcterms:created>
  <dcterms:modified xsi:type="dcterms:W3CDTF">2015-03-23T14:01:01Z</dcterms:modified>
  <cp:category/>
</cp:coreProperties>
</file>