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4" r:id="rId7"/>
    <p:sldId id="269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6"/>
    <p:restoredTop sz="94687"/>
  </p:normalViewPr>
  <p:slideViewPr>
    <p:cSldViewPr snapToGrid="0" snapToObjects="1">
      <p:cViewPr varScale="1">
        <p:scale>
          <a:sx n="150" d="100"/>
          <a:sy n="150" d="100"/>
        </p:scale>
        <p:origin x="16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80C7B-F7E6-CB4A-8351-67CD468D8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37465-ED72-0445-BCD4-825C826EA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4594"/>
            <a:ext cx="9144000" cy="246010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AE77-7B0E-104C-8831-1C3CFFF3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A54DF-46B9-4F4C-970B-DC6B8E90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44E99-0673-9842-9974-B9C322A0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B10CF8-4878-B84B-9BCC-F460795DEA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  <p:grpSp>
        <p:nvGrpSpPr>
          <p:cNvPr id="9" name="Group 4">
            <a:extLst>
              <a:ext uri="{FF2B5EF4-FFF2-40B4-BE49-F238E27FC236}">
                <a16:creationId xmlns:a16="http://schemas.microsoft.com/office/drawing/2014/main" id="{8B156C9C-0F42-5749-9A89-8DFA74B5B85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407400" y="250032"/>
            <a:ext cx="3527425" cy="1285875"/>
            <a:chOff x="295" y="1845"/>
            <a:chExt cx="2222" cy="810"/>
          </a:xfrm>
        </p:grpSpPr>
        <p:sp>
          <p:nvSpPr>
            <p:cNvPr id="10" name="WordArt 5">
              <a:extLst>
                <a:ext uri="{FF2B5EF4-FFF2-40B4-BE49-F238E27FC236}">
                  <a16:creationId xmlns:a16="http://schemas.microsoft.com/office/drawing/2014/main" id="{4235CF59-2177-8C44-B62E-F4978207128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29" y="1845"/>
              <a:ext cx="137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  <a:ea typeface="Arial Black"/>
                  <a:cs typeface="Arial Black"/>
                </a:rPr>
                <a:t>TAGPMA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23C59E26-E1DE-8C4D-9C9B-8433743C0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251"/>
              <a:ext cx="222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dist">
                <a:defRPr/>
              </a:pPr>
              <a:r>
                <a:rPr lang="en-US" b="1" dirty="0">
                  <a:cs typeface="+mn-cs"/>
                </a:rPr>
                <a:t>The Americas Grid </a:t>
              </a:r>
            </a:p>
            <a:p>
              <a:pPr algn="dist">
                <a:defRPr/>
              </a:pPr>
              <a:r>
                <a:rPr lang="en-US" b="1" dirty="0">
                  <a:cs typeface="+mn-cs"/>
                </a:rPr>
                <a:t>Policy Management Authority</a:t>
              </a:r>
              <a:r>
                <a:rPr lang="pt-BR" dirty="0">
                  <a:cs typeface="+mn-cs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68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77EF-E15A-BB4A-AB6B-5D9F19163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30736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5A56C-A675-0B46-A5C3-87ADD6E6B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A2626-C390-E64A-9C69-18D4269F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5592-2FFC-414F-9093-DD760CAE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E8A77-80DF-B64C-833F-6EFFC651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9B10A3-F6E4-3B40-8EA4-2B01B4E732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708586" y="260350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5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40A23-9EE5-004E-BFCD-D2AE31488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3B8CB-B631-8A46-A1BE-7E8A224D4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96FA4-2401-994B-BD80-EDB24108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40CD1-108D-8E49-A80C-B3FE8A8D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69803-462B-D746-893D-4B2EEA76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858B80-166F-D942-8F1B-C1BD239AE7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708586" y="260350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69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26DDE8D-D06F-D442-9D6B-36770CE2ACAE}"/>
              </a:ext>
            </a:extLst>
          </p:cNvPr>
          <p:cNvGrpSpPr/>
          <p:nvPr userDrawn="1"/>
        </p:nvGrpSpPr>
        <p:grpSpPr>
          <a:xfrm>
            <a:off x="3378548" y="6350035"/>
            <a:ext cx="5766001" cy="386447"/>
            <a:chOff x="2533910" y="4762526"/>
            <a:chExt cx="4324501" cy="289835"/>
          </a:xfrm>
        </p:grpSpPr>
        <p:pic>
          <p:nvPicPr>
            <p:cNvPr id="9" name="Shape 23">
              <a:extLst>
                <a:ext uri="{FF2B5EF4-FFF2-40B4-BE49-F238E27FC236}">
                  <a16:creationId xmlns:a16="http://schemas.microsoft.com/office/drawing/2014/main" id="{5EADA610-7EE5-0E45-BBA1-775A24AB2098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085931" y="4804158"/>
              <a:ext cx="983201" cy="2065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Shape 24">
              <a:extLst>
                <a:ext uri="{FF2B5EF4-FFF2-40B4-BE49-F238E27FC236}">
                  <a16:creationId xmlns:a16="http://schemas.microsoft.com/office/drawing/2014/main" id="{4EDDA63E-CEE4-B842-8DE2-FDCFEB55C60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16578" y="4762526"/>
              <a:ext cx="1641833" cy="2898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Shape 25">
              <a:extLst>
                <a:ext uri="{FF2B5EF4-FFF2-40B4-BE49-F238E27FC236}">
                  <a16:creationId xmlns:a16="http://schemas.microsoft.com/office/drawing/2014/main" id="{D2C3C428-F559-BB4D-A033-2E74088DBC81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533910" y="4846354"/>
              <a:ext cx="1363334" cy="12217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368303" y="6455311"/>
            <a:ext cx="250764" cy="1641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"/>
              <a:buFont typeface="Open Sans"/>
              <a:buNone/>
              <a:defRPr sz="1067" b="0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"/>
              <a:buFont typeface="Open Sans"/>
              <a:buNone/>
              <a:defRPr sz="1067" b="0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"/>
              <a:buFont typeface="Open Sans"/>
              <a:buNone/>
              <a:defRPr sz="1067" b="0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"/>
              <a:buFont typeface="Open Sans"/>
              <a:buNone/>
              <a:defRPr sz="1067" b="0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"/>
              <a:buFont typeface="Open Sans"/>
              <a:buNone/>
              <a:defRPr sz="1067" b="0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"/>
              <a:buFont typeface="Open Sans"/>
              <a:buNone/>
              <a:defRPr sz="1067" b="0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"/>
              <a:buFont typeface="Open Sans"/>
              <a:buNone/>
              <a:defRPr sz="1067" b="0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"/>
              <a:buFont typeface="Open Sans"/>
              <a:buNone/>
              <a:defRPr sz="1067" b="0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"/>
              <a:buFont typeface="Open Sans"/>
              <a:buNone/>
              <a:defRPr sz="1067" b="0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76677"/>
          </a:xfrm>
          <a:prstGeom prst="rect">
            <a:avLst/>
          </a:prstGeom>
          <a:solidFill>
            <a:srgbClr val="BB0000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Open Sans"/>
              <a:buNone/>
              <a:defRPr sz="36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3000"/>
              <a:buFont typeface="Open Sans"/>
              <a:buNone/>
              <a:defRPr sz="4000" b="0" i="0" u="none" strike="noStrike" cap="none">
                <a:solidFill>
                  <a:srgbClr val="BB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3000"/>
              <a:buFont typeface="Open Sans"/>
              <a:buNone/>
              <a:defRPr sz="4000" b="0" i="0" u="none" strike="noStrike" cap="none">
                <a:solidFill>
                  <a:srgbClr val="BB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3000"/>
              <a:buFont typeface="Open Sans"/>
              <a:buNone/>
              <a:defRPr sz="4000" b="0" i="0" u="none" strike="noStrike" cap="none">
                <a:solidFill>
                  <a:srgbClr val="BB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3000"/>
              <a:buFont typeface="Open Sans"/>
              <a:buNone/>
              <a:defRPr sz="4000" b="0" i="0" u="none" strike="noStrike" cap="none">
                <a:solidFill>
                  <a:srgbClr val="BB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3000"/>
              <a:buFont typeface="Open Sans"/>
              <a:buNone/>
              <a:defRPr sz="4000" b="0" i="0" u="none" strike="noStrike" cap="none">
                <a:solidFill>
                  <a:srgbClr val="BB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3000"/>
              <a:buFont typeface="Open Sans"/>
              <a:buNone/>
              <a:defRPr sz="4000" b="0" i="0" u="none" strike="noStrike" cap="none">
                <a:solidFill>
                  <a:srgbClr val="BB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3000"/>
              <a:buFont typeface="Open Sans"/>
              <a:buNone/>
              <a:defRPr sz="4000" b="0" i="0" u="none" strike="noStrike" cap="none">
                <a:solidFill>
                  <a:srgbClr val="BB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3000"/>
              <a:buFont typeface="Open Sans"/>
              <a:buNone/>
              <a:defRPr sz="4000" b="0" i="0" u="none" strike="noStrike" cap="none">
                <a:solidFill>
                  <a:srgbClr val="BB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09600" y="1282702"/>
            <a:ext cx="10972800" cy="480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609585" marR="0" lvl="0" indent="-45718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19170" marR="0" lvl="1" indent="-45718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828754" marR="0" lvl="2" indent="-45718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438339" marR="0" lvl="3" indent="-45718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047924" marR="0" lvl="4" indent="-45718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»"/>
              <a:defRPr sz="2400" b="0" i="0" u="none" strike="noStrike" cap="non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657509" marR="0" lvl="5" indent="-4825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100"/>
              <a:buFont typeface="Arial"/>
              <a:buChar char="•"/>
              <a:defRPr sz="2800" b="0" i="0" u="none" strike="noStrike" cap="none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4267093" marR="0" lvl="6" indent="-4825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100"/>
              <a:buFont typeface="Arial"/>
              <a:buChar char="•"/>
              <a:defRPr sz="2800" b="0" i="0" u="none" strike="noStrike" cap="none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4876678" marR="0" lvl="7" indent="-4825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100"/>
              <a:buFont typeface="Arial"/>
              <a:buChar char="•"/>
              <a:defRPr sz="2800" b="0" i="0" u="none" strike="noStrike" cap="none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5486263" marR="0" lvl="8" indent="-4825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100"/>
              <a:buFont typeface="Arial"/>
              <a:buChar char="•"/>
              <a:defRPr sz="2800" b="0" i="0" u="none" strike="noStrike" cap="none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23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3DA2-0A99-D14F-A48A-514ABD45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97028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6F4C7-096D-BA43-B64E-447DCFBE9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515600" cy="4573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66A03-D818-3240-BA24-1979D645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161EB-110E-E246-BBC9-74495AD9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E25E8-8597-A345-8C1D-E48B3F38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E0FF2A-1F51-DB4E-908D-888EE2F55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5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A61A-2FC3-104A-8913-62BD74EB2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5756F-82B4-3D42-8074-083B51367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D3C31-397E-3C4B-A7AD-018A38CA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CC693-0BCC-4447-8C67-A7A161F9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91A48-D8AD-7042-9709-B954D801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DCF318-B121-6D4C-9136-EEFB6272E3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6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B1A0-90FF-D748-BB0E-572D0F7F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80404-8209-924D-A72F-A59B7F906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513"/>
            <a:ext cx="5181600" cy="4573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7F5F5-7450-B049-8BC2-CF5D377D7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513"/>
            <a:ext cx="5181600" cy="4573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8DE1B-469C-204A-9332-ADA0411B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4D6D3-4498-FD49-91BC-108CED820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43BD1-E7C6-484F-AB70-0958495E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34FE66-939B-E048-9E30-1BD7E10909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AA26-0C4B-444E-A5D4-B11BFB7F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11BA8-C6D5-844E-86F9-6C2059A38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5636"/>
            <a:ext cx="5157787" cy="9194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9380D-1D88-AB49-BEBB-8C27643A1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51AE3-6887-7F42-AF16-137453ADC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5636"/>
            <a:ext cx="5183188" cy="9194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4850C-A6CE-B04A-8296-A4F624B87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182EF-7AE6-7D40-A569-C4B13A13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F99B0D-43A1-F14B-A813-74D13517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1F6B99-5916-C848-9850-597952B8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48B094-54F6-B846-9D23-92E70D35CE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4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6C62-4430-9D4B-B253-E9CC9C75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3386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D1279-F3A8-3A4B-ACAB-916D3399B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C57CA-E8CA-A642-B382-6A8249E8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ACF38-EF7B-0B43-B6CB-D7C3F49D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1A0750-0586-B547-B9FC-1B8305EAAA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4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67276-328A-FB46-ACE9-41B8B7DF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80F52-C703-564D-A576-4B713A19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B99EB-BAAA-8544-B2D7-1BE54EC7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5891E5-11B1-D643-9923-8176E1E68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1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7AB8-A510-5541-82E6-8790251C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94007"/>
            <a:ext cx="3121026" cy="1470371"/>
          </a:xfrm>
        </p:spPr>
        <p:txBody>
          <a:bodyPr anchor="b"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E07D-3EB3-6347-9C41-74018C03C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22852"/>
            <a:ext cx="6172200" cy="5238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83733-F93F-3845-B614-AD91CD0D5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718986"/>
            <a:ext cx="3933826" cy="41674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A147A-4139-304A-AC9E-E9EC8F41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951A7-53F9-554A-A6D8-95E8513E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C2596-79A8-B642-A34E-69B63544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95853E-0B3D-A74C-B5ED-D95CCE9212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3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E1FD-F5B1-394F-89B2-0A59F24A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314" y="93386"/>
            <a:ext cx="3117712" cy="1476652"/>
          </a:xfrm>
        </p:spPr>
        <p:txBody>
          <a:bodyPr anchor="b"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FE320-3AD0-8D42-AB14-034494412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22853"/>
            <a:ext cx="6172200" cy="5238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718CD-F855-A541-BF22-6E57059DF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18986"/>
            <a:ext cx="3932237" cy="41500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42A52-574E-4748-86D4-9230A5E6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6FE87-AFF2-DB41-B7AC-B2FB89A1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83BC7-17C0-7549-8724-CD5015A5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3AEEAB-719C-B54F-93F8-186A4C635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386"/>
            <a:ext cx="165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5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DF0BF-2FEB-9A4A-927F-E50CE454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FBEA9-E8DF-6847-B7FB-BB1E23B19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FCAAF-7C10-4C4B-BFE7-AEA02E374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839FB-2DBF-EF46-9591-9144123884D6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9CC4-13A0-014D-87EE-8C81FED0C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04E4D-7B54-6E48-956A-5DC2BC4B3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1AB6-AD48-744E-8968-C2983A02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4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simmel@ps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ara@reuna.cl" TargetMode="External"/><Relationship Id="rId2" Type="http://schemas.openxmlformats.org/officeDocument/2006/relationships/hyperlink" Target="mailto:dsimmel@ps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sakai@sdsc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simmel@psc.edu" TargetMode="External"/><Relationship Id="rId2" Type="http://schemas.openxmlformats.org/officeDocument/2006/relationships/hyperlink" Target="http://www.tagpma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simmel@psc.edu" TargetMode="External"/><Relationship Id="rId2" Type="http://schemas.openxmlformats.org/officeDocument/2006/relationships/hyperlink" Target="https://cmu.zoom.us/j/5986701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simmel@psc.edu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rossthomson@google.com" TargetMode="External"/><Relationship Id="rId2" Type="http://schemas.openxmlformats.org/officeDocument/2006/relationships/hyperlink" Target="mailto:awarner@google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cilogon.org" TargetMode="External"/><Relationship Id="rId2" Type="http://schemas.openxmlformats.org/officeDocument/2006/relationships/hyperlink" Target="https://ca.cilogon.org/retireme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ilogon.org/" TargetMode="External"/><Relationship Id="rId2" Type="http://schemas.openxmlformats.org/officeDocument/2006/relationships/hyperlink" Target="https://cilogon.org/oauth2/getce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AFEA-B9F1-7A41-B40A-DF474120C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290" y="1122363"/>
            <a:ext cx="11603420" cy="2387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TAGPMA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155CE-A777-A14A-A805-FA34C7F1D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57462"/>
          </a:xfrm>
        </p:spPr>
        <p:txBody>
          <a:bodyPr>
            <a:normAutofit/>
          </a:bodyPr>
          <a:lstStyle/>
          <a:p>
            <a:r>
              <a:rPr lang="en-US" dirty="0"/>
              <a:t>Derek Simmel </a:t>
            </a:r>
            <a:r>
              <a:rPr lang="en-US" dirty="0">
                <a:hlinkClick r:id="rId2"/>
              </a:rPr>
              <a:t>dsimmel@psc.edu</a:t>
            </a:r>
            <a:r>
              <a:rPr lang="en-US" dirty="0"/>
              <a:t>, TAGPMA Chair</a:t>
            </a:r>
          </a:p>
          <a:p>
            <a:endParaRPr lang="en-US" dirty="0"/>
          </a:p>
          <a:p>
            <a:r>
              <a:rPr lang="en-US" dirty="0"/>
              <a:t>61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EUGridPMA</a:t>
            </a:r>
            <a:r>
              <a:rPr lang="en-US" dirty="0"/>
              <a:t> Meeting</a:t>
            </a:r>
            <a:br>
              <a:rPr lang="en-US" dirty="0"/>
            </a:br>
            <a:r>
              <a:rPr lang="en-US" dirty="0"/>
              <a:t>Abingdon, UK</a:t>
            </a:r>
            <a:br>
              <a:rPr lang="en-US" dirty="0"/>
            </a:br>
            <a:r>
              <a:rPr lang="en-US" dirty="0"/>
              <a:t>May 30, 2024</a:t>
            </a:r>
          </a:p>
        </p:txBody>
      </p:sp>
    </p:spTree>
    <p:extLst>
      <p:ext uri="{BB962C8B-B14F-4D97-AF65-F5344CB8AC3E}">
        <p14:creationId xmlns:p14="http://schemas.microsoft.com/office/powerpoint/2010/main" val="342708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48E09-31E6-5450-F63B-80CC08350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Canada CA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4A450-4113-935F-55BF-0B47BEDE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Grid Canada CA expires January 12, 2026.</a:t>
            </a:r>
          </a:p>
          <a:p>
            <a:r>
              <a:rPr lang="en-US" dirty="0"/>
              <a:t>A new Grid Canada CA Infrastructure is being deployed, and the CP/CPS documents have been updated accordingly.</a:t>
            </a:r>
          </a:p>
          <a:p>
            <a:r>
              <a:rPr lang="en-US" dirty="0"/>
              <a:t>CP/CPS documents for (offline) </a:t>
            </a:r>
            <a:r>
              <a:rPr lang="en-US" i="1" dirty="0"/>
              <a:t>Grid Canada Root CA </a:t>
            </a:r>
            <a:r>
              <a:rPr lang="en-US" dirty="0"/>
              <a:t>and subordinate (EE cert-issuing) </a:t>
            </a:r>
            <a:r>
              <a:rPr lang="en-US" i="1" dirty="0"/>
              <a:t>Grid Canada CA 2 </a:t>
            </a:r>
            <a:r>
              <a:rPr lang="en-US" dirty="0"/>
              <a:t>are being updated and will continue review in TAGPMA.</a:t>
            </a:r>
          </a:p>
        </p:txBody>
      </p:sp>
    </p:spTree>
    <p:extLst>
      <p:ext uri="{BB962C8B-B14F-4D97-AF65-F5344CB8AC3E}">
        <p14:creationId xmlns:p14="http://schemas.microsoft.com/office/powerpoint/2010/main" val="72761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D8DF-931D-1046-8C18-F94FECEB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73DF-6F9D-314D-95AE-059F0BED1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	</a:t>
            </a:r>
            <a:r>
              <a:rPr lang="en-US" dirty="0">
                <a:solidFill>
                  <a:schemeClr val="accent1"/>
                </a:solidFill>
              </a:rPr>
              <a:t>Derek Simmel </a:t>
            </a:r>
            <a:r>
              <a:rPr lang="en-US" dirty="0">
                <a:hlinkClick r:id="rId2"/>
              </a:rPr>
              <a:t>dsimmel@psc.edu</a:t>
            </a:r>
            <a:r>
              <a:rPr lang="en-US" dirty="0"/>
              <a:t> (PSC, U.S.A.)</a:t>
            </a:r>
          </a:p>
          <a:p>
            <a:endParaRPr lang="en-US" dirty="0"/>
          </a:p>
          <a:p>
            <a:r>
              <a:rPr lang="en-US" dirty="0"/>
              <a:t>Co-chair:	</a:t>
            </a:r>
            <a:r>
              <a:rPr lang="en-US" dirty="0">
                <a:solidFill>
                  <a:schemeClr val="accent1"/>
                </a:solidFill>
              </a:rPr>
              <a:t>Alejandro Lara </a:t>
            </a:r>
            <a:r>
              <a:rPr lang="en-US" dirty="0">
                <a:hlinkClick r:id="rId3"/>
              </a:rPr>
              <a:t>alara@reuna.cl</a:t>
            </a:r>
            <a:r>
              <a:rPr lang="en-US" dirty="0"/>
              <a:t> (REUNA, Chile)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Secretary:	need a volunteer…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Web Master:  </a:t>
            </a:r>
            <a:r>
              <a:rPr lang="en-US" dirty="0">
                <a:solidFill>
                  <a:schemeClr val="accent1"/>
                </a:solidFill>
              </a:rPr>
              <a:t>Scott Sakai </a:t>
            </a:r>
            <a:r>
              <a:rPr lang="en-US" dirty="0">
                <a:hlinkClick r:id="rId4"/>
              </a:rPr>
              <a:t>ssakai@sdsc.edu</a:t>
            </a:r>
            <a:r>
              <a:rPr lang="en-US" dirty="0"/>
              <a:t> (SDSC, U.S.A.)</a:t>
            </a:r>
          </a:p>
        </p:txBody>
      </p:sp>
    </p:spTree>
    <p:extLst>
      <p:ext uri="{BB962C8B-B14F-4D97-AF65-F5344CB8AC3E}">
        <p14:creationId xmlns:p14="http://schemas.microsoft.com/office/powerpoint/2010/main" val="325526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E379-3F5C-544A-B395-A3D053BF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54D13-256B-6040-8BA5-4379CA122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733690" cy="4573450"/>
          </a:xfrm>
        </p:spPr>
        <p:txBody>
          <a:bodyPr>
            <a:normAutofit fontScale="92500"/>
          </a:bodyPr>
          <a:lstStyle/>
          <a:p>
            <a:r>
              <a:rPr lang="en-US" dirty="0"/>
              <a:t>TAGPMA Website: </a:t>
            </a:r>
            <a:r>
              <a:rPr lang="en-US" dirty="0">
                <a:hlinkClick r:id="rId2"/>
              </a:rPr>
              <a:t>http://www.tagpma.org</a:t>
            </a:r>
            <a:endParaRPr lang="en-US" dirty="0"/>
          </a:p>
          <a:p>
            <a:pPr lvl="1"/>
            <a:r>
              <a:rPr lang="en-US" dirty="0"/>
              <a:t>Public information and documents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Mailing lists:</a:t>
            </a:r>
          </a:p>
          <a:p>
            <a:pPr lvl="1"/>
            <a:r>
              <a:rPr lang="en-US" dirty="0" err="1"/>
              <a:t>tagpma</a:t>
            </a:r>
            <a:r>
              <a:rPr lang="en-US" dirty="0"/>
              <a:t>-general – subscribe by joining the </a:t>
            </a:r>
            <a:r>
              <a:rPr lang="en-US" dirty="0" err="1"/>
              <a:t>tagpma</a:t>
            </a:r>
            <a:r>
              <a:rPr lang="en-US" dirty="0"/>
              <a:t>-general Google Group</a:t>
            </a:r>
          </a:p>
          <a:p>
            <a:pPr lvl="1"/>
            <a:r>
              <a:rPr lang="en-US" dirty="0" err="1"/>
              <a:t>tagpma</a:t>
            </a:r>
            <a:r>
              <a:rPr lang="en-US" dirty="0"/>
              <a:t>-private – members-only mailing list currently maintained at PSC</a:t>
            </a:r>
          </a:p>
          <a:p>
            <a:pPr lvl="1"/>
            <a:endParaRPr lang="en-US" dirty="0"/>
          </a:p>
          <a:p>
            <a:r>
              <a:rPr lang="en-US" dirty="0"/>
              <a:t>TAGPMA Slack Channel</a:t>
            </a:r>
          </a:p>
          <a:p>
            <a:pPr lvl="1"/>
            <a:r>
              <a:rPr lang="en-US" dirty="0"/>
              <a:t>Join group </a:t>
            </a:r>
            <a:r>
              <a:rPr lang="en-US" b="1" dirty="0" err="1"/>
              <a:t>tagpma.slack.com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E-mail any suggestions or issues directly to the Chair (</a:t>
            </a:r>
            <a:r>
              <a:rPr lang="en-US" dirty="0">
                <a:hlinkClick r:id="rId3"/>
              </a:rPr>
              <a:t>dsimmel@psc.edu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946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A3D7C-3BF5-0042-9475-C00E0B9D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Conference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A019B-D909-BE44-90B5-A5A335ECB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 conference calls:</a:t>
            </a:r>
          </a:p>
          <a:p>
            <a:pPr lvl="1"/>
            <a:r>
              <a:rPr lang="en-US" dirty="0"/>
              <a:t>Currently scheduled on the 2</a:t>
            </a:r>
            <a:r>
              <a:rPr lang="en-US" baseline="30000" dirty="0"/>
              <a:t>nd</a:t>
            </a:r>
            <a:r>
              <a:rPr lang="en-US" dirty="0"/>
              <a:t> Tuesday of every Month*</a:t>
            </a:r>
          </a:p>
          <a:p>
            <a:pPr lvl="1"/>
            <a:r>
              <a:rPr lang="en-US" dirty="0"/>
              <a:t>English language call begins at 13:00 (U.S. Eastern, currently UTC -4:00)</a:t>
            </a:r>
          </a:p>
          <a:p>
            <a:pPr lvl="1"/>
            <a:r>
              <a:rPr lang="en-US" dirty="0"/>
              <a:t>Zoom link</a:t>
            </a:r>
          </a:p>
          <a:p>
            <a:pPr lvl="2"/>
            <a:r>
              <a:rPr lang="en-US" dirty="0">
                <a:hlinkClick r:id="rId2"/>
              </a:rPr>
              <a:t>https://cmu.zoom.us/j/598670138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Send e-mail to </a:t>
            </a:r>
            <a:r>
              <a:rPr lang="en-US" b="1" dirty="0">
                <a:solidFill>
                  <a:srgbClr val="C00000"/>
                </a:solidFill>
                <a:hlinkClick r:id="rId3"/>
              </a:rPr>
              <a:t>dsimmel@psc.edu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for the passcode</a:t>
            </a:r>
          </a:p>
          <a:p>
            <a:pPr lvl="1"/>
            <a:endParaRPr lang="en-US" dirty="0"/>
          </a:p>
          <a:p>
            <a:r>
              <a:rPr lang="en-US" dirty="0"/>
              <a:t>All IGTF members and prospective TAGPMA members are welcome to attend and participate in TAGPMA meetings!</a:t>
            </a:r>
          </a:p>
          <a:p>
            <a:pPr lvl="1"/>
            <a:r>
              <a:rPr lang="en-US" dirty="0"/>
              <a:t>Contact the Chair (</a:t>
            </a:r>
            <a:r>
              <a:rPr lang="en-US" dirty="0">
                <a:hlinkClick r:id="rId4"/>
              </a:rPr>
              <a:t>dsimmel@psc.edu</a:t>
            </a:r>
            <a:r>
              <a:rPr lang="en-US" dirty="0"/>
              <a:t>) for current call times and coordinates</a:t>
            </a:r>
          </a:p>
        </p:txBody>
      </p:sp>
    </p:spTree>
    <p:extLst>
      <p:ext uri="{BB962C8B-B14F-4D97-AF65-F5344CB8AC3E}">
        <p14:creationId xmlns:p14="http://schemas.microsoft.com/office/powerpoint/2010/main" val="269243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10CD0-45E6-B54A-AA7E-609AB2BD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TAGPMA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ECCC39-A255-0942-97AA-2514244CB4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1305"/>
              </p:ext>
            </p:extLst>
          </p:nvPr>
        </p:nvGraphicFramePr>
        <p:xfrm>
          <a:off x="1329724" y="1405464"/>
          <a:ext cx="9532553" cy="404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Organization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Country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Representative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</a:t>
                      </a:r>
                      <a:r>
                        <a:rPr lang="en-US" sz="1400" baseline="0" dirty="0"/>
                        <a:t> Type</a:t>
                      </a:r>
                      <a:endParaRPr lang="en-US" sz="1400" dirty="0"/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ACCESS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Derek Simmel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Relying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Party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47312196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FNAL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Mine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Altunay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Relying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Party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OGF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Alan Sill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OSG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Josh Drake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3404693587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PSC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Derek Simmel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2529684106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SDSC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Scott Sakai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WLCG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Switzerland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Kelsey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Relying Party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DigiCert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Tomofumi</a:t>
                      </a:r>
                      <a:r>
                        <a:rPr lang="en-US" sz="1400" dirty="0"/>
                        <a:t> Okubo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Google Trust Services 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Andy Warner, J Ross Thomson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576574074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GridCanada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Canada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Lixin</a:t>
                      </a:r>
                      <a:r>
                        <a:rPr lang="en-US" sz="1400" dirty="0"/>
                        <a:t> Liu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IBDS ANSP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Brazil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Angelo de Souza Santos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/>
                        <a:t>InCommon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Jim </a:t>
                      </a:r>
                      <a:r>
                        <a:rPr lang="en-US" sz="1400" dirty="0" err="1"/>
                        <a:t>Basney</a:t>
                      </a:r>
                      <a:r>
                        <a:rPr lang="en-US" sz="1400" dirty="0"/>
                        <a:t>, Paul Caskey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NCSA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U.S.A.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Jim </a:t>
                      </a:r>
                      <a:r>
                        <a:rPr lang="en-US" sz="1400" dirty="0" err="1"/>
                        <a:t>Basney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REUNA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Chile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Alejandro Lara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/>
                        <a:t>UNAM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Mexico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Jhonatan</a:t>
                      </a:r>
                      <a:r>
                        <a:rPr lang="en-US" sz="1400" baseline="0" dirty="0"/>
                        <a:t> Lopez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Authentication Provider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57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EAC1ED-132A-6E40-9DF0-01C9011E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TAGPMA Members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128B5-2B58-6E43-B88E-A110BF78B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2"/>
            <a:ext cx="10515600" cy="5161101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15</a:t>
            </a:r>
            <a:r>
              <a:rPr lang="en-US" sz="2000" dirty="0"/>
              <a:t> Voting Members (</a:t>
            </a:r>
            <a:r>
              <a:rPr lang="en-US" sz="2000" b="1" dirty="0">
                <a:solidFill>
                  <a:srgbClr val="00B050"/>
                </a:solidFill>
              </a:rPr>
              <a:t>8</a:t>
            </a:r>
            <a:r>
              <a:rPr lang="en-US" sz="2000" dirty="0"/>
              <a:t> APs, </a:t>
            </a:r>
            <a:r>
              <a:rPr lang="en-US" sz="2000" b="1" dirty="0">
                <a:solidFill>
                  <a:srgbClr val="00B050"/>
                </a:solidFill>
              </a:rPr>
              <a:t>7</a:t>
            </a:r>
            <a:r>
              <a:rPr lang="en-US" sz="2000" dirty="0"/>
              <a:t> RPs) from the North, Central and South American countries + Switzerland</a:t>
            </a:r>
          </a:p>
          <a:p>
            <a:pPr lvl="1"/>
            <a:r>
              <a:rPr lang="en-US" sz="1600" dirty="0"/>
              <a:t>Including Brazil, Canada, Chile, Mexico, U.S.A, + WLCG (RP) in Switzerland</a:t>
            </a:r>
            <a:br>
              <a:rPr lang="en-US" sz="1600" dirty="0"/>
            </a:br>
            <a:endParaRPr lang="en-US" sz="1600" dirty="0"/>
          </a:p>
          <a:p>
            <a:r>
              <a:rPr lang="en-US" sz="2000" b="1" dirty="0">
                <a:solidFill>
                  <a:srgbClr val="00B050"/>
                </a:solidFill>
              </a:rPr>
              <a:t>14</a:t>
            </a:r>
            <a:r>
              <a:rPr lang="en-US" sz="2000" dirty="0"/>
              <a:t> IGTF-Accredited CAs (as of distribution v.1.126, December 2023)</a:t>
            </a:r>
          </a:p>
          <a:p>
            <a:pPr lvl="1"/>
            <a:r>
              <a:rPr lang="en-US" sz="1600" dirty="0"/>
              <a:t>12 Classic CAs</a:t>
            </a:r>
          </a:p>
          <a:p>
            <a:pPr lvl="2"/>
            <a:r>
              <a:rPr lang="en-US" sz="1600" dirty="0"/>
              <a:t>Brazil:		</a:t>
            </a:r>
            <a:r>
              <a:rPr lang="en-US" sz="1600" dirty="0" err="1"/>
              <a:t>ANSPGrid</a:t>
            </a:r>
            <a:endParaRPr lang="en-US" sz="1600" dirty="0"/>
          </a:p>
          <a:p>
            <a:pPr lvl="2"/>
            <a:r>
              <a:rPr lang="en-US" sz="1600" dirty="0"/>
              <a:t>Canada:		</a:t>
            </a:r>
            <a:r>
              <a:rPr lang="en-US" sz="1600" dirty="0" err="1"/>
              <a:t>GridCanada</a:t>
            </a:r>
            <a:endParaRPr lang="en-US" sz="1600" dirty="0"/>
          </a:p>
          <a:p>
            <a:pPr lvl="2"/>
            <a:r>
              <a:rPr lang="en-US" sz="1600" dirty="0"/>
              <a:t>Chile:		REUNA</a:t>
            </a:r>
          </a:p>
          <a:p>
            <a:pPr lvl="2"/>
            <a:r>
              <a:rPr lang="en-US" sz="1600" dirty="0"/>
              <a:t>Mexico:		UNAM (2)</a:t>
            </a:r>
          </a:p>
          <a:p>
            <a:pPr lvl="2"/>
            <a:r>
              <a:rPr lang="en-US" sz="1600" dirty="0"/>
              <a:t>U.S.A.:		DigiCert(6),</a:t>
            </a:r>
            <a:br>
              <a:rPr lang="en-US" sz="1600" dirty="0"/>
            </a:br>
            <a:r>
              <a:rPr lang="en-US" sz="1600" dirty="0"/>
              <a:t>		</a:t>
            </a:r>
            <a:r>
              <a:rPr lang="en-US" sz="1600" dirty="0" err="1"/>
              <a:t>InCommon</a:t>
            </a:r>
            <a:r>
              <a:rPr lang="en-US" sz="1600" dirty="0"/>
              <a:t> RSA IGTF Server CA 3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Argentina:	</a:t>
            </a:r>
            <a:r>
              <a:rPr lang="en-US" sz="1600" dirty="0" err="1">
                <a:solidFill>
                  <a:srgbClr val="FF0000"/>
                </a:solidFill>
              </a:rPr>
              <a:t>UNLPGrid</a:t>
            </a:r>
            <a:r>
              <a:rPr lang="en-US" sz="1600" dirty="0">
                <a:solidFill>
                  <a:srgbClr val="FF0000"/>
                </a:solidFill>
              </a:rPr>
              <a:t>		retired and removed December 2023</a:t>
            </a:r>
            <a:r>
              <a:rPr lang="en-US" sz="1600" dirty="0"/>
              <a:t>.</a:t>
            </a:r>
            <a:br>
              <a:rPr lang="en-US" sz="1600" dirty="0"/>
            </a:br>
            <a:endParaRPr lang="en-US" sz="1600" b="1" strike="sngStrike" dirty="0">
              <a:solidFill>
                <a:srgbClr val="00B050"/>
              </a:solidFill>
            </a:endParaRPr>
          </a:p>
          <a:p>
            <a:pPr lvl="1"/>
            <a:r>
              <a:rPr lang="en-US" sz="1600" dirty="0"/>
              <a:t>1 Member-Integrated Credential Service (MICS) CA</a:t>
            </a:r>
          </a:p>
          <a:p>
            <a:pPr lvl="2"/>
            <a:r>
              <a:rPr lang="en-US" sz="1600" dirty="0"/>
              <a:t>U.S.A.:		NCSA (</a:t>
            </a:r>
            <a:r>
              <a:rPr lang="en-US" sz="1600" dirty="0" err="1"/>
              <a:t>CILogon</a:t>
            </a:r>
            <a:r>
              <a:rPr lang="en-US" sz="1600" dirty="0"/>
              <a:t>-Silver)		</a:t>
            </a:r>
            <a:r>
              <a:rPr lang="en-US" sz="1600" b="1" dirty="0">
                <a:solidFill>
                  <a:srgbClr val="FF0000"/>
                </a:solidFill>
              </a:rPr>
              <a:t>To be retired 2025</a:t>
            </a:r>
          </a:p>
          <a:p>
            <a:pPr lvl="2"/>
            <a:endParaRPr lang="en-US" sz="1600" dirty="0"/>
          </a:p>
          <a:p>
            <a:pPr lvl="1"/>
            <a:r>
              <a:rPr lang="en-US" sz="1600" dirty="0"/>
              <a:t>1 Identifier-Only Trust Assurance (IOTA) CA</a:t>
            </a:r>
          </a:p>
          <a:p>
            <a:pPr lvl="2"/>
            <a:r>
              <a:rPr lang="en-US" sz="1600" dirty="0"/>
              <a:t>U.S.A.:		NCSA (</a:t>
            </a:r>
            <a:r>
              <a:rPr lang="en-US" sz="1600" dirty="0" err="1"/>
              <a:t>CILogon</a:t>
            </a:r>
            <a:r>
              <a:rPr lang="en-US" sz="1600" dirty="0"/>
              <a:t>-Basic)		</a:t>
            </a:r>
            <a:r>
              <a:rPr lang="en-US" sz="1600" b="1" dirty="0">
                <a:solidFill>
                  <a:srgbClr val="FF0000"/>
                </a:solidFill>
              </a:rPr>
              <a:t>To be retired 2025</a:t>
            </a:r>
          </a:p>
        </p:txBody>
      </p:sp>
    </p:spTree>
    <p:extLst>
      <p:ext uri="{BB962C8B-B14F-4D97-AF65-F5344CB8AC3E}">
        <p14:creationId xmlns:p14="http://schemas.microsoft.com/office/powerpoint/2010/main" val="398548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8210-C3B2-4D72-EBF8-EA7C1EBE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Trust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9E991-B4E7-4339-E82D-6DC1400FB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Google Trust Services approved for membership to TAGPMA as an Authentication Provider member January 9, 2024</a:t>
            </a:r>
          </a:p>
          <a:p>
            <a:pPr lvl="1"/>
            <a:r>
              <a:rPr lang="en-US" dirty="0"/>
              <a:t>Seeks to provide certificate services to Research and Education customers, e.g., ATLAS using Google Cloud services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Seeks accreditation for an existing CA </a:t>
            </a:r>
            <a:r>
              <a:rPr lang="en-US" i="1" dirty="0"/>
              <a:t>but only to provide certificates via ACME</a:t>
            </a:r>
            <a:endParaRPr lang="en-US" dirty="0"/>
          </a:p>
          <a:p>
            <a:pPr lvl="1"/>
            <a:r>
              <a:rPr lang="en-US" i="1" dirty="0"/>
              <a:t>ELM</a:t>
            </a:r>
            <a:r>
              <a:rPr lang="en-US" dirty="0"/>
              <a:t> assurance profile development initiated for this purpose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Representatives:</a:t>
            </a:r>
          </a:p>
          <a:p>
            <a:pPr lvl="1"/>
            <a:r>
              <a:rPr lang="en-US" dirty="0"/>
              <a:t>Andy Warner; </a:t>
            </a:r>
            <a:r>
              <a:rPr lang="en-US" dirty="0">
                <a:hlinkClick r:id="rId2"/>
              </a:rPr>
              <a:t>awarner@google.com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J Ross Thomson; </a:t>
            </a:r>
            <a:r>
              <a:rPr lang="en-US" dirty="0">
                <a:hlinkClick r:id="rId3"/>
              </a:rPr>
              <a:t>jrossthomson@google.com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5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C430-75A4-FD71-A247-B5A53108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CILogon</a:t>
            </a:r>
            <a:r>
              <a:rPr lang="en-US" dirty="0"/>
              <a:t> X.509 CAs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93D8-40AB-ED12-CF42-186BBF25F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Current details at </a:t>
            </a:r>
            <a:r>
              <a:rPr lang="en-US" dirty="0">
                <a:hlinkClick r:id="rId2"/>
              </a:rPr>
              <a:t>https://ca.cilogon.org/retirement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/>
              <a:t>CILogon</a:t>
            </a:r>
            <a:r>
              <a:rPr lang="en-US" dirty="0"/>
              <a:t> will continue to issue X.509 certificates for Fermilab and LIGO using </a:t>
            </a:r>
            <a:r>
              <a:rPr lang="en-US" i="1" dirty="0" err="1"/>
              <a:t>cigetcert</a:t>
            </a:r>
            <a:r>
              <a:rPr lang="en-US" dirty="0"/>
              <a:t> and </a:t>
            </a:r>
            <a:r>
              <a:rPr lang="en-US" i="1" dirty="0" err="1"/>
              <a:t>ligo</a:t>
            </a:r>
            <a:r>
              <a:rPr lang="en-US" i="1" dirty="0"/>
              <a:t>-proxy-</a:t>
            </a:r>
            <a:r>
              <a:rPr lang="en-US" i="1" dirty="0" err="1"/>
              <a:t>init</a:t>
            </a:r>
            <a:r>
              <a:rPr lang="en-US" dirty="0"/>
              <a:t> until they have completed their transition to </a:t>
            </a:r>
            <a:r>
              <a:rPr lang="en-US" dirty="0" err="1"/>
              <a:t>SciTokens</a:t>
            </a:r>
            <a:r>
              <a:rPr lang="en-US" dirty="0"/>
              <a:t> and WLCG tokens. The </a:t>
            </a:r>
            <a:r>
              <a:rPr lang="en-US" dirty="0" err="1"/>
              <a:t>CILogon</a:t>
            </a:r>
            <a:r>
              <a:rPr lang="en-US" dirty="0"/>
              <a:t> X.509 Certificate Authorities will not be retired until that time.</a:t>
            </a:r>
          </a:p>
          <a:p>
            <a:pPr>
              <a:lnSpc>
                <a:spcPct val="110000"/>
              </a:lnSpc>
            </a:pPr>
            <a:r>
              <a:rPr lang="en-US" dirty="0"/>
              <a:t>Globus no longer serves Globus Connect Server version 4 endpoints as of January 8, 2024. </a:t>
            </a:r>
            <a:r>
              <a:rPr lang="en-US" dirty="0" err="1"/>
              <a:t>CILogon</a:t>
            </a:r>
            <a:r>
              <a:rPr lang="en-US" dirty="0"/>
              <a:t> service to these endpoints has also been retired.</a:t>
            </a:r>
          </a:p>
          <a:p>
            <a:pPr>
              <a:lnSpc>
                <a:spcPct val="110000"/>
              </a:lnSpc>
            </a:pPr>
            <a:r>
              <a:rPr lang="en-US" dirty="0"/>
              <a:t>If you have questions or comments, please contact us at </a:t>
            </a:r>
            <a:r>
              <a:rPr lang="en-US" dirty="0">
                <a:hlinkClick r:id="rId3"/>
              </a:rPr>
              <a:t>help@cilogon.org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11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C430-75A4-FD71-A247-B5A53108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CILogon</a:t>
            </a:r>
            <a:r>
              <a:rPr lang="en-US" dirty="0"/>
              <a:t> X.509 CAs Retirement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93D8-40AB-ED12-CF42-186BBF25F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JUNE 2023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https://cilogon.org/oauth2/getcert</a:t>
            </a:r>
            <a:r>
              <a:rPr lang="en-US" dirty="0"/>
              <a:t> endpoint was deprecated.</a:t>
            </a:r>
          </a:p>
          <a:p>
            <a:pPr>
              <a:lnSpc>
                <a:spcPct val="120000"/>
              </a:lnSpc>
            </a:pPr>
            <a:r>
              <a:rPr lang="en-US" dirty="0"/>
              <a:t>JANUARY 2024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https://cilogon.org/oauth2/getcert</a:t>
            </a:r>
            <a:r>
              <a:rPr lang="en-US" dirty="0"/>
              <a:t> endpoint is no longer in service. Globus Connect Server version 4 endpoints are no longer be able to obtain X.509 certificates from </a:t>
            </a:r>
            <a:r>
              <a:rPr lang="en-US" dirty="0" err="1"/>
              <a:t>CILogon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MAY 2025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"Create Password-Protected Certificate" option at </a:t>
            </a:r>
            <a:r>
              <a:rPr lang="en-US" dirty="0">
                <a:hlinkClick r:id="rId3"/>
              </a:rPr>
              <a:t>https://cilogon.org/</a:t>
            </a:r>
            <a:r>
              <a:rPr lang="en-US" dirty="0"/>
              <a:t> will be disabled.</a:t>
            </a:r>
          </a:p>
          <a:p>
            <a:pPr>
              <a:lnSpc>
                <a:spcPct val="120000"/>
              </a:lnSpc>
            </a:pPr>
            <a:r>
              <a:rPr lang="en-US" dirty="0"/>
              <a:t>AFTER MAY 2025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</a:t>
            </a:r>
            <a:r>
              <a:rPr lang="en-US" dirty="0" err="1"/>
              <a:t>CILogon</a:t>
            </a:r>
            <a:r>
              <a:rPr lang="en-US" dirty="0"/>
              <a:t> X.509 Certificate Authorities will be retired and withdrawn from the IGTF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66822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GPMA-Update-20180523" id="{3C19F1D5-0F55-6B46-93D4-360E24FEA43E}" vid="{8D80E43F-6708-DC4C-B9E1-5991412533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2495</TotalTime>
  <Words>931</Words>
  <Application>Microsoft Macintosh PowerPoint</Application>
  <PresentationFormat>Widescreen</PresentationFormat>
  <Paragraphs>139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Helvetica Neue</vt:lpstr>
      <vt:lpstr>Open Sans</vt:lpstr>
      <vt:lpstr>Wingdings</vt:lpstr>
      <vt:lpstr>Office Theme</vt:lpstr>
      <vt:lpstr>TAGPMA Update</vt:lpstr>
      <vt:lpstr>TAGPMA Leadership</vt:lpstr>
      <vt:lpstr>TAGPMA Communications</vt:lpstr>
      <vt:lpstr>TAGPMA Conference Calls</vt:lpstr>
      <vt:lpstr>TAGPMA Members</vt:lpstr>
      <vt:lpstr>TAGPMA Members</vt:lpstr>
      <vt:lpstr>Google Trust Services</vt:lpstr>
      <vt:lpstr>CILogon X.509 CAs Retirement</vt:lpstr>
      <vt:lpstr>CILogon X.509 CAs Retirement Timeline</vt:lpstr>
      <vt:lpstr>Grid Canada CA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Simmel</dc:creator>
  <cp:lastModifiedBy>Simmel, Derek</cp:lastModifiedBy>
  <cp:revision>179</cp:revision>
  <cp:lastPrinted>2018-09-24T14:47:57Z</cp:lastPrinted>
  <dcterms:created xsi:type="dcterms:W3CDTF">2018-05-22T19:10:37Z</dcterms:created>
  <dcterms:modified xsi:type="dcterms:W3CDTF">2024-05-30T13:35:47Z</dcterms:modified>
</cp:coreProperties>
</file>