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9"/>
  </p:notesMasterIdLst>
  <p:sldIdLst>
    <p:sldId id="288" r:id="rId5"/>
    <p:sldId id="330" r:id="rId6"/>
    <p:sldId id="331" r:id="rId7"/>
    <p:sldId id="336" r:id="rId8"/>
    <p:sldId id="333" r:id="rId9"/>
    <p:sldId id="334" r:id="rId10"/>
    <p:sldId id="335" r:id="rId11"/>
    <p:sldId id="296" r:id="rId12"/>
    <p:sldId id="311" r:id="rId13"/>
    <p:sldId id="326" r:id="rId14"/>
    <p:sldId id="312" r:id="rId15"/>
    <p:sldId id="313" r:id="rId16"/>
    <p:sldId id="314" r:id="rId17"/>
    <p:sldId id="315" r:id="rId18"/>
    <p:sldId id="316" r:id="rId19"/>
    <p:sldId id="327" r:id="rId20"/>
    <p:sldId id="323" r:id="rId21"/>
    <p:sldId id="321" r:id="rId22"/>
    <p:sldId id="329" r:id="rId23"/>
    <p:sldId id="328" r:id="rId24"/>
    <p:sldId id="325" r:id="rId25"/>
    <p:sldId id="287" r:id="rId26"/>
    <p:sldId id="322" r:id="rId27"/>
    <p:sldId id="324" r:id="rId28"/>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5E"/>
    <a:srgbClr val="F6791C"/>
    <a:srgbClr val="F57B20"/>
    <a:srgbClr val="F57A1E"/>
    <a:srgbClr val="013F5E"/>
    <a:srgbClr val="003959"/>
    <a:srgbClr val="ED1556"/>
    <a:srgbClr val="003F5D"/>
    <a:srgbClr val="1C4161"/>
    <a:srgbClr val="0043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596" autoAdjust="0"/>
    <p:restoredTop sz="94660"/>
  </p:normalViewPr>
  <p:slideViewPr>
    <p:cSldViewPr snapToGrid="0">
      <p:cViewPr>
        <p:scale>
          <a:sx n="75" d="100"/>
          <a:sy n="75" d="100"/>
        </p:scale>
        <p:origin x="1656" y="450"/>
      </p:cViewPr>
      <p:guideLst/>
    </p:cSldViewPr>
  </p:slideViewPr>
  <p:notesTextViewPr>
    <p:cViewPr>
      <p:scale>
        <a:sx n="3" d="2"/>
        <a:sy n="3" d="2"/>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E41D8A83-A817-41E3-A602-3B517E18334E}" type="datetimeFigureOut">
              <a:rPr lang="en-GB" smtClean="0"/>
              <a:t>26/05/2024</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CBC110B-1C27-4A5B-8007-E6BF4BB6C5F7}" type="slidenum">
              <a:rPr lang="en-GB" smtClean="0"/>
              <a:t>‹#›</a:t>
            </a:fld>
            <a:endParaRPr lang="en-GB"/>
          </a:p>
        </p:txBody>
      </p:sp>
    </p:spTree>
    <p:extLst>
      <p:ext uri="{BB962C8B-B14F-4D97-AF65-F5344CB8AC3E}">
        <p14:creationId xmlns:p14="http://schemas.microsoft.com/office/powerpoint/2010/main" val="4031726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7f26ee30aa_0_56: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g27f26ee30aa_0_56:notes"/>
          <p:cNvSpPr txBox="1">
            <a:spLocks noGrp="1"/>
          </p:cNvSpPr>
          <p:nvPr>
            <p:ph type="body" idx="1"/>
          </p:nvPr>
        </p:nvSpPr>
        <p:spPr>
          <a:xfrm>
            <a:off x="673577" y="4748163"/>
            <a:ext cx="5388600" cy="3885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7" name="Google Shape;337;g27f26ee30aa_0_56:notes"/>
          <p:cNvSpPr txBox="1">
            <a:spLocks noGrp="1"/>
          </p:cNvSpPr>
          <p:nvPr>
            <p:ph type="sldNum" idx="12"/>
          </p:nvPr>
        </p:nvSpPr>
        <p:spPr>
          <a:xfrm>
            <a:off x="3815373" y="9371286"/>
            <a:ext cx="2918700" cy="495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3</a:t>
            </a:fld>
            <a:endParaRPr/>
          </a:p>
        </p:txBody>
      </p:sp>
    </p:spTree>
    <p:extLst>
      <p:ext uri="{BB962C8B-B14F-4D97-AF65-F5344CB8AC3E}">
        <p14:creationId xmlns:p14="http://schemas.microsoft.com/office/powerpoint/2010/main" val="25512520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Rectangle 20"/>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userDrawn="1"/>
        </p:nvSpPr>
        <p:spPr>
          <a:xfrm>
            <a:off x="0" y="0"/>
            <a:ext cx="1625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p:cNvSpPr>
            <a:spLocks noGrp="1"/>
          </p:cNvSpPr>
          <p:nvPr>
            <p:ph type="body" sz="quarter" idx="11" hasCustomPrompt="1"/>
          </p:nvPr>
        </p:nvSpPr>
        <p:spPr>
          <a:xfrm>
            <a:off x="1240257" y="3625009"/>
            <a:ext cx="6795911" cy="375289"/>
          </a:xfrm>
        </p:spPr>
        <p:txBody>
          <a:bodyPr>
            <a:normAutofit/>
          </a:bodyPr>
          <a:lstStyle>
            <a:lvl1pPr marL="0" indent="0">
              <a:buNone/>
              <a:defRPr sz="2000" b="1" baseline="0"/>
            </a:lvl1pPr>
          </a:lstStyle>
          <a:p>
            <a:pPr lvl="0"/>
            <a:r>
              <a:rPr lang="en-US" dirty="0" smtClean="0"/>
              <a:t>Presenter</a:t>
            </a:r>
          </a:p>
        </p:txBody>
      </p:sp>
      <p:sp>
        <p:nvSpPr>
          <p:cNvPr id="7" name="Text Placeholder 6"/>
          <p:cNvSpPr>
            <a:spLocks noGrp="1"/>
          </p:cNvSpPr>
          <p:nvPr>
            <p:ph type="body" sz="quarter" idx="12" hasCustomPrompt="1"/>
          </p:nvPr>
        </p:nvSpPr>
        <p:spPr>
          <a:xfrm>
            <a:off x="1240256" y="5484095"/>
            <a:ext cx="6671027" cy="436340"/>
          </a:xfrm>
        </p:spPr>
        <p:txBody>
          <a:bodyPr>
            <a:normAutofit/>
          </a:bodyPr>
          <a:lstStyle>
            <a:lvl1pPr marL="0" indent="0">
              <a:buNone/>
              <a:defRPr sz="1800"/>
            </a:lvl1pPr>
          </a:lstStyle>
          <a:p>
            <a:pPr lvl="0"/>
            <a:r>
              <a:rPr lang="en-US" dirty="0" smtClean="0"/>
              <a:t>Event, Location</a:t>
            </a:r>
            <a:endParaRPr lang="en-GB" dirty="0"/>
          </a:p>
        </p:txBody>
      </p:sp>
      <p:sp>
        <p:nvSpPr>
          <p:cNvPr id="12" name="Text Placeholder 10"/>
          <p:cNvSpPr>
            <a:spLocks noGrp="1"/>
          </p:cNvSpPr>
          <p:nvPr>
            <p:ph type="body" sz="quarter" idx="17" hasCustomPrompt="1"/>
          </p:nvPr>
        </p:nvSpPr>
        <p:spPr>
          <a:xfrm>
            <a:off x="1240257" y="2804346"/>
            <a:ext cx="6683727" cy="503459"/>
          </a:xfrm>
        </p:spPr>
        <p:txBody>
          <a:bodyPr>
            <a:normAutofit/>
          </a:bodyPr>
          <a:lstStyle>
            <a:lvl1pPr marL="0" indent="0">
              <a:buNone/>
              <a:defRPr sz="1950">
                <a:solidFill>
                  <a:srgbClr val="F6791C"/>
                </a:solidFill>
              </a:defRPr>
            </a:lvl1pPr>
          </a:lstStyle>
          <a:p>
            <a:pPr lvl="0"/>
            <a:r>
              <a:rPr lang="en-US" dirty="0" smtClean="0"/>
              <a:t>Subtitle</a:t>
            </a:r>
          </a:p>
        </p:txBody>
      </p:sp>
      <p:sp>
        <p:nvSpPr>
          <p:cNvPr id="11" name="Text Placeholder 10"/>
          <p:cNvSpPr>
            <a:spLocks noGrp="1"/>
          </p:cNvSpPr>
          <p:nvPr>
            <p:ph type="body" sz="quarter" idx="14" hasCustomPrompt="1"/>
          </p:nvPr>
        </p:nvSpPr>
        <p:spPr>
          <a:xfrm>
            <a:off x="1240257" y="2398309"/>
            <a:ext cx="6683727" cy="473242"/>
          </a:xfrm>
        </p:spPr>
        <p:txBody>
          <a:bodyPr>
            <a:noAutofit/>
          </a:bodyPr>
          <a:lstStyle>
            <a:lvl1pPr marL="0" indent="0">
              <a:buNone/>
              <a:defRPr sz="2400" b="1"/>
            </a:lvl1pPr>
          </a:lstStyle>
          <a:p>
            <a:pPr lvl="0"/>
            <a:r>
              <a:rPr lang="en-US" dirty="0" smtClean="0"/>
              <a:t>Title</a:t>
            </a:r>
          </a:p>
        </p:txBody>
      </p:sp>
      <p:sp>
        <p:nvSpPr>
          <p:cNvPr id="13" name="Text Placeholder 6"/>
          <p:cNvSpPr>
            <a:spLocks noGrp="1"/>
          </p:cNvSpPr>
          <p:nvPr>
            <p:ph type="body" sz="quarter" idx="18" hasCustomPrompt="1"/>
          </p:nvPr>
        </p:nvSpPr>
        <p:spPr>
          <a:xfrm>
            <a:off x="1240256" y="5785332"/>
            <a:ext cx="6671027" cy="428319"/>
          </a:xfrm>
        </p:spPr>
        <p:txBody>
          <a:bodyPr>
            <a:normAutofit/>
          </a:bodyPr>
          <a:lstStyle>
            <a:lvl1pPr marL="0" indent="0">
              <a:buNone/>
              <a:defRPr sz="1800"/>
            </a:lvl1pPr>
          </a:lstStyle>
          <a:p>
            <a:pPr lvl="0"/>
            <a:r>
              <a:rPr lang="en-US" dirty="0" smtClean="0"/>
              <a:t>Date</a:t>
            </a:r>
            <a:endParaRPr lang="en-GB" dirty="0"/>
          </a:p>
        </p:txBody>
      </p:sp>
      <p:sp>
        <p:nvSpPr>
          <p:cNvPr id="16" name="Text Placeholder 4"/>
          <p:cNvSpPr>
            <a:spLocks noGrp="1"/>
          </p:cNvSpPr>
          <p:nvPr>
            <p:ph type="body" sz="quarter" idx="19" hasCustomPrompt="1"/>
          </p:nvPr>
        </p:nvSpPr>
        <p:spPr>
          <a:xfrm>
            <a:off x="1240257" y="3947187"/>
            <a:ext cx="6795911" cy="347215"/>
          </a:xfrm>
        </p:spPr>
        <p:txBody>
          <a:bodyPr>
            <a:normAutofit/>
          </a:bodyPr>
          <a:lstStyle>
            <a:lvl1pPr marL="0" indent="0">
              <a:buNone/>
              <a:defRPr sz="1800" b="0" baseline="0"/>
            </a:lvl1pPr>
          </a:lstStyle>
          <a:p>
            <a:pPr lvl="0"/>
            <a:r>
              <a:rPr lang="en-US" dirty="0" smtClean="0"/>
              <a:t>Role in Community, AARC (if applicable)</a:t>
            </a:r>
          </a:p>
        </p:txBody>
      </p:sp>
      <p:sp>
        <p:nvSpPr>
          <p:cNvPr id="18" name="Text Placeholder 4"/>
          <p:cNvSpPr>
            <a:spLocks noGrp="1"/>
          </p:cNvSpPr>
          <p:nvPr>
            <p:ph type="body" sz="quarter" idx="20" hasCustomPrompt="1"/>
          </p:nvPr>
        </p:nvSpPr>
        <p:spPr>
          <a:xfrm>
            <a:off x="1240257" y="4249757"/>
            <a:ext cx="8818145" cy="347215"/>
          </a:xfrm>
        </p:spPr>
        <p:txBody>
          <a:bodyPr>
            <a:normAutofit/>
          </a:bodyPr>
          <a:lstStyle>
            <a:lvl1pPr marL="0" indent="0">
              <a:buNone/>
              <a:defRPr sz="1800" b="0" baseline="0"/>
            </a:lvl1pPr>
          </a:lstStyle>
          <a:p>
            <a:pPr lvl="0"/>
            <a:r>
              <a:rPr lang="en-US" dirty="0" smtClean="0"/>
              <a:t>Role in Organisation, Organisation Name (if Applicable)</a:t>
            </a:r>
          </a:p>
        </p:txBody>
      </p:sp>
      <p:sp>
        <p:nvSpPr>
          <p:cNvPr id="4" name="Text Placeholder 3"/>
          <p:cNvSpPr>
            <a:spLocks noGrp="1"/>
          </p:cNvSpPr>
          <p:nvPr>
            <p:ph type="body" sz="quarter" idx="21" hasCustomPrompt="1"/>
          </p:nvPr>
        </p:nvSpPr>
        <p:spPr>
          <a:xfrm>
            <a:off x="1486792" y="4765917"/>
            <a:ext cx="1219200" cy="190399"/>
          </a:xfrm>
        </p:spPr>
        <p:txBody>
          <a:bodyPr>
            <a:normAutofit/>
          </a:bodyPr>
          <a:lstStyle>
            <a:lvl1pPr marL="0" indent="0">
              <a:buNone/>
              <a:defRPr sz="600"/>
            </a:lvl1pPr>
          </a:lstStyle>
          <a:p>
            <a:pPr lvl="0"/>
            <a:r>
              <a:rPr lang="en-US" dirty="0" smtClean="0"/>
              <a:t>Logo (optional)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6358" y="-42332"/>
            <a:ext cx="4389920" cy="6942667"/>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7682" y="480622"/>
            <a:ext cx="1482776" cy="1339714"/>
          </a:xfrm>
          <a:prstGeom prst="rect">
            <a:avLst/>
          </a:prstGeom>
        </p:spPr>
      </p:pic>
      <p:sp>
        <p:nvSpPr>
          <p:cNvPr id="23" name="TextBox 22"/>
          <p:cNvSpPr txBox="1"/>
          <p:nvPr userDrawn="1"/>
        </p:nvSpPr>
        <p:spPr>
          <a:xfrm>
            <a:off x="2818932" y="927797"/>
            <a:ext cx="5918159" cy="353943"/>
          </a:xfrm>
          <a:prstGeom prst="rect">
            <a:avLst/>
          </a:prstGeom>
          <a:noFill/>
        </p:spPr>
        <p:txBody>
          <a:bodyPr wrap="none" rtlCol="0">
            <a:spAutoFit/>
          </a:bodyPr>
          <a:lstStyle/>
          <a:p>
            <a:r>
              <a:rPr lang="en-GB" sz="1700" dirty="0" smtClean="0">
                <a:solidFill>
                  <a:srgbClr val="003F5E"/>
                </a:solidFill>
              </a:rPr>
              <a:t>Authentication and Authorisation for Research and Collaboration</a:t>
            </a:r>
            <a:endParaRPr lang="en-GB" sz="1700" dirty="0">
              <a:solidFill>
                <a:srgbClr val="003F5E"/>
              </a:solidFill>
            </a:endParaRPr>
          </a:p>
        </p:txBody>
      </p:sp>
    </p:spTree>
    <p:extLst>
      <p:ext uri="{BB962C8B-B14F-4D97-AF65-F5344CB8AC3E}">
        <p14:creationId xmlns:p14="http://schemas.microsoft.com/office/powerpoint/2010/main" val="416442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716837"/>
            <a:ext cx="6172200" cy="414421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GB"/>
          </a:p>
        </p:txBody>
      </p:sp>
      <p:sp>
        <p:nvSpPr>
          <p:cNvPr id="4" name="Text Placeholder 3"/>
          <p:cNvSpPr>
            <a:spLocks noGrp="1"/>
          </p:cNvSpPr>
          <p:nvPr>
            <p:ph type="body" sz="half" idx="2"/>
          </p:nvPr>
        </p:nvSpPr>
        <p:spPr>
          <a:xfrm>
            <a:off x="457202" y="1716837"/>
            <a:ext cx="4314825" cy="415215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989188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yle Gu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2" name="TextBox 1"/>
          <p:cNvSpPr txBox="1"/>
          <p:nvPr userDrawn="1"/>
        </p:nvSpPr>
        <p:spPr>
          <a:xfrm>
            <a:off x="652382" y="304802"/>
            <a:ext cx="3601692" cy="646331"/>
          </a:xfrm>
          <a:prstGeom prst="rect">
            <a:avLst/>
          </a:prstGeom>
          <a:noFill/>
        </p:spPr>
        <p:txBody>
          <a:bodyPr wrap="none" rtlCol="0">
            <a:spAutoFit/>
          </a:bodyPr>
          <a:lstStyle/>
          <a:p>
            <a:r>
              <a:rPr lang="en-GB" sz="1800" b="1" dirty="0" smtClean="0">
                <a:solidFill>
                  <a:srgbClr val="003F5D"/>
                </a:solidFill>
              </a:rPr>
              <a:t>Style</a:t>
            </a:r>
            <a:r>
              <a:rPr lang="en-GB" sz="1800" b="1" baseline="0" dirty="0" smtClean="0">
                <a:solidFill>
                  <a:srgbClr val="003F5D"/>
                </a:solidFill>
              </a:rPr>
              <a:t> Guide</a:t>
            </a:r>
          </a:p>
          <a:p>
            <a:r>
              <a:rPr lang="en-GB" sz="1800" baseline="0" dirty="0" smtClean="0">
                <a:solidFill>
                  <a:srgbClr val="F57A1E"/>
                </a:solidFill>
              </a:rPr>
              <a:t>A Guide to Using the AARC Template</a:t>
            </a:r>
            <a:endParaRPr lang="en-GB" sz="1800" dirty="0">
              <a:solidFill>
                <a:srgbClr val="F57A1E"/>
              </a:solidFill>
            </a:endParaRPr>
          </a:p>
        </p:txBody>
      </p:sp>
      <p:sp>
        <p:nvSpPr>
          <p:cNvPr id="4" name="TextBox 3"/>
          <p:cNvSpPr txBox="1"/>
          <p:nvPr userDrawn="1"/>
        </p:nvSpPr>
        <p:spPr>
          <a:xfrm>
            <a:off x="780366" y="2025770"/>
            <a:ext cx="10149657" cy="3139321"/>
          </a:xfrm>
          <a:prstGeom prst="rect">
            <a:avLst/>
          </a:prstGeom>
          <a:noFill/>
        </p:spPr>
        <p:txBody>
          <a:bodyPr wrap="square" rtlCol="0">
            <a:spAutoFit/>
          </a:bodyPr>
          <a:lstStyle/>
          <a:p>
            <a:pPr marL="214313" indent="-214313">
              <a:buFont typeface="Arial" panose="020B0604020202020204" pitchFamily="34" charset="0"/>
              <a:buChar char="•"/>
            </a:pPr>
            <a:r>
              <a:rPr lang="en-GB" sz="1800" dirty="0" smtClean="0">
                <a:solidFill>
                  <a:srgbClr val="003F5D"/>
                </a:solidFill>
              </a:rPr>
              <a:t>This template is to</a:t>
            </a:r>
            <a:r>
              <a:rPr lang="en-GB" sz="1800" baseline="0" dirty="0" smtClean="0">
                <a:solidFill>
                  <a:srgbClr val="003F5D"/>
                </a:solidFill>
              </a:rPr>
              <a:t> present information on behalf of the AARC Project</a:t>
            </a:r>
          </a:p>
          <a:p>
            <a:pPr marL="214313" indent="-214313">
              <a:buFont typeface="Arial" panose="020B0604020202020204" pitchFamily="34" charset="0"/>
              <a:buChar char="•"/>
            </a:pPr>
            <a:r>
              <a:rPr lang="en-GB" sz="1800" baseline="0" dirty="0" smtClean="0">
                <a:solidFill>
                  <a:srgbClr val="003F5D"/>
                </a:solidFill>
              </a:rPr>
              <a:t>Font is Calibri and will auto-size. Avoid using a font size less than 18pt.  Main font colour is Teal, </a:t>
            </a:r>
            <a:r>
              <a:rPr lang="en-GB" sz="1800" baseline="0" dirty="0" smtClean="0">
                <a:solidFill>
                  <a:srgbClr val="F57B20"/>
                </a:solidFill>
              </a:rPr>
              <a:t>highlight colour is Orange and should be used sparingly.</a:t>
            </a:r>
            <a:r>
              <a:rPr lang="en-GB" sz="1800" baseline="0" dirty="0" smtClean="0">
                <a:solidFill>
                  <a:srgbClr val="ED1556"/>
                </a:solidFill>
              </a:rPr>
              <a:t> </a:t>
            </a:r>
            <a:r>
              <a:rPr lang="en-GB" sz="1800" baseline="0" dirty="0" smtClean="0">
                <a:solidFill>
                  <a:srgbClr val="003F5D"/>
                </a:solidFill>
              </a:rPr>
              <a:t>If the colours are not shown in PowerPoint use the colour picker to select the correct colour from the logo or these samples</a:t>
            </a:r>
            <a:endParaRPr lang="en-GB" sz="1800" baseline="0" dirty="0" smtClean="0">
              <a:solidFill>
                <a:srgbClr val="ED1556"/>
              </a:solidFill>
            </a:endParaRPr>
          </a:p>
          <a:p>
            <a:pPr marL="214313" indent="-214313">
              <a:buFont typeface="Arial" panose="020B0604020202020204" pitchFamily="34" charset="0"/>
              <a:buChar char="•"/>
            </a:pPr>
            <a:endParaRPr lang="en-GB" sz="1800" baseline="0" dirty="0" smtClean="0">
              <a:solidFill>
                <a:srgbClr val="ED1556"/>
              </a:solidFill>
            </a:endParaRPr>
          </a:p>
          <a:p>
            <a:pPr marL="214313" indent="-214313">
              <a:buFont typeface="Arial" panose="020B0604020202020204" pitchFamily="34" charset="0"/>
              <a:buChar char="•"/>
            </a:pPr>
            <a:r>
              <a:rPr lang="en-GB" sz="1800" baseline="0" dirty="0" smtClean="0">
                <a:solidFill>
                  <a:srgbClr val="003F5D"/>
                </a:solidFill>
              </a:rPr>
              <a:t>The title slide has space for the speaker’s own organisation logo which should be no larger than the main AARC logo </a:t>
            </a:r>
          </a:p>
          <a:p>
            <a:pPr marL="214313" indent="-214313">
              <a:buFont typeface="Arial" panose="020B0604020202020204" pitchFamily="34" charset="0"/>
              <a:buChar char="•"/>
            </a:pPr>
            <a:endParaRPr lang="en-GB" sz="1800" baseline="0" dirty="0" smtClean="0">
              <a:solidFill>
                <a:srgbClr val="003F5D"/>
              </a:solidFill>
            </a:endParaRPr>
          </a:p>
          <a:p>
            <a:pPr marL="214313" indent="-214313">
              <a:buFont typeface="Arial" panose="020B0604020202020204" pitchFamily="34" charset="0"/>
              <a:buChar char="•"/>
            </a:pPr>
            <a:r>
              <a:rPr lang="en-GB" sz="1800" baseline="0" dirty="0" smtClean="0">
                <a:solidFill>
                  <a:srgbClr val="003F5D"/>
                </a:solidFill>
              </a:rPr>
              <a:t>The end slide includes EU logo, copyright, and funding statement. Adapt the funding statement and supporting organisations at the end (but likely keep the EU Logo and reference to H2020, since it supported the AARC and AARC2 projects)</a:t>
            </a:r>
          </a:p>
        </p:txBody>
      </p:sp>
      <p:sp>
        <p:nvSpPr>
          <p:cNvPr id="5" name="Oval 4"/>
          <p:cNvSpPr/>
          <p:nvPr userDrawn="1"/>
        </p:nvSpPr>
        <p:spPr>
          <a:xfrm>
            <a:off x="10890209" y="5560973"/>
            <a:ext cx="727243" cy="529390"/>
          </a:xfrm>
          <a:prstGeom prst="ellipse">
            <a:avLst/>
          </a:prstGeom>
          <a:solidFill>
            <a:srgbClr val="003F5D"/>
          </a:solidFill>
          <a:ln>
            <a:solidFill>
              <a:srgbClr val="003F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Oval 8"/>
          <p:cNvSpPr/>
          <p:nvPr userDrawn="1"/>
        </p:nvSpPr>
        <p:spPr>
          <a:xfrm>
            <a:off x="9884901" y="5560973"/>
            <a:ext cx="727243" cy="529390"/>
          </a:xfrm>
          <a:prstGeom prst="ellipse">
            <a:avLst/>
          </a:prstGeom>
          <a:solidFill>
            <a:srgbClr val="F6791C"/>
          </a:solidFill>
          <a:ln>
            <a:solidFill>
              <a:srgbClr val="F679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178045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Must be included)">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7067" y="4837092"/>
            <a:ext cx="1385319" cy="785666"/>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831" y="5927157"/>
            <a:ext cx="433675" cy="294664"/>
          </a:xfrm>
          <a:prstGeom prst="rect">
            <a:avLst/>
          </a:prstGeom>
        </p:spPr>
      </p:pic>
      <p:sp>
        <p:nvSpPr>
          <p:cNvPr id="8" name="TextBox 7"/>
          <p:cNvSpPr txBox="1"/>
          <p:nvPr userDrawn="1"/>
        </p:nvSpPr>
        <p:spPr>
          <a:xfrm>
            <a:off x="4111444" y="2395574"/>
            <a:ext cx="3748975" cy="1446550"/>
          </a:xfrm>
          <a:prstGeom prst="rect">
            <a:avLst/>
          </a:prstGeom>
          <a:noFill/>
        </p:spPr>
        <p:txBody>
          <a:bodyPr wrap="none" rtlCol="0">
            <a:spAutoFit/>
          </a:bodyPr>
          <a:lstStyle/>
          <a:p>
            <a:pPr algn="ctr"/>
            <a:r>
              <a:rPr lang="en-GB" sz="4400" dirty="0" smtClean="0">
                <a:solidFill>
                  <a:schemeClr val="bg1"/>
                </a:solidFill>
              </a:rPr>
              <a:t>Thank you</a:t>
            </a:r>
          </a:p>
          <a:p>
            <a:pPr algn="ctr"/>
            <a:r>
              <a:rPr lang="en-GB" sz="4400" dirty="0" smtClean="0">
                <a:solidFill>
                  <a:srgbClr val="F6791C"/>
                </a:solidFill>
              </a:rPr>
              <a:t>Any</a:t>
            </a:r>
            <a:r>
              <a:rPr lang="en-GB" sz="4400" baseline="0" dirty="0" smtClean="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63166" y="4113541"/>
            <a:ext cx="4445529" cy="373710"/>
          </a:xfrm>
        </p:spPr>
        <p:txBody>
          <a:bodyPr>
            <a:normAutofit/>
          </a:bodyPr>
          <a:lstStyle>
            <a:lvl1pPr marL="0" indent="0" algn="ctr">
              <a:buNone/>
              <a:defRPr sz="1800">
                <a:solidFill>
                  <a:schemeClr val="bg1"/>
                </a:solidFill>
              </a:defRPr>
            </a:lvl1pPr>
          </a:lstStyle>
          <a:p>
            <a:pPr lvl="0"/>
            <a:r>
              <a:rPr lang="en-US" dirty="0" smtClean="0"/>
              <a:t>Presenter email address</a:t>
            </a:r>
            <a:endParaRPr lang="en-GB" dirty="0"/>
          </a:p>
        </p:txBody>
      </p:sp>
      <p:sp>
        <p:nvSpPr>
          <p:cNvPr id="10" name="TextBox 9"/>
          <p:cNvSpPr txBox="1"/>
          <p:nvPr userDrawn="1"/>
        </p:nvSpPr>
        <p:spPr>
          <a:xfrm>
            <a:off x="3492533" y="6289305"/>
            <a:ext cx="4945586" cy="276999"/>
          </a:xfrm>
          <a:prstGeom prst="rect">
            <a:avLst/>
          </a:prstGeom>
          <a:noFill/>
        </p:spPr>
        <p:txBody>
          <a:bodyPr wrap="none" rtlCol="0">
            <a:spAutoFit/>
          </a:bodyPr>
          <a:lstStyle/>
          <a:p>
            <a:pPr algn="ctr"/>
            <a:r>
              <a:rPr lang="en-GB" sz="600" kern="1200" dirty="0" smtClean="0">
                <a:solidFill>
                  <a:schemeClr val="bg1"/>
                </a:solidFill>
                <a:effectLst/>
                <a:latin typeface="+mn-lt"/>
                <a:ea typeface="+mn-ea"/>
                <a:cs typeface="+mn-cs"/>
              </a:rPr>
              <a:t>© members of the AARC Community. </a:t>
            </a:r>
          </a:p>
          <a:p>
            <a:pPr marL="0" marR="0" indent="0" algn="ctr" defTabSz="914400" rtl="0" eaLnBrk="1" fontAlgn="auto" latinLnBrk="0" hangingPunct="1">
              <a:lnSpc>
                <a:spcPct val="100000"/>
              </a:lnSpc>
              <a:spcBef>
                <a:spcPts val="0"/>
              </a:spcBef>
              <a:spcAft>
                <a:spcPts val="0"/>
              </a:spcAft>
              <a:buClrTx/>
              <a:buSzTx/>
              <a:buFontTx/>
              <a:buNone/>
              <a:tabLst/>
              <a:defRPr/>
            </a:pPr>
            <a:r>
              <a:rPr lang="en-GB" sz="600" kern="1200" dirty="0" smtClean="0">
                <a:solidFill>
                  <a:schemeClr val="bg1"/>
                </a:solidFill>
                <a:effectLst/>
                <a:latin typeface="+mn-lt"/>
                <a:ea typeface="+mn-ea"/>
                <a:cs typeface="+mn-cs"/>
              </a:rPr>
              <a:t>The work leading to these results has received funding from the European Union’s Horizon 2020 research and innovation programme</a:t>
            </a:r>
            <a:r>
              <a:rPr lang="en-GB" sz="600" kern="1200" baseline="0" dirty="0" smtClean="0">
                <a:solidFill>
                  <a:schemeClr val="bg1"/>
                </a:solidFill>
                <a:effectLst/>
                <a:latin typeface="+mn-lt"/>
                <a:ea typeface="+mn-ea"/>
                <a:cs typeface="+mn-cs"/>
              </a:rPr>
              <a:t> and other sources</a:t>
            </a:r>
            <a:r>
              <a:rPr lang="en-GB" sz="600" kern="1200" dirty="0" smtClean="0">
                <a:solidFill>
                  <a:schemeClr val="bg1"/>
                </a:solidFill>
                <a:effectLst/>
                <a:latin typeface="+mn-lt"/>
                <a:ea typeface="+mn-ea"/>
                <a:cs typeface="+mn-cs"/>
              </a:rPr>
              <a:t>.</a:t>
            </a:r>
            <a:endParaRPr lang="en-GB" sz="600" dirty="0">
              <a:solidFill>
                <a:schemeClr val="bg1"/>
              </a:solidFill>
            </a:endParaRPr>
          </a:p>
        </p:txBody>
      </p:sp>
      <p:sp>
        <p:nvSpPr>
          <p:cNvPr id="11" name="TextBox 10"/>
          <p:cNvSpPr txBox="1"/>
          <p:nvPr userDrawn="1"/>
        </p:nvSpPr>
        <p:spPr>
          <a:xfrm>
            <a:off x="5142826" y="5591160"/>
            <a:ext cx="1645002" cy="246221"/>
          </a:xfrm>
          <a:prstGeom prst="rect">
            <a:avLst/>
          </a:prstGeom>
          <a:noFill/>
        </p:spPr>
        <p:txBody>
          <a:bodyPr wrap="none" rtlCol="0">
            <a:spAutoFit/>
          </a:bodyPr>
          <a:lstStyle/>
          <a:p>
            <a:pPr algn="ctr"/>
            <a:r>
              <a:rPr lang="en-GB" sz="1000" dirty="0" smtClean="0">
                <a:solidFill>
                  <a:schemeClr val="bg1"/>
                </a:solidFill>
              </a:rPr>
              <a:t>https://aarc-community.org</a:t>
            </a:r>
            <a:endParaRPr lang="en-GB" sz="1000" dirty="0">
              <a:solidFill>
                <a:schemeClr val="bg1"/>
              </a:solidFill>
            </a:endParaRPr>
          </a:p>
        </p:txBody>
      </p:sp>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46749" y="5927156"/>
            <a:ext cx="796527" cy="280595"/>
          </a:xfrm>
          <a:prstGeom prst="rect">
            <a:avLst/>
          </a:prstGeom>
        </p:spPr>
      </p:pic>
      <p:sp>
        <p:nvSpPr>
          <p:cNvPr id="3" name="Text Placeholder 2"/>
          <p:cNvSpPr>
            <a:spLocks noGrp="1"/>
          </p:cNvSpPr>
          <p:nvPr>
            <p:ph type="body" sz="quarter" idx="12" hasCustomPrompt="1"/>
          </p:nvPr>
        </p:nvSpPr>
        <p:spPr>
          <a:xfrm>
            <a:off x="3511550" y="6591300"/>
            <a:ext cx="4946650" cy="185057"/>
          </a:xfrm>
        </p:spPr>
        <p:txBody>
          <a:bodyPr>
            <a:normAutofit/>
          </a:bodyPr>
          <a:lstStyle>
            <a:lvl1pPr marL="0" indent="0">
              <a:buNone/>
              <a:defRPr sz="600" baseline="0">
                <a:solidFill>
                  <a:schemeClr val="bg1"/>
                </a:solidFill>
              </a:defRPr>
            </a:lvl1pPr>
          </a:lstStyle>
          <a:p>
            <a:pPr lvl="0"/>
            <a:r>
              <a:rPr lang="en-GB" dirty="0" smtClean="0"/>
              <a:t>Supporting projects and organisations: </a:t>
            </a:r>
            <a:endParaRPr lang="en-GB" dirty="0"/>
          </a:p>
        </p:txBody>
      </p:sp>
    </p:spTree>
    <p:extLst>
      <p:ext uri="{BB962C8B-B14F-4D97-AF65-F5344CB8AC3E}">
        <p14:creationId xmlns:p14="http://schemas.microsoft.com/office/powerpoint/2010/main" val="3512339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losing Slide (Must be included)">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0976" y="4445683"/>
            <a:ext cx="1385319" cy="785666"/>
          </a:xfrm>
          <a:prstGeom prst="rect">
            <a:avLst/>
          </a:prstGeom>
        </p:spPr>
      </p:pic>
      <p:sp>
        <p:nvSpPr>
          <p:cNvPr id="8" name="TextBox 7"/>
          <p:cNvSpPr txBox="1"/>
          <p:nvPr userDrawn="1"/>
        </p:nvSpPr>
        <p:spPr>
          <a:xfrm>
            <a:off x="4107382" y="2189636"/>
            <a:ext cx="3748975" cy="1446550"/>
          </a:xfrm>
          <a:prstGeom prst="rect">
            <a:avLst/>
          </a:prstGeom>
          <a:noFill/>
        </p:spPr>
        <p:txBody>
          <a:bodyPr wrap="none" rtlCol="0">
            <a:spAutoFit/>
          </a:bodyPr>
          <a:lstStyle/>
          <a:p>
            <a:pPr algn="ctr"/>
            <a:r>
              <a:rPr lang="en-GB" sz="4400" dirty="0" smtClean="0">
                <a:solidFill>
                  <a:schemeClr val="bg1"/>
                </a:solidFill>
              </a:rPr>
              <a:t>Thank you</a:t>
            </a:r>
          </a:p>
          <a:p>
            <a:pPr algn="ctr"/>
            <a:r>
              <a:rPr lang="en-GB" sz="4400" dirty="0" smtClean="0">
                <a:solidFill>
                  <a:srgbClr val="F6791C"/>
                </a:solidFill>
              </a:rPr>
              <a:t>Any</a:t>
            </a:r>
            <a:r>
              <a:rPr lang="en-GB" sz="4400" baseline="0" dirty="0" smtClean="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59104" y="3907603"/>
            <a:ext cx="4445529" cy="373710"/>
          </a:xfrm>
        </p:spPr>
        <p:txBody>
          <a:bodyPr>
            <a:normAutofit/>
          </a:bodyPr>
          <a:lstStyle>
            <a:lvl1pPr marL="0" indent="0" algn="ctr">
              <a:buNone/>
              <a:defRPr sz="1800">
                <a:solidFill>
                  <a:schemeClr val="bg1"/>
                </a:solidFill>
              </a:defRPr>
            </a:lvl1pPr>
          </a:lstStyle>
          <a:p>
            <a:pPr lvl="0"/>
            <a:r>
              <a:rPr lang="en-US" dirty="0" smtClean="0"/>
              <a:t>Presenter email address</a:t>
            </a:r>
            <a:endParaRPr lang="en-GB" dirty="0"/>
          </a:p>
        </p:txBody>
      </p:sp>
      <p:sp>
        <p:nvSpPr>
          <p:cNvPr id="10" name="TextBox 9"/>
          <p:cNvSpPr txBox="1"/>
          <p:nvPr userDrawn="1"/>
        </p:nvSpPr>
        <p:spPr>
          <a:xfrm>
            <a:off x="4083327" y="5517223"/>
            <a:ext cx="3793025" cy="461665"/>
          </a:xfrm>
          <a:prstGeom prst="rect">
            <a:avLst/>
          </a:prstGeom>
          <a:noFill/>
        </p:spPr>
        <p:txBody>
          <a:bodyPr wrap="none" rtlCol="0">
            <a:spAutoFit/>
          </a:bodyPr>
          <a:lstStyle/>
          <a:p>
            <a:pPr algn="ctr"/>
            <a:r>
              <a:rPr lang="en-GB" sz="800" kern="1200" dirty="0" smtClean="0">
                <a:solidFill>
                  <a:schemeClr val="bg1"/>
                </a:solidFill>
                <a:effectLst/>
                <a:latin typeface="+mn-lt"/>
                <a:ea typeface="+mn-ea"/>
                <a:cs typeface="+mn-cs"/>
              </a:rPr>
              <a:t>© members of the AARC Community and the AARC TREE consortium. </a:t>
            </a:r>
          </a:p>
          <a:p>
            <a:pPr marL="0" marR="0" indent="0" algn="ctr" defTabSz="914400" rtl="0" eaLnBrk="1" fontAlgn="auto" latinLnBrk="0" hangingPunct="1">
              <a:lnSpc>
                <a:spcPct val="100000"/>
              </a:lnSpc>
              <a:spcBef>
                <a:spcPts val="0"/>
              </a:spcBef>
              <a:spcAft>
                <a:spcPts val="0"/>
              </a:spcAft>
              <a:buClrTx/>
              <a:buSzTx/>
              <a:buFontTx/>
              <a:buNone/>
              <a:tabLst/>
              <a:defRPr/>
            </a:pPr>
            <a:r>
              <a:rPr lang="en-GB" sz="800" kern="1200" dirty="0" smtClean="0">
                <a:solidFill>
                  <a:schemeClr val="bg1"/>
                </a:solidFill>
                <a:effectLst/>
                <a:latin typeface="+mn-lt"/>
                <a:ea typeface="+mn-ea"/>
                <a:cs typeface="+mn-cs"/>
              </a:rPr>
              <a:t>The work leading to these results has received funding from </a:t>
            </a:r>
            <a:br>
              <a:rPr lang="en-GB" sz="800" kern="1200" dirty="0" smtClean="0">
                <a:solidFill>
                  <a:schemeClr val="bg1"/>
                </a:solidFill>
                <a:effectLst/>
                <a:latin typeface="+mn-lt"/>
                <a:ea typeface="+mn-ea"/>
                <a:cs typeface="+mn-cs"/>
              </a:rPr>
            </a:br>
            <a:r>
              <a:rPr lang="en-GB" sz="800" kern="1200" dirty="0" smtClean="0">
                <a:solidFill>
                  <a:schemeClr val="bg1"/>
                </a:solidFill>
                <a:effectLst/>
                <a:latin typeface="+mn-lt"/>
                <a:ea typeface="+mn-ea"/>
                <a:cs typeface="+mn-cs"/>
              </a:rPr>
              <a:t>the European Union’s Horizon research and innovation programme</a:t>
            </a:r>
            <a:r>
              <a:rPr lang="en-GB" sz="800" kern="1200" baseline="0" dirty="0" smtClean="0">
                <a:solidFill>
                  <a:schemeClr val="bg1"/>
                </a:solidFill>
                <a:effectLst/>
                <a:latin typeface="+mn-lt"/>
                <a:ea typeface="+mn-ea"/>
                <a:cs typeface="+mn-cs"/>
              </a:rPr>
              <a:t> and other sources</a:t>
            </a:r>
            <a:r>
              <a:rPr lang="en-GB" sz="800" kern="1200" dirty="0" smtClean="0">
                <a:solidFill>
                  <a:schemeClr val="bg1"/>
                </a:solidFill>
                <a:effectLst/>
                <a:latin typeface="+mn-lt"/>
                <a:ea typeface="+mn-ea"/>
                <a:cs typeface="+mn-cs"/>
              </a:rPr>
              <a:t>.</a:t>
            </a:r>
            <a:endParaRPr lang="en-GB" sz="800" dirty="0">
              <a:solidFill>
                <a:schemeClr val="bg1"/>
              </a:solidFill>
            </a:endParaRPr>
          </a:p>
        </p:txBody>
      </p:sp>
      <p:sp>
        <p:nvSpPr>
          <p:cNvPr id="11" name="TextBox 10"/>
          <p:cNvSpPr txBox="1"/>
          <p:nvPr userDrawn="1"/>
        </p:nvSpPr>
        <p:spPr>
          <a:xfrm>
            <a:off x="4855985" y="5199751"/>
            <a:ext cx="2206501" cy="307777"/>
          </a:xfrm>
          <a:prstGeom prst="rect">
            <a:avLst/>
          </a:prstGeom>
          <a:noFill/>
        </p:spPr>
        <p:txBody>
          <a:bodyPr wrap="none" rtlCol="0">
            <a:spAutoFit/>
          </a:bodyPr>
          <a:lstStyle/>
          <a:p>
            <a:pPr algn="ctr"/>
            <a:r>
              <a:rPr lang="en-GB" sz="1400" dirty="0" smtClean="0">
                <a:solidFill>
                  <a:schemeClr val="bg1"/>
                </a:solidFill>
              </a:rPr>
              <a:t>https://aarc-community.org</a:t>
            </a:r>
            <a:endParaRPr lang="en-GB" sz="1400" dirty="0">
              <a:solidFill>
                <a:schemeClr val="bg1"/>
              </a:solidFill>
            </a:endParaRPr>
          </a:p>
        </p:txBody>
      </p:sp>
      <p:grpSp>
        <p:nvGrpSpPr>
          <p:cNvPr id="18" name="Group 17"/>
          <p:cNvGrpSpPr/>
          <p:nvPr userDrawn="1"/>
        </p:nvGrpSpPr>
        <p:grpSpPr>
          <a:xfrm>
            <a:off x="210208" y="6123202"/>
            <a:ext cx="9448807" cy="584775"/>
            <a:chOff x="210208" y="6123202"/>
            <a:chExt cx="9448807" cy="584775"/>
          </a:xfrm>
        </p:grpSpPr>
        <p:grpSp>
          <p:nvGrpSpPr>
            <p:cNvPr id="6" name="Group 5"/>
            <p:cNvGrpSpPr/>
            <p:nvPr userDrawn="1"/>
          </p:nvGrpSpPr>
          <p:grpSpPr>
            <a:xfrm>
              <a:off x="210208" y="6123202"/>
              <a:ext cx="9448807" cy="584775"/>
              <a:chOff x="210208" y="6123202"/>
              <a:chExt cx="9448807" cy="584775"/>
            </a:xfrm>
          </p:grpSpPr>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42101" y="6267303"/>
                <a:ext cx="916914" cy="323004"/>
              </a:xfrm>
              <a:prstGeom prst="rect">
                <a:avLst/>
              </a:prstGeom>
            </p:spPr>
          </p:pic>
          <p:sp>
            <p:nvSpPr>
              <p:cNvPr id="14" name="TextBox 13"/>
              <p:cNvSpPr txBox="1"/>
              <p:nvPr userDrawn="1"/>
            </p:nvSpPr>
            <p:spPr>
              <a:xfrm>
                <a:off x="3112435" y="6164530"/>
                <a:ext cx="5611151"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FFFFFF"/>
                    </a:solidFill>
                    <a:effectLst/>
                    <a:uLnTx/>
                    <a:uFillTx/>
                    <a:latin typeface="Akkurat Std"/>
                    <a:sym typeface="Arial"/>
                  </a:rPr>
                  <a:t>Co-funded by the European Union. Views and opinions expressed are however those of the author(s) only and do not necessarily reflect those of the European Union. Neither the European Union nor the granting authority can be held responsible for them. </a:t>
                </a:r>
                <a:r>
                  <a:rPr kumimoji="0" lang="en-GB" sz="900" b="0" i="0" u="none" strike="noStrike" kern="1200" cap="none" spc="0" normalizeH="0" baseline="0" noProof="0" dirty="0" smtClean="0">
                    <a:ln>
                      <a:noFill/>
                    </a:ln>
                    <a:solidFill>
                      <a:srgbClr val="FFFFFF"/>
                    </a:solidFill>
                    <a:effectLst/>
                    <a:uLnTx/>
                    <a:uFillTx/>
                    <a:latin typeface="Akkurat Std"/>
                    <a:sym typeface="Arial"/>
                  </a:rPr>
                  <a:t>Grant Agreement No. 101131237 (AARC TREE).</a:t>
                </a:r>
                <a:endParaRPr kumimoji="0" lang="en-GB" sz="900" b="0" i="0" u="none" strike="noStrike" kern="0" cap="none" spc="0" normalizeH="0" baseline="0" noProof="0" dirty="0" smtClean="0">
                  <a:ln>
                    <a:noFill/>
                  </a:ln>
                  <a:solidFill>
                    <a:srgbClr val="FFFFFF"/>
                  </a:solidFill>
                  <a:effectLst/>
                  <a:uLnTx/>
                  <a:uFillTx/>
                  <a:latin typeface="Akkurat Std"/>
                  <a:sym typeface="Arial"/>
                </a:endParaRPr>
              </a:p>
            </p:txBody>
          </p:sp>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10208" y="6133164"/>
                <a:ext cx="839732" cy="570564"/>
              </a:xfrm>
              <a:prstGeom prst="rect">
                <a:avLst/>
              </a:prstGeom>
            </p:spPr>
          </p:pic>
          <p:sp>
            <p:nvSpPr>
              <p:cNvPr id="5" name="TextBox 4"/>
              <p:cNvSpPr txBox="1"/>
              <p:nvPr userDrawn="1"/>
            </p:nvSpPr>
            <p:spPr>
              <a:xfrm>
                <a:off x="1136127" y="6123202"/>
                <a:ext cx="2253953" cy="584775"/>
              </a:xfrm>
              <a:prstGeom prst="rect">
                <a:avLst/>
              </a:prstGeom>
              <a:noFill/>
            </p:spPr>
            <p:txBody>
              <a:bodyPr wrap="square" rtlCol="0">
                <a:spAutoFit/>
              </a:bodyPr>
              <a:lstStyle/>
              <a:p>
                <a:r>
                  <a:rPr lang="en-US" sz="1600" b="1" dirty="0" smtClean="0">
                    <a:solidFill>
                      <a:schemeClr val="bg1">
                        <a:lumMod val="85000"/>
                      </a:schemeClr>
                    </a:solidFill>
                  </a:rPr>
                  <a:t>Co-funded by </a:t>
                </a:r>
                <a:br>
                  <a:rPr lang="en-US" sz="1600" b="1" dirty="0" smtClean="0">
                    <a:solidFill>
                      <a:schemeClr val="bg1">
                        <a:lumMod val="85000"/>
                      </a:schemeClr>
                    </a:solidFill>
                  </a:rPr>
                </a:br>
                <a:r>
                  <a:rPr lang="en-US" sz="1600" b="1" dirty="0" smtClean="0">
                    <a:solidFill>
                      <a:schemeClr val="bg1">
                        <a:lumMod val="85000"/>
                      </a:schemeClr>
                    </a:solidFill>
                  </a:rPr>
                  <a:t>the European Union</a:t>
                </a:r>
                <a:endParaRPr lang="en-GB" sz="1600" b="1" dirty="0">
                  <a:solidFill>
                    <a:schemeClr val="bg1">
                      <a:lumMod val="85000"/>
                    </a:schemeClr>
                  </a:solidFill>
                </a:endParaRPr>
              </a:p>
            </p:txBody>
          </p:sp>
        </p:grpSp>
        <p:cxnSp>
          <p:nvCxnSpPr>
            <p:cNvPr id="17" name="Straight Connector 16"/>
            <p:cNvCxnSpPr/>
            <p:nvPr userDrawn="1"/>
          </p:nvCxnSpPr>
          <p:spPr>
            <a:xfrm>
              <a:off x="3058513" y="6185631"/>
              <a:ext cx="0" cy="4863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47693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non-EU">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7067" y="4837092"/>
            <a:ext cx="1385319" cy="785666"/>
          </a:xfrm>
          <a:prstGeom prst="rect">
            <a:avLst/>
          </a:prstGeom>
        </p:spPr>
      </p:pic>
      <p:sp>
        <p:nvSpPr>
          <p:cNvPr id="8" name="TextBox 7"/>
          <p:cNvSpPr txBox="1"/>
          <p:nvPr userDrawn="1"/>
        </p:nvSpPr>
        <p:spPr>
          <a:xfrm>
            <a:off x="4111444" y="2395574"/>
            <a:ext cx="3748975" cy="1446550"/>
          </a:xfrm>
          <a:prstGeom prst="rect">
            <a:avLst/>
          </a:prstGeom>
          <a:noFill/>
        </p:spPr>
        <p:txBody>
          <a:bodyPr wrap="none" rtlCol="0">
            <a:spAutoFit/>
          </a:bodyPr>
          <a:lstStyle/>
          <a:p>
            <a:pPr algn="ctr"/>
            <a:r>
              <a:rPr lang="en-GB" sz="4400" dirty="0" smtClean="0">
                <a:solidFill>
                  <a:schemeClr val="bg1"/>
                </a:solidFill>
              </a:rPr>
              <a:t>Thank you</a:t>
            </a:r>
          </a:p>
          <a:p>
            <a:pPr algn="ctr"/>
            <a:r>
              <a:rPr lang="en-GB" sz="4400" dirty="0" smtClean="0">
                <a:solidFill>
                  <a:srgbClr val="F6791C"/>
                </a:solidFill>
              </a:rPr>
              <a:t>Any</a:t>
            </a:r>
            <a:r>
              <a:rPr lang="en-GB" sz="4400" baseline="0" dirty="0" smtClean="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63166" y="4113541"/>
            <a:ext cx="4445529" cy="373710"/>
          </a:xfrm>
        </p:spPr>
        <p:txBody>
          <a:bodyPr>
            <a:normAutofit/>
          </a:bodyPr>
          <a:lstStyle>
            <a:lvl1pPr marL="0" indent="0" algn="ctr">
              <a:buNone/>
              <a:defRPr sz="1800">
                <a:solidFill>
                  <a:schemeClr val="bg1"/>
                </a:solidFill>
              </a:defRPr>
            </a:lvl1pPr>
          </a:lstStyle>
          <a:p>
            <a:pPr lvl="0"/>
            <a:r>
              <a:rPr lang="en-US" dirty="0" smtClean="0"/>
              <a:t>Presenter email address</a:t>
            </a:r>
            <a:endParaRPr lang="en-GB" dirty="0"/>
          </a:p>
        </p:txBody>
      </p:sp>
      <p:sp>
        <p:nvSpPr>
          <p:cNvPr id="10" name="TextBox 9"/>
          <p:cNvSpPr txBox="1"/>
          <p:nvPr userDrawn="1"/>
        </p:nvSpPr>
        <p:spPr>
          <a:xfrm>
            <a:off x="5278279" y="6289305"/>
            <a:ext cx="1374094" cy="184666"/>
          </a:xfrm>
          <a:prstGeom prst="rect">
            <a:avLst/>
          </a:prstGeom>
          <a:noFill/>
        </p:spPr>
        <p:txBody>
          <a:bodyPr wrap="none" rtlCol="0">
            <a:spAutoFit/>
          </a:bodyPr>
          <a:lstStyle/>
          <a:p>
            <a:pPr algn="ctr"/>
            <a:r>
              <a:rPr lang="en-GB" sz="600" kern="1200" dirty="0" smtClean="0">
                <a:solidFill>
                  <a:schemeClr val="bg1"/>
                </a:solidFill>
                <a:effectLst/>
                <a:latin typeface="+mn-lt"/>
                <a:ea typeface="+mn-ea"/>
                <a:cs typeface="+mn-cs"/>
              </a:rPr>
              <a:t>© members of the AARC Community.</a:t>
            </a:r>
          </a:p>
        </p:txBody>
      </p:sp>
      <p:sp>
        <p:nvSpPr>
          <p:cNvPr id="11" name="TextBox 10"/>
          <p:cNvSpPr txBox="1"/>
          <p:nvPr userDrawn="1"/>
        </p:nvSpPr>
        <p:spPr>
          <a:xfrm>
            <a:off x="5142826" y="5591160"/>
            <a:ext cx="1645002" cy="246221"/>
          </a:xfrm>
          <a:prstGeom prst="rect">
            <a:avLst/>
          </a:prstGeom>
          <a:noFill/>
        </p:spPr>
        <p:txBody>
          <a:bodyPr wrap="none" rtlCol="0">
            <a:spAutoFit/>
          </a:bodyPr>
          <a:lstStyle/>
          <a:p>
            <a:pPr algn="ctr"/>
            <a:r>
              <a:rPr lang="en-GB" sz="1000" dirty="0" smtClean="0">
                <a:solidFill>
                  <a:schemeClr val="bg1"/>
                </a:solidFill>
              </a:rPr>
              <a:t>https://aarc-community.org</a:t>
            </a:r>
            <a:endParaRPr lang="en-GB" sz="1000" dirty="0">
              <a:solidFill>
                <a:schemeClr val="bg1"/>
              </a:solidFill>
            </a:endParaRPr>
          </a:p>
        </p:txBody>
      </p:sp>
      <p:sp>
        <p:nvSpPr>
          <p:cNvPr id="3" name="Text Placeholder 2"/>
          <p:cNvSpPr>
            <a:spLocks noGrp="1"/>
          </p:cNvSpPr>
          <p:nvPr>
            <p:ph type="body" sz="quarter" idx="12" hasCustomPrompt="1"/>
          </p:nvPr>
        </p:nvSpPr>
        <p:spPr>
          <a:xfrm>
            <a:off x="3511550" y="6591300"/>
            <a:ext cx="4946650" cy="185057"/>
          </a:xfrm>
        </p:spPr>
        <p:txBody>
          <a:bodyPr>
            <a:normAutofit/>
          </a:bodyPr>
          <a:lstStyle>
            <a:lvl1pPr marL="0" indent="0">
              <a:buNone/>
              <a:defRPr sz="600" baseline="0">
                <a:solidFill>
                  <a:schemeClr val="bg1"/>
                </a:solidFill>
              </a:defRPr>
            </a:lvl1pPr>
          </a:lstStyle>
          <a:p>
            <a:pPr lvl="0"/>
            <a:r>
              <a:rPr lang="en-GB" dirty="0" smtClean="0"/>
              <a:t>Supporting projects and organisations: </a:t>
            </a:r>
            <a:endParaRPr lang="en-GB" dirty="0"/>
          </a:p>
        </p:txBody>
      </p:sp>
    </p:spTree>
    <p:extLst>
      <p:ext uri="{BB962C8B-B14F-4D97-AF65-F5344CB8AC3E}">
        <p14:creationId xmlns:p14="http://schemas.microsoft.com/office/powerpoint/2010/main" val="1373917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00000"/>
              </a:lnSpc>
              <a:defRPr sz="2200">
                <a:latin typeface="+mn-lt"/>
              </a:defRPr>
            </a:lvl1pPr>
            <a:lvl2pPr>
              <a:lnSpc>
                <a:spcPct val="100000"/>
              </a:lnSpc>
              <a:defRPr sz="1800">
                <a:solidFill>
                  <a:srgbClr val="004361"/>
                </a:solidFill>
                <a:latin typeface="+mn-lt"/>
              </a:defRPr>
            </a:lvl2pPr>
            <a:lvl3pPr>
              <a:lnSpc>
                <a:spcPct val="100000"/>
              </a:lnSpc>
              <a:defRPr sz="1800">
                <a:solidFill>
                  <a:srgbClr val="003F5E"/>
                </a:solidFill>
                <a:latin typeface="+mn-lt"/>
              </a:defRPr>
            </a:lvl3pPr>
            <a:lvl4pPr>
              <a:lnSpc>
                <a:spcPct val="100000"/>
              </a:lnSpc>
              <a:defRPr sz="1800">
                <a:latin typeface="+mn-lt"/>
              </a:defRPr>
            </a:lvl4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63139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5625"/>
            <a:ext cx="5562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a:defRPr sz="15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710877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2603" y="1681163"/>
            <a:ext cx="551497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82601" y="2489204"/>
            <a:ext cx="5553075" cy="37004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sz="quarter" idx="12"/>
          </p:nvPr>
        </p:nvSpPr>
        <p:spPr/>
        <p:txBody>
          <a:bodyPr/>
          <a:lstStyle/>
          <a:p>
            <a:fld id="{6F576E6A-F32A-4612-884C-86870357C6B4}" type="slidenum">
              <a:rPr lang="en-GB" smtClean="0"/>
              <a:t>‹#›</a:t>
            </a:fld>
            <a:endParaRPr lang="en-GB"/>
          </a:p>
        </p:txBody>
      </p:sp>
      <p:sp>
        <p:nvSpPr>
          <p:cNvPr id="10"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88948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6:33 Text Image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1" y="1524003"/>
            <a:ext cx="7864123" cy="4652963"/>
          </a:xfrm>
        </p:spPr>
        <p:txBody>
          <a:bodyPr/>
          <a:lstStyle>
            <a:lvl1pPr>
              <a:defRPr sz="1500">
                <a:latin typeface="+mn-lt"/>
              </a:defRPr>
            </a:lvl1pPr>
            <a:lvl2pPr>
              <a:defRPr>
                <a:solidFill>
                  <a:srgbClr val="004361"/>
                </a:solidFill>
                <a:latin typeface="+mn-lt"/>
              </a:defRPr>
            </a:lvl2pPr>
            <a:lvl3pPr>
              <a:defRPr>
                <a:solidFill>
                  <a:srgbClr val="003F5E"/>
                </a:solidFill>
                <a:latin typeface="+mn-lt"/>
              </a:defRPr>
            </a:lvl3pPr>
            <a:lvl4pPr>
              <a:defRPr>
                <a:latin typeface="+mn-lt"/>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cxnSp>
        <p:nvCxnSpPr>
          <p:cNvPr id="4" name="Straight Connector 3"/>
          <p:cNvCxnSpPr/>
          <p:nvPr userDrawn="1"/>
        </p:nvCxnSpPr>
        <p:spPr>
          <a:xfrm>
            <a:off x="8319911" y="153246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8602125" y="1532467"/>
            <a:ext cx="3" cy="468206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51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F576E6A-F32A-4612-884C-86870357C6B4}" type="slidenum">
              <a:rPr lang="en-GB" smtClean="0"/>
              <a:t>‹#›</a:t>
            </a:fld>
            <a:endParaRPr lang="en-GB"/>
          </a:p>
        </p:txBody>
      </p:sp>
      <p:sp>
        <p:nvSpPr>
          <p:cNvPr id="6"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275077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2" name="Rectangle 1"/>
          <p:cNvSpPr/>
          <p:nvPr userDrawn="1"/>
        </p:nvSpPr>
        <p:spPr>
          <a:xfrm>
            <a:off x="0" y="1676400"/>
            <a:ext cx="12192000" cy="2165684"/>
          </a:xfrm>
          <a:prstGeom prst="rect">
            <a:avLst/>
          </a:prstGeom>
          <a:solidFill>
            <a:srgbClr val="013F5E"/>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Text Placeholder 5"/>
          <p:cNvSpPr>
            <a:spLocks noGrp="1"/>
          </p:cNvSpPr>
          <p:nvPr>
            <p:ph type="body" sz="quarter" idx="13"/>
          </p:nvPr>
        </p:nvSpPr>
        <p:spPr>
          <a:xfrm>
            <a:off x="470572" y="4083050"/>
            <a:ext cx="11208083" cy="218139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47250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ttom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6" name="Rectangle 5"/>
          <p:cNvSpPr/>
          <p:nvPr userDrawn="1"/>
        </p:nvSpPr>
        <p:spPr>
          <a:xfrm>
            <a:off x="0" y="3858126"/>
            <a:ext cx="12192000" cy="2165684"/>
          </a:xfrm>
          <a:prstGeom prst="rect">
            <a:avLst/>
          </a:prstGeom>
          <a:solidFill>
            <a:srgbClr val="004361"/>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Text Placeholder 6"/>
          <p:cNvSpPr>
            <a:spLocks noGrp="1"/>
          </p:cNvSpPr>
          <p:nvPr>
            <p:ph type="body" sz="quarter" idx="13"/>
          </p:nvPr>
        </p:nvSpPr>
        <p:spPr>
          <a:xfrm>
            <a:off x="448287" y="1524586"/>
            <a:ext cx="11315924" cy="210093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97252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651518"/>
            <a:ext cx="6172200" cy="4209532"/>
          </a:xfrm>
        </p:spPr>
        <p:txBody>
          <a:bodyPr/>
          <a:lstStyle>
            <a:lvl1pPr>
              <a:defRPr sz="1800"/>
            </a:lvl1pPr>
            <a:lvl2pPr>
              <a:defRPr sz="165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2" y="1642188"/>
            <a:ext cx="4314825" cy="42268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33403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6935" y="203200"/>
            <a:ext cx="9040688" cy="927768"/>
          </a:xfrm>
          <a:prstGeom prst="rect">
            <a:avLst/>
          </a:prstGeom>
        </p:spPr>
        <p:txBody>
          <a:bodyPr vert="horz" lIns="91440" tIns="45720" rIns="91440" bIns="45720" rtlCol="0" anchor="ctr">
            <a:normAutofit/>
          </a:bodyPr>
          <a:lstStyle/>
          <a:p>
            <a:r>
              <a:rPr lang="en-US" dirty="0" smtClean="0"/>
              <a:t>Slide Title</a:t>
            </a:r>
            <a:br>
              <a:rPr lang="en-US" dirty="0" smtClean="0"/>
            </a:br>
            <a:r>
              <a:rPr lang="en-US" dirty="0" smtClean="0"/>
              <a:t>subtitle</a:t>
            </a:r>
            <a:endParaRPr lang="en-GB" dirty="0"/>
          </a:p>
        </p:txBody>
      </p:sp>
      <p:sp>
        <p:nvSpPr>
          <p:cNvPr id="3" name="Text Placeholder 2"/>
          <p:cNvSpPr>
            <a:spLocks noGrp="1"/>
          </p:cNvSpPr>
          <p:nvPr>
            <p:ph type="body" idx="1"/>
          </p:nvPr>
        </p:nvSpPr>
        <p:spPr>
          <a:xfrm>
            <a:off x="444502" y="1439333"/>
            <a:ext cx="10909300" cy="473763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11061812" y="6406019"/>
            <a:ext cx="741021" cy="274873"/>
          </a:xfrm>
          <a:prstGeom prst="rect">
            <a:avLst/>
          </a:prstGeom>
        </p:spPr>
        <p:txBody>
          <a:bodyPr vert="horz" lIns="91440" tIns="45720" rIns="91440" bIns="45720" rtlCol="0" anchor="ctr"/>
          <a:lstStyle>
            <a:lvl1pPr algn="r">
              <a:defRPr sz="675">
                <a:solidFill>
                  <a:schemeClr val="tx1">
                    <a:tint val="75000"/>
                  </a:schemeClr>
                </a:solidFill>
              </a:defRPr>
            </a:lvl1pPr>
          </a:lstStyle>
          <a:p>
            <a:fld id="{6F576E6A-F32A-4612-884C-86870357C6B4}" type="slidenum">
              <a:rPr lang="en-GB" smtClean="0"/>
              <a:pPr/>
              <a:t>‹#›</a:t>
            </a:fld>
            <a:endParaRPr lang="en-GB" dirty="0"/>
          </a:p>
        </p:txBody>
      </p:sp>
      <p:cxnSp>
        <p:nvCxnSpPr>
          <p:cNvPr id="13" name="Straight Connector 12"/>
          <p:cNvCxnSpPr/>
          <p:nvPr userDrawn="1"/>
        </p:nvCxnSpPr>
        <p:spPr>
          <a:xfrm>
            <a:off x="444502" y="6406019"/>
            <a:ext cx="11274749" cy="7229"/>
          </a:xfrm>
          <a:prstGeom prst="line">
            <a:avLst/>
          </a:prstGeom>
          <a:ln w="12700" cap="rnd">
            <a:solidFill>
              <a:srgbClr val="F57B2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253997" y="6492496"/>
            <a:ext cx="1817512" cy="207749"/>
          </a:xfrm>
          <a:prstGeom prst="rect">
            <a:avLst/>
          </a:prstGeom>
          <a:noFill/>
        </p:spPr>
        <p:txBody>
          <a:bodyPr wrap="square" rtlCol="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GB" sz="750" baseline="0" dirty="0" smtClean="0">
                <a:solidFill>
                  <a:srgbClr val="003F5E"/>
                </a:solidFill>
              </a:rPr>
              <a:t>https://aarc-community.org</a:t>
            </a:r>
            <a:endParaRPr lang="en-GB" sz="750" dirty="0">
              <a:solidFill>
                <a:srgbClr val="003F5E"/>
              </a:solidFill>
            </a:endParaRPr>
          </a:p>
        </p:txBody>
      </p:sp>
      <p:cxnSp>
        <p:nvCxnSpPr>
          <p:cNvPr id="8" name="Straight Connector 7"/>
          <p:cNvCxnSpPr/>
          <p:nvPr userDrawn="1"/>
        </p:nvCxnSpPr>
        <p:spPr>
          <a:xfrm flipH="1">
            <a:off x="444503" y="1224327"/>
            <a:ext cx="10274297" cy="2887"/>
          </a:xfrm>
          <a:prstGeom prst="line">
            <a:avLst/>
          </a:prstGeom>
          <a:ln w="12700">
            <a:solidFill>
              <a:srgbClr val="003959"/>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658149" y="143931"/>
            <a:ext cx="1144684" cy="1034242"/>
          </a:xfrm>
          <a:prstGeom prst="rect">
            <a:avLst/>
          </a:prstGeom>
        </p:spPr>
      </p:pic>
      <p:pic>
        <p:nvPicPr>
          <p:cNvPr id="22" name="Picture 2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68543" y="6460279"/>
            <a:ext cx="331798" cy="299785"/>
          </a:xfrm>
          <a:prstGeom prst="rect">
            <a:avLst/>
          </a:prstGeom>
        </p:spPr>
      </p:pic>
    </p:spTree>
    <p:extLst>
      <p:ext uri="{BB962C8B-B14F-4D97-AF65-F5344CB8AC3E}">
        <p14:creationId xmlns:p14="http://schemas.microsoft.com/office/powerpoint/2010/main" val="176233165"/>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52" r:id="rId3"/>
    <p:sldLayoutId id="2147483653" r:id="rId4"/>
    <p:sldLayoutId id="2147483660" r:id="rId5"/>
    <p:sldLayoutId id="2147483654" r:id="rId6"/>
    <p:sldLayoutId id="2147483655" r:id="rId7"/>
    <p:sldLayoutId id="2147483659" r:id="rId8"/>
    <p:sldLayoutId id="2147483656" r:id="rId9"/>
    <p:sldLayoutId id="2147483657" r:id="rId10"/>
    <p:sldLayoutId id="2147483663" r:id="rId11"/>
    <p:sldLayoutId id="2147483662" r:id="rId12"/>
    <p:sldLayoutId id="2147483666" r:id="rId13"/>
    <p:sldLayoutId id="2147483664" r:id="rId14"/>
  </p:sldLayoutIdLst>
  <p:hf hdr="0" ftr="0" dt="0"/>
  <p:txStyles>
    <p:titleStyle>
      <a:lvl1pPr algn="l" defTabSz="685800" rtl="0" eaLnBrk="1" latinLnBrk="0" hangingPunct="1">
        <a:lnSpc>
          <a:spcPct val="90000"/>
        </a:lnSpc>
        <a:spcBef>
          <a:spcPct val="0"/>
        </a:spcBef>
        <a:buNone/>
        <a:defRPr sz="2400" b="1" kern="1200">
          <a:solidFill>
            <a:srgbClr val="004361"/>
          </a:solidFill>
          <a:latin typeface="+mn-lt"/>
          <a:ea typeface="Verdana" panose="020B0604030504040204" pitchFamily="34" charset="0"/>
          <a:cs typeface="Verdana" panose="020B0604030504040204" pitchFamily="34" charset="0"/>
        </a:defRPr>
      </a:lvl1pPr>
    </p:titleStyle>
    <p:bodyStyle>
      <a:lvl1pPr marL="171450" indent="-171450" algn="l" defTabSz="685800" rtl="0" eaLnBrk="1" latinLnBrk="0" hangingPunct="1">
        <a:lnSpc>
          <a:spcPct val="100000"/>
        </a:lnSpc>
        <a:spcBef>
          <a:spcPts val="750"/>
        </a:spcBef>
        <a:spcAft>
          <a:spcPts val="300"/>
        </a:spcAft>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jpeg"/><Relationship Id="rId7" Type="http://schemas.openxmlformats.org/officeDocument/2006/relationships/image" Target="../media/image41.gif"/><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1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doi.org/10.5281/zenodo.3727545" TargetMode="External"/><Relationship Id="rId2" Type="http://schemas.openxmlformats.org/officeDocument/2006/relationships/hyperlink" Target="http://doi.org/10.5281/zenodo.1296031"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22.png"/><Relationship Id="rId12"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4.png"/><Relationship Id="rId5" Type="http://schemas.openxmlformats.org/officeDocument/2006/relationships/image" Target="../media/image30.emf"/><Relationship Id="rId10" Type="http://schemas.openxmlformats.org/officeDocument/2006/relationships/image" Target="../media/image24.png"/><Relationship Id="rId4" Type="http://schemas.openxmlformats.org/officeDocument/2006/relationships/image" Target="../media/image29.png"/><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normAutofit lnSpcReduction="10000"/>
          </a:bodyPr>
          <a:lstStyle/>
          <a:p>
            <a:r>
              <a:rPr lang="en-GB" dirty="0" smtClean="0"/>
              <a:t>David Groep</a:t>
            </a:r>
            <a:endParaRPr lang="en-GB" dirty="0"/>
          </a:p>
        </p:txBody>
      </p:sp>
      <p:sp>
        <p:nvSpPr>
          <p:cNvPr id="6" name="Text Placeholder 5"/>
          <p:cNvSpPr>
            <a:spLocks noGrp="1"/>
          </p:cNvSpPr>
          <p:nvPr>
            <p:ph type="body" sz="quarter" idx="12"/>
          </p:nvPr>
        </p:nvSpPr>
        <p:spPr/>
        <p:txBody>
          <a:bodyPr/>
          <a:lstStyle/>
          <a:p>
            <a:r>
              <a:rPr lang="en-GB" dirty="0" smtClean="0"/>
              <a:t>EUGridPMA61, IGTF, GN5-1, and AARC Policy Community meeting</a:t>
            </a:r>
            <a:endParaRPr lang="en-GB" i="1" dirty="0"/>
          </a:p>
        </p:txBody>
      </p:sp>
      <p:sp>
        <p:nvSpPr>
          <p:cNvPr id="8" name="Text Placeholder 7"/>
          <p:cNvSpPr>
            <a:spLocks noGrp="1"/>
          </p:cNvSpPr>
          <p:nvPr>
            <p:ph type="body" sz="quarter" idx="17"/>
          </p:nvPr>
        </p:nvSpPr>
        <p:spPr>
          <a:xfrm>
            <a:off x="1240257" y="2915530"/>
            <a:ext cx="6683727" cy="503459"/>
          </a:xfrm>
        </p:spPr>
        <p:txBody>
          <a:bodyPr>
            <a:normAutofit/>
          </a:bodyPr>
          <a:lstStyle/>
          <a:p>
            <a:r>
              <a:rPr lang="en-GB" dirty="0" smtClean="0"/>
              <a:t>Aligning </a:t>
            </a:r>
            <a:r>
              <a:rPr lang="en-GB" dirty="0" smtClean="0"/>
              <a:t>proxy good practices, easily accessible to users</a:t>
            </a:r>
            <a:endParaRPr lang="en-GB" dirty="0"/>
          </a:p>
        </p:txBody>
      </p:sp>
      <p:sp>
        <p:nvSpPr>
          <p:cNvPr id="7" name="Text Placeholder 6"/>
          <p:cNvSpPr>
            <a:spLocks noGrp="1"/>
          </p:cNvSpPr>
          <p:nvPr>
            <p:ph type="body" sz="quarter" idx="14"/>
          </p:nvPr>
        </p:nvSpPr>
        <p:spPr>
          <a:xfrm>
            <a:off x="1240257" y="2398309"/>
            <a:ext cx="8386343" cy="473242"/>
          </a:xfrm>
        </p:spPr>
        <p:txBody>
          <a:bodyPr/>
          <a:lstStyle/>
          <a:p>
            <a:r>
              <a:rPr lang="en-US" dirty="0" smtClean="0"/>
              <a:t>A TREE of Trust </a:t>
            </a:r>
            <a:r>
              <a:rPr lang="en-US" dirty="0"/>
              <a:t>Policy </a:t>
            </a:r>
            <a:r>
              <a:rPr lang="en-US" dirty="0" err="1"/>
              <a:t>Harmonisation</a:t>
            </a:r>
            <a:r>
              <a:rPr lang="en-US" dirty="0"/>
              <a:t> </a:t>
            </a:r>
            <a:r>
              <a:rPr lang="en-US" dirty="0" smtClean="0"/>
              <a:t>&amp; Interoperability</a:t>
            </a:r>
            <a:endParaRPr lang="en-US" dirty="0"/>
          </a:p>
        </p:txBody>
      </p:sp>
      <p:sp>
        <p:nvSpPr>
          <p:cNvPr id="9" name="Text Placeholder 8"/>
          <p:cNvSpPr>
            <a:spLocks noGrp="1"/>
          </p:cNvSpPr>
          <p:nvPr>
            <p:ph type="body" sz="quarter" idx="18"/>
          </p:nvPr>
        </p:nvSpPr>
        <p:spPr/>
        <p:txBody>
          <a:bodyPr/>
          <a:lstStyle/>
          <a:p>
            <a:r>
              <a:rPr lang="en-GB" dirty="0" smtClean="0"/>
              <a:t>Abingdon, UK, May 2024</a:t>
            </a:r>
            <a:endParaRPr lang="en-GB" dirty="0"/>
          </a:p>
        </p:txBody>
      </p:sp>
      <p:sp>
        <p:nvSpPr>
          <p:cNvPr id="10" name="Text Placeholder 9"/>
          <p:cNvSpPr>
            <a:spLocks noGrp="1"/>
          </p:cNvSpPr>
          <p:nvPr>
            <p:ph type="body" sz="quarter" idx="19"/>
          </p:nvPr>
        </p:nvSpPr>
        <p:spPr/>
        <p:txBody>
          <a:bodyPr>
            <a:normAutofit lnSpcReduction="10000"/>
          </a:bodyPr>
          <a:lstStyle/>
          <a:p>
            <a:r>
              <a:rPr lang="en-GB" dirty="0" smtClean="0"/>
              <a:t>AARC TREE WP2 Lead</a:t>
            </a:r>
            <a:endParaRPr lang="en-GB" dirty="0"/>
          </a:p>
        </p:txBody>
      </p:sp>
      <p:sp>
        <p:nvSpPr>
          <p:cNvPr id="11" name="Text Placeholder 10"/>
          <p:cNvSpPr>
            <a:spLocks noGrp="1"/>
          </p:cNvSpPr>
          <p:nvPr>
            <p:ph type="body" sz="quarter" idx="20"/>
          </p:nvPr>
        </p:nvSpPr>
        <p:spPr>
          <a:xfrm>
            <a:off x="1240256" y="5081710"/>
            <a:ext cx="5028659" cy="347215"/>
          </a:xfrm>
        </p:spPr>
        <p:txBody>
          <a:bodyPr>
            <a:normAutofit/>
          </a:bodyPr>
          <a:lstStyle/>
          <a:p>
            <a:r>
              <a:rPr lang="en-GB" sz="1050" dirty="0" smtClean="0"/>
              <a:t>Nikhef Physics Data Processing programme and UM Dept. Advanced Computing Sciences</a:t>
            </a:r>
            <a:endParaRPr lang="en-GB" sz="1050" dirty="0"/>
          </a:p>
        </p:txBody>
      </p:sp>
      <p:sp>
        <p:nvSpPr>
          <p:cNvPr id="3" name="Slide Number Placeholder 2"/>
          <p:cNvSpPr>
            <a:spLocks noGrp="1"/>
          </p:cNvSpPr>
          <p:nvPr>
            <p:ph type="sldNum" sz="quarter" idx="4294967295"/>
          </p:nvPr>
        </p:nvSpPr>
        <p:spPr>
          <a:xfrm>
            <a:off x="11450638" y="6405563"/>
            <a:ext cx="741362" cy="274637"/>
          </a:xfrm>
        </p:spPr>
        <p:txBody>
          <a:bodyPr/>
          <a:lstStyle/>
          <a:p>
            <a:fld id="{6F576E6A-F32A-4612-884C-86870357C6B4}" type="slidenum">
              <a:rPr lang="en-GB" smtClean="0"/>
              <a:pPr/>
              <a:t>1</a:t>
            </a:fld>
            <a:endParaRPr lang="en-GB"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7376" y="4667872"/>
            <a:ext cx="923876" cy="358668"/>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4453" y="4640951"/>
            <a:ext cx="1854730" cy="385589"/>
          </a:xfrm>
          <a:prstGeom prst="rect">
            <a:avLst/>
          </a:prstGeom>
        </p:spPr>
      </p:pic>
    </p:spTree>
    <p:extLst>
      <p:ext uri="{BB962C8B-B14F-4D97-AF65-F5344CB8AC3E}">
        <p14:creationId xmlns:p14="http://schemas.microsoft.com/office/powerpoint/2010/main" val="600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10</a:t>
            </a:fld>
            <a:endParaRPr lang="en-GB"/>
          </a:p>
        </p:txBody>
      </p:sp>
      <p:sp>
        <p:nvSpPr>
          <p:cNvPr id="4" name="Title 3"/>
          <p:cNvSpPr>
            <a:spLocks noGrp="1"/>
          </p:cNvSpPr>
          <p:nvPr>
            <p:ph type="title"/>
          </p:nvPr>
        </p:nvSpPr>
        <p:spPr/>
        <p:txBody>
          <a:bodyPr/>
          <a:lstStyle/>
          <a:p>
            <a:r>
              <a:rPr lang="en-US" dirty="0" smtClean="0"/>
              <a:t>Response and traceability across </a:t>
            </a:r>
            <a:r>
              <a:rPr lang="en-US" dirty="0" err="1" smtClean="0"/>
              <a:t>IdP</a:t>
            </a:r>
            <a:r>
              <a:rPr lang="en-US" dirty="0" smtClean="0"/>
              <a:t>-SP Proxies and the limits of Sirtfi</a:t>
            </a:r>
            <a:endParaRPr lang="en-GB" dirty="0"/>
          </a:p>
        </p:txBody>
      </p:sp>
      <p:sp>
        <p:nvSpPr>
          <p:cNvPr id="6" name="Rectangle 5"/>
          <p:cNvSpPr/>
          <p:nvPr/>
        </p:nvSpPr>
        <p:spPr>
          <a:xfrm>
            <a:off x="370754" y="4202956"/>
            <a:ext cx="10851165" cy="1548309"/>
          </a:xfrm>
          <a:prstGeom prst="rect">
            <a:avLst/>
          </a:prstGeom>
        </p:spPr>
        <p:txBody>
          <a:bodyPr wrap="square">
            <a:spAutoFit/>
          </a:bodyPr>
          <a:lstStyle/>
          <a:p>
            <a:pPr>
              <a:lnSpc>
                <a:spcPct val="120000"/>
              </a:lnSpc>
            </a:pPr>
            <a:r>
              <a:rPr lang="en-GB" sz="1600" i="1" dirty="0" smtClean="0">
                <a:solidFill>
                  <a:srgbClr val="003F5E"/>
                </a:solidFill>
                <a:latin typeface="Arial" panose="020B0604020202020204" pitchFamily="34" charset="0"/>
                <a:ea typeface="Arial" panose="020B0604020202020204" pitchFamily="34" charset="0"/>
              </a:rPr>
              <a:t>Guidelines for a joint </a:t>
            </a:r>
            <a:r>
              <a:rPr lang="en-GB" sz="1600" b="1" i="1" dirty="0" smtClean="0">
                <a:solidFill>
                  <a:srgbClr val="003F5E"/>
                </a:solidFill>
                <a:latin typeface="Arial" panose="020B0604020202020204" pitchFamily="34" charset="0"/>
                <a:ea typeface="Arial" panose="020B0604020202020204" pitchFamily="34" charset="0"/>
              </a:rPr>
              <a:t>operational </a:t>
            </a:r>
            <a:r>
              <a:rPr lang="en-GB" sz="1600" b="1" i="1" dirty="0">
                <a:solidFill>
                  <a:srgbClr val="003F5E"/>
                </a:solidFill>
                <a:latin typeface="Arial" panose="020B0604020202020204" pitchFamily="34" charset="0"/>
                <a:ea typeface="Arial" panose="020B0604020202020204" pitchFamily="34" charset="0"/>
              </a:rPr>
              <a:t>trust baseline </a:t>
            </a:r>
            <a:r>
              <a:rPr lang="en-GB" sz="1600" i="1" dirty="0">
                <a:solidFill>
                  <a:srgbClr val="003F5E"/>
                </a:solidFill>
                <a:latin typeface="Arial" panose="020B0604020202020204" pitchFamily="34" charset="0"/>
                <a:ea typeface="Arial" panose="020B0604020202020204" pitchFamily="34" charset="0"/>
              </a:rPr>
              <a:t>for </a:t>
            </a:r>
            <a:r>
              <a:rPr lang="en-GB" sz="1600" i="1" dirty="0" smtClean="0">
                <a:solidFill>
                  <a:srgbClr val="003F5E"/>
                </a:solidFill>
                <a:latin typeface="Arial" panose="020B0604020202020204" pitchFamily="34" charset="0"/>
                <a:ea typeface="Arial" panose="020B0604020202020204" pitchFamily="34" charset="0"/>
              </a:rPr>
              <a:t>membership </a:t>
            </a:r>
            <a:r>
              <a:rPr lang="en-GB" sz="1600" i="1" dirty="0">
                <a:solidFill>
                  <a:srgbClr val="003F5E"/>
                </a:solidFill>
                <a:latin typeface="Arial" panose="020B0604020202020204" pitchFamily="34" charset="0"/>
                <a:ea typeface="Arial" panose="020B0604020202020204" pitchFamily="34" charset="0"/>
              </a:rPr>
              <a:t>management and proxy </a:t>
            </a:r>
            <a:r>
              <a:rPr lang="en-GB" sz="1600" i="1" dirty="0" smtClean="0">
                <a:solidFill>
                  <a:srgbClr val="003F5E"/>
                </a:solidFill>
                <a:latin typeface="Arial" panose="020B0604020202020204" pitchFamily="34" charset="0"/>
                <a:ea typeface="Arial" panose="020B0604020202020204" pitchFamily="34" charset="0"/>
              </a:rPr>
              <a:t>components, </a:t>
            </a:r>
            <a:br>
              <a:rPr lang="en-GB" sz="1600" i="1" dirty="0" smtClean="0">
                <a:solidFill>
                  <a:srgbClr val="003F5E"/>
                </a:solidFill>
                <a:latin typeface="Arial" panose="020B0604020202020204" pitchFamily="34" charset="0"/>
                <a:ea typeface="Arial" panose="020B0604020202020204" pitchFamily="34" charset="0"/>
              </a:rPr>
            </a:br>
            <a:r>
              <a:rPr lang="en-GB" sz="1600" i="1" dirty="0" smtClean="0">
                <a:solidFill>
                  <a:srgbClr val="003F5E"/>
                </a:solidFill>
                <a:latin typeface="Arial" panose="020B0604020202020204" pitchFamily="34" charset="0"/>
                <a:ea typeface="Arial" panose="020B0604020202020204" pitchFamily="34" charset="0"/>
              </a:rPr>
              <a:t>supplemented </a:t>
            </a:r>
            <a:r>
              <a:rPr lang="en-GB" sz="1600" i="1" dirty="0">
                <a:solidFill>
                  <a:srgbClr val="003F5E"/>
                </a:solidFill>
                <a:latin typeface="Arial" panose="020B0604020202020204" pitchFamily="34" charset="0"/>
                <a:ea typeface="Arial" panose="020B0604020202020204" pitchFamily="34" charset="0"/>
              </a:rPr>
              <a:t>by policy </a:t>
            </a:r>
            <a:r>
              <a:rPr lang="en-GB" sz="1600" i="1" dirty="0" smtClean="0">
                <a:solidFill>
                  <a:srgbClr val="003F5E"/>
                </a:solidFill>
                <a:latin typeface="Arial" panose="020B0604020202020204" pitchFamily="34" charset="0"/>
                <a:ea typeface="Arial" panose="020B0604020202020204" pitchFamily="34" charset="0"/>
              </a:rPr>
              <a:t>guidance for sectoral </a:t>
            </a:r>
            <a:r>
              <a:rPr lang="en-GB" sz="1600" i="1" dirty="0">
                <a:solidFill>
                  <a:srgbClr val="003F5E"/>
                </a:solidFill>
                <a:latin typeface="Arial" panose="020B0604020202020204" pitchFamily="34" charset="0"/>
                <a:ea typeface="Arial" panose="020B0604020202020204" pitchFamily="34" charset="0"/>
              </a:rPr>
              <a:t>federations </a:t>
            </a:r>
            <a:r>
              <a:rPr lang="en-GB" sz="1600" i="1" dirty="0" smtClean="0">
                <a:solidFill>
                  <a:srgbClr val="003F5E"/>
                </a:solidFill>
                <a:latin typeface="Arial" panose="020B0604020202020204" pitchFamily="34" charset="0"/>
                <a:ea typeface="Arial" panose="020B0604020202020204" pitchFamily="34" charset="0"/>
              </a:rPr>
              <a:t>with more </a:t>
            </a:r>
            <a:r>
              <a:rPr lang="en-GB" sz="1600" i="1" dirty="0">
                <a:solidFill>
                  <a:srgbClr val="003F5E"/>
                </a:solidFill>
                <a:latin typeface="Arial" panose="020B0604020202020204" pitchFamily="34" charset="0"/>
                <a:ea typeface="Arial" panose="020B0604020202020204" pitchFamily="34" charset="0"/>
              </a:rPr>
              <a:t>specific </a:t>
            </a:r>
            <a:r>
              <a:rPr lang="en-GB" sz="1600" i="1" dirty="0" smtClean="0">
                <a:solidFill>
                  <a:srgbClr val="003F5E"/>
                </a:solidFill>
                <a:latin typeface="Arial" panose="020B0604020202020204" pitchFamily="34" charset="0"/>
                <a:ea typeface="Arial" panose="020B0604020202020204" pitchFamily="34" charset="0"/>
              </a:rPr>
              <a:t>policies where needed</a:t>
            </a:r>
          </a:p>
          <a:p>
            <a:pPr marL="285750" indent="-285750">
              <a:lnSpc>
                <a:spcPct val="120000"/>
              </a:lnSpc>
              <a:buFont typeface="Arial" panose="020B0604020202020204" pitchFamily="34" charset="0"/>
              <a:buChar char="•"/>
            </a:pPr>
            <a:r>
              <a:rPr lang="en-GB" sz="1600" i="1" dirty="0" smtClean="0">
                <a:solidFill>
                  <a:srgbClr val="003F5E"/>
                </a:solidFill>
                <a:latin typeface="Arial" panose="020B0604020202020204" pitchFamily="34" charset="0"/>
                <a:ea typeface="Arial" panose="020B0604020202020204" pitchFamily="34" charset="0"/>
              </a:rPr>
              <a:t>‘How can we </a:t>
            </a:r>
            <a:r>
              <a:rPr lang="en-GB" sz="1600" b="1" i="1" dirty="0" smtClean="0">
                <a:solidFill>
                  <a:srgbClr val="003F5E"/>
                </a:solidFill>
                <a:latin typeface="Arial" panose="020B0604020202020204" pitchFamily="34" charset="0"/>
                <a:ea typeface="Arial" panose="020B0604020202020204" pitchFamily="34" charset="0"/>
              </a:rPr>
              <a:t>convey the trust in what is in and behind the proxy</a:t>
            </a:r>
            <a:r>
              <a:rPr lang="en-GB" sz="1600" i="1" dirty="0" smtClean="0">
                <a:solidFill>
                  <a:srgbClr val="003F5E"/>
                </a:solidFill>
                <a:latin typeface="Arial" panose="020B0604020202020204" pitchFamily="34" charset="0"/>
                <a:ea typeface="Arial" panose="020B0604020202020204" pitchFamily="34" charset="0"/>
              </a:rPr>
              <a:t>?’</a:t>
            </a:r>
          </a:p>
          <a:p>
            <a:pPr marL="285750" indent="-285750">
              <a:lnSpc>
                <a:spcPct val="120000"/>
              </a:lnSpc>
              <a:buFont typeface="Arial" panose="020B0604020202020204" pitchFamily="34" charset="0"/>
              <a:buChar char="•"/>
            </a:pPr>
            <a:r>
              <a:rPr lang="en-GB" sz="1600" i="1" dirty="0" smtClean="0">
                <a:solidFill>
                  <a:srgbClr val="003F5E"/>
                </a:solidFill>
                <a:latin typeface="Arial" panose="020B0604020202020204" pitchFamily="34" charset="0"/>
                <a:ea typeface="Arial" panose="020B0604020202020204" pitchFamily="34" charset="0"/>
              </a:rPr>
              <a:t>‘How to provide </a:t>
            </a:r>
            <a:r>
              <a:rPr lang="en-GB" sz="1600" b="1" i="1" dirty="0" smtClean="0">
                <a:solidFill>
                  <a:srgbClr val="003F5E"/>
                </a:solidFill>
                <a:latin typeface="Arial" panose="020B0604020202020204" pitchFamily="34" charset="0"/>
                <a:ea typeface="Arial" panose="020B0604020202020204" pitchFamily="34" charset="0"/>
              </a:rPr>
              <a:t>timely traceability </a:t>
            </a:r>
            <a:r>
              <a:rPr lang="en-GB" sz="1600" i="1" dirty="0" smtClean="0">
                <a:solidFill>
                  <a:srgbClr val="003F5E"/>
                </a:solidFill>
                <a:latin typeface="Arial" panose="020B0604020202020204" pitchFamily="34" charset="0"/>
                <a:ea typeface="Arial" panose="020B0604020202020204" pitchFamily="34" charset="0"/>
              </a:rPr>
              <a:t>between services and identities through the proxy?’</a:t>
            </a:r>
          </a:p>
          <a:p>
            <a:pPr>
              <a:lnSpc>
                <a:spcPct val="120000"/>
              </a:lnSpc>
            </a:pPr>
            <a:r>
              <a:rPr lang="en-GB" sz="1600" i="1" dirty="0" smtClean="0">
                <a:solidFill>
                  <a:srgbClr val="003F5E"/>
                </a:solidFill>
                <a:latin typeface="Arial" panose="020B0604020202020204" pitchFamily="34" charset="0"/>
                <a:ea typeface="Arial" panose="020B0604020202020204" pitchFamily="34" charset="0"/>
              </a:rPr>
              <a:t>Based on requirements from FIM4R, WISE, and the proxy operators in AEGIS.</a:t>
            </a:r>
            <a:endParaRPr lang="en-GB" sz="1600" i="1" dirty="0">
              <a:solidFill>
                <a:srgbClr val="003F5E"/>
              </a:solidFill>
            </a:endParaRPr>
          </a:p>
        </p:txBody>
      </p:sp>
      <p:pic>
        <p:nvPicPr>
          <p:cNvPr id="19" name="Picture 18"/>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531388" y="4579493"/>
            <a:ext cx="1271445" cy="953584"/>
          </a:xfrm>
          <a:prstGeom prst="rect">
            <a:avLst/>
          </a:prstGeom>
        </p:spPr>
      </p:pic>
      <p:grpSp>
        <p:nvGrpSpPr>
          <p:cNvPr id="21" name="Group 20"/>
          <p:cNvGrpSpPr/>
          <p:nvPr/>
        </p:nvGrpSpPr>
        <p:grpSpPr>
          <a:xfrm>
            <a:off x="455646" y="5833901"/>
            <a:ext cx="2619651" cy="461665"/>
            <a:chOff x="457201" y="5855901"/>
            <a:chExt cx="2619651" cy="461665"/>
          </a:xfrm>
        </p:grpSpPr>
        <p:grpSp>
          <p:nvGrpSpPr>
            <p:cNvPr id="14" name="Group 13"/>
            <p:cNvGrpSpPr/>
            <p:nvPr/>
          </p:nvGrpSpPr>
          <p:grpSpPr>
            <a:xfrm>
              <a:off x="540463" y="5855901"/>
              <a:ext cx="2536389" cy="461665"/>
              <a:chOff x="1537099" y="5618988"/>
              <a:chExt cx="2536389" cy="461665"/>
            </a:xfrm>
          </p:grpSpPr>
          <p:pic>
            <p:nvPicPr>
              <p:cNvPr id="11" name="Picture 10"/>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537099" y="5726698"/>
                <a:ext cx="620592" cy="295024"/>
              </a:xfrm>
              <a:prstGeom prst="rect">
                <a:avLst/>
              </a:prstGeom>
            </p:spPr>
          </p:pic>
          <p:sp>
            <p:nvSpPr>
              <p:cNvPr id="13" name="TextBox 12"/>
              <p:cNvSpPr txBox="1"/>
              <p:nvPr/>
            </p:nvSpPr>
            <p:spPr>
              <a:xfrm>
                <a:off x="3166765" y="5618988"/>
                <a:ext cx="906723" cy="461665"/>
              </a:xfrm>
              <a:prstGeom prst="rect">
                <a:avLst/>
              </a:prstGeom>
              <a:noFill/>
            </p:spPr>
            <p:txBody>
              <a:bodyPr wrap="none" rtlCol="0">
                <a:spAutoFit/>
              </a:bodyPr>
              <a:lstStyle/>
              <a:p>
                <a:r>
                  <a:rPr lang="en-US" sz="2400" dirty="0" smtClean="0">
                    <a:solidFill>
                      <a:srgbClr val="ED1556"/>
                    </a:solidFill>
                  </a:rPr>
                  <a:t>|</a:t>
                </a:r>
                <a:r>
                  <a:rPr lang="en-US" sz="2000" dirty="0" smtClean="0">
                    <a:solidFill>
                      <a:srgbClr val="003F5E"/>
                    </a:solidFill>
                  </a:rPr>
                  <a:t>CSIRT</a:t>
                </a:r>
                <a:endParaRPr lang="en-GB" sz="2000" dirty="0">
                  <a:solidFill>
                    <a:srgbClr val="003F5E"/>
                  </a:solidFill>
                </a:endParaRPr>
              </a:p>
            </p:txBody>
          </p:sp>
        </p:grpSp>
        <p:sp>
          <p:nvSpPr>
            <p:cNvPr id="20" name="Rectangle 19"/>
            <p:cNvSpPr/>
            <p:nvPr/>
          </p:nvSpPr>
          <p:spPr>
            <a:xfrm>
              <a:off x="457201" y="5889812"/>
              <a:ext cx="2578010" cy="416859"/>
            </a:xfrm>
            <a:prstGeom prst="rect">
              <a:avLst/>
            </a:prstGeom>
            <a:noFill/>
            <a:ln>
              <a:solidFill>
                <a:srgbClr val="ED15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3" name="Picture 22"/>
          <p:cNvPicPr>
            <a:picLocks noChangeAspect="1"/>
          </p:cNvPicPr>
          <p:nvPr/>
        </p:nvPicPr>
        <p:blipFill rotWithShape="1">
          <a:blip r:embed="rId4" cstate="print">
            <a:extLst>
              <a:ext uri="{28A0092B-C50C-407E-A947-70E740481C1C}">
                <a14:useLocalDpi xmlns:a14="http://schemas.microsoft.com/office/drawing/2010/main" val="0"/>
              </a:ext>
            </a:extLst>
          </a:blip>
          <a:srcRect r="12889"/>
          <a:stretch/>
        </p:blipFill>
        <p:spPr>
          <a:xfrm>
            <a:off x="6798833" y="1513711"/>
            <a:ext cx="5303520" cy="2847595"/>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37413" y="1434268"/>
            <a:ext cx="3861420" cy="2402065"/>
          </a:xfrm>
          <a:prstGeom prst="rect">
            <a:avLst/>
          </a:prstGeom>
        </p:spPr>
      </p:pic>
      <p:sp>
        <p:nvSpPr>
          <p:cNvPr id="25" name="TextBox 24"/>
          <p:cNvSpPr txBox="1"/>
          <p:nvPr/>
        </p:nvSpPr>
        <p:spPr>
          <a:xfrm>
            <a:off x="3142731" y="5934607"/>
            <a:ext cx="6463847" cy="338554"/>
          </a:xfrm>
          <a:prstGeom prst="rect">
            <a:avLst/>
          </a:prstGeom>
          <a:noFill/>
        </p:spPr>
        <p:txBody>
          <a:bodyPr wrap="square" rtlCol="0">
            <a:spAutoFit/>
          </a:bodyPr>
          <a:lstStyle/>
          <a:p>
            <a:r>
              <a:rPr lang="en-US" sz="1600" i="1" dirty="0" smtClean="0">
                <a:solidFill>
                  <a:srgbClr val="ED1556"/>
                </a:solidFill>
              </a:rPr>
              <a:t>joint work with GN5-1 </a:t>
            </a:r>
            <a:r>
              <a:rPr lang="en-US" sz="1600" i="1" dirty="0" err="1" smtClean="0">
                <a:solidFill>
                  <a:srgbClr val="ED1556"/>
                </a:solidFill>
              </a:rPr>
              <a:t>EnCo</a:t>
            </a:r>
            <a:r>
              <a:rPr lang="en-US" sz="1600" i="1" dirty="0" smtClean="0">
                <a:solidFill>
                  <a:srgbClr val="ED1556"/>
                </a:solidFill>
              </a:rPr>
              <a:t> and eduGAIN CSIRT</a:t>
            </a:r>
            <a:endParaRPr lang="en-GB" sz="1600" i="1" dirty="0">
              <a:solidFill>
                <a:srgbClr val="ED1556"/>
              </a:solidFill>
            </a:endParaRPr>
          </a:p>
        </p:txBody>
      </p:sp>
      <p:sp>
        <p:nvSpPr>
          <p:cNvPr id="2" name="TextBox 1"/>
          <p:cNvSpPr txBox="1"/>
          <p:nvPr/>
        </p:nvSpPr>
        <p:spPr>
          <a:xfrm>
            <a:off x="2429747" y="6456503"/>
            <a:ext cx="6440225" cy="276999"/>
          </a:xfrm>
          <a:prstGeom prst="rect">
            <a:avLst/>
          </a:prstGeom>
          <a:noFill/>
        </p:spPr>
        <p:txBody>
          <a:bodyPr wrap="none" rtlCol="0">
            <a:spAutoFit/>
          </a:bodyPr>
          <a:lstStyle/>
          <a:p>
            <a:r>
              <a:rPr lang="en-GB" sz="1200" dirty="0" smtClean="0">
                <a:solidFill>
                  <a:srgbClr val="F6791C"/>
                </a:solidFill>
              </a:rPr>
              <a:t>images: AARC Sirtfi v1 exercise (Hannah Short), eduGAIN security TTX (Sven Gabriel, eduGAIN CSIRT)</a:t>
            </a:r>
            <a:endParaRPr lang="en-GB" sz="1200" dirty="0">
              <a:solidFill>
                <a:srgbClr val="F6791C"/>
              </a:solidFill>
            </a:endParaRPr>
          </a:p>
        </p:txBody>
      </p:sp>
      <p:pic>
        <p:nvPicPr>
          <p:cNvPr id="5" name="Picture 4"/>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16597" y="5794215"/>
            <a:ext cx="920995" cy="611804"/>
          </a:xfrm>
          <a:prstGeom prst="rect">
            <a:avLst/>
          </a:prstGeom>
        </p:spPr>
      </p:pic>
      <p:sp>
        <p:nvSpPr>
          <p:cNvPr id="22" name="TextBox 21"/>
          <p:cNvSpPr txBox="1"/>
          <p:nvPr/>
        </p:nvSpPr>
        <p:spPr>
          <a:xfrm>
            <a:off x="1072329" y="5823006"/>
            <a:ext cx="325730" cy="461665"/>
          </a:xfrm>
          <a:prstGeom prst="rect">
            <a:avLst/>
          </a:prstGeom>
          <a:noFill/>
        </p:spPr>
        <p:txBody>
          <a:bodyPr wrap="none" rtlCol="0">
            <a:spAutoFit/>
          </a:bodyPr>
          <a:lstStyle/>
          <a:p>
            <a:r>
              <a:rPr lang="en-US" sz="2400" dirty="0" smtClean="0">
                <a:solidFill>
                  <a:srgbClr val="ED1556"/>
                </a:solidFill>
              </a:rPr>
              <a:t>|</a:t>
            </a:r>
            <a:endParaRPr lang="en-GB" sz="2000" dirty="0">
              <a:solidFill>
                <a:srgbClr val="003F5E"/>
              </a:solidFill>
            </a:endParaRPr>
          </a:p>
        </p:txBody>
      </p:sp>
      <p:grpSp>
        <p:nvGrpSpPr>
          <p:cNvPr id="8" name="Group 7"/>
          <p:cNvGrpSpPr/>
          <p:nvPr/>
        </p:nvGrpSpPr>
        <p:grpSpPr>
          <a:xfrm>
            <a:off x="106738" y="1455133"/>
            <a:ext cx="2495564" cy="2477503"/>
            <a:chOff x="106738" y="1455133"/>
            <a:chExt cx="2495564" cy="2477503"/>
          </a:xfrm>
        </p:grpSpPr>
        <p:sp>
          <p:nvSpPr>
            <p:cNvPr id="7" name="TextBox 6"/>
            <p:cNvSpPr txBox="1"/>
            <p:nvPr/>
          </p:nvSpPr>
          <p:spPr>
            <a:xfrm>
              <a:off x="106738" y="2495512"/>
              <a:ext cx="864339" cy="369332"/>
            </a:xfrm>
            <a:prstGeom prst="rect">
              <a:avLst/>
            </a:prstGeom>
            <a:noFill/>
          </p:spPr>
          <p:txBody>
            <a:bodyPr wrap="none" rtlCol="0">
              <a:spAutoFit/>
            </a:bodyPr>
            <a:lstStyle/>
            <a:p>
              <a:r>
                <a:rPr lang="en-GB" b="1" i="1" dirty="0" err="1" smtClean="0">
                  <a:solidFill>
                    <a:srgbClr val="003F5E"/>
                  </a:solidFill>
                </a:rPr>
                <a:t>Srtfi</a:t>
              </a:r>
              <a:r>
                <a:rPr lang="en-GB" b="1" i="1" dirty="0" smtClean="0">
                  <a:solidFill>
                    <a:srgbClr val="003F5E"/>
                  </a:solidFill>
                </a:rPr>
                <a:t> v1</a:t>
              </a:r>
              <a:endParaRPr lang="en-GB" b="1" i="1" dirty="0">
                <a:solidFill>
                  <a:srgbClr val="003F5E"/>
                </a:solidFill>
              </a:endParaRPr>
            </a:p>
          </p:txBody>
        </p:sp>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80650" y="2537838"/>
              <a:ext cx="412473" cy="327006"/>
            </a:xfrm>
            <a:prstGeom prst="rect">
              <a:avLst/>
            </a:prstGeom>
          </p:spPr>
        </p:pic>
        <p:grpSp>
          <p:nvGrpSpPr>
            <p:cNvPr id="27" name="Group 26"/>
            <p:cNvGrpSpPr/>
            <p:nvPr/>
          </p:nvGrpSpPr>
          <p:grpSpPr>
            <a:xfrm>
              <a:off x="106738" y="1455133"/>
              <a:ext cx="2495564" cy="2477503"/>
              <a:chOff x="7185153" y="1934068"/>
              <a:chExt cx="1814493" cy="1801361"/>
            </a:xfrm>
          </p:grpSpPr>
          <p:grpSp>
            <p:nvGrpSpPr>
              <p:cNvPr id="28" name="Group 27"/>
              <p:cNvGrpSpPr/>
              <p:nvPr/>
            </p:nvGrpSpPr>
            <p:grpSpPr>
              <a:xfrm>
                <a:off x="7185153" y="1934068"/>
                <a:ext cx="1814493" cy="1801361"/>
                <a:chOff x="4670842" y="2200087"/>
                <a:chExt cx="3941911" cy="3913381"/>
              </a:xfrm>
            </p:grpSpPr>
            <p:pic>
              <p:nvPicPr>
                <p:cNvPr id="31" name="Picture 30"/>
                <p:cNvPicPr>
                  <a:picLocks noChangeAspect="1"/>
                </p:cNvPicPr>
                <p:nvPr/>
              </p:nvPicPr>
              <p:blipFill>
                <a:blip r:embed="rId8"/>
                <a:stretch>
                  <a:fillRect/>
                </a:stretch>
              </p:blipFill>
              <p:spPr>
                <a:xfrm>
                  <a:off x="4670842" y="2200087"/>
                  <a:ext cx="3941911" cy="1619171"/>
                </a:xfrm>
                <a:prstGeom prst="rect">
                  <a:avLst/>
                </a:prstGeom>
                <a:effectLst>
                  <a:glow rad="101600">
                    <a:srgbClr val="0C3959">
                      <a:alpha val="60000"/>
                    </a:srgbClr>
                  </a:glow>
                </a:effectLst>
              </p:spPr>
            </p:pic>
            <p:pic>
              <p:nvPicPr>
                <p:cNvPr id="32" name="Picture 31"/>
                <p:cNvPicPr>
                  <a:picLocks noChangeAspect="1"/>
                </p:cNvPicPr>
                <p:nvPr/>
              </p:nvPicPr>
              <p:blipFill>
                <a:blip r:embed="rId9"/>
                <a:stretch>
                  <a:fillRect/>
                </a:stretch>
              </p:blipFill>
              <p:spPr>
                <a:xfrm>
                  <a:off x="4670842" y="4544500"/>
                  <a:ext cx="3941911" cy="1568968"/>
                </a:xfrm>
                <a:prstGeom prst="rect">
                  <a:avLst/>
                </a:prstGeom>
                <a:effectLst>
                  <a:glow rad="101600">
                    <a:srgbClr val="0C3959">
                      <a:alpha val="60000"/>
                    </a:srgbClr>
                  </a:glow>
                </a:effectLst>
              </p:spPr>
            </p:pic>
            <p:sp>
              <p:nvSpPr>
                <p:cNvPr id="33" name="Down Arrow 32"/>
                <p:cNvSpPr/>
                <p:nvPr/>
              </p:nvSpPr>
              <p:spPr>
                <a:xfrm>
                  <a:off x="6142335" y="3990778"/>
                  <a:ext cx="998924" cy="382201"/>
                </a:xfrm>
                <a:prstGeom prst="downArrow">
                  <a:avLst>
                    <a:gd name="adj1" fmla="val 25527"/>
                    <a:gd name="adj2" fmla="val 66083"/>
                  </a:avLst>
                </a:prstGeom>
                <a:solidFill>
                  <a:srgbClr val="0C3959"/>
                </a:solidFill>
                <a:ln>
                  <a:solidFill>
                    <a:srgbClr val="0C3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hangingPunct="1"/>
                  <a:endParaRPr lang="en-GB" sz="1200" kern="1200" cap="none">
                    <a:solidFill>
                      <a:prstClr val="white"/>
                    </a:solidFill>
                    <a:latin typeface="Calibri" panose="020F0502020204030204"/>
                  </a:endParaRPr>
                </a:p>
              </p:txBody>
            </p:sp>
          </p:grpSp>
          <p:pic>
            <p:nvPicPr>
              <p:cNvPr id="29" name="Picture 28"/>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66791" y="3180869"/>
                <a:ext cx="408151" cy="408151"/>
              </a:xfrm>
              <a:prstGeom prst="rect">
                <a:avLst/>
              </a:prstGeom>
            </p:spPr>
          </p:pic>
          <p:sp>
            <p:nvSpPr>
              <p:cNvPr id="30" name="Lightning Bolt 29"/>
              <p:cNvSpPr/>
              <p:nvPr/>
            </p:nvSpPr>
            <p:spPr>
              <a:xfrm>
                <a:off x="8094762" y="2406040"/>
                <a:ext cx="204076" cy="255444"/>
              </a:xfrm>
              <a:prstGeom prst="lightningBol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spTree>
    <p:extLst>
      <p:ext uri="{BB962C8B-B14F-4D97-AF65-F5344CB8AC3E}">
        <p14:creationId xmlns:p14="http://schemas.microsoft.com/office/powerpoint/2010/main" val="2455302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3"/>
            <a:ext cx="11201398" cy="2394113"/>
          </a:xfrm>
        </p:spPr>
        <p:txBody>
          <a:bodyPr>
            <a:normAutofit/>
          </a:bodyPr>
          <a:lstStyle/>
          <a:p>
            <a:pPr marL="0" indent="0">
              <a:buNone/>
            </a:pPr>
            <a:r>
              <a:rPr lang="en-GB" dirty="0" smtClean="0"/>
              <a:t>Even though affiliation is the most relevant attribute from home </a:t>
            </a:r>
            <a:r>
              <a:rPr lang="en-GB" dirty="0" err="1" smtClean="0"/>
              <a:t>IdPs</a:t>
            </a:r>
            <a:r>
              <a:rPr lang="en-GB" dirty="0" smtClean="0"/>
              <a:t>, …</a:t>
            </a:r>
          </a:p>
          <a:p>
            <a:r>
              <a:rPr lang="en-GB" dirty="0" smtClean="0"/>
              <a:t>still need assurance statements and REFEDS Assurance Framework attribute freshness</a:t>
            </a:r>
          </a:p>
          <a:p>
            <a:r>
              <a:rPr lang="en-GB" dirty="0" smtClean="0"/>
              <a:t>unless ‘well hidden’, proxies are met with scepticism by </a:t>
            </a:r>
            <a:r>
              <a:rPr lang="en-GB" dirty="0" err="1" smtClean="0"/>
              <a:t>IdPs</a:t>
            </a:r>
            <a:r>
              <a:rPr lang="en-GB" dirty="0" smtClean="0"/>
              <a:t> to release personalised to R&amp;S</a:t>
            </a:r>
          </a:p>
          <a:p>
            <a:r>
              <a:rPr lang="en-GB" dirty="0" smtClean="0"/>
              <a:t>do Entity Categories ‘traverse’ proxies? and can proxy ops rely on their ‘</a:t>
            </a:r>
            <a:r>
              <a:rPr lang="en-GB" dirty="0" err="1" smtClean="0"/>
              <a:t>downstreams</a:t>
            </a:r>
            <a:r>
              <a:rPr lang="en-GB" dirty="0" smtClean="0"/>
              <a:t>’?</a:t>
            </a:r>
          </a:p>
          <a:p>
            <a:pPr marL="0" indent="0">
              <a:buNone/>
            </a:pPr>
            <a:r>
              <a:rPr lang="en-GB" dirty="0" smtClean="0"/>
              <a:t>a common </a:t>
            </a:r>
            <a:r>
              <a:rPr lang="en-GB" b="1" dirty="0" smtClean="0"/>
              <a:t>baseline </a:t>
            </a:r>
            <a:r>
              <a:rPr lang="en-GB" dirty="0" smtClean="0"/>
              <a:t>that proxies can endorse and manage for their connected services helps</a:t>
            </a:r>
          </a:p>
        </p:txBody>
      </p:sp>
      <p:sp>
        <p:nvSpPr>
          <p:cNvPr id="3" name="Slide Number Placeholder 2"/>
          <p:cNvSpPr>
            <a:spLocks noGrp="1"/>
          </p:cNvSpPr>
          <p:nvPr>
            <p:ph type="sldNum" sz="quarter" idx="12"/>
          </p:nvPr>
        </p:nvSpPr>
        <p:spPr/>
        <p:txBody>
          <a:bodyPr/>
          <a:lstStyle/>
          <a:p>
            <a:fld id="{6F576E6A-F32A-4612-884C-86870357C6B4}" type="slidenum">
              <a:rPr lang="en-GB" smtClean="0"/>
              <a:pPr/>
              <a:t>11</a:t>
            </a:fld>
            <a:endParaRPr lang="en-GB"/>
          </a:p>
        </p:txBody>
      </p:sp>
      <p:sp>
        <p:nvSpPr>
          <p:cNvPr id="4" name="Title 3"/>
          <p:cNvSpPr>
            <a:spLocks noGrp="1"/>
          </p:cNvSpPr>
          <p:nvPr>
            <p:ph type="title"/>
          </p:nvPr>
        </p:nvSpPr>
        <p:spPr/>
        <p:txBody>
          <a:bodyPr/>
          <a:lstStyle/>
          <a:p>
            <a:r>
              <a:rPr lang="en-GB" dirty="0" smtClean="0"/>
              <a:t>Can we build on a trusted baseline and expectations to increase </a:t>
            </a:r>
            <a:br>
              <a:rPr lang="en-GB" dirty="0" smtClean="0"/>
            </a:br>
            <a:r>
              <a:rPr lang="en-GB" dirty="0" smtClean="0"/>
              <a:t>acceptance </a:t>
            </a:r>
            <a:r>
              <a:rPr lang="en-GB" dirty="0"/>
              <a:t>of </a:t>
            </a:r>
            <a:r>
              <a:rPr lang="en-GB" dirty="0" smtClean="0"/>
              <a:t>research </a:t>
            </a:r>
            <a:r>
              <a:rPr lang="en-GB" dirty="0"/>
              <a:t>infrastructure proxies with R&amp;E identity </a:t>
            </a:r>
            <a:r>
              <a:rPr lang="en-GB" dirty="0" smtClean="0"/>
              <a:t>providers</a:t>
            </a:r>
            <a:endParaRPr lang="en-GB" dirty="0"/>
          </a:p>
        </p:txBody>
      </p:sp>
      <p:sp>
        <p:nvSpPr>
          <p:cNvPr id="5" name="Rectangle 4"/>
          <p:cNvSpPr/>
          <p:nvPr/>
        </p:nvSpPr>
        <p:spPr>
          <a:xfrm>
            <a:off x="3385038" y="4330142"/>
            <a:ext cx="7517423" cy="1200329"/>
          </a:xfrm>
          <a:prstGeom prst="rect">
            <a:avLst/>
          </a:prstGeom>
        </p:spPr>
        <p:txBody>
          <a:bodyPr wrap="square">
            <a:spAutoFit/>
          </a:bodyPr>
          <a:lstStyle/>
          <a:p>
            <a:r>
              <a:rPr lang="en-GB" b="1" dirty="0" smtClean="0">
                <a:solidFill>
                  <a:srgbClr val="F6791C"/>
                </a:solidFill>
                <a:latin typeface="Arial" panose="020B0604020202020204" pitchFamily="34" charset="0"/>
                <a:ea typeface="Arial" panose="020B0604020202020204" pitchFamily="34" charset="0"/>
              </a:rPr>
              <a:t>review and enhance effectiveness of </a:t>
            </a:r>
            <a:r>
              <a:rPr lang="en-GB" b="1" dirty="0" err="1" smtClean="0">
                <a:solidFill>
                  <a:srgbClr val="F6791C"/>
                </a:solidFill>
                <a:latin typeface="Arial" panose="020B0604020202020204" pitchFamily="34" charset="0"/>
                <a:ea typeface="Arial" panose="020B0604020202020204" pitchFamily="34" charset="0"/>
              </a:rPr>
              <a:t>Snctfi</a:t>
            </a:r>
            <a:r>
              <a:rPr lang="en-GB" b="1" dirty="0" smtClean="0">
                <a:solidFill>
                  <a:srgbClr val="F6791C"/>
                </a:solidFill>
                <a:latin typeface="Arial" panose="020B0604020202020204" pitchFamily="34" charset="0"/>
                <a:ea typeface="Arial" panose="020B0604020202020204" pitchFamily="34" charset="0"/>
              </a:rPr>
              <a:t> ‘revamped’</a:t>
            </a:r>
            <a:endParaRPr lang="en-GB" b="1" dirty="0">
              <a:solidFill>
                <a:srgbClr val="F6791C"/>
              </a:solidFill>
              <a:latin typeface="Arial" panose="020B0604020202020204" pitchFamily="34" charset="0"/>
              <a:ea typeface="Arial" panose="020B0604020202020204" pitchFamily="34" charset="0"/>
            </a:endParaRPr>
          </a:p>
          <a:p>
            <a:endParaRPr lang="en-GB" dirty="0" smtClean="0">
              <a:solidFill>
                <a:srgbClr val="F6791C"/>
              </a:solidFill>
              <a:latin typeface="Arial" panose="020B0604020202020204" pitchFamily="34" charset="0"/>
              <a:ea typeface="Arial" panose="020B0604020202020204" pitchFamily="34" charset="0"/>
            </a:endParaRPr>
          </a:p>
          <a:p>
            <a:r>
              <a:rPr lang="en-GB" i="1" dirty="0" smtClean="0">
                <a:solidFill>
                  <a:srgbClr val="F6791C"/>
                </a:solidFill>
                <a:latin typeface="Arial" panose="020B0604020202020204" pitchFamily="34" charset="0"/>
                <a:ea typeface="Arial" panose="020B0604020202020204" pitchFamily="34" charset="0"/>
              </a:rPr>
              <a:t>the set </a:t>
            </a:r>
            <a:r>
              <a:rPr lang="en-GB" i="1" dirty="0">
                <a:solidFill>
                  <a:srgbClr val="F6791C"/>
                </a:solidFill>
                <a:latin typeface="Arial" panose="020B0604020202020204" pitchFamily="34" charset="0"/>
                <a:ea typeface="Arial" panose="020B0604020202020204" pitchFamily="34" charset="0"/>
              </a:rPr>
              <a:t>of guidelines that describe a (self-) accessible </a:t>
            </a:r>
            <a:r>
              <a:rPr lang="en-GB" i="1" dirty="0" smtClean="0">
                <a:solidFill>
                  <a:srgbClr val="F6791C"/>
                </a:solidFill>
                <a:latin typeface="Arial" panose="020B0604020202020204" pitchFamily="34" charset="0"/>
                <a:ea typeface="Arial" panose="020B0604020202020204" pitchFamily="34" charset="0"/>
              </a:rPr>
              <a:t>baseline </a:t>
            </a:r>
            <a:br>
              <a:rPr lang="en-GB" i="1" dirty="0" smtClean="0">
                <a:solidFill>
                  <a:srgbClr val="F6791C"/>
                </a:solidFill>
                <a:latin typeface="Arial" panose="020B0604020202020204" pitchFamily="34" charset="0"/>
                <a:ea typeface="Arial" panose="020B0604020202020204" pitchFamily="34" charset="0"/>
              </a:rPr>
            </a:br>
            <a:r>
              <a:rPr lang="en-GB" i="1" dirty="0" smtClean="0">
                <a:solidFill>
                  <a:srgbClr val="F6791C"/>
                </a:solidFill>
                <a:latin typeface="Arial" panose="020B0604020202020204" pitchFamily="34" charset="0"/>
                <a:ea typeface="Arial" panose="020B0604020202020204" pitchFamily="34" charset="0"/>
              </a:rPr>
              <a:t>for a </a:t>
            </a:r>
            <a:r>
              <a:rPr lang="en-GB" i="1" dirty="0">
                <a:solidFill>
                  <a:srgbClr val="F6791C"/>
                </a:solidFill>
                <a:latin typeface="Arial" panose="020B0604020202020204" pitchFamily="34" charset="0"/>
                <a:ea typeface="Arial" panose="020B0604020202020204" pitchFamily="34" charset="0"/>
              </a:rPr>
              <a:t>set of service providers behind an AARC BPA Proxy</a:t>
            </a:r>
            <a:endParaRPr lang="en-GB" i="1" dirty="0">
              <a:solidFill>
                <a:srgbClr val="F6791C"/>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646" y="4330142"/>
            <a:ext cx="1524000" cy="1143000"/>
          </a:xfrm>
          <a:prstGeom prst="rect">
            <a:avLst/>
          </a:prstGeom>
        </p:spPr>
      </p:pic>
      <p:sp>
        <p:nvSpPr>
          <p:cNvPr id="7" name="TextBox 6"/>
          <p:cNvSpPr txBox="1"/>
          <p:nvPr/>
        </p:nvSpPr>
        <p:spPr>
          <a:xfrm>
            <a:off x="2374885" y="5842501"/>
            <a:ext cx="7048533" cy="369332"/>
          </a:xfrm>
          <a:prstGeom prst="rect">
            <a:avLst/>
          </a:prstGeom>
          <a:noFill/>
        </p:spPr>
        <p:txBody>
          <a:bodyPr wrap="none" rtlCol="0">
            <a:spAutoFit/>
          </a:bodyPr>
          <a:lstStyle/>
          <a:p>
            <a:pPr algn="ctr"/>
            <a:r>
              <a:rPr lang="en-GB" dirty="0" smtClean="0"/>
              <a:t>and thereby encourage trust in the proxies </a:t>
            </a:r>
            <a:r>
              <a:rPr lang="en-GB" i="1" dirty="0" smtClean="0"/>
              <a:t>and </a:t>
            </a:r>
            <a:r>
              <a:rPr lang="en-GB" dirty="0" smtClean="0"/>
              <a:t>their connected services</a:t>
            </a:r>
            <a:endParaRPr lang="en-GB" dirty="0"/>
          </a:p>
        </p:txBody>
      </p:sp>
    </p:spTree>
    <p:extLst>
      <p:ext uri="{BB962C8B-B14F-4D97-AF65-F5344CB8AC3E}">
        <p14:creationId xmlns:p14="http://schemas.microsoft.com/office/powerpoint/2010/main" val="3474953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3"/>
            <a:ext cx="10909300" cy="5049390"/>
          </a:xfrm>
        </p:spPr>
        <p:txBody>
          <a:bodyPr>
            <a:normAutofit fontScale="92500" lnSpcReduction="10000"/>
          </a:bodyPr>
          <a:lstStyle/>
          <a:p>
            <a:pPr marL="0" indent="0">
              <a:buNone/>
            </a:pPr>
            <a:r>
              <a:rPr lang="en-GB" dirty="0" smtClean="0"/>
              <a:t>For large ‘multi-tenant’ proxies:</a:t>
            </a:r>
          </a:p>
          <a:p>
            <a:r>
              <a:rPr lang="en-GB" sz="2000" dirty="0" smtClean="0"/>
              <a:t>some subset users in some communities use a set of services – how to I </a:t>
            </a:r>
            <a:br>
              <a:rPr lang="en-GB" sz="2000" dirty="0" smtClean="0"/>
            </a:br>
            <a:r>
              <a:rPr lang="en-GB" sz="2000" dirty="0" smtClean="0"/>
              <a:t>present their Terms and Conditions, and their privacy policies, so that the users</a:t>
            </a:r>
          </a:p>
          <a:p>
            <a:pPr lvl="1"/>
            <a:r>
              <a:rPr lang="en-GB" dirty="0" smtClean="0"/>
              <a:t>only see the T&amp;Cs and notices for services they will access</a:t>
            </a:r>
          </a:p>
          <a:p>
            <a:pPr lvl="1"/>
            <a:r>
              <a:rPr lang="en-GB" dirty="0" smtClean="0"/>
              <a:t>this does not to need to be manually configured for each community</a:t>
            </a:r>
          </a:p>
          <a:p>
            <a:pPr lvl="1"/>
            <a:r>
              <a:rPr lang="en-GB" dirty="0" smtClean="0"/>
              <a:t>is automatically updated when services join</a:t>
            </a:r>
          </a:p>
          <a:p>
            <a:pPr marL="0" indent="0">
              <a:buNone/>
            </a:pPr>
            <a:r>
              <a:rPr lang="en-GB" dirty="0" smtClean="0"/>
              <a:t>as well as for community and dedicated proxies:</a:t>
            </a:r>
          </a:p>
          <a:p>
            <a:r>
              <a:rPr lang="en-GB" sz="2000" dirty="0" smtClean="0"/>
              <a:t>when new (sensitive) services join, who needs to see the new T&amp;Cs?</a:t>
            </a:r>
          </a:p>
          <a:p>
            <a:r>
              <a:rPr lang="en-GB" sz="2000" dirty="0" smtClean="0"/>
              <a:t>can we communicate acceptance of T&amp;Cs to services even if ‘we’ are small and ‘they’ are large?</a:t>
            </a:r>
          </a:p>
          <a:p>
            <a:pPr marL="0" indent="0">
              <a:buNone/>
            </a:pPr>
            <a:endParaRPr lang="en-GB" dirty="0"/>
          </a:p>
          <a:p>
            <a:pPr marL="0" indent="0" algn="ctr">
              <a:buNone/>
            </a:pPr>
            <a:r>
              <a:rPr lang="en-GB" dirty="0" smtClean="0">
                <a:solidFill>
                  <a:srgbClr val="F6791C"/>
                </a:solidFill>
              </a:rPr>
              <a:t>What is an acceptable user experience in clicking through agreements? </a:t>
            </a:r>
            <a:br>
              <a:rPr lang="en-GB" dirty="0" smtClean="0">
                <a:solidFill>
                  <a:srgbClr val="F6791C"/>
                </a:solidFill>
              </a:rPr>
            </a:br>
            <a:r>
              <a:rPr lang="en-GB" dirty="0" smtClean="0">
                <a:solidFill>
                  <a:srgbClr val="F6791C"/>
                </a:solidFill>
              </a:rPr>
              <a:t>What is most effective in exploiting the WISE Baseline AUP? What do </a:t>
            </a:r>
            <a:r>
              <a:rPr lang="en-GB" i="1" dirty="0" smtClean="0">
                <a:solidFill>
                  <a:srgbClr val="F6791C"/>
                </a:solidFill>
              </a:rPr>
              <a:t>you</a:t>
            </a:r>
            <a:r>
              <a:rPr lang="en-GB" dirty="0" smtClean="0">
                <a:solidFill>
                  <a:srgbClr val="F6791C"/>
                </a:solidFill>
              </a:rPr>
              <a:t> need?</a:t>
            </a:r>
          </a:p>
          <a:p>
            <a:pPr marL="0" indent="0" algn="ctr">
              <a:buNone/>
            </a:pPr>
            <a:r>
              <a:rPr lang="en-GB" sz="2600" b="1" dirty="0" smtClean="0">
                <a:solidFill>
                  <a:srgbClr val="F6791C"/>
                </a:solidFill>
              </a:rPr>
              <a:t>With Fewer Clicks to More Resources!</a:t>
            </a:r>
            <a:endParaRPr lang="en-GB" sz="2600" b="1" dirty="0">
              <a:solidFill>
                <a:srgbClr val="F6791C"/>
              </a:solidFill>
            </a:endParaRPr>
          </a:p>
        </p:txBody>
      </p:sp>
      <p:sp>
        <p:nvSpPr>
          <p:cNvPr id="3" name="Slide Number Placeholder 2"/>
          <p:cNvSpPr>
            <a:spLocks noGrp="1"/>
          </p:cNvSpPr>
          <p:nvPr>
            <p:ph type="sldNum" sz="quarter" idx="12"/>
          </p:nvPr>
        </p:nvSpPr>
        <p:spPr/>
        <p:txBody>
          <a:bodyPr/>
          <a:lstStyle/>
          <a:p>
            <a:fld id="{6F576E6A-F32A-4612-884C-86870357C6B4}" type="slidenum">
              <a:rPr lang="en-GB" smtClean="0"/>
              <a:pPr/>
              <a:t>12</a:t>
            </a:fld>
            <a:endParaRPr lang="en-GB"/>
          </a:p>
        </p:txBody>
      </p:sp>
      <p:sp>
        <p:nvSpPr>
          <p:cNvPr id="4" name="Title 3"/>
          <p:cNvSpPr>
            <a:spLocks noGrp="1"/>
          </p:cNvSpPr>
          <p:nvPr>
            <p:ph type="title"/>
          </p:nvPr>
        </p:nvSpPr>
        <p:spPr/>
        <p:txBody>
          <a:bodyPr/>
          <a:lstStyle/>
          <a:p>
            <a:r>
              <a:rPr lang="en-GB" dirty="0" smtClean="0"/>
              <a:t>Proxies have their own challenges as well: AUPs, T&amp;Cs, Privacy notices, …</a:t>
            </a:r>
            <a:endParaRPr lang="en-GB" dirty="0"/>
          </a:p>
        </p:txBody>
      </p:sp>
      <p:grpSp>
        <p:nvGrpSpPr>
          <p:cNvPr id="7" name="Group 6"/>
          <p:cNvGrpSpPr/>
          <p:nvPr/>
        </p:nvGrpSpPr>
        <p:grpSpPr>
          <a:xfrm>
            <a:off x="10225057" y="1603514"/>
            <a:ext cx="1673509" cy="2618764"/>
            <a:chOff x="10225057" y="1392499"/>
            <a:chExt cx="1673509" cy="2618764"/>
          </a:xfrm>
        </p:grpSpPr>
        <p:pic>
          <p:nvPicPr>
            <p:cNvPr id="5" name="Picture 4"/>
            <p:cNvPicPr>
              <a:picLocks noChangeAspect="1"/>
            </p:cNvPicPr>
            <p:nvPr/>
          </p:nvPicPr>
          <p:blipFill>
            <a:blip r:embed="rId2"/>
            <a:stretch>
              <a:fillRect/>
            </a:stretch>
          </p:blipFill>
          <p:spPr>
            <a:xfrm>
              <a:off x="10225057" y="1392499"/>
              <a:ext cx="1673509" cy="2347295"/>
            </a:xfrm>
            <a:prstGeom prst="rect">
              <a:avLst/>
            </a:prstGeom>
            <a:ln>
              <a:solidFill>
                <a:schemeClr val="accent1"/>
              </a:solidFill>
            </a:ln>
          </p:spPr>
        </p:pic>
        <p:sp>
          <p:nvSpPr>
            <p:cNvPr id="6" name="TextBox 5"/>
            <p:cNvSpPr txBox="1"/>
            <p:nvPr/>
          </p:nvSpPr>
          <p:spPr>
            <a:xfrm>
              <a:off x="10363093" y="3734264"/>
              <a:ext cx="1397434" cy="276999"/>
            </a:xfrm>
            <a:prstGeom prst="rect">
              <a:avLst/>
            </a:prstGeom>
            <a:noFill/>
          </p:spPr>
          <p:txBody>
            <a:bodyPr wrap="none" rtlCol="0">
              <a:spAutoFit/>
            </a:bodyPr>
            <a:lstStyle/>
            <a:p>
              <a:pPr algn="ctr"/>
              <a:r>
                <a:rPr lang="en-GB" sz="1200" i="1" dirty="0" smtClean="0"/>
                <a:t>beyond AARC-G040</a:t>
              </a:r>
              <a:endParaRPr lang="en-GB" sz="1200" i="1" dirty="0"/>
            </a:p>
          </p:txBody>
        </p:sp>
      </p:grpSp>
    </p:spTree>
    <p:extLst>
      <p:ext uri="{BB962C8B-B14F-4D97-AF65-F5344CB8AC3E}">
        <p14:creationId xmlns:p14="http://schemas.microsoft.com/office/powerpoint/2010/main" val="3220771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3"/>
            <a:ext cx="10909300" cy="4966686"/>
          </a:xfrm>
        </p:spPr>
        <p:txBody>
          <a:bodyPr>
            <a:normAutofit/>
          </a:bodyPr>
          <a:lstStyle/>
          <a:p>
            <a:pPr marL="0" indent="0">
              <a:buNone/>
            </a:pPr>
            <a:r>
              <a:rPr lang="en-GB" dirty="0" smtClean="0"/>
              <a:t>What we heard and observe:</a:t>
            </a:r>
          </a:p>
          <a:p>
            <a:pPr marL="457200" indent="0">
              <a:buNone/>
            </a:pPr>
            <a:r>
              <a:rPr lang="en-GB" i="1" dirty="0" smtClean="0"/>
              <a:t>“</a:t>
            </a:r>
            <a:r>
              <a:rPr lang="en-GB" i="1" dirty="0"/>
              <a:t>small to mid-sized communities do not have the resources to maintain a bespoke community management </a:t>
            </a:r>
            <a:r>
              <a:rPr lang="en-GB" i="1" dirty="0" smtClean="0"/>
              <a:t>policy”</a:t>
            </a:r>
          </a:p>
          <a:p>
            <a:pPr marL="0" indent="0">
              <a:buNone/>
            </a:pPr>
            <a:r>
              <a:rPr lang="en-GB" dirty="0" smtClean="0"/>
              <a:t>Leaves both communities </a:t>
            </a:r>
            <a:r>
              <a:rPr lang="en-GB" dirty="0"/>
              <a:t>and operators of membership management services </a:t>
            </a:r>
            <a:r>
              <a:rPr lang="en-GB" dirty="0" smtClean="0"/>
              <a:t>unclear about trust </a:t>
            </a:r>
            <a:r>
              <a:rPr lang="en-GB" dirty="0"/>
              <a:t>assurance level of </a:t>
            </a:r>
            <a:r>
              <a:rPr lang="en-GB" dirty="0" smtClean="0"/>
              <a:t>members - current templates in toolkit too complex and prescriptive</a:t>
            </a:r>
          </a:p>
          <a:p>
            <a:pPr marL="0" indent="0">
              <a:buNone/>
            </a:pPr>
            <a:endParaRPr lang="en-GB" dirty="0" smtClean="0"/>
          </a:p>
          <a:p>
            <a:pPr marL="0" indent="0">
              <a:buNone/>
            </a:pPr>
            <a:r>
              <a:rPr lang="en-GB" dirty="0" smtClean="0"/>
              <a:t/>
            </a:r>
            <a:br>
              <a:rPr lang="en-GB" dirty="0" smtClean="0"/>
            </a:br>
            <a:endParaRPr lang="en-GB" dirty="0"/>
          </a:p>
          <a:p>
            <a:r>
              <a:rPr lang="en-GB" dirty="0"/>
              <a:t>community consultation on the ‘minimum viable community management</a:t>
            </a:r>
            <a:r>
              <a:rPr lang="en-GB" dirty="0" smtClean="0"/>
              <a:t>’ – we are here!</a:t>
            </a:r>
          </a:p>
          <a:p>
            <a:r>
              <a:rPr lang="en-GB" dirty="0" smtClean="0"/>
              <a:t>template </a:t>
            </a:r>
            <a:r>
              <a:rPr lang="en-GB" dirty="0"/>
              <a:t>and implementation guidance (FAQ) on community lifecycle management </a:t>
            </a:r>
            <a:endParaRPr lang="en-GB" dirty="0" smtClean="0"/>
          </a:p>
          <a:p>
            <a:r>
              <a:rPr lang="en-GB" dirty="0" smtClean="0"/>
              <a:t>how </a:t>
            </a:r>
            <a:r>
              <a:rPr lang="en-GB" dirty="0"/>
              <a:t>to implement </a:t>
            </a:r>
            <a:r>
              <a:rPr lang="en-GB" dirty="0" smtClean="0"/>
              <a:t>the community management in </a:t>
            </a:r>
            <a:r>
              <a:rPr lang="en-GB" dirty="0"/>
              <a:t>the (EOSC) AAI </a:t>
            </a:r>
            <a:r>
              <a:rPr lang="en-GB" dirty="0" smtClean="0"/>
              <a:t>services</a:t>
            </a:r>
          </a:p>
          <a:p>
            <a:pPr marL="0" indent="0">
              <a:buNone/>
            </a:pPr>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13</a:t>
            </a:fld>
            <a:endParaRPr lang="en-GB"/>
          </a:p>
        </p:txBody>
      </p:sp>
      <p:sp>
        <p:nvSpPr>
          <p:cNvPr id="4" name="Title 3"/>
          <p:cNvSpPr>
            <a:spLocks noGrp="1"/>
          </p:cNvSpPr>
          <p:nvPr>
            <p:ph type="title"/>
          </p:nvPr>
        </p:nvSpPr>
        <p:spPr/>
        <p:txBody>
          <a:bodyPr/>
          <a:lstStyle/>
          <a:p>
            <a:r>
              <a:rPr lang="en-GB" dirty="0" smtClean="0"/>
              <a:t>Helping out the community – a simpler policy toolkit for communities</a:t>
            </a:r>
            <a:endParaRPr lang="en-GB" dirty="0"/>
          </a:p>
        </p:txBody>
      </p:sp>
      <p:pic>
        <p:nvPicPr>
          <p:cNvPr id="5" name="Picture 4"/>
          <p:cNvPicPr>
            <a:picLocks noChangeAspect="1"/>
          </p:cNvPicPr>
          <p:nvPr/>
        </p:nvPicPr>
        <p:blipFill>
          <a:blip r:embed="rId2"/>
          <a:stretch>
            <a:fillRect/>
          </a:stretch>
        </p:blipFill>
        <p:spPr>
          <a:xfrm>
            <a:off x="3253154" y="3523146"/>
            <a:ext cx="4695093" cy="1206560"/>
          </a:xfrm>
          <a:prstGeom prst="rect">
            <a:avLst/>
          </a:prstGeom>
        </p:spPr>
      </p:pic>
    </p:spTree>
    <p:extLst>
      <p:ext uri="{BB962C8B-B14F-4D97-AF65-F5344CB8AC3E}">
        <p14:creationId xmlns:p14="http://schemas.microsoft.com/office/powerpoint/2010/main" val="1735315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14</a:t>
            </a:fld>
            <a:endParaRPr lang="en-GB"/>
          </a:p>
        </p:txBody>
      </p:sp>
      <p:sp>
        <p:nvSpPr>
          <p:cNvPr id="4" name="Title 3"/>
          <p:cNvSpPr>
            <a:spLocks noGrp="1"/>
          </p:cNvSpPr>
          <p:nvPr>
            <p:ph type="title"/>
          </p:nvPr>
        </p:nvSpPr>
        <p:spPr/>
        <p:txBody>
          <a:bodyPr/>
          <a:lstStyle/>
          <a:p>
            <a:r>
              <a:rPr lang="en-GB" dirty="0" smtClean="0"/>
              <a:t>New trust models – what is the role of the proxy in </a:t>
            </a:r>
            <a:r>
              <a:rPr lang="en-GB" dirty="0" err="1" smtClean="0"/>
              <a:t>OIDCFed</a:t>
            </a:r>
            <a:r>
              <a:rPr lang="en-GB" dirty="0" smtClean="0"/>
              <a:t>? </a:t>
            </a:r>
            <a:endParaRPr lang="en-GB" dirty="0"/>
          </a:p>
        </p:txBody>
      </p:sp>
      <p:sp>
        <p:nvSpPr>
          <p:cNvPr id="5" name="Content Placeholder 1"/>
          <p:cNvSpPr>
            <a:spLocks noGrp="1"/>
          </p:cNvSpPr>
          <p:nvPr>
            <p:ph idx="1"/>
          </p:nvPr>
        </p:nvSpPr>
        <p:spPr>
          <a:xfrm>
            <a:off x="444502" y="1439333"/>
            <a:ext cx="7492928" cy="4737633"/>
          </a:xfrm>
        </p:spPr>
        <p:txBody>
          <a:bodyPr/>
          <a:lstStyle/>
          <a:p>
            <a:pPr marL="0" indent="0">
              <a:buNone/>
            </a:pPr>
            <a:r>
              <a:rPr lang="en-GB" dirty="0" smtClean="0"/>
              <a:t>In today’s BPA proxy links both sides by being </a:t>
            </a:r>
            <a:br>
              <a:rPr lang="en-GB" dirty="0" smtClean="0"/>
            </a:br>
            <a:r>
              <a:rPr lang="en-GB" dirty="0" smtClean="0"/>
              <a:t>opaque, </a:t>
            </a:r>
            <a:r>
              <a:rPr lang="en-GB" b="1" dirty="0" smtClean="0"/>
              <a:t>both </a:t>
            </a:r>
            <a:r>
              <a:rPr lang="en-GB" dirty="0" smtClean="0"/>
              <a:t>for attributes </a:t>
            </a:r>
            <a:r>
              <a:rPr lang="en-GB" b="1" dirty="0" smtClean="0"/>
              <a:t>as well as </a:t>
            </a:r>
            <a:r>
              <a:rPr lang="en-GB" dirty="0" smtClean="0"/>
              <a:t>for trust</a:t>
            </a:r>
          </a:p>
          <a:p>
            <a:endParaRPr lang="en-GB" dirty="0" smtClean="0"/>
          </a:p>
          <a:p>
            <a:r>
              <a:rPr lang="en-GB" dirty="0" smtClean="0"/>
              <a:t>does it </a:t>
            </a:r>
            <a:r>
              <a:rPr lang="en-GB" i="1" dirty="0" smtClean="0"/>
              <a:t>have </a:t>
            </a:r>
            <a:r>
              <a:rPr lang="en-GB" dirty="0" smtClean="0"/>
              <a:t>to be that way?</a:t>
            </a:r>
          </a:p>
          <a:p>
            <a:r>
              <a:rPr lang="en-GB" dirty="0" smtClean="0"/>
              <a:t>separate claims/attribute transformation from trust bridging?</a:t>
            </a:r>
          </a:p>
          <a:p>
            <a:r>
              <a:rPr lang="en-GB" dirty="0" smtClean="0"/>
              <a:t>can </a:t>
            </a:r>
            <a:r>
              <a:rPr lang="en-GB" dirty="0" err="1" smtClean="0"/>
              <a:t>OIDCfed</a:t>
            </a:r>
            <a:r>
              <a:rPr lang="en-GB" dirty="0" smtClean="0"/>
              <a:t> structure convey trust transparently? Should it?</a:t>
            </a:r>
          </a:p>
          <a:p>
            <a:r>
              <a:rPr lang="en-GB" dirty="0" smtClean="0"/>
              <a:t>can we then be more flexible? or will it just confuse everyone?</a:t>
            </a:r>
          </a:p>
          <a:p>
            <a:r>
              <a:rPr lang="en-GB" dirty="0" smtClean="0"/>
              <a:t>easier to bridge trust </a:t>
            </a:r>
            <a:r>
              <a:rPr lang="en-GB" i="1" dirty="0" smtClean="0"/>
              <a:t>across sectors </a:t>
            </a:r>
            <a:r>
              <a:rPr lang="en-GB" dirty="0" smtClean="0"/>
              <a:t>this way? </a:t>
            </a:r>
            <a:br>
              <a:rPr lang="en-GB" dirty="0" smtClean="0"/>
            </a:br>
            <a:r>
              <a:rPr lang="en-GB" dirty="0" smtClean="0"/>
              <a:t>e.g. linking .</a:t>
            </a:r>
            <a:r>
              <a:rPr lang="en-GB" dirty="0" err="1" smtClean="0"/>
              <a:t>edu</a:t>
            </a:r>
            <a:r>
              <a:rPr lang="en-GB" dirty="0" smtClean="0"/>
              <a:t>, .</a:t>
            </a:r>
            <a:r>
              <a:rPr lang="en-GB" dirty="0" err="1" smtClean="0"/>
              <a:t>gov</a:t>
            </a:r>
            <a:r>
              <a:rPr lang="en-GB" dirty="0" smtClean="0"/>
              <a:t>, and private sector federations?</a:t>
            </a:r>
            <a:endParaRPr lang="en-GB" dirty="0"/>
          </a:p>
        </p:txBody>
      </p:sp>
      <p:pic>
        <p:nvPicPr>
          <p:cNvPr id="6" name="Picture 5"/>
          <p:cNvPicPr>
            <a:picLocks noChangeAspect="1"/>
          </p:cNvPicPr>
          <p:nvPr/>
        </p:nvPicPr>
        <p:blipFill>
          <a:blip r:embed="rId2"/>
          <a:stretch>
            <a:fillRect/>
          </a:stretch>
        </p:blipFill>
        <p:spPr>
          <a:xfrm>
            <a:off x="7937430" y="1439333"/>
            <a:ext cx="3699148" cy="4772014"/>
          </a:xfrm>
          <a:prstGeom prst="rect">
            <a:avLst/>
          </a:prstGeom>
        </p:spPr>
      </p:pic>
      <p:sp>
        <p:nvSpPr>
          <p:cNvPr id="7" name="TextBox 6"/>
          <p:cNvSpPr txBox="1"/>
          <p:nvPr/>
        </p:nvSpPr>
        <p:spPr>
          <a:xfrm>
            <a:off x="8060796" y="6080235"/>
            <a:ext cx="3452420" cy="338554"/>
          </a:xfrm>
          <a:prstGeom prst="rect">
            <a:avLst/>
          </a:prstGeom>
          <a:noFill/>
        </p:spPr>
        <p:txBody>
          <a:bodyPr wrap="none" rtlCol="0">
            <a:spAutoFit/>
          </a:bodyPr>
          <a:lstStyle/>
          <a:p>
            <a:pPr algn="ctr"/>
            <a:r>
              <a:rPr lang="en-GB" sz="1600" dirty="0" smtClean="0">
                <a:solidFill>
                  <a:srgbClr val="F6791C"/>
                </a:solidFill>
              </a:rPr>
              <a:t>See also ACAMP at TechEx23 and TIIME</a:t>
            </a:r>
            <a:endParaRPr lang="en-GB" sz="1600" dirty="0">
              <a:solidFill>
                <a:srgbClr val="F6791C"/>
              </a:solidFill>
            </a:endParaRPr>
          </a:p>
        </p:txBody>
      </p:sp>
    </p:spTree>
    <p:extLst>
      <p:ext uri="{BB962C8B-B14F-4D97-AF65-F5344CB8AC3E}">
        <p14:creationId xmlns:p14="http://schemas.microsoft.com/office/powerpoint/2010/main" val="376456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GB" dirty="0" smtClean="0"/>
              <a:t>Most reliable (and most ‘available’) source of assurance may be the </a:t>
            </a:r>
            <a:r>
              <a:rPr lang="en-GB" dirty="0"/>
              <a:t>European government identity ecosystem. </a:t>
            </a:r>
            <a:endParaRPr lang="en-GB" dirty="0" smtClean="0"/>
          </a:p>
          <a:p>
            <a:r>
              <a:rPr lang="en-GB" dirty="0" smtClean="0"/>
              <a:t>Step-up to </a:t>
            </a:r>
            <a:r>
              <a:rPr lang="en-GB" dirty="0"/>
              <a:t>at least substantial level can </a:t>
            </a:r>
            <a:r>
              <a:rPr lang="en-GB" dirty="0" smtClean="0"/>
              <a:t>now readily be done </a:t>
            </a:r>
            <a:r>
              <a:rPr lang="en-GB" dirty="0"/>
              <a:t>‘at home’ by users </a:t>
            </a:r>
            <a:r>
              <a:rPr lang="en-GB" dirty="0" smtClean="0"/>
              <a:t/>
            </a:r>
            <a:br>
              <a:rPr lang="en-GB" dirty="0" smtClean="0"/>
            </a:br>
            <a:r>
              <a:rPr lang="en-GB" dirty="0" smtClean="0"/>
              <a:t>through their national </a:t>
            </a:r>
            <a:r>
              <a:rPr lang="en-GB" dirty="0" err="1"/>
              <a:t>eID</a:t>
            </a:r>
            <a:r>
              <a:rPr lang="en-GB" dirty="0"/>
              <a:t> </a:t>
            </a:r>
            <a:r>
              <a:rPr lang="en-GB" dirty="0" smtClean="0"/>
              <a:t>schemes</a:t>
            </a:r>
          </a:p>
          <a:p>
            <a:r>
              <a:rPr lang="en-GB" dirty="0" smtClean="0"/>
              <a:t>Joint work on </a:t>
            </a:r>
            <a:r>
              <a:rPr lang="en-GB" dirty="0" err="1" smtClean="0"/>
              <a:t>eIDAS</a:t>
            </a:r>
            <a:r>
              <a:rPr lang="en-GB" dirty="0" smtClean="0"/>
              <a:t>, Erasmus Student Mobility,</a:t>
            </a:r>
            <a:br>
              <a:rPr lang="en-GB" dirty="0" smtClean="0"/>
            </a:br>
            <a:r>
              <a:rPr lang="en-GB" dirty="0" smtClean="0"/>
              <a:t>and more makes this more accessible</a:t>
            </a:r>
          </a:p>
          <a:p>
            <a:r>
              <a:rPr lang="en-GB" dirty="0" smtClean="0"/>
              <a:t>Better </a:t>
            </a:r>
            <a:r>
              <a:rPr lang="en-GB" dirty="0"/>
              <a:t>attainable than relying on </a:t>
            </a:r>
            <a:r>
              <a:rPr lang="en-GB" dirty="0" smtClean="0"/>
              <a:t>home institutions?</a:t>
            </a:r>
          </a:p>
          <a:p>
            <a:pPr marL="0" indent="0">
              <a:buNone/>
            </a:pPr>
            <a:endParaRPr lang="en-GB" dirty="0"/>
          </a:p>
          <a:p>
            <a:pPr marL="0" indent="0">
              <a:buNone/>
            </a:pPr>
            <a:r>
              <a:rPr lang="en-GB" b="1" dirty="0" smtClean="0"/>
              <a:t>… but: </a:t>
            </a:r>
          </a:p>
          <a:p>
            <a:r>
              <a:rPr lang="en-GB" dirty="0" smtClean="0"/>
              <a:t>what to do with non-European users?</a:t>
            </a:r>
          </a:p>
          <a:p>
            <a:r>
              <a:rPr lang="en-GB" dirty="0" smtClean="0"/>
              <a:t>how to link the identities together</a:t>
            </a:r>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15</a:t>
            </a:fld>
            <a:endParaRPr lang="en-GB"/>
          </a:p>
        </p:txBody>
      </p:sp>
      <p:sp>
        <p:nvSpPr>
          <p:cNvPr id="4" name="Title 3"/>
          <p:cNvSpPr>
            <a:spLocks noGrp="1"/>
          </p:cNvSpPr>
          <p:nvPr>
            <p:ph type="title"/>
          </p:nvPr>
        </p:nvSpPr>
        <p:spPr/>
        <p:txBody>
          <a:bodyPr/>
          <a:lstStyle/>
          <a:p>
            <a:r>
              <a:rPr lang="en-GB" dirty="0" smtClean="0"/>
              <a:t>We’ll see more diverse sources of identity &amp; assurance anyway</a:t>
            </a:r>
            <a:endParaRPr lang="en-GB" dirty="0"/>
          </a:p>
        </p:txBody>
      </p:sp>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a:off x="6887362" y="2879815"/>
            <a:ext cx="4991671" cy="2960177"/>
          </a:xfrm>
          <a:prstGeom prst="rect">
            <a:avLst/>
          </a:prstGeom>
        </p:spPr>
      </p:pic>
    </p:spTree>
    <p:extLst>
      <p:ext uri="{BB962C8B-B14F-4D97-AF65-F5344CB8AC3E}">
        <p14:creationId xmlns:p14="http://schemas.microsoft.com/office/powerpoint/2010/main" val="3277218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indent="0">
              <a:buNone/>
            </a:pPr>
            <a:r>
              <a:rPr lang="en-GB" sz="2400" dirty="0" smtClean="0"/>
              <a:t>Also in AARC-TREE we target a “</a:t>
            </a:r>
            <a:r>
              <a:rPr lang="en-US" sz="2400" dirty="0"/>
              <a:t>co-creation </a:t>
            </a:r>
            <a:r>
              <a:rPr lang="en-US" sz="2400" dirty="0" smtClean="0"/>
              <a:t>process”</a:t>
            </a:r>
          </a:p>
          <a:p>
            <a:pPr marL="0" indent="0">
              <a:buNone/>
            </a:pPr>
            <a:endParaRPr lang="en-US" sz="2400" dirty="0" smtClean="0"/>
          </a:p>
          <a:p>
            <a:r>
              <a:rPr lang="en-GB" sz="2400" dirty="0" smtClean="0"/>
              <a:t>support FIM4R to increase the reach of workshops in the next 2 years</a:t>
            </a:r>
          </a:p>
          <a:p>
            <a:r>
              <a:rPr lang="en-US" sz="2400" dirty="0" smtClean="0"/>
              <a:t>community review, ideas, and input on both policy and architecture</a:t>
            </a:r>
          </a:p>
          <a:p>
            <a:r>
              <a:rPr lang="en-US" sz="2400" dirty="0" smtClean="0"/>
              <a:t>start from the high-level requirements and broad community input</a:t>
            </a:r>
          </a:p>
          <a:p>
            <a:pPr marL="0" indent="0">
              <a:buNone/>
            </a:pPr>
            <a:r>
              <a:rPr lang="en-US" sz="2400" dirty="0" smtClean="0"/>
              <a:t>whatever we build must be </a:t>
            </a:r>
            <a:r>
              <a:rPr lang="en-US" sz="2400" i="1" dirty="0" smtClean="0"/>
              <a:t>usable and available </a:t>
            </a:r>
            <a:r>
              <a:rPr lang="en-US" sz="2400" dirty="0" smtClean="0"/>
              <a:t>by researcher communities first of all, and align to interoperability standard and open, collaborative research goals</a:t>
            </a:r>
          </a:p>
          <a:p>
            <a:pPr marL="0" indent="0" algn="ctr">
              <a:buNone/>
            </a:pPr>
            <a:r>
              <a:rPr lang="en-US" sz="3200" b="1" dirty="0" smtClean="0">
                <a:solidFill>
                  <a:srgbClr val="F6791C"/>
                </a:solidFill>
              </a:rPr>
              <a:t>Really a global activity: we want to engage </a:t>
            </a:r>
            <a:br>
              <a:rPr lang="en-US" sz="3200" b="1" dirty="0" smtClean="0">
                <a:solidFill>
                  <a:srgbClr val="F6791C"/>
                </a:solidFill>
              </a:rPr>
            </a:br>
            <a:r>
              <a:rPr lang="en-US" sz="3200" b="1" dirty="0" smtClean="0">
                <a:solidFill>
                  <a:srgbClr val="F6791C"/>
                </a:solidFill>
              </a:rPr>
              <a:t>everyone, in AARC TREE and beyond</a:t>
            </a:r>
          </a:p>
          <a:p>
            <a:endParaRPr lang="en-US" sz="2400" dirty="0" smtClean="0"/>
          </a:p>
          <a:p>
            <a:endParaRPr lang="en-US" sz="2400" dirty="0" smtClean="0"/>
          </a:p>
        </p:txBody>
      </p:sp>
      <p:sp>
        <p:nvSpPr>
          <p:cNvPr id="3" name="Slide Number Placeholder 2"/>
          <p:cNvSpPr>
            <a:spLocks noGrp="1"/>
          </p:cNvSpPr>
          <p:nvPr>
            <p:ph type="sldNum" sz="quarter" idx="12"/>
          </p:nvPr>
        </p:nvSpPr>
        <p:spPr/>
        <p:txBody>
          <a:bodyPr/>
          <a:lstStyle/>
          <a:p>
            <a:fld id="{6F576E6A-F32A-4612-884C-86870357C6B4}" type="slidenum">
              <a:rPr lang="en-GB" smtClean="0"/>
              <a:pPr/>
              <a:t>16</a:t>
            </a:fld>
            <a:endParaRPr lang="en-GB"/>
          </a:p>
        </p:txBody>
      </p:sp>
      <p:sp>
        <p:nvSpPr>
          <p:cNvPr id="4" name="Title 3"/>
          <p:cNvSpPr>
            <a:spLocks noGrp="1"/>
          </p:cNvSpPr>
          <p:nvPr>
            <p:ph type="title"/>
          </p:nvPr>
        </p:nvSpPr>
        <p:spPr/>
        <p:txBody>
          <a:bodyPr/>
          <a:lstStyle/>
          <a:p>
            <a:r>
              <a:rPr lang="en-GB" dirty="0" smtClean="0"/>
              <a:t>All about enabling research: FIM4R &amp; communities are a key factor</a:t>
            </a:r>
            <a:endParaRPr lang="en-GB" dirty="0"/>
          </a:p>
        </p:txBody>
      </p:sp>
    </p:spTree>
    <p:extLst>
      <p:ext uri="{BB962C8B-B14F-4D97-AF65-F5344CB8AC3E}">
        <p14:creationId xmlns:p14="http://schemas.microsoft.com/office/powerpoint/2010/main" val="2926248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497120037"/>
              </p:ext>
            </p:extLst>
          </p:nvPr>
        </p:nvGraphicFramePr>
        <p:xfrm>
          <a:off x="455646" y="1400210"/>
          <a:ext cx="11347187" cy="4442927"/>
        </p:xfrm>
        <a:graphic>
          <a:graphicData uri="http://schemas.openxmlformats.org/drawingml/2006/table">
            <a:tbl>
              <a:tblPr>
                <a:tableStyleId>{5C22544A-7EE6-4342-B048-85BDC9FD1C3A}</a:tableStyleId>
              </a:tblPr>
              <a:tblGrid>
                <a:gridCol w="689920">
                  <a:extLst>
                    <a:ext uri="{9D8B030D-6E8A-4147-A177-3AD203B41FA5}">
                      <a16:colId xmlns:a16="http://schemas.microsoft.com/office/drawing/2014/main" val="699583579"/>
                    </a:ext>
                  </a:extLst>
                </a:gridCol>
                <a:gridCol w="3310416">
                  <a:extLst>
                    <a:ext uri="{9D8B030D-6E8A-4147-A177-3AD203B41FA5}">
                      <a16:colId xmlns:a16="http://schemas.microsoft.com/office/drawing/2014/main" val="2003394627"/>
                    </a:ext>
                  </a:extLst>
                </a:gridCol>
                <a:gridCol w="4358409">
                  <a:extLst>
                    <a:ext uri="{9D8B030D-6E8A-4147-A177-3AD203B41FA5}">
                      <a16:colId xmlns:a16="http://schemas.microsoft.com/office/drawing/2014/main" val="3143781356"/>
                    </a:ext>
                  </a:extLst>
                </a:gridCol>
                <a:gridCol w="669851">
                  <a:extLst>
                    <a:ext uri="{9D8B030D-6E8A-4147-A177-3AD203B41FA5}">
                      <a16:colId xmlns:a16="http://schemas.microsoft.com/office/drawing/2014/main" val="2659852041"/>
                    </a:ext>
                  </a:extLst>
                </a:gridCol>
                <a:gridCol w="925032">
                  <a:extLst>
                    <a:ext uri="{9D8B030D-6E8A-4147-A177-3AD203B41FA5}">
                      <a16:colId xmlns:a16="http://schemas.microsoft.com/office/drawing/2014/main" val="436443563"/>
                    </a:ext>
                  </a:extLst>
                </a:gridCol>
                <a:gridCol w="659219">
                  <a:extLst>
                    <a:ext uri="{9D8B030D-6E8A-4147-A177-3AD203B41FA5}">
                      <a16:colId xmlns:a16="http://schemas.microsoft.com/office/drawing/2014/main" val="1754650558"/>
                    </a:ext>
                  </a:extLst>
                </a:gridCol>
                <a:gridCol w="734340">
                  <a:extLst>
                    <a:ext uri="{9D8B030D-6E8A-4147-A177-3AD203B41FA5}">
                      <a16:colId xmlns:a16="http://schemas.microsoft.com/office/drawing/2014/main" val="2020596525"/>
                    </a:ext>
                  </a:extLst>
                </a:gridCol>
              </a:tblGrid>
              <a:tr h="583713">
                <a:tc>
                  <a:txBody>
                    <a:bodyPr/>
                    <a:lstStyle/>
                    <a:p>
                      <a:pPr marL="0" marR="0">
                        <a:lnSpc>
                          <a:spcPct val="115000"/>
                        </a:lnSpc>
                        <a:spcBef>
                          <a:spcPts val="0"/>
                        </a:spcBef>
                        <a:spcAft>
                          <a:spcPts val="0"/>
                        </a:spcAft>
                      </a:pPr>
                      <a:endParaRPr lang="en-GB" sz="2000" dirty="0">
                        <a:solidFill>
                          <a:srgbClr val="003F5E"/>
                        </a:solidFill>
                        <a:effectLst/>
                        <a:latin typeface="+mn-lt"/>
                        <a:ea typeface="Calibri" panose="020F0502020204030204" pitchFamily="34" charset="0"/>
                      </a:endParaRPr>
                    </a:p>
                  </a:txBody>
                  <a:tcPr marL="26670" marR="26670" marT="26670" marB="26670"/>
                </a:tc>
                <a:tc>
                  <a:txBody>
                    <a:bodyPr/>
                    <a:lstStyle/>
                    <a:p>
                      <a:pPr marL="0" marR="0">
                        <a:lnSpc>
                          <a:spcPct val="115000"/>
                        </a:lnSpc>
                        <a:spcBef>
                          <a:spcPts val="0"/>
                        </a:spcBef>
                        <a:spcAft>
                          <a:spcPts val="0"/>
                        </a:spcAft>
                      </a:pPr>
                      <a:r>
                        <a:rPr lang="en-GB" sz="2000" b="1" smtClean="0">
                          <a:solidFill>
                            <a:srgbClr val="003F5E"/>
                          </a:solidFill>
                          <a:effectLst/>
                          <a:latin typeface="+mn-lt"/>
                          <a:ea typeface="Times New Roman" panose="02020603050405020304" pitchFamily="18" charset="0"/>
                        </a:rPr>
                        <a:t>Deliverable name</a:t>
                      </a:r>
                      <a:endParaRPr lang="en-GB" sz="2000" dirty="0">
                        <a:solidFill>
                          <a:srgbClr val="003F5E"/>
                        </a:solidFill>
                        <a:effectLst/>
                        <a:latin typeface="+mn-lt"/>
                        <a:ea typeface="Calibri" panose="020F0502020204030204" pitchFamily="34" charset="0"/>
                      </a:endParaRPr>
                    </a:p>
                  </a:txBody>
                  <a:tcPr marL="26670" marR="26670" marT="26670" marB="26670"/>
                </a:tc>
                <a:tc>
                  <a:txBody>
                    <a:bodyPr/>
                    <a:lstStyle/>
                    <a:p>
                      <a:pPr marL="0" marR="0">
                        <a:lnSpc>
                          <a:spcPct val="115000"/>
                        </a:lnSpc>
                        <a:spcBef>
                          <a:spcPts val="0"/>
                        </a:spcBef>
                        <a:spcAft>
                          <a:spcPts val="0"/>
                        </a:spcAft>
                      </a:pPr>
                      <a:r>
                        <a:rPr lang="en-GB" sz="2000" b="1" smtClean="0">
                          <a:solidFill>
                            <a:srgbClr val="003F5E"/>
                          </a:solidFill>
                          <a:effectLst/>
                          <a:latin typeface="+mn-lt"/>
                          <a:ea typeface="Times New Roman" panose="02020603050405020304" pitchFamily="18" charset="0"/>
                        </a:rPr>
                        <a:t>Short description</a:t>
                      </a:r>
                      <a:endParaRPr lang="en-GB" sz="2000">
                        <a:solidFill>
                          <a:srgbClr val="003F5E"/>
                        </a:solidFill>
                        <a:effectLst/>
                        <a:latin typeface="+mn-lt"/>
                        <a:ea typeface="Calibri" panose="020F0502020204030204" pitchFamily="34" charset="0"/>
                      </a:endParaRPr>
                    </a:p>
                  </a:txBody>
                  <a:tcPr marL="26670" marR="26670" marT="26670" marB="26670"/>
                </a:tc>
                <a:tc>
                  <a:txBody>
                    <a:bodyPr/>
                    <a:lstStyle/>
                    <a:p>
                      <a:pPr marL="0" marR="0">
                        <a:lnSpc>
                          <a:spcPct val="115000"/>
                        </a:lnSpc>
                        <a:spcBef>
                          <a:spcPts val="0"/>
                        </a:spcBef>
                        <a:spcAft>
                          <a:spcPts val="0"/>
                        </a:spcAft>
                      </a:pPr>
                      <a:r>
                        <a:rPr lang="en-GB" sz="2000" b="1" smtClean="0">
                          <a:solidFill>
                            <a:srgbClr val="003F5E"/>
                          </a:solidFill>
                          <a:effectLst/>
                          <a:latin typeface="+mn-lt"/>
                          <a:ea typeface="Times New Roman" panose="02020603050405020304" pitchFamily="18" charset="0"/>
                        </a:rPr>
                        <a:t>#WP</a:t>
                      </a:r>
                      <a:endParaRPr lang="en-GB" sz="2000">
                        <a:solidFill>
                          <a:srgbClr val="003F5E"/>
                        </a:solidFill>
                        <a:effectLst/>
                        <a:latin typeface="+mn-lt"/>
                        <a:ea typeface="Calibri" panose="020F0502020204030204" pitchFamily="34" charset="0"/>
                      </a:endParaRPr>
                    </a:p>
                  </a:txBody>
                  <a:tcPr marL="26670" marR="26670" marT="26670" marB="26670"/>
                </a:tc>
                <a:tc>
                  <a:txBody>
                    <a:bodyPr/>
                    <a:lstStyle/>
                    <a:p>
                      <a:pPr marL="0" marR="0">
                        <a:lnSpc>
                          <a:spcPct val="115000"/>
                        </a:lnSpc>
                        <a:spcBef>
                          <a:spcPts val="0"/>
                        </a:spcBef>
                        <a:spcAft>
                          <a:spcPts val="0"/>
                        </a:spcAft>
                      </a:pPr>
                      <a:r>
                        <a:rPr lang="en-GB" sz="2000" b="1" smtClean="0">
                          <a:solidFill>
                            <a:srgbClr val="003F5E"/>
                          </a:solidFill>
                          <a:effectLst/>
                          <a:latin typeface="+mn-lt"/>
                          <a:ea typeface="Times New Roman" panose="02020603050405020304" pitchFamily="18" charset="0"/>
                        </a:rPr>
                        <a:t>Lead</a:t>
                      </a:r>
                      <a:endParaRPr lang="en-GB" sz="2000" dirty="0">
                        <a:solidFill>
                          <a:srgbClr val="003F5E"/>
                        </a:solidFill>
                        <a:effectLst/>
                        <a:latin typeface="+mn-lt"/>
                        <a:ea typeface="Calibri" panose="020F0502020204030204" pitchFamily="34" charset="0"/>
                      </a:endParaRPr>
                    </a:p>
                  </a:txBody>
                  <a:tcPr marL="26670" marR="26670" marT="26670" marB="26670"/>
                </a:tc>
                <a:tc>
                  <a:txBody>
                    <a:bodyPr/>
                    <a:lstStyle/>
                    <a:p>
                      <a:pPr marL="0" marR="0">
                        <a:spcBef>
                          <a:spcPts val="0"/>
                        </a:spcBef>
                        <a:spcAft>
                          <a:spcPts val="0"/>
                        </a:spcAft>
                      </a:pPr>
                      <a:r>
                        <a:rPr lang="en-GB" sz="2000" b="1" smtClean="0">
                          <a:solidFill>
                            <a:srgbClr val="003F5E"/>
                          </a:solidFill>
                          <a:effectLst/>
                          <a:latin typeface="+mn-lt"/>
                          <a:ea typeface="Times New Roman" panose="02020603050405020304" pitchFamily="18" charset="0"/>
                        </a:rPr>
                        <a:t>Type</a:t>
                      </a:r>
                      <a:endParaRPr lang="en-GB" sz="2000" dirty="0">
                        <a:solidFill>
                          <a:srgbClr val="003F5E"/>
                        </a:solidFill>
                        <a:effectLst/>
                        <a:latin typeface="+mn-lt"/>
                        <a:ea typeface="Calibri" panose="020F0502020204030204" pitchFamily="34" charset="0"/>
                      </a:endParaRPr>
                    </a:p>
                  </a:txBody>
                  <a:tcPr marL="26670" marR="26670" marT="26670" marB="26670"/>
                </a:tc>
                <a:tc>
                  <a:txBody>
                    <a:bodyPr/>
                    <a:lstStyle/>
                    <a:p>
                      <a:pPr marL="0" marR="0">
                        <a:lnSpc>
                          <a:spcPct val="115000"/>
                        </a:lnSpc>
                        <a:spcBef>
                          <a:spcPts val="0"/>
                        </a:spcBef>
                        <a:spcAft>
                          <a:spcPts val="0"/>
                        </a:spcAft>
                      </a:pPr>
                      <a:r>
                        <a:rPr lang="en-GB" sz="2000" b="1" smtClean="0">
                          <a:solidFill>
                            <a:srgbClr val="003F5E"/>
                          </a:solidFill>
                          <a:effectLst/>
                          <a:latin typeface="+mn-lt"/>
                          <a:ea typeface="Times New Roman" panose="02020603050405020304" pitchFamily="18" charset="0"/>
                        </a:rPr>
                        <a:t>Due</a:t>
                      </a:r>
                      <a:endParaRPr lang="en-GB" sz="2000" dirty="0">
                        <a:solidFill>
                          <a:srgbClr val="003F5E"/>
                        </a:solidFill>
                        <a:effectLst/>
                        <a:latin typeface="+mn-lt"/>
                        <a:ea typeface="Calibri" panose="020F0502020204030204" pitchFamily="34" charset="0"/>
                      </a:endParaRPr>
                    </a:p>
                  </a:txBody>
                  <a:tcPr marL="26670" marR="26670" marT="26670" marB="26670"/>
                </a:tc>
                <a:extLst>
                  <a:ext uri="{0D108BD9-81ED-4DB2-BD59-A6C34878D82A}">
                    <a16:rowId xmlns:a16="http://schemas.microsoft.com/office/drawing/2014/main" val="3462203032"/>
                  </a:ext>
                </a:extLst>
              </a:tr>
              <a:tr h="865603">
                <a:tc>
                  <a:txBody>
                    <a:bodyPr/>
                    <a:lstStyle/>
                    <a:p>
                      <a:pPr marL="0" marR="0">
                        <a:spcBef>
                          <a:spcPts val="0"/>
                        </a:spcBef>
                        <a:spcAft>
                          <a:spcPts val="0"/>
                        </a:spcAft>
                      </a:pPr>
                      <a:r>
                        <a:rPr lang="en-GB" sz="2000" i="0" dirty="0" smtClean="0">
                          <a:solidFill>
                            <a:srgbClr val="003F5E"/>
                          </a:solidFill>
                          <a:effectLst/>
                          <a:latin typeface="+mn-lt"/>
                          <a:ea typeface="Times New Roman" panose="02020603050405020304" pitchFamily="18" charset="0"/>
                        </a:rPr>
                        <a:t>M2.1</a:t>
                      </a:r>
                      <a:endParaRPr lang="en-GB" sz="2000" i="0" dirty="0">
                        <a:solidFill>
                          <a:srgbClr val="003F5E"/>
                        </a:solidFill>
                        <a:effectLst/>
                        <a:latin typeface="+mn-lt"/>
                        <a:ea typeface="Calibri" panose="020F0502020204030204" pitchFamily="34" charset="0"/>
                      </a:endParaRPr>
                    </a:p>
                  </a:txBody>
                  <a:tcPr marL="27305" marR="27305" marT="27305" marB="27305"/>
                </a:tc>
                <a:tc>
                  <a:txBody>
                    <a:bodyPr/>
                    <a:lstStyle/>
                    <a:p>
                      <a:pPr marL="0" marR="0">
                        <a:spcBef>
                          <a:spcPts val="0"/>
                        </a:spcBef>
                        <a:spcAft>
                          <a:spcPts val="0"/>
                        </a:spcAft>
                      </a:pPr>
                      <a:r>
                        <a:rPr lang="en-GB" sz="2000" i="0" dirty="0" smtClean="0">
                          <a:solidFill>
                            <a:srgbClr val="003F5E"/>
                          </a:solidFill>
                          <a:effectLst/>
                          <a:latin typeface="+mn-lt"/>
                          <a:ea typeface="Times New Roman" panose="02020603050405020304" pitchFamily="18" charset="0"/>
                        </a:rPr>
                        <a:t>Guidance for notice management by proxies</a:t>
                      </a:r>
                      <a:endParaRPr lang="en-GB" sz="2000" i="0" dirty="0">
                        <a:solidFill>
                          <a:srgbClr val="003F5E"/>
                        </a:solidFill>
                        <a:effectLst/>
                        <a:latin typeface="+mn-lt"/>
                        <a:ea typeface="Calibri" panose="020F0502020204030204" pitchFamily="34" charset="0"/>
                      </a:endParaRPr>
                    </a:p>
                  </a:txBody>
                  <a:tcPr marL="27305" marR="27305" marT="27305" marB="27305"/>
                </a:tc>
                <a:tc>
                  <a:txBody>
                    <a:bodyPr/>
                    <a:lstStyle/>
                    <a:p>
                      <a:pPr marL="0" marR="0">
                        <a:spcBef>
                          <a:spcPts val="0"/>
                        </a:spcBef>
                        <a:spcAft>
                          <a:spcPts val="0"/>
                        </a:spcAft>
                      </a:pPr>
                      <a:r>
                        <a:rPr lang="en-GB" sz="2000" i="1" dirty="0" smtClean="0">
                          <a:solidFill>
                            <a:srgbClr val="003F5E"/>
                          </a:solidFill>
                          <a:effectLst/>
                          <a:latin typeface="+mn-lt"/>
                          <a:ea typeface="Times New Roman" panose="02020603050405020304" pitchFamily="18" charset="0"/>
                        </a:rPr>
                        <a:t>Guideline submitted to AEGIS</a:t>
                      </a:r>
                      <a:endParaRPr lang="en-GB" sz="2000" i="1" dirty="0">
                        <a:solidFill>
                          <a:srgbClr val="003F5E"/>
                        </a:solidFill>
                        <a:effectLst/>
                        <a:latin typeface="+mn-lt"/>
                        <a:ea typeface="Calibri" panose="020F0502020204030204" pitchFamily="34" charset="0"/>
                      </a:endParaRPr>
                    </a:p>
                  </a:txBody>
                  <a:tcPr marL="27305" marR="27305" marT="27305" marB="27305"/>
                </a:tc>
                <a:tc>
                  <a:txBody>
                    <a:bodyPr/>
                    <a:lstStyle/>
                    <a:p>
                      <a:pPr marL="0" marR="0">
                        <a:spcBef>
                          <a:spcPts val="0"/>
                        </a:spcBef>
                        <a:spcAft>
                          <a:spcPts val="0"/>
                        </a:spcAft>
                      </a:pPr>
                      <a:endParaRPr lang="en-GB" sz="2000" i="0" dirty="0">
                        <a:solidFill>
                          <a:srgbClr val="003F5E"/>
                        </a:solidFill>
                        <a:effectLst/>
                        <a:latin typeface="+mn-lt"/>
                        <a:ea typeface="Calibri" panose="020F0502020204030204" pitchFamily="34" charset="0"/>
                      </a:endParaRPr>
                    </a:p>
                  </a:txBody>
                  <a:tcPr marL="27305" marR="27305" marT="27305" marB="27305"/>
                </a:tc>
                <a:tc>
                  <a:txBody>
                    <a:bodyPr/>
                    <a:lstStyle/>
                    <a:p>
                      <a:pPr marL="0" marR="0">
                        <a:spcBef>
                          <a:spcPts val="0"/>
                        </a:spcBef>
                        <a:spcAft>
                          <a:spcPts val="0"/>
                        </a:spcAft>
                      </a:pPr>
                      <a:endParaRPr lang="en-GB" sz="2000" i="0" dirty="0">
                        <a:solidFill>
                          <a:srgbClr val="003F5E"/>
                        </a:solidFill>
                        <a:effectLst/>
                        <a:latin typeface="+mn-lt"/>
                        <a:ea typeface="Calibri" panose="020F0502020204030204" pitchFamily="34" charset="0"/>
                      </a:endParaRPr>
                    </a:p>
                  </a:txBody>
                  <a:tcPr marL="27305" marR="27305" marT="27305" marB="27305"/>
                </a:tc>
                <a:tc>
                  <a:txBody>
                    <a:bodyPr/>
                    <a:lstStyle/>
                    <a:p>
                      <a:pPr marL="0" marR="0">
                        <a:spcBef>
                          <a:spcPts val="0"/>
                        </a:spcBef>
                        <a:spcAft>
                          <a:spcPts val="0"/>
                        </a:spcAft>
                      </a:pPr>
                      <a:endParaRPr lang="en-GB" sz="2000" i="0" dirty="0">
                        <a:solidFill>
                          <a:srgbClr val="003F5E"/>
                        </a:solidFill>
                        <a:effectLst/>
                        <a:latin typeface="+mn-lt"/>
                        <a:ea typeface="Calibri" panose="020F0502020204030204" pitchFamily="34" charset="0"/>
                      </a:endParaRPr>
                    </a:p>
                  </a:txBody>
                  <a:tcPr marL="26670" marR="26670" marT="26670" marB="26670"/>
                </a:tc>
                <a:tc>
                  <a:txBody>
                    <a:bodyPr/>
                    <a:lstStyle/>
                    <a:p>
                      <a:pPr marL="0" marR="0">
                        <a:spcBef>
                          <a:spcPts val="0"/>
                        </a:spcBef>
                        <a:spcAft>
                          <a:spcPts val="0"/>
                        </a:spcAft>
                      </a:pPr>
                      <a:r>
                        <a:rPr lang="en-GB" sz="2000" i="0" dirty="0" smtClean="0">
                          <a:solidFill>
                            <a:srgbClr val="003F5E"/>
                          </a:solidFill>
                          <a:effectLst/>
                          <a:latin typeface="+mn-lt"/>
                          <a:ea typeface="Calibri" panose="020F0502020204030204" pitchFamily="34" charset="0"/>
                        </a:rPr>
                        <a:t>M10</a:t>
                      </a:r>
                      <a:endParaRPr lang="en-GB" sz="2000" i="0" dirty="0">
                        <a:solidFill>
                          <a:srgbClr val="003F5E"/>
                        </a:solidFill>
                        <a:effectLst/>
                        <a:latin typeface="+mn-lt"/>
                        <a:ea typeface="Calibri" panose="020F0502020204030204" pitchFamily="34" charset="0"/>
                      </a:endParaRPr>
                    </a:p>
                  </a:txBody>
                  <a:tcPr marL="26670" marR="26670" marT="26670" marB="26670"/>
                </a:tc>
                <a:extLst>
                  <a:ext uri="{0D108BD9-81ED-4DB2-BD59-A6C34878D82A}">
                    <a16:rowId xmlns:a16="http://schemas.microsoft.com/office/drawing/2014/main" val="1747093642"/>
                  </a:ext>
                </a:extLst>
              </a:tr>
              <a:tr h="1131430">
                <a:tc>
                  <a:txBody>
                    <a:bodyPr/>
                    <a:lstStyle/>
                    <a:p>
                      <a:pPr marL="0" marR="0">
                        <a:spcBef>
                          <a:spcPts val="0"/>
                        </a:spcBef>
                        <a:spcAft>
                          <a:spcPts val="0"/>
                        </a:spcAft>
                      </a:pPr>
                      <a:r>
                        <a:rPr lang="en-GB" sz="2000" smtClean="0">
                          <a:solidFill>
                            <a:srgbClr val="003F5E"/>
                          </a:solidFill>
                          <a:effectLst/>
                          <a:latin typeface="+mn-lt"/>
                        </a:rPr>
                        <a:t>D2.1</a:t>
                      </a:r>
                      <a:endParaRPr lang="en-GB" sz="2000" dirty="0">
                        <a:solidFill>
                          <a:srgbClr val="003F5E"/>
                        </a:solidFill>
                        <a:effectLst/>
                        <a:latin typeface="+mn-lt"/>
                        <a:ea typeface="Calibri" panose="020F0502020204030204" pitchFamily="34" charset="0"/>
                      </a:endParaRPr>
                    </a:p>
                  </a:txBody>
                  <a:tcPr marL="26670" marR="26670" marT="26670" marB="26670"/>
                </a:tc>
                <a:tc>
                  <a:txBody>
                    <a:bodyPr/>
                    <a:lstStyle/>
                    <a:p>
                      <a:pPr marL="0" marR="0">
                        <a:spcBef>
                          <a:spcPts val="0"/>
                        </a:spcBef>
                        <a:spcAft>
                          <a:spcPts val="0"/>
                        </a:spcAft>
                      </a:pPr>
                      <a:r>
                        <a:rPr lang="en-GB" sz="2000" b="1" dirty="0" smtClean="0">
                          <a:solidFill>
                            <a:srgbClr val="003F5E"/>
                          </a:solidFill>
                          <a:effectLst/>
                          <a:latin typeface="+mn-lt"/>
                        </a:rPr>
                        <a:t>Trust framework for proxies and </a:t>
                      </a:r>
                      <a:r>
                        <a:rPr lang="en-GB" sz="2000" b="1" dirty="0" err="1" smtClean="0">
                          <a:solidFill>
                            <a:srgbClr val="003F5E"/>
                          </a:solidFill>
                          <a:effectLst/>
                          <a:latin typeface="+mn-lt"/>
                        </a:rPr>
                        <a:t>Snctfi</a:t>
                      </a:r>
                      <a:r>
                        <a:rPr lang="en-GB" sz="2000" b="1" dirty="0" smtClean="0">
                          <a:solidFill>
                            <a:srgbClr val="003F5E"/>
                          </a:solidFill>
                          <a:effectLst/>
                          <a:latin typeface="+mn-lt"/>
                        </a:rPr>
                        <a:t> research services</a:t>
                      </a:r>
                      <a:endParaRPr lang="en-GB" sz="2000" b="1" dirty="0">
                        <a:solidFill>
                          <a:srgbClr val="003F5E"/>
                        </a:solidFill>
                        <a:effectLst/>
                        <a:latin typeface="+mn-lt"/>
                        <a:ea typeface="Calibri" panose="020F0502020204030204" pitchFamily="34" charset="0"/>
                      </a:endParaRPr>
                    </a:p>
                  </a:txBody>
                  <a:tcPr marL="26670" marR="26670" marT="26670" marB="26670"/>
                </a:tc>
                <a:tc>
                  <a:txBody>
                    <a:bodyPr/>
                    <a:lstStyle/>
                    <a:p>
                      <a:pPr marL="0" marR="0">
                        <a:spcBef>
                          <a:spcPts val="0"/>
                        </a:spcBef>
                        <a:spcAft>
                          <a:spcPts val="0"/>
                        </a:spcAft>
                      </a:pPr>
                      <a:r>
                        <a:rPr lang="en-GB" sz="2000" smtClean="0">
                          <a:solidFill>
                            <a:srgbClr val="003F5E"/>
                          </a:solidFill>
                          <a:effectLst/>
                          <a:latin typeface="+mn-lt"/>
                        </a:rPr>
                        <a:t>Trust framework, guidelines and best practice for BPA proxies and interaction with research services</a:t>
                      </a:r>
                      <a:endParaRPr lang="en-GB" sz="2000">
                        <a:solidFill>
                          <a:srgbClr val="003F5E"/>
                        </a:solidFill>
                        <a:effectLst/>
                        <a:latin typeface="+mn-lt"/>
                        <a:ea typeface="Calibri" panose="020F0502020204030204" pitchFamily="34" charset="0"/>
                      </a:endParaRPr>
                    </a:p>
                  </a:txBody>
                  <a:tcPr marL="26670" marR="26670" marT="26670" marB="26670"/>
                </a:tc>
                <a:tc>
                  <a:txBody>
                    <a:bodyPr/>
                    <a:lstStyle/>
                    <a:p>
                      <a:pPr marL="0" marR="0">
                        <a:spcBef>
                          <a:spcPts val="0"/>
                        </a:spcBef>
                        <a:spcAft>
                          <a:spcPts val="0"/>
                        </a:spcAft>
                      </a:pPr>
                      <a:r>
                        <a:rPr lang="en-GB" sz="2000" smtClean="0">
                          <a:solidFill>
                            <a:srgbClr val="003F5E"/>
                          </a:solidFill>
                          <a:effectLst/>
                          <a:latin typeface="+mn-lt"/>
                        </a:rPr>
                        <a:t>WP2</a:t>
                      </a:r>
                      <a:endParaRPr lang="en-GB" sz="2000">
                        <a:solidFill>
                          <a:srgbClr val="003F5E"/>
                        </a:solidFill>
                        <a:effectLst/>
                        <a:latin typeface="+mn-lt"/>
                        <a:ea typeface="Calibri" panose="020F0502020204030204" pitchFamily="34" charset="0"/>
                      </a:endParaRPr>
                    </a:p>
                  </a:txBody>
                  <a:tcPr marL="26670" marR="26670" marT="26670" marB="26670"/>
                </a:tc>
                <a:tc>
                  <a:txBody>
                    <a:bodyPr/>
                    <a:lstStyle/>
                    <a:p>
                      <a:pPr marL="0" marR="0">
                        <a:spcBef>
                          <a:spcPts val="0"/>
                        </a:spcBef>
                        <a:spcAft>
                          <a:spcPts val="0"/>
                        </a:spcAft>
                      </a:pPr>
                      <a:r>
                        <a:rPr lang="en-GB" sz="2000" smtClean="0">
                          <a:solidFill>
                            <a:srgbClr val="003F5E"/>
                          </a:solidFill>
                          <a:effectLst/>
                          <a:latin typeface="+mn-lt"/>
                        </a:rPr>
                        <a:t>RAL</a:t>
                      </a:r>
                      <a:endParaRPr lang="en-GB" sz="2000" dirty="0">
                        <a:solidFill>
                          <a:srgbClr val="003F5E"/>
                        </a:solidFill>
                        <a:effectLst/>
                        <a:latin typeface="+mn-lt"/>
                        <a:ea typeface="Calibri" panose="020F0502020204030204" pitchFamily="34" charset="0"/>
                      </a:endParaRPr>
                    </a:p>
                  </a:txBody>
                  <a:tcPr marL="26670" marR="26670" marT="26670" marB="26670"/>
                </a:tc>
                <a:tc>
                  <a:txBody>
                    <a:bodyPr/>
                    <a:lstStyle/>
                    <a:p>
                      <a:pPr marL="0" marR="0">
                        <a:spcBef>
                          <a:spcPts val="0"/>
                        </a:spcBef>
                        <a:spcAft>
                          <a:spcPts val="0"/>
                        </a:spcAft>
                      </a:pPr>
                      <a:r>
                        <a:rPr lang="en-GB" sz="2000" smtClean="0">
                          <a:solidFill>
                            <a:srgbClr val="003F5E"/>
                          </a:solidFill>
                          <a:effectLst/>
                          <a:latin typeface="+mn-lt"/>
                        </a:rPr>
                        <a:t>R</a:t>
                      </a:r>
                      <a:endParaRPr lang="en-GB" sz="2000">
                        <a:solidFill>
                          <a:srgbClr val="003F5E"/>
                        </a:solidFill>
                        <a:effectLst/>
                        <a:latin typeface="+mn-lt"/>
                        <a:ea typeface="Calibri" panose="020F0502020204030204" pitchFamily="34" charset="0"/>
                      </a:endParaRPr>
                    </a:p>
                  </a:txBody>
                  <a:tcPr marL="26670" marR="26670" marT="26670" marB="26670"/>
                </a:tc>
                <a:tc>
                  <a:txBody>
                    <a:bodyPr/>
                    <a:lstStyle/>
                    <a:p>
                      <a:pPr marL="0" marR="0">
                        <a:spcBef>
                          <a:spcPts val="0"/>
                        </a:spcBef>
                        <a:spcAft>
                          <a:spcPts val="0"/>
                        </a:spcAft>
                      </a:pPr>
                      <a:r>
                        <a:rPr lang="en-GB" sz="2000" smtClean="0">
                          <a:solidFill>
                            <a:srgbClr val="003F5E"/>
                          </a:solidFill>
                          <a:effectLst/>
                          <a:latin typeface="+mn-lt"/>
                        </a:rPr>
                        <a:t>M15 </a:t>
                      </a:r>
                      <a:br>
                        <a:rPr lang="en-GB" sz="2000" smtClean="0">
                          <a:solidFill>
                            <a:srgbClr val="003F5E"/>
                          </a:solidFill>
                          <a:effectLst/>
                          <a:latin typeface="+mn-lt"/>
                        </a:rPr>
                      </a:br>
                      <a:endParaRPr lang="en-GB" sz="2000">
                        <a:solidFill>
                          <a:srgbClr val="003F5E"/>
                        </a:solidFill>
                        <a:effectLst/>
                        <a:latin typeface="+mn-lt"/>
                        <a:ea typeface="Calibri" panose="020F0502020204030204" pitchFamily="34" charset="0"/>
                      </a:endParaRPr>
                    </a:p>
                  </a:txBody>
                  <a:tcPr marL="26670" marR="26670" marT="26670" marB="26670"/>
                </a:tc>
                <a:extLst>
                  <a:ext uri="{0D108BD9-81ED-4DB2-BD59-A6C34878D82A}">
                    <a16:rowId xmlns:a16="http://schemas.microsoft.com/office/drawing/2014/main" val="2426161262"/>
                  </a:ext>
                </a:extLst>
              </a:tr>
              <a:tr h="729267">
                <a:tc>
                  <a:txBody>
                    <a:bodyPr/>
                    <a:lstStyle/>
                    <a:p>
                      <a:pPr marL="0" marR="0">
                        <a:spcBef>
                          <a:spcPts val="0"/>
                        </a:spcBef>
                        <a:spcAft>
                          <a:spcPts val="0"/>
                        </a:spcAft>
                      </a:pPr>
                      <a:r>
                        <a:rPr lang="en-GB" sz="2000" dirty="0" smtClean="0">
                          <a:solidFill>
                            <a:srgbClr val="003F5E"/>
                          </a:solidFill>
                          <a:effectLst/>
                          <a:latin typeface="+mn-lt"/>
                          <a:ea typeface="Times New Roman" panose="02020603050405020304" pitchFamily="18" charset="0"/>
                        </a:rPr>
                        <a:t>M2.2</a:t>
                      </a:r>
                      <a:endParaRPr lang="en-GB" sz="2000" dirty="0">
                        <a:solidFill>
                          <a:srgbClr val="003F5E"/>
                        </a:solidFill>
                        <a:effectLst/>
                        <a:latin typeface="+mn-lt"/>
                        <a:ea typeface="Calibri" panose="020F0502020204030204" pitchFamily="34" charset="0"/>
                      </a:endParaRPr>
                    </a:p>
                  </a:txBody>
                  <a:tcPr marL="27305" marR="27305" marT="27305" marB="27305"/>
                </a:tc>
                <a:tc>
                  <a:txBody>
                    <a:bodyPr/>
                    <a:lstStyle/>
                    <a:p>
                      <a:pPr marL="0" marR="0">
                        <a:spcBef>
                          <a:spcPts val="0"/>
                        </a:spcBef>
                        <a:spcAft>
                          <a:spcPts val="0"/>
                        </a:spcAft>
                      </a:pPr>
                      <a:r>
                        <a:rPr lang="en-GB" sz="2000" dirty="0" err="1" smtClean="0">
                          <a:solidFill>
                            <a:srgbClr val="003F5E"/>
                          </a:solidFill>
                          <a:effectLst/>
                          <a:latin typeface="+mn-lt"/>
                          <a:ea typeface="Times New Roman" panose="02020603050405020304" pitchFamily="18" charset="0"/>
                        </a:rPr>
                        <a:t>eID</a:t>
                      </a:r>
                      <a:r>
                        <a:rPr lang="en-GB" sz="2000" dirty="0" smtClean="0">
                          <a:solidFill>
                            <a:srgbClr val="003F5E"/>
                          </a:solidFill>
                          <a:effectLst/>
                          <a:latin typeface="+mn-lt"/>
                          <a:ea typeface="Times New Roman" panose="02020603050405020304" pitchFamily="18" charset="0"/>
                        </a:rPr>
                        <a:t> assurance model suitability assessed</a:t>
                      </a:r>
                      <a:endParaRPr lang="en-GB" sz="2000" dirty="0">
                        <a:solidFill>
                          <a:srgbClr val="003F5E"/>
                        </a:solidFill>
                        <a:effectLst/>
                        <a:latin typeface="+mn-lt"/>
                        <a:ea typeface="Calibri" panose="020F0502020204030204" pitchFamily="34" charset="0"/>
                      </a:endParaRPr>
                    </a:p>
                  </a:txBody>
                  <a:tcPr marL="27305" marR="27305" marT="27305" marB="27305"/>
                </a:tc>
                <a:tc>
                  <a:txBody>
                    <a:bodyPr/>
                    <a:lstStyle/>
                    <a:p>
                      <a:pPr marL="0" marR="0">
                        <a:spcBef>
                          <a:spcPts val="0"/>
                        </a:spcBef>
                        <a:spcAft>
                          <a:spcPts val="0"/>
                        </a:spcAft>
                      </a:pPr>
                      <a:r>
                        <a:rPr lang="en-GB" sz="2000" i="1" dirty="0" smtClean="0">
                          <a:solidFill>
                            <a:srgbClr val="003F5E"/>
                          </a:solidFill>
                          <a:effectLst/>
                          <a:latin typeface="+mn-lt"/>
                          <a:ea typeface="Times New Roman" panose="02020603050405020304" pitchFamily="18" charset="0"/>
                        </a:rPr>
                        <a:t>Report submitted to AEGIS</a:t>
                      </a:r>
                      <a:endParaRPr lang="en-GB" sz="2000" i="1" dirty="0">
                        <a:solidFill>
                          <a:srgbClr val="003F5E"/>
                        </a:solidFill>
                        <a:effectLst/>
                        <a:latin typeface="+mn-lt"/>
                        <a:ea typeface="Calibri" panose="020F0502020204030204" pitchFamily="34" charset="0"/>
                      </a:endParaRPr>
                    </a:p>
                  </a:txBody>
                  <a:tcPr marL="27305" marR="27305" marT="27305" marB="27305"/>
                </a:tc>
                <a:tc>
                  <a:txBody>
                    <a:bodyPr/>
                    <a:lstStyle/>
                    <a:p>
                      <a:pPr marL="0" marR="0">
                        <a:spcBef>
                          <a:spcPts val="0"/>
                        </a:spcBef>
                        <a:spcAft>
                          <a:spcPts val="0"/>
                        </a:spcAft>
                      </a:pPr>
                      <a:endParaRPr lang="en-GB" sz="2000" dirty="0">
                        <a:solidFill>
                          <a:srgbClr val="003F5E"/>
                        </a:solidFill>
                        <a:effectLst/>
                        <a:latin typeface="+mn-lt"/>
                        <a:ea typeface="Calibri" panose="020F0502020204030204" pitchFamily="34" charset="0"/>
                      </a:endParaRPr>
                    </a:p>
                  </a:txBody>
                  <a:tcPr marL="27305" marR="27305" marT="27305" marB="27305"/>
                </a:tc>
                <a:tc>
                  <a:txBody>
                    <a:bodyPr/>
                    <a:lstStyle/>
                    <a:p>
                      <a:pPr marL="0" marR="0">
                        <a:spcBef>
                          <a:spcPts val="0"/>
                        </a:spcBef>
                        <a:spcAft>
                          <a:spcPts val="0"/>
                        </a:spcAft>
                      </a:pPr>
                      <a:endParaRPr lang="en-GB" sz="2000" dirty="0">
                        <a:solidFill>
                          <a:srgbClr val="003F5E"/>
                        </a:solidFill>
                        <a:effectLst/>
                        <a:latin typeface="+mn-lt"/>
                        <a:ea typeface="Calibri" panose="020F0502020204030204" pitchFamily="34" charset="0"/>
                      </a:endParaRPr>
                    </a:p>
                  </a:txBody>
                  <a:tcPr marL="27305" marR="27305" marT="27305" marB="27305"/>
                </a:tc>
                <a:tc>
                  <a:txBody>
                    <a:bodyPr/>
                    <a:lstStyle/>
                    <a:p>
                      <a:pPr marL="0" marR="0">
                        <a:spcBef>
                          <a:spcPts val="0"/>
                        </a:spcBef>
                        <a:spcAft>
                          <a:spcPts val="0"/>
                        </a:spcAft>
                      </a:pPr>
                      <a:endParaRPr lang="en-GB" sz="2000" dirty="0">
                        <a:solidFill>
                          <a:srgbClr val="003F5E"/>
                        </a:solidFill>
                        <a:effectLst/>
                        <a:latin typeface="+mn-lt"/>
                        <a:ea typeface="Calibri" panose="020F0502020204030204" pitchFamily="34" charset="0"/>
                      </a:endParaRPr>
                    </a:p>
                  </a:txBody>
                  <a:tcPr marL="26670" marR="26670" marT="26670" marB="26670"/>
                </a:tc>
                <a:tc>
                  <a:txBody>
                    <a:bodyPr/>
                    <a:lstStyle/>
                    <a:p>
                      <a:pPr marL="0" marR="0">
                        <a:spcBef>
                          <a:spcPts val="0"/>
                        </a:spcBef>
                        <a:spcAft>
                          <a:spcPts val="0"/>
                        </a:spcAft>
                      </a:pPr>
                      <a:r>
                        <a:rPr lang="en-GB" sz="2000" dirty="0" smtClean="0">
                          <a:solidFill>
                            <a:srgbClr val="003F5E"/>
                          </a:solidFill>
                          <a:effectLst/>
                          <a:latin typeface="+mn-lt"/>
                          <a:ea typeface="Calibri" panose="020F0502020204030204" pitchFamily="34" charset="0"/>
                        </a:rPr>
                        <a:t>M18</a:t>
                      </a:r>
                      <a:endParaRPr lang="en-GB" sz="2000" dirty="0">
                        <a:solidFill>
                          <a:srgbClr val="003F5E"/>
                        </a:solidFill>
                        <a:effectLst/>
                        <a:latin typeface="+mn-lt"/>
                        <a:ea typeface="Calibri" panose="020F0502020204030204" pitchFamily="34" charset="0"/>
                      </a:endParaRPr>
                    </a:p>
                  </a:txBody>
                  <a:tcPr marL="26670" marR="26670" marT="26670" marB="26670"/>
                </a:tc>
                <a:extLst>
                  <a:ext uri="{0D108BD9-81ED-4DB2-BD59-A6C34878D82A}">
                    <a16:rowId xmlns:a16="http://schemas.microsoft.com/office/drawing/2014/main" val="4239728614"/>
                  </a:ext>
                </a:extLst>
              </a:tr>
              <a:tr h="1132914">
                <a:tc>
                  <a:txBody>
                    <a:bodyPr/>
                    <a:lstStyle/>
                    <a:p>
                      <a:pPr marL="0" marR="0">
                        <a:spcBef>
                          <a:spcPts val="0"/>
                        </a:spcBef>
                        <a:spcAft>
                          <a:spcPts val="0"/>
                        </a:spcAft>
                      </a:pPr>
                      <a:r>
                        <a:rPr lang="en-GB" sz="2000" dirty="0" smtClean="0">
                          <a:solidFill>
                            <a:srgbClr val="003F5E"/>
                          </a:solidFill>
                          <a:effectLst/>
                          <a:latin typeface="+mn-lt"/>
                        </a:rPr>
                        <a:t>D2.2</a:t>
                      </a:r>
                      <a:endParaRPr lang="en-GB" sz="2000" dirty="0">
                        <a:solidFill>
                          <a:srgbClr val="003F5E"/>
                        </a:solidFill>
                        <a:effectLst/>
                        <a:latin typeface="+mn-lt"/>
                        <a:ea typeface="Calibri" panose="020F0502020204030204" pitchFamily="34" charset="0"/>
                      </a:endParaRPr>
                    </a:p>
                  </a:txBody>
                  <a:tcPr marL="26670" marR="26670" marT="26670" marB="26670"/>
                </a:tc>
                <a:tc>
                  <a:txBody>
                    <a:bodyPr/>
                    <a:lstStyle/>
                    <a:p>
                      <a:pPr marL="0" marR="0">
                        <a:spcBef>
                          <a:spcPts val="0"/>
                        </a:spcBef>
                        <a:spcAft>
                          <a:spcPts val="0"/>
                        </a:spcAft>
                      </a:pPr>
                      <a:r>
                        <a:rPr lang="en-GB" sz="2000" b="1" dirty="0" smtClean="0">
                          <a:solidFill>
                            <a:srgbClr val="003F5E"/>
                          </a:solidFill>
                          <a:effectLst/>
                          <a:latin typeface="+mn-lt"/>
                        </a:rPr>
                        <a:t>AARC Policy Development Kit Revision</a:t>
                      </a:r>
                      <a:endParaRPr lang="en-GB" sz="2000" b="1" dirty="0">
                        <a:solidFill>
                          <a:srgbClr val="003F5E"/>
                        </a:solidFill>
                        <a:effectLst/>
                        <a:latin typeface="+mn-lt"/>
                        <a:ea typeface="Calibri" panose="020F0502020204030204" pitchFamily="34" charset="0"/>
                      </a:endParaRPr>
                    </a:p>
                  </a:txBody>
                  <a:tcPr marL="26670" marR="26670" marT="26670" marB="26670"/>
                </a:tc>
                <a:tc>
                  <a:txBody>
                    <a:bodyPr/>
                    <a:lstStyle/>
                    <a:p>
                      <a:pPr marL="0" marR="0">
                        <a:spcBef>
                          <a:spcPts val="0"/>
                        </a:spcBef>
                        <a:spcAft>
                          <a:spcPts val="0"/>
                        </a:spcAft>
                      </a:pPr>
                      <a:r>
                        <a:rPr lang="en-GB" sz="2000" dirty="0" smtClean="0">
                          <a:solidFill>
                            <a:srgbClr val="003F5E"/>
                          </a:solidFill>
                          <a:effectLst/>
                          <a:latin typeface="+mn-lt"/>
                        </a:rPr>
                        <a:t>Evolved suite of guidelines and templates for research and infrastructure communities</a:t>
                      </a:r>
                      <a:endParaRPr lang="en-GB" sz="2000" dirty="0">
                        <a:solidFill>
                          <a:srgbClr val="003F5E"/>
                        </a:solidFill>
                        <a:effectLst/>
                        <a:latin typeface="+mn-lt"/>
                        <a:ea typeface="Calibri" panose="020F0502020204030204" pitchFamily="34" charset="0"/>
                      </a:endParaRPr>
                    </a:p>
                  </a:txBody>
                  <a:tcPr marL="26670" marR="26670" marT="26670" marB="26670"/>
                </a:tc>
                <a:tc>
                  <a:txBody>
                    <a:bodyPr/>
                    <a:lstStyle/>
                    <a:p>
                      <a:pPr marL="0" marR="0">
                        <a:spcBef>
                          <a:spcPts val="0"/>
                        </a:spcBef>
                        <a:spcAft>
                          <a:spcPts val="0"/>
                        </a:spcAft>
                      </a:pPr>
                      <a:r>
                        <a:rPr lang="en-GB" sz="2000" dirty="0" smtClean="0">
                          <a:solidFill>
                            <a:srgbClr val="003F5E"/>
                          </a:solidFill>
                          <a:effectLst/>
                          <a:latin typeface="+mn-lt"/>
                        </a:rPr>
                        <a:t>WP2</a:t>
                      </a:r>
                      <a:endParaRPr lang="en-GB" sz="2000" dirty="0">
                        <a:solidFill>
                          <a:srgbClr val="003F5E"/>
                        </a:solidFill>
                        <a:effectLst/>
                        <a:latin typeface="+mn-lt"/>
                        <a:ea typeface="Calibri" panose="020F0502020204030204" pitchFamily="34" charset="0"/>
                      </a:endParaRPr>
                    </a:p>
                  </a:txBody>
                  <a:tcPr marL="26670" marR="26670" marT="26670" marB="26670"/>
                </a:tc>
                <a:tc>
                  <a:txBody>
                    <a:bodyPr/>
                    <a:lstStyle/>
                    <a:p>
                      <a:pPr marL="0" marR="0">
                        <a:spcBef>
                          <a:spcPts val="0"/>
                        </a:spcBef>
                        <a:spcAft>
                          <a:spcPts val="0"/>
                        </a:spcAft>
                      </a:pPr>
                      <a:r>
                        <a:rPr lang="en-GB" sz="2000" dirty="0" smtClean="0">
                          <a:solidFill>
                            <a:srgbClr val="003F5E"/>
                          </a:solidFill>
                          <a:effectLst/>
                          <a:latin typeface="+mn-lt"/>
                        </a:rPr>
                        <a:t>Nikhef</a:t>
                      </a:r>
                      <a:endParaRPr lang="en-GB" sz="2000" dirty="0">
                        <a:solidFill>
                          <a:srgbClr val="003F5E"/>
                        </a:solidFill>
                        <a:effectLst/>
                        <a:latin typeface="+mn-lt"/>
                        <a:ea typeface="Calibri" panose="020F0502020204030204" pitchFamily="34" charset="0"/>
                      </a:endParaRPr>
                    </a:p>
                  </a:txBody>
                  <a:tcPr marL="26670" marR="26670" marT="26670" marB="26670"/>
                </a:tc>
                <a:tc>
                  <a:txBody>
                    <a:bodyPr/>
                    <a:lstStyle/>
                    <a:p>
                      <a:pPr marL="0" marR="0">
                        <a:spcBef>
                          <a:spcPts val="0"/>
                        </a:spcBef>
                        <a:spcAft>
                          <a:spcPts val="0"/>
                        </a:spcAft>
                      </a:pPr>
                      <a:r>
                        <a:rPr lang="en-GB" sz="2000" dirty="0" smtClean="0">
                          <a:solidFill>
                            <a:srgbClr val="003F5E"/>
                          </a:solidFill>
                          <a:effectLst/>
                          <a:latin typeface="+mn-lt"/>
                        </a:rPr>
                        <a:t>R</a:t>
                      </a:r>
                      <a:endParaRPr lang="en-GB" sz="2000" dirty="0">
                        <a:solidFill>
                          <a:srgbClr val="003F5E"/>
                        </a:solidFill>
                        <a:effectLst/>
                        <a:latin typeface="+mn-lt"/>
                        <a:ea typeface="Calibri" panose="020F0502020204030204" pitchFamily="34" charset="0"/>
                      </a:endParaRPr>
                    </a:p>
                  </a:txBody>
                  <a:tcPr marL="26670" marR="26670" marT="26670" marB="26670"/>
                </a:tc>
                <a:tc>
                  <a:txBody>
                    <a:bodyPr/>
                    <a:lstStyle/>
                    <a:p>
                      <a:pPr marL="0" marR="0">
                        <a:spcBef>
                          <a:spcPts val="0"/>
                        </a:spcBef>
                        <a:spcAft>
                          <a:spcPts val="0"/>
                        </a:spcAft>
                      </a:pPr>
                      <a:r>
                        <a:rPr lang="en-GB" sz="2000" dirty="0" smtClean="0">
                          <a:solidFill>
                            <a:srgbClr val="003F5E"/>
                          </a:solidFill>
                          <a:effectLst/>
                          <a:latin typeface="+mn-lt"/>
                        </a:rPr>
                        <a:t>M24 </a:t>
                      </a:r>
                      <a:endParaRPr lang="en-GB" sz="2000" dirty="0">
                        <a:solidFill>
                          <a:srgbClr val="003F5E"/>
                        </a:solidFill>
                        <a:effectLst/>
                        <a:latin typeface="+mn-lt"/>
                        <a:ea typeface="Calibri" panose="020F0502020204030204" pitchFamily="34" charset="0"/>
                      </a:endParaRPr>
                    </a:p>
                  </a:txBody>
                  <a:tcPr marL="26670" marR="26670" marT="26670" marB="26670"/>
                </a:tc>
                <a:extLst>
                  <a:ext uri="{0D108BD9-81ED-4DB2-BD59-A6C34878D82A}">
                    <a16:rowId xmlns:a16="http://schemas.microsoft.com/office/drawing/2014/main" val="3976929937"/>
                  </a:ext>
                </a:extLst>
              </a:tr>
            </a:tbl>
          </a:graphicData>
        </a:graphic>
      </p:graphicFrame>
      <p:sp>
        <p:nvSpPr>
          <p:cNvPr id="3" name="Slide Number Placeholder 2"/>
          <p:cNvSpPr>
            <a:spLocks noGrp="1"/>
          </p:cNvSpPr>
          <p:nvPr>
            <p:ph type="sldNum" sz="quarter" idx="12"/>
          </p:nvPr>
        </p:nvSpPr>
        <p:spPr/>
        <p:txBody>
          <a:bodyPr/>
          <a:lstStyle/>
          <a:p>
            <a:fld id="{6F576E6A-F32A-4612-884C-86870357C6B4}" type="slidenum">
              <a:rPr lang="en-GB" smtClean="0"/>
              <a:pPr/>
              <a:t>17</a:t>
            </a:fld>
            <a:endParaRPr lang="en-GB"/>
          </a:p>
        </p:txBody>
      </p:sp>
      <p:sp>
        <p:nvSpPr>
          <p:cNvPr id="4" name="Title 3"/>
          <p:cNvSpPr>
            <a:spLocks noGrp="1"/>
          </p:cNvSpPr>
          <p:nvPr>
            <p:ph type="title"/>
          </p:nvPr>
        </p:nvSpPr>
        <p:spPr/>
        <p:txBody>
          <a:bodyPr/>
          <a:lstStyle/>
          <a:p>
            <a:r>
              <a:rPr lang="en-GB" dirty="0" smtClean="0"/>
              <a:t>Deliverables</a:t>
            </a:r>
            <a:endParaRPr lang="en-GB" dirty="0"/>
          </a:p>
        </p:txBody>
      </p:sp>
    </p:spTree>
    <p:extLst>
      <p:ext uri="{BB962C8B-B14F-4D97-AF65-F5344CB8AC3E}">
        <p14:creationId xmlns:p14="http://schemas.microsoft.com/office/powerpoint/2010/main" val="622541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18</a:t>
            </a:fld>
            <a:endParaRPr lang="en-GB"/>
          </a:p>
        </p:txBody>
      </p:sp>
      <p:sp>
        <p:nvSpPr>
          <p:cNvPr id="5" name="Title 4"/>
          <p:cNvSpPr>
            <a:spLocks noGrp="1"/>
          </p:cNvSpPr>
          <p:nvPr>
            <p:ph type="title"/>
          </p:nvPr>
        </p:nvSpPr>
        <p:spPr>
          <a:xfrm>
            <a:off x="4316819" y="74649"/>
            <a:ext cx="5750914" cy="1325563"/>
          </a:xfrm>
        </p:spPr>
        <p:txBody>
          <a:bodyPr/>
          <a:lstStyle/>
          <a:p>
            <a:r>
              <a:rPr lang="en-GB" dirty="0" smtClean="0"/>
              <a:t>One AARC </a:t>
            </a:r>
            <a:r>
              <a:rPr lang="en-GB" dirty="0"/>
              <a:t>(Policy) </a:t>
            </a:r>
            <a:r>
              <a:rPr lang="en-GB" dirty="0" smtClean="0"/>
              <a:t>Tree …</a:t>
            </a:r>
            <a:endParaRPr lang="en-GB" dirty="0"/>
          </a:p>
        </p:txBody>
      </p:sp>
      <p:sp>
        <p:nvSpPr>
          <p:cNvPr id="2" name="Content Placeholder 1"/>
          <p:cNvSpPr>
            <a:spLocks noGrp="1"/>
          </p:cNvSpPr>
          <p:nvPr>
            <p:ph idx="4294967295"/>
          </p:nvPr>
        </p:nvSpPr>
        <p:spPr>
          <a:xfrm>
            <a:off x="455646" y="4223657"/>
            <a:ext cx="10453654" cy="1538514"/>
          </a:xfrm>
        </p:spPr>
        <p:txBody>
          <a:bodyPr>
            <a:normAutofit/>
          </a:bodyPr>
          <a:lstStyle/>
          <a:p>
            <a:pPr marL="0" indent="0">
              <a:buNone/>
            </a:pPr>
            <a:r>
              <a:rPr lang="en-GB" sz="3200" b="1" dirty="0" smtClean="0">
                <a:solidFill>
                  <a:srgbClr val="F6791C"/>
                </a:solidFill>
              </a:rPr>
              <a:t>But: do you really want two trunks??</a:t>
            </a:r>
            <a:endParaRPr lang="en-GB" sz="3200" b="1" dirty="0">
              <a:solidFill>
                <a:srgbClr val="F6791C"/>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287" y="74649"/>
            <a:ext cx="3634660" cy="3634660"/>
          </a:xfrm>
          <a:prstGeom prst="rect">
            <a:avLst/>
          </a:prstGeom>
        </p:spPr>
      </p:pic>
      <p:sp>
        <p:nvSpPr>
          <p:cNvPr id="7" name="TextBox 6"/>
          <p:cNvSpPr txBox="1"/>
          <p:nvPr/>
        </p:nvSpPr>
        <p:spPr>
          <a:xfrm>
            <a:off x="4316819" y="3279308"/>
            <a:ext cx="7126631" cy="461665"/>
          </a:xfrm>
          <a:prstGeom prst="rect">
            <a:avLst/>
          </a:prstGeom>
          <a:noFill/>
        </p:spPr>
        <p:txBody>
          <a:bodyPr wrap="none" rtlCol="0">
            <a:spAutoFit/>
          </a:bodyPr>
          <a:lstStyle/>
          <a:p>
            <a:r>
              <a:rPr lang="en-GB" sz="1200" dirty="0" smtClean="0">
                <a:solidFill>
                  <a:srgbClr val="003F5E"/>
                </a:solidFill>
              </a:rPr>
              <a:t>Image generated by Adobe Firefly</a:t>
            </a:r>
          </a:p>
          <a:p>
            <a:r>
              <a:rPr lang="en-GB" sz="1200" dirty="0" smtClean="0">
                <a:solidFill>
                  <a:srgbClr val="003F5E"/>
                </a:solidFill>
              </a:rPr>
              <a:t>prompt “</a:t>
            </a:r>
            <a:r>
              <a:rPr lang="en-US" sz="1200" dirty="0" smtClean="0">
                <a:solidFill>
                  <a:srgbClr val="003F5E"/>
                </a:solidFill>
              </a:rPr>
              <a:t>image </a:t>
            </a:r>
            <a:r>
              <a:rPr lang="en-US" sz="1200" dirty="0">
                <a:solidFill>
                  <a:srgbClr val="003F5E"/>
                </a:solidFill>
              </a:rPr>
              <a:t>of a broad-leaved lemon tree with a person sitting below it leaning against the </a:t>
            </a:r>
            <a:r>
              <a:rPr lang="en-US" sz="1200" dirty="0" smtClean="0">
                <a:solidFill>
                  <a:srgbClr val="003F5E"/>
                </a:solidFill>
              </a:rPr>
              <a:t>trunk in the sun”</a:t>
            </a:r>
            <a:endParaRPr lang="en-GB" sz="1200" dirty="0">
              <a:solidFill>
                <a:srgbClr val="003F5E"/>
              </a:solidFill>
            </a:endParaRPr>
          </a:p>
        </p:txBody>
      </p:sp>
    </p:spTree>
    <p:extLst>
      <p:ext uri="{BB962C8B-B14F-4D97-AF65-F5344CB8AC3E}">
        <p14:creationId xmlns:p14="http://schemas.microsoft.com/office/powerpoint/2010/main" val="1875049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F576E6A-F32A-4612-884C-86870357C6B4}" type="slidenum">
              <a:rPr lang="en-GB" smtClean="0"/>
              <a:t>19</a:t>
            </a:fld>
            <a:endParaRPr lang="en-GB"/>
          </a:p>
        </p:txBody>
      </p:sp>
      <p:sp>
        <p:nvSpPr>
          <p:cNvPr id="5" name="Title 4"/>
          <p:cNvSpPr>
            <a:spLocks noGrp="1"/>
          </p:cNvSpPr>
          <p:nvPr>
            <p:ph type="title"/>
          </p:nvPr>
        </p:nvSpPr>
        <p:spPr/>
        <p:txBody>
          <a:bodyPr/>
          <a:lstStyle/>
          <a:p>
            <a:r>
              <a:rPr lang="en-GB" dirty="0" smtClean="0"/>
              <a:t>Dedicated work package to collect requirements from (new) communities</a:t>
            </a:r>
            <a:endParaRPr lang="en-GB" dirty="0"/>
          </a:p>
        </p:txBody>
      </p:sp>
      <p:sp>
        <p:nvSpPr>
          <p:cNvPr id="6" name="Google Shape;127;g28ef9c00880_0_0"/>
          <p:cNvSpPr/>
          <p:nvPr/>
        </p:nvSpPr>
        <p:spPr>
          <a:xfrm rot="5400000">
            <a:off x="197680" y="1709049"/>
            <a:ext cx="2371062" cy="1546925"/>
          </a:xfrm>
          <a:prstGeom prst="chevron">
            <a:avLst>
              <a:gd name="adj" fmla="val 50000"/>
            </a:avLst>
          </a:prstGeom>
          <a:solidFill>
            <a:srgbClr val="599BD5"/>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8;g28ef9c00880_0_0"/>
          <p:cNvSpPr txBox="1"/>
          <p:nvPr/>
        </p:nvSpPr>
        <p:spPr>
          <a:xfrm>
            <a:off x="638286" y="1977644"/>
            <a:ext cx="1489675" cy="1251651"/>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Clr>
                <a:srgbClr val="000000"/>
              </a:buClr>
              <a:buSzPts val="1050"/>
              <a:buFont typeface="Arial"/>
              <a:buNone/>
            </a:pPr>
            <a:r>
              <a:rPr lang="en-GB" sz="1800" i="0" u="none" strike="noStrike" cap="none" dirty="0">
                <a:solidFill>
                  <a:schemeClr val="lt1"/>
                </a:solidFill>
                <a:latin typeface="Calibri"/>
                <a:ea typeface="Calibri"/>
                <a:cs typeface="Calibri"/>
                <a:sym typeface="Calibri"/>
              </a:rPr>
              <a:t>Landscape analysis of AARC BPA adoption </a:t>
            </a:r>
            <a:endParaRPr sz="1800" dirty="0">
              <a:latin typeface="Calibri"/>
              <a:ea typeface="Calibri"/>
              <a:cs typeface="Calibri"/>
              <a:sym typeface="Calibri"/>
            </a:endParaRPr>
          </a:p>
        </p:txBody>
      </p:sp>
      <p:sp>
        <p:nvSpPr>
          <p:cNvPr id="8" name="Google Shape;129;g28ef9c00880_0_0"/>
          <p:cNvSpPr/>
          <p:nvPr/>
        </p:nvSpPr>
        <p:spPr>
          <a:xfrm rot="5400000">
            <a:off x="5787444" y="-2321964"/>
            <a:ext cx="1656812" cy="8894700"/>
          </a:xfrm>
          <a:prstGeom prst="round2SameRect">
            <a:avLst>
              <a:gd name="adj1" fmla="val 16667"/>
              <a:gd name="adj2" fmla="val 0"/>
            </a:avLst>
          </a:prstGeom>
          <a:solidFill>
            <a:schemeClr val="lt1">
              <a:alpha val="89800"/>
            </a:schemeClr>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1000"/>
              </a:spcAft>
              <a:buNone/>
            </a:pPr>
            <a:endParaRPr/>
          </a:p>
        </p:txBody>
      </p:sp>
      <p:sp>
        <p:nvSpPr>
          <p:cNvPr id="9" name="Google Shape;130;g28ef9c00880_0_0"/>
          <p:cNvSpPr txBox="1"/>
          <p:nvPr/>
        </p:nvSpPr>
        <p:spPr>
          <a:xfrm>
            <a:off x="2310776" y="1359336"/>
            <a:ext cx="8654637" cy="1503076"/>
          </a:xfrm>
          <a:prstGeom prst="rect">
            <a:avLst/>
          </a:prstGeom>
          <a:noFill/>
          <a:ln>
            <a:noFill/>
          </a:ln>
        </p:spPr>
        <p:txBody>
          <a:bodyPr spcFirstLastPara="1" wrap="square" lIns="99550" tIns="8875" rIns="8875" bIns="8875" anchor="ctr" anchorCtr="0">
            <a:noAutofit/>
          </a:bodyPr>
          <a:lstStyle/>
          <a:p>
            <a:pPr marL="114300" marR="0" lvl="1" indent="-127000" algn="l" rtl="0">
              <a:lnSpc>
                <a:spcPct val="100000"/>
              </a:lnSpc>
              <a:spcBef>
                <a:spcPts val="0"/>
              </a:spcBef>
              <a:spcAft>
                <a:spcPts val="0"/>
              </a:spcAft>
              <a:buClr>
                <a:srgbClr val="003F5E"/>
              </a:buClr>
              <a:buSzPts val="1600"/>
              <a:buFont typeface="Calibri"/>
              <a:buChar char="•"/>
            </a:pPr>
            <a:r>
              <a:rPr lang="en-GB" dirty="0" smtClean="0">
                <a:solidFill>
                  <a:srgbClr val="003F5E"/>
                </a:solidFill>
                <a:latin typeface="Calibri"/>
                <a:ea typeface="Calibri"/>
                <a:cs typeface="Calibri"/>
                <a:sym typeface="Calibri"/>
              </a:rPr>
              <a:t>Conduct </a:t>
            </a:r>
            <a:r>
              <a:rPr lang="en-GB" dirty="0">
                <a:solidFill>
                  <a:srgbClr val="003F5E"/>
                </a:solidFill>
                <a:latin typeface="Calibri"/>
                <a:ea typeface="Calibri"/>
                <a:cs typeface="Calibri"/>
                <a:sym typeface="Calibri"/>
              </a:rPr>
              <a:t>an </a:t>
            </a:r>
            <a:r>
              <a:rPr lang="en-GB" i="0" u="none" strike="noStrike" cap="none" dirty="0">
                <a:solidFill>
                  <a:srgbClr val="003F5E"/>
                </a:solidFill>
                <a:latin typeface="Calibri"/>
                <a:ea typeface="Calibri"/>
                <a:cs typeface="Calibri"/>
                <a:sym typeface="Calibri"/>
              </a:rPr>
              <a:t>AARC BPA </a:t>
            </a:r>
            <a:r>
              <a:rPr lang="en-GB" b="1" i="0" u="none" strike="noStrike" cap="none" dirty="0">
                <a:solidFill>
                  <a:srgbClr val="003F5E"/>
                </a:solidFill>
                <a:latin typeface="Calibri"/>
                <a:ea typeface="Calibri"/>
                <a:cs typeface="Calibri"/>
                <a:sym typeface="Calibri"/>
              </a:rPr>
              <a:t>adoption survey </a:t>
            </a:r>
            <a:r>
              <a:rPr lang="en-GB" i="0" u="none" strike="noStrike" cap="none" dirty="0">
                <a:solidFill>
                  <a:srgbClr val="003F5E"/>
                </a:solidFill>
                <a:latin typeface="Calibri"/>
                <a:ea typeface="Calibri"/>
                <a:cs typeface="Calibri"/>
                <a:sym typeface="Calibri"/>
              </a:rPr>
              <a:t>among the </a:t>
            </a:r>
            <a:r>
              <a:rPr lang="en-GB" i="0" u="none" strike="noStrike" cap="none" dirty="0" smtClean="0">
                <a:solidFill>
                  <a:srgbClr val="003F5E"/>
                </a:solidFill>
                <a:latin typeface="Calibri"/>
                <a:ea typeface="Calibri"/>
                <a:cs typeface="Calibri"/>
                <a:sym typeface="Calibri"/>
              </a:rPr>
              <a:t>R</a:t>
            </a:r>
            <a:r>
              <a:rPr lang="en-GB" dirty="0" smtClean="0">
                <a:solidFill>
                  <a:srgbClr val="003F5E"/>
                </a:solidFill>
                <a:latin typeface="Calibri"/>
                <a:ea typeface="Calibri"/>
                <a:cs typeface="Calibri"/>
                <a:sym typeface="Calibri"/>
              </a:rPr>
              <a:t>I</a:t>
            </a:r>
            <a:r>
              <a:rPr lang="en-GB" i="0" u="none" strike="noStrike" cap="none" dirty="0" smtClean="0">
                <a:solidFill>
                  <a:srgbClr val="003F5E"/>
                </a:solidFill>
                <a:latin typeface="Calibri"/>
                <a:ea typeface="Calibri"/>
                <a:cs typeface="Calibri"/>
                <a:sym typeface="Calibri"/>
              </a:rPr>
              <a:t>s,</a:t>
            </a:r>
            <a:br>
              <a:rPr lang="en-GB" i="0" u="none" strike="noStrike" cap="none" dirty="0" smtClean="0">
                <a:solidFill>
                  <a:srgbClr val="003F5E"/>
                </a:solidFill>
                <a:latin typeface="Calibri"/>
                <a:ea typeface="Calibri"/>
                <a:cs typeface="Calibri"/>
                <a:sym typeface="Calibri"/>
              </a:rPr>
            </a:br>
            <a:r>
              <a:rPr lang="en-GB" dirty="0" smtClean="0">
                <a:solidFill>
                  <a:srgbClr val="003F5E"/>
                </a:solidFill>
                <a:latin typeface="Calibri"/>
                <a:ea typeface="Calibri"/>
                <a:cs typeface="Calibri"/>
                <a:sym typeface="Calibri"/>
              </a:rPr>
              <a:t>online </a:t>
            </a:r>
            <a:r>
              <a:rPr lang="en-GB" dirty="0">
                <a:solidFill>
                  <a:srgbClr val="003F5E"/>
                </a:solidFill>
                <a:latin typeface="Calibri"/>
                <a:ea typeface="Calibri"/>
                <a:cs typeface="Calibri"/>
                <a:sym typeface="Calibri"/>
              </a:rPr>
              <a:t>survey accompanied by the arranged conversations with the individual RIs</a:t>
            </a:r>
            <a:endParaRPr dirty="0">
              <a:solidFill>
                <a:srgbClr val="003F5E"/>
              </a:solidFill>
              <a:latin typeface="Calibri"/>
              <a:ea typeface="Calibri"/>
              <a:cs typeface="Calibri"/>
              <a:sym typeface="Calibri"/>
            </a:endParaRPr>
          </a:p>
          <a:p>
            <a:pPr marL="114300" marR="0" lvl="1" indent="-127000" algn="l" rtl="0">
              <a:lnSpc>
                <a:spcPct val="100000"/>
              </a:lnSpc>
              <a:spcBef>
                <a:spcPts val="1000"/>
              </a:spcBef>
              <a:spcAft>
                <a:spcPts val="0"/>
              </a:spcAft>
              <a:buClr>
                <a:srgbClr val="003F5E"/>
              </a:buClr>
              <a:buSzPts val="1600"/>
              <a:buFont typeface="Calibri"/>
              <a:buChar char="•"/>
            </a:pPr>
            <a:r>
              <a:rPr lang="en-GB" i="0" u="none" strike="noStrike" cap="none" dirty="0">
                <a:solidFill>
                  <a:srgbClr val="003F5E"/>
                </a:solidFill>
                <a:latin typeface="Calibri"/>
                <a:ea typeface="Calibri"/>
                <a:cs typeface="Calibri"/>
                <a:sym typeface="Calibri"/>
              </a:rPr>
              <a:t>Collect </a:t>
            </a:r>
            <a:r>
              <a:rPr lang="en-GB" i="0" u="none" strike="noStrike" cap="none" dirty="0" smtClean="0">
                <a:solidFill>
                  <a:srgbClr val="003F5E"/>
                </a:solidFill>
                <a:latin typeface="Calibri"/>
                <a:ea typeface="Calibri"/>
                <a:cs typeface="Calibri"/>
                <a:sym typeface="Calibri"/>
              </a:rPr>
              <a:t>information on current deployment </a:t>
            </a:r>
            <a:r>
              <a:rPr lang="en-GB" i="0" u="none" strike="noStrike" cap="none" dirty="0">
                <a:solidFill>
                  <a:srgbClr val="003F5E"/>
                </a:solidFill>
                <a:latin typeface="Calibri"/>
                <a:ea typeface="Calibri"/>
                <a:cs typeface="Calibri"/>
                <a:sym typeface="Calibri"/>
              </a:rPr>
              <a:t>of AARC BPA </a:t>
            </a:r>
            <a:r>
              <a:rPr lang="en-GB" i="0" u="none" strike="noStrike" cap="none" dirty="0" smtClean="0">
                <a:solidFill>
                  <a:srgbClr val="003F5E"/>
                </a:solidFill>
                <a:latin typeface="Calibri"/>
                <a:ea typeface="Calibri"/>
                <a:cs typeface="Calibri"/>
                <a:sym typeface="Calibri"/>
              </a:rPr>
              <a:t>AAIs </a:t>
            </a:r>
            <a:r>
              <a:rPr lang="en-GB" dirty="0">
                <a:solidFill>
                  <a:srgbClr val="003F5E"/>
                </a:solidFill>
                <a:latin typeface="Calibri"/>
                <a:ea typeface="Calibri"/>
                <a:cs typeface="Calibri"/>
                <a:sym typeface="Calibri"/>
              </a:rPr>
              <a:t>and</a:t>
            </a:r>
            <a:r>
              <a:rPr lang="en-GB" i="0" u="none" strike="noStrike" cap="none" dirty="0">
                <a:solidFill>
                  <a:srgbClr val="003F5E"/>
                </a:solidFill>
                <a:latin typeface="Calibri"/>
                <a:ea typeface="Calibri"/>
                <a:cs typeface="Calibri"/>
                <a:sym typeface="Calibri"/>
              </a:rPr>
              <a:t> adoption </a:t>
            </a:r>
            <a:r>
              <a:rPr lang="en-GB" i="0" u="none" strike="noStrike" cap="none" dirty="0" smtClean="0">
                <a:solidFill>
                  <a:srgbClr val="003F5E"/>
                </a:solidFill>
                <a:latin typeface="Calibri"/>
                <a:ea typeface="Calibri"/>
                <a:cs typeface="Calibri"/>
                <a:sym typeface="Calibri"/>
              </a:rPr>
              <a:t>of guidelines</a:t>
            </a:r>
            <a:endParaRPr i="0" u="none" strike="noStrike" cap="none" dirty="0">
              <a:solidFill>
                <a:srgbClr val="003F5E"/>
              </a:solidFill>
              <a:latin typeface="Calibri"/>
              <a:ea typeface="Calibri"/>
              <a:cs typeface="Calibri"/>
              <a:sym typeface="Calibri"/>
            </a:endParaRPr>
          </a:p>
          <a:p>
            <a:pPr marL="0" marR="0" lvl="0" indent="0" algn="l" rtl="0">
              <a:lnSpc>
                <a:spcPct val="100000"/>
              </a:lnSpc>
              <a:spcBef>
                <a:spcPts val="1000"/>
              </a:spcBef>
              <a:spcAft>
                <a:spcPts val="0"/>
              </a:spcAft>
              <a:buNone/>
            </a:pPr>
            <a:r>
              <a:rPr lang="en-GB" dirty="0">
                <a:solidFill>
                  <a:srgbClr val="003F5E"/>
                </a:solidFill>
                <a:latin typeface="Calibri"/>
                <a:ea typeface="Calibri"/>
                <a:cs typeface="Calibri"/>
                <a:sym typeface="Calibri"/>
              </a:rPr>
              <a:t>Result</a:t>
            </a:r>
            <a:r>
              <a:rPr lang="en-GB" dirty="0" smtClean="0">
                <a:solidFill>
                  <a:srgbClr val="003F5E"/>
                </a:solidFill>
                <a:latin typeface="Calibri"/>
                <a:ea typeface="Calibri"/>
                <a:cs typeface="Calibri"/>
                <a:sym typeface="Calibri"/>
              </a:rPr>
              <a:t>:  </a:t>
            </a:r>
            <a:r>
              <a:rPr lang="en-GB" b="1" dirty="0" smtClean="0">
                <a:solidFill>
                  <a:srgbClr val="003F5E"/>
                </a:solidFill>
                <a:latin typeface="Calibri"/>
                <a:ea typeface="Calibri"/>
                <a:cs typeface="Calibri"/>
                <a:sym typeface="Calibri"/>
              </a:rPr>
              <a:t>Landscape </a:t>
            </a:r>
            <a:r>
              <a:rPr lang="en-GB" b="1" dirty="0">
                <a:solidFill>
                  <a:srgbClr val="003F5E"/>
                </a:solidFill>
                <a:latin typeface="Calibri"/>
                <a:ea typeface="Calibri"/>
                <a:cs typeface="Calibri"/>
                <a:sym typeface="Calibri"/>
              </a:rPr>
              <a:t>analysis of AARC BPA adoption </a:t>
            </a:r>
            <a:r>
              <a:rPr lang="en-GB" b="1" dirty="0" smtClean="0">
                <a:solidFill>
                  <a:srgbClr val="003F5E"/>
                </a:solidFill>
                <a:latin typeface="Calibri"/>
                <a:ea typeface="Calibri"/>
                <a:cs typeface="Calibri"/>
                <a:sym typeface="Calibri"/>
              </a:rPr>
              <a:t>(around December 2024)</a:t>
            </a:r>
            <a:endParaRPr b="1" dirty="0">
              <a:solidFill>
                <a:srgbClr val="003F5E"/>
              </a:solidFill>
              <a:latin typeface="Calibri"/>
              <a:ea typeface="Calibri"/>
              <a:cs typeface="Calibri"/>
              <a:sym typeface="Calibri"/>
            </a:endParaRPr>
          </a:p>
        </p:txBody>
      </p:sp>
      <p:sp>
        <p:nvSpPr>
          <p:cNvPr id="10" name="Google Shape;131;g28ef9c00880_0_0"/>
          <p:cNvSpPr/>
          <p:nvPr/>
        </p:nvSpPr>
        <p:spPr>
          <a:xfrm rot="5400000">
            <a:off x="213825" y="3356842"/>
            <a:ext cx="2339100" cy="1547100"/>
          </a:xfrm>
          <a:prstGeom prst="chevron">
            <a:avLst>
              <a:gd name="adj" fmla="val 50000"/>
            </a:avLst>
          </a:prstGeom>
          <a:solidFill>
            <a:srgbClr val="F57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2;g28ef9c00880_0_0"/>
          <p:cNvSpPr txBox="1"/>
          <p:nvPr/>
        </p:nvSpPr>
        <p:spPr>
          <a:xfrm>
            <a:off x="609575" y="3878707"/>
            <a:ext cx="1593300" cy="798600"/>
          </a:xfrm>
          <a:prstGeom prst="rect">
            <a:avLst/>
          </a:prstGeom>
          <a:no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Clr>
                <a:srgbClr val="000000"/>
              </a:buClr>
              <a:buSzPts val="1050"/>
              <a:buFont typeface="Arial"/>
              <a:buNone/>
            </a:pPr>
            <a:r>
              <a:rPr lang="en-GB" sz="1800" dirty="0">
                <a:solidFill>
                  <a:schemeClr val="lt1"/>
                </a:solidFill>
                <a:latin typeface="Calibri"/>
                <a:ea typeface="Calibri"/>
                <a:cs typeface="Calibri"/>
                <a:sym typeface="Calibri"/>
              </a:rPr>
              <a:t>Use cases requirements </a:t>
            </a:r>
            <a:r>
              <a:rPr lang="en-GB" sz="1800" dirty="0" smtClean="0">
                <a:solidFill>
                  <a:schemeClr val="lt1"/>
                </a:solidFill>
                <a:latin typeface="Calibri"/>
                <a:ea typeface="Calibri"/>
                <a:cs typeface="Calibri"/>
                <a:sym typeface="Calibri"/>
              </a:rPr>
              <a:t>&amp; consultations</a:t>
            </a:r>
            <a:endParaRPr sz="1800" dirty="0">
              <a:solidFill>
                <a:schemeClr val="lt1"/>
              </a:solidFill>
              <a:latin typeface="Calibri"/>
              <a:ea typeface="Calibri"/>
              <a:cs typeface="Calibri"/>
              <a:sym typeface="Calibri"/>
            </a:endParaRPr>
          </a:p>
        </p:txBody>
      </p:sp>
      <p:sp>
        <p:nvSpPr>
          <p:cNvPr id="12" name="Google Shape;133;g28ef9c00880_0_0"/>
          <p:cNvSpPr/>
          <p:nvPr/>
        </p:nvSpPr>
        <p:spPr>
          <a:xfrm rot="5400000">
            <a:off x="5609445" y="-487153"/>
            <a:ext cx="2011422" cy="8893312"/>
          </a:xfrm>
          <a:prstGeom prst="round2SameRect">
            <a:avLst>
              <a:gd name="adj1" fmla="val 16667"/>
              <a:gd name="adj2" fmla="val 0"/>
            </a:avLst>
          </a:prstGeom>
          <a:solidFill>
            <a:schemeClr val="lt1">
              <a:alpha val="89800"/>
            </a:schemeClr>
          </a:solidFill>
          <a:ln w="25400" cap="flat" cmpd="sng">
            <a:solidFill>
              <a:srgbClr val="F57B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4;g28ef9c00880_0_0"/>
          <p:cNvSpPr txBox="1"/>
          <p:nvPr/>
        </p:nvSpPr>
        <p:spPr>
          <a:xfrm>
            <a:off x="2310777" y="2939280"/>
            <a:ext cx="8751034" cy="1968137"/>
          </a:xfrm>
          <a:prstGeom prst="rect">
            <a:avLst/>
          </a:prstGeom>
          <a:noFill/>
          <a:ln>
            <a:noFill/>
          </a:ln>
        </p:spPr>
        <p:txBody>
          <a:bodyPr spcFirstLastPara="1" wrap="square" lIns="99550" tIns="8875" rIns="8875" bIns="8875" anchor="ctr" anchorCtr="0">
            <a:noAutofit/>
          </a:bodyPr>
          <a:lstStyle/>
          <a:p>
            <a:pPr marL="114300" marR="0" lvl="1" indent="-127000" algn="l" rtl="0">
              <a:lnSpc>
                <a:spcPct val="100000"/>
              </a:lnSpc>
              <a:spcBef>
                <a:spcPts val="1000"/>
              </a:spcBef>
              <a:spcAft>
                <a:spcPts val="0"/>
              </a:spcAft>
              <a:buClr>
                <a:srgbClr val="003F5E"/>
              </a:buClr>
              <a:buSzPts val="1600"/>
              <a:buFont typeface="Calibri"/>
              <a:buChar char="•"/>
            </a:pPr>
            <a:r>
              <a:rPr lang="en-GB" dirty="0" smtClean="0">
                <a:solidFill>
                  <a:srgbClr val="003F5E"/>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Design </a:t>
            </a:r>
            <a:r>
              <a:rPr lang="en-GB" dirty="0">
                <a:solidFill>
                  <a:srgbClr val="003F5E"/>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and create </a:t>
            </a:r>
            <a:r>
              <a:rPr lang="en-GB" dirty="0" smtClean="0">
                <a:solidFill>
                  <a:srgbClr val="003F5E"/>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survey (including technology and policy questions) </a:t>
            </a:r>
            <a:r>
              <a:rPr lang="en-GB" dirty="0" smtClean="0">
                <a:solidFill>
                  <a:srgbClr val="003F5E"/>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a:r>
            <a:br>
              <a:rPr lang="en-GB" dirty="0" smtClean="0">
                <a:solidFill>
                  <a:srgbClr val="003F5E"/>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br>
            <a:r>
              <a:rPr lang="en-GB" dirty="0" smtClean="0">
                <a:solidFill>
                  <a:srgbClr val="003F5E"/>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based </a:t>
            </a:r>
            <a:r>
              <a:rPr lang="en-GB" dirty="0">
                <a:solidFill>
                  <a:srgbClr val="003F5E"/>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on </a:t>
            </a:r>
            <a:r>
              <a:rPr lang="en-GB" u="sng" dirty="0">
                <a:solidFill>
                  <a:schemeClr val="hlink"/>
                </a:solidFill>
                <a:latin typeface="Calibri"/>
                <a:ea typeface="Calibri"/>
                <a:cs typeface="Calibri"/>
                <a:sym typeface="Calibri"/>
                <a:hlinkClick r:id="rId2"/>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FIM4Rv2 paper</a:t>
            </a:r>
            <a:r>
              <a:rPr lang="en-GB" dirty="0">
                <a:solidFill>
                  <a:srgbClr val="003F5E"/>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a:t>
            </a:r>
            <a:r>
              <a:rPr lang="en-GB" u="sng" dirty="0">
                <a:solidFill>
                  <a:schemeClr val="hlink"/>
                </a:solidFill>
                <a:latin typeface="Calibri"/>
                <a:ea typeface="Calibri"/>
                <a:cs typeface="Calibri"/>
                <a:sym typeface="Calibri"/>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Evolution</a:t>
            </a:r>
            <a:r>
              <a:rPr lang="en-GB" dirty="0">
                <a:solidFill>
                  <a:srgbClr val="003F5E"/>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 </a:t>
            </a:r>
            <a:r>
              <a:rPr lang="en-GB" u="sng" dirty="0">
                <a:solidFill>
                  <a:schemeClr val="hlink"/>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EOSC AAI TF </a:t>
            </a:r>
            <a:r>
              <a:rPr lang="en-GB" u="sng" dirty="0" smtClean="0">
                <a:solidFill>
                  <a:schemeClr val="hlink"/>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requirements</a:t>
            </a:r>
          </a:p>
          <a:p>
            <a:pPr marL="114300" marR="0" lvl="1" indent="-127000" algn="l" rtl="0">
              <a:lnSpc>
                <a:spcPct val="100000"/>
              </a:lnSpc>
              <a:spcBef>
                <a:spcPts val="1000"/>
              </a:spcBef>
              <a:spcAft>
                <a:spcPts val="0"/>
              </a:spcAft>
              <a:buClr>
                <a:srgbClr val="003F5E"/>
              </a:buClr>
              <a:buSzPts val="1600"/>
              <a:buFont typeface="Calibri"/>
              <a:buChar char="•"/>
            </a:pPr>
            <a:r>
              <a:rPr lang="en-GB" dirty="0" smtClean="0">
                <a:solidFill>
                  <a:srgbClr val="003F5E"/>
                </a:solidFill>
                <a:latin typeface="Calibri"/>
                <a:ea typeface="Calibri"/>
                <a:cs typeface="Calibri"/>
                <a:sym typeface="Calibri"/>
              </a:rPr>
              <a:t>Engage FIM4R</a:t>
            </a:r>
            <a:r>
              <a:rPr lang="en-GB" dirty="0">
                <a:solidFill>
                  <a:srgbClr val="003F5E"/>
                </a:solidFill>
                <a:latin typeface="Calibri"/>
                <a:ea typeface="Calibri"/>
                <a:cs typeface="Calibri"/>
                <a:sym typeface="Calibri"/>
              </a:rPr>
              <a:t>, AEGIS, EOSC AAI TF, National </a:t>
            </a:r>
            <a:r>
              <a:rPr lang="en-GB" dirty="0" err="1">
                <a:solidFill>
                  <a:srgbClr val="003F5E"/>
                </a:solidFill>
                <a:latin typeface="Calibri"/>
                <a:ea typeface="Calibri"/>
                <a:cs typeface="Calibri"/>
                <a:sym typeface="Calibri"/>
              </a:rPr>
              <a:t>Ris</a:t>
            </a:r>
            <a:r>
              <a:rPr lang="en-GB" dirty="0">
                <a:solidFill>
                  <a:srgbClr val="003F5E"/>
                </a:solidFill>
                <a:latin typeface="Calibri"/>
                <a:ea typeface="Calibri"/>
                <a:cs typeface="Calibri"/>
                <a:sym typeface="Calibri"/>
              </a:rPr>
              <a:t>, EU data spaces to capture </a:t>
            </a:r>
            <a:r>
              <a:rPr lang="en-GB" dirty="0" smtClean="0">
                <a:solidFill>
                  <a:srgbClr val="003F5E"/>
                </a:solidFill>
                <a:latin typeface="Calibri"/>
                <a:ea typeface="Calibri"/>
                <a:cs typeface="Calibri"/>
                <a:sym typeface="Calibri"/>
              </a:rPr>
              <a:t>requirements</a:t>
            </a:r>
            <a:endParaRPr dirty="0">
              <a:solidFill>
                <a:srgbClr val="003F5E"/>
              </a:solidFill>
              <a:latin typeface="Calibri"/>
              <a:ea typeface="Calibri"/>
              <a:cs typeface="Calibri"/>
              <a:sym typeface="Calibri"/>
            </a:endParaRPr>
          </a:p>
          <a:p>
            <a:pPr marL="114300" marR="0" lvl="1" indent="-127000" algn="l" rtl="0">
              <a:lnSpc>
                <a:spcPct val="100000"/>
              </a:lnSpc>
              <a:spcBef>
                <a:spcPts val="1000"/>
              </a:spcBef>
              <a:spcAft>
                <a:spcPts val="0"/>
              </a:spcAft>
              <a:buClr>
                <a:srgbClr val="003F5E"/>
              </a:buClr>
              <a:buSzPts val="1600"/>
              <a:buFont typeface="Calibri"/>
              <a:buChar char="•"/>
            </a:pPr>
            <a:r>
              <a:rPr lang="en-GB" dirty="0" smtClean="0">
                <a:solidFill>
                  <a:srgbClr val="003F5E"/>
                </a:solidFill>
                <a:latin typeface="Calibri"/>
                <a:ea typeface="Calibri"/>
                <a:cs typeface="Calibri"/>
                <a:sym typeface="Calibri"/>
              </a:rPr>
              <a:t>Discus </a:t>
            </a:r>
            <a:r>
              <a:rPr lang="en-GB" dirty="0">
                <a:solidFill>
                  <a:srgbClr val="003F5E"/>
                </a:solidFill>
                <a:latin typeface="Calibri"/>
                <a:ea typeface="Calibri"/>
                <a:cs typeface="Calibri"/>
                <a:sym typeface="Calibri"/>
              </a:rPr>
              <a:t>with </a:t>
            </a:r>
            <a:r>
              <a:rPr lang="en-GB" dirty="0" smtClean="0">
                <a:solidFill>
                  <a:srgbClr val="003F5E"/>
                </a:solidFill>
                <a:latin typeface="Calibri"/>
                <a:ea typeface="Calibri"/>
                <a:cs typeface="Calibri"/>
                <a:sym typeface="Calibri"/>
              </a:rPr>
              <a:t>our ESFRIs to get expectations &amp; requirements via consultations</a:t>
            </a:r>
            <a:r>
              <a:rPr lang="en-GB" dirty="0">
                <a:solidFill>
                  <a:srgbClr val="003F5E"/>
                </a:solidFill>
                <a:latin typeface="Calibri"/>
                <a:ea typeface="Calibri"/>
                <a:cs typeface="Calibri"/>
                <a:sym typeface="Calibri"/>
              </a:rPr>
              <a:t>, workshops </a:t>
            </a:r>
            <a:r>
              <a:rPr lang="en-GB" dirty="0" err="1">
                <a:solidFill>
                  <a:srgbClr val="003F5E"/>
                </a:solidFill>
                <a:latin typeface="Calibri"/>
                <a:ea typeface="Calibri"/>
                <a:cs typeface="Calibri"/>
                <a:sym typeface="Calibri"/>
              </a:rPr>
              <a:t>etc</a:t>
            </a:r>
            <a:endParaRPr dirty="0">
              <a:solidFill>
                <a:srgbClr val="003F5E"/>
              </a:solidFill>
              <a:latin typeface="Calibri"/>
              <a:ea typeface="Calibri"/>
              <a:cs typeface="Calibri"/>
              <a:sym typeface="Calibri"/>
            </a:endParaRPr>
          </a:p>
          <a:p>
            <a:pPr marL="0" marR="0" lvl="0" indent="0" algn="l" rtl="0">
              <a:lnSpc>
                <a:spcPct val="90000"/>
              </a:lnSpc>
              <a:spcBef>
                <a:spcPts val="1000"/>
              </a:spcBef>
              <a:spcAft>
                <a:spcPts val="0"/>
              </a:spcAft>
              <a:buNone/>
            </a:pPr>
            <a:r>
              <a:rPr lang="en-GB" dirty="0" smtClean="0">
                <a:solidFill>
                  <a:srgbClr val="003F5E"/>
                </a:solidFill>
                <a:latin typeface="Calibri"/>
                <a:ea typeface="Calibri"/>
                <a:cs typeface="Calibri"/>
                <a:sym typeface="Calibri"/>
              </a:rPr>
              <a:t>Result:</a:t>
            </a:r>
            <a:r>
              <a:rPr lang="en-GB" dirty="0">
                <a:solidFill>
                  <a:srgbClr val="003F5E"/>
                </a:solidFill>
                <a:latin typeface="Calibri"/>
                <a:ea typeface="Calibri"/>
                <a:cs typeface="Calibri"/>
                <a:sym typeface="Calibri"/>
              </a:rPr>
              <a:t> </a:t>
            </a:r>
            <a:r>
              <a:rPr lang="en-GB" b="1" dirty="0" smtClean="0">
                <a:solidFill>
                  <a:srgbClr val="003F5E"/>
                </a:solidFill>
                <a:latin typeface="Calibri"/>
                <a:ea typeface="Calibri"/>
                <a:cs typeface="Calibri"/>
                <a:sym typeface="Calibri"/>
              </a:rPr>
              <a:t>Use </a:t>
            </a:r>
            <a:r>
              <a:rPr lang="en-GB" b="1" dirty="0">
                <a:solidFill>
                  <a:srgbClr val="003F5E"/>
                </a:solidFill>
                <a:latin typeface="Calibri"/>
                <a:ea typeface="Calibri"/>
                <a:cs typeface="Calibri"/>
                <a:sym typeface="Calibri"/>
              </a:rPr>
              <a:t>cases requirements described </a:t>
            </a:r>
            <a:r>
              <a:rPr lang="en-GB" b="1" dirty="0" smtClean="0">
                <a:solidFill>
                  <a:srgbClr val="003F5E"/>
                </a:solidFill>
                <a:latin typeface="Calibri"/>
                <a:ea typeface="Calibri"/>
                <a:cs typeface="Calibri"/>
                <a:sym typeface="Calibri"/>
              </a:rPr>
              <a:t>in a white paper (target Q1 2025)</a:t>
            </a:r>
            <a:endParaRPr b="1" dirty="0">
              <a:solidFill>
                <a:srgbClr val="003F5E"/>
              </a:solidFill>
              <a:latin typeface="Calibri"/>
              <a:ea typeface="Calibri"/>
              <a:cs typeface="Calibri"/>
              <a:sym typeface="Calibri"/>
            </a:endParaRPr>
          </a:p>
        </p:txBody>
      </p:sp>
      <p:sp>
        <p:nvSpPr>
          <p:cNvPr id="14" name="Google Shape;135;g28ef9c00880_0_0"/>
          <p:cNvSpPr/>
          <p:nvPr/>
        </p:nvSpPr>
        <p:spPr>
          <a:xfrm rot="5400000">
            <a:off x="458674" y="4708019"/>
            <a:ext cx="1848900" cy="1547100"/>
          </a:xfrm>
          <a:prstGeom prst="chevron">
            <a:avLst>
              <a:gd name="adj" fmla="val 50000"/>
            </a:avLst>
          </a:pr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6;g28ef9c00880_0_0"/>
          <p:cNvSpPr txBox="1"/>
          <p:nvPr/>
        </p:nvSpPr>
        <p:spPr>
          <a:xfrm>
            <a:off x="557761" y="5152254"/>
            <a:ext cx="1593300" cy="797100"/>
          </a:xfrm>
          <a:prstGeom prst="rect">
            <a:avLst/>
          </a:prstGeom>
          <a:no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Clr>
                <a:srgbClr val="000000"/>
              </a:buClr>
              <a:buSzPts val="1050"/>
              <a:buFont typeface="Arial"/>
              <a:buNone/>
            </a:pPr>
            <a:r>
              <a:rPr lang="en-GB" sz="1800" dirty="0">
                <a:solidFill>
                  <a:schemeClr val="lt1"/>
                </a:solidFill>
                <a:latin typeface="Calibri"/>
                <a:ea typeface="Calibri"/>
                <a:cs typeface="Calibri"/>
                <a:sym typeface="Calibri"/>
              </a:rPr>
              <a:t>Handover to </a:t>
            </a:r>
            <a:r>
              <a:rPr lang="en-GB" sz="1800" dirty="0" smtClean="0">
                <a:solidFill>
                  <a:schemeClr val="lt1"/>
                </a:solidFill>
                <a:latin typeface="Calibri"/>
                <a:ea typeface="Calibri"/>
                <a:cs typeface="Calibri"/>
                <a:sym typeface="Calibri"/>
              </a:rPr>
              <a:t>Compendium</a:t>
            </a:r>
            <a:endParaRPr sz="18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5767807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F576E6A-F32A-4612-884C-86870357C6B4}" type="slidenum">
              <a:rPr lang="en-GB" smtClean="0"/>
              <a:t>2</a:t>
            </a:fld>
            <a:endParaRPr lang="en-GB"/>
          </a:p>
        </p:txBody>
      </p:sp>
      <p:sp>
        <p:nvSpPr>
          <p:cNvPr id="3" name="Title 2"/>
          <p:cNvSpPr>
            <a:spLocks noGrp="1"/>
          </p:cNvSpPr>
          <p:nvPr>
            <p:ph type="title"/>
          </p:nvPr>
        </p:nvSpPr>
        <p:spPr/>
        <p:txBody>
          <a:bodyPr/>
          <a:lstStyle/>
          <a:p>
            <a:r>
              <a:rPr lang="en-GB" dirty="0" smtClean="0"/>
              <a:t>Interoperability – more than just the nice colours</a:t>
            </a:r>
            <a:endParaRPr lang="en-GB" dirty="0"/>
          </a:p>
        </p:txBody>
      </p:sp>
      <p:pic>
        <p:nvPicPr>
          <p:cNvPr id="4" name="Google Shape;216;g27f26ee30aa_0_106"/>
          <p:cNvPicPr preferRelativeResize="0"/>
          <p:nvPr/>
        </p:nvPicPr>
        <p:blipFill rotWithShape="1">
          <a:blip r:embed="rId2">
            <a:alphaModFix/>
          </a:blip>
          <a:srcRect/>
          <a:stretch/>
        </p:blipFill>
        <p:spPr>
          <a:xfrm>
            <a:off x="703350" y="1400350"/>
            <a:ext cx="6226000" cy="4850150"/>
          </a:xfrm>
          <a:prstGeom prst="rect">
            <a:avLst/>
          </a:prstGeom>
          <a:noFill/>
          <a:ln>
            <a:noFill/>
          </a:ln>
        </p:spPr>
      </p:pic>
      <p:pic>
        <p:nvPicPr>
          <p:cNvPr id="5" name="Google Shape;217;g27f26ee30aa_0_106"/>
          <p:cNvPicPr preferRelativeResize="0"/>
          <p:nvPr/>
        </p:nvPicPr>
        <p:blipFill rotWithShape="1">
          <a:blip r:embed="rId3">
            <a:alphaModFix/>
          </a:blip>
          <a:srcRect/>
          <a:stretch/>
        </p:blipFill>
        <p:spPr>
          <a:xfrm>
            <a:off x="9276548" y="3065769"/>
            <a:ext cx="2752523" cy="3340250"/>
          </a:xfrm>
          <a:prstGeom prst="rect">
            <a:avLst/>
          </a:prstGeom>
          <a:noFill/>
          <a:ln>
            <a:noFill/>
          </a:ln>
        </p:spPr>
      </p:pic>
      <p:pic>
        <p:nvPicPr>
          <p:cNvPr id="6" name="Google Shape;218;g27f26ee30aa_0_106"/>
          <p:cNvPicPr preferRelativeResize="0"/>
          <p:nvPr/>
        </p:nvPicPr>
        <p:blipFill rotWithShape="1">
          <a:blip r:embed="rId4">
            <a:alphaModFix/>
          </a:blip>
          <a:srcRect/>
          <a:stretch/>
        </p:blipFill>
        <p:spPr>
          <a:xfrm>
            <a:off x="9028844" y="5440782"/>
            <a:ext cx="1247223" cy="809718"/>
          </a:xfrm>
          <a:prstGeom prst="rect">
            <a:avLst/>
          </a:prstGeom>
          <a:noFill/>
          <a:ln>
            <a:noFill/>
          </a:ln>
        </p:spPr>
      </p:pic>
      <p:pic>
        <p:nvPicPr>
          <p:cNvPr id="7" name="Picture 6"/>
          <p:cNvPicPr>
            <a:picLocks noChangeAspect="1"/>
          </p:cNvPicPr>
          <p:nvPr/>
        </p:nvPicPr>
        <p:blipFill>
          <a:blip r:embed="rId5"/>
          <a:stretch>
            <a:fillRect/>
          </a:stretch>
        </p:blipFill>
        <p:spPr>
          <a:xfrm>
            <a:off x="7177054" y="1730192"/>
            <a:ext cx="4198989" cy="3219527"/>
          </a:xfrm>
          <a:prstGeom prst="rect">
            <a:avLst/>
          </a:prstGeom>
          <a:ln>
            <a:solidFill>
              <a:srgbClr val="003F5E"/>
            </a:solidFill>
          </a:ln>
        </p:spPr>
      </p:pic>
      <p:sp>
        <p:nvSpPr>
          <p:cNvPr id="8" name="Rectangle 7"/>
          <p:cNvSpPr/>
          <p:nvPr/>
        </p:nvSpPr>
        <p:spPr>
          <a:xfrm>
            <a:off x="3707836" y="6216451"/>
            <a:ext cx="5321008" cy="461665"/>
          </a:xfrm>
          <a:prstGeom prst="rect">
            <a:avLst/>
          </a:prstGeom>
          <a:solidFill>
            <a:srgbClr val="FFFFFF">
              <a:alpha val="60000"/>
            </a:srgbClr>
          </a:solidFill>
        </p:spPr>
        <p:txBody>
          <a:bodyPr wrap="none">
            <a:spAutoFit/>
          </a:bodyPr>
          <a:lstStyle/>
          <a:p>
            <a:r>
              <a:rPr lang="en-GB" sz="2400" b="1" dirty="0">
                <a:solidFill>
                  <a:srgbClr val="003F5E"/>
                </a:solidFill>
              </a:rPr>
              <a:t>https://aarc-community.org/guidelines/</a:t>
            </a:r>
          </a:p>
        </p:txBody>
      </p:sp>
    </p:spTree>
    <p:extLst>
      <p:ext uri="{BB962C8B-B14F-4D97-AF65-F5344CB8AC3E}">
        <p14:creationId xmlns:p14="http://schemas.microsoft.com/office/powerpoint/2010/main" val="1679685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F576E6A-F32A-4612-884C-86870357C6B4}" type="slidenum">
              <a:rPr lang="en-GB" smtClean="0"/>
              <a:t>20</a:t>
            </a:fld>
            <a:endParaRPr lang="en-GB"/>
          </a:p>
        </p:txBody>
      </p:sp>
      <p:sp>
        <p:nvSpPr>
          <p:cNvPr id="3" name="Title 2"/>
          <p:cNvSpPr>
            <a:spLocks noGrp="1"/>
          </p:cNvSpPr>
          <p:nvPr>
            <p:ph type="title"/>
          </p:nvPr>
        </p:nvSpPr>
        <p:spPr/>
        <p:txBody>
          <a:bodyPr/>
          <a:lstStyle/>
          <a:p>
            <a:r>
              <a:rPr lang="en-GB" dirty="0"/>
              <a:t>Compendium and Recommendations</a:t>
            </a:r>
          </a:p>
        </p:txBody>
      </p:sp>
      <p:sp>
        <p:nvSpPr>
          <p:cNvPr id="4" name="Google Shape;117;p2"/>
          <p:cNvSpPr txBox="1"/>
          <p:nvPr/>
        </p:nvSpPr>
        <p:spPr>
          <a:xfrm>
            <a:off x="455702" y="1691025"/>
            <a:ext cx="11153202" cy="478589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800" b="1" dirty="0" smtClean="0">
                <a:solidFill>
                  <a:srgbClr val="F6791C"/>
                </a:solidFill>
                <a:latin typeface="Calibri"/>
                <a:ea typeface="Calibri"/>
                <a:cs typeface="Calibri"/>
                <a:sym typeface="Calibri"/>
              </a:rPr>
              <a:t>Key result in the ‘2</a:t>
            </a:r>
            <a:r>
              <a:rPr lang="en-GB" sz="2800" b="1" baseline="30000" dirty="0" smtClean="0">
                <a:solidFill>
                  <a:srgbClr val="F6791C"/>
                </a:solidFill>
                <a:latin typeface="Calibri"/>
                <a:ea typeface="Calibri"/>
                <a:cs typeface="Calibri"/>
                <a:sym typeface="Calibri"/>
              </a:rPr>
              <a:t>nd</a:t>
            </a:r>
            <a:r>
              <a:rPr lang="en-GB" sz="2800" b="1" dirty="0" smtClean="0">
                <a:solidFill>
                  <a:srgbClr val="F6791C"/>
                </a:solidFill>
                <a:latin typeface="Calibri"/>
                <a:ea typeface="Calibri"/>
                <a:cs typeface="Calibri"/>
                <a:sym typeface="Calibri"/>
              </a:rPr>
              <a:t> year’ </a:t>
            </a:r>
            <a:r>
              <a:rPr lang="en-GB" sz="2800" dirty="0" smtClean="0">
                <a:solidFill>
                  <a:srgbClr val="F6791C"/>
                </a:solidFill>
                <a:latin typeface="Calibri"/>
                <a:ea typeface="Calibri"/>
                <a:cs typeface="Calibri"/>
                <a:sym typeface="Calibri"/>
              </a:rPr>
              <a:t>(April </a:t>
            </a:r>
            <a:r>
              <a:rPr lang="en-GB" sz="2800" dirty="0">
                <a:solidFill>
                  <a:srgbClr val="F6791C"/>
                </a:solidFill>
                <a:latin typeface="Calibri"/>
                <a:ea typeface="Calibri"/>
                <a:cs typeface="Calibri"/>
                <a:sym typeface="Calibri"/>
              </a:rPr>
              <a:t>2025 - February </a:t>
            </a:r>
            <a:r>
              <a:rPr lang="en-GB" sz="2800" dirty="0" smtClean="0">
                <a:solidFill>
                  <a:srgbClr val="F6791C"/>
                </a:solidFill>
                <a:latin typeface="Calibri"/>
                <a:ea typeface="Calibri"/>
                <a:cs typeface="Calibri"/>
                <a:sym typeface="Calibri"/>
              </a:rPr>
              <a:t>2026) is the </a:t>
            </a:r>
            <a:r>
              <a:rPr lang="en-GB" sz="2800" b="1" dirty="0" smtClean="0">
                <a:solidFill>
                  <a:srgbClr val="F6791C"/>
                </a:solidFill>
                <a:latin typeface="Calibri"/>
                <a:ea typeface="Calibri"/>
                <a:cs typeface="Calibri"/>
                <a:sym typeface="Calibri"/>
              </a:rPr>
              <a:t>Compendium</a:t>
            </a:r>
          </a:p>
          <a:p>
            <a:pPr marL="0" lvl="0" indent="0" algn="l" rtl="0">
              <a:lnSpc>
                <a:spcPct val="115000"/>
              </a:lnSpc>
              <a:spcBef>
                <a:spcPts val="0"/>
              </a:spcBef>
              <a:spcAft>
                <a:spcPts val="0"/>
              </a:spcAft>
              <a:buNone/>
            </a:pPr>
            <a:endParaRPr sz="2200" b="1" dirty="0">
              <a:solidFill>
                <a:srgbClr val="004360"/>
              </a:solidFill>
              <a:latin typeface="Calibri"/>
              <a:ea typeface="Calibri"/>
              <a:cs typeface="Calibri"/>
              <a:sym typeface="Calibri"/>
            </a:endParaRPr>
          </a:p>
          <a:p>
            <a:pPr marL="0" lvl="0" indent="0" algn="l" rtl="0">
              <a:lnSpc>
                <a:spcPct val="115000"/>
              </a:lnSpc>
              <a:spcBef>
                <a:spcPts val="0"/>
              </a:spcBef>
              <a:spcAft>
                <a:spcPts val="0"/>
              </a:spcAft>
              <a:buNone/>
            </a:pPr>
            <a:r>
              <a:rPr lang="en-GB" sz="2800" dirty="0" smtClean="0">
                <a:solidFill>
                  <a:srgbClr val="004360"/>
                </a:solidFill>
                <a:latin typeface="Calibri"/>
                <a:ea typeface="Calibri"/>
                <a:cs typeface="Calibri"/>
                <a:sym typeface="Calibri"/>
              </a:rPr>
              <a:t>'</a:t>
            </a:r>
            <a:r>
              <a:rPr lang="en-GB" sz="2800" b="1" dirty="0" smtClean="0">
                <a:solidFill>
                  <a:srgbClr val="004360"/>
                </a:solidFill>
                <a:latin typeface="Calibri"/>
                <a:ea typeface="Calibri"/>
                <a:cs typeface="Calibri"/>
                <a:sym typeface="Calibri"/>
              </a:rPr>
              <a:t>compendium </a:t>
            </a:r>
            <a:r>
              <a:rPr lang="en-GB" sz="2800" b="1" dirty="0">
                <a:solidFill>
                  <a:srgbClr val="004360"/>
                </a:solidFill>
                <a:latin typeface="Calibri"/>
                <a:ea typeface="Calibri"/>
                <a:cs typeface="Calibri"/>
                <a:sym typeface="Calibri"/>
              </a:rPr>
              <a:t>of AARC best </a:t>
            </a:r>
            <a:r>
              <a:rPr lang="en-GB" sz="2800" b="1" dirty="0" smtClean="0">
                <a:solidFill>
                  <a:srgbClr val="004360"/>
                </a:solidFill>
                <a:latin typeface="Calibri"/>
                <a:ea typeface="Calibri"/>
                <a:cs typeface="Calibri"/>
                <a:sym typeface="Calibri"/>
              </a:rPr>
              <a:t>practices’</a:t>
            </a:r>
            <a:r>
              <a:rPr lang="en-GB" sz="2800" dirty="0" smtClean="0">
                <a:solidFill>
                  <a:srgbClr val="004360"/>
                </a:solidFill>
                <a:latin typeface="Calibri"/>
                <a:ea typeface="Calibri"/>
                <a:cs typeface="Calibri"/>
                <a:sym typeface="Calibri"/>
              </a:rPr>
              <a:t> with </a:t>
            </a:r>
            <a:r>
              <a:rPr lang="en-GB" sz="2800" b="1" dirty="0" smtClean="0">
                <a:solidFill>
                  <a:srgbClr val="004360"/>
                </a:solidFill>
                <a:latin typeface="Calibri"/>
                <a:ea typeface="Calibri"/>
                <a:cs typeface="Calibri"/>
                <a:sym typeface="Calibri"/>
              </a:rPr>
              <a:t>recommendations </a:t>
            </a:r>
            <a:r>
              <a:rPr lang="en-GB" sz="2800" dirty="0">
                <a:solidFill>
                  <a:srgbClr val="004360"/>
                </a:solidFill>
                <a:latin typeface="Calibri"/>
                <a:ea typeface="Calibri"/>
                <a:cs typeface="Calibri"/>
                <a:sym typeface="Calibri"/>
              </a:rPr>
              <a:t>for a common long-term strategy </a:t>
            </a:r>
            <a:r>
              <a:rPr lang="en-GB" sz="2800" dirty="0" smtClean="0">
                <a:solidFill>
                  <a:srgbClr val="004360"/>
                </a:solidFill>
                <a:latin typeface="Calibri"/>
                <a:ea typeface="Calibri"/>
                <a:cs typeface="Calibri"/>
                <a:sym typeface="Calibri"/>
              </a:rPr>
              <a:t>for </a:t>
            </a:r>
            <a:r>
              <a:rPr lang="en-GB" sz="2800" dirty="0">
                <a:solidFill>
                  <a:srgbClr val="004360"/>
                </a:solidFill>
                <a:latin typeface="Calibri"/>
                <a:ea typeface="Calibri"/>
                <a:cs typeface="Calibri"/>
                <a:sym typeface="Calibri"/>
              </a:rPr>
              <a:t>AAI services in pan-European Research Infrastructures in </a:t>
            </a:r>
            <a:r>
              <a:rPr lang="en-GB" sz="2800" dirty="0" smtClean="0">
                <a:solidFill>
                  <a:srgbClr val="004360"/>
                </a:solidFill>
                <a:latin typeface="Calibri"/>
                <a:ea typeface="Calibri"/>
                <a:cs typeface="Calibri"/>
                <a:sym typeface="Calibri"/>
              </a:rPr>
              <a:t>Europe </a:t>
            </a:r>
          </a:p>
          <a:p>
            <a:pPr marL="0" lvl="0" indent="0" algn="l" rtl="0">
              <a:lnSpc>
                <a:spcPct val="115000"/>
              </a:lnSpc>
              <a:spcBef>
                <a:spcPts val="0"/>
              </a:spcBef>
              <a:spcAft>
                <a:spcPts val="0"/>
              </a:spcAft>
              <a:buNone/>
            </a:pPr>
            <a:endParaRPr lang="en-GB" sz="1400" dirty="0" smtClean="0">
              <a:solidFill>
                <a:srgbClr val="004360"/>
              </a:solidFill>
              <a:latin typeface="Calibri"/>
              <a:ea typeface="Calibri"/>
              <a:cs typeface="Calibri"/>
              <a:sym typeface="Calibri"/>
            </a:endParaRPr>
          </a:p>
          <a:p>
            <a:pPr marL="457200" lvl="0" indent="-457200" algn="l" rtl="0">
              <a:lnSpc>
                <a:spcPct val="115000"/>
              </a:lnSpc>
              <a:spcBef>
                <a:spcPts val="0"/>
              </a:spcBef>
              <a:spcAft>
                <a:spcPts val="0"/>
              </a:spcAft>
              <a:buFont typeface="Arial" panose="020B0604020202020204" pitchFamily="34" charset="0"/>
              <a:buChar char="•"/>
            </a:pPr>
            <a:r>
              <a:rPr lang="en-GB" sz="2800" dirty="0" smtClean="0">
                <a:solidFill>
                  <a:srgbClr val="004360"/>
                </a:solidFill>
                <a:latin typeface="Calibri"/>
                <a:ea typeface="Calibri"/>
                <a:cs typeface="Calibri"/>
                <a:sym typeface="Calibri"/>
              </a:rPr>
              <a:t>based on the use case input </a:t>
            </a:r>
            <a:r>
              <a:rPr lang="en-GB" sz="2800" dirty="0" smtClean="0">
                <a:solidFill>
                  <a:srgbClr val="004360"/>
                </a:solidFill>
                <a:latin typeface="Calibri"/>
                <a:ea typeface="Calibri"/>
                <a:cs typeface="Calibri"/>
                <a:sym typeface="Wingdings" panose="05000000000000000000" pitchFamily="2" charset="2"/>
              </a:rPr>
              <a:t>and researcher requirements</a:t>
            </a:r>
            <a:endParaRPr lang="en-GB" sz="2800" dirty="0" smtClean="0">
              <a:solidFill>
                <a:srgbClr val="004360"/>
              </a:solidFill>
              <a:latin typeface="Calibri"/>
              <a:ea typeface="Calibri"/>
              <a:cs typeface="Calibri"/>
              <a:sym typeface="Calibri"/>
            </a:endParaRPr>
          </a:p>
          <a:p>
            <a:pPr marL="457200" lvl="0" indent="-457200" algn="l" rtl="0">
              <a:lnSpc>
                <a:spcPct val="115000"/>
              </a:lnSpc>
              <a:spcBef>
                <a:spcPts val="0"/>
              </a:spcBef>
              <a:spcAft>
                <a:spcPts val="0"/>
              </a:spcAft>
              <a:buFont typeface="Arial" panose="020B0604020202020204" pitchFamily="34" charset="0"/>
              <a:buChar char="•"/>
            </a:pPr>
            <a:r>
              <a:rPr lang="en-GB" sz="2800" dirty="0" smtClean="0">
                <a:solidFill>
                  <a:srgbClr val="004360"/>
                </a:solidFill>
                <a:latin typeface="Calibri"/>
                <a:ea typeface="Calibri"/>
                <a:cs typeface="Calibri"/>
                <a:sym typeface="Calibri"/>
              </a:rPr>
              <a:t>promotes coherent and interoperable architecture and policy</a:t>
            </a:r>
          </a:p>
          <a:p>
            <a:pPr marL="457200" lvl="0" indent="-457200" algn="l" rtl="0">
              <a:lnSpc>
                <a:spcPct val="115000"/>
              </a:lnSpc>
              <a:spcBef>
                <a:spcPts val="0"/>
              </a:spcBef>
              <a:spcAft>
                <a:spcPts val="0"/>
              </a:spcAft>
              <a:buFont typeface="Arial" panose="020B0604020202020204" pitchFamily="34" charset="0"/>
              <a:buChar char="•"/>
            </a:pPr>
            <a:r>
              <a:rPr lang="en-GB" sz="2800" b="1" dirty="0" smtClean="0">
                <a:solidFill>
                  <a:srgbClr val="004360"/>
                </a:solidFill>
                <a:latin typeface="Calibri"/>
                <a:ea typeface="Calibri"/>
                <a:cs typeface="Calibri"/>
                <a:sym typeface="Calibri"/>
              </a:rPr>
              <a:t>iterate and validate </a:t>
            </a:r>
            <a:r>
              <a:rPr lang="en-GB" sz="2800" dirty="0" smtClean="0">
                <a:solidFill>
                  <a:srgbClr val="004360"/>
                </a:solidFill>
                <a:latin typeface="Calibri"/>
                <a:ea typeface="Calibri"/>
                <a:cs typeface="Calibri"/>
                <a:sym typeface="Calibri"/>
              </a:rPr>
              <a:t>with the infrastructures at large</a:t>
            </a:r>
          </a:p>
          <a:p>
            <a:pPr marL="0" lvl="0" indent="0" algn="l" rtl="0">
              <a:lnSpc>
                <a:spcPct val="115000"/>
              </a:lnSpc>
              <a:spcBef>
                <a:spcPts val="0"/>
              </a:spcBef>
              <a:spcAft>
                <a:spcPts val="0"/>
              </a:spcAft>
              <a:buNone/>
            </a:pPr>
            <a:r>
              <a:rPr lang="en-US" sz="2800" i="1" dirty="0" smtClean="0">
                <a:solidFill>
                  <a:srgbClr val="004360"/>
                </a:solidFill>
                <a:latin typeface="Calibri"/>
                <a:ea typeface="Calibri"/>
                <a:cs typeface="Calibri"/>
                <a:sym typeface="Calibri"/>
              </a:rPr>
              <a:t>describe the road that collaborative research infrastructure AAI will take!</a:t>
            </a:r>
            <a:endParaRPr sz="2800" i="1" dirty="0">
              <a:solidFill>
                <a:srgbClr val="004360"/>
              </a:solidFill>
              <a:latin typeface="Calibri"/>
              <a:ea typeface="Calibri"/>
              <a:cs typeface="Calibri"/>
              <a:sym typeface="Calibri"/>
            </a:endParaRPr>
          </a:p>
        </p:txBody>
      </p:sp>
    </p:spTree>
    <p:extLst>
      <p:ext uri="{BB962C8B-B14F-4D97-AF65-F5344CB8AC3E}">
        <p14:creationId xmlns:p14="http://schemas.microsoft.com/office/powerpoint/2010/main" val="28422815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21</a:t>
            </a:fld>
            <a:endParaRPr lang="en-GB"/>
          </a:p>
        </p:txBody>
      </p:sp>
      <p:sp>
        <p:nvSpPr>
          <p:cNvPr id="5" name="Title 4"/>
          <p:cNvSpPr>
            <a:spLocks noGrp="1"/>
          </p:cNvSpPr>
          <p:nvPr>
            <p:ph type="title"/>
          </p:nvPr>
        </p:nvSpPr>
        <p:spPr>
          <a:xfrm>
            <a:off x="4316819" y="74649"/>
            <a:ext cx="5750914" cy="1325563"/>
          </a:xfrm>
        </p:spPr>
        <p:txBody>
          <a:bodyPr/>
          <a:lstStyle/>
          <a:p>
            <a:r>
              <a:rPr lang="en-GB" dirty="0" smtClean="0"/>
              <a:t>Welcome under the AARC (Policy) Tree</a:t>
            </a:r>
            <a:endParaRPr lang="en-GB" dirty="0"/>
          </a:p>
        </p:txBody>
      </p:sp>
      <p:sp>
        <p:nvSpPr>
          <p:cNvPr id="2" name="Content Placeholder 1"/>
          <p:cNvSpPr>
            <a:spLocks noGrp="1"/>
          </p:cNvSpPr>
          <p:nvPr>
            <p:ph idx="4294967295"/>
          </p:nvPr>
        </p:nvSpPr>
        <p:spPr>
          <a:xfrm>
            <a:off x="455646" y="4223657"/>
            <a:ext cx="10453654" cy="1538514"/>
          </a:xfrm>
        </p:spPr>
        <p:txBody>
          <a:bodyPr>
            <a:normAutofit/>
          </a:bodyPr>
          <a:lstStyle/>
          <a:p>
            <a:pPr marL="0" indent="0">
              <a:buNone/>
            </a:pPr>
            <a:r>
              <a:rPr lang="en-GB" sz="3200" b="1" dirty="0" smtClean="0">
                <a:solidFill>
                  <a:srgbClr val="F6791C"/>
                </a:solidFill>
              </a:rPr>
              <a:t>Let’s collect some good practices &amp; share!</a:t>
            </a:r>
            <a:endParaRPr lang="en-GB" sz="3200" b="1" dirty="0">
              <a:solidFill>
                <a:srgbClr val="F6791C"/>
              </a:solidFill>
            </a:endParaRPr>
          </a:p>
        </p:txBody>
      </p:sp>
      <p:sp>
        <p:nvSpPr>
          <p:cNvPr id="7" name="TextBox 6"/>
          <p:cNvSpPr txBox="1"/>
          <p:nvPr/>
        </p:nvSpPr>
        <p:spPr>
          <a:xfrm>
            <a:off x="4316819" y="3279308"/>
            <a:ext cx="7126631" cy="461665"/>
          </a:xfrm>
          <a:prstGeom prst="rect">
            <a:avLst/>
          </a:prstGeom>
          <a:noFill/>
        </p:spPr>
        <p:txBody>
          <a:bodyPr wrap="none" rtlCol="0">
            <a:spAutoFit/>
          </a:bodyPr>
          <a:lstStyle/>
          <a:p>
            <a:r>
              <a:rPr lang="en-GB" sz="1200" dirty="0" smtClean="0">
                <a:solidFill>
                  <a:srgbClr val="003F5E"/>
                </a:solidFill>
              </a:rPr>
              <a:t>Image generated by Adobe Firefly</a:t>
            </a:r>
          </a:p>
          <a:p>
            <a:r>
              <a:rPr lang="en-GB" sz="1200" dirty="0" smtClean="0">
                <a:solidFill>
                  <a:srgbClr val="003F5E"/>
                </a:solidFill>
              </a:rPr>
              <a:t>prompt “</a:t>
            </a:r>
            <a:r>
              <a:rPr lang="en-US" sz="1200" dirty="0" smtClean="0">
                <a:solidFill>
                  <a:srgbClr val="003F5E"/>
                </a:solidFill>
              </a:rPr>
              <a:t>image </a:t>
            </a:r>
            <a:r>
              <a:rPr lang="en-US" sz="1200" dirty="0">
                <a:solidFill>
                  <a:srgbClr val="003F5E"/>
                </a:solidFill>
              </a:rPr>
              <a:t>of a broad-leaved lemon tree with a person sitting below it leaning against the </a:t>
            </a:r>
            <a:r>
              <a:rPr lang="en-US" sz="1200" dirty="0" smtClean="0">
                <a:solidFill>
                  <a:srgbClr val="003F5E"/>
                </a:solidFill>
              </a:rPr>
              <a:t>trunk in the sun”</a:t>
            </a:r>
            <a:endParaRPr lang="en-GB" sz="1200" dirty="0">
              <a:solidFill>
                <a:srgbClr val="003F5E"/>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646" y="74649"/>
            <a:ext cx="3666324" cy="3666324"/>
          </a:xfrm>
          <a:prstGeom prst="rect">
            <a:avLst/>
          </a:prstGeom>
        </p:spPr>
      </p:pic>
    </p:spTree>
    <p:extLst>
      <p:ext uri="{BB962C8B-B14F-4D97-AF65-F5344CB8AC3E}">
        <p14:creationId xmlns:p14="http://schemas.microsoft.com/office/powerpoint/2010/main" val="626672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normAutofit/>
          </a:bodyPr>
          <a:lstStyle/>
          <a:p>
            <a:r>
              <a:rPr lang="en-GB" dirty="0" smtClean="0"/>
              <a:t>davidg@nikhef.nl</a:t>
            </a:r>
            <a:endParaRPr lang="en-GB" dirty="0"/>
          </a:p>
        </p:txBody>
      </p:sp>
    </p:spTree>
    <p:extLst>
      <p:ext uri="{BB962C8B-B14F-4D97-AF65-F5344CB8AC3E}">
        <p14:creationId xmlns:p14="http://schemas.microsoft.com/office/powerpoint/2010/main" val="441920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23</a:t>
            </a:fld>
            <a:endParaRPr lang="en-GB"/>
          </a:p>
        </p:txBody>
      </p:sp>
      <p:sp>
        <p:nvSpPr>
          <p:cNvPr id="4" name="Title 3"/>
          <p:cNvSpPr>
            <a:spLocks noGrp="1"/>
          </p:cNvSpPr>
          <p:nvPr>
            <p:ph type="title"/>
          </p:nvPr>
        </p:nvSpPr>
        <p:spPr/>
        <p:txBody>
          <a:bodyPr/>
          <a:lstStyle/>
          <a:p>
            <a:r>
              <a:rPr lang="en-GB" dirty="0" smtClean="0"/>
              <a:t>But </a:t>
            </a:r>
            <a:r>
              <a:rPr lang="en-GB" i="1" dirty="0" smtClean="0"/>
              <a:t>when, oh when</a:t>
            </a:r>
            <a:r>
              <a:rPr lang="en-GB" dirty="0" smtClean="0"/>
              <a:t>?</a:t>
            </a:r>
            <a:endParaRPr lang="en-GB" dirty="0"/>
          </a:p>
        </p:txBody>
      </p:sp>
      <p:pic>
        <p:nvPicPr>
          <p:cNvPr id="9" name="Content Placeholder 8"/>
          <p:cNvPicPr>
            <a:picLocks noGrp="1" noChangeAspect="1"/>
          </p:cNvPicPr>
          <p:nvPr>
            <p:ph idx="1"/>
          </p:nvPr>
        </p:nvPicPr>
        <p:blipFill>
          <a:blip r:embed="rId2"/>
          <a:stretch>
            <a:fillRect/>
          </a:stretch>
        </p:blipFill>
        <p:spPr>
          <a:xfrm>
            <a:off x="85060" y="1400212"/>
            <a:ext cx="12106940" cy="3367143"/>
          </a:xfrm>
          <a:prstGeom prst="rect">
            <a:avLst/>
          </a:prstGeom>
        </p:spPr>
      </p:pic>
      <p:sp>
        <p:nvSpPr>
          <p:cNvPr id="10" name="TextBox 9"/>
          <p:cNvSpPr txBox="1"/>
          <p:nvPr/>
        </p:nvSpPr>
        <p:spPr>
          <a:xfrm>
            <a:off x="5926065" y="5112708"/>
            <a:ext cx="1506093" cy="584775"/>
          </a:xfrm>
          <a:prstGeom prst="rect">
            <a:avLst/>
          </a:prstGeom>
          <a:solidFill>
            <a:schemeClr val="accent2">
              <a:lumMod val="20000"/>
              <a:lumOff val="80000"/>
            </a:schemeClr>
          </a:solidFill>
          <a:ln>
            <a:solidFill>
              <a:srgbClr val="003F5E"/>
            </a:solidFill>
          </a:ln>
        </p:spPr>
        <p:txBody>
          <a:bodyPr wrap="square" rtlCol="0">
            <a:spAutoFit/>
          </a:bodyPr>
          <a:lstStyle/>
          <a:p>
            <a:r>
              <a:rPr lang="en-GB" sz="1600" dirty="0" smtClean="0"/>
              <a:t>WP3 Use Case </a:t>
            </a:r>
            <a:br>
              <a:rPr lang="en-GB" sz="1600" dirty="0" smtClean="0"/>
            </a:br>
            <a:r>
              <a:rPr lang="en-GB" sz="1600" dirty="0" smtClean="0"/>
              <a:t>Analysis</a:t>
            </a:r>
            <a:endParaRPr lang="en-GB" sz="1600" dirty="0"/>
          </a:p>
        </p:txBody>
      </p:sp>
      <p:cxnSp>
        <p:nvCxnSpPr>
          <p:cNvPr id="12" name="Elbow Connector 11"/>
          <p:cNvCxnSpPr>
            <a:stCxn id="10" idx="0"/>
          </p:cNvCxnSpPr>
          <p:nvPr/>
        </p:nvCxnSpPr>
        <p:spPr>
          <a:xfrm rot="5400000" flipH="1" flipV="1">
            <a:off x="6137705" y="3852949"/>
            <a:ext cx="1801166" cy="718352"/>
          </a:xfrm>
          <a:prstGeom prst="bentConnector3">
            <a:avLst>
              <a:gd name="adj1" fmla="val 50000"/>
            </a:avLst>
          </a:prstGeom>
          <a:ln w="28575">
            <a:solidFill>
              <a:srgbClr val="F6791C"/>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067733" y="5493244"/>
            <a:ext cx="1993539" cy="338554"/>
          </a:xfrm>
          <a:prstGeom prst="rect">
            <a:avLst/>
          </a:prstGeom>
          <a:solidFill>
            <a:schemeClr val="accent2">
              <a:lumMod val="20000"/>
              <a:lumOff val="80000"/>
            </a:schemeClr>
          </a:solidFill>
          <a:ln>
            <a:solidFill>
              <a:srgbClr val="003F5E"/>
            </a:solidFill>
          </a:ln>
        </p:spPr>
        <p:txBody>
          <a:bodyPr wrap="square" rtlCol="0">
            <a:spAutoFit/>
          </a:bodyPr>
          <a:lstStyle/>
          <a:p>
            <a:r>
              <a:rPr lang="en-GB" sz="1600" dirty="0" smtClean="0"/>
              <a:t>WP5 Compendium</a:t>
            </a:r>
            <a:endParaRPr lang="en-GB" sz="1600" dirty="0"/>
          </a:p>
        </p:txBody>
      </p:sp>
      <p:cxnSp>
        <p:nvCxnSpPr>
          <p:cNvPr id="24" name="Elbow Connector 23"/>
          <p:cNvCxnSpPr/>
          <p:nvPr/>
        </p:nvCxnSpPr>
        <p:spPr>
          <a:xfrm rot="16200000" flipH="1">
            <a:off x="8718903" y="3721191"/>
            <a:ext cx="3316948" cy="255181"/>
          </a:xfrm>
          <a:prstGeom prst="bentConnector3">
            <a:avLst>
              <a:gd name="adj1" fmla="val 84299"/>
            </a:avLst>
          </a:prstGeom>
          <a:ln w="28575">
            <a:solidFill>
              <a:srgbClr val="F6791C"/>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rot="16200000" flipH="1">
            <a:off x="10394946" y="4341231"/>
            <a:ext cx="2112641" cy="191383"/>
          </a:xfrm>
          <a:prstGeom prst="bentConnector3">
            <a:avLst>
              <a:gd name="adj1" fmla="val 74158"/>
            </a:avLst>
          </a:prstGeom>
          <a:ln w="28575">
            <a:solidFill>
              <a:srgbClr val="F6791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64141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val="3232757211"/>
              </p:ext>
            </p:extLst>
          </p:nvPr>
        </p:nvGraphicFramePr>
        <p:xfrm>
          <a:off x="455646" y="1478418"/>
          <a:ext cx="11043998" cy="4615868"/>
        </p:xfrm>
        <a:graphic>
          <a:graphicData uri="http://schemas.openxmlformats.org/drawingml/2006/table">
            <a:tbl>
              <a:tblPr/>
              <a:tblGrid>
                <a:gridCol w="2997278">
                  <a:extLst>
                    <a:ext uri="{9D8B030D-6E8A-4147-A177-3AD203B41FA5}">
                      <a16:colId xmlns:a16="http://schemas.microsoft.com/office/drawing/2014/main" val="824506574"/>
                    </a:ext>
                  </a:extLst>
                </a:gridCol>
                <a:gridCol w="731520">
                  <a:extLst>
                    <a:ext uri="{9D8B030D-6E8A-4147-A177-3AD203B41FA5}">
                      <a16:colId xmlns:a16="http://schemas.microsoft.com/office/drawing/2014/main" val="3502811378"/>
                    </a:ext>
                  </a:extLst>
                </a:gridCol>
                <a:gridCol w="731520">
                  <a:extLst>
                    <a:ext uri="{9D8B030D-6E8A-4147-A177-3AD203B41FA5}">
                      <a16:colId xmlns:a16="http://schemas.microsoft.com/office/drawing/2014/main" val="328851201"/>
                    </a:ext>
                  </a:extLst>
                </a:gridCol>
                <a:gridCol w="731520">
                  <a:extLst>
                    <a:ext uri="{9D8B030D-6E8A-4147-A177-3AD203B41FA5}">
                      <a16:colId xmlns:a16="http://schemas.microsoft.com/office/drawing/2014/main" val="1352059168"/>
                    </a:ext>
                  </a:extLst>
                </a:gridCol>
                <a:gridCol w="731520">
                  <a:extLst>
                    <a:ext uri="{9D8B030D-6E8A-4147-A177-3AD203B41FA5}">
                      <a16:colId xmlns:a16="http://schemas.microsoft.com/office/drawing/2014/main" val="3483876091"/>
                    </a:ext>
                  </a:extLst>
                </a:gridCol>
                <a:gridCol w="731520">
                  <a:extLst>
                    <a:ext uri="{9D8B030D-6E8A-4147-A177-3AD203B41FA5}">
                      <a16:colId xmlns:a16="http://schemas.microsoft.com/office/drawing/2014/main" val="3226415959"/>
                    </a:ext>
                  </a:extLst>
                </a:gridCol>
                <a:gridCol w="731520">
                  <a:extLst>
                    <a:ext uri="{9D8B030D-6E8A-4147-A177-3AD203B41FA5}">
                      <a16:colId xmlns:a16="http://schemas.microsoft.com/office/drawing/2014/main" val="187923290"/>
                    </a:ext>
                  </a:extLst>
                </a:gridCol>
                <a:gridCol w="731520">
                  <a:extLst>
                    <a:ext uri="{9D8B030D-6E8A-4147-A177-3AD203B41FA5}">
                      <a16:colId xmlns:a16="http://schemas.microsoft.com/office/drawing/2014/main" val="976679092"/>
                    </a:ext>
                  </a:extLst>
                </a:gridCol>
                <a:gridCol w="731520">
                  <a:extLst>
                    <a:ext uri="{9D8B030D-6E8A-4147-A177-3AD203B41FA5}">
                      <a16:colId xmlns:a16="http://schemas.microsoft.com/office/drawing/2014/main" val="2961021761"/>
                    </a:ext>
                  </a:extLst>
                </a:gridCol>
                <a:gridCol w="731520">
                  <a:extLst>
                    <a:ext uri="{9D8B030D-6E8A-4147-A177-3AD203B41FA5}">
                      <a16:colId xmlns:a16="http://schemas.microsoft.com/office/drawing/2014/main" val="2991224048"/>
                    </a:ext>
                  </a:extLst>
                </a:gridCol>
                <a:gridCol w="731520">
                  <a:extLst>
                    <a:ext uri="{9D8B030D-6E8A-4147-A177-3AD203B41FA5}">
                      <a16:colId xmlns:a16="http://schemas.microsoft.com/office/drawing/2014/main" val="3220997023"/>
                    </a:ext>
                  </a:extLst>
                </a:gridCol>
                <a:gridCol w="731520">
                  <a:extLst>
                    <a:ext uri="{9D8B030D-6E8A-4147-A177-3AD203B41FA5}">
                      <a16:colId xmlns:a16="http://schemas.microsoft.com/office/drawing/2014/main" val="619166319"/>
                    </a:ext>
                  </a:extLst>
                </a:gridCol>
              </a:tblGrid>
              <a:tr h="399559">
                <a:tc>
                  <a:txBody>
                    <a:bodyPr/>
                    <a:lstStyle/>
                    <a:p>
                      <a:pPr algn="l" fontAlgn="b"/>
                      <a:endParaRPr lang="en-GB" sz="16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GB" sz="1800" b="1" i="0" u="none" strike="noStrike" dirty="0" smtClean="0">
                          <a:solidFill>
                            <a:srgbClr val="000000"/>
                          </a:solidFill>
                          <a:effectLst/>
                          <a:latin typeface="Calibri" panose="020F0502020204030204" pitchFamily="34" charset="0"/>
                        </a:rPr>
                        <a:t>STFC</a:t>
                      </a:r>
                      <a:endParaRPr lang="en-GB" sz="18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BDD6EE"/>
                    </a:solidFill>
                  </a:tcPr>
                </a:tc>
                <a:tc>
                  <a:txBody>
                    <a:bodyPr/>
                    <a:lstStyle/>
                    <a:p>
                      <a:pPr algn="r" fontAlgn="b"/>
                      <a:r>
                        <a:rPr lang="en-GB" sz="1800" b="1" i="0" u="none" strike="noStrike" dirty="0" smtClean="0">
                          <a:solidFill>
                            <a:srgbClr val="000000"/>
                          </a:solidFill>
                          <a:effectLst/>
                          <a:latin typeface="Calibri" panose="020F0502020204030204" pitchFamily="34" charset="0"/>
                        </a:rPr>
                        <a:t>Nikhef</a:t>
                      </a:r>
                      <a:endParaRPr lang="en-GB" sz="18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BDD6EE"/>
                    </a:solidFill>
                  </a:tcPr>
                </a:tc>
                <a:tc>
                  <a:txBody>
                    <a:bodyPr/>
                    <a:lstStyle/>
                    <a:p>
                      <a:pPr algn="r" fontAlgn="b"/>
                      <a:r>
                        <a:rPr lang="en-GB" sz="1800" b="1" i="0" u="none" strike="noStrike" dirty="0" smtClean="0">
                          <a:solidFill>
                            <a:srgbClr val="000000"/>
                          </a:solidFill>
                          <a:effectLst/>
                          <a:latin typeface="Calibri" panose="020F0502020204030204" pitchFamily="34" charset="0"/>
                        </a:rPr>
                        <a:t>NDN</a:t>
                      </a:r>
                      <a:endParaRPr lang="en-GB" sz="18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BDD6EE"/>
                    </a:solidFill>
                  </a:tcPr>
                </a:tc>
                <a:tc>
                  <a:txBody>
                    <a:bodyPr/>
                    <a:lstStyle/>
                    <a:p>
                      <a:pPr algn="r" fontAlgn="b"/>
                      <a:r>
                        <a:rPr lang="en-GB" sz="1800" b="1" i="0" u="none" strike="noStrike" dirty="0" smtClean="0">
                          <a:solidFill>
                            <a:srgbClr val="000000"/>
                          </a:solidFill>
                          <a:effectLst/>
                          <a:latin typeface="Calibri" panose="020F0502020204030204" pitchFamily="34" charset="0"/>
                        </a:rPr>
                        <a:t>EGI</a:t>
                      </a:r>
                      <a:endParaRPr lang="en-GB" sz="18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BDD6EE"/>
                    </a:solidFill>
                  </a:tcPr>
                </a:tc>
                <a:tc>
                  <a:txBody>
                    <a:bodyPr/>
                    <a:lstStyle/>
                    <a:p>
                      <a:pPr algn="r" fontAlgn="b"/>
                      <a:r>
                        <a:rPr lang="en-GB" sz="1800" b="1" i="0" u="none" strike="noStrike" dirty="0">
                          <a:solidFill>
                            <a:srgbClr val="000000"/>
                          </a:solidFill>
                          <a:effectLst/>
                          <a:latin typeface="Calibri" panose="020F0502020204030204" pitchFamily="34" charset="0"/>
                        </a:rPr>
                        <a:t>CERN</a:t>
                      </a:r>
                    </a:p>
                  </a:txBody>
                  <a:tcPr marL="0" marR="0" marT="0" marB="0" anchor="b">
                    <a:lnL>
                      <a:noFill/>
                    </a:lnL>
                    <a:lnR>
                      <a:noFill/>
                    </a:lnR>
                    <a:lnT>
                      <a:noFill/>
                    </a:lnT>
                    <a:lnB>
                      <a:noFill/>
                    </a:lnB>
                    <a:solidFill>
                      <a:srgbClr val="BDD6EE"/>
                    </a:solidFill>
                  </a:tcPr>
                </a:tc>
                <a:tc>
                  <a:txBody>
                    <a:bodyPr/>
                    <a:lstStyle/>
                    <a:p>
                      <a:pPr algn="r" fontAlgn="b"/>
                      <a:r>
                        <a:rPr lang="en-GB" sz="1800" b="1" i="0" u="none" strike="noStrike" dirty="0">
                          <a:solidFill>
                            <a:srgbClr val="000000"/>
                          </a:solidFill>
                          <a:effectLst/>
                          <a:latin typeface="Calibri" panose="020F0502020204030204" pitchFamily="34" charset="0"/>
                        </a:rPr>
                        <a:t>GRNET</a:t>
                      </a:r>
                    </a:p>
                  </a:txBody>
                  <a:tcPr marL="0" marR="0" marT="0" marB="0" anchor="b">
                    <a:lnL>
                      <a:noFill/>
                    </a:lnL>
                    <a:lnR>
                      <a:noFill/>
                    </a:lnR>
                    <a:lnT>
                      <a:noFill/>
                    </a:lnT>
                    <a:lnB>
                      <a:noFill/>
                    </a:lnB>
                    <a:solidFill>
                      <a:srgbClr val="BDD6EE"/>
                    </a:solidFill>
                  </a:tcPr>
                </a:tc>
                <a:tc>
                  <a:txBody>
                    <a:bodyPr/>
                    <a:lstStyle/>
                    <a:p>
                      <a:pPr algn="r" fontAlgn="b"/>
                      <a:r>
                        <a:rPr lang="en-GB" sz="1800" b="1" i="0" u="none" strike="noStrike" dirty="0">
                          <a:solidFill>
                            <a:srgbClr val="000000"/>
                          </a:solidFill>
                          <a:effectLst/>
                          <a:latin typeface="Calibri" panose="020F0502020204030204" pitchFamily="34" charset="0"/>
                        </a:rPr>
                        <a:t>KIT</a:t>
                      </a:r>
                    </a:p>
                  </a:txBody>
                  <a:tcPr marL="0" marR="0" marT="0" marB="0" anchor="b">
                    <a:lnL>
                      <a:noFill/>
                    </a:lnL>
                    <a:lnR>
                      <a:noFill/>
                    </a:lnR>
                    <a:lnT>
                      <a:noFill/>
                    </a:lnT>
                    <a:lnB>
                      <a:noFill/>
                    </a:lnB>
                    <a:solidFill>
                      <a:srgbClr val="BDD6EE"/>
                    </a:solidFill>
                  </a:tcPr>
                </a:tc>
                <a:tc>
                  <a:txBody>
                    <a:bodyPr/>
                    <a:lstStyle/>
                    <a:p>
                      <a:pPr algn="r" fontAlgn="b"/>
                      <a:r>
                        <a:rPr lang="en-GB" sz="1800" b="1" i="0" u="none" strike="noStrike" dirty="0">
                          <a:solidFill>
                            <a:srgbClr val="000000"/>
                          </a:solidFill>
                          <a:effectLst/>
                          <a:latin typeface="Calibri" panose="020F0502020204030204" pitchFamily="34" charset="0"/>
                        </a:rPr>
                        <a:t>SURF</a:t>
                      </a:r>
                    </a:p>
                  </a:txBody>
                  <a:tcPr marL="0" marR="0" marT="0" marB="0" anchor="b">
                    <a:lnL>
                      <a:noFill/>
                    </a:lnL>
                    <a:lnR>
                      <a:noFill/>
                    </a:lnR>
                    <a:lnT>
                      <a:noFill/>
                    </a:lnT>
                    <a:lnB>
                      <a:noFill/>
                    </a:lnB>
                    <a:solidFill>
                      <a:srgbClr val="BDD6EE"/>
                    </a:solidFill>
                  </a:tcPr>
                </a:tc>
                <a:tc>
                  <a:txBody>
                    <a:bodyPr/>
                    <a:lstStyle/>
                    <a:p>
                      <a:pPr algn="r" fontAlgn="b"/>
                      <a:r>
                        <a:rPr lang="en-GB" sz="1800" b="1" i="0" u="none" strike="noStrike" dirty="0" smtClean="0">
                          <a:solidFill>
                            <a:srgbClr val="000000"/>
                          </a:solidFill>
                          <a:effectLst/>
                          <a:latin typeface="Calibri" panose="020F0502020204030204" pitchFamily="34" charset="0"/>
                        </a:rPr>
                        <a:t>MU</a:t>
                      </a:r>
                      <a:endParaRPr lang="en-GB" sz="18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BDD6EE"/>
                    </a:solidFill>
                  </a:tcPr>
                </a:tc>
                <a:tc>
                  <a:txBody>
                    <a:bodyPr/>
                    <a:lstStyle/>
                    <a:p>
                      <a:pPr algn="r" fontAlgn="b"/>
                      <a:r>
                        <a:rPr lang="en-GB" sz="1800" b="1" i="0" u="none" strike="noStrike" dirty="0" smtClean="0">
                          <a:solidFill>
                            <a:srgbClr val="000000"/>
                          </a:solidFill>
                          <a:effectLst/>
                          <a:latin typeface="Calibri" panose="020F0502020204030204" pitchFamily="34" charset="0"/>
                        </a:rPr>
                        <a:t>GEANT</a:t>
                      </a:r>
                      <a:br>
                        <a:rPr lang="en-GB" sz="1800" b="1" i="0" u="none" strike="noStrike" dirty="0" smtClean="0">
                          <a:solidFill>
                            <a:srgbClr val="000000"/>
                          </a:solidFill>
                          <a:effectLst/>
                          <a:latin typeface="Calibri" panose="020F0502020204030204" pitchFamily="34" charset="0"/>
                        </a:rPr>
                      </a:br>
                      <a:r>
                        <a:rPr lang="en-GB" sz="1800" b="1" i="0" u="none" strike="noStrike" dirty="0" smtClean="0">
                          <a:solidFill>
                            <a:srgbClr val="000000"/>
                          </a:solidFill>
                          <a:effectLst/>
                          <a:latin typeface="Calibri" panose="020F0502020204030204" pitchFamily="34" charset="0"/>
                        </a:rPr>
                        <a:t>&amp; KIFU</a:t>
                      </a:r>
                      <a:endParaRPr lang="en-GB" sz="18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BDD6EE"/>
                    </a:solidFill>
                  </a:tcPr>
                </a:tc>
                <a:tc>
                  <a:txBody>
                    <a:bodyPr/>
                    <a:lstStyle/>
                    <a:p>
                      <a:pPr algn="r" fontAlgn="b"/>
                      <a:r>
                        <a:rPr lang="en-GB" sz="1800" b="1" i="0" u="none" strike="noStrike" dirty="0" smtClean="0">
                          <a:solidFill>
                            <a:srgbClr val="000000"/>
                          </a:solidFill>
                          <a:effectLst/>
                          <a:latin typeface="Calibri" panose="020F0502020204030204" pitchFamily="34" charset="0"/>
                        </a:rPr>
                        <a:t>SUM</a:t>
                      </a:r>
                      <a:endParaRPr lang="en-GB" sz="18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BDD6EE"/>
                    </a:solidFill>
                  </a:tcPr>
                </a:tc>
                <a:extLst>
                  <a:ext uri="{0D108BD9-81ED-4DB2-BD59-A6C34878D82A}">
                    <a16:rowId xmlns:a16="http://schemas.microsoft.com/office/drawing/2014/main" val="629133524"/>
                  </a:ext>
                </a:extLst>
              </a:tr>
              <a:tr h="293844">
                <a:tc>
                  <a:txBody>
                    <a:bodyPr/>
                    <a:lstStyle/>
                    <a:p>
                      <a:pPr algn="l" fontAlgn="b"/>
                      <a:r>
                        <a:rPr lang="en-GB" sz="1600" b="0" i="0" u="none" strike="noStrike" dirty="0" smtClean="0">
                          <a:solidFill>
                            <a:srgbClr val="000000"/>
                          </a:solidFill>
                          <a:effectLst/>
                          <a:latin typeface="Calibri" panose="020F0502020204030204" pitchFamily="34" charset="0"/>
                        </a:rPr>
                        <a:t>Work item</a:t>
                      </a:r>
                      <a:endParaRPr lang="en-GB" sz="16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BDD6EE"/>
                    </a:solidFill>
                  </a:tcPr>
                </a:tc>
                <a:tc>
                  <a:txBody>
                    <a:bodyPr/>
                    <a:lstStyle/>
                    <a:p>
                      <a:pPr algn="r" fontAlgn="b"/>
                      <a:r>
                        <a:rPr lang="en-GB" sz="1800" b="0" i="0" u="none" strike="noStrike" dirty="0">
                          <a:solidFill>
                            <a:srgbClr val="000000"/>
                          </a:solidFill>
                          <a:effectLst/>
                          <a:latin typeface="Calibri" panose="020F0502020204030204" pitchFamily="34" charset="0"/>
                        </a:rPr>
                        <a:t>PM</a:t>
                      </a:r>
                    </a:p>
                  </a:txBody>
                  <a:tcPr marL="0" marR="0" marT="0" marB="0" anchor="b">
                    <a:lnL>
                      <a:noFill/>
                    </a:lnL>
                    <a:lnR>
                      <a:noFill/>
                    </a:lnR>
                    <a:lnT>
                      <a:noFill/>
                    </a:lnT>
                    <a:lnB>
                      <a:noFill/>
                    </a:lnB>
                    <a:solidFill>
                      <a:srgbClr val="BDD6EE"/>
                    </a:solidFill>
                  </a:tcPr>
                </a:tc>
                <a:tc>
                  <a:txBody>
                    <a:bodyPr/>
                    <a:lstStyle/>
                    <a:p>
                      <a:pPr algn="r" fontAlgn="b"/>
                      <a:r>
                        <a:rPr lang="en-GB" sz="1800" b="0" i="0" u="none" strike="noStrike" dirty="0">
                          <a:solidFill>
                            <a:srgbClr val="000000"/>
                          </a:solidFill>
                          <a:effectLst/>
                          <a:latin typeface="Calibri" panose="020F0502020204030204" pitchFamily="34" charset="0"/>
                        </a:rPr>
                        <a:t>PM</a:t>
                      </a:r>
                    </a:p>
                  </a:txBody>
                  <a:tcPr marL="0" marR="0" marT="0" marB="0" anchor="b">
                    <a:lnL>
                      <a:noFill/>
                    </a:lnL>
                    <a:lnR>
                      <a:noFill/>
                    </a:lnR>
                    <a:lnT>
                      <a:noFill/>
                    </a:lnT>
                    <a:lnB>
                      <a:noFill/>
                    </a:lnB>
                    <a:solidFill>
                      <a:srgbClr val="BDD6EE"/>
                    </a:solidFill>
                  </a:tcPr>
                </a:tc>
                <a:tc>
                  <a:txBody>
                    <a:bodyPr/>
                    <a:lstStyle/>
                    <a:p>
                      <a:pPr algn="r" fontAlgn="b"/>
                      <a:r>
                        <a:rPr lang="en-GB" sz="1800" b="0" i="0" u="none" strike="noStrike">
                          <a:solidFill>
                            <a:srgbClr val="000000"/>
                          </a:solidFill>
                          <a:effectLst/>
                          <a:latin typeface="Calibri" panose="020F0502020204030204" pitchFamily="34" charset="0"/>
                        </a:rPr>
                        <a:t>PM</a:t>
                      </a:r>
                    </a:p>
                  </a:txBody>
                  <a:tcPr marL="0" marR="0" marT="0" marB="0" anchor="b">
                    <a:lnL>
                      <a:noFill/>
                    </a:lnL>
                    <a:lnR>
                      <a:noFill/>
                    </a:lnR>
                    <a:lnT>
                      <a:noFill/>
                    </a:lnT>
                    <a:lnB>
                      <a:noFill/>
                    </a:lnB>
                    <a:solidFill>
                      <a:srgbClr val="BDD6EE"/>
                    </a:solidFill>
                  </a:tcPr>
                </a:tc>
                <a:tc>
                  <a:txBody>
                    <a:bodyPr/>
                    <a:lstStyle/>
                    <a:p>
                      <a:pPr algn="r" fontAlgn="b"/>
                      <a:r>
                        <a:rPr lang="en-GB" sz="1800" b="0" i="0" u="none" strike="noStrike">
                          <a:solidFill>
                            <a:srgbClr val="000000"/>
                          </a:solidFill>
                          <a:effectLst/>
                          <a:latin typeface="Calibri" panose="020F0502020204030204" pitchFamily="34" charset="0"/>
                        </a:rPr>
                        <a:t>PM</a:t>
                      </a:r>
                    </a:p>
                  </a:txBody>
                  <a:tcPr marL="0" marR="0" marT="0" marB="0" anchor="b">
                    <a:lnL>
                      <a:noFill/>
                    </a:lnL>
                    <a:lnR>
                      <a:noFill/>
                    </a:lnR>
                    <a:lnT>
                      <a:noFill/>
                    </a:lnT>
                    <a:lnB>
                      <a:noFill/>
                    </a:lnB>
                    <a:solidFill>
                      <a:srgbClr val="BDD6EE"/>
                    </a:solidFill>
                  </a:tcPr>
                </a:tc>
                <a:tc>
                  <a:txBody>
                    <a:bodyPr/>
                    <a:lstStyle/>
                    <a:p>
                      <a:pPr algn="r" fontAlgn="b"/>
                      <a:r>
                        <a:rPr lang="en-GB" sz="1800" b="0" i="0" u="none" strike="noStrike">
                          <a:solidFill>
                            <a:srgbClr val="000000"/>
                          </a:solidFill>
                          <a:effectLst/>
                          <a:latin typeface="Calibri" panose="020F0502020204030204" pitchFamily="34" charset="0"/>
                        </a:rPr>
                        <a:t>PM</a:t>
                      </a:r>
                    </a:p>
                  </a:txBody>
                  <a:tcPr marL="0" marR="0" marT="0" marB="0" anchor="b">
                    <a:lnL>
                      <a:noFill/>
                    </a:lnL>
                    <a:lnR>
                      <a:noFill/>
                    </a:lnR>
                    <a:lnT>
                      <a:noFill/>
                    </a:lnT>
                    <a:lnB>
                      <a:noFill/>
                    </a:lnB>
                    <a:solidFill>
                      <a:srgbClr val="BDD6EE"/>
                    </a:solidFill>
                  </a:tcPr>
                </a:tc>
                <a:tc>
                  <a:txBody>
                    <a:bodyPr/>
                    <a:lstStyle/>
                    <a:p>
                      <a:pPr algn="r" fontAlgn="b"/>
                      <a:r>
                        <a:rPr lang="en-GB" sz="1800" b="0" i="0" u="none" strike="noStrike">
                          <a:solidFill>
                            <a:srgbClr val="000000"/>
                          </a:solidFill>
                          <a:effectLst/>
                          <a:latin typeface="Calibri" panose="020F0502020204030204" pitchFamily="34" charset="0"/>
                        </a:rPr>
                        <a:t>PM</a:t>
                      </a:r>
                    </a:p>
                  </a:txBody>
                  <a:tcPr marL="0" marR="0" marT="0" marB="0" anchor="b">
                    <a:lnL>
                      <a:noFill/>
                    </a:lnL>
                    <a:lnR>
                      <a:noFill/>
                    </a:lnR>
                    <a:lnT>
                      <a:noFill/>
                    </a:lnT>
                    <a:lnB>
                      <a:noFill/>
                    </a:lnB>
                    <a:solidFill>
                      <a:srgbClr val="BDD6EE"/>
                    </a:solidFill>
                  </a:tcPr>
                </a:tc>
                <a:tc>
                  <a:txBody>
                    <a:bodyPr/>
                    <a:lstStyle/>
                    <a:p>
                      <a:pPr algn="r" fontAlgn="b"/>
                      <a:r>
                        <a:rPr lang="en-GB" sz="1800" b="0" i="0" u="none" strike="noStrike">
                          <a:solidFill>
                            <a:srgbClr val="000000"/>
                          </a:solidFill>
                          <a:effectLst/>
                          <a:latin typeface="Calibri" panose="020F0502020204030204" pitchFamily="34" charset="0"/>
                        </a:rPr>
                        <a:t>PM</a:t>
                      </a:r>
                    </a:p>
                  </a:txBody>
                  <a:tcPr marL="0" marR="0" marT="0" marB="0" anchor="b">
                    <a:lnL>
                      <a:noFill/>
                    </a:lnL>
                    <a:lnR>
                      <a:noFill/>
                    </a:lnR>
                    <a:lnT>
                      <a:noFill/>
                    </a:lnT>
                    <a:lnB>
                      <a:noFill/>
                    </a:lnB>
                    <a:solidFill>
                      <a:srgbClr val="BDD6EE"/>
                    </a:solidFill>
                  </a:tcPr>
                </a:tc>
                <a:tc>
                  <a:txBody>
                    <a:bodyPr/>
                    <a:lstStyle/>
                    <a:p>
                      <a:pPr algn="r" fontAlgn="b"/>
                      <a:r>
                        <a:rPr lang="en-GB" sz="1800" b="0" i="0" u="none" strike="noStrike">
                          <a:solidFill>
                            <a:srgbClr val="000000"/>
                          </a:solidFill>
                          <a:effectLst/>
                          <a:latin typeface="Calibri" panose="020F0502020204030204" pitchFamily="34" charset="0"/>
                        </a:rPr>
                        <a:t>PM</a:t>
                      </a:r>
                    </a:p>
                  </a:txBody>
                  <a:tcPr marL="0" marR="0" marT="0" marB="0" anchor="b">
                    <a:lnL>
                      <a:noFill/>
                    </a:lnL>
                    <a:lnR>
                      <a:noFill/>
                    </a:lnR>
                    <a:lnT>
                      <a:noFill/>
                    </a:lnT>
                    <a:lnB>
                      <a:noFill/>
                    </a:lnB>
                    <a:solidFill>
                      <a:srgbClr val="BDD6EE"/>
                    </a:solidFill>
                  </a:tcPr>
                </a:tc>
                <a:tc>
                  <a:txBody>
                    <a:bodyPr/>
                    <a:lstStyle/>
                    <a:p>
                      <a:pPr algn="r" fontAlgn="b"/>
                      <a:r>
                        <a:rPr lang="en-GB" sz="1800" b="0" i="0" u="none" strike="noStrike">
                          <a:solidFill>
                            <a:srgbClr val="000000"/>
                          </a:solidFill>
                          <a:effectLst/>
                          <a:latin typeface="Calibri" panose="020F0502020204030204" pitchFamily="34" charset="0"/>
                        </a:rPr>
                        <a:t>PM</a:t>
                      </a:r>
                    </a:p>
                  </a:txBody>
                  <a:tcPr marL="0" marR="0" marT="0" marB="0" anchor="b">
                    <a:lnL>
                      <a:noFill/>
                    </a:lnL>
                    <a:lnR>
                      <a:noFill/>
                    </a:lnR>
                    <a:lnT>
                      <a:noFill/>
                    </a:lnT>
                    <a:lnB>
                      <a:noFill/>
                    </a:lnB>
                    <a:solidFill>
                      <a:srgbClr val="BDD6EE"/>
                    </a:solidFill>
                  </a:tcPr>
                </a:tc>
                <a:tc>
                  <a:txBody>
                    <a:bodyPr/>
                    <a:lstStyle/>
                    <a:p>
                      <a:pPr algn="r" fontAlgn="b"/>
                      <a:r>
                        <a:rPr lang="en-GB" sz="1800" b="0" i="0" u="none" strike="noStrike">
                          <a:solidFill>
                            <a:srgbClr val="000000"/>
                          </a:solidFill>
                          <a:effectLst/>
                          <a:latin typeface="Calibri" panose="020F0502020204030204" pitchFamily="34" charset="0"/>
                        </a:rPr>
                        <a:t>PM</a:t>
                      </a:r>
                    </a:p>
                  </a:txBody>
                  <a:tcPr marL="0" marR="0" marT="0" marB="0" anchor="b">
                    <a:lnL>
                      <a:noFill/>
                    </a:lnL>
                    <a:lnR>
                      <a:noFill/>
                    </a:lnR>
                    <a:lnT>
                      <a:noFill/>
                    </a:lnT>
                    <a:lnB>
                      <a:noFill/>
                    </a:lnB>
                    <a:solidFill>
                      <a:srgbClr val="BDD6EE"/>
                    </a:solidFill>
                  </a:tcPr>
                </a:tc>
                <a:tc>
                  <a:txBody>
                    <a:bodyPr/>
                    <a:lstStyle/>
                    <a:p>
                      <a:pPr algn="r" fontAlgn="b"/>
                      <a:r>
                        <a:rPr lang="en-GB" sz="1800" b="0" i="0" u="none" strike="noStrike" dirty="0">
                          <a:solidFill>
                            <a:srgbClr val="000000"/>
                          </a:solidFill>
                          <a:effectLst/>
                          <a:latin typeface="Calibri" panose="020F0502020204030204" pitchFamily="34" charset="0"/>
                        </a:rPr>
                        <a:t>PM</a:t>
                      </a:r>
                    </a:p>
                  </a:txBody>
                  <a:tcPr marL="0" marR="0" marT="0" marB="0" anchor="b">
                    <a:lnL>
                      <a:noFill/>
                    </a:lnL>
                    <a:lnR>
                      <a:noFill/>
                    </a:lnR>
                    <a:lnT>
                      <a:noFill/>
                    </a:lnT>
                    <a:lnB>
                      <a:noFill/>
                    </a:lnB>
                    <a:solidFill>
                      <a:srgbClr val="BDD6EE"/>
                    </a:solidFill>
                  </a:tcPr>
                </a:tc>
                <a:extLst>
                  <a:ext uri="{0D108BD9-81ED-4DB2-BD59-A6C34878D82A}">
                    <a16:rowId xmlns:a16="http://schemas.microsoft.com/office/drawing/2014/main" val="781269943"/>
                  </a:ext>
                </a:extLst>
              </a:tr>
              <a:tr h="293844">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GB" sz="1600" b="1" i="0" u="none" strike="noStrike" dirty="0" smtClean="0">
                          <a:solidFill>
                            <a:srgbClr val="000000"/>
                          </a:solidFill>
                          <a:effectLst/>
                          <a:latin typeface="Calibri" panose="020F0502020204030204" pitchFamily="34" charset="0"/>
                        </a:rPr>
                        <a:t>Research Infra Alignment</a:t>
                      </a:r>
                      <a:r>
                        <a:rPr lang="en-GB" sz="1600" b="1" i="0" u="none" strike="noStrike" baseline="0" dirty="0" smtClean="0">
                          <a:solidFill>
                            <a:srgbClr val="000000"/>
                          </a:solidFill>
                          <a:effectLst/>
                          <a:latin typeface="Calibri" panose="020F0502020204030204" pitchFamily="34" charset="0"/>
                        </a:rPr>
                        <a:t> (Nikhef)</a:t>
                      </a:r>
                      <a:endParaRPr lang="en-GB" sz="1600" b="1" i="0" u="none" strike="noStrike" dirty="0" smtClean="0">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r" fontAlgn="b"/>
                      <a:endParaRPr lang="en-GB" sz="1800" b="1" i="1"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n-GB" sz="1800" b="1" i="1" u="none" strike="noStrike" dirty="0">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n-GB" sz="1800" b="1" i="1" u="none" strike="noStrike" dirty="0">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n-GB" sz="1800" b="1" i="1" u="none" strike="noStrike" dirty="0">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n-GB" sz="1800" b="1" i="1" u="none" strike="noStrike" dirty="0">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n-GB" sz="1800" b="1" i="1" u="none" strike="noStrike" dirty="0">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n-GB" sz="1800" b="1" i="1" u="none" strike="noStrike" dirty="0">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n-GB" sz="1800" b="1" i="1" u="none" strike="noStrike" dirty="0">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n-GB" sz="1800" b="1" i="1" u="none" strike="noStrike" dirty="0">
                        <a:solidFill>
                          <a:srgbClr val="000000"/>
                        </a:solidFill>
                        <a:effectLst/>
                        <a:latin typeface="Calibri" panose="020F0502020204030204" pitchFamily="34" charset="0"/>
                      </a:endParaRPr>
                    </a:p>
                  </a:txBody>
                  <a:tcPr marL="0" marR="0" marT="0" marB="0" anchor="b">
                    <a:lnL>
                      <a:noFill/>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n-GB" sz="1800" b="1" i="1" u="none" strike="noStrike" dirty="0">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r>
                        <a:rPr lang="en-GB" sz="1800" b="1" i="0" u="none" strike="noStrike" dirty="0">
                          <a:solidFill>
                            <a:srgbClr val="000000"/>
                          </a:solidFill>
                          <a:effectLst/>
                          <a:latin typeface="Calibri" panose="020F0502020204030204" pitchFamily="34" charset="0"/>
                        </a:rPr>
                        <a:t>21</a:t>
                      </a:r>
                    </a:p>
                  </a:txBody>
                  <a:tcPr marL="0" marR="0" marT="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05658811"/>
                  </a:ext>
                </a:extLst>
              </a:tr>
              <a:tr h="293844">
                <a:tc>
                  <a:txBody>
                    <a:bodyPr/>
                    <a:lstStyle/>
                    <a:p>
                      <a:pPr algn="l" fontAlgn="b"/>
                      <a:r>
                        <a:rPr lang="en-GB" sz="1600" b="0" i="0" u="none" strike="noStrike" dirty="0">
                          <a:solidFill>
                            <a:srgbClr val="000000"/>
                          </a:solidFill>
                          <a:effectLst/>
                          <a:latin typeface="Calibri" panose="020F0502020204030204" pitchFamily="34" charset="0"/>
                        </a:rPr>
                        <a:t>Operational Trust for Proxies</a:t>
                      </a: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6004285"/>
                  </a:ext>
                </a:extLst>
              </a:tr>
              <a:tr h="293844">
                <a:tc>
                  <a:txBody>
                    <a:bodyPr/>
                    <a:lstStyle/>
                    <a:p>
                      <a:pPr algn="l" fontAlgn="b"/>
                      <a:r>
                        <a:rPr lang="en-GB" sz="1600" b="0" i="0" u="none" strike="noStrike" dirty="0" smtClean="0">
                          <a:solidFill>
                            <a:srgbClr val="000000"/>
                          </a:solidFill>
                          <a:effectLst/>
                          <a:latin typeface="Calibri" panose="020F0502020204030204" pitchFamily="34" charset="0"/>
                        </a:rPr>
                        <a:t>‘</a:t>
                      </a:r>
                      <a:r>
                        <a:rPr lang="en-GB" sz="1600" b="0" i="0" u="none" strike="noStrike" dirty="0" err="1" smtClean="0">
                          <a:solidFill>
                            <a:srgbClr val="000000"/>
                          </a:solidFill>
                          <a:effectLst/>
                          <a:latin typeface="Calibri" panose="020F0502020204030204" pitchFamily="34" charset="0"/>
                        </a:rPr>
                        <a:t>Snctfi</a:t>
                      </a:r>
                      <a:r>
                        <a:rPr lang="en-GB" sz="1600" b="0" i="0" u="none" strike="noStrike" dirty="0" smtClean="0">
                          <a:solidFill>
                            <a:srgbClr val="000000"/>
                          </a:solidFill>
                          <a:effectLst/>
                          <a:latin typeface="Calibri" panose="020F0502020204030204" pitchFamily="34" charset="0"/>
                        </a:rPr>
                        <a:t>’ </a:t>
                      </a:r>
                      <a:r>
                        <a:rPr lang="en-GB" sz="1600" b="0" i="0" u="none" strike="noStrike" dirty="0">
                          <a:solidFill>
                            <a:srgbClr val="000000"/>
                          </a:solidFill>
                          <a:effectLst/>
                          <a:latin typeface="Calibri" panose="020F0502020204030204" pitchFamily="34" charset="0"/>
                        </a:rPr>
                        <a:t>R&amp;E </a:t>
                      </a:r>
                      <a:r>
                        <a:rPr lang="en-GB" sz="1600" b="0" i="0" u="none" strike="noStrike" dirty="0" smtClean="0">
                          <a:solidFill>
                            <a:srgbClr val="000000"/>
                          </a:solidFill>
                          <a:effectLst/>
                          <a:latin typeface="Calibri" panose="020F0502020204030204" pitchFamily="34" charset="0"/>
                        </a:rPr>
                        <a:t>Baselining</a:t>
                      </a:r>
                      <a:r>
                        <a:rPr lang="en-GB" sz="1600" b="0" i="0" u="none" strike="noStrike" baseline="0" dirty="0" smtClean="0">
                          <a:solidFill>
                            <a:srgbClr val="000000"/>
                          </a:solidFill>
                          <a:effectLst/>
                          <a:latin typeface="Calibri" panose="020F0502020204030204" pitchFamily="34" charset="0"/>
                        </a:rPr>
                        <a:t> &amp; </a:t>
                      </a:r>
                      <a:r>
                        <a:rPr lang="en-GB" sz="1600" b="0" i="0" u="none" strike="noStrike" dirty="0" smtClean="0">
                          <a:solidFill>
                            <a:srgbClr val="000000"/>
                          </a:solidFill>
                          <a:effectLst/>
                          <a:latin typeface="Calibri" panose="020F0502020204030204" pitchFamily="34" charset="0"/>
                        </a:rPr>
                        <a:t>Integration</a:t>
                      </a:r>
                      <a:endParaRPr lang="en-GB" sz="1600" b="0" i="0" u="none" strike="noStrike" dirty="0">
                        <a:solidFill>
                          <a:srgbClr val="000000"/>
                        </a:solidFill>
                        <a:effectLst/>
                        <a:latin typeface="Calibri" panose="020F0502020204030204" pitchFamily="34" charset="0"/>
                      </a:endParaRP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a:noFill/>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8650255"/>
                  </a:ext>
                </a:extLst>
              </a:tr>
              <a:tr h="541100">
                <a:tc>
                  <a:txBody>
                    <a:bodyPr/>
                    <a:lstStyle/>
                    <a:p>
                      <a:pPr algn="l" fontAlgn="b"/>
                      <a:r>
                        <a:rPr lang="en-US" sz="1600" b="0" i="0" u="none" strike="noStrike" dirty="0">
                          <a:solidFill>
                            <a:srgbClr val="000000"/>
                          </a:solidFill>
                          <a:effectLst/>
                          <a:latin typeface="Calibri" panose="020F0502020204030204" pitchFamily="34" charset="0"/>
                        </a:rPr>
                        <a:t>Models for Cross-Infra AUP </a:t>
                      </a:r>
                      <a:r>
                        <a:rPr lang="en-US" sz="1600" b="0" i="0" u="none" strike="noStrike" dirty="0" smtClean="0">
                          <a:solidFill>
                            <a:srgbClr val="000000"/>
                          </a:solidFill>
                          <a:effectLst/>
                          <a:latin typeface="Calibri" panose="020F0502020204030204" pitchFamily="34" charset="0"/>
                        </a:rPr>
                        <a:t/>
                      </a:r>
                      <a:br>
                        <a:rPr lang="en-US" sz="1600" b="0" i="0" u="none" strike="noStrike" dirty="0" smtClean="0">
                          <a:solidFill>
                            <a:srgbClr val="000000"/>
                          </a:solidFill>
                          <a:effectLst/>
                          <a:latin typeface="Calibri" panose="020F0502020204030204" pitchFamily="34" charset="0"/>
                        </a:rPr>
                      </a:br>
                      <a:r>
                        <a:rPr lang="en-US" sz="1600" b="0" i="0" u="none" strike="noStrike" dirty="0" smtClean="0">
                          <a:solidFill>
                            <a:srgbClr val="000000"/>
                          </a:solidFill>
                          <a:effectLst/>
                          <a:latin typeface="Calibri" panose="020F0502020204030204" pitchFamily="34" charset="0"/>
                        </a:rPr>
                        <a:t>  &amp; </a:t>
                      </a:r>
                      <a:r>
                        <a:rPr lang="en-US" sz="1600" b="0" i="0" u="none" strike="noStrike" dirty="0">
                          <a:solidFill>
                            <a:srgbClr val="000000"/>
                          </a:solidFill>
                          <a:effectLst/>
                          <a:latin typeface="Calibri" panose="020F0502020204030204" pitchFamily="34" charset="0"/>
                        </a:rPr>
                        <a:t>Privacy Notices</a:t>
                      </a: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a:noFill/>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2593620"/>
                  </a:ext>
                </a:extLst>
              </a:tr>
              <a:tr h="293844">
                <a:tc>
                  <a:txBody>
                    <a:bodyPr/>
                    <a:lstStyle/>
                    <a:p>
                      <a:pPr algn="l" fontAlgn="b"/>
                      <a:r>
                        <a:rPr lang="en-GB" sz="1600" b="1" i="0" u="none" strike="noStrike" dirty="0" smtClean="0">
                          <a:solidFill>
                            <a:srgbClr val="000000"/>
                          </a:solidFill>
                          <a:effectLst/>
                          <a:latin typeface="Calibri" panose="020F0502020204030204" pitchFamily="34" charset="0"/>
                        </a:rPr>
                        <a:t>User-centric Trust Alignment</a:t>
                      </a:r>
                      <a:r>
                        <a:rPr lang="en-GB" sz="1600" b="1" i="0" u="none" strike="noStrike" baseline="0" dirty="0" smtClean="0">
                          <a:solidFill>
                            <a:srgbClr val="000000"/>
                          </a:solidFill>
                          <a:effectLst/>
                          <a:latin typeface="Calibri" panose="020F0502020204030204" pitchFamily="34" charset="0"/>
                        </a:rPr>
                        <a:t> </a:t>
                      </a:r>
                      <a:r>
                        <a:rPr lang="en-GB" sz="1600" b="1" i="0" u="none" strike="noStrike" dirty="0" smtClean="0">
                          <a:solidFill>
                            <a:srgbClr val="000000"/>
                          </a:solidFill>
                          <a:effectLst/>
                          <a:latin typeface="Calibri" panose="020F0502020204030204" pitchFamily="34" charset="0"/>
                        </a:rPr>
                        <a:t>(RAL)</a:t>
                      </a:r>
                      <a:endParaRPr lang="en-GB" sz="1600" b="1" i="0" u="none" strike="noStrike" dirty="0">
                        <a:solidFill>
                          <a:srgbClr val="000000"/>
                        </a:solidFill>
                        <a:effectLst/>
                        <a:latin typeface="Calibri" panose="020F0502020204030204" pitchFamily="34" charset="0"/>
                      </a:endParaRPr>
                    </a:p>
                  </a:txBody>
                  <a:tcPr marL="0" marR="0" marT="0" marB="0">
                    <a:lnL>
                      <a:noFill/>
                    </a:lnL>
                    <a:lnR w="127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r" fontAlgn="b"/>
                      <a:endParaRPr lang="en-GB" sz="1800" b="1" i="1"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n-GB" sz="1800" b="1" i="1" u="none" strike="noStrike" dirty="0">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n-GB" sz="1800" b="1" i="1" u="none" strike="noStrike" dirty="0">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n-GB" sz="1800" b="1" i="1" u="none" strike="noStrike" dirty="0">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n-GB" sz="1800" b="1" i="1" u="none" strike="noStrike" dirty="0">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n-GB" sz="1800" b="1" i="1" u="none" strike="noStrike" dirty="0">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n-GB" sz="1800" b="1" i="1" u="none" strike="noStrike" dirty="0">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n-GB" sz="1800" b="1" i="1" u="none" strike="noStrike" dirty="0">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n-GB" sz="1800" b="1" i="1" u="none" strike="noStrike" dirty="0">
                        <a:solidFill>
                          <a:srgbClr val="000000"/>
                        </a:solidFill>
                        <a:effectLst/>
                        <a:latin typeface="Calibri" panose="020F0502020204030204" pitchFamily="34" charset="0"/>
                      </a:endParaRPr>
                    </a:p>
                  </a:txBody>
                  <a:tcPr marL="0" marR="0" marT="0" marB="0" anchor="b">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n-GB" sz="1800" b="1" i="1" u="none" strike="noStrike" dirty="0">
                        <a:solidFill>
                          <a:srgbClr val="000000"/>
                        </a:solidFill>
                        <a:effectLst/>
                        <a:latin typeface="Calibri" panose="020F0502020204030204" pitchFamily="34" charset="0"/>
                      </a:endParaRPr>
                    </a:p>
                  </a:txBody>
                  <a:tcPr marL="0" marR="0" marT="0"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r>
                        <a:rPr lang="en-GB" sz="1800" b="1" i="0" u="none" strike="noStrike" dirty="0">
                          <a:solidFill>
                            <a:srgbClr val="000000"/>
                          </a:solidFill>
                          <a:effectLst/>
                          <a:latin typeface="Calibri" panose="020F0502020204030204" pitchFamily="34" charset="0"/>
                        </a:rPr>
                        <a:t>26</a:t>
                      </a: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2030061"/>
                  </a:ext>
                </a:extLst>
              </a:tr>
              <a:tr h="293844">
                <a:tc rowSpan="2">
                  <a:txBody>
                    <a:bodyPr/>
                    <a:lstStyle/>
                    <a:p>
                      <a:pPr algn="l" fontAlgn="b"/>
                      <a:r>
                        <a:rPr lang="en-GB" sz="1600" b="0" i="0" u="none" strike="noStrike" dirty="0">
                          <a:solidFill>
                            <a:srgbClr val="000000"/>
                          </a:solidFill>
                          <a:effectLst/>
                          <a:latin typeface="Calibri" panose="020F0502020204030204" pitchFamily="34" charset="0"/>
                        </a:rPr>
                        <a:t>Lightweight </a:t>
                      </a:r>
                      <a:r>
                        <a:rPr lang="en-GB" sz="1600" b="0" i="0" u="none" strike="noStrike" dirty="0" smtClean="0">
                          <a:solidFill>
                            <a:srgbClr val="000000"/>
                          </a:solidFill>
                          <a:effectLst/>
                          <a:latin typeface="Calibri" panose="020F0502020204030204" pitchFamily="34" charset="0"/>
                        </a:rPr>
                        <a:t/>
                      </a:r>
                      <a:br>
                        <a:rPr lang="en-GB" sz="1600" b="0" i="0" u="none" strike="noStrike" dirty="0" smtClean="0">
                          <a:solidFill>
                            <a:srgbClr val="000000"/>
                          </a:solidFill>
                          <a:effectLst/>
                          <a:latin typeface="Calibri" panose="020F0502020204030204" pitchFamily="34" charset="0"/>
                        </a:rPr>
                      </a:br>
                      <a:r>
                        <a:rPr lang="en-GB" sz="1600" b="0" i="0" u="none" strike="noStrike" dirty="0" smtClean="0">
                          <a:solidFill>
                            <a:srgbClr val="000000"/>
                          </a:solidFill>
                          <a:effectLst/>
                          <a:latin typeface="Calibri" panose="020F0502020204030204" pitchFamily="34" charset="0"/>
                        </a:rPr>
                        <a:t>  Community </a:t>
                      </a:r>
                      <a:r>
                        <a:rPr lang="en-GB" sz="1600" b="0" i="0" u="none" strike="noStrike" dirty="0">
                          <a:solidFill>
                            <a:srgbClr val="000000"/>
                          </a:solidFill>
                          <a:effectLst/>
                          <a:latin typeface="Calibri" panose="020F0502020204030204" pitchFamily="34" charset="0"/>
                        </a:rPr>
                        <a:t>Management Policy</a:t>
                      </a: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12700" cap="flat" cmpd="sng" algn="ctr">
                      <a:solidFill>
                        <a:schemeClr val="tx1"/>
                      </a:solidFill>
                      <a:prstDash val="solid"/>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smtClean="0">
                        <a:solidFill>
                          <a:srgbClr val="000000"/>
                        </a:solidFill>
                        <a:effectLst/>
                        <a:latin typeface="Calibri" panose="020F0502020204030204" pitchFamily="34" charset="0"/>
                      </a:endParaRPr>
                    </a:p>
                    <a:p>
                      <a:pPr algn="r" fontAlgn="b"/>
                      <a:endParaRPr lang="en-GB" sz="1800" b="0"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2570621"/>
                  </a:ext>
                </a:extLst>
              </a:tr>
              <a:tr h="293844">
                <a:tc vMerge="1">
                  <a:txBody>
                    <a:bodyPr/>
                    <a:lstStyle/>
                    <a:p>
                      <a:endParaRPr lang="en-GB"/>
                    </a:p>
                  </a:txBody>
                  <a:tcPr/>
                </a:tc>
                <a:tc>
                  <a:txBody>
                    <a:bodyPr/>
                    <a:lstStyle/>
                    <a:p>
                      <a:pPr algn="l" fontAlgn="b"/>
                      <a:endParaRPr lang="en-GB" sz="1800" b="0" i="0" u="none" strike="noStrike">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endParaRPr lang="en-GB" sz="1800" b="0" i="0" u="none" strike="noStrike">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1800" b="0" i="0" u="none" strike="noStrike">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extLst>
                  <a:ext uri="{0D108BD9-81ED-4DB2-BD59-A6C34878D82A}">
                    <a16:rowId xmlns:a16="http://schemas.microsoft.com/office/drawing/2014/main" val="1449315262"/>
                  </a:ext>
                </a:extLst>
              </a:tr>
              <a:tr h="293844">
                <a:tc rowSpan="2">
                  <a:txBody>
                    <a:bodyPr/>
                    <a:lstStyle/>
                    <a:p>
                      <a:pPr algn="l" fontAlgn="b"/>
                      <a:r>
                        <a:rPr lang="en-GB" sz="1600" b="0" i="0" u="none" strike="noStrike" dirty="0">
                          <a:solidFill>
                            <a:srgbClr val="000000"/>
                          </a:solidFill>
                          <a:effectLst/>
                          <a:latin typeface="Calibri" panose="020F0502020204030204" pitchFamily="34" charset="0"/>
                        </a:rPr>
                        <a:t>Guideline for </a:t>
                      </a:r>
                      <a:r>
                        <a:rPr lang="en-GB" sz="1600" b="0" i="0" u="none" strike="noStrike" dirty="0" smtClean="0">
                          <a:solidFill>
                            <a:srgbClr val="000000"/>
                          </a:solidFill>
                          <a:effectLst/>
                          <a:latin typeface="Calibri" panose="020F0502020204030204" pitchFamily="34" charset="0"/>
                        </a:rPr>
                        <a:t/>
                      </a:r>
                      <a:br>
                        <a:rPr lang="en-GB" sz="1600" b="0" i="0" u="none" strike="noStrike" dirty="0" smtClean="0">
                          <a:solidFill>
                            <a:srgbClr val="000000"/>
                          </a:solidFill>
                          <a:effectLst/>
                          <a:latin typeface="Calibri" panose="020F0502020204030204" pitchFamily="34" charset="0"/>
                        </a:rPr>
                      </a:br>
                      <a:r>
                        <a:rPr lang="en-GB" sz="1600" b="0" i="0" u="none" strike="noStrike" dirty="0" smtClean="0">
                          <a:solidFill>
                            <a:srgbClr val="000000"/>
                          </a:solidFill>
                          <a:effectLst/>
                          <a:latin typeface="Calibri" panose="020F0502020204030204" pitchFamily="34" charset="0"/>
                        </a:rPr>
                        <a:t>  Novel </a:t>
                      </a:r>
                      <a:r>
                        <a:rPr lang="en-GB" sz="1600" b="0" i="0" u="none" strike="noStrike" dirty="0">
                          <a:solidFill>
                            <a:srgbClr val="000000"/>
                          </a:solidFill>
                          <a:effectLst/>
                          <a:latin typeface="Calibri" panose="020F0502020204030204" pitchFamily="34" charset="0"/>
                        </a:rPr>
                        <a:t>Federation Models</a:t>
                      </a: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rowSpan="2">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94094270"/>
                  </a:ext>
                </a:extLst>
              </a:tr>
              <a:tr h="293844">
                <a:tc vMerge="1">
                  <a:txBody>
                    <a:bodyPr/>
                    <a:lstStyle/>
                    <a:p>
                      <a:endParaRPr lang="en-GB"/>
                    </a:p>
                  </a:txBody>
                  <a:tcPr/>
                </a:tc>
                <a:tc>
                  <a:txBody>
                    <a:bodyPr/>
                    <a:lstStyle/>
                    <a:p>
                      <a:pPr algn="r" fontAlgn="b"/>
                      <a:endParaRPr lang="en-GB" sz="1800" b="0"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1800" b="0" i="0" u="none" strike="noStrike">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extLst>
                  <a:ext uri="{0D108BD9-81ED-4DB2-BD59-A6C34878D82A}">
                    <a16:rowId xmlns:a16="http://schemas.microsoft.com/office/drawing/2014/main" val="75492308"/>
                  </a:ext>
                </a:extLst>
              </a:tr>
              <a:tr h="293844">
                <a:tc>
                  <a:txBody>
                    <a:bodyPr/>
                    <a:lstStyle/>
                    <a:p>
                      <a:pPr algn="l" fontAlgn="b"/>
                      <a:r>
                        <a:rPr lang="en-US" sz="1600" b="0" i="0" u="none" strike="noStrike" dirty="0">
                          <a:solidFill>
                            <a:srgbClr val="000000"/>
                          </a:solidFill>
                          <a:effectLst/>
                          <a:latin typeface="Calibri" panose="020F0502020204030204" pitchFamily="34" charset="0"/>
                        </a:rPr>
                        <a:t>Assurance in Research through </a:t>
                      </a:r>
                      <a:r>
                        <a:rPr lang="en-US" sz="1600" b="0" i="0" u="none" strike="noStrike" dirty="0" err="1">
                          <a:solidFill>
                            <a:srgbClr val="000000"/>
                          </a:solidFill>
                          <a:effectLst/>
                          <a:latin typeface="Calibri" panose="020F0502020204030204" pitchFamily="34" charset="0"/>
                        </a:rPr>
                        <a:t>eID</a:t>
                      </a:r>
                      <a:endParaRPr lang="en-US" sz="1600" b="0" i="0" u="none" strike="noStrike" dirty="0">
                        <a:solidFill>
                          <a:srgbClr val="000000"/>
                        </a:solidFill>
                        <a:effectLst/>
                        <a:latin typeface="Calibri" panose="020F0502020204030204" pitchFamily="34" charset="0"/>
                      </a:endParaRP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12700" cap="flat" cmpd="sng" algn="ctr">
                      <a:solidFill>
                        <a:schemeClr val="tx1"/>
                      </a:solidFill>
                      <a:prstDash val="solid"/>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02057595"/>
                  </a:ext>
                </a:extLst>
              </a:tr>
              <a:tr h="293844">
                <a:tc>
                  <a:txBody>
                    <a:bodyPr/>
                    <a:lstStyle/>
                    <a:p>
                      <a:pPr algn="l" fontAlgn="b"/>
                      <a:r>
                        <a:rPr lang="en-GB" sz="1600" b="0" i="0" u="none" strike="noStrike" dirty="0">
                          <a:solidFill>
                            <a:srgbClr val="000000"/>
                          </a:solidFill>
                          <a:effectLst/>
                          <a:latin typeface="Calibri" panose="020F0502020204030204" pitchFamily="34" charset="0"/>
                        </a:rPr>
                        <a:t>FIM4R Policy Evolution</a:t>
                      </a: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800" b="0" i="0" u="none" strike="noStrike" dirty="0">
                          <a:solidFill>
                            <a:srgbClr val="000000"/>
                          </a:solidFill>
                          <a:effectLst/>
                          <a:latin typeface="Calibri" panose="020F0502020204030204" pitchFamily="34" charset="0"/>
                        </a:rPr>
                        <a:t> </a:t>
                      </a:r>
                    </a:p>
                  </a:txBody>
                  <a:tcPr marL="0" marR="0" marT="0" marB="0">
                    <a:lnL w="635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800" b="1" i="0" u="none" strike="noStrike" dirty="0" smtClean="0">
                          <a:solidFill>
                            <a:srgbClr val="F6791C"/>
                          </a:solidFill>
                          <a:effectLst/>
                          <a:latin typeface="Calibri" panose="020F0502020204030204" pitchFamily="34" charset="0"/>
                          <a:sym typeface="Wingdings" panose="05000000000000000000" pitchFamily="2" charset="2"/>
                        </a:rPr>
                        <a:t></a:t>
                      </a:r>
                      <a:endParaRPr lang="en-GB" sz="1800" b="0"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3141617"/>
                  </a:ext>
                </a:extLst>
              </a:tr>
              <a:tr h="293844">
                <a:tc>
                  <a:txBody>
                    <a:bodyPr/>
                    <a:lstStyle/>
                    <a:p>
                      <a:pPr algn="l" fontAlgn="b"/>
                      <a:endParaRPr lang="en-GB" sz="1600" b="0" i="0" u="none" strike="noStrike" dirty="0">
                        <a:solidFill>
                          <a:srgbClr val="000000"/>
                        </a:solidFill>
                        <a:effectLst/>
                        <a:latin typeface="Calibri" panose="020F0502020204030204" pitchFamily="34" charset="0"/>
                      </a:endParaRPr>
                    </a:p>
                  </a:txBody>
                  <a:tcPr marL="0" marR="0" marT="0" marB="0" anchor="b">
                    <a:lnL>
                      <a:noFill/>
                    </a:lnL>
                    <a:lnR w="12700" cap="flat" cmpd="sng" algn="ctr">
                      <a:noFill/>
                      <a:prstDash val="solid"/>
                      <a:round/>
                      <a:headEnd type="none" w="med" len="med"/>
                      <a:tailEnd type="none" w="med" len="med"/>
                    </a:lnR>
                    <a:lnT>
                      <a:noFill/>
                    </a:lnT>
                    <a:lnB>
                      <a:noFill/>
                    </a:lnB>
                  </a:tcPr>
                </a:tc>
                <a:tc>
                  <a:txBody>
                    <a:bodyPr/>
                    <a:lstStyle/>
                    <a:p>
                      <a:pPr algn="r" fontAlgn="b"/>
                      <a:endParaRPr lang="en-GB" sz="1800" b="1"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p>
                      <a:pPr algn="r" fontAlgn="b"/>
                      <a:endParaRPr lang="en-GB" sz="1800" b="1"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p>
                      <a:pPr algn="r" fontAlgn="b"/>
                      <a:endParaRPr lang="en-GB" sz="1800" b="1"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p>
                      <a:pPr algn="r" fontAlgn="b"/>
                      <a:endParaRPr lang="en-GB" sz="1800" b="1"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p>
                      <a:pPr algn="r" fontAlgn="b"/>
                      <a:endParaRPr lang="en-GB" sz="1800" b="1"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p>
                      <a:pPr algn="r" fontAlgn="b"/>
                      <a:endParaRPr lang="en-GB" sz="1800" b="1"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p>
                      <a:pPr algn="r" fontAlgn="b"/>
                      <a:endParaRPr lang="en-GB" sz="1800" b="1"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p>
                      <a:pPr algn="r" fontAlgn="b"/>
                      <a:endParaRPr lang="en-GB" sz="1800" b="1"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p>
                      <a:pPr algn="r" fontAlgn="b"/>
                      <a:endParaRPr lang="en-GB" sz="1800" b="1"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p>
                      <a:pPr algn="r" fontAlgn="b"/>
                      <a:endParaRPr lang="en-GB" sz="1800" b="1" i="0" u="none" strike="noStrike" dirty="0">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p>
                      <a:pPr algn="r" fontAlgn="b"/>
                      <a:r>
                        <a:rPr lang="en-GB" sz="1800" b="1" i="0" u="none" strike="noStrike" dirty="0">
                          <a:solidFill>
                            <a:srgbClr val="000000"/>
                          </a:solidFill>
                          <a:effectLst/>
                          <a:latin typeface="Calibri" panose="020F0502020204030204" pitchFamily="34" charset="0"/>
                        </a:rPr>
                        <a:t>47</a:t>
                      </a: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EFD9"/>
                    </a:solidFill>
                  </a:tcPr>
                </a:tc>
                <a:extLst>
                  <a:ext uri="{0D108BD9-81ED-4DB2-BD59-A6C34878D82A}">
                    <a16:rowId xmlns:a16="http://schemas.microsoft.com/office/drawing/2014/main" val="3818581379"/>
                  </a:ext>
                </a:extLst>
              </a:tr>
            </a:tbl>
          </a:graphicData>
        </a:graphic>
      </p:graphicFrame>
      <p:sp>
        <p:nvSpPr>
          <p:cNvPr id="3" name="Slide Number Placeholder 2"/>
          <p:cNvSpPr>
            <a:spLocks noGrp="1"/>
          </p:cNvSpPr>
          <p:nvPr>
            <p:ph type="sldNum" sz="quarter" idx="12"/>
          </p:nvPr>
        </p:nvSpPr>
        <p:spPr/>
        <p:txBody>
          <a:bodyPr/>
          <a:lstStyle/>
          <a:p>
            <a:fld id="{6F576E6A-F32A-4612-884C-86870357C6B4}" type="slidenum">
              <a:rPr lang="en-GB" smtClean="0"/>
              <a:pPr/>
              <a:t>24</a:t>
            </a:fld>
            <a:endParaRPr lang="en-GB"/>
          </a:p>
        </p:txBody>
      </p:sp>
      <p:sp>
        <p:nvSpPr>
          <p:cNvPr id="4" name="Title 3"/>
          <p:cNvSpPr>
            <a:spLocks noGrp="1"/>
          </p:cNvSpPr>
          <p:nvPr>
            <p:ph type="title"/>
          </p:nvPr>
        </p:nvSpPr>
        <p:spPr/>
        <p:txBody>
          <a:bodyPr/>
          <a:lstStyle/>
          <a:p>
            <a:r>
              <a:rPr lang="en-GB" dirty="0" smtClean="0"/>
              <a:t>A (very) distributed activity – let’s go and ensure a joint coherent output!</a:t>
            </a:r>
            <a:endParaRPr lang="en-GB" dirty="0"/>
          </a:p>
        </p:txBody>
      </p:sp>
    </p:spTree>
    <p:extLst>
      <p:ext uri="{BB962C8B-B14F-4D97-AF65-F5344CB8AC3E}">
        <p14:creationId xmlns:p14="http://schemas.microsoft.com/office/powerpoint/2010/main" val="9960191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27f26ee30aa_0_56"/>
          <p:cNvSpPr txBox="1">
            <a:spLocks noGrp="1"/>
          </p:cNvSpPr>
          <p:nvPr>
            <p:ph type="sldNum" idx="12"/>
          </p:nvPr>
        </p:nvSpPr>
        <p:spPr>
          <a:xfrm>
            <a:off x="11061812" y="6406019"/>
            <a:ext cx="741000" cy="27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75"/>
              <a:buFont typeface="Arial"/>
              <a:buNone/>
            </a:pPr>
            <a:fld id="{00000000-1234-1234-1234-123412341234}" type="slidenum">
              <a:rPr lang="en-GB"/>
              <a:t>3</a:t>
            </a:fld>
            <a:endParaRPr/>
          </a:p>
        </p:txBody>
      </p:sp>
      <p:sp>
        <p:nvSpPr>
          <p:cNvPr id="340" name="Google Shape;340;g27f26ee30aa_0_56"/>
          <p:cNvSpPr txBox="1">
            <a:spLocks noGrp="1"/>
          </p:cNvSpPr>
          <p:nvPr>
            <p:ph type="title"/>
          </p:nvPr>
        </p:nvSpPr>
        <p:spPr>
          <a:xfrm>
            <a:off x="455646" y="74649"/>
            <a:ext cx="96120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en-GB" dirty="0"/>
              <a:t>The Community AAI and the Infrastructure </a:t>
            </a:r>
            <a:r>
              <a:rPr lang="en-GB" dirty="0" smtClean="0"/>
              <a:t>Proxy</a:t>
            </a:r>
            <a:r>
              <a:rPr lang="en-US" dirty="0" smtClean="0"/>
              <a:t> – structuring elements</a:t>
            </a:r>
            <a:endParaRPr dirty="0"/>
          </a:p>
        </p:txBody>
      </p:sp>
      <p:sp>
        <p:nvSpPr>
          <p:cNvPr id="341" name="Google Shape;341;g27f26ee30aa_0_56"/>
          <p:cNvSpPr/>
          <p:nvPr/>
        </p:nvSpPr>
        <p:spPr>
          <a:xfrm>
            <a:off x="5629400" y="3813975"/>
            <a:ext cx="6173400" cy="2382600"/>
          </a:xfrm>
          <a:prstGeom prst="roundRect">
            <a:avLst>
              <a:gd name="adj" fmla="val 16667"/>
            </a:avLst>
          </a:prstGeom>
          <a:solidFill>
            <a:srgbClr val="F57B20">
              <a:alpha val="19215"/>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chemeClr val="dk1"/>
              </a:buClr>
              <a:buSzPts val="1100"/>
              <a:buFont typeface="Arial"/>
              <a:buNone/>
            </a:pPr>
            <a:r>
              <a:rPr lang="en-GB" sz="1800" b="1" i="0" u="none" strike="noStrike" cap="none">
                <a:solidFill>
                  <a:srgbClr val="004360"/>
                </a:solidFill>
                <a:latin typeface="Calibri"/>
                <a:ea typeface="Calibri"/>
                <a:cs typeface="Calibri"/>
                <a:sym typeface="Calibri"/>
              </a:rPr>
              <a:t>Infrastructure Proxy</a:t>
            </a:r>
            <a:endParaRPr sz="1800" b="1" i="0" u="none" strike="noStrike" cap="none">
              <a:solidFill>
                <a:srgbClr val="004360"/>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GB" sz="1800" b="0" i="0" u="none" strike="noStrike" cap="none">
                <a:solidFill>
                  <a:schemeClr val="dk1"/>
                </a:solidFill>
                <a:latin typeface="Calibri"/>
                <a:ea typeface="Calibri"/>
                <a:cs typeface="Calibri"/>
                <a:sym typeface="Calibri"/>
              </a:rPr>
              <a:t>The Infrastructure Proxy, enables Infrastructures with a large number of resources, to provide them through a single integration point, where the Infrastructure can maintain centrally all the relevant Policies and business logic for making available these resources to multiple communities</a:t>
            </a:r>
            <a:endParaRPr sz="1800" b="0" i="0" u="none" strike="noStrike" cap="none">
              <a:solidFill>
                <a:srgbClr val="000000"/>
              </a:solidFill>
              <a:latin typeface="Arial"/>
              <a:ea typeface="Arial"/>
              <a:cs typeface="Arial"/>
              <a:sym typeface="Arial"/>
            </a:endParaRPr>
          </a:p>
        </p:txBody>
      </p:sp>
      <p:sp>
        <p:nvSpPr>
          <p:cNvPr id="342" name="Google Shape;342;g27f26ee30aa_0_56"/>
          <p:cNvSpPr/>
          <p:nvPr/>
        </p:nvSpPr>
        <p:spPr>
          <a:xfrm>
            <a:off x="5629400" y="1527150"/>
            <a:ext cx="6021000" cy="2160000"/>
          </a:xfrm>
          <a:prstGeom prst="roundRect">
            <a:avLst>
              <a:gd name="adj" fmla="val 16667"/>
            </a:avLst>
          </a:prstGeom>
          <a:solidFill>
            <a:srgbClr val="004360">
              <a:alpha val="17254"/>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chemeClr val="dk1"/>
              </a:buClr>
              <a:buSzPts val="1100"/>
              <a:buFont typeface="Arial"/>
              <a:buNone/>
            </a:pPr>
            <a:r>
              <a:rPr lang="en-GB" sz="1800" b="1" i="0" u="none" strike="noStrike" cap="none">
                <a:solidFill>
                  <a:schemeClr val="accent2"/>
                </a:solidFill>
                <a:latin typeface="Calibri"/>
                <a:ea typeface="Calibri"/>
                <a:cs typeface="Calibri"/>
                <a:sym typeface="Calibri"/>
              </a:rPr>
              <a:t>Community AAI</a:t>
            </a:r>
            <a:endParaRPr sz="1800" b="1" i="0" u="none" strike="noStrike" cap="none">
              <a:solidFill>
                <a:schemeClr val="accent2"/>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GB" sz="1800" b="0" i="0" u="none" strike="noStrike" cap="none">
                <a:solidFill>
                  <a:schemeClr val="dk1"/>
                </a:solidFill>
                <a:latin typeface="Calibri"/>
                <a:ea typeface="Calibri"/>
                <a:cs typeface="Calibri"/>
                <a:sym typeface="Calibri"/>
              </a:rPr>
              <a:t>The purpose of the Community AAI is to streamline researchers’ access to services, both those provided by their own infrastructure as well as the services provided by infrastructures that are shared with other communities.</a:t>
            </a:r>
            <a:endParaRPr sz="1800" b="0" i="0" u="none" strike="noStrike" cap="none">
              <a:solidFill>
                <a:schemeClr val="dk1"/>
              </a:solidFill>
              <a:latin typeface="Calibri"/>
              <a:ea typeface="Calibri"/>
              <a:cs typeface="Calibri"/>
              <a:sym typeface="Calibri"/>
            </a:endParaRPr>
          </a:p>
        </p:txBody>
      </p:sp>
      <p:pic>
        <p:nvPicPr>
          <p:cNvPr id="343" name="Google Shape;343;g27f26ee30aa_0_56"/>
          <p:cNvPicPr preferRelativeResize="0"/>
          <p:nvPr/>
        </p:nvPicPr>
        <p:blipFill rotWithShape="1">
          <a:blip r:embed="rId3">
            <a:alphaModFix/>
          </a:blip>
          <a:srcRect r="3900"/>
          <a:stretch/>
        </p:blipFill>
        <p:spPr>
          <a:xfrm>
            <a:off x="258800" y="1527150"/>
            <a:ext cx="4520200" cy="4331851"/>
          </a:xfrm>
          <a:prstGeom prst="rect">
            <a:avLst/>
          </a:prstGeom>
          <a:noFill/>
          <a:ln>
            <a:noFill/>
          </a:ln>
        </p:spPr>
      </p:pic>
      <p:sp>
        <p:nvSpPr>
          <p:cNvPr id="344" name="Google Shape;344;g27f26ee30aa_0_56"/>
          <p:cNvSpPr/>
          <p:nvPr/>
        </p:nvSpPr>
        <p:spPr>
          <a:xfrm>
            <a:off x="2983500" y="2588100"/>
            <a:ext cx="2654552" cy="759919"/>
          </a:xfrm>
          <a:custGeom>
            <a:avLst/>
            <a:gdLst/>
            <a:ahLst/>
            <a:cxnLst/>
            <a:rect l="l" t="t" r="r" b="b"/>
            <a:pathLst>
              <a:path w="98820" h="39420" extrusionOk="0">
                <a:moveTo>
                  <a:pt x="0" y="39420"/>
                </a:moveTo>
                <a:cubicBezTo>
                  <a:pt x="6840" y="36180"/>
                  <a:pt x="30150" y="22320"/>
                  <a:pt x="41040" y="19980"/>
                </a:cubicBezTo>
                <a:cubicBezTo>
                  <a:pt x="51930" y="17640"/>
                  <a:pt x="59130" y="27270"/>
                  <a:pt x="65340" y="25380"/>
                </a:cubicBezTo>
                <a:cubicBezTo>
                  <a:pt x="71550" y="23490"/>
                  <a:pt x="72720" y="12870"/>
                  <a:pt x="78300" y="8640"/>
                </a:cubicBezTo>
                <a:cubicBezTo>
                  <a:pt x="83880" y="4410"/>
                  <a:pt x="95400" y="1440"/>
                  <a:pt x="98820" y="0"/>
                </a:cubicBezTo>
              </a:path>
            </a:pathLst>
          </a:custGeom>
          <a:noFill/>
          <a:ln w="19050" cap="flat" cmpd="sng">
            <a:solidFill>
              <a:srgbClr val="0043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g27f26ee30aa_0_56"/>
          <p:cNvSpPr/>
          <p:nvPr/>
        </p:nvSpPr>
        <p:spPr>
          <a:xfrm rot="10800000" flipH="1">
            <a:off x="4414500" y="4306544"/>
            <a:ext cx="1228580" cy="539955"/>
          </a:xfrm>
          <a:custGeom>
            <a:avLst/>
            <a:gdLst/>
            <a:ahLst/>
            <a:cxnLst/>
            <a:rect l="l" t="t" r="r" b="b"/>
            <a:pathLst>
              <a:path w="98820" h="39420" extrusionOk="0">
                <a:moveTo>
                  <a:pt x="0" y="39420"/>
                </a:moveTo>
                <a:cubicBezTo>
                  <a:pt x="6840" y="36180"/>
                  <a:pt x="30150" y="22320"/>
                  <a:pt x="41040" y="19980"/>
                </a:cubicBezTo>
                <a:cubicBezTo>
                  <a:pt x="51930" y="17640"/>
                  <a:pt x="59130" y="27270"/>
                  <a:pt x="65340" y="25380"/>
                </a:cubicBezTo>
                <a:cubicBezTo>
                  <a:pt x="71550" y="23490"/>
                  <a:pt x="72720" y="12870"/>
                  <a:pt x="78300" y="8640"/>
                </a:cubicBezTo>
                <a:cubicBezTo>
                  <a:pt x="83880" y="4410"/>
                  <a:pt x="95400" y="1440"/>
                  <a:pt x="98820" y="0"/>
                </a:cubicBezTo>
              </a:path>
            </a:pathLst>
          </a:custGeom>
          <a:noFill/>
          <a:ln w="28575" cap="flat" cmpd="sng">
            <a:solidFill>
              <a:srgbClr val="F57A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0715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4</a:t>
            </a:fld>
            <a:endParaRPr lang="en-GB"/>
          </a:p>
        </p:txBody>
      </p:sp>
      <p:sp>
        <p:nvSpPr>
          <p:cNvPr id="4" name="Title 3"/>
          <p:cNvSpPr>
            <a:spLocks noGrp="1"/>
          </p:cNvSpPr>
          <p:nvPr>
            <p:ph type="title"/>
          </p:nvPr>
        </p:nvSpPr>
        <p:spPr/>
        <p:txBody>
          <a:bodyPr/>
          <a:lstStyle/>
          <a:p>
            <a:r>
              <a:rPr lang="en-US" dirty="0" smtClean="0"/>
              <a:t>Our federated world is growing more complex</a:t>
            </a:r>
            <a:endParaRPr lang="en-GB" dirty="0"/>
          </a:p>
        </p:txBody>
      </p:sp>
      <p:pic>
        <p:nvPicPr>
          <p:cNvPr id="5" name="Content Placeholder 4"/>
          <p:cNvPicPr>
            <a:picLocks noChangeAspect="1"/>
          </p:cNvPicPr>
          <p:nvPr/>
        </p:nvPicPr>
        <p:blipFill>
          <a:blip r:embed="rId2"/>
          <a:stretch>
            <a:fillRect/>
          </a:stretch>
        </p:blipFill>
        <p:spPr>
          <a:xfrm>
            <a:off x="274592" y="2787498"/>
            <a:ext cx="4412189" cy="3479487"/>
          </a:xfrm>
          <a:prstGeom prst="rect">
            <a:avLst/>
          </a:prstGeom>
        </p:spPr>
      </p:pic>
      <p:pic>
        <p:nvPicPr>
          <p:cNvPr id="9" name="Picture 8" descr="Diagram&#10;&#10;Description automatically generated">
            <a:extLst>
              <a:ext uri="{FF2B5EF4-FFF2-40B4-BE49-F238E27FC236}">
                <a16:creationId xmlns:a16="http://schemas.microsoft.com/office/drawing/2014/main" id="{78714929-17A4-9DF0-ECA6-63591EDEB697}"/>
              </a:ext>
            </a:extLst>
          </p:cNvPr>
          <p:cNvPicPr>
            <a:picLocks noChangeAspect="1"/>
          </p:cNvPicPr>
          <p:nvPr/>
        </p:nvPicPr>
        <p:blipFill rotWithShape="1">
          <a:blip r:embed="rId3">
            <a:clrChange>
              <a:clrFrom>
                <a:srgbClr val="FFFFFF"/>
              </a:clrFrom>
              <a:clrTo>
                <a:srgbClr val="FFFFFF">
                  <a:alpha val="0"/>
                </a:srgbClr>
              </a:clrTo>
            </a:clrChange>
          </a:blip>
          <a:srcRect r="2078" b="-3"/>
          <a:stretch/>
        </p:blipFill>
        <p:spPr>
          <a:xfrm>
            <a:off x="3844582" y="1180455"/>
            <a:ext cx="4512290" cy="4690269"/>
          </a:xfrm>
          <a:prstGeom prst="rect">
            <a:avLst/>
          </a:prstGeom>
        </p:spPr>
      </p:pic>
      <p:sp>
        <p:nvSpPr>
          <p:cNvPr id="10" name="Text Placeholder 2"/>
          <p:cNvSpPr txBox="1">
            <a:spLocks/>
          </p:cNvSpPr>
          <p:nvPr/>
        </p:nvSpPr>
        <p:spPr>
          <a:xfrm>
            <a:off x="8834717" y="5523787"/>
            <a:ext cx="2968116" cy="1073468"/>
          </a:xfrm>
          <a:prstGeom prst="rect">
            <a:avLst/>
          </a:prstGeom>
        </p:spPr>
        <p:txBody>
          <a:bodyPr/>
          <a:lstStyle>
            <a:lvl1pPr marL="171450" indent="-171450" algn="l" defTabSz="685800" rtl="0" eaLnBrk="1" latinLnBrk="0" hangingPunct="1">
              <a:lnSpc>
                <a:spcPct val="100000"/>
              </a:lnSpc>
              <a:spcBef>
                <a:spcPts val="750"/>
              </a:spcBef>
              <a:spcAft>
                <a:spcPts val="300"/>
              </a:spcAft>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None/>
            </a:pPr>
            <a:r>
              <a:rPr lang="en-US" sz="1000" dirty="0" smtClean="0">
                <a:solidFill>
                  <a:srgbClr val="F6791C"/>
                </a:solidFill>
              </a:rPr>
              <a:t>Images: SURF SSRAM and EGI by Maarten </a:t>
            </a:r>
            <a:r>
              <a:rPr lang="en-US" sz="1000" dirty="0" err="1" smtClean="0">
                <a:solidFill>
                  <a:srgbClr val="F6791C"/>
                </a:solidFill>
              </a:rPr>
              <a:t>Kremers</a:t>
            </a:r>
            <a:r>
              <a:rPr lang="en-US" sz="1000" dirty="0" smtClean="0">
                <a:solidFill>
                  <a:srgbClr val="F6791C"/>
                </a:solidFill>
              </a:rPr>
              <a:t>, NDFI AAI (Marcus </a:t>
            </a:r>
            <a:r>
              <a:rPr lang="en-US" sz="1000" dirty="0" err="1" smtClean="0">
                <a:solidFill>
                  <a:srgbClr val="F6791C"/>
                </a:solidFill>
              </a:rPr>
              <a:t>Hardt</a:t>
            </a:r>
            <a:r>
              <a:rPr lang="en-US" sz="1000" dirty="0" smtClean="0">
                <a:solidFill>
                  <a:srgbClr val="F6791C"/>
                </a:solidFill>
              </a:rPr>
              <a:t>), EOSC AAI for the EOSC Core and Exchange Federation for the EOSC European  Node by Christos </a:t>
            </a:r>
            <a:r>
              <a:rPr lang="en-US" sz="1000" dirty="0" err="1" smtClean="0">
                <a:solidFill>
                  <a:srgbClr val="F6791C"/>
                </a:solidFill>
              </a:rPr>
              <a:t>Kanellopoulos</a:t>
            </a:r>
            <a:r>
              <a:rPr lang="en-US" sz="1000" dirty="0" smtClean="0">
                <a:solidFill>
                  <a:srgbClr val="F6791C"/>
                </a:solidFill>
              </a:rPr>
              <a:t>, Nicolas </a:t>
            </a:r>
            <a:r>
              <a:rPr lang="en-US" sz="1000" dirty="0" err="1" smtClean="0">
                <a:solidFill>
                  <a:srgbClr val="F6791C"/>
                </a:solidFill>
              </a:rPr>
              <a:t>Liampotis</a:t>
            </a:r>
            <a:r>
              <a:rPr lang="en-US" sz="1000" dirty="0" smtClean="0">
                <a:solidFill>
                  <a:srgbClr val="F6791C"/>
                </a:solidFill>
              </a:rPr>
              <a:t>, David Groep (June 2023 version)</a:t>
            </a:r>
            <a:endParaRPr lang="en-GB" sz="1000" dirty="0">
              <a:solidFill>
                <a:srgbClr val="F6791C"/>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6771" y="2193663"/>
            <a:ext cx="3659758" cy="3073407"/>
          </a:xfrm>
          <a:prstGeom prst="rect">
            <a:avLst/>
          </a:prstGeom>
          <a:solidFill>
            <a:schemeClr val="bg1">
              <a:lumMod val="95000"/>
            </a:schemeClr>
          </a:solidFill>
          <a:ln>
            <a:solidFill>
              <a:schemeClr val="accent3"/>
            </a:solidFill>
          </a:ln>
        </p:spPr>
      </p:pic>
    </p:spTree>
    <p:extLst>
      <p:ext uri="{BB962C8B-B14F-4D97-AF65-F5344CB8AC3E}">
        <p14:creationId xmlns:p14="http://schemas.microsoft.com/office/powerpoint/2010/main" val="3336097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5</a:t>
            </a:fld>
            <a:endParaRPr lang="en-GB"/>
          </a:p>
        </p:txBody>
      </p:sp>
      <p:sp>
        <p:nvSpPr>
          <p:cNvPr id="19" name="Title 18"/>
          <p:cNvSpPr>
            <a:spLocks noGrp="1"/>
          </p:cNvSpPr>
          <p:nvPr>
            <p:ph type="title"/>
          </p:nvPr>
        </p:nvSpPr>
        <p:spPr/>
        <p:txBody>
          <a:bodyPr/>
          <a:lstStyle/>
          <a:p>
            <a:r>
              <a:rPr lang="en-US" dirty="0"/>
              <a:t>AARC </a:t>
            </a:r>
            <a:r>
              <a:rPr lang="en-US" dirty="0" smtClean="0"/>
              <a:t>TREE: technical evolution for enhanced effectiveness!</a:t>
            </a:r>
            <a:endParaRPr lang="en-GB" dirty="0"/>
          </a:p>
        </p:txBody>
      </p:sp>
      <p:sp>
        <p:nvSpPr>
          <p:cNvPr id="6" name="Google Shape;159;g2c15fcee84c_0_218"/>
          <p:cNvSpPr/>
          <p:nvPr/>
        </p:nvSpPr>
        <p:spPr>
          <a:xfrm>
            <a:off x="2561836" y="1223519"/>
            <a:ext cx="6536700" cy="5182500"/>
          </a:xfrm>
          <a:prstGeom prst="ellipse">
            <a:avLst/>
          </a:prstGeom>
          <a:solidFill>
            <a:srgbClr val="C9DAF8"/>
          </a:solidFill>
          <a:ln w="9525" cap="flat" cmpd="sng">
            <a:solidFill>
              <a:srgbClr val="013F5E"/>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 name="Google Shape;160;g2c15fcee84c_0_218"/>
          <p:cNvGrpSpPr/>
          <p:nvPr/>
        </p:nvGrpSpPr>
        <p:grpSpPr>
          <a:xfrm>
            <a:off x="4462472" y="1478587"/>
            <a:ext cx="2720496" cy="2496098"/>
            <a:chOff x="3611776" y="414352"/>
            <a:chExt cx="2166000" cy="2166000"/>
          </a:xfrm>
        </p:grpSpPr>
        <p:sp>
          <p:nvSpPr>
            <p:cNvPr id="17" name="Google Shape;161;g2c15fcee84c_0_218"/>
            <p:cNvSpPr/>
            <p:nvPr/>
          </p:nvSpPr>
          <p:spPr>
            <a:xfrm>
              <a:off x="3611776" y="414352"/>
              <a:ext cx="2166000" cy="2166000"/>
            </a:xfrm>
            <a:prstGeom prst="ellipse">
              <a:avLst/>
            </a:prstGeom>
            <a:solidFill>
              <a:srgbClr val="3C78D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62;g2c15fcee84c_0_218"/>
            <p:cNvSpPr txBox="1"/>
            <p:nvPr/>
          </p:nvSpPr>
          <p:spPr>
            <a:xfrm>
              <a:off x="3854037" y="1027507"/>
              <a:ext cx="1819500" cy="702900"/>
            </a:xfrm>
            <a:prstGeom prst="rect">
              <a:avLst/>
            </a:prstGeom>
            <a:solidFill>
              <a:srgbClr val="3C78D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900"/>
                <a:buFont typeface="Arial"/>
                <a:buNone/>
              </a:pPr>
              <a:r>
                <a:rPr lang="en-GB" sz="1900" b="0" i="0" u="none" strike="noStrike" cap="none">
                  <a:solidFill>
                    <a:srgbClr val="FFFFFF"/>
                  </a:solidFill>
                  <a:latin typeface="Calibri"/>
                  <a:ea typeface="Calibri"/>
                  <a:cs typeface="Calibri"/>
                  <a:sym typeface="Calibri"/>
                </a:rPr>
                <a:t>Updated AARC BPA</a:t>
              </a:r>
              <a:endParaRPr sz="1900" b="0" i="0" u="none" strike="noStrike" cap="none">
                <a:solidFill>
                  <a:srgbClr val="FFFFFF"/>
                </a:solidFill>
                <a:latin typeface="Calibri"/>
                <a:ea typeface="Calibri"/>
                <a:cs typeface="Calibri"/>
                <a:sym typeface="Calibri"/>
              </a:endParaRPr>
            </a:p>
          </p:txBody>
        </p:sp>
      </p:grpSp>
      <p:grpSp>
        <p:nvGrpSpPr>
          <p:cNvPr id="8" name="Google Shape;163;g2c15fcee84c_0_218"/>
          <p:cNvGrpSpPr/>
          <p:nvPr/>
        </p:nvGrpSpPr>
        <p:grpSpPr>
          <a:xfrm>
            <a:off x="5943349" y="3212039"/>
            <a:ext cx="2993780" cy="2496098"/>
            <a:chOff x="4562258" y="2032864"/>
            <a:chExt cx="2383583" cy="2166000"/>
          </a:xfrm>
        </p:grpSpPr>
        <p:sp>
          <p:nvSpPr>
            <p:cNvPr id="15" name="Google Shape;164;g2c15fcee84c_0_218"/>
            <p:cNvSpPr/>
            <p:nvPr/>
          </p:nvSpPr>
          <p:spPr>
            <a:xfrm>
              <a:off x="4562258" y="2032864"/>
              <a:ext cx="2166000" cy="2166000"/>
            </a:xfrm>
            <a:prstGeom prst="ellipse">
              <a:avLst/>
            </a:prstGeom>
            <a:solidFill>
              <a:srgbClr val="0B539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5;g2c15fcee84c_0_218"/>
            <p:cNvSpPr txBox="1"/>
            <p:nvPr/>
          </p:nvSpPr>
          <p:spPr>
            <a:xfrm>
              <a:off x="5194141" y="2834733"/>
              <a:ext cx="1751700" cy="7029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1050"/>
                </a:spcBef>
                <a:spcAft>
                  <a:spcPts val="0"/>
                </a:spcAft>
                <a:buClr>
                  <a:srgbClr val="000000"/>
                </a:buClr>
                <a:buSzPts val="2000"/>
                <a:buFont typeface="Arial"/>
                <a:buNone/>
              </a:pPr>
              <a:r>
                <a:rPr lang="en-GB" sz="2000" b="0" i="0" u="none" strike="noStrike" cap="none">
                  <a:solidFill>
                    <a:schemeClr val="lt1"/>
                  </a:solidFill>
                  <a:latin typeface="Calibri"/>
                  <a:ea typeface="Calibri"/>
                  <a:cs typeface="Calibri"/>
                  <a:sym typeface="Calibri"/>
                </a:rPr>
                <a:t>Updated interoperability framework</a:t>
              </a:r>
              <a:endParaRPr sz="20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rgbClr val="FFFFFF"/>
                </a:solidFill>
                <a:latin typeface="Roboto"/>
                <a:ea typeface="Roboto"/>
                <a:cs typeface="Roboto"/>
                <a:sym typeface="Roboto"/>
              </a:endParaRPr>
            </a:p>
          </p:txBody>
        </p:sp>
      </p:grpSp>
      <p:grpSp>
        <p:nvGrpSpPr>
          <p:cNvPr id="9" name="Google Shape;166;g2c15fcee84c_0_218"/>
          <p:cNvGrpSpPr/>
          <p:nvPr/>
        </p:nvGrpSpPr>
        <p:grpSpPr>
          <a:xfrm>
            <a:off x="2942675" y="3106199"/>
            <a:ext cx="3026768" cy="2602232"/>
            <a:chOff x="2702876" y="2032864"/>
            <a:chExt cx="2166000" cy="2166000"/>
          </a:xfrm>
        </p:grpSpPr>
        <p:sp>
          <p:nvSpPr>
            <p:cNvPr id="13" name="Google Shape;167;g2c15fcee84c_0_218"/>
            <p:cNvSpPr/>
            <p:nvPr/>
          </p:nvSpPr>
          <p:spPr>
            <a:xfrm>
              <a:off x="2702876" y="2032864"/>
              <a:ext cx="2166000" cy="2166000"/>
            </a:xfrm>
            <a:prstGeom prst="ellipse">
              <a:avLst/>
            </a:prstGeom>
            <a:solidFill>
              <a:srgbClr val="07376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68;g2c15fcee84c_0_218"/>
            <p:cNvSpPr txBox="1"/>
            <p:nvPr/>
          </p:nvSpPr>
          <p:spPr>
            <a:xfrm>
              <a:off x="2771498" y="2670248"/>
              <a:ext cx="1770600" cy="1110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marR="0" lvl="0" indent="0" algn="l" rtl="0">
                <a:lnSpc>
                  <a:spcPct val="100000"/>
                </a:lnSpc>
                <a:spcBef>
                  <a:spcPts val="1050"/>
                </a:spcBef>
                <a:spcAft>
                  <a:spcPts val="0"/>
                </a:spcAft>
                <a:buClr>
                  <a:srgbClr val="000000"/>
                </a:buClr>
                <a:buSzPts val="2000"/>
                <a:buFont typeface="Arial"/>
                <a:buNone/>
              </a:pPr>
              <a:r>
                <a:rPr lang="en-GB" sz="2000" b="0" i="0" u="none" strike="noStrike" cap="none">
                  <a:solidFill>
                    <a:schemeClr val="lt1"/>
                  </a:solidFill>
                  <a:latin typeface="Calibri"/>
                  <a:ea typeface="Calibri"/>
                  <a:cs typeface="Calibri"/>
                  <a:sym typeface="Calibri"/>
                </a:rPr>
                <a:t>Recommendations for a common long-term strategy for AAI services</a:t>
              </a:r>
              <a:endParaRPr sz="2000" b="0" i="0" u="none" strike="noStrike" cap="none">
                <a:solidFill>
                  <a:schemeClr val="lt1"/>
                </a:solidFill>
                <a:latin typeface="Calibri"/>
                <a:ea typeface="Calibri"/>
                <a:cs typeface="Calibri"/>
                <a:sym typeface="Calibri"/>
              </a:endParaRPr>
            </a:p>
          </p:txBody>
        </p:sp>
      </p:grpSp>
      <p:grpSp>
        <p:nvGrpSpPr>
          <p:cNvPr id="10" name="Google Shape;169;g2c15fcee84c_0_218"/>
          <p:cNvGrpSpPr/>
          <p:nvPr/>
        </p:nvGrpSpPr>
        <p:grpSpPr>
          <a:xfrm>
            <a:off x="5151762" y="3106173"/>
            <a:ext cx="1615059" cy="1454267"/>
            <a:chOff x="8478275" y="1558025"/>
            <a:chExt cx="1714500" cy="1682400"/>
          </a:xfrm>
        </p:grpSpPr>
        <p:sp>
          <p:nvSpPr>
            <p:cNvPr id="11" name="Google Shape;170;g2c15fcee84c_0_218"/>
            <p:cNvSpPr/>
            <p:nvPr/>
          </p:nvSpPr>
          <p:spPr>
            <a:xfrm rot="5400000">
              <a:off x="8494325" y="1541975"/>
              <a:ext cx="1682400" cy="1714500"/>
            </a:xfrm>
            <a:prstGeom prst="ellipse">
              <a:avLst/>
            </a:prstGeom>
            <a:solidFill>
              <a:schemeClr val="lt1"/>
            </a:solidFill>
            <a:ln w="9525" cap="flat" cmpd="sng">
              <a:solidFill>
                <a:srgbClr val="003F5E"/>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 name="Google Shape;171;g2c15fcee84c_0_218"/>
            <p:cNvPicPr preferRelativeResize="0"/>
            <p:nvPr/>
          </p:nvPicPr>
          <p:blipFill rotWithShape="1">
            <a:blip r:embed="rId2">
              <a:alphaModFix/>
            </a:blip>
            <a:srcRect/>
            <a:stretch/>
          </p:blipFill>
          <p:spPr>
            <a:xfrm>
              <a:off x="8791975" y="1880425"/>
              <a:ext cx="1061700" cy="1061700"/>
            </a:xfrm>
            <a:prstGeom prst="rect">
              <a:avLst/>
            </a:prstGeom>
            <a:noFill/>
            <a:ln>
              <a:noFill/>
            </a:ln>
          </p:spPr>
        </p:pic>
      </p:grpSp>
    </p:spTree>
    <p:extLst>
      <p:ext uri="{BB962C8B-B14F-4D97-AF65-F5344CB8AC3E}">
        <p14:creationId xmlns:p14="http://schemas.microsoft.com/office/powerpoint/2010/main" val="3984587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F576E6A-F32A-4612-884C-86870357C6B4}" type="slidenum">
              <a:rPr lang="en-GB" smtClean="0"/>
              <a:t>6</a:t>
            </a:fld>
            <a:endParaRPr lang="en-GB"/>
          </a:p>
        </p:txBody>
      </p:sp>
      <p:sp>
        <p:nvSpPr>
          <p:cNvPr id="3" name="Title 2"/>
          <p:cNvSpPr>
            <a:spLocks noGrp="1"/>
          </p:cNvSpPr>
          <p:nvPr>
            <p:ph type="title"/>
          </p:nvPr>
        </p:nvSpPr>
        <p:spPr/>
        <p:txBody>
          <a:bodyPr/>
          <a:lstStyle/>
          <a:p>
            <a:r>
              <a:rPr lang="en-GB" dirty="0" smtClean="0"/>
              <a:t>Evolve the BPA to address the more complex (and the simpler) worlds</a:t>
            </a:r>
            <a:endParaRPr lang="en-GB" dirty="0"/>
          </a:p>
        </p:txBody>
      </p:sp>
      <p:sp>
        <p:nvSpPr>
          <p:cNvPr id="4" name="Rounded Rectangle 3"/>
          <p:cNvSpPr/>
          <p:nvPr/>
        </p:nvSpPr>
        <p:spPr>
          <a:xfrm>
            <a:off x="803664" y="1499724"/>
            <a:ext cx="7410160" cy="1299110"/>
          </a:xfrm>
          <a:prstGeom prst="roundRect">
            <a:avLst/>
          </a:prstGeom>
          <a:solidFill>
            <a:srgbClr val="F8D0B4"/>
          </a:solidFill>
          <a:ln>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rgbClr val="003F5E"/>
                </a:solidFill>
                <a:ea typeface="Calibri"/>
                <a:cs typeface="Calibri"/>
                <a:sym typeface="Calibri"/>
              </a:rPr>
              <a:t>G</a:t>
            </a:r>
            <a:r>
              <a:rPr lang="en-GB" sz="2400" dirty="0" smtClean="0">
                <a:solidFill>
                  <a:srgbClr val="003F5E"/>
                </a:solidFill>
                <a:ea typeface="Calibri"/>
                <a:cs typeface="Calibri"/>
                <a:sym typeface="Calibri"/>
              </a:rPr>
              <a:t>uidelines </a:t>
            </a:r>
            <a:r>
              <a:rPr lang="en-GB" sz="2400" dirty="0">
                <a:solidFill>
                  <a:srgbClr val="003F5E"/>
                </a:solidFill>
                <a:ea typeface="Calibri"/>
                <a:cs typeface="Calibri"/>
                <a:sym typeface="Calibri"/>
              </a:rPr>
              <a:t>for </a:t>
            </a:r>
            <a:r>
              <a:rPr lang="en-GB" sz="2400" b="1" dirty="0" smtClean="0">
                <a:solidFill>
                  <a:srgbClr val="003F5E"/>
                </a:solidFill>
                <a:ea typeface="Calibri"/>
                <a:cs typeface="Calibri"/>
                <a:sym typeface="Calibri"/>
              </a:rPr>
              <a:t>expression </a:t>
            </a:r>
            <a:r>
              <a:rPr lang="en-GB" sz="2400" b="1" dirty="0">
                <a:solidFill>
                  <a:srgbClr val="003F5E"/>
                </a:solidFill>
                <a:ea typeface="Calibri"/>
                <a:cs typeface="Calibri"/>
                <a:sym typeface="Calibri"/>
              </a:rPr>
              <a:t>of community user </a:t>
            </a:r>
            <a:r>
              <a:rPr lang="en-GB" sz="2400" b="1" dirty="0" smtClean="0">
                <a:solidFill>
                  <a:srgbClr val="003F5E"/>
                </a:solidFill>
                <a:ea typeface="Calibri"/>
                <a:cs typeface="Calibri"/>
                <a:sym typeface="Calibri"/>
              </a:rPr>
              <a:t>attributes</a:t>
            </a:r>
            <a:endParaRPr lang="en-GB" sz="2400" dirty="0" smtClean="0">
              <a:solidFill>
                <a:srgbClr val="003F5E"/>
              </a:solidFill>
              <a:ea typeface="Calibri"/>
              <a:cs typeface="Calibri"/>
              <a:sym typeface="Calibri"/>
            </a:endParaRPr>
          </a:p>
          <a:p>
            <a:pPr marL="285750" indent="-285750">
              <a:buFont typeface="Arial" panose="020B0604020202020204" pitchFamily="34" charset="0"/>
              <a:buChar char="•"/>
            </a:pPr>
            <a:r>
              <a:rPr lang="en-GB" b="1" dirty="0" smtClean="0">
                <a:solidFill>
                  <a:srgbClr val="003F5E"/>
                </a:solidFill>
                <a:ea typeface="Calibri"/>
                <a:cs typeface="Calibri"/>
                <a:sym typeface="Calibri"/>
              </a:rPr>
              <a:t>reduce inconsistencies </a:t>
            </a:r>
            <a:r>
              <a:rPr lang="en-GB" dirty="0" smtClean="0">
                <a:solidFill>
                  <a:srgbClr val="003F5E"/>
                </a:solidFill>
                <a:ea typeface="Calibri"/>
                <a:cs typeface="Calibri"/>
                <a:sym typeface="Calibri"/>
              </a:rPr>
              <a:t>between implementations</a:t>
            </a:r>
          </a:p>
          <a:p>
            <a:pPr marL="285750" indent="-285750">
              <a:buFont typeface="Arial" panose="020B0604020202020204" pitchFamily="34" charset="0"/>
              <a:buChar char="•"/>
            </a:pPr>
            <a:r>
              <a:rPr lang="en-GB" dirty="0" smtClean="0">
                <a:solidFill>
                  <a:srgbClr val="003F5E"/>
                </a:solidFill>
                <a:ea typeface="Calibri"/>
                <a:cs typeface="Calibri"/>
                <a:sym typeface="Calibri"/>
              </a:rPr>
              <a:t>improve </a:t>
            </a:r>
            <a:r>
              <a:rPr lang="en-GB" b="1" dirty="0">
                <a:solidFill>
                  <a:srgbClr val="003F5E"/>
                </a:solidFill>
                <a:ea typeface="Calibri"/>
                <a:cs typeface="Calibri"/>
                <a:sym typeface="Calibri"/>
              </a:rPr>
              <a:t>interoperability</a:t>
            </a:r>
            <a:r>
              <a:rPr lang="en-GB" dirty="0">
                <a:solidFill>
                  <a:srgbClr val="003F5E"/>
                </a:solidFill>
                <a:ea typeface="Calibri"/>
                <a:cs typeface="Calibri"/>
                <a:sym typeface="Calibri"/>
              </a:rPr>
              <a:t> </a:t>
            </a:r>
            <a:r>
              <a:rPr lang="en-GB" dirty="0" smtClean="0">
                <a:solidFill>
                  <a:srgbClr val="003F5E"/>
                </a:solidFill>
                <a:ea typeface="Calibri"/>
                <a:cs typeface="Calibri"/>
                <a:sym typeface="Calibri"/>
              </a:rPr>
              <a:t>&amp; </a:t>
            </a:r>
            <a:r>
              <a:rPr lang="en-GB" b="1" dirty="0" smtClean="0">
                <a:solidFill>
                  <a:srgbClr val="003F5E"/>
                </a:solidFill>
                <a:ea typeface="Calibri"/>
                <a:cs typeface="Calibri"/>
                <a:sym typeface="Calibri"/>
              </a:rPr>
              <a:t>end-user </a:t>
            </a:r>
            <a:r>
              <a:rPr lang="en-GB" b="1" dirty="0">
                <a:solidFill>
                  <a:srgbClr val="003F5E"/>
                </a:solidFill>
                <a:ea typeface="Calibri"/>
                <a:cs typeface="Calibri"/>
                <a:sym typeface="Calibri"/>
              </a:rPr>
              <a:t>usability </a:t>
            </a:r>
            <a:r>
              <a:rPr lang="en-GB" dirty="0">
                <a:solidFill>
                  <a:srgbClr val="003F5E"/>
                </a:solidFill>
                <a:ea typeface="Calibri"/>
                <a:cs typeface="Calibri"/>
                <a:sym typeface="Calibri"/>
              </a:rPr>
              <a:t>across </a:t>
            </a:r>
            <a:r>
              <a:rPr lang="en-GB" dirty="0" smtClean="0">
                <a:solidFill>
                  <a:srgbClr val="003F5E"/>
                </a:solidFill>
                <a:ea typeface="Calibri"/>
                <a:cs typeface="Calibri"/>
                <a:sym typeface="Calibri"/>
              </a:rPr>
              <a:t>research </a:t>
            </a:r>
            <a:r>
              <a:rPr lang="en-GB" dirty="0">
                <a:solidFill>
                  <a:srgbClr val="003F5E"/>
                </a:solidFill>
                <a:ea typeface="Calibri"/>
                <a:cs typeface="Calibri"/>
                <a:sym typeface="Calibri"/>
              </a:rPr>
              <a:t>community communities and infrastructures</a:t>
            </a:r>
            <a:endParaRPr lang="en-GB" dirty="0"/>
          </a:p>
        </p:txBody>
      </p:sp>
      <p:sp>
        <p:nvSpPr>
          <p:cNvPr id="5" name="Rounded Rectangle 4"/>
          <p:cNvSpPr/>
          <p:nvPr/>
        </p:nvSpPr>
        <p:spPr>
          <a:xfrm>
            <a:off x="620858" y="3136942"/>
            <a:ext cx="5441543" cy="1243752"/>
          </a:xfrm>
          <a:prstGeom prst="roundRect">
            <a:avLst/>
          </a:prstGeom>
          <a:solidFill>
            <a:srgbClr val="F8D0B4"/>
          </a:solidFill>
          <a:ln>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smtClean="0">
                <a:solidFill>
                  <a:srgbClr val="003F5E"/>
                </a:solidFill>
                <a:ea typeface="Calibri"/>
                <a:cs typeface="Calibri"/>
                <a:sym typeface="Calibri"/>
              </a:rPr>
              <a:t>Authorisation</a:t>
            </a:r>
            <a:r>
              <a:rPr lang="en-US" sz="2800" b="1" dirty="0" smtClean="0">
                <a:solidFill>
                  <a:srgbClr val="003F5E"/>
                </a:solidFill>
                <a:ea typeface="Calibri"/>
                <a:cs typeface="Calibri"/>
                <a:sym typeface="Calibri"/>
              </a:rPr>
              <a:t> guidelines</a:t>
            </a:r>
          </a:p>
          <a:p>
            <a:pPr marL="285750" indent="-285750">
              <a:buFont typeface="Arial" panose="020B0604020202020204" pitchFamily="34" charset="0"/>
              <a:buChar char="•"/>
            </a:pPr>
            <a:r>
              <a:rPr lang="en-US" dirty="0" smtClean="0">
                <a:solidFill>
                  <a:srgbClr val="003F5E"/>
                </a:solidFill>
                <a:ea typeface="Calibri"/>
                <a:cs typeface="Calibri"/>
                <a:sym typeface="Calibri"/>
              </a:rPr>
              <a:t>best </a:t>
            </a:r>
            <a:r>
              <a:rPr lang="en-US" dirty="0" err="1">
                <a:solidFill>
                  <a:srgbClr val="003F5E"/>
                </a:solidFill>
                <a:ea typeface="Calibri"/>
                <a:cs typeface="Calibri"/>
                <a:sym typeface="Calibri"/>
              </a:rPr>
              <a:t>practises</a:t>
            </a:r>
            <a:r>
              <a:rPr lang="en-US" dirty="0">
                <a:solidFill>
                  <a:srgbClr val="003F5E"/>
                </a:solidFill>
                <a:ea typeface="Calibri"/>
                <a:cs typeface="Calibri"/>
                <a:sym typeface="Calibri"/>
              </a:rPr>
              <a:t> to enable </a:t>
            </a:r>
            <a:r>
              <a:rPr lang="en-US" dirty="0" smtClean="0">
                <a:solidFill>
                  <a:srgbClr val="003F5E"/>
                </a:solidFill>
                <a:ea typeface="Calibri"/>
                <a:cs typeface="Calibri"/>
                <a:sym typeface="Calibri"/>
              </a:rPr>
              <a:t>efficient &amp; </a:t>
            </a:r>
            <a:br>
              <a:rPr lang="en-US" dirty="0" smtClean="0">
                <a:solidFill>
                  <a:srgbClr val="003F5E"/>
                </a:solidFill>
                <a:ea typeface="Calibri"/>
                <a:cs typeface="Calibri"/>
                <a:sym typeface="Calibri"/>
              </a:rPr>
            </a:br>
            <a:r>
              <a:rPr lang="en-US" dirty="0" smtClean="0">
                <a:solidFill>
                  <a:srgbClr val="003F5E"/>
                </a:solidFill>
                <a:ea typeface="Calibri"/>
                <a:cs typeface="Calibri"/>
                <a:sym typeface="Calibri"/>
              </a:rPr>
              <a:t>effective </a:t>
            </a:r>
            <a:r>
              <a:rPr lang="en-US" b="1" dirty="0">
                <a:solidFill>
                  <a:srgbClr val="003F5E"/>
                </a:solidFill>
                <a:ea typeface="Calibri"/>
                <a:cs typeface="Calibri"/>
                <a:sym typeface="Calibri"/>
              </a:rPr>
              <a:t>sharing of federated resources</a:t>
            </a:r>
          </a:p>
        </p:txBody>
      </p:sp>
      <p:sp>
        <p:nvSpPr>
          <p:cNvPr id="6" name="Rounded Rectangle 5"/>
          <p:cNvSpPr/>
          <p:nvPr/>
        </p:nvSpPr>
        <p:spPr>
          <a:xfrm>
            <a:off x="2820803" y="4650658"/>
            <a:ext cx="4602552" cy="1673217"/>
          </a:xfrm>
          <a:prstGeom prst="roundRect">
            <a:avLst/>
          </a:prstGeom>
          <a:solidFill>
            <a:srgbClr val="F8D0B4"/>
          </a:solidFill>
          <a:ln>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smtClean="0">
                <a:solidFill>
                  <a:srgbClr val="003F5E"/>
                </a:solidFill>
                <a:ea typeface="Calibri"/>
                <a:cs typeface="Calibri"/>
                <a:sym typeface="Calibri"/>
              </a:rPr>
              <a:t>Decentralised</a:t>
            </a:r>
            <a:r>
              <a:rPr lang="en-US" sz="2800" b="1" dirty="0" smtClean="0">
                <a:solidFill>
                  <a:srgbClr val="003F5E"/>
                </a:solidFill>
                <a:ea typeface="Calibri"/>
                <a:cs typeface="Calibri"/>
                <a:sym typeface="Calibri"/>
              </a:rPr>
              <a:t> identities</a:t>
            </a:r>
          </a:p>
          <a:p>
            <a:pPr marL="285750" indent="-285750">
              <a:buFont typeface="Arial" panose="020B0604020202020204" pitchFamily="34" charset="0"/>
              <a:buChar char="•"/>
            </a:pPr>
            <a:r>
              <a:rPr lang="en-US" dirty="0" smtClean="0">
                <a:solidFill>
                  <a:srgbClr val="003F5E"/>
                </a:solidFill>
                <a:ea typeface="Calibri"/>
                <a:cs typeface="Calibri"/>
                <a:sym typeface="Calibri"/>
              </a:rPr>
              <a:t>guidance for </a:t>
            </a:r>
            <a:r>
              <a:rPr lang="en-US" b="1" dirty="0" smtClean="0">
                <a:solidFill>
                  <a:srgbClr val="003F5E"/>
                </a:solidFill>
                <a:ea typeface="Calibri"/>
                <a:cs typeface="Calibri"/>
                <a:sym typeface="Calibri"/>
              </a:rPr>
              <a:t>digital wallets </a:t>
            </a:r>
            <a:r>
              <a:rPr lang="en-US" dirty="0" smtClean="0">
                <a:solidFill>
                  <a:srgbClr val="003F5E"/>
                </a:solidFill>
                <a:ea typeface="Calibri"/>
                <a:cs typeface="Calibri"/>
                <a:sym typeface="Calibri"/>
              </a:rPr>
              <a:t>linked to BPA</a:t>
            </a:r>
          </a:p>
          <a:p>
            <a:pPr marL="285750" indent="-285750">
              <a:buFont typeface="Arial" panose="020B0604020202020204" pitchFamily="34" charset="0"/>
              <a:buChar char="•"/>
            </a:pPr>
            <a:endParaRPr lang="en-US" dirty="0">
              <a:solidFill>
                <a:srgbClr val="003F5E"/>
              </a:solidFill>
              <a:ea typeface="Calibri"/>
              <a:cs typeface="Calibri"/>
              <a:sym typeface="Calibri"/>
            </a:endParaRPr>
          </a:p>
          <a:p>
            <a:endParaRPr lang="en-US" dirty="0" smtClean="0">
              <a:solidFill>
                <a:srgbClr val="003F5E"/>
              </a:solidFill>
              <a:ea typeface="Calibri"/>
              <a:cs typeface="Calibri"/>
              <a:sym typeface="Calibri"/>
            </a:endParaRPr>
          </a:p>
          <a:p>
            <a:endParaRPr lang="en-US" dirty="0">
              <a:solidFill>
                <a:srgbClr val="003F5E"/>
              </a:solidFill>
              <a:ea typeface="Calibri"/>
              <a:cs typeface="Calibri"/>
              <a:sym typeface="Calibri"/>
            </a:endParaRPr>
          </a:p>
        </p:txBody>
      </p:sp>
      <p:sp>
        <p:nvSpPr>
          <p:cNvPr id="7" name="Rounded Rectangle 6"/>
          <p:cNvSpPr/>
          <p:nvPr/>
        </p:nvSpPr>
        <p:spPr>
          <a:xfrm>
            <a:off x="8543669" y="2149279"/>
            <a:ext cx="3434807" cy="1448238"/>
          </a:xfrm>
          <a:prstGeom prst="roundRect">
            <a:avLst/>
          </a:prstGeom>
          <a:solidFill>
            <a:srgbClr val="F8D0B4"/>
          </a:solidFill>
          <a:ln>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3F5E"/>
                </a:solidFill>
                <a:ea typeface="Calibri"/>
                <a:cs typeface="Calibri"/>
                <a:sym typeface="Calibri"/>
              </a:rPr>
              <a:t>Extend AARC BPA</a:t>
            </a:r>
          </a:p>
          <a:p>
            <a:pPr marL="285750" indent="-285750">
              <a:buFont typeface="Arial" panose="020B0604020202020204" pitchFamily="34" charset="0"/>
              <a:buChar char="•"/>
            </a:pPr>
            <a:r>
              <a:rPr lang="en-US" dirty="0" smtClean="0">
                <a:solidFill>
                  <a:srgbClr val="003F5E"/>
                </a:solidFill>
                <a:ea typeface="Calibri"/>
                <a:cs typeface="Calibri"/>
                <a:sym typeface="Calibri"/>
              </a:rPr>
              <a:t>improve </a:t>
            </a:r>
            <a:r>
              <a:rPr lang="en-US" b="1" dirty="0" smtClean="0">
                <a:solidFill>
                  <a:srgbClr val="003F5E"/>
                </a:solidFill>
                <a:ea typeface="Calibri"/>
                <a:cs typeface="Calibri"/>
                <a:sym typeface="Calibri"/>
              </a:rPr>
              <a:t>scalability</a:t>
            </a:r>
          </a:p>
          <a:p>
            <a:pPr marL="285750" indent="-285750">
              <a:buFont typeface="Arial" panose="020B0604020202020204" pitchFamily="34" charset="0"/>
              <a:buChar char="•"/>
            </a:pPr>
            <a:r>
              <a:rPr lang="en-US" dirty="0">
                <a:solidFill>
                  <a:srgbClr val="003F5E"/>
                </a:solidFill>
                <a:ea typeface="Calibri"/>
                <a:cs typeface="Calibri"/>
                <a:sym typeface="Calibri"/>
              </a:rPr>
              <a:t>leverage emerging </a:t>
            </a:r>
            <a:r>
              <a:rPr lang="en-US" dirty="0" smtClean="0">
                <a:solidFill>
                  <a:srgbClr val="003F5E"/>
                </a:solidFill>
                <a:ea typeface="Calibri"/>
                <a:cs typeface="Calibri"/>
                <a:sym typeface="Calibri"/>
              </a:rPr>
              <a:t>standards </a:t>
            </a:r>
            <a:br>
              <a:rPr lang="en-US" dirty="0" smtClean="0">
                <a:solidFill>
                  <a:srgbClr val="003F5E"/>
                </a:solidFill>
                <a:ea typeface="Calibri"/>
                <a:cs typeface="Calibri"/>
                <a:sym typeface="Calibri"/>
              </a:rPr>
            </a:br>
            <a:r>
              <a:rPr lang="en-US" dirty="0" smtClean="0">
                <a:solidFill>
                  <a:srgbClr val="003F5E"/>
                </a:solidFill>
                <a:ea typeface="Calibri"/>
                <a:cs typeface="Calibri"/>
                <a:sym typeface="Calibri"/>
              </a:rPr>
              <a:t>like </a:t>
            </a:r>
            <a:r>
              <a:rPr lang="en-US" b="1" dirty="0" err="1" smtClean="0">
                <a:solidFill>
                  <a:srgbClr val="003F5E"/>
                </a:solidFill>
                <a:ea typeface="Calibri"/>
                <a:cs typeface="Calibri"/>
                <a:sym typeface="Calibri"/>
              </a:rPr>
              <a:t>OpenID</a:t>
            </a:r>
            <a:r>
              <a:rPr lang="en-US" b="1" dirty="0" smtClean="0">
                <a:solidFill>
                  <a:srgbClr val="003F5E"/>
                </a:solidFill>
                <a:ea typeface="Calibri"/>
                <a:cs typeface="Calibri"/>
                <a:sym typeface="Calibri"/>
              </a:rPr>
              <a:t> Federation</a:t>
            </a:r>
            <a:endParaRPr lang="en-US" b="1" dirty="0">
              <a:solidFill>
                <a:srgbClr val="003F5E"/>
              </a:solidFill>
              <a:ea typeface="Calibri"/>
              <a:cs typeface="Calibri"/>
              <a:sym typeface="Calibri"/>
            </a:endParaRPr>
          </a:p>
        </p:txBody>
      </p:sp>
      <p:grpSp>
        <p:nvGrpSpPr>
          <p:cNvPr id="21" name="Group 20"/>
          <p:cNvGrpSpPr/>
          <p:nvPr/>
        </p:nvGrpSpPr>
        <p:grpSpPr>
          <a:xfrm>
            <a:off x="8836204" y="3893063"/>
            <a:ext cx="2966629" cy="2323174"/>
            <a:chOff x="4990398" y="5076725"/>
            <a:chExt cx="1567545" cy="1192016"/>
          </a:xfrm>
        </p:grpSpPr>
        <p:pic>
          <p:nvPicPr>
            <p:cNvPr id="19" name="Google Shape;198;g27f26ee30aa_0_6"/>
            <p:cNvPicPr preferRelativeResize="0"/>
            <p:nvPr/>
          </p:nvPicPr>
          <p:blipFill rotWithShape="1">
            <a:blip r:embed="rId2">
              <a:alphaModFix/>
            </a:blip>
            <a:srcRect/>
            <a:stretch/>
          </p:blipFill>
          <p:spPr>
            <a:xfrm>
              <a:off x="4990398" y="5076725"/>
              <a:ext cx="1530157" cy="1192016"/>
            </a:xfrm>
            <a:prstGeom prst="rect">
              <a:avLst/>
            </a:prstGeom>
            <a:noFill/>
            <a:ln>
              <a:solidFill>
                <a:srgbClr val="003F5E"/>
              </a:solidFill>
            </a:ln>
          </p:spPr>
        </p:pic>
        <p:sp>
          <p:nvSpPr>
            <p:cNvPr id="20" name="TextBox 19"/>
            <p:cNvSpPr txBox="1"/>
            <p:nvPr/>
          </p:nvSpPr>
          <p:spPr>
            <a:xfrm rot="18900000" flipH="1">
              <a:off x="5083206" y="5258035"/>
              <a:ext cx="1474737" cy="829397"/>
            </a:xfrm>
            <a:prstGeom prst="rect">
              <a:avLst/>
            </a:prstGeom>
            <a:noFill/>
          </p:spPr>
          <p:txBody>
            <a:bodyPr wrap="square" rtlCol="0">
              <a:spAutoFit/>
            </a:bodyPr>
            <a:lstStyle/>
            <a:p>
              <a:pPr algn="ctr"/>
              <a:r>
                <a:rPr lang="en-GB" sz="9600" b="1" dirty="0" smtClean="0">
                  <a:solidFill>
                    <a:srgbClr val="003F5E"/>
                  </a:solidFill>
                </a:rPr>
                <a:t>2025</a:t>
              </a:r>
              <a:endParaRPr lang="en-GB" sz="9600" b="1" dirty="0">
                <a:solidFill>
                  <a:srgbClr val="003F5E"/>
                </a:solidFill>
              </a:endParaRPr>
            </a:p>
          </p:txBody>
        </p:sp>
      </p:grpSp>
      <p:pic>
        <p:nvPicPr>
          <p:cNvPr id="12" name="Google Shape;182;g2c1797f74e0_1_1392"/>
          <p:cNvPicPr preferRelativeResize="0"/>
          <p:nvPr/>
        </p:nvPicPr>
        <p:blipFill>
          <a:blip r:embed="rId3">
            <a:clrChange>
              <a:clrFrom>
                <a:srgbClr val="FFFFFF"/>
              </a:clrFrom>
              <a:clrTo>
                <a:srgbClr val="FFFFFF">
                  <a:alpha val="0"/>
                </a:srgbClr>
              </a:clrTo>
            </a:clrChange>
            <a:alphaModFix/>
          </a:blip>
          <a:stretch>
            <a:fillRect/>
          </a:stretch>
        </p:blipFill>
        <p:spPr>
          <a:xfrm>
            <a:off x="4600638" y="5524710"/>
            <a:ext cx="1717403" cy="777066"/>
          </a:xfrm>
          <a:prstGeom prst="rect">
            <a:avLst/>
          </a:prstGeom>
          <a:noFill/>
          <a:ln>
            <a:noFill/>
          </a:ln>
        </p:spPr>
      </p:pic>
      <p:pic>
        <p:nvPicPr>
          <p:cNvPr id="14" name="Google Shape;190;g2c1797f74e0_1_1899"/>
          <p:cNvPicPr preferRelativeResize="0"/>
          <p:nvPr/>
        </p:nvPicPr>
        <p:blipFill rotWithShape="1">
          <a:blip r:embed="rId4">
            <a:clrChange>
              <a:clrFrom>
                <a:srgbClr val="FFFFFF"/>
              </a:clrFrom>
              <a:clrTo>
                <a:srgbClr val="FFFFFF">
                  <a:alpha val="0"/>
                </a:srgbClr>
              </a:clrTo>
            </a:clrChange>
            <a:alphaModFix/>
          </a:blip>
          <a:srcRect/>
          <a:stretch/>
        </p:blipFill>
        <p:spPr>
          <a:xfrm>
            <a:off x="4886105" y="3300686"/>
            <a:ext cx="940322" cy="921635"/>
          </a:xfrm>
          <a:prstGeom prst="rect">
            <a:avLst/>
          </a:prstGeom>
          <a:noFill/>
          <a:ln>
            <a:noFill/>
          </a:ln>
        </p:spPr>
      </p:pic>
    </p:spTree>
    <p:extLst>
      <p:ext uri="{BB962C8B-B14F-4D97-AF65-F5344CB8AC3E}">
        <p14:creationId xmlns:p14="http://schemas.microsoft.com/office/powerpoint/2010/main" val="651390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nSpc>
                <a:spcPct val="110000"/>
              </a:lnSpc>
              <a:buNone/>
            </a:pPr>
            <a:r>
              <a:rPr lang="en-US" sz="2000" b="1" dirty="0" smtClean="0"/>
              <a:t>Infrastructure </a:t>
            </a:r>
            <a:r>
              <a:rPr lang="en-US" sz="2000" b="1" dirty="0"/>
              <a:t>alignment and policy </a:t>
            </a:r>
            <a:r>
              <a:rPr lang="en-GB" sz="2000" b="1" dirty="0" smtClean="0"/>
              <a:t>harmonisation: helping out the proxy</a:t>
            </a:r>
            <a:endParaRPr lang="en-GB" sz="2000" dirty="0" smtClean="0"/>
          </a:p>
          <a:p>
            <a:pPr>
              <a:lnSpc>
                <a:spcPct val="110000"/>
              </a:lnSpc>
            </a:pPr>
            <a:r>
              <a:rPr lang="en-US" sz="2000" b="1" dirty="0" smtClean="0">
                <a:solidFill>
                  <a:srgbClr val="F6791C"/>
                </a:solidFill>
              </a:rPr>
              <a:t>Operational </a:t>
            </a:r>
            <a:r>
              <a:rPr lang="en-US" sz="2000" b="1" dirty="0">
                <a:solidFill>
                  <a:srgbClr val="F6791C"/>
                </a:solidFill>
              </a:rPr>
              <a:t>Trust </a:t>
            </a:r>
            <a:r>
              <a:rPr lang="en-US" sz="2000" dirty="0">
                <a:solidFill>
                  <a:srgbClr val="F6791C"/>
                </a:solidFill>
              </a:rPr>
              <a:t>for Community and Infrastructure BPA Proxies</a:t>
            </a:r>
          </a:p>
          <a:p>
            <a:pPr>
              <a:lnSpc>
                <a:spcPct val="110000"/>
              </a:lnSpc>
            </a:pPr>
            <a:r>
              <a:rPr lang="en-US" sz="2000" dirty="0" smtClean="0">
                <a:solidFill>
                  <a:srgbClr val="F6791C"/>
                </a:solidFill>
              </a:rPr>
              <a:t>Increase </a:t>
            </a:r>
            <a:r>
              <a:rPr lang="en-US" sz="2000" dirty="0">
                <a:solidFill>
                  <a:srgbClr val="F6791C"/>
                </a:solidFill>
              </a:rPr>
              <a:t>acceptance of research </a:t>
            </a:r>
            <a:r>
              <a:rPr lang="en-US" sz="2000" dirty="0" smtClean="0">
                <a:solidFill>
                  <a:srgbClr val="F6791C"/>
                </a:solidFill>
              </a:rPr>
              <a:t>proxies by identity </a:t>
            </a:r>
            <a:r>
              <a:rPr lang="en-US" sz="2000" dirty="0">
                <a:solidFill>
                  <a:srgbClr val="F6791C"/>
                </a:solidFill>
              </a:rPr>
              <a:t>providers </a:t>
            </a:r>
            <a:r>
              <a:rPr lang="en-US" sz="2000" dirty="0" smtClean="0">
                <a:solidFill>
                  <a:srgbClr val="F6791C"/>
                </a:solidFill>
              </a:rPr>
              <a:t>through </a:t>
            </a:r>
            <a:r>
              <a:rPr lang="en-US" sz="2000" b="1" dirty="0" smtClean="0">
                <a:solidFill>
                  <a:srgbClr val="F6791C"/>
                </a:solidFill>
              </a:rPr>
              <a:t>common baselines</a:t>
            </a:r>
            <a:endParaRPr lang="en-US" sz="2000" b="1" dirty="0">
              <a:solidFill>
                <a:srgbClr val="F6791C"/>
              </a:solidFill>
            </a:endParaRPr>
          </a:p>
          <a:p>
            <a:pPr>
              <a:lnSpc>
                <a:spcPct val="110000"/>
              </a:lnSpc>
            </a:pPr>
            <a:r>
              <a:rPr lang="en-US" sz="2000" dirty="0">
                <a:solidFill>
                  <a:srgbClr val="F6791C"/>
                </a:solidFill>
              </a:rPr>
              <a:t>Review infrastructure models for </a:t>
            </a:r>
            <a:r>
              <a:rPr lang="en-US" sz="2000" b="1" dirty="0">
                <a:solidFill>
                  <a:srgbClr val="F6791C"/>
                </a:solidFill>
              </a:rPr>
              <a:t>coordinated AUP, T&amp;C, and privacy notices</a:t>
            </a:r>
            <a:r>
              <a:rPr lang="en-US" sz="2000" dirty="0">
                <a:solidFill>
                  <a:srgbClr val="F6791C"/>
                </a:solidFill>
              </a:rPr>
              <a:t>, improving </a:t>
            </a:r>
            <a:r>
              <a:rPr lang="en-US" sz="2000" dirty="0" smtClean="0">
                <a:solidFill>
                  <a:srgbClr val="F6791C"/>
                </a:solidFill>
              </a:rPr>
              <a:t/>
            </a:r>
            <a:br>
              <a:rPr lang="en-US" sz="2000" dirty="0" smtClean="0">
                <a:solidFill>
                  <a:srgbClr val="F6791C"/>
                </a:solidFill>
              </a:rPr>
            </a:br>
            <a:r>
              <a:rPr lang="en-US" sz="2000" dirty="0" smtClean="0">
                <a:solidFill>
                  <a:srgbClr val="F6791C"/>
                </a:solidFill>
              </a:rPr>
              <a:t>cross-infrastructure </a:t>
            </a:r>
            <a:r>
              <a:rPr lang="en-US" sz="2000" dirty="0">
                <a:solidFill>
                  <a:srgbClr val="F6791C"/>
                </a:solidFill>
              </a:rPr>
              <a:t>user </a:t>
            </a:r>
            <a:r>
              <a:rPr lang="en-US" sz="2000" dirty="0" smtClean="0">
                <a:solidFill>
                  <a:srgbClr val="F6791C"/>
                </a:solidFill>
              </a:rPr>
              <a:t>experience (users need to click only once)</a:t>
            </a:r>
            <a:endParaRPr lang="en-US" sz="2000" dirty="0">
              <a:solidFill>
                <a:srgbClr val="F6791C"/>
              </a:solidFill>
            </a:endParaRPr>
          </a:p>
          <a:p>
            <a:pPr marL="0" indent="0">
              <a:lnSpc>
                <a:spcPct val="110000"/>
              </a:lnSpc>
              <a:buNone/>
            </a:pPr>
            <a:r>
              <a:rPr lang="en-US" sz="2000" b="1" dirty="0"/>
              <a:t>User-centric trust alignment and policy </a:t>
            </a:r>
            <a:r>
              <a:rPr lang="en-US" sz="2000" b="1" dirty="0" smtClean="0"/>
              <a:t>harmonization: helping out the community</a:t>
            </a:r>
            <a:endParaRPr lang="en-US" sz="2000" dirty="0" smtClean="0"/>
          </a:p>
          <a:p>
            <a:pPr>
              <a:lnSpc>
                <a:spcPct val="110000"/>
              </a:lnSpc>
            </a:pPr>
            <a:r>
              <a:rPr lang="en-US" sz="2000" dirty="0" smtClean="0">
                <a:solidFill>
                  <a:srgbClr val="F6791C"/>
                </a:solidFill>
              </a:rPr>
              <a:t>Lightweight community management policy template</a:t>
            </a:r>
          </a:p>
          <a:p>
            <a:pPr>
              <a:lnSpc>
                <a:spcPct val="110000"/>
              </a:lnSpc>
            </a:pPr>
            <a:r>
              <a:rPr lang="en-US" sz="2000" dirty="0" smtClean="0">
                <a:solidFill>
                  <a:srgbClr val="F6791C"/>
                </a:solidFill>
              </a:rPr>
              <a:t>Guideline </a:t>
            </a:r>
            <a:r>
              <a:rPr lang="en-US" sz="2000" dirty="0">
                <a:solidFill>
                  <a:srgbClr val="F6791C"/>
                </a:solidFill>
              </a:rPr>
              <a:t>on cross-sectoral trust in novel federated access models</a:t>
            </a:r>
          </a:p>
          <a:p>
            <a:pPr>
              <a:lnSpc>
                <a:spcPct val="110000"/>
              </a:lnSpc>
            </a:pPr>
            <a:r>
              <a:rPr lang="en-US" sz="2000" dirty="0">
                <a:solidFill>
                  <a:srgbClr val="F6791C"/>
                </a:solidFill>
              </a:rPr>
              <a:t>Assurance in research services through (</a:t>
            </a:r>
            <a:r>
              <a:rPr lang="en-US" sz="2000" dirty="0" err="1">
                <a:solidFill>
                  <a:srgbClr val="F6791C"/>
                </a:solidFill>
              </a:rPr>
              <a:t>eIDAS</a:t>
            </a:r>
            <a:r>
              <a:rPr lang="en-US" sz="2000" dirty="0">
                <a:solidFill>
                  <a:srgbClr val="F6791C"/>
                </a:solidFill>
              </a:rPr>
              <a:t>) public identity assertion</a:t>
            </a:r>
          </a:p>
          <a:p>
            <a:pPr marL="0" indent="0">
              <a:lnSpc>
                <a:spcPct val="110000"/>
              </a:lnSpc>
              <a:buNone/>
            </a:pPr>
            <a:r>
              <a:rPr lang="en-US" sz="2000" dirty="0" smtClean="0">
                <a:solidFill>
                  <a:srgbClr val="003F5E"/>
                </a:solidFill>
              </a:rPr>
              <a:t>Anchored in the researcher user communities by </a:t>
            </a:r>
            <a:r>
              <a:rPr lang="en-US" sz="2000" b="1" dirty="0" smtClean="0">
                <a:solidFill>
                  <a:srgbClr val="003F5E"/>
                </a:solidFill>
              </a:rPr>
              <a:t>co-creation with FIM4R</a:t>
            </a:r>
            <a:endParaRPr lang="en-US" sz="2000" dirty="0">
              <a:solidFill>
                <a:srgbClr val="003F5E"/>
              </a:solidFill>
            </a:endParaRPr>
          </a:p>
        </p:txBody>
      </p:sp>
      <p:sp>
        <p:nvSpPr>
          <p:cNvPr id="3" name="Slide Number Placeholder 2"/>
          <p:cNvSpPr>
            <a:spLocks noGrp="1"/>
          </p:cNvSpPr>
          <p:nvPr>
            <p:ph type="sldNum" sz="quarter" idx="12"/>
          </p:nvPr>
        </p:nvSpPr>
        <p:spPr/>
        <p:txBody>
          <a:bodyPr/>
          <a:lstStyle/>
          <a:p>
            <a:fld id="{6F576E6A-F32A-4612-884C-86870357C6B4}" type="slidenum">
              <a:rPr lang="en-GB" smtClean="0"/>
              <a:pPr/>
              <a:t>7</a:t>
            </a:fld>
            <a:endParaRPr lang="en-GB"/>
          </a:p>
        </p:txBody>
      </p:sp>
      <p:sp>
        <p:nvSpPr>
          <p:cNvPr id="4" name="Title 3"/>
          <p:cNvSpPr>
            <a:spLocks noGrp="1"/>
          </p:cNvSpPr>
          <p:nvPr>
            <p:ph type="title"/>
          </p:nvPr>
        </p:nvSpPr>
        <p:spPr/>
        <p:txBody>
          <a:bodyPr/>
          <a:lstStyle/>
          <a:p>
            <a:r>
              <a:rPr lang="en-GB" dirty="0" smtClean="0"/>
              <a:t>Policy and good practice underpinning the AARC Blueprint BPA</a:t>
            </a:r>
            <a:endParaRPr lang="en-GB" dirty="0"/>
          </a:p>
        </p:txBody>
      </p:sp>
      <p:pic>
        <p:nvPicPr>
          <p:cNvPr id="6" name="Picture 5"/>
          <p:cNvPicPr>
            <a:picLocks noChangeAspect="1"/>
          </p:cNvPicPr>
          <p:nvPr/>
        </p:nvPicPr>
        <p:blipFill>
          <a:blip r:embed="rId2"/>
          <a:stretch>
            <a:fillRect/>
          </a:stretch>
        </p:blipFill>
        <p:spPr>
          <a:xfrm>
            <a:off x="11090330" y="3930141"/>
            <a:ext cx="851004" cy="1357298"/>
          </a:xfrm>
          <a:prstGeom prst="rect">
            <a:avLst/>
          </a:prstGeom>
          <a:ln>
            <a:solidFill>
              <a:srgbClr val="F6791C"/>
            </a:solidFill>
          </a:ln>
          <a:effectLst>
            <a:glow rad="101600">
              <a:srgbClr val="F6791C">
                <a:alpha val="60000"/>
              </a:srgbClr>
            </a:glo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5084" y="4478303"/>
            <a:ext cx="1040792" cy="671311"/>
          </a:xfrm>
          <a:prstGeom prst="rect">
            <a:avLst/>
          </a:prstGeom>
        </p:spPr>
      </p:pic>
      <p:grpSp>
        <p:nvGrpSpPr>
          <p:cNvPr id="9" name="Group 8"/>
          <p:cNvGrpSpPr/>
          <p:nvPr/>
        </p:nvGrpSpPr>
        <p:grpSpPr>
          <a:xfrm>
            <a:off x="10337064" y="1531991"/>
            <a:ext cx="1629741" cy="1139583"/>
            <a:chOff x="10090926" y="1711791"/>
            <a:chExt cx="1629741" cy="1139583"/>
          </a:xfrm>
        </p:grpSpPr>
        <p:pic>
          <p:nvPicPr>
            <p:cNvPr id="7" name="Picture 6"/>
            <p:cNvPicPr>
              <a:picLocks noChangeAspect="1"/>
            </p:cNvPicPr>
            <p:nvPr/>
          </p:nvPicPr>
          <p:blipFill>
            <a:blip r:embed="rId4"/>
            <a:stretch>
              <a:fillRect/>
            </a:stretch>
          </p:blipFill>
          <p:spPr>
            <a:xfrm>
              <a:off x="10090926" y="1711791"/>
              <a:ext cx="1458812" cy="1000252"/>
            </a:xfrm>
            <a:prstGeom prst="rect">
              <a:avLst/>
            </a:prstGeom>
            <a:ln>
              <a:solidFill>
                <a:srgbClr val="003F5E"/>
              </a:solidFill>
            </a:ln>
          </p:spPr>
        </p:pic>
        <p:pic>
          <p:nvPicPr>
            <p:cNvPr id="8" name="Picture 7"/>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02371" y="2329368"/>
              <a:ext cx="418296" cy="522006"/>
            </a:xfrm>
            <a:prstGeom prst="rect">
              <a:avLst/>
            </a:prstGeom>
          </p:spPr>
        </p:pic>
      </p:grpSp>
      <p:pic>
        <p:nvPicPr>
          <p:cNvPr id="10" name="Picture 9"/>
          <p:cNvPicPr>
            <a:picLocks noChangeAspect="1"/>
          </p:cNvPicPr>
          <p:nvPr/>
        </p:nvPicPr>
        <p:blipFill>
          <a:blip r:embed="rId6"/>
          <a:stretch>
            <a:fillRect/>
          </a:stretch>
        </p:blipFill>
        <p:spPr>
          <a:xfrm>
            <a:off x="10539562" y="2149568"/>
            <a:ext cx="960068" cy="1281482"/>
          </a:xfrm>
          <a:prstGeom prst="rect">
            <a:avLst/>
          </a:prstGeom>
          <a:ln>
            <a:solidFill>
              <a:srgbClr val="003F5E"/>
            </a:solidFill>
          </a:ln>
          <a:effectLst>
            <a:glow rad="101600">
              <a:srgbClr val="003F5E">
                <a:alpha val="60000"/>
              </a:srgbClr>
            </a:glow>
          </a:effectLst>
        </p:spPr>
      </p:pic>
      <p:sp>
        <p:nvSpPr>
          <p:cNvPr id="11" name="Rectangle 10"/>
          <p:cNvSpPr/>
          <p:nvPr/>
        </p:nvSpPr>
        <p:spPr>
          <a:xfrm>
            <a:off x="444502" y="1439332"/>
            <a:ext cx="11643030" cy="21334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55646" y="3710615"/>
            <a:ext cx="11643030" cy="18155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6192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8</a:t>
            </a:fld>
            <a:endParaRPr lang="en-GB"/>
          </a:p>
        </p:txBody>
      </p:sp>
      <p:sp>
        <p:nvSpPr>
          <p:cNvPr id="4" name="Title 3"/>
          <p:cNvSpPr>
            <a:spLocks noGrp="1"/>
          </p:cNvSpPr>
          <p:nvPr>
            <p:ph type="title"/>
          </p:nvPr>
        </p:nvSpPr>
        <p:spPr/>
        <p:txBody>
          <a:bodyPr/>
          <a:lstStyle/>
          <a:p>
            <a:r>
              <a:rPr lang="en-GB" dirty="0" smtClean="0"/>
              <a:t>An AARC beyond the Policy Development Kit?</a:t>
            </a:r>
            <a:endParaRPr lang="en-GB" dirty="0"/>
          </a:p>
        </p:txBody>
      </p:sp>
      <p:pic>
        <p:nvPicPr>
          <p:cNvPr id="6" name="Picture 5"/>
          <p:cNvPicPr>
            <a:picLocks noChangeAspect="1"/>
          </p:cNvPicPr>
          <p:nvPr/>
        </p:nvPicPr>
        <p:blipFill>
          <a:blip r:embed="rId2"/>
          <a:stretch>
            <a:fillRect/>
          </a:stretch>
        </p:blipFill>
        <p:spPr>
          <a:xfrm>
            <a:off x="8706339" y="1401908"/>
            <a:ext cx="3241494" cy="2480448"/>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stretch>
            <a:fillRect/>
          </a:stretch>
        </p:blipFill>
        <p:spPr>
          <a:xfrm>
            <a:off x="862046" y="2031088"/>
            <a:ext cx="3572410" cy="433456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994" y="4517911"/>
            <a:ext cx="2413569" cy="1556752"/>
          </a:xfrm>
          <a:prstGeom prst="rect">
            <a:avLst/>
          </a:prstGeom>
        </p:spPr>
      </p:pic>
      <p:pic>
        <p:nvPicPr>
          <p:cNvPr id="9" name="Content Placeholder 4"/>
          <p:cNvPicPr>
            <a:picLocks noGrp="1" noChangeAspect="1"/>
          </p:cNvPicPr>
          <p:nvPr>
            <p:ph idx="1"/>
          </p:nvPr>
        </p:nvPicPr>
        <p:blipFill>
          <a:blip r:embed="rId5"/>
          <a:stretch>
            <a:fillRect/>
          </a:stretch>
        </p:blipFill>
        <p:spPr>
          <a:xfrm>
            <a:off x="4909542" y="3749526"/>
            <a:ext cx="5587678" cy="2623272"/>
          </a:xfrm>
          <a:prstGeom prst="rect">
            <a:avLst/>
          </a:prstGeom>
        </p:spPr>
      </p:pic>
      <p:pic>
        <p:nvPicPr>
          <p:cNvPr id="10" name="Picture 9"/>
          <p:cNvPicPr>
            <a:picLocks noChangeAspect="1"/>
          </p:cNvPicPr>
          <p:nvPr/>
        </p:nvPicPr>
        <p:blipFill>
          <a:blip r:embed="rId6"/>
          <a:stretch>
            <a:fillRect/>
          </a:stretch>
        </p:blipFill>
        <p:spPr>
          <a:xfrm>
            <a:off x="7630049" y="5630223"/>
            <a:ext cx="4105422" cy="597238"/>
          </a:xfrm>
          <a:prstGeom prst="rect">
            <a:avLst/>
          </a:prstGeom>
          <a:effectLst>
            <a:glow rad="101600">
              <a:srgbClr val="003F5E">
                <a:alpha val="60000"/>
              </a:srgbClr>
            </a:glow>
          </a:effectLst>
        </p:spPr>
      </p:pic>
      <p:pic>
        <p:nvPicPr>
          <p:cNvPr id="13" name="Picture 12"/>
          <p:cNvPicPr>
            <a:picLocks noChangeAspect="1"/>
          </p:cNvPicPr>
          <p:nvPr/>
        </p:nvPicPr>
        <p:blipFill>
          <a:blip r:embed="rId7"/>
          <a:stretch>
            <a:fillRect/>
          </a:stretch>
        </p:blipFill>
        <p:spPr>
          <a:xfrm>
            <a:off x="4591708" y="3073903"/>
            <a:ext cx="1920412" cy="3062936"/>
          </a:xfrm>
          <a:prstGeom prst="rect">
            <a:avLst/>
          </a:prstGeom>
          <a:ln>
            <a:solidFill>
              <a:srgbClr val="F6791C"/>
            </a:solidFill>
          </a:ln>
          <a:effectLst>
            <a:glow rad="101600">
              <a:srgbClr val="F6791C">
                <a:alpha val="60000"/>
              </a:srgbClr>
            </a:glow>
          </a:effectLst>
        </p:spPr>
      </p:pic>
      <p:pic>
        <p:nvPicPr>
          <p:cNvPr id="11" name="Picture 10"/>
          <p:cNvPicPr>
            <a:picLocks noChangeAspect="1"/>
          </p:cNvPicPr>
          <p:nvPr/>
        </p:nvPicPr>
        <p:blipFill>
          <a:blip r:embed="rId8"/>
          <a:stretch>
            <a:fillRect/>
          </a:stretch>
        </p:blipFill>
        <p:spPr>
          <a:xfrm>
            <a:off x="4789273" y="2030928"/>
            <a:ext cx="2564927" cy="1248148"/>
          </a:xfrm>
          <a:prstGeom prst="rect">
            <a:avLst/>
          </a:prstGeom>
          <a:ln>
            <a:solidFill>
              <a:srgbClr val="F6791C"/>
            </a:solidFill>
          </a:ln>
        </p:spPr>
      </p:pic>
      <p:sp>
        <p:nvSpPr>
          <p:cNvPr id="2" name="TextBox 1"/>
          <p:cNvSpPr txBox="1"/>
          <p:nvPr/>
        </p:nvSpPr>
        <p:spPr>
          <a:xfrm>
            <a:off x="7966040" y="6407740"/>
            <a:ext cx="3433440" cy="369332"/>
          </a:xfrm>
          <a:prstGeom prst="rect">
            <a:avLst/>
          </a:prstGeom>
          <a:noFill/>
        </p:spPr>
        <p:txBody>
          <a:bodyPr wrap="none" rtlCol="0">
            <a:spAutoFit/>
          </a:bodyPr>
          <a:lstStyle/>
          <a:p>
            <a:r>
              <a:rPr lang="en-GB" dirty="0">
                <a:solidFill>
                  <a:srgbClr val="F6791C"/>
                </a:solidFill>
              </a:rPr>
              <a:t>https://aarc-community.org/policy</a:t>
            </a:r>
          </a:p>
        </p:txBody>
      </p:sp>
      <p:pic>
        <p:nvPicPr>
          <p:cNvPr id="5" name="Picture 2" descr="https://aarc-project.eu/wp-content/uploads/2016/05/federated_incident.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26239" y="2138372"/>
            <a:ext cx="3241494" cy="140711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37994" y="1443246"/>
            <a:ext cx="7999690" cy="369332"/>
          </a:xfrm>
          <a:prstGeom prst="rect">
            <a:avLst/>
          </a:prstGeom>
          <a:noFill/>
        </p:spPr>
        <p:txBody>
          <a:bodyPr wrap="none" rtlCol="0">
            <a:spAutoFit/>
          </a:bodyPr>
          <a:lstStyle/>
          <a:p>
            <a:r>
              <a:rPr lang="en-GB" b="1" dirty="0" smtClean="0">
                <a:solidFill>
                  <a:srgbClr val="F6791C"/>
                </a:solidFill>
              </a:rPr>
              <a:t>Current PDK is targeted at </a:t>
            </a:r>
            <a:r>
              <a:rPr lang="en-GB" b="1" i="1" dirty="0" smtClean="0">
                <a:solidFill>
                  <a:srgbClr val="F6791C"/>
                </a:solidFill>
              </a:rPr>
              <a:t>large</a:t>
            </a:r>
            <a:r>
              <a:rPr lang="en-GB" b="1" dirty="0" smtClean="0">
                <a:solidFill>
                  <a:srgbClr val="F6791C"/>
                </a:solidFill>
              </a:rPr>
              <a:t> </a:t>
            </a:r>
            <a:r>
              <a:rPr lang="en-GB" b="1" i="1" dirty="0" smtClean="0">
                <a:solidFill>
                  <a:srgbClr val="F6791C"/>
                </a:solidFill>
              </a:rPr>
              <a:t>and structured</a:t>
            </a:r>
            <a:r>
              <a:rPr lang="en-GB" b="1" dirty="0" smtClean="0">
                <a:solidFill>
                  <a:srgbClr val="F6791C"/>
                </a:solidFill>
              </a:rPr>
              <a:t> communities – and quite complex</a:t>
            </a:r>
            <a:r>
              <a:rPr lang="en-GB" b="1" i="1" dirty="0" smtClean="0">
                <a:solidFill>
                  <a:srgbClr val="F6791C"/>
                </a:solidFill>
              </a:rPr>
              <a:t> </a:t>
            </a:r>
            <a:endParaRPr lang="en-GB" b="1" i="1" dirty="0">
              <a:solidFill>
                <a:srgbClr val="F6791C"/>
              </a:solidFill>
            </a:endParaRPr>
          </a:p>
        </p:txBody>
      </p:sp>
      <p:pic>
        <p:nvPicPr>
          <p:cNvPr id="14" name="Picture 13"/>
          <p:cNvPicPr>
            <a:picLocks noChangeAspect="1"/>
          </p:cNvPicPr>
          <p:nvPr/>
        </p:nvPicPr>
        <p:blipFill>
          <a:blip r:embed="rId10"/>
          <a:stretch>
            <a:fillRect/>
          </a:stretch>
        </p:blipFill>
        <p:spPr>
          <a:xfrm>
            <a:off x="8417897" y="2360369"/>
            <a:ext cx="2679766" cy="1837413"/>
          </a:xfrm>
          <a:prstGeom prst="rect">
            <a:avLst/>
          </a:prstGeom>
          <a:ln>
            <a:solidFill>
              <a:srgbClr val="003F5E"/>
            </a:solidFill>
          </a:ln>
        </p:spPr>
      </p:pic>
      <p:pic>
        <p:nvPicPr>
          <p:cNvPr id="12" name="Picture 11"/>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84003" y="3464615"/>
            <a:ext cx="768389" cy="958899"/>
          </a:xfrm>
          <a:prstGeom prst="rect">
            <a:avLst/>
          </a:prstGeom>
        </p:spPr>
      </p:pic>
      <p:pic>
        <p:nvPicPr>
          <p:cNvPr id="16" name="Picture 15"/>
          <p:cNvPicPr>
            <a:picLocks noChangeAspect="1"/>
          </p:cNvPicPr>
          <p:nvPr/>
        </p:nvPicPr>
        <p:blipFill>
          <a:blip r:embed="rId12"/>
          <a:stretch>
            <a:fillRect/>
          </a:stretch>
        </p:blipFill>
        <p:spPr>
          <a:xfrm>
            <a:off x="2452500" y="1878283"/>
            <a:ext cx="2098907" cy="2801584"/>
          </a:xfrm>
          <a:prstGeom prst="rect">
            <a:avLst/>
          </a:prstGeom>
          <a:ln>
            <a:solidFill>
              <a:srgbClr val="003F5E"/>
            </a:solidFill>
          </a:ln>
          <a:effectLst>
            <a:glow rad="101600">
              <a:srgbClr val="003F5E">
                <a:alpha val="60000"/>
              </a:srgbClr>
            </a:glow>
          </a:effectLst>
        </p:spPr>
      </p:pic>
    </p:spTree>
    <p:extLst>
      <p:ext uri="{BB962C8B-B14F-4D97-AF65-F5344CB8AC3E}">
        <p14:creationId xmlns:p14="http://schemas.microsoft.com/office/powerpoint/2010/main" val="463835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9</a:t>
            </a:fld>
            <a:endParaRPr lang="en-GB"/>
          </a:p>
        </p:txBody>
      </p:sp>
      <p:sp>
        <p:nvSpPr>
          <p:cNvPr id="4" name="Title 3"/>
          <p:cNvSpPr>
            <a:spLocks noGrp="1"/>
          </p:cNvSpPr>
          <p:nvPr>
            <p:ph type="title"/>
          </p:nvPr>
        </p:nvSpPr>
        <p:spPr/>
        <p:txBody>
          <a:bodyPr/>
          <a:lstStyle/>
          <a:p>
            <a:r>
              <a:rPr lang="en-GB" dirty="0" smtClean="0"/>
              <a:t>AARC G071 is there to help, but do we ‘get the trust across’?</a:t>
            </a:r>
            <a:endParaRPr lang="en-GB" dirty="0"/>
          </a:p>
        </p:txBody>
      </p:sp>
      <p:grpSp>
        <p:nvGrpSpPr>
          <p:cNvPr id="8" name="Group 7"/>
          <p:cNvGrpSpPr/>
          <p:nvPr/>
        </p:nvGrpSpPr>
        <p:grpSpPr>
          <a:xfrm>
            <a:off x="555231" y="1400212"/>
            <a:ext cx="8055629" cy="3188570"/>
            <a:chOff x="128586" y="1401015"/>
            <a:chExt cx="10247036" cy="4055970"/>
          </a:xfrm>
        </p:grpSpPr>
        <p:pic>
          <p:nvPicPr>
            <p:cNvPr id="5" name="Google Shape;673;g2456f340f0d_1_11"/>
            <p:cNvPicPr preferRelativeResize="0"/>
            <p:nvPr/>
          </p:nvPicPr>
          <p:blipFill rotWithShape="1">
            <a:blip r:embed="rId2">
              <a:alphaModFix/>
            </a:blip>
            <a:srcRect/>
            <a:stretch/>
          </p:blipFill>
          <p:spPr>
            <a:xfrm>
              <a:off x="5030849" y="1401015"/>
              <a:ext cx="5344773" cy="4055970"/>
            </a:xfrm>
            <a:prstGeom prst="rect">
              <a:avLst/>
            </a:prstGeom>
            <a:noFill/>
            <a:ln>
              <a:noFill/>
            </a:ln>
          </p:spPr>
        </p:pic>
        <p:sp>
          <p:nvSpPr>
            <p:cNvPr id="6" name="Google Shape;677;g2456f340f0d_1_11"/>
            <p:cNvSpPr/>
            <p:nvPr/>
          </p:nvSpPr>
          <p:spPr>
            <a:xfrm>
              <a:off x="128586" y="1879490"/>
              <a:ext cx="3262200" cy="3099000"/>
            </a:xfrm>
            <a:prstGeom prst="wedgeRoundRectCallout">
              <a:avLst>
                <a:gd name="adj1" fmla="val 159799"/>
                <a:gd name="adj2" fmla="val 4124"/>
                <a:gd name="adj3" fmla="val 16667"/>
              </a:avLst>
            </a:prstGeom>
            <a:solidFill>
              <a:srgbClr val="FFFFFF"/>
            </a:solidFill>
            <a:ln w="12700" cap="flat" cmpd="sng">
              <a:solidFill>
                <a:srgbClr val="0C3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400" b="1">
                  <a:solidFill>
                    <a:srgbClr val="0C3959"/>
                  </a:solidFill>
                  <a:latin typeface="Calibri"/>
                  <a:ea typeface="Calibri"/>
                  <a:cs typeface="Calibri"/>
                  <a:sym typeface="Calibri"/>
                </a:rPr>
                <a:t>Community membership management directories and attribute authorities</a:t>
              </a:r>
              <a:endParaRPr sz="1400"/>
            </a:p>
            <a:p>
              <a:pPr marL="285750" marR="0" lvl="0" indent="-285750" algn="l" rtl="0">
                <a:spcBef>
                  <a:spcPts val="0"/>
                </a:spcBef>
                <a:spcAft>
                  <a:spcPts val="0"/>
                </a:spcAft>
                <a:buClr>
                  <a:srgbClr val="F57A1E"/>
                </a:buClr>
                <a:buSzPts val="1800"/>
                <a:buFont typeface="Arial"/>
                <a:buChar char="•"/>
              </a:pPr>
              <a:r>
                <a:rPr lang="en-GB" sz="1400">
                  <a:solidFill>
                    <a:srgbClr val="F57A1E"/>
                  </a:solidFill>
                  <a:latin typeface="Calibri"/>
                  <a:ea typeface="Calibri"/>
                  <a:cs typeface="Calibri"/>
                  <a:sym typeface="Calibri"/>
                </a:rPr>
                <a:t>integrity of membership</a:t>
              </a:r>
              <a:endParaRPr sz="1400"/>
            </a:p>
            <a:p>
              <a:pPr marL="285750" marR="0" lvl="0" indent="-285750" algn="l" rtl="0">
                <a:spcBef>
                  <a:spcPts val="0"/>
                </a:spcBef>
                <a:spcAft>
                  <a:spcPts val="0"/>
                </a:spcAft>
                <a:buClr>
                  <a:srgbClr val="F57A1E"/>
                </a:buClr>
                <a:buSzPts val="1800"/>
                <a:buFont typeface="Arial"/>
                <a:buChar char="•"/>
              </a:pPr>
              <a:r>
                <a:rPr lang="en-GB" sz="1400">
                  <a:solidFill>
                    <a:srgbClr val="F57A1E"/>
                  </a:solidFill>
                  <a:latin typeface="Calibri"/>
                  <a:ea typeface="Calibri"/>
                  <a:cs typeface="Calibri"/>
                  <a:sym typeface="Calibri"/>
                </a:rPr>
                <a:t>identification, naming and traceability</a:t>
              </a:r>
              <a:endParaRPr sz="1400"/>
            </a:p>
            <a:p>
              <a:pPr marL="285750" marR="0" lvl="0" indent="-285750" algn="l" rtl="0">
                <a:spcBef>
                  <a:spcPts val="0"/>
                </a:spcBef>
                <a:spcAft>
                  <a:spcPts val="0"/>
                </a:spcAft>
                <a:buClr>
                  <a:srgbClr val="F57A1E"/>
                </a:buClr>
                <a:buSzPts val="1800"/>
                <a:buFont typeface="Arial"/>
                <a:buChar char="•"/>
              </a:pPr>
              <a:r>
                <a:rPr lang="en-GB" sz="1400">
                  <a:solidFill>
                    <a:srgbClr val="F57A1E"/>
                  </a:solidFill>
                  <a:latin typeface="Calibri"/>
                  <a:ea typeface="Calibri"/>
                  <a:cs typeface="Calibri"/>
                  <a:sym typeface="Calibri"/>
                </a:rPr>
                <a:t>site and service security</a:t>
              </a:r>
              <a:endParaRPr sz="1400"/>
            </a:p>
            <a:p>
              <a:pPr marL="285750" marR="0" lvl="0" indent="-285750" algn="l" rtl="0">
                <a:spcBef>
                  <a:spcPts val="0"/>
                </a:spcBef>
                <a:spcAft>
                  <a:spcPts val="0"/>
                </a:spcAft>
                <a:buClr>
                  <a:srgbClr val="F57A1E"/>
                </a:buClr>
                <a:buSzPts val="1800"/>
                <a:buFont typeface="Arial"/>
                <a:buChar char="•"/>
              </a:pPr>
              <a:r>
                <a:rPr lang="en-GB" sz="1400">
                  <a:solidFill>
                    <a:srgbClr val="F57A1E"/>
                  </a:solidFill>
                  <a:latin typeface="Calibri"/>
                  <a:ea typeface="Calibri"/>
                  <a:cs typeface="Calibri"/>
                  <a:sym typeface="Calibri"/>
                </a:rPr>
                <a:t>protection on the network</a:t>
              </a:r>
              <a:endParaRPr sz="1400"/>
            </a:p>
            <a:p>
              <a:pPr marL="285750" marR="0" lvl="0" indent="-285750" algn="l" rtl="0">
                <a:spcBef>
                  <a:spcPts val="0"/>
                </a:spcBef>
                <a:spcAft>
                  <a:spcPts val="0"/>
                </a:spcAft>
                <a:buClr>
                  <a:srgbClr val="F57A1E"/>
                </a:buClr>
                <a:buSzPts val="1800"/>
                <a:buFont typeface="Arial"/>
                <a:buChar char="•"/>
              </a:pPr>
              <a:r>
                <a:rPr lang="en-GB" sz="1400">
                  <a:solidFill>
                    <a:srgbClr val="F57A1E"/>
                  </a:solidFill>
                  <a:latin typeface="Calibri"/>
                  <a:ea typeface="Calibri"/>
                  <a:cs typeface="Calibri"/>
                  <a:sym typeface="Calibri"/>
                </a:rPr>
                <a:t>assertion integrity</a:t>
              </a:r>
              <a:endParaRPr sz="1400">
                <a:solidFill>
                  <a:srgbClr val="F57A1E"/>
                </a:solidFill>
                <a:latin typeface="Calibri"/>
                <a:ea typeface="Calibri"/>
                <a:cs typeface="Calibri"/>
                <a:sym typeface="Calibri"/>
              </a:endParaRPr>
            </a:p>
          </p:txBody>
        </p:sp>
        <p:sp>
          <p:nvSpPr>
            <p:cNvPr id="7" name="Google Shape;678;g2456f340f0d_1_11"/>
            <p:cNvSpPr/>
            <p:nvPr/>
          </p:nvSpPr>
          <p:spPr>
            <a:xfrm>
              <a:off x="128586" y="1879490"/>
              <a:ext cx="3262200" cy="3099000"/>
            </a:xfrm>
            <a:prstGeom prst="wedgeRoundRectCallout">
              <a:avLst>
                <a:gd name="adj1" fmla="val 107617"/>
                <a:gd name="adj2" fmla="val 38339"/>
                <a:gd name="adj3" fmla="val 16667"/>
              </a:avLst>
            </a:prstGeom>
            <a:solidFill>
              <a:srgbClr val="FFFFFF"/>
            </a:solidFill>
            <a:ln w="12700" cap="flat" cmpd="sng">
              <a:solidFill>
                <a:srgbClr val="0C3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400" b="1" dirty="0">
                  <a:solidFill>
                    <a:srgbClr val="0C3959"/>
                  </a:solidFill>
                  <a:latin typeface="Calibri"/>
                  <a:ea typeface="Calibri"/>
                  <a:cs typeface="Calibri"/>
                  <a:sym typeface="Calibri"/>
                </a:rPr>
                <a:t>Community membership management directories and attribute authorities</a:t>
              </a:r>
              <a:endParaRPr sz="1400" dirty="0"/>
            </a:p>
            <a:p>
              <a:pPr marL="285750" marR="0" lvl="0" indent="-285750" algn="l" rtl="0">
                <a:spcBef>
                  <a:spcPts val="0"/>
                </a:spcBef>
                <a:spcAft>
                  <a:spcPts val="0"/>
                </a:spcAft>
                <a:buClr>
                  <a:srgbClr val="F57A1E"/>
                </a:buClr>
                <a:buSzPts val="1800"/>
                <a:buFont typeface="Arial"/>
                <a:buChar char="•"/>
              </a:pPr>
              <a:r>
                <a:rPr lang="en-GB" sz="1400" dirty="0">
                  <a:solidFill>
                    <a:srgbClr val="F57A1E"/>
                  </a:solidFill>
                  <a:latin typeface="Calibri"/>
                  <a:ea typeface="Calibri"/>
                  <a:cs typeface="Calibri"/>
                  <a:sym typeface="Calibri"/>
                </a:rPr>
                <a:t>integrity of membership</a:t>
              </a:r>
              <a:endParaRPr sz="1400" dirty="0"/>
            </a:p>
            <a:p>
              <a:pPr marL="285750" marR="0" lvl="0" indent="-285750" algn="l" rtl="0">
                <a:spcBef>
                  <a:spcPts val="0"/>
                </a:spcBef>
                <a:spcAft>
                  <a:spcPts val="0"/>
                </a:spcAft>
                <a:buClr>
                  <a:srgbClr val="F57A1E"/>
                </a:buClr>
                <a:buSzPts val="1800"/>
                <a:buFont typeface="Arial"/>
                <a:buChar char="•"/>
              </a:pPr>
              <a:r>
                <a:rPr lang="en-GB" sz="1400" dirty="0">
                  <a:solidFill>
                    <a:srgbClr val="F57A1E"/>
                  </a:solidFill>
                  <a:latin typeface="Calibri"/>
                  <a:ea typeface="Calibri"/>
                  <a:cs typeface="Calibri"/>
                  <a:sym typeface="Calibri"/>
                </a:rPr>
                <a:t>identification, </a:t>
              </a:r>
              <a:r>
                <a:rPr lang="en-GB" sz="1400" dirty="0" smtClean="0">
                  <a:solidFill>
                    <a:srgbClr val="F57A1E"/>
                  </a:solidFill>
                  <a:latin typeface="Calibri"/>
                  <a:ea typeface="Calibri"/>
                  <a:cs typeface="Calibri"/>
                  <a:sym typeface="Calibri"/>
                </a:rPr>
                <a:t>traceability</a:t>
              </a:r>
              <a:endParaRPr sz="1400" dirty="0"/>
            </a:p>
            <a:p>
              <a:pPr marL="285750" marR="0" lvl="0" indent="-285750" algn="l" rtl="0">
                <a:spcBef>
                  <a:spcPts val="0"/>
                </a:spcBef>
                <a:spcAft>
                  <a:spcPts val="0"/>
                </a:spcAft>
                <a:buClr>
                  <a:srgbClr val="F57A1E"/>
                </a:buClr>
                <a:buSzPts val="1800"/>
                <a:buFont typeface="Arial"/>
                <a:buChar char="•"/>
              </a:pPr>
              <a:r>
                <a:rPr lang="en-GB" sz="1400" dirty="0">
                  <a:solidFill>
                    <a:srgbClr val="F57A1E"/>
                  </a:solidFill>
                  <a:latin typeface="Calibri"/>
                  <a:ea typeface="Calibri"/>
                  <a:cs typeface="Calibri"/>
                  <a:sym typeface="Calibri"/>
                </a:rPr>
                <a:t>site and service security</a:t>
              </a:r>
              <a:endParaRPr sz="1400" dirty="0"/>
            </a:p>
            <a:p>
              <a:pPr marL="285750" marR="0" lvl="0" indent="-285750" algn="l" rtl="0">
                <a:spcBef>
                  <a:spcPts val="0"/>
                </a:spcBef>
                <a:spcAft>
                  <a:spcPts val="0"/>
                </a:spcAft>
                <a:buClr>
                  <a:srgbClr val="F57A1E"/>
                </a:buClr>
                <a:buSzPts val="1800"/>
                <a:buFont typeface="Arial"/>
                <a:buChar char="•"/>
              </a:pPr>
              <a:r>
                <a:rPr lang="en-GB" sz="1400" dirty="0" smtClean="0">
                  <a:solidFill>
                    <a:srgbClr val="F57A1E"/>
                  </a:solidFill>
                  <a:latin typeface="Calibri"/>
                  <a:ea typeface="Calibri"/>
                  <a:cs typeface="Calibri"/>
                  <a:sym typeface="Calibri"/>
                </a:rPr>
                <a:t>network protections</a:t>
              </a:r>
              <a:endParaRPr sz="1400" dirty="0"/>
            </a:p>
            <a:p>
              <a:pPr marL="285750" marR="0" lvl="0" indent="-285750" algn="l" rtl="0">
                <a:spcBef>
                  <a:spcPts val="0"/>
                </a:spcBef>
                <a:spcAft>
                  <a:spcPts val="0"/>
                </a:spcAft>
                <a:buClr>
                  <a:srgbClr val="F57A1E"/>
                </a:buClr>
                <a:buSzPts val="1800"/>
                <a:buFont typeface="Arial"/>
                <a:buChar char="•"/>
              </a:pPr>
              <a:r>
                <a:rPr lang="en-GB" sz="1400" dirty="0">
                  <a:solidFill>
                    <a:srgbClr val="F57A1E"/>
                  </a:solidFill>
                  <a:latin typeface="Calibri"/>
                  <a:ea typeface="Calibri"/>
                  <a:cs typeface="Calibri"/>
                  <a:sym typeface="Calibri"/>
                </a:rPr>
                <a:t>assertion </a:t>
              </a:r>
              <a:r>
                <a:rPr lang="en-GB" sz="1400" dirty="0" smtClean="0">
                  <a:solidFill>
                    <a:srgbClr val="F57A1E"/>
                  </a:solidFill>
                  <a:latin typeface="Calibri"/>
                  <a:ea typeface="Calibri"/>
                  <a:cs typeface="Calibri"/>
                  <a:sym typeface="Calibri"/>
                </a:rPr>
                <a:t>integrity</a:t>
              </a:r>
            </a:p>
            <a:p>
              <a:pPr marR="0" lvl="0" algn="l" rtl="0">
                <a:spcBef>
                  <a:spcPts val="0"/>
                </a:spcBef>
                <a:spcAft>
                  <a:spcPts val="0"/>
                </a:spcAft>
                <a:buClr>
                  <a:srgbClr val="F57A1E"/>
                </a:buClr>
                <a:buSzPts val="1800"/>
              </a:pPr>
              <a:r>
                <a:rPr lang="en-GB" sz="1400" b="1" dirty="0" smtClean="0">
                  <a:solidFill>
                    <a:srgbClr val="F57A1E"/>
                  </a:solidFill>
                  <a:latin typeface="Calibri"/>
                  <a:ea typeface="Calibri"/>
                  <a:cs typeface="Calibri"/>
                  <a:sym typeface="Calibri"/>
                </a:rPr>
                <a:t>&gt; Trust marks and expression</a:t>
              </a:r>
              <a:endParaRPr sz="1400" b="1" dirty="0">
                <a:solidFill>
                  <a:srgbClr val="F57A1E"/>
                </a:solidFill>
                <a:latin typeface="Calibri"/>
                <a:ea typeface="Calibri"/>
                <a:cs typeface="Calibri"/>
                <a:sym typeface="Calibri"/>
              </a:endParaRPr>
            </a:p>
          </p:txBody>
        </p:sp>
      </p:grpSp>
      <p:sp>
        <p:nvSpPr>
          <p:cNvPr id="9" name="TextBox 8"/>
          <p:cNvSpPr txBox="1"/>
          <p:nvPr/>
        </p:nvSpPr>
        <p:spPr>
          <a:xfrm>
            <a:off x="8846138" y="2365714"/>
            <a:ext cx="2956695" cy="1754326"/>
          </a:xfrm>
          <a:prstGeom prst="rect">
            <a:avLst/>
          </a:prstGeom>
          <a:noFill/>
        </p:spPr>
        <p:txBody>
          <a:bodyPr wrap="square" rtlCol="0">
            <a:spAutoFit/>
          </a:bodyPr>
          <a:lstStyle/>
          <a:p>
            <a:r>
              <a:rPr lang="en-GB" b="1" dirty="0" smtClean="0">
                <a:solidFill>
                  <a:srgbClr val="F6791C"/>
                </a:solidFill>
              </a:rPr>
              <a:t>But when proxies are </a:t>
            </a:r>
            <a:r>
              <a:rPr lang="en-GB" b="1" dirty="0" err="1" smtClean="0">
                <a:solidFill>
                  <a:srgbClr val="F6791C"/>
                </a:solidFill>
              </a:rPr>
              <a:t>proxying</a:t>
            </a:r>
            <a:r>
              <a:rPr lang="en-GB" b="1" dirty="0" smtClean="0">
                <a:solidFill>
                  <a:srgbClr val="F6791C"/>
                </a:solidFill>
              </a:rPr>
              <a:t> proxies, can we proxy the trust? </a:t>
            </a:r>
          </a:p>
          <a:p>
            <a:endParaRPr lang="en-GB" b="1" dirty="0" smtClean="0">
              <a:solidFill>
                <a:srgbClr val="F6791C"/>
              </a:solidFill>
            </a:endParaRPr>
          </a:p>
          <a:p>
            <a:r>
              <a:rPr lang="en-GB" b="1" dirty="0" smtClean="0">
                <a:solidFill>
                  <a:srgbClr val="F6791C"/>
                </a:solidFill>
              </a:rPr>
              <a:t>Agree to a </a:t>
            </a:r>
            <a:r>
              <a:rPr lang="en-GB" b="1" i="1" dirty="0" smtClean="0">
                <a:solidFill>
                  <a:srgbClr val="F6791C"/>
                </a:solidFill>
              </a:rPr>
              <a:t>common baseline </a:t>
            </a:r>
            <a:r>
              <a:rPr lang="en-GB" b="1" dirty="0" smtClean="0">
                <a:solidFill>
                  <a:srgbClr val="F6791C"/>
                </a:solidFill>
              </a:rPr>
              <a:t>– that was successful before!</a:t>
            </a:r>
            <a:endParaRPr lang="en-GB" b="1" dirty="0">
              <a:solidFill>
                <a:srgbClr val="F6791C"/>
              </a:solidFill>
            </a:endParaRPr>
          </a:p>
        </p:txBody>
      </p:sp>
      <p:sp>
        <p:nvSpPr>
          <p:cNvPr id="10" name="Rectangle 9"/>
          <p:cNvSpPr/>
          <p:nvPr/>
        </p:nvSpPr>
        <p:spPr>
          <a:xfrm>
            <a:off x="455646" y="5178118"/>
            <a:ext cx="11111620" cy="1200329"/>
          </a:xfrm>
          <a:prstGeom prst="rect">
            <a:avLst/>
          </a:prstGeom>
        </p:spPr>
        <p:txBody>
          <a:bodyPr wrap="square">
            <a:spAutoFit/>
          </a:bodyPr>
          <a:lstStyle/>
          <a:p>
            <a:r>
              <a:rPr lang="en-GB" i="1" dirty="0" smtClean="0">
                <a:latin typeface="Arial" panose="020B0604020202020204" pitchFamily="34" charset="0"/>
                <a:ea typeface="Arial" panose="020B0604020202020204" pitchFamily="34" charset="0"/>
              </a:rPr>
              <a:t>… set </a:t>
            </a:r>
            <a:r>
              <a:rPr lang="en-GB" i="1" dirty="0">
                <a:latin typeface="Arial" panose="020B0604020202020204" pitchFamily="34" charset="0"/>
                <a:ea typeface="Arial" panose="020B0604020202020204" pitchFamily="34" charset="0"/>
              </a:rPr>
              <a:t>of (one or more) guidelines that represent a widely agreed and jointly-developed </a:t>
            </a:r>
            <a:r>
              <a:rPr lang="en-GB" i="1" dirty="0" smtClean="0">
                <a:latin typeface="Arial" panose="020B0604020202020204" pitchFamily="34" charset="0"/>
                <a:ea typeface="Arial" panose="020B0604020202020204" pitchFamily="34" charset="0"/>
              </a:rPr>
              <a:t/>
            </a:r>
            <a:br>
              <a:rPr lang="en-GB" i="1" dirty="0" smtClean="0">
                <a:latin typeface="Arial" panose="020B0604020202020204" pitchFamily="34" charset="0"/>
                <a:ea typeface="Arial" panose="020B0604020202020204" pitchFamily="34" charset="0"/>
              </a:rPr>
            </a:br>
            <a:r>
              <a:rPr lang="en-GB" b="1" i="1" dirty="0" smtClean="0">
                <a:latin typeface="Arial" panose="020B0604020202020204" pitchFamily="34" charset="0"/>
                <a:ea typeface="Arial" panose="020B0604020202020204" pitchFamily="34" charset="0"/>
              </a:rPr>
              <a:t>operational </a:t>
            </a:r>
            <a:r>
              <a:rPr lang="en-GB" b="1" i="1" dirty="0">
                <a:latin typeface="Arial" panose="020B0604020202020204" pitchFamily="34" charset="0"/>
                <a:ea typeface="Arial" panose="020B0604020202020204" pitchFamily="34" charset="0"/>
              </a:rPr>
              <a:t>trust baseline </a:t>
            </a:r>
            <a:r>
              <a:rPr lang="en-GB" i="1" dirty="0">
                <a:latin typeface="Arial" panose="020B0604020202020204" pitchFamily="34" charset="0"/>
                <a:ea typeface="Arial" panose="020B0604020202020204" pitchFamily="34" charset="0"/>
              </a:rPr>
              <a:t>for infrastructure membership management and proxy components. </a:t>
            </a:r>
            <a:r>
              <a:rPr lang="en-GB" i="1" dirty="0" smtClean="0">
                <a:latin typeface="Arial" panose="020B0604020202020204" pitchFamily="34" charset="0"/>
                <a:ea typeface="Arial" panose="020B0604020202020204" pitchFamily="34" charset="0"/>
              </a:rPr>
              <a:t/>
            </a:r>
            <a:br>
              <a:rPr lang="en-GB" i="1" dirty="0" smtClean="0">
                <a:latin typeface="Arial" panose="020B0604020202020204" pitchFamily="34" charset="0"/>
                <a:ea typeface="Arial" panose="020B0604020202020204" pitchFamily="34" charset="0"/>
              </a:rPr>
            </a:br>
            <a:endParaRPr lang="en-GB" i="1" dirty="0" smtClean="0">
              <a:latin typeface="Arial" panose="020B0604020202020204" pitchFamily="34" charset="0"/>
              <a:ea typeface="Arial" panose="020B0604020202020204" pitchFamily="34" charset="0"/>
            </a:endParaRPr>
          </a:p>
          <a:p>
            <a:r>
              <a:rPr lang="en-GB" i="1" dirty="0" smtClean="0">
                <a:latin typeface="Arial" panose="020B0604020202020204" pitchFamily="34" charset="0"/>
                <a:ea typeface="Arial" panose="020B0604020202020204" pitchFamily="34" charset="0"/>
              </a:rPr>
              <a:t>Now, feedback is needed of the current </a:t>
            </a:r>
            <a:r>
              <a:rPr lang="en-GB" i="1" dirty="0" smtClean="0">
                <a:latin typeface="Arial" panose="020B0604020202020204" pitchFamily="34" charset="0"/>
                <a:ea typeface="Arial" panose="020B0604020202020204" pitchFamily="34" charset="0"/>
              </a:rPr>
              <a:t>proxy operators (in AEGIS</a:t>
            </a:r>
            <a:r>
              <a:rPr lang="en-GB" i="1" dirty="0" smtClean="0">
                <a:latin typeface="Arial" panose="020B0604020202020204" pitchFamily="34" charset="0"/>
                <a:ea typeface="Arial" panose="020B0604020202020204" pitchFamily="34" charset="0"/>
              </a:rPr>
              <a:t>) and extend the baseline with guidance.</a:t>
            </a:r>
            <a:endParaRPr lang="en-GB" i="1" dirty="0"/>
          </a:p>
        </p:txBody>
      </p:sp>
      <p:sp>
        <p:nvSpPr>
          <p:cNvPr id="12" name="Google Shape;689;g2456f340f0d_1_20"/>
          <p:cNvSpPr/>
          <p:nvPr/>
        </p:nvSpPr>
        <p:spPr>
          <a:xfrm>
            <a:off x="2082297" y="6452454"/>
            <a:ext cx="7541537" cy="369300"/>
          </a:xfrm>
          <a:prstGeom prst="rect">
            <a:avLst/>
          </a:prstGeom>
          <a:noFill/>
          <a:ln>
            <a:noFill/>
          </a:ln>
        </p:spPr>
        <p:txBody>
          <a:bodyPr spcFirstLastPara="1" wrap="square" lIns="91425" tIns="45700" rIns="91425" bIns="45700" anchor="t" anchorCtr="0">
            <a:noAutofit/>
          </a:bodyPr>
          <a:lstStyle/>
          <a:p>
            <a:r>
              <a:rPr lang="en-GB" sz="1200" dirty="0">
                <a:solidFill>
                  <a:srgbClr val="F6791C"/>
                </a:solidFill>
                <a:ea typeface="Calibri"/>
                <a:cs typeface="Calibri"/>
                <a:sym typeface="Calibri"/>
              </a:rPr>
              <a:t>See https://www.igtf.net/guidelines/aaops</a:t>
            </a:r>
            <a:r>
              <a:rPr lang="en-GB" sz="1200" dirty="0" smtClean="0">
                <a:solidFill>
                  <a:srgbClr val="F6791C"/>
                </a:solidFill>
                <a:ea typeface="Calibri"/>
                <a:cs typeface="Calibri"/>
                <a:sym typeface="Calibri"/>
              </a:rPr>
              <a:t>/</a:t>
            </a:r>
            <a:r>
              <a:rPr lang="en-GB" sz="1200" dirty="0" smtClean="0">
                <a:solidFill>
                  <a:srgbClr val="F6791C"/>
                </a:solidFill>
                <a:latin typeface="Calibri"/>
                <a:ea typeface="Calibri"/>
                <a:cs typeface="Calibri"/>
                <a:sym typeface="Calibri"/>
              </a:rPr>
              <a:t> and https</a:t>
            </a:r>
            <a:r>
              <a:rPr lang="en-GB" sz="1200" dirty="0">
                <a:solidFill>
                  <a:srgbClr val="F6791C"/>
                </a:solidFill>
                <a:latin typeface="Calibri"/>
                <a:ea typeface="Calibri"/>
                <a:cs typeface="Calibri"/>
                <a:sym typeface="Calibri"/>
              </a:rPr>
              <a:t>://aarc-community.org/guidelines/aarc-g071/</a:t>
            </a:r>
            <a:endParaRPr sz="1200" dirty="0">
              <a:solidFill>
                <a:srgbClr val="F6791C"/>
              </a:solidFill>
              <a:latin typeface="Calibri"/>
              <a:ea typeface="Calibri"/>
              <a:cs typeface="Calibri"/>
              <a:sym typeface="Calibri"/>
            </a:endParaRPr>
          </a:p>
        </p:txBody>
      </p:sp>
      <p:grpSp>
        <p:nvGrpSpPr>
          <p:cNvPr id="11" name="Group 10"/>
          <p:cNvGrpSpPr/>
          <p:nvPr/>
        </p:nvGrpSpPr>
        <p:grpSpPr>
          <a:xfrm>
            <a:off x="10311251" y="4313659"/>
            <a:ext cx="1880749" cy="1139583"/>
            <a:chOff x="10090926" y="1711791"/>
            <a:chExt cx="1880749" cy="1139583"/>
          </a:xfrm>
        </p:grpSpPr>
        <p:pic>
          <p:nvPicPr>
            <p:cNvPr id="13" name="Picture 12"/>
            <p:cNvPicPr>
              <a:picLocks noChangeAspect="1"/>
            </p:cNvPicPr>
            <p:nvPr/>
          </p:nvPicPr>
          <p:blipFill>
            <a:blip r:embed="rId3"/>
            <a:stretch>
              <a:fillRect/>
            </a:stretch>
          </p:blipFill>
          <p:spPr>
            <a:xfrm>
              <a:off x="10090926" y="1711791"/>
              <a:ext cx="1458812" cy="1000252"/>
            </a:xfrm>
            <a:prstGeom prst="rect">
              <a:avLst/>
            </a:prstGeom>
            <a:ln>
              <a:solidFill>
                <a:srgbClr val="003F5E"/>
              </a:solidFill>
            </a:ln>
          </p:spPr>
        </p:pic>
        <p:pic>
          <p:nvPicPr>
            <p:cNvPr id="14" name="Picture 1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02371" y="2016126"/>
              <a:ext cx="669304" cy="835248"/>
            </a:xfrm>
            <a:prstGeom prst="rect">
              <a:avLst/>
            </a:prstGeom>
          </p:spPr>
        </p:pic>
      </p:grpSp>
    </p:spTree>
    <p:extLst>
      <p:ext uri="{BB962C8B-B14F-4D97-AF65-F5344CB8AC3E}">
        <p14:creationId xmlns:p14="http://schemas.microsoft.com/office/powerpoint/2010/main" val="3176645710"/>
      </p:ext>
    </p:extLst>
  </p:cSld>
  <p:clrMapOvr>
    <a:masterClrMapping/>
  </p:clrMapOvr>
</p:sld>
</file>

<file path=ppt/theme/theme1.xml><?xml version="1.0" encoding="utf-8"?>
<a:theme xmlns:a="http://schemas.openxmlformats.org/drawingml/2006/main" name="GEANT Associ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RC-community-template-16-9-format.potx" id="{AE52D9D6-9D64-47B7-BEDA-75986951F70B}" vid="{0061BA48-699B-4232-B02C-5EF96819DD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5D342B61AA90142A8D5A114AFFAD389" ma:contentTypeVersion="1" ma:contentTypeDescription="Create a new document." ma:contentTypeScope="" ma:versionID="138dd77d572eb9aa87051d9216bdb443">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AA3960-760A-4B61-8C8B-DBF90F37C8C8}">
  <ds:schemaRefs>
    <ds:schemaRef ds:uri="http://purl.org/dc/dcmitype/"/>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schemas.microsoft.com/sharepoint/v3"/>
    <ds:schemaRef ds:uri="http://www.w3.org/XML/1998/namespace"/>
    <ds:schemaRef ds:uri="http://purl.org/dc/elements/1.1/"/>
  </ds:schemaRefs>
</ds:datastoreItem>
</file>

<file path=customXml/itemProps2.xml><?xml version="1.0" encoding="utf-8"?>
<ds:datastoreItem xmlns:ds="http://schemas.openxmlformats.org/officeDocument/2006/customXml" ds:itemID="{22C07721-32FF-48B6-9D36-E09F4CC3A69A}">
  <ds:schemaRefs>
    <ds:schemaRef ds:uri="http://schemas.microsoft.com/sharepoint/v3/contenttype/forms"/>
  </ds:schemaRefs>
</ds:datastoreItem>
</file>

<file path=customXml/itemProps3.xml><?xml version="1.0" encoding="utf-8"?>
<ds:datastoreItem xmlns:ds="http://schemas.openxmlformats.org/officeDocument/2006/customXml" ds:itemID="{FF8F0BB2-8848-4E68-80B0-B0624BDBD5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AARC-community-template-16-9-format</Template>
  <TotalTime>8534</TotalTime>
  <Words>2010</Words>
  <Application>Microsoft Office PowerPoint</Application>
  <PresentationFormat>Widescreen</PresentationFormat>
  <Paragraphs>332</Paragraphs>
  <Slides>24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Akkurat Std</vt:lpstr>
      <vt:lpstr>Arial</vt:lpstr>
      <vt:lpstr>Calibri</vt:lpstr>
      <vt:lpstr>Helvetica Neue Medium</vt:lpstr>
      <vt:lpstr>Roboto</vt:lpstr>
      <vt:lpstr>Times New Roman</vt:lpstr>
      <vt:lpstr>Verdana</vt:lpstr>
      <vt:lpstr>Wingdings</vt:lpstr>
      <vt:lpstr>GEANT Association</vt:lpstr>
      <vt:lpstr>PowerPoint Presentation</vt:lpstr>
      <vt:lpstr>Interoperability – more than just the nice colours</vt:lpstr>
      <vt:lpstr>The Community AAI and the Infrastructure Proxy – structuring elements</vt:lpstr>
      <vt:lpstr>Our federated world is growing more complex</vt:lpstr>
      <vt:lpstr>AARC TREE: technical evolution for enhanced effectiveness!</vt:lpstr>
      <vt:lpstr>Evolve the BPA to address the more complex (and the simpler) worlds</vt:lpstr>
      <vt:lpstr>Policy and good practice underpinning the AARC Blueprint BPA</vt:lpstr>
      <vt:lpstr>An AARC beyond the Policy Development Kit?</vt:lpstr>
      <vt:lpstr>AARC G071 is there to help, but do we ‘get the trust across’?</vt:lpstr>
      <vt:lpstr>Response and traceability across IdP-SP Proxies and the limits of Sirtfi</vt:lpstr>
      <vt:lpstr>Can we build on a trusted baseline and expectations to increase  acceptance of research infrastructure proxies with R&amp;E identity providers</vt:lpstr>
      <vt:lpstr>Proxies have their own challenges as well: AUPs, T&amp;Cs, Privacy notices, …</vt:lpstr>
      <vt:lpstr>Helping out the community – a simpler policy toolkit for communities</vt:lpstr>
      <vt:lpstr>New trust models – what is the role of the proxy in OIDCFed? </vt:lpstr>
      <vt:lpstr>We’ll see more diverse sources of identity &amp; assurance anyway</vt:lpstr>
      <vt:lpstr>All about enabling research: FIM4R &amp; communities are a key factor</vt:lpstr>
      <vt:lpstr>Deliverables</vt:lpstr>
      <vt:lpstr>One AARC (Policy) Tree …</vt:lpstr>
      <vt:lpstr>Dedicated work package to collect requirements from (new) communities</vt:lpstr>
      <vt:lpstr>Compendium and Recommendations</vt:lpstr>
      <vt:lpstr>Welcome under the AARC (Policy) Tree</vt:lpstr>
      <vt:lpstr>PowerPoint Presentation</vt:lpstr>
      <vt:lpstr>But when, oh when?</vt:lpstr>
      <vt:lpstr>A (very) distributed activity – let’s go and ensure a joint coherent output!</vt:lpstr>
    </vt:vector>
  </TitlesOfParts>
  <Company>Nikhef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davidg</dc:creator>
  <cp:lastModifiedBy>davidg</cp:lastModifiedBy>
  <cp:revision>180</cp:revision>
  <cp:lastPrinted>2015-05-01T10:30:08Z</cp:lastPrinted>
  <dcterms:created xsi:type="dcterms:W3CDTF">2023-05-21T08:45:07Z</dcterms:created>
  <dcterms:modified xsi:type="dcterms:W3CDTF">2024-05-26T17:34:15Z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0x01010015D342B61AA90142A8D5A114AFFAD389</vt:lpwstr>
  </property>
</Properties>
</file>