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814" r:id="rId2"/>
  </p:sldMasterIdLst>
  <p:notesMasterIdLst>
    <p:notesMasterId r:id="rId24"/>
  </p:notesMasterIdLst>
  <p:handoutMasterIdLst>
    <p:handoutMasterId r:id="rId25"/>
  </p:handoutMasterIdLst>
  <p:sldIdLst>
    <p:sldId id="256" r:id="rId3"/>
    <p:sldId id="391" r:id="rId4"/>
    <p:sldId id="313" r:id="rId5"/>
    <p:sldId id="314" r:id="rId6"/>
    <p:sldId id="435" r:id="rId7"/>
    <p:sldId id="434" r:id="rId8"/>
    <p:sldId id="436" r:id="rId9"/>
    <p:sldId id="394" r:id="rId10"/>
    <p:sldId id="408" r:id="rId11"/>
    <p:sldId id="410" r:id="rId12"/>
    <p:sldId id="433" r:id="rId13"/>
    <p:sldId id="427" r:id="rId14"/>
    <p:sldId id="429" r:id="rId15"/>
    <p:sldId id="430" r:id="rId16"/>
    <p:sldId id="437" r:id="rId17"/>
    <p:sldId id="441" r:id="rId18"/>
    <p:sldId id="438" r:id="rId19"/>
    <p:sldId id="439" r:id="rId20"/>
    <p:sldId id="440" r:id="rId21"/>
    <p:sldId id="259" r:id="rId22"/>
    <p:sldId id="272" r:id="rId23"/>
  </p:sldIdLst>
  <p:sldSz cx="12192000" cy="6858000"/>
  <p:notesSz cx="4683125" cy="86868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F2575"/>
    <a:srgbClr val="004361"/>
    <a:srgbClr val="000000"/>
    <a:srgbClr val="F57A1E"/>
    <a:srgbClr val="ED1544"/>
    <a:srgbClr val="EAEAE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46" autoAdjust="0"/>
    <p:restoredTop sz="92407" autoAdjust="0"/>
  </p:normalViewPr>
  <p:slideViewPr>
    <p:cSldViewPr>
      <p:cViewPr varScale="1">
        <p:scale>
          <a:sx n="104" d="100"/>
          <a:sy n="104" d="100"/>
        </p:scale>
        <p:origin x="678" y="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3648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029354" cy="435849"/>
          </a:xfrm>
          <a:prstGeom prst="rect">
            <a:avLst/>
          </a:prstGeom>
        </p:spPr>
        <p:txBody>
          <a:bodyPr vert="horz" lIns="76396" tIns="38198" rIns="76396" bIns="38198" rtlCol="0"/>
          <a:lstStyle>
            <a:lvl1pPr algn="l">
              <a:defRPr sz="10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2652688" y="0"/>
            <a:ext cx="2029354" cy="435849"/>
          </a:xfrm>
          <a:prstGeom prst="rect">
            <a:avLst/>
          </a:prstGeom>
        </p:spPr>
        <p:txBody>
          <a:bodyPr vert="horz" lIns="76396" tIns="38198" rIns="76396" bIns="38198" rtlCol="0"/>
          <a:lstStyle>
            <a:lvl1pPr algn="r">
              <a:defRPr sz="1000"/>
            </a:lvl1pPr>
          </a:lstStyle>
          <a:p>
            <a:fld id="{AA59789D-99D0-4A39-8CF4-F055636CD800}" type="datetimeFigureOut">
              <a:rPr lang="en-US" smtClean="0"/>
              <a:t>2024-05-26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250953"/>
            <a:ext cx="2029354" cy="435848"/>
          </a:xfrm>
          <a:prstGeom prst="rect">
            <a:avLst/>
          </a:prstGeom>
        </p:spPr>
        <p:txBody>
          <a:bodyPr vert="horz" lIns="76396" tIns="38198" rIns="76396" bIns="38198" rtlCol="0" anchor="b"/>
          <a:lstStyle>
            <a:lvl1pPr algn="l">
              <a:defRPr sz="10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2652688" y="8250953"/>
            <a:ext cx="2029354" cy="435848"/>
          </a:xfrm>
          <a:prstGeom prst="rect">
            <a:avLst/>
          </a:prstGeom>
        </p:spPr>
        <p:txBody>
          <a:bodyPr vert="horz" lIns="76396" tIns="38198" rIns="76396" bIns="38198" rtlCol="0" anchor="b"/>
          <a:lstStyle>
            <a:lvl1pPr algn="r">
              <a:defRPr sz="1000"/>
            </a:lvl1pPr>
          </a:lstStyle>
          <a:p>
            <a:fld id="{3978B75B-593A-4925-A86E-4B8422E93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605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029354" cy="434340"/>
          </a:xfrm>
          <a:prstGeom prst="rect">
            <a:avLst/>
          </a:prstGeom>
        </p:spPr>
        <p:txBody>
          <a:bodyPr vert="horz" lIns="76396" tIns="38198" rIns="76396" bIns="38198" rtlCol="0"/>
          <a:lstStyle>
            <a:lvl1pPr algn="l">
              <a:defRPr sz="10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2652688" y="1"/>
            <a:ext cx="2029354" cy="434340"/>
          </a:xfrm>
          <a:prstGeom prst="rect">
            <a:avLst/>
          </a:prstGeom>
        </p:spPr>
        <p:txBody>
          <a:bodyPr vert="horz" lIns="76396" tIns="38198" rIns="76396" bIns="38198" rtlCol="0"/>
          <a:lstStyle>
            <a:lvl1pPr algn="r">
              <a:defRPr sz="1000"/>
            </a:lvl1pPr>
          </a:lstStyle>
          <a:p>
            <a:fld id="{7AF8201F-1A73-4492-BF25-A91C82CADB2C}" type="datetimeFigureOut">
              <a:rPr lang="en-GB" smtClean="0"/>
              <a:t>26/05/2024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552450" y="652463"/>
            <a:ext cx="5788025" cy="3255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76396" tIns="38198" rIns="76396" bIns="38198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68313" y="4126230"/>
            <a:ext cx="3746500" cy="3909060"/>
          </a:xfrm>
          <a:prstGeom prst="rect">
            <a:avLst/>
          </a:prstGeom>
        </p:spPr>
        <p:txBody>
          <a:bodyPr vert="horz" lIns="76396" tIns="38198" rIns="76396" bIns="3819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250953"/>
            <a:ext cx="2029354" cy="434340"/>
          </a:xfrm>
          <a:prstGeom prst="rect">
            <a:avLst/>
          </a:prstGeom>
        </p:spPr>
        <p:txBody>
          <a:bodyPr vert="horz" lIns="76396" tIns="38198" rIns="76396" bIns="38198" rtlCol="0" anchor="b"/>
          <a:lstStyle>
            <a:lvl1pPr algn="l">
              <a:defRPr sz="10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2652688" y="8250953"/>
            <a:ext cx="2029354" cy="434340"/>
          </a:xfrm>
          <a:prstGeom prst="rect">
            <a:avLst/>
          </a:prstGeom>
        </p:spPr>
        <p:txBody>
          <a:bodyPr vert="horz" lIns="76396" tIns="38198" rIns="76396" bIns="38198" rtlCol="0" anchor="b"/>
          <a:lstStyle>
            <a:lvl1pPr algn="r">
              <a:defRPr sz="1000"/>
            </a:lvl1pPr>
          </a:lstStyle>
          <a:p>
            <a:fld id="{F165E2C5-6477-4E64-9897-86E98B054B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180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w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w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5.wm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w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27700" y="1412777"/>
            <a:ext cx="8136919" cy="2187674"/>
          </a:xfrm>
        </p:spPr>
        <p:txBody>
          <a:bodyPr anchor="t">
            <a:normAutofit/>
          </a:bodyPr>
          <a:lstStyle>
            <a:lvl1pPr>
              <a:defRPr sz="4800" b="1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7700" y="3886200"/>
            <a:ext cx="8136919" cy="175260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27700" y="6324069"/>
            <a:ext cx="1735876" cy="365125"/>
          </a:xfrm>
        </p:spPr>
        <p:txBody>
          <a:bodyPr/>
          <a:lstStyle/>
          <a:p>
            <a:r>
              <a:rPr lang="en-US" smtClean="0"/>
              <a:t>May 2024</a:t>
            </a:r>
            <a:endParaRPr lang="en-GB" dirty="0"/>
          </a:p>
        </p:txBody>
      </p:sp>
      <p:cxnSp>
        <p:nvCxnSpPr>
          <p:cNvPr id="9" name="Straight Connector 8"/>
          <p:cNvCxnSpPr/>
          <p:nvPr userDrawn="1"/>
        </p:nvCxnSpPr>
        <p:spPr>
          <a:xfrm rot="5400000">
            <a:off x="-62272" y="3426522"/>
            <a:ext cx="6525344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:\Home\davidg\EUGridPMA\IGTF\IGTF-logos\IGTF_logo-interop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7333" y="175548"/>
            <a:ext cx="2675768" cy="123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304403" y="5105400"/>
            <a:ext cx="2568698" cy="533400"/>
          </a:xfrm>
        </p:spPr>
        <p:txBody>
          <a:bodyPr anchor="b">
            <a:normAutofit/>
          </a:bodyPr>
          <a:lstStyle>
            <a:lvl1pPr marL="0" indent="0" algn="r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2024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IGT Fabric Updates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3C6C7-C0F9-497B-BEFB-D2FC0D2E643A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rot="5400000">
            <a:off x="-3093640" y="3429000"/>
            <a:ext cx="6858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2024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IGT Fabric Updates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3C6C7-C0F9-497B-BEFB-D2FC0D2E643A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rot="5400000">
            <a:off x="-3093640" y="3429000"/>
            <a:ext cx="6858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2024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IGT Fabric Updates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3C6C7-C0F9-497B-BEFB-D2FC0D2E643A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rot="5400000">
            <a:off x="-3093640" y="3429000"/>
            <a:ext cx="6858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ing Slide for GN4 related present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C41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1" dirty="0"/>
          </a:p>
        </p:txBody>
      </p:sp>
      <p:sp>
        <p:nvSpPr>
          <p:cNvPr id="14" name="Title 3"/>
          <p:cNvSpPr txBox="1">
            <a:spLocks/>
          </p:cNvSpPr>
          <p:nvPr userDrawn="1"/>
        </p:nvSpPr>
        <p:spPr>
          <a:xfrm>
            <a:off x="0" y="2970259"/>
            <a:ext cx="12192000" cy="589228"/>
          </a:xfrm>
          <a:prstGeom prst="rect">
            <a:avLst/>
          </a:prstGeom>
        </p:spPr>
        <p:txBody>
          <a:bodyPr vert="horz" lIns="68580" tIns="34291" rIns="68580" bIns="34291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 baseline="0">
                <a:solidFill>
                  <a:srgbClr val="004361"/>
                </a:solidFill>
                <a:latin typeface="Calibri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ctr"/>
            <a:r>
              <a:rPr lang="en-GB" sz="2100" b="0" dirty="0">
                <a:solidFill>
                  <a:schemeClr val="bg1"/>
                </a:solidFill>
              </a:rPr>
              <a:t>Thank </a:t>
            </a:r>
            <a:r>
              <a:rPr lang="en-GB" sz="2100" b="0" dirty="0" smtClean="0">
                <a:solidFill>
                  <a:schemeClr val="bg1"/>
                </a:solidFill>
              </a:rPr>
              <a:t>you</a:t>
            </a:r>
            <a:endParaRPr lang="en-GB" sz="2100" b="0" dirty="0">
              <a:solidFill>
                <a:schemeClr val="bg1"/>
              </a:solidFill>
            </a:endParaRPr>
          </a:p>
        </p:txBody>
      </p:sp>
      <p:sp>
        <p:nvSpPr>
          <p:cNvPr id="26" name="Rectangle 25"/>
          <p:cNvSpPr/>
          <p:nvPr userDrawn="1"/>
        </p:nvSpPr>
        <p:spPr>
          <a:xfrm>
            <a:off x="3294576" y="997227"/>
            <a:ext cx="5602848" cy="3984691"/>
          </a:xfrm>
          <a:prstGeom prst="rect">
            <a:avLst/>
          </a:prstGeom>
          <a:blipFill dpi="0" rotWithShape="1">
            <a:blip r:embed="rId2">
              <a:alphaModFix amt="12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1"/>
          </a:p>
        </p:txBody>
      </p:sp>
      <p:grpSp>
        <p:nvGrpSpPr>
          <p:cNvPr id="29" name="Group 28"/>
          <p:cNvGrpSpPr/>
          <p:nvPr userDrawn="1"/>
        </p:nvGrpSpPr>
        <p:grpSpPr>
          <a:xfrm>
            <a:off x="4018845" y="4773548"/>
            <a:ext cx="4154312" cy="1167623"/>
            <a:chOff x="4003396" y="4773547"/>
            <a:chExt cx="4154312" cy="1167623"/>
          </a:xfrm>
        </p:grpSpPr>
        <p:sp>
          <p:nvSpPr>
            <p:cNvPr id="21" name="TextBox 20"/>
            <p:cNvSpPr txBox="1"/>
            <p:nvPr userDrawn="1"/>
          </p:nvSpPr>
          <p:spPr>
            <a:xfrm>
              <a:off x="4003396" y="5294839"/>
              <a:ext cx="41543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200" dirty="0" smtClean="0">
                  <a:solidFill>
                    <a:schemeClr val="bg1"/>
                  </a:solidFill>
                </a:rPr>
                <a:t>Networks </a:t>
              </a:r>
              <a:r>
                <a:rPr lang="en-GB" sz="1200" baseline="0" dirty="0" smtClean="0">
                  <a:solidFill>
                    <a:schemeClr val="bg1"/>
                  </a:solidFill>
                </a:rPr>
                <a:t>∙ Services ∙ People         </a:t>
              </a:r>
            </a:p>
            <a:p>
              <a:pPr marL="0" marR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200" b="0" i="0" dirty="0" smtClean="0">
                  <a:solidFill>
                    <a:schemeClr val="bg1"/>
                  </a:solidFill>
                </a:rPr>
                <a:t>www.geant.org</a:t>
              </a:r>
            </a:p>
            <a:p>
              <a:pPr algn="ctr"/>
              <a:r>
                <a:rPr lang="en-GB" sz="1200" i="0" baseline="0" dirty="0" smtClean="0">
                  <a:solidFill>
                    <a:schemeClr val="bg1"/>
                  </a:solidFill>
                </a:rPr>
                <a:t> </a:t>
              </a:r>
              <a:endParaRPr lang="en-GB" sz="1200" i="0" dirty="0">
                <a:solidFill>
                  <a:schemeClr val="bg1"/>
                </a:solidFill>
              </a:endParaRPr>
            </a:p>
          </p:txBody>
        </p:sp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0880" y="4773547"/>
              <a:ext cx="1219200" cy="529760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 userDrawn="1"/>
        </p:nvGrpSpPr>
        <p:grpSpPr>
          <a:xfrm>
            <a:off x="1286861" y="6218532"/>
            <a:ext cx="8827531" cy="392885"/>
            <a:chOff x="1162308" y="4642549"/>
            <a:chExt cx="6620648" cy="294664"/>
          </a:xfrm>
        </p:grpSpPr>
        <p:sp>
          <p:nvSpPr>
            <p:cNvPr id="30" name="TextBox 29"/>
            <p:cNvSpPr txBox="1"/>
            <p:nvPr userDrawn="1"/>
          </p:nvSpPr>
          <p:spPr>
            <a:xfrm>
              <a:off x="1588712" y="4697548"/>
              <a:ext cx="6194244" cy="1615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800" kern="1200" dirty="0" smtClean="0">
                  <a:solidFill>
                    <a:schemeClr val="bg1"/>
                  </a:solidFill>
                  <a:effectLst/>
                  <a:latin typeface="+mn-lt"/>
                  <a:ea typeface="+mn-ea"/>
                  <a:cs typeface="+mn-cs"/>
                </a:rPr>
                <a:t>This</a:t>
              </a:r>
              <a:r>
                <a:rPr lang="en-GB" sz="800" kern="1200" baseline="0" dirty="0" smtClean="0">
                  <a:solidFill>
                    <a:schemeClr val="bg1"/>
                  </a:solidFill>
                  <a:effectLst/>
                  <a:latin typeface="+mn-lt"/>
                  <a:ea typeface="+mn-ea"/>
                  <a:cs typeface="+mn-cs"/>
                </a:rPr>
                <a:t> work IS ALSO SUPPORTED BY A project that has received </a:t>
              </a:r>
              <a:r>
                <a:rPr lang="en-GB" sz="800" kern="1200" dirty="0" smtClean="0">
                  <a:solidFill>
                    <a:schemeClr val="bg1"/>
                  </a:solidFill>
                  <a:effectLst/>
                  <a:latin typeface="+mn-lt"/>
                  <a:ea typeface="+mn-ea"/>
                  <a:cs typeface="+mn-cs"/>
                </a:rPr>
                <a:t>funding from the European Union’s Horizon 2020 research and innovation programme under Grant Agreement No. 856726  (GN4-3).</a:t>
              </a:r>
              <a:endParaRPr lang="en-GB" sz="800" dirty="0">
                <a:solidFill>
                  <a:schemeClr val="bg1"/>
                </a:solidFill>
              </a:endParaRPr>
            </a:p>
          </p:txBody>
        </p:sp>
        <p:pic>
          <p:nvPicPr>
            <p:cNvPr id="31" name="Picture 30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2308" y="4642549"/>
              <a:ext cx="433675" cy="294664"/>
            </a:xfrm>
            <a:prstGeom prst="rect">
              <a:avLst/>
            </a:prstGeom>
          </p:spPr>
        </p:pic>
      </p:grpSp>
      <p:sp>
        <p:nvSpPr>
          <p:cNvPr id="1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565358" y="4090834"/>
            <a:ext cx="5061285" cy="350836"/>
          </a:xfrm>
        </p:spPr>
        <p:txBody>
          <a:bodyPr>
            <a:normAutofit/>
          </a:bodyPr>
          <a:lstStyle>
            <a:lvl1pPr marL="0" indent="0" algn="ctr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smtClean="0"/>
              <a:t>Presenter email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 hasCustomPrompt="1"/>
          </p:nvPr>
        </p:nvSpPr>
        <p:spPr>
          <a:xfrm>
            <a:off x="3594100" y="3559176"/>
            <a:ext cx="5003800" cy="428625"/>
          </a:xfrm>
        </p:spPr>
        <p:txBody>
          <a:bodyPr>
            <a:noAutofit/>
          </a:bodyPr>
          <a:lstStyle>
            <a:lvl1pPr marL="0" indent="0" algn="ctr">
              <a:buNone/>
              <a:defRPr sz="2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Optional “Any Questions?” Text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55084" y="321733"/>
            <a:ext cx="11347749" cy="4456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This end slide to be used for all GN4-1 Presentations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93497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for GN5 and AARC+related present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C41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1" dirty="0"/>
          </a:p>
        </p:txBody>
      </p:sp>
      <p:sp>
        <p:nvSpPr>
          <p:cNvPr id="14" name="Title 3"/>
          <p:cNvSpPr txBox="1">
            <a:spLocks/>
          </p:cNvSpPr>
          <p:nvPr userDrawn="1"/>
        </p:nvSpPr>
        <p:spPr>
          <a:xfrm>
            <a:off x="0" y="2970259"/>
            <a:ext cx="12192000" cy="589228"/>
          </a:xfrm>
          <a:prstGeom prst="rect">
            <a:avLst/>
          </a:prstGeom>
        </p:spPr>
        <p:txBody>
          <a:bodyPr vert="horz" lIns="68580" tIns="34291" rIns="68580" bIns="34291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 baseline="0">
                <a:solidFill>
                  <a:srgbClr val="004361"/>
                </a:solidFill>
                <a:latin typeface="Calibri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ctr"/>
            <a:r>
              <a:rPr lang="en-GB" sz="2100" b="0" dirty="0">
                <a:solidFill>
                  <a:schemeClr val="bg1"/>
                </a:solidFill>
              </a:rPr>
              <a:t>Thank </a:t>
            </a:r>
            <a:r>
              <a:rPr lang="en-GB" sz="2100" b="0" dirty="0" smtClean="0">
                <a:solidFill>
                  <a:schemeClr val="bg1"/>
                </a:solidFill>
              </a:rPr>
              <a:t>you</a:t>
            </a:r>
            <a:endParaRPr lang="en-GB" sz="2100" b="0" dirty="0">
              <a:solidFill>
                <a:schemeClr val="bg1"/>
              </a:solidFill>
            </a:endParaRPr>
          </a:p>
        </p:txBody>
      </p:sp>
      <p:sp>
        <p:nvSpPr>
          <p:cNvPr id="26" name="Rectangle 25"/>
          <p:cNvSpPr/>
          <p:nvPr userDrawn="1"/>
        </p:nvSpPr>
        <p:spPr>
          <a:xfrm>
            <a:off x="3294576" y="997227"/>
            <a:ext cx="5602848" cy="3984691"/>
          </a:xfrm>
          <a:prstGeom prst="rect">
            <a:avLst/>
          </a:prstGeom>
          <a:blipFill dpi="0" rotWithShape="1">
            <a:blip r:embed="rId2">
              <a:alphaModFix amt="12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1"/>
          </a:p>
        </p:txBody>
      </p:sp>
      <p:grpSp>
        <p:nvGrpSpPr>
          <p:cNvPr id="29" name="Group 28"/>
          <p:cNvGrpSpPr/>
          <p:nvPr userDrawn="1"/>
        </p:nvGrpSpPr>
        <p:grpSpPr>
          <a:xfrm>
            <a:off x="4018845" y="4773548"/>
            <a:ext cx="4154312" cy="1167623"/>
            <a:chOff x="4003396" y="4773547"/>
            <a:chExt cx="4154312" cy="1167623"/>
          </a:xfrm>
        </p:grpSpPr>
        <p:sp>
          <p:nvSpPr>
            <p:cNvPr id="21" name="TextBox 20"/>
            <p:cNvSpPr txBox="1"/>
            <p:nvPr userDrawn="1"/>
          </p:nvSpPr>
          <p:spPr>
            <a:xfrm>
              <a:off x="4003396" y="5294839"/>
              <a:ext cx="41543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200" dirty="0" smtClean="0">
                  <a:solidFill>
                    <a:schemeClr val="bg1"/>
                  </a:solidFill>
                </a:rPr>
                <a:t>Networks </a:t>
              </a:r>
              <a:r>
                <a:rPr lang="en-GB" sz="1200" baseline="0" dirty="0" smtClean="0">
                  <a:solidFill>
                    <a:schemeClr val="bg1"/>
                  </a:solidFill>
                </a:rPr>
                <a:t>∙ Services ∙ People         </a:t>
              </a:r>
            </a:p>
            <a:p>
              <a:pPr marL="0" marR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200" b="0" i="0" dirty="0" smtClean="0">
                  <a:solidFill>
                    <a:schemeClr val="bg1"/>
                  </a:solidFill>
                </a:rPr>
                <a:t>www.geant.org</a:t>
              </a:r>
            </a:p>
            <a:p>
              <a:pPr algn="ctr"/>
              <a:r>
                <a:rPr lang="en-GB" sz="1200" i="0" baseline="0" dirty="0" smtClean="0">
                  <a:solidFill>
                    <a:schemeClr val="bg1"/>
                  </a:solidFill>
                </a:rPr>
                <a:t> </a:t>
              </a:r>
              <a:endParaRPr lang="en-GB" sz="1200" i="0" dirty="0">
                <a:solidFill>
                  <a:schemeClr val="bg1"/>
                </a:solidFill>
              </a:endParaRPr>
            </a:p>
          </p:txBody>
        </p:sp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0880" y="4773547"/>
              <a:ext cx="1219200" cy="529760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 userDrawn="1"/>
        </p:nvGrpSpPr>
        <p:grpSpPr>
          <a:xfrm>
            <a:off x="1286861" y="6218563"/>
            <a:ext cx="9321640" cy="392887"/>
            <a:chOff x="1162308" y="4642549"/>
            <a:chExt cx="6991229" cy="294664"/>
          </a:xfrm>
        </p:grpSpPr>
        <p:sp>
          <p:nvSpPr>
            <p:cNvPr id="30" name="TextBox 29"/>
            <p:cNvSpPr txBox="1"/>
            <p:nvPr userDrawn="1"/>
          </p:nvSpPr>
          <p:spPr>
            <a:xfrm>
              <a:off x="1588712" y="4682068"/>
              <a:ext cx="656482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kkurat Std"/>
                  <a:sym typeface="Arial"/>
                </a:rPr>
                <a:t>This work has been co-supported by projects that have received funding from the European Union’s Horizon research and innovation programmes under Grant </a:t>
              </a:r>
              <a:r>
                <a:rPr kumimoji="0" lang="en-GB" sz="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kkurat Std"/>
                  <a:sym typeface="Arial"/>
                </a:rPr>
                <a:t>Agreemen</a:t>
              </a:r>
              <a:r>
                <a:rPr kumimoji="0" lang="en-GB" sz="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kkurat Std"/>
                  <a:sym typeface="Arial"/>
                </a:rPr>
                <a:t> No. </a:t>
              </a:r>
              <a:br>
                <a:rPr kumimoji="0" lang="en-GB" sz="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kkurat Std"/>
                  <a:sym typeface="Arial"/>
                </a:rPr>
              </a:br>
              <a:r>
                <a:rPr kumimoji="0" lang="en-GB" sz="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kkurat Std"/>
                  <a:sym typeface="Arial"/>
                </a:rPr>
                <a:t>101100680 (GN5-1), 856726  (GN4-3), and 730941 (AARC2).</a:t>
              </a:r>
              <a:endParaRPr kumimoji="0" lang="en-GB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kkurat Std"/>
                <a:sym typeface="Arial"/>
              </a:endParaRPr>
            </a:p>
          </p:txBody>
        </p:sp>
        <p:pic>
          <p:nvPicPr>
            <p:cNvPr id="31" name="Picture 30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2308" y="4642549"/>
              <a:ext cx="433675" cy="294664"/>
            </a:xfrm>
            <a:prstGeom prst="rect">
              <a:avLst/>
            </a:prstGeom>
          </p:spPr>
        </p:pic>
      </p:grpSp>
      <p:sp>
        <p:nvSpPr>
          <p:cNvPr id="1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565358" y="4090834"/>
            <a:ext cx="5061285" cy="350836"/>
          </a:xfrm>
        </p:spPr>
        <p:txBody>
          <a:bodyPr>
            <a:normAutofit/>
          </a:bodyPr>
          <a:lstStyle>
            <a:lvl1pPr marL="0" indent="0" algn="ctr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smtClean="0"/>
              <a:t>Presenter email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 hasCustomPrompt="1"/>
          </p:nvPr>
        </p:nvSpPr>
        <p:spPr>
          <a:xfrm>
            <a:off x="3594100" y="3559176"/>
            <a:ext cx="5003800" cy="428625"/>
          </a:xfrm>
        </p:spPr>
        <p:txBody>
          <a:bodyPr>
            <a:noAutofit/>
          </a:bodyPr>
          <a:lstStyle>
            <a:lvl1pPr marL="0" indent="0" algn="ctr">
              <a:buNone/>
              <a:defRPr sz="2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Optional “Any Questions?” Text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55084" y="321733"/>
            <a:ext cx="11347749" cy="4456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This end slide to be used for all GN4-1 Presentations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74340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[A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317501" y="1290396"/>
            <a:ext cx="11559679" cy="4497377"/>
          </a:xfrm>
          <a:prstGeom prst="rect">
            <a:avLst/>
          </a:prstGeom>
        </p:spPr>
        <p:txBody>
          <a:bodyPr/>
          <a:lstStyle>
            <a:lvl1pPr>
              <a:defRPr sz="2751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36FE51DB-416D-704C-AB67-C8CFF8005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IGT Fabric Updates</a:t>
            </a:r>
            <a:endParaRPr lang="nl-NL" dirty="0"/>
          </a:p>
        </p:txBody>
      </p:sp>
      <p:sp>
        <p:nvSpPr>
          <p:cNvPr id="8" name="HOOFDTITEL VAN DEZE SLIDE, EVENTUEEL OVER MEERDERE REGELS.">
            <a:extLst>
              <a:ext uri="{FF2B5EF4-FFF2-40B4-BE49-F238E27FC236}">
                <a16:creationId xmlns:a16="http://schemas.microsoft.com/office/drawing/2014/main" id="{12ACE7C3-24DA-554C-BDDF-E97B05F32320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317500" y="317500"/>
            <a:ext cx="11557000" cy="62587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3467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80365061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Voorblad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pic>
        <p:nvPicPr>
          <p:cNvPr id="16" name="NIKHEF_PATROON1.png" descr="NIKHEF_PATROON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05235" y="131700"/>
            <a:ext cx="9498575" cy="6594600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Vorm"/>
          <p:cNvSpPr/>
          <p:nvPr/>
        </p:nvSpPr>
        <p:spPr>
          <a:xfrm>
            <a:off x="9682907" y="1423"/>
            <a:ext cx="2555925" cy="68551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21113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E3D88B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8" name="Driehoek"/>
          <p:cNvSpPr/>
          <p:nvPr/>
        </p:nvSpPr>
        <p:spPr>
          <a:xfrm>
            <a:off x="-1092" y="1422"/>
            <a:ext cx="9683999" cy="35253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dirty="0"/>
          </a:p>
        </p:txBody>
      </p:sp>
      <p:sp>
        <p:nvSpPr>
          <p:cNvPr id="19" name="Titeltekst"/>
          <p:cNvSpPr txBox="1">
            <a:spLocks noGrp="1"/>
          </p:cNvSpPr>
          <p:nvPr>
            <p:ph type="title"/>
          </p:nvPr>
        </p:nvSpPr>
        <p:spPr>
          <a:xfrm>
            <a:off x="317501" y="4182545"/>
            <a:ext cx="6981825" cy="2357427"/>
          </a:xfrm>
          <a:prstGeom prst="rect">
            <a:avLst/>
          </a:prstGeom>
        </p:spPr>
        <p:txBody>
          <a:bodyPr anchor="b"/>
          <a:lstStyle>
            <a:lvl1pPr>
              <a:defRPr sz="4500" cap="none" baseline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20" name="Tekst"/>
          <p:cNvSpPr txBox="1">
            <a:spLocks noGrp="1"/>
          </p:cNvSpPr>
          <p:nvPr>
            <p:ph type="body" sz="quarter" idx="13"/>
          </p:nvPr>
        </p:nvSpPr>
        <p:spPr>
          <a:xfrm>
            <a:off x="7691967" y="3622577"/>
            <a:ext cx="3257485" cy="2910263"/>
          </a:xfrm>
          <a:prstGeom prst="rect">
            <a:avLst/>
          </a:prstGeom>
        </p:spPr>
        <p:txBody>
          <a:bodyPr anchor="b"/>
          <a:lstStyle>
            <a:lvl1pPr>
              <a:defRPr sz="2133" baseline="0">
                <a:solidFill>
                  <a:srgbClr val="702677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1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317500" y="3620978"/>
            <a:ext cx="6981824" cy="467343"/>
          </a:xfrm>
          <a:prstGeom prst="rect">
            <a:avLst/>
          </a:prstGeom>
        </p:spPr>
        <p:txBody>
          <a:bodyPr/>
          <a:lstStyle>
            <a:lvl1pPr>
              <a:defRPr cap="none" baseline="0">
                <a:solidFill>
                  <a:srgbClr val="702677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22" name="NIKHEF_LOGO_groot.png" descr="NIKHEF_LOGO_groot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17500" y="317501"/>
            <a:ext cx="2540000" cy="997799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26" y="1427565"/>
            <a:ext cx="3237431" cy="673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077274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oorblad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">
            <a:extLst>
              <a:ext uri="{FF2B5EF4-FFF2-40B4-BE49-F238E27FC236}">
                <a16:creationId xmlns:a16="http://schemas.microsoft.com/office/drawing/2014/main" id="{CF5EDDB9-7A86-D04C-9401-98EF4D0D7E6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3D88B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pic>
        <p:nvPicPr>
          <p:cNvPr id="14" name="NIKHEF_PATROON5.png">
            <a:extLst>
              <a:ext uri="{FF2B5EF4-FFF2-40B4-BE49-F238E27FC236}">
                <a16:creationId xmlns:a16="http://schemas.microsoft.com/office/drawing/2014/main" id="{10B15CBC-C311-4E4C-B35B-5B9ACCE31A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427" y="1165246"/>
            <a:ext cx="5392173" cy="4923991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Vorm">
            <a:extLst>
              <a:ext uri="{FF2B5EF4-FFF2-40B4-BE49-F238E27FC236}">
                <a16:creationId xmlns:a16="http://schemas.microsoft.com/office/drawing/2014/main" id="{2F26257E-A76C-5E40-B770-327856CFA5B4}"/>
              </a:ext>
            </a:extLst>
          </p:cNvPr>
          <p:cNvSpPr/>
          <p:nvPr userDrawn="1"/>
        </p:nvSpPr>
        <p:spPr>
          <a:xfrm rot="10800000">
            <a:off x="-53524" y="1423"/>
            <a:ext cx="8533155" cy="68551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6324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6" name="Tekst">
            <a:extLst>
              <a:ext uri="{FF2B5EF4-FFF2-40B4-BE49-F238E27FC236}">
                <a16:creationId xmlns:a16="http://schemas.microsoft.com/office/drawing/2014/main" id="{095B19CA-2E01-7341-ABB3-F760D1C40DC7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8764455" y="3622577"/>
            <a:ext cx="3108955" cy="2910263"/>
          </a:xfrm>
          <a:prstGeom prst="rect">
            <a:avLst/>
          </a:prstGeom>
        </p:spPr>
        <p:txBody>
          <a:bodyPr anchor="b"/>
          <a:lstStyle>
            <a:lvl1pPr>
              <a:defRPr sz="2133">
                <a:solidFill>
                  <a:srgbClr val="702677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iteltekst"/>
          <p:cNvSpPr txBox="1">
            <a:spLocks noGrp="1"/>
          </p:cNvSpPr>
          <p:nvPr>
            <p:ph type="title"/>
          </p:nvPr>
        </p:nvSpPr>
        <p:spPr>
          <a:xfrm>
            <a:off x="317501" y="4182545"/>
            <a:ext cx="6981825" cy="2357427"/>
          </a:xfrm>
          <a:prstGeom prst="rect">
            <a:avLst/>
          </a:prstGeom>
        </p:spPr>
        <p:txBody>
          <a:bodyPr anchor="b"/>
          <a:lstStyle>
            <a:lvl1pPr>
              <a:defRPr sz="4500" cap="none" baseline="0">
                <a:solidFill>
                  <a:schemeClr val="accent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21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317500" y="3620978"/>
            <a:ext cx="6981824" cy="467343"/>
          </a:xfrm>
          <a:prstGeom prst="rect">
            <a:avLst/>
          </a:prstGeom>
        </p:spPr>
        <p:txBody>
          <a:bodyPr/>
          <a:lstStyle>
            <a:lvl1pPr>
              <a:defRPr cap="none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8" name="NIKHEF_LOGO_groot2.png" descr="NIKHEF_LOGO_groot2.png">
            <a:extLst>
              <a:ext uri="{FF2B5EF4-FFF2-40B4-BE49-F238E27FC236}">
                <a16:creationId xmlns:a16="http://schemas.microsoft.com/office/drawing/2014/main" id="{59A200F2-14CE-0F42-A103-3A81AC649A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/>
          </a:blip>
          <a:stretch>
            <a:fillRect/>
          </a:stretch>
        </p:blipFill>
        <p:spPr>
          <a:xfrm>
            <a:off x="317501" y="317501"/>
            <a:ext cx="2540001" cy="997799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duotone>
              <a:prstClr val="black"/>
              <a:srgbClr val="E3D88B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26" y="1631377"/>
            <a:ext cx="3543785" cy="736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623411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oorblad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">
            <a:extLst>
              <a:ext uri="{FF2B5EF4-FFF2-40B4-BE49-F238E27FC236}">
                <a16:creationId xmlns:a16="http://schemas.microsoft.com/office/drawing/2014/main" id="{239C9850-7907-4B45-AD97-31A4432A1B9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3D88B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pic>
        <p:nvPicPr>
          <p:cNvPr id="10" name="NIKHEF_PATROON6.png">
            <a:extLst>
              <a:ext uri="{FF2B5EF4-FFF2-40B4-BE49-F238E27FC236}">
                <a16:creationId xmlns:a16="http://schemas.microsoft.com/office/drawing/2014/main" id="{97CF3DCA-6A1B-6F45-9EA9-4D7C469FCE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257" y="708655"/>
            <a:ext cx="5818699" cy="5313483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Vorm">
            <a:extLst>
              <a:ext uri="{FF2B5EF4-FFF2-40B4-BE49-F238E27FC236}">
                <a16:creationId xmlns:a16="http://schemas.microsoft.com/office/drawing/2014/main" id="{649A8509-C260-3449-8987-DC7F00F54DDA}"/>
              </a:ext>
            </a:extLst>
          </p:cNvPr>
          <p:cNvSpPr/>
          <p:nvPr userDrawn="1"/>
        </p:nvSpPr>
        <p:spPr>
          <a:xfrm rot="10800000">
            <a:off x="-53524" y="1423"/>
            <a:ext cx="8533155" cy="68551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6324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2" name="Tekst">
            <a:extLst>
              <a:ext uri="{FF2B5EF4-FFF2-40B4-BE49-F238E27FC236}">
                <a16:creationId xmlns:a16="http://schemas.microsoft.com/office/drawing/2014/main" id="{1BE53F92-048C-8D4C-9E5F-D05CF7DDA73A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8764455" y="3622577"/>
            <a:ext cx="3108955" cy="2910263"/>
          </a:xfrm>
          <a:prstGeom prst="rect">
            <a:avLst/>
          </a:prstGeom>
        </p:spPr>
        <p:txBody>
          <a:bodyPr anchor="b"/>
          <a:lstStyle>
            <a:lvl1pPr>
              <a:defRPr sz="2133">
                <a:solidFill>
                  <a:srgbClr val="702677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7" name="NIKHEF_LOGO_groot3.png" descr="NIKHEF_LOGO_groot3.png">
            <a:extLst>
              <a:ext uri="{FF2B5EF4-FFF2-40B4-BE49-F238E27FC236}">
                <a16:creationId xmlns:a16="http://schemas.microsoft.com/office/drawing/2014/main" id="{6DF12E6D-91A2-994D-A848-DF0527EFDCA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/>
          </a:blip>
          <a:stretch>
            <a:fillRect/>
          </a:stretch>
        </p:blipFill>
        <p:spPr>
          <a:xfrm>
            <a:off x="317501" y="317501"/>
            <a:ext cx="2540001" cy="997799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Titeltekst"/>
          <p:cNvSpPr txBox="1">
            <a:spLocks noGrp="1"/>
          </p:cNvSpPr>
          <p:nvPr>
            <p:ph type="title"/>
          </p:nvPr>
        </p:nvSpPr>
        <p:spPr>
          <a:xfrm>
            <a:off x="317501" y="4182545"/>
            <a:ext cx="6981825" cy="2357427"/>
          </a:xfrm>
          <a:prstGeom prst="rect">
            <a:avLst/>
          </a:prstGeom>
        </p:spPr>
        <p:txBody>
          <a:bodyPr anchor="b"/>
          <a:lstStyle>
            <a:lvl1pPr>
              <a:defRPr sz="450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21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317500" y="3620978"/>
            <a:ext cx="6981824" cy="467343"/>
          </a:xfrm>
          <a:prstGeom prst="rect">
            <a:avLst/>
          </a:prstGeom>
        </p:spPr>
        <p:txBody>
          <a:bodyPr/>
          <a:lstStyle>
            <a:lvl1pPr>
              <a:defRPr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45" y="1574671"/>
            <a:ext cx="3486456" cy="72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133485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oorblad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NIKHEF_PATROON3.png">
            <a:extLst>
              <a:ext uri="{FF2B5EF4-FFF2-40B4-BE49-F238E27FC236}">
                <a16:creationId xmlns:a16="http://schemas.microsoft.com/office/drawing/2014/main" id="{117B1C4A-E71D-C149-A599-6C54348A35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468" y="581448"/>
            <a:ext cx="5226632" cy="5449040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Vorm">
            <a:extLst>
              <a:ext uri="{FF2B5EF4-FFF2-40B4-BE49-F238E27FC236}">
                <a16:creationId xmlns:a16="http://schemas.microsoft.com/office/drawing/2014/main" id="{96100131-228D-D34D-9A53-6D440D784316}"/>
              </a:ext>
            </a:extLst>
          </p:cNvPr>
          <p:cNvSpPr/>
          <p:nvPr userDrawn="1"/>
        </p:nvSpPr>
        <p:spPr>
          <a:xfrm rot="10800000">
            <a:off x="-53524" y="1423"/>
            <a:ext cx="8533155" cy="68551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6324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8" name="Tekst">
            <a:extLst>
              <a:ext uri="{FF2B5EF4-FFF2-40B4-BE49-F238E27FC236}">
                <a16:creationId xmlns:a16="http://schemas.microsoft.com/office/drawing/2014/main" id="{BDDDFCA9-F825-5B4E-AE28-D51CB58FFAB5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8764455" y="3622577"/>
            <a:ext cx="3108955" cy="2910263"/>
          </a:xfrm>
          <a:prstGeom prst="rect">
            <a:avLst/>
          </a:prstGeom>
        </p:spPr>
        <p:txBody>
          <a:bodyPr anchor="b"/>
          <a:lstStyle>
            <a:lvl1pPr>
              <a:defRPr sz="2133">
                <a:solidFill>
                  <a:srgbClr val="702677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iteltekst"/>
          <p:cNvSpPr txBox="1">
            <a:spLocks noGrp="1"/>
          </p:cNvSpPr>
          <p:nvPr>
            <p:ph type="title"/>
          </p:nvPr>
        </p:nvSpPr>
        <p:spPr>
          <a:xfrm>
            <a:off x="317501" y="4182545"/>
            <a:ext cx="6981825" cy="2357427"/>
          </a:xfrm>
          <a:prstGeom prst="rect">
            <a:avLst/>
          </a:prstGeom>
        </p:spPr>
        <p:txBody>
          <a:bodyPr anchor="b"/>
          <a:lstStyle>
            <a:lvl1pPr>
              <a:defRPr sz="4500" cap="none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21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317500" y="3620978"/>
            <a:ext cx="6981824" cy="467343"/>
          </a:xfrm>
          <a:prstGeom prst="rect">
            <a:avLst/>
          </a:prstGeom>
        </p:spPr>
        <p:txBody>
          <a:bodyPr/>
          <a:lstStyle>
            <a:lvl1pPr>
              <a:defRPr cap="none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22" name="NIKHEF_LOGO_groot.png" descr="NIKHEF_LOGO_groot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17500" y="317501"/>
            <a:ext cx="2540000" cy="997799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26" y="1427565"/>
            <a:ext cx="3237431" cy="673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57511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H:\Home\davidg\EUGridPMA\IGTF\IGTF-logos\IGTF-colors.wmf"/>
          <p:cNvPicPr>
            <a:picLocks noChangeAspect="1" noChangeArrowheads="1"/>
          </p:cNvPicPr>
          <p:nvPr userDrawn="1"/>
        </p:nvPicPr>
        <p:blipFill>
          <a:blip r:embed="rId2" cstate="print">
            <a:lum bright="90000" contrast="-89000"/>
          </a:blip>
          <a:stretch>
            <a:fillRect/>
          </a:stretch>
        </p:blipFill>
        <p:spPr bwMode="auto">
          <a:xfrm>
            <a:off x="0" y="0"/>
            <a:ext cx="6505359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447800" y="6356351"/>
            <a:ext cx="1255779" cy="365125"/>
          </a:xfrm>
        </p:spPr>
        <p:txBody>
          <a:bodyPr/>
          <a:lstStyle/>
          <a:p>
            <a:r>
              <a:rPr lang="en-US" smtClean="0"/>
              <a:t>May 2024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5600" y="6356351"/>
            <a:ext cx="7520880" cy="365125"/>
          </a:xfrm>
        </p:spPr>
        <p:txBody>
          <a:bodyPr/>
          <a:lstStyle/>
          <a:p>
            <a:r>
              <a:rPr lang="en-US" smtClean="0"/>
              <a:t>IGT Fabric Updates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3C6C7-C0F9-497B-BEFB-D2FC0D2E643A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rot="5400000">
            <a:off x="-3093640" y="3429000"/>
            <a:ext cx="6858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H:\Home\davidg\EUGridPMA\IGTF\IGTF-logos\IGTF-logo-mini.wmf"/>
          <p:cNvPicPr>
            <a:picLocks noChangeAspect="1" noChangeArrowheads="1"/>
          </p:cNvPicPr>
          <p:nvPr userDrawn="1"/>
        </p:nvPicPr>
        <p:blipFill>
          <a:blip r:embed="rId3" cstate="print"/>
          <a:stretch>
            <a:fillRect/>
          </a:stretch>
        </p:blipFill>
        <p:spPr bwMode="auto">
          <a:xfrm>
            <a:off x="609599" y="6356351"/>
            <a:ext cx="791685" cy="4179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oorblad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riehoek">
            <a:extLst>
              <a:ext uri="{FF2B5EF4-FFF2-40B4-BE49-F238E27FC236}">
                <a16:creationId xmlns:a16="http://schemas.microsoft.com/office/drawing/2014/main" id="{D94CC9BE-E0E2-DD44-99EA-8079FEA30B0A}"/>
              </a:ext>
            </a:extLst>
          </p:cNvPr>
          <p:cNvSpPr/>
          <p:nvPr userDrawn="1"/>
        </p:nvSpPr>
        <p:spPr>
          <a:xfrm>
            <a:off x="-1092" y="1422"/>
            <a:ext cx="9683999" cy="35253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9" name="Titeltekst"/>
          <p:cNvSpPr txBox="1">
            <a:spLocks noGrp="1"/>
          </p:cNvSpPr>
          <p:nvPr>
            <p:ph type="title"/>
          </p:nvPr>
        </p:nvSpPr>
        <p:spPr>
          <a:xfrm>
            <a:off x="317501" y="4182545"/>
            <a:ext cx="6981825" cy="2357427"/>
          </a:xfrm>
          <a:prstGeom prst="rect">
            <a:avLst/>
          </a:prstGeom>
        </p:spPr>
        <p:txBody>
          <a:bodyPr anchor="b"/>
          <a:lstStyle>
            <a:lvl1pPr>
              <a:defRPr sz="450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21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317500" y="3620978"/>
            <a:ext cx="6981824" cy="467343"/>
          </a:xfrm>
          <a:prstGeom prst="rect">
            <a:avLst/>
          </a:prstGeom>
        </p:spPr>
        <p:txBody>
          <a:bodyPr/>
          <a:lstStyle>
            <a:lvl1pPr>
              <a:defRPr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22" name="NIKHEF_LOGO_groot.png" descr="NIKHEF_LOGO_groot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7500" y="317501"/>
            <a:ext cx="2540000" cy="997799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6FF3F697-74A7-814C-A92A-9DAF02A44E9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960269" y="1"/>
            <a:ext cx="6231731" cy="6866164"/>
          </a:xfrm>
          <a:custGeom>
            <a:avLst/>
            <a:gdLst>
              <a:gd name="connsiteX0" fmla="*/ 0 w 12463462"/>
              <a:gd name="connsiteY0" fmla="*/ 0 h 13716000"/>
              <a:gd name="connsiteX1" fmla="*/ 12463462 w 12463462"/>
              <a:gd name="connsiteY1" fmla="*/ 0 h 13716000"/>
              <a:gd name="connsiteX2" fmla="*/ 12463462 w 12463462"/>
              <a:gd name="connsiteY2" fmla="*/ 13716000 h 13716000"/>
              <a:gd name="connsiteX3" fmla="*/ 0 w 12463462"/>
              <a:gd name="connsiteY3" fmla="*/ 13716000 h 13716000"/>
              <a:gd name="connsiteX4" fmla="*/ 0 w 12463462"/>
              <a:gd name="connsiteY4" fmla="*/ 0 h 13716000"/>
              <a:gd name="connsiteX0" fmla="*/ 0 w 12463462"/>
              <a:gd name="connsiteY0" fmla="*/ 0 h 13732328"/>
              <a:gd name="connsiteX1" fmla="*/ 12463462 w 12463462"/>
              <a:gd name="connsiteY1" fmla="*/ 0 h 13732328"/>
              <a:gd name="connsiteX2" fmla="*/ 12463462 w 12463462"/>
              <a:gd name="connsiteY2" fmla="*/ 13716000 h 13732328"/>
              <a:gd name="connsiteX3" fmla="*/ 4980215 w 12463462"/>
              <a:gd name="connsiteY3" fmla="*/ 13732328 h 13732328"/>
              <a:gd name="connsiteX4" fmla="*/ 0 w 12463462"/>
              <a:gd name="connsiteY4" fmla="*/ 0 h 13732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63462" h="13732328">
                <a:moveTo>
                  <a:pt x="0" y="0"/>
                </a:moveTo>
                <a:lnTo>
                  <a:pt x="12463462" y="0"/>
                </a:lnTo>
                <a:lnTo>
                  <a:pt x="12463462" y="13716000"/>
                </a:lnTo>
                <a:lnTo>
                  <a:pt x="4980215" y="13732328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en-US" smtClean="0"/>
              <a:t>Click icon to add picture</a:t>
            </a:r>
            <a:endParaRPr lang="nl-NL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26" y="1427565"/>
            <a:ext cx="3237431" cy="673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279554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[A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317501" y="1290396"/>
            <a:ext cx="11559679" cy="4497377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667"/>
            </a:lvl1pPr>
            <a:lvl2pPr marL="158747" indent="0">
              <a:buFont typeface="Arial" panose="020B0604020202020204" pitchFamily="34" charset="0"/>
              <a:buNone/>
              <a:defRPr sz="2133"/>
            </a:lvl2pPr>
            <a:lvl3pPr marL="385224" indent="0">
              <a:buFont typeface="Arial" panose="020B0604020202020204" pitchFamily="34" charset="0"/>
              <a:buNone/>
              <a:defRPr sz="1867"/>
            </a:lvl3pPr>
            <a:lvl4pPr marL="535504" indent="0">
              <a:buFont typeface="Arial" panose="020B0604020202020204" pitchFamily="34" charset="0"/>
              <a:buNone/>
              <a:defRPr sz="1600"/>
            </a:lvl4pPr>
            <a:lvl5pPr marL="687900" indent="0">
              <a:buFont typeface="Arial" panose="020B0604020202020204" pitchFamily="34" charset="0"/>
              <a:buNone/>
              <a:defRPr sz="16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36FE51DB-416D-704C-AB67-C8CFF8005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 smtClean="0"/>
              <a:t>IGT Fabric Updates</a:t>
            </a:r>
            <a:endParaRPr lang="nl-NL" dirty="0"/>
          </a:p>
        </p:txBody>
      </p:sp>
      <p:sp>
        <p:nvSpPr>
          <p:cNvPr id="8" name="HOOFDTITEL VAN DEZE SLIDE, EVENTUEEL OVER MEERDERE REGELS.">
            <a:extLst>
              <a:ext uri="{FF2B5EF4-FFF2-40B4-BE49-F238E27FC236}">
                <a16:creationId xmlns:a16="http://schemas.microsoft.com/office/drawing/2014/main" id="{12ACE7C3-24DA-554C-BDDF-E97B05F32320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317500" y="317500"/>
            <a:ext cx="11557000" cy="533480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3467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5300782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[A2]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36FE51DB-416D-704C-AB67-C8CFF8005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 smtClean="0"/>
              <a:t>IGT Fabric Updates</a:t>
            </a:r>
            <a:endParaRPr lang="nl-NL" dirty="0"/>
          </a:p>
        </p:txBody>
      </p:sp>
      <p:sp>
        <p:nvSpPr>
          <p:cNvPr id="8" name="HOOFDTITEL VAN DEZE SLIDE, EVENTUEEL OVER MEERDERE REGELS.">
            <a:extLst>
              <a:ext uri="{FF2B5EF4-FFF2-40B4-BE49-F238E27FC236}">
                <a16:creationId xmlns:a16="http://schemas.microsoft.com/office/drawing/2014/main" id="{12ACE7C3-24DA-554C-BDDF-E97B05F32320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317500" y="317500"/>
            <a:ext cx="11557000" cy="533480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3467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84800298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4374152"/>
            <a:ext cx="7696200" cy="1325033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rgbClr val="6F257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IGT Fabric Updates</a:t>
            </a:r>
            <a:endParaRPr lang="nl-NL" dirty="0"/>
          </a:p>
        </p:txBody>
      </p:sp>
      <p:pic>
        <p:nvPicPr>
          <p:cNvPr id="6" name="NIKHEF_PATROON3.png">
            <a:extLst>
              <a:ext uri="{FF2B5EF4-FFF2-40B4-BE49-F238E27FC236}">
                <a16:creationId xmlns:a16="http://schemas.microsoft.com/office/drawing/2014/main" id="{117B1C4A-E71D-C149-A599-6C54348A35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67" r="-3946"/>
          <a:stretch/>
        </p:blipFill>
        <p:spPr>
          <a:xfrm>
            <a:off x="0" y="250144"/>
            <a:ext cx="3657600" cy="544904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657600" y="2696633"/>
            <a:ext cx="7696200" cy="1219200"/>
          </a:xfrm>
        </p:spPr>
        <p:txBody>
          <a:bodyPr anchor="b"/>
          <a:lstStyle>
            <a:lvl1pPr marL="0" marR="0" indent="0" algn="l" defTabSz="4127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6F2575"/>
                </a:solidFill>
              </a:defRPr>
            </a:lvl1pPr>
            <a:lvl2pPr marL="0" indent="0">
              <a:defRPr>
                <a:solidFill>
                  <a:schemeClr val="accent4">
                    <a:lumMod val="50000"/>
                  </a:schemeClr>
                </a:solidFill>
              </a:defRPr>
            </a:lvl2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63227106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[A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2723236"/>
            <a:ext cx="12192000" cy="656655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110063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4267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5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317501" y="1290396"/>
            <a:ext cx="11559679" cy="4497377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751">
                <a:solidFill>
                  <a:srgbClr val="E3D88B"/>
                </a:solidFill>
              </a:defRPr>
            </a:lvl1pPr>
            <a:lvl2pPr marL="158747" indent="0">
              <a:buFont typeface="Arial" panose="020B0604020202020204" pitchFamily="34" charset="0"/>
              <a:buNone/>
              <a:defRPr/>
            </a:lvl2pPr>
            <a:lvl3pPr marL="385224" indent="0">
              <a:buFont typeface="Arial" panose="020B0604020202020204" pitchFamily="34" charset="0"/>
              <a:buNone/>
              <a:defRPr/>
            </a:lvl3pPr>
            <a:lvl4pPr marL="535504" indent="0">
              <a:buFont typeface="Arial" panose="020B0604020202020204" pitchFamily="34" charset="0"/>
              <a:buNone/>
              <a:defRPr/>
            </a:lvl4pPr>
            <a:lvl5pPr marL="687900" indent="0">
              <a:buFont typeface="Arial" panose="020B0604020202020204" pitchFamily="34" charset="0"/>
              <a:buNone/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36FE51DB-416D-704C-AB67-C8CFF8005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 smtClean="0"/>
              <a:t>IGT Fabric Updates</a:t>
            </a:r>
            <a:endParaRPr lang="nl-NL" dirty="0"/>
          </a:p>
        </p:txBody>
      </p:sp>
      <p:sp>
        <p:nvSpPr>
          <p:cNvPr id="8" name="HOOFDTITEL VAN DEZE SLIDE, EVENTUEEL OVER MEERDERE REGELS.">
            <a:extLst>
              <a:ext uri="{FF2B5EF4-FFF2-40B4-BE49-F238E27FC236}">
                <a16:creationId xmlns:a16="http://schemas.microsoft.com/office/drawing/2014/main" id="{12ACE7C3-24DA-554C-BDDF-E97B05F32320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317500" y="317501"/>
            <a:ext cx="11557000" cy="538609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3500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03407603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[A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2723236"/>
            <a:ext cx="12192000" cy="656655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110063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4267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36FE51DB-416D-704C-AB67-C8CFF8005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 smtClean="0"/>
              <a:t>IGT Fabric Updates</a:t>
            </a:r>
            <a:endParaRPr lang="nl-NL" dirty="0"/>
          </a:p>
        </p:txBody>
      </p:sp>
      <p:sp>
        <p:nvSpPr>
          <p:cNvPr id="8" name="HOOFDTITEL VAN DEZE SLIDE, EVENTUEEL OVER MEERDERE REGELS.">
            <a:extLst>
              <a:ext uri="{FF2B5EF4-FFF2-40B4-BE49-F238E27FC236}">
                <a16:creationId xmlns:a16="http://schemas.microsoft.com/office/drawing/2014/main" id="{12ACE7C3-24DA-554C-BDDF-E97B05F32320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317500" y="317501"/>
            <a:ext cx="11557000" cy="538609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3500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543451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_title-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2723236"/>
            <a:ext cx="12192000" cy="656655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110063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4267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36FE51DB-416D-704C-AB67-C8CFF8005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 smtClean="0"/>
              <a:t>IGT Fabric Updates</a:t>
            </a:r>
            <a:endParaRPr lang="nl-NL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59224" y="4374152"/>
            <a:ext cx="6694576" cy="1325033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rgbClr val="E3D88B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pic>
        <p:nvPicPr>
          <p:cNvPr id="10" name="NIKHEF_PATROON1.png" descr="NIKHEF_PATROON1.png"/>
          <p:cNvPicPr>
            <a:picLocks noChangeAspect="1"/>
          </p:cNvPicPr>
          <p:nvPr userDrawn="1"/>
        </p:nvPicPr>
        <p:blipFill rotWithShape="1">
          <a:blip r:embed="rId2">
            <a:extLst/>
          </a:blip>
          <a:srcRect l="3709" t="15831" r="44950" b="12066"/>
          <a:stretch/>
        </p:blipFill>
        <p:spPr>
          <a:xfrm rot="10800000">
            <a:off x="0" y="674124"/>
            <a:ext cx="4876800" cy="4754880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60053" y="2696633"/>
            <a:ext cx="6693747" cy="1219200"/>
          </a:xfrm>
        </p:spPr>
        <p:txBody>
          <a:bodyPr anchor="b"/>
          <a:lstStyle>
            <a:lvl1pPr marL="0" marR="0" indent="0" algn="l" defTabSz="4127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E3D88B"/>
                </a:solidFill>
              </a:defRPr>
            </a:lvl1pPr>
            <a:lvl2pPr marL="0" indent="0">
              <a:defRPr>
                <a:solidFill>
                  <a:schemeClr val="accent4">
                    <a:lumMod val="50000"/>
                  </a:schemeClr>
                </a:solidFill>
              </a:defRPr>
            </a:lvl2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75245544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[A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Afbeelding"/>
          <p:cNvSpPr>
            <a:spLocks noGrp="1"/>
          </p:cNvSpPr>
          <p:nvPr>
            <p:ph type="pic" sz="half" idx="13"/>
          </p:nvPr>
        </p:nvSpPr>
        <p:spPr>
          <a:xfrm>
            <a:off x="317501" y="1290396"/>
            <a:ext cx="5589025" cy="4488105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55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6286501" y="1289428"/>
            <a:ext cx="5590679" cy="4498345"/>
          </a:xfrm>
          <a:prstGeom prst="rect">
            <a:avLst/>
          </a:prstGeom>
        </p:spPr>
        <p:txBody>
          <a:bodyPr/>
          <a:lstStyle>
            <a:lvl1pPr>
              <a:defRPr sz="2667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36FE51DB-416D-704C-AB67-C8CFF8005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 smtClean="0"/>
              <a:t>IGT Fabric Updates</a:t>
            </a:r>
            <a:endParaRPr lang="nl-NL" dirty="0"/>
          </a:p>
        </p:txBody>
      </p:sp>
      <p:sp>
        <p:nvSpPr>
          <p:cNvPr id="8" name="HOOFDTITEL VAN DEZE SLIDE, EVENTUEEL OVER MEERDERE REGELS.">
            <a:extLst>
              <a:ext uri="{FF2B5EF4-FFF2-40B4-BE49-F238E27FC236}">
                <a16:creationId xmlns:a16="http://schemas.microsoft.com/office/drawing/2014/main" id="{12ACE7C3-24DA-554C-BDDF-E97B05F32320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317500" y="317501"/>
            <a:ext cx="11557000" cy="538609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3500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75052790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[A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96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317501" y="1290396"/>
            <a:ext cx="5590679" cy="4497377"/>
          </a:xfrm>
          <a:prstGeom prst="rect">
            <a:avLst/>
          </a:prstGeom>
        </p:spPr>
        <p:txBody>
          <a:bodyPr/>
          <a:lstStyle>
            <a:lvl1pPr>
              <a:defRPr sz="2751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97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6286501" y="1290396"/>
            <a:ext cx="5590679" cy="4497377"/>
          </a:xfrm>
          <a:prstGeom prst="rect">
            <a:avLst/>
          </a:prstGeom>
        </p:spPr>
        <p:txBody>
          <a:bodyPr/>
          <a:lstStyle>
            <a:lvl1pPr>
              <a:defRPr sz="2667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B83153A6-F6AA-7F44-8E1F-AAB407344F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 smtClean="0"/>
              <a:t>IGT Fabric Updates</a:t>
            </a:r>
            <a:endParaRPr lang="nl-NL" dirty="0"/>
          </a:p>
        </p:txBody>
      </p:sp>
      <p:sp>
        <p:nvSpPr>
          <p:cNvPr id="8" name="HOOFDTITEL VAN DEZE SLIDE, EVENTUEEL OVER MEERDERE REGELS.">
            <a:extLst>
              <a:ext uri="{FF2B5EF4-FFF2-40B4-BE49-F238E27FC236}">
                <a16:creationId xmlns:a16="http://schemas.microsoft.com/office/drawing/2014/main" id="{DC859610-B140-AC4F-91F1-D90108BC3EA2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317500" y="317501"/>
            <a:ext cx="11557000" cy="538609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3500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9187691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[A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Tijdelijke aanduiding voor voettekst 9">
            <a:extLst>
              <a:ext uri="{FF2B5EF4-FFF2-40B4-BE49-F238E27FC236}">
                <a16:creationId xmlns:a16="http://schemas.microsoft.com/office/drawing/2014/main" id="{D8CA713B-5C09-4E4F-9C38-F857A87271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 smtClean="0"/>
              <a:t>IGT Fabric Updates</a:t>
            </a:r>
            <a:endParaRPr lang="nl-NL" dirty="0"/>
          </a:p>
        </p:txBody>
      </p:sp>
      <p:sp>
        <p:nvSpPr>
          <p:cNvPr id="7" name="HOOFDTITEL VAN DEZE SLIDE, EVENTUEEL OVER MEERDERE REGELS.">
            <a:extLst>
              <a:ext uri="{FF2B5EF4-FFF2-40B4-BE49-F238E27FC236}">
                <a16:creationId xmlns:a16="http://schemas.microsoft.com/office/drawing/2014/main" id="{B102C488-C56D-1745-89EB-AEBECD0741F7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317501" y="317501"/>
            <a:ext cx="5590679" cy="38472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500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Hoofdtekst">
            <a:extLst>
              <a:ext uri="{FF2B5EF4-FFF2-40B4-BE49-F238E27FC236}">
                <a16:creationId xmlns:a16="http://schemas.microsoft.com/office/drawing/2014/main" id="{C74FE25D-C6A2-C04E-A06E-A3DFC5860968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317501" y="1290396"/>
            <a:ext cx="5590679" cy="4497377"/>
          </a:xfrm>
          <a:prstGeom prst="rect">
            <a:avLst/>
          </a:prstGeom>
        </p:spPr>
        <p:txBody>
          <a:bodyPr/>
          <a:lstStyle>
            <a:lvl1pPr>
              <a:defRPr sz="2667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9" name="Afbeelding">
            <a:extLst>
              <a:ext uri="{FF2B5EF4-FFF2-40B4-BE49-F238E27FC236}">
                <a16:creationId xmlns:a16="http://schemas.microsoft.com/office/drawing/2014/main" id="{14E92ADA-9A18-D848-96CE-8133951A757C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6286765" y="0"/>
            <a:ext cx="5905236" cy="6096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055777324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447800" y="6356351"/>
            <a:ext cx="1255779" cy="365125"/>
          </a:xfrm>
        </p:spPr>
        <p:txBody>
          <a:bodyPr/>
          <a:lstStyle/>
          <a:p>
            <a:r>
              <a:rPr lang="en-US" smtClean="0"/>
              <a:t>May 2024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5600" y="6356351"/>
            <a:ext cx="7520880" cy="365125"/>
          </a:xfrm>
        </p:spPr>
        <p:txBody>
          <a:bodyPr/>
          <a:lstStyle/>
          <a:p>
            <a:r>
              <a:rPr lang="en-US" smtClean="0"/>
              <a:t>IGT Fabric Updates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3C6C7-C0F9-497B-BEFB-D2FC0D2E643A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rot="5400000">
            <a:off x="-3093640" y="3429000"/>
            <a:ext cx="6858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H:\Home\davidg\EUGridPMA\IGTF\IGTF-logos\IGTF-logo-mini.wmf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609599" y="6356351"/>
            <a:ext cx="791685" cy="4179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22435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[A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79" name="Foto bijschrift"/>
          <p:cNvSpPr txBox="1">
            <a:spLocks noGrp="1"/>
          </p:cNvSpPr>
          <p:nvPr>
            <p:ph type="body" sz="quarter" idx="13"/>
          </p:nvPr>
        </p:nvSpPr>
        <p:spPr>
          <a:xfrm>
            <a:off x="317500" y="323641"/>
            <a:ext cx="2858427" cy="546413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80" name="Afbeelding"/>
          <p:cNvSpPr>
            <a:spLocks noGrp="1"/>
          </p:cNvSpPr>
          <p:nvPr>
            <p:ph type="pic" idx="14"/>
          </p:nvPr>
        </p:nvSpPr>
        <p:spPr>
          <a:xfrm>
            <a:off x="3556760" y="0"/>
            <a:ext cx="8635240" cy="6096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6" name="Tijdelijke aanduiding voor voettekst 9">
            <a:extLst>
              <a:ext uri="{FF2B5EF4-FFF2-40B4-BE49-F238E27FC236}">
                <a16:creationId xmlns:a16="http://schemas.microsoft.com/office/drawing/2014/main" id="{D8CA713B-5C09-4E4F-9C38-F857A87271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 smtClean="0"/>
              <a:t>IGT Fabric Updates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00670316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B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hthoek"/>
          <p:cNvSpPr/>
          <p:nvPr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66" name="Vorm"/>
          <p:cNvSpPr/>
          <p:nvPr/>
        </p:nvSpPr>
        <p:spPr>
          <a:xfrm>
            <a:off x="0" y="6096000"/>
            <a:ext cx="122458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67" name="Vorm"/>
          <p:cNvSpPr/>
          <p:nvPr/>
        </p:nvSpPr>
        <p:spPr>
          <a:xfrm rot="10800000">
            <a:off x="10277843" y="6096000"/>
            <a:ext cx="191415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pic>
        <p:nvPicPr>
          <p:cNvPr id="168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67483" y="6269196"/>
            <a:ext cx="1061877" cy="415608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B5FF2396-8F75-A547-B976-B8AB41D01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 smtClean="0"/>
              <a:t>IGT Fabric Updates</a:t>
            </a:r>
            <a:endParaRPr lang="nl-NL" dirty="0"/>
          </a:p>
        </p:txBody>
      </p:sp>
      <p:sp>
        <p:nvSpPr>
          <p:cNvPr id="13" name="HOOFDTITEL VAN DEZE SLIDE, EVENTUEEL OVER MEERDERE REGELS.">
            <a:extLst>
              <a:ext uri="{FF2B5EF4-FFF2-40B4-BE49-F238E27FC236}">
                <a16:creationId xmlns:a16="http://schemas.microsoft.com/office/drawing/2014/main" id="{16CD789B-2FDE-9E4F-B724-313FCDA4D896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317500" y="317501"/>
            <a:ext cx="11557000" cy="538609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3500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Hoofdtekst">
            <a:extLst>
              <a:ext uri="{FF2B5EF4-FFF2-40B4-BE49-F238E27FC236}">
                <a16:creationId xmlns:a16="http://schemas.microsoft.com/office/drawing/2014/main" id="{8F383F54-563B-9A4F-83CE-8C5D2AAC2411}"/>
              </a:ext>
            </a:extLst>
          </p:cNvPr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317501" y="1281495"/>
            <a:ext cx="5590679" cy="4506277"/>
          </a:xfrm>
          <a:prstGeom prst="rect">
            <a:avLst/>
          </a:prstGeom>
        </p:spPr>
        <p:txBody>
          <a:bodyPr/>
          <a:lstStyle>
            <a:lvl1pPr>
              <a:defRPr sz="2667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" name="Afbeelding">
            <a:extLst>
              <a:ext uri="{FF2B5EF4-FFF2-40B4-BE49-F238E27FC236}">
                <a16:creationId xmlns:a16="http://schemas.microsoft.com/office/drawing/2014/main" id="{57899EC2-C516-AE4D-BD74-2DE60B519F2C}"/>
              </a:ext>
            </a:extLst>
          </p:cNvPr>
          <p:cNvSpPr>
            <a:spLocks noGrp="1"/>
          </p:cNvSpPr>
          <p:nvPr>
            <p:ph type="pic" sz="half" idx="16"/>
          </p:nvPr>
        </p:nvSpPr>
        <p:spPr>
          <a:xfrm>
            <a:off x="6287328" y="1282481"/>
            <a:ext cx="5589025" cy="449602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458" y="6143096"/>
            <a:ext cx="535375" cy="66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181617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B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hthoek"/>
          <p:cNvSpPr/>
          <p:nvPr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66" name="Vorm"/>
          <p:cNvSpPr/>
          <p:nvPr/>
        </p:nvSpPr>
        <p:spPr>
          <a:xfrm>
            <a:off x="0" y="6096000"/>
            <a:ext cx="122458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67" name="Vorm"/>
          <p:cNvSpPr/>
          <p:nvPr/>
        </p:nvSpPr>
        <p:spPr>
          <a:xfrm rot="10800000">
            <a:off x="10277843" y="6096000"/>
            <a:ext cx="191415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pic>
        <p:nvPicPr>
          <p:cNvPr id="168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67483" y="6269196"/>
            <a:ext cx="1061877" cy="415608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B5FF2396-8F75-A547-B976-B8AB41D01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 smtClean="0"/>
              <a:t>IGT Fabric Updates</a:t>
            </a:r>
            <a:endParaRPr lang="nl-NL" dirty="0"/>
          </a:p>
        </p:txBody>
      </p:sp>
      <p:sp>
        <p:nvSpPr>
          <p:cNvPr id="13" name="Afbeelding">
            <a:extLst>
              <a:ext uri="{FF2B5EF4-FFF2-40B4-BE49-F238E27FC236}">
                <a16:creationId xmlns:a16="http://schemas.microsoft.com/office/drawing/2014/main" id="{854D6915-EC47-0443-8D2D-B4C6FA02950F}"/>
              </a:ext>
            </a:extLst>
          </p:cNvPr>
          <p:cNvSpPr>
            <a:spLocks noGrp="1"/>
          </p:cNvSpPr>
          <p:nvPr>
            <p:ph type="pic" sz="half" idx="13"/>
          </p:nvPr>
        </p:nvSpPr>
        <p:spPr>
          <a:xfrm>
            <a:off x="317501" y="1281495"/>
            <a:ext cx="5589025" cy="4497005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4" name="Hoofdtekst">
            <a:extLst>
              <a:ext uri="{FF2B5EF4-FFF2-40B4-BE49-F238E27FC236}">
                <a16:creationId xmlns:a16="http://schemas.microsoft.com/office/drawing/2014/main" id="{4D92B7DB-1453-9C41-A644-6FDD87329F0A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6286501" y="1281495"/>
            <a:ext cx="5590679" cy="4506277"/>
          </a:xfrm>
          <a:prstGeom prst="rect">
            <a:avLst/>
          </a:prstGeom>
        </p:spPr>
        <p:txBody>
          <a:bodyPr/>
          <a:lstStyle>
            <a:lvl1pPr>
              <a:defRPr sz="2667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" name="HOOFDTITEL VAN DEZE SLIDE, EVENTUEEL OVER MEERDERE REGELS.">
            <a:extLst>
              <a:ext uri="{FF2B5EF4-FFF2-40B4-BE49-F238E27FC236}">
                <a16:creationId xmlns:a16="http://schemas.microsoft.com/office/drawing/2014/main" id="{04D00369-1CA4-7747-BA9D-8239C719DFA1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317500" y="317501"/>
            <a:ext cx="11557000" cy="538609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3500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458" y="6143096"/>
            <a:ext cx="535375" cy="66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304537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B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hthoek"/>
          <p:cNvSpPr/>
          <p:nvPr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66" name="Vorm"/>
          <p:cNvSpPr/>
          <p:nvPr/>
        </p:nvSpPr>
        <p:spPr>
          <a:xfrm>
            <a:off x="0" y="6096000"/>
            <a:ext cx="122458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67" name="Vorm"/>
          <p:cNvSpPr/>
          <p:nvPr/>
        </p:nvSpPr>
        <p:spPr>
          <a:xfrm rot="10800000">
            <a:off x="10277843" y="6096000"/>
            <a:ext cx="191415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pic>
        <p:nvPicPr>
          <p:cNvPr id="168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67483" y="6269196"/>
            <a:ext cx="1061877" cy="415608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B5FF2396-8F75-A547-B976-B8AB41D01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 smtClean="0"/>
              <a:t>IGT Fabric Updates</a:t>
            </a:r>
            <a:endParaRPr lang="nl-NL" dirty="0"/>
          </a:p>
        </p:txBody>
      </p:sp>
      <p:sp>
        <p:nvSpPr>
          <p:cNvPr id="13" name="Hoofdtekst">
            <a:extLst>
              <a:ext uri="{FF2B5EF4-FFF2-40B4-BE49-F238E27FC236}">
                <a16:creationId xmlns:a16="http://schemas.microsoft.com/office/drawing/2014/main" id="{519E42B3-C5CA-B34A-BFA7-5538D5460E4D}"/>
              </a:ext>
            </a:extLst>
          </p:cNvPr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317501" y="1290396"/>
            <a:ext cx="5590679" cy="4497377"/>
          </a:xfrm>
          <a:prstGeom prst="rect">
            <a:avLst/>
          </a:prstGeom>
        </p:spPr>
        <p:txBody>
          <a:bodyPr/>
          <a:lstStyle>
            <a:lvl1pPr>
              <a:defRPr sz="2751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4" name="Hoofdtekst">
            <a:extLst>
              <a:ext uri="{FF2B5EF4-FFF2-40B4-BE49-F238E27FC236}">
                <a16:creationId xmlns:a16="http://schemas.microsoft.com/office/drawing/2014/main" id="{EC571EEC-5282-8A4B-BBE3-EC6B17059A06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6286501" y="1290396"/>
            <a:ext cx="5590679" cy="4497377"/>
          </a:xfrm>
          <a:prstGeom prst="rect">
            <a:avLst/>
          </a:prstGeom>
        </p:spPr>
        <p:txBody>
          <a:bodyPr/>
          <a:lstStyle>
            <a:lvl1pPr>
              <a:defRPr sz="2667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" name="HOOFDTITEL VAN DEZE SLIDE, EVENTUEEL OVER MEERDERE REGELS.">
            <a:extLst>
              <a:ext uri="{FF2B5EF4-FFF2-40B4-BE49-F238E27FC236}">
                <a16:creationId xmlns:a16="http://schemas.microsoft.com/office/drawing/2014/main" id="{1AFB6DD2-2DB6-054C-8587-4E89E3A6EE4B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317500" y="317501"/>
            <a:ext cx="11557000" cy="538609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3500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458" y="6143096"/>
            <a:ext cx="535375" cy="66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022599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B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hthoek"/>
          <p:cNvSpPr/>
          <p:nvPr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66" name="Vorm"/>
          <p:cNvSpPr/>
          <p:nvPr/>
        </p:nvSpPr>
        <p:spPr>
          <a:xfrm>
            <a:off x="0" y="6096000"/>
            <a:ext cx="122458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67" name="Vorm"/>
          <p:cNvSpPr/>
          <p:nvPr/>
        </p:nvSpPr>
        <p:spPr>
          <a:xfrm rot="10800000">
            <a:off x="10277843" y="6096000"/>
            <a:ext cx="191415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pic>
        <p:nvPicPr>
          <p:cNvPr id="168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67483" y="6269196"/>
            <a:ext cx="1061877" cy="415608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B5FF2396-8F75-A547-B976-B8AB41D01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 smtClean="0"/>
              <a:t>IGT Fabric Updates</a:t>
            </a:r>
            <a:endParaRPr lang="nl-NL" dirty="0"/>
          </a:p>
        </p:txBody>
      </p:sp>
      <p:sp>
        <p:nvSpPr>
          <p:cNvPr id="13" name="HOOFDTITEL VAN DEZE SLIDE, EVENTUEEL OVER MEERDERE REGELS.">
            <a:extLst>
              <a:ext uri="{FF2B5EF4-FFF2-40B4-BE49-F238E27FC236}">
                <a16:creationId xmlns:a16="http://schemas.microsoft.com/office/drawing/2014/main" id="{CECC546E-8411-2446-B343-37FCE081BA5D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317501" y="317501"/>
            <a:ext cx="5590679" cy="38472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500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Hoofdtekst">
            <a:extLst>
              <a:ext uri="{FF2B5EF4-FFF2-40B4-BE49-F238E27FC236}">
                <a16:creationId xmlns:a16="http://schemas.microsoft.com/office/drawing/2014/main" id="{832AADFA-B07E-7045-93DC-A348550AB487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317501" y="1290396"/>
            <a:ext cx="5590679" cy="4497377"/>
          </a:xfrm>
          <a:prstGeom prst="rect">
            <a:avLst/>
          </a:prstGeom>
        </p:spPr>
        <p:txBody>
          <a:bodyPr/>
          <a:lstStyle>
            <a:lvl1pPr>
              <a:defRPr sz="2667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" name="Afbeelding">
            <a:extLst>
              <a:ext uri="{FF2B5EF4-FFF2-40B4-BE49-F238E27FC236}">
                <a16:creationId xmlns:a16="http://schemas.microsoft.com/office/drawing/2014/main" id="{FFA60698-6560-1741-B899-43E9278DBA31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6286765" y="0"/>
            <a:ext cx="5905236" cy="6096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458" y="6143096"/>
            <a:ext cx="535375" cy="66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981475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B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hthoek"/>
          <p:cNvSpPr/>
          <p:nvPr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66" name="Vorm"/>
          <p:cNvSpPr/>
          <p:nvPr/>
        </p:nvSpPr>
        <p:spPr>
          <a:xfrm>
            <a:off x="0" y="6096000"/>
            <a:ext cx="122458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67" name="Vorm"/>
          <p:cNvSpPr/>
          <p:nvPr/>
        </p:nvSpPr>
        <p:spPr>
          <a:xfrm rot="10800000">
            <a:off x="10277843" y="6096000"/>
            <a:ext cx="191415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pic>
        <p:nvPicPr>
          <p:cNvPr id="168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67483" y="6269196"/>
            <a:ext cx="1061877" cy="415608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B5FF2396-8F75-A547-B976-B8AB41D01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 smtClean="0"/>
              <a:t>IGT Fabric Updates</a:t>
            </a:r>
            <a:endParaRPr lang="nl-NL" dirty="0"/>
          </a:p>
        </p:txBody>
      </p:sp>
      <p:sp>
        <p:nvSpPr>
          <p:cNvPr id="13" name="Foto bijschrift">
            <a:extLst>
              <a:ext uri="{FF2B5EF4-FFF2-40B4-BE49-F238E27FC236}">
                <a16:creationId xmlns:a16="http://schemas.microsoft.com/office/drawing/2014/main" id="{E424E1FF-715F-A04E-A5DD-28E5C7DF8C7F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317500" y="323641"/>
            <a:ext cx="2858427" cy="546413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Afbeelding">
            <a:extLst>
              <a:ext uri="{FF2B5EF4-FFF2-40B4-BE49-F238E27FC236}">
                <a16:creationId xmlns:a16="http://schemas.microsoft.com/office/drawing/2014/main" id="{9B31A421-C084-6941-A8A8-5DFA5DB6612D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3556760" y="0"/>
            <a:ext cx="8635240" cy="6096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458" y="6143096"/>
            <a:ext cx="535375" cy="66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264518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C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Rechthoek"/>
          <p:cNvSpPr/>
          <p:nvPr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81" name="Vorm"/>
          <p:cNvSpPr/>
          <p:nvPr/>
        </p:nvSpPr>
        <p:spPr>
          <a:xfrm>
            <a:off x="0" y="6096000"/>
            <a:ext cx="122458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82" name="Vorm"/>
          <p:cNvSpPr/>
          <p:nvPr/>
        </p:nvSpPr>
        <p:spPr>
          <a:xfrm rot="10800000">
            <a:off x="10277843" y="6096000"/>
            <a:ext cx="191415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pic>
        <p:nvPicPr>
          <p:cNvPr id="183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67483" y="6269196"/>
            <a:ext cx="1061877" cy="415608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A6D0FEAE-F148-754A-851C-E90D8F873A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 smtClean="0"/>
              <a:t>IGT Fabric Updates</a:t>
            </a:r>
            <a:endParaRPr lang="nl-NL" dirty="0"/>
          </a:p>
        </p:txBody>
      </p:sp>
      <p:sp>
        <p:nvSpPr>
          <p:cNvPr id="12" name="HOOFDTITEL VAN DEZE SLIDE, EVENTUEEL OVER MEERDERE REGELS.">
            <a:extLst>
              <a:ext uri="{FF2B5EF4-FFF2-40B4-BE49-F238E27FC236}">
                <a16:creationId xmlns:a16="http://schemas.microsoft.com/office/drawing/2014/main" id="{6EC8961D-AFA0-2141-B213-CDDAD5E88B49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317500" y="317501"/>
            <a:ext cx="11557000" cy="538609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3500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Hoofdtekst">
            <a:extLst>
              <a:ext uri="{FF2B5EF4-FFF2-40B4-BE49-F238E27FC236}">
                <a16:creationId xmlns:a16="http://schemas.microsoft.com/office/drawing/2014/main" id="{58D32B9B-485B-7448-AEFC-33F6D51139A7}"/>
              </a:ext>
            </a:extLst>
          </p:cNvPr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317501" y="1290396"/>
            <a:ext cx="5590679" cy="4497377"/>
          </a:xfrm>
          <a:prstGeom prst="rect">
            <a:avLst/>
          </a:prstGeom>
        </p:spPr>
        <p:txBody>
          <a:bodyPr/>
          <a:lstStyle>
            <a:lvl1pPr>
              <a:defRPr sz="2667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4" name="Afbeelding">
            <a:extLst>
              <a:ext uri="{FF2B5EF4-FFF2-40B4-BE49-F238E27FC236}">
                <a16:creationId xmlns:a16="http://schemas.microsoft.com/office/drawing/2014/main" id="{4F1FD79B-1171-2E4D-AE4A-521A5A58D973}"/>
              </a:ext>
            </a:extLst>
          </p:cNvPr>
          <p:cNvSpPr>
            <a:spLocks noGrp="1"/>
          </p:cNvSpPr>
          <p:nvPr>
            <p:ph type="pic" sz="half" idx="16"/>
          </p:nvPr>
        </p:nvSpPr>
        <p:spPr>
          <a:xfrm>
            <a:off x="6287328" y="1291361"/>
            <a:ext cx="5589025" cy="448714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458" y="6143096"/>
            <a:ext cx="535375" cy="66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077223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C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Rechthoek"/>
          <p:cNvSpPr/>
          <p:nvPr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81" name="Vorm"/>
          <p:cNvSpPr/>
          <p:nvPr/>
        </p:nvSpPr>
        <p:spPr>
          <a:xfrm>
            <a:off x="0" y="6096000"/>
            <a:ext cx="122458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82" name="Vorm"/>
          <p:cNvSpPr/>
          <p:nvPr/>
        </p:nvSpPr>
        <p:spPr>
          <a:xfrm rot="10800000">
            <a:off x="10277843" y="6096000"/>
            <a:ext cx="191415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pic>
        <p:nvPicPr>
          <p:cNvPr id="183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67483" y="6269196"/>
            <a:ext cx="1061877" cy="415608"/>
          </a:xfrm>
          <a:prstGeom prst="rect">
            <a:avLst/>
          </a:prstGeom>
          <a:ln w="12700">
            <a:miter lim="400000"/>
          </a:ln>
        </p:spPr>
      </p:pic>
      <p:sp>
        <p:nvSpPr>
          <p:cNvPr id="184" name="Afbeelding"/>
          <p:cNvSpPr>
            <a:spLocks noGrp="1"/>
          </p:cNvSpPr>
          <p:nvPr>
            <p:ph type="pic" sz="half" idx="13"/>
          </p:nvPr>
        </p:nvSpPr>
        <p:spPr>
          <a:xfrm>
            <a:off x="317501" y="1290396"/>
            <a:ext cx="5589025" cy="4488105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85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6286501" y="1289428"/>
            <a:ext cx="5590679" cy="4498345"/>
          </a:xfrm>
          <a:prstGeom prst="rect">
            <a:avLst/>
          </a:prstGeom>
        </p:spPr>
        <p:txBody>
          <a:bodyPr/>
          <a:lstStyle>
            <a:lvl1pPr>
              <a:defRPr sz="2667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8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A6D0FEAE-F148-754A-851C-E90D8F873A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 smtClean="0"/>
              <a:t>IGT Fabric Updates</a:t>
            </a:r>
            <a:endParaRPr lang="nl-NL" dirty="0"/>
          </a:p>
        </p:txBody>
      </p:sp>
      <p:sp>
        <p:nvSpPr>
          <p:cNvPr id="12" name="HOOFDTITEL VAN DEZE SLIDE, EVENTUEEL OVER MEERDERE REGELS.">
            <a:extLst>
              <a:ext uri="{FF2B5EF4-FFF2-40B4-BE49-F238E27FC236}">
                <a16:creationId xmlns:a16="http://schemas.microsoft.com/office/drawing/2014/main" id="{6EC8961D-AFA0-2141-B213-CDDAD5E88B49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317500" y="317501"/>
            <a:ext cx="11557000" cy="538609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3500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458" y="6143096"/>
            <a:ext cx="535375" cy="66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727911"/>
      </p:ext>
    </p:extLst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C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Rechthoek"/>
          <p:cNvSpPr/>
          <p:nvPr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222" name="Vorm"/>
          <p:cNvSpPr/>
          <p:nvPr/>
        </p:nvSpPr>
        <p:spPr>
          <a:xfrm>
            <a:off x="0" y="6096000"/>
            <a:ext cx="122458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223" name="Vorm"/>
          <p:cNvSpPr/>
          <p:nvPr/>
        </p:nvSpPr>
        <p:spPr>
          <a:xfrm rot="10800000">
            <a:off x="10277843" y="6096000"/>
            <a:ext cx="191415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224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25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67483" y="6269196"/>
            <a:ext cx="1061877" cy="415608"/>
          </a:xfrm>
          <a:prstGeom prst="rect">
            <a:avLst/>
          </a:prstGeom>
          <a:ln w="12700">
            <a:miter lim="400000"/>
          </a:ln>
        </p:spPr>
      </p:pic>
      <p:sp>
        <p:nvSpPr>
          <p:cNvPr id="226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317501" y="1290396"/>
            <a:ext cx="5590679" cy="4497377"/>
          </a:xfrm>
          <a:prstGeom prst="rect">
            <a:avLst/>
          </a:prstGeom>
        </p:spPr>
        <p:txBody>
          <a:bodyPr/>
          <a:lstStyle>
            <a:lvl1pPr>
              <a:defRPr sz="2667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227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6286501" y="1290396"/>
            <a:ext cx="5590679" cy="4497377"/>
          </a:xfrm>
          <a:prstGeom prst="rect">
            <a:avLst/>
          </a:prstGeom>
        </p:spPr>
        <p:txBody>
          <a:bodyPr/>
          <a:lstStyle>
            <a:lvl1pPr>
              <a:defRPr sz="2667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BF86E10D-74D2-C949-AFEC-6FE315C0C5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 smtClean="0"/>
              <a:t>IGT Fabric Updates</a:t>
            </a:r>
            <a:endParaRPr lang="nl-NL" dirty="0"/>
          </a:p>
        </p:txBody>
      </p:sp>
      <p:sp>
        <p:nvSpPr>
          <p:cNvPr id="12" name="HOOFDTITEL VAN DEZE SLIDE, EVENTUEEL OVER MEERDERE REGELS.">
            <a:extLst>
              <a:ext uri="{FF2B5EF4-FFF2-40B4-BE49-F238E27FC236}">
                <a16:creationId xmlns:a16="http://schemas.microsoft.com/office/drawing/2014/main" id="{F596623C-DCE5-7141-B4B8-F3C3FF99FC76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317500" y="317501"/>
            <a:ext cx="11557000" cy="538609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3500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458" y="6143096"/>
            <a:ext cx="535375" cy="66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136605"/>
      </p:ext>
    </p:extLst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C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Rechthoek"/>
          <p:cNvSpPr/>
          <p:nvPr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263" name="Vorm"/>
          <p:cNvSpPr/>
          <p:nvPr/>
        </p:nvSpPr>
        <p:spPr>
          <a:xfrm>
            <a:off x="0" y="6096000"/>
            <a:ext cx="122458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264" name="Vorm"/>
          <p:cNvSpPr/>
          <p:nvPr/>
        </p:nvSpPr>
        <p:spPr>
          <a:xfrm rot="10800000">
            <a:off x="10277843" y="6096000"/>
            <a:ext cx="191415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265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67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67483" y="6269196"/>
            <a:ext cx="1061877" cy="415608"/>
          </a:xfrm>
          <a:prstGeom prst="rect">
            <a:avLst/>
          </a:prstGeom>
          <a:ln w="12700">
            <a:miter lim="400000"/>
          </a:ln>
        </p:spPr>
      </p:pic>
      <p:sp>
        <p:nvSpPr>
          <p:cNvPr id="268" name="HOOFDTITEL VAN DEZE SLIDE, EVENTUEEL OVER MEERDERE REGELS."/>
          <p:cNvSpPr txBox="1">
            <a:spLocks noGrp="1"/>
          </p:cNvSpPr>
          <p:nvPr>
            <p:ph type="body" sz="quarter" idx="13"/>
          </p:nvPr>
        </p:nvSpPr>
        <p:spPr>
          <a:xfrm>
            <a:off x="317501" y="317501"/>
            <a:ext cx="5590679" cy="38472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500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9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317501" y="1290396"/>
            <a:ext cx="5590679" cy="4497377"/>
          </a:xfrm>
          <a:prstGeom prst="rect">
            <a:avLst/>
          </a:prstGeom>
        </p:spPr>
        <p:txBody>
          <a:bodyPr/>
          <a:lstStyle>
            <a:lvl1pPr>
              <a:defRPr sz="2667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270" name="Afbeelding"/>
          <p:cNvSpPr>
            <a:spLocks noGrp="1"/>
          </p:cNvSpPr>
          <p:nvPr>
            <p:ph type="pic" idx="15"/>
          </p:nvPr>
        </p:nvSpPr>
        <p:spPr>
          <a:xfrm>
            <a:off x="6286765" y="0"/>
            <a:ext cx="5905236" cy="6096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FF5E4FE4-B6DD-BD44-B946-6789BC35F7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 smtClean="0"/>
              <a:t>IGT Fabric Updates</a:t>
            </a:r>
            <a:endParaRPr lang="nl-NL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458" y="6143096"/>
            <a:ext cx="535375" cy="66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125745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lIns="0" rIns="0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lIns="0" rIns="0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63085" y="6356351"/>
            <a:ext cx="7876115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IGT Fabric Updates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33205" y="6356351"/>
            <a:ext cx="973899" cy="365125"/>
          </a:xfrm>
        </p:spPr>
        <p:txBody>
          <a:bodyPr/>
          <a:lstStyle/>
          <a:p>
            <a:fld id="{A423C6C7-C0F9-497B-BEFB-D2FC0D2E643A}" type="slidenum">
              <a:rPr lang="en-GB" smtClean="0"/>
              <a:t>‹#›</a:t>
            </a:fld>
            <a:endParaRPr lang="en-GB"/>
          </a:p>
        </p:txBody>
      </p:sp>
      <p:pic>
        <p:nvPicPr>
          <p:cNvPr id="2050" name="Picture 2" descr="H:\Home\davidg\EUGridPMA\IGTF\IGTF-logos\IGTF-logo-mini.wmf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968107" y="2123620"/>
            <a:ext cx="1317893" cy="695779"/>
          </a:xfrm>
          <a:prstGeom prst="rect">
            <a:avLst/>
          </a:prstGeom>
          <a:noFill/>
        </p:spPr>
      </p:pic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8958313" y="6356351"/>
            <a:ext cx="1255779" cy="365125"/>
          </a:xfrm>
        </p:spPr>
        <p:txBody>
          <a:bodyPr/>
          <a:lstStyle/>
          <a:p>
            <a:r>
              <a:rPr lang="en-US" smtClean="0"/>
              <a:t>May 2024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C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Rechthoek"/>
          <p:cNvSpPr/>
          <p:nvPr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263" name="Vorm"/>
          <p:cNvSpPr/>
          <p:nvPr/>
        </p:nvSpPr>
        <p:spPr>
          <a:xfrm>
            <a:off x="0" y="6096000"/>
            <a:ext cx="122458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264" name="Vorm"/>
          <p:cNvSpPr/>
          <p:nvPr/>
        </p:nvSpPr>
        <p:spPr>
          <a:xfrm rot="10800000">
            <a:off x="10277843" y="6096000"/>
            <a:ext cx="191415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265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67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67483" y="6269196"/>
            <a:ext cx="1061877" cy="415608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FF5E4FE4-B6DD-BD44-B946-6789BC35F7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 smtClean="0"/>
              <a:t>IGT Fabric Updates</a:t>
            </a:r>
            <a:endParaRPr lang="nl-NL" dirty="0"/>
          </a:p>
        </p:txBody>
      </p:sp>
      <p:sp>
        <p:nvSpPr>
          <p:cNvPr id="12" name="Foto bijschrift">
            <a:extLst>
              <a:ext uri="{FF2B5EF4-FFF2-40B4-BE49-F238E27FC236}">
                <a16:creationId xmlns:a16="http://schemas.microsoft.com/office/drawing/2014/main" id="{5CB58DAA-4A13-1D45-8D6B-C9714A086237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317500" y="323641"/>
            <a:ext cx="2858427" cy="546413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Afbeelding">
            <a:extLst>
              <a:ext uri="{FF2B5EF4-FFF2-40B4-BE49-F238E27FC236}">
                <a16:creationId xmlns:a16="http://schemas.microsoft.com/office/drawing/2014/main" id="{FA69A5FC-118C-FD41-9E0E-390B213F5EC9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3556760" y="0"/>
            <a:ext cx="8635240" cy="6096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458" y="6143096"/>
            <a:ext cx="535375" cy="66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736520"/>
      </p:ext>
    </p:extLst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D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Rechthoek"/>
          <p:cNvSpPr/>
          <p:nvPr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368" name="Vorm"/>
          <p:cNvSpPr/>
          <p:nvPr/>
        </p:nvSpPr>
        <p:spPr>
          <a:xfrm>
            <a:off x="0" y="6096000"/>
            <a:ext cx="122458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36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grpSp>
        <p:nvGrpSpPr>
          <p:cNvPr id="375" name="Groepeer"/>
          <p:cNvGrpSpPr/>
          <p:nvPr/>
        </p:nvGrpSpPr>
        <p:grpSpPr>
          <a:xfrm>
            <a:off x="10277844" y="0"/>
            <a:ext cx="1914157" cy="6858000"/>
            <a:chOff x="0" y="0"/>
            <a:chExt cx="3828314" cy="13715999"/>
          </a:xfrm>
        </p:grpSpPr>
        <p:sp>
          <p:nvSpPr>
            <p:cNvPr id="37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  <p:sp>
          <p:nvSpPr>
            <p:cNvPr id="37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</p:grpSp>
      <p:pic>
        <p:nvPicPr>
          <p:cNvPr id="37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67483" y="6269196"/>
            <a:ext cx="1061877" cy="415608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510DDD0D-BDE7-414F-8352-6686C740CC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50" y="6143096"/>
            <a:ext cx="8423308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 smtClean="0"/>
              <a:t>IGT Fabric Updates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329F2A52-6805-054A-9BC5-4AB5093FFE1C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317500" y="317501"/>
            <a:ext cx="9920619" cy="538609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500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Hoofdtekst">
            <a:extLst>
              <a:ext uri="{FF2B5EF4-FFF2-40B4-BE49-F238E27FC236}">
                <a16:creationId xmlns:a16="http://schemas.microsoft.com/office/drawing/2014/main" id="{7DE1DA42-EFA7-7D4A-B851-7B8E5CE6DE1E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317500" y="1281495"/>
            <a:ext cx="9920619" cy="4506277"/>
          </a:xfrm>
          <a:prstGeom prst="rect">
            <a:avLst/>
          </a:prstGeom>
        </p:spPr>
        <p:txBody>
          <a:bodyPr/>
          <a:lstStyle>
            <a:lvl1pPr>
              <a:defRPr sz="2667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458" y="6143096"/>
            <a:ext cx="535375" cy="66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883507"/>
      </p:ext>
    </p:extLst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[D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Rechthoek"/>
          <p:cNvSpPr/>
          <p:nvPr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368" name="Vorm"/>
          <p:cNvSpPr/>
          <p:nvPr/>
        </p:nvSpPr>
        <p:spPr>
          <a:xfrm>
            <a:off x="0" y="6096000"/>
            <a:ext cx="122458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36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grpSp>
        <p:nvGrpSpPr>
          <p:cNvPr id="375" name="Groepeer"/>
          <p:cNvGrpSpPr/>
          <p:nvPr/>
        </p:nvGrpSpPr>
        <p:grpSpPr>
          <a:xfrm>
            <a:off x="10277844" y="0"/>
            <a:ext cx="1914157" cy="6858000"/>
            <a:chOff x="0" y="0"/>
            <a:chExt cx="3828314" cy="13715999"/>
          </a:xfrm>
        </p:grpSpPr>
        <p:sp>
          <p:nvSpPr>
            <p:cNvPr id="37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  <p:sp>
          <p:nvSpPr>
            <p:cNvPr id="37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</p:grpSp>
      <p:pic>
        <p:nvPicPr>
          <p:cNvPr id="37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67483" y="6269196"/>
            <a:ext cx="1061877" cy="415608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510DDD0D-BDE7-414F-8352-6686C740CC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 smtClean="0"/>
              <a:t>IGT Fabric Updates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329F2A52-6805-054A-9BC5-4AB5093FFE1C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317500" y="317501"/>
            <a:ext cx="9920619" cy="538609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500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5" name="Afbeelding">
            <a:extLst>
              <a:ext uri="{FF2B5EF4-FFF2-40B4-BE49-F238E27FC236}">
                <a16:creationId xmlns:a16="http://schemas.microsoft.com/office/drawing/2014/main" id="{947EFE01-6BFF-0E44-8E51-5AF6FA991248}"/>
              </a:ext>
            </a:extLst>
          </p:cNvPr>
          <p:cNvSpPr>
            <a:spLocks noGrp="1"/>
          </p:cNvSpPr>
          <p:nvPr>
            <p:ph type="pic" sz="half" idx="13"/>
          </p:nvPr>
        </p:nvSpPr>
        <p:spPr>
          <a:xfrm>
            <a:off x="5473700" y="1291361"/>
            <a:ext cx="4764419" cy="448714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6" name="Hoofdtekst">
            <a:extLst>
              <a:ext uri="{FF2B5EF4-FFF2-40B4-BE49-F238E27FC236}">
                <a16:creationId xmlns:a16="http://schemas.microsoft.com/office/drawing/2014/main" id="{7DE1DA42-EFA7-7D4A-B851-7B8E5CE6DE1E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317500" y="1290396"/>
            <a:ext cx="4763624" cy="4497377"/>
          </a:xfrm>
          <a:prstGeom prst="rect">
            <a:avLst/>
          </a:prstGeom>
        </p:spPr>
        <p:txBody>
          <a:bodyPr/>
          <a:lstStyle>
            <a:lvl1pPr>
              <a:defRPr sz="2667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458" y="6143096"/>
            <a:ext cx="535375" cy="66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492137"/>
      </p:ext>
    </p:extLst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D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Rechthoek"/>
          <p:cNvSpPr/>
          <p:nvPr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368" name="Vorm"/>
          <p:cNvSpPr/>
          <p:nvPr/>
        </p:nvSpPr>
        <p:spPr>
          <a:xfrm>
            <a:off x="0" y="6096000"/>
            <a:ext cx="122458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36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71" name="Afbeelding"/>
          <p:cNvSpPr>
            <a:spLocks noGrp="1"/>
          </p:cNvSpPr>
          <p:nvPr>
            <p:ph type="pic" sz="half" idx="13"/>
          </p:nvPr>
        </p:nvSpPr>
        <p:spPr>
          <a:xfrm>
            <a:off x="317500" y="1290396"/>
            <a:ext cx="4764419" cy="4488105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72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5461000" y="1289428"/>
            <a:ext cx="4763624" cy="4498345"/>
          </a:xfrm>
          <a:prstGeom prst="rect">
            <a:avLst/>
          </a:prstGeom>
        </p:spPr>
        <p:txBody>
          <a:bodyPr/>
          <a:lstStyle>
            <a:lvl1pPr>
              <a:defRPr sz="2667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grpSp>
        <p:nvGrpSpPr>
          <p:cNvPr id="375" name="Groepeer"/>
          <p:cNvGrpSpPr/>
          <p:nvPr/>
        </p:nvGrpSpPr>
        <p:grpSpPr>
          <a:xfrm>
            <a:off x="10277844" y="0"/>
            <a:ext cx="1914157" cy="6858000"/>
            <a:chOff x="0" y="0"/>
            <a:chExt cx="3828314" cy="13715999"/>
          </a:xfrm>
        </p:grpSpPr>
        <p:sp>
          <p:nvSpPr>
            <p:cNvPr id="37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  <p:sp>
          <p:nvSpPr>
            <p:cNvPr id="37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</p:grpSp>
      <p:pic>
        <p:nvPicPr>
          <p:cNvPr id="37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67483" y="6269196"/>
            <a:ext cx="1061877" cy="415608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510DDD0D-BDE7-414F-8352-6686C740CC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 smtClean="0"/>
              <a:t>IGT Fabric Updates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329F2A52-6805-054A-9BC5-4AB5093FFE1C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317500" y="317501"/>
            <a:ext cx="9920619" cy="538609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500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458" y="6143096"/>
            <a:ext cx="535375" cy="66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270704"/>
      </p:ext>
    </p:extLst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D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Rechthoek"/>
          <p:cNvSpPr/>
          <p:nvPr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419" name="Vorm"/>
          <p:cNvSpPr/>
          <p:nvPr/>
        </p:nvSpPr>
        <p:spPr>
          <a:xfrm>
            <a:off x="0" y="6096000"/>
            <a:ext cx="122458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420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22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5461000" y="1290396"/>
            <a:ext cx="4763624" cy="4497377"/>
          </a:xfrm>
          <a:prstGeom prst="rect">
            <a:avLst/>
          </a:prstGeom>
        </p:spPr>
        <p:txBody>
          <a:bodyPr/>
          <a:lstStyle>
            <a:lvl1pPr>
              <a:defRPr sz="2667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grpSp>
        <p:nvGrpSpPr>
          <p:cNvPr id="425" name="Groepeer"/>
          <p:cNvGrpSpPr/>
          <p:nvPr/>
        </p:nvGrpSpPr>
        <p:grpSpPr>
          <a:xfrm>
            <a:off x="10277844" y="0"/>
            <a:ext cx="1914157" cy="6858000"/>
            <a:chOff x="0" y="0"/>
            <a:chExt cx="3828314" cy="13715999"/>
          </a:xfrm>
        </p:grpSpPr>
        <p:sp>
          <p:nvSpPr>
            <p:cNvPr id="42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  <p:sp>
          <p:nvSpPr>
            <p:cNvPr id="42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</p:grpSp>
      <p:pic>
        <p:nvPicPr>
          <p:cNvPr id="42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67483" y="6269196"/>
            <a:ext cx="1061877" cy="415608"/>
          </a:xfrm>
          <a:prstGeom prst="rect">
            <a:avLst/>
          </a:prstGeom>
          <a:ln w="12700">
            <a:miter lim="400000"/>
          </a:ln>
        </p:spPr>
      </p:pic>
      <p:sp>
        <p:nvSpPr>
          <p:cNvPr id="427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317500" y="1290396"/>
            <a:ext cx="4763624" cy="4497377"/>
          </a:xfrm>
          <a:prstGeom prst="rect">
            <a:avLst/>
          </a:prstGeom>
        </p:spPr>
        <p:txBody>
          <a:bodyPr/>
          <a:lstStyle>
            <a:lvl1pPr>
              <a:defRPr sz="2667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90A18C85-6567-2942-8083-4112E16B5D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 smtClean="0"/>
              <a:t>IGT Fabric Updates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0E4F1D00-CFCD-EF44-B83A-277DE284857E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317500" y="317501"/>
            <a:ext cx="9920619" cy="538609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500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458" y="6143096"/>
            <a:ext cx="535375" cy="66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194632"/>
      </p:ext>
    </p:extLst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D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Rechthoek"/>
          <p:cNvSpPr/>
          <p:nvPr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419" name="Vorm"/>
          <p:cNvSpPr/>
          <p:nvPr/>
        </p:nvSpPr>
        <p:spPr>
          <a:xfrm>
            <a:off x="0" y="6096000"/>
            <a:ext cx="122458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420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grpSp>
        <p:nvGrpSpPr>
          <p:cNvPr id="425" name="Groepeer"/>
          <p:cNvGrpSpPr/>
          <p:nvPr/>
        </p:nvGrpSpPr>
        <p:grpSpPr>
          <a:xfrm>
            <a:off x="10277844" y="0"/>
            <a:ext cx="1914157" cy="6858000"/>
            <a:chOff x="0" y="0"/>
            <a:chExt cx="3828314" cy="13715999"/>
          </a:xfrm>
        </p:grpSpPr>
        <p:sp>
          <p:nvSpPr>
            <p:cNvPr id="42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  <p:sp>
          <p:nvSpPr>
            <p:cNvPr id="42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</p:grpSp>
      <p:pic>
        <p:nvPicPr>
          <p:cNvPr id="42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67483" y="6269196"/>
            <a:ext cx="1061877" cy="415608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90A18C85-6567-2942-8083-4112E16B5D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 smtClean="0"/>
              <a:t>IGT Fabric Updates</a:t>
            </a:r>
            <a:endParaRPr lang="nl-NL" dirty="0"/>
          </a:p>
        </p:txBody>
      </p:sp>
      <p:sp>
        <p:nvSpPr>
          <p:cNvPr id="15" name="Hoofdtekst">
            <a:extLst>
              <a:ext uri="{FF2B5EF4-FFF2-40B4-BE49-F238E27FC236}">
                <a16:creationId xmlns:a16="http://schemas.microsoft.com/office/drawing/2014/main" id="{CE3A2554-74BD-F447-B71D-43C908BF2C3B}"/>
              </a:ext>
            </a:extLst>
          </p:cNvPr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317500" y="1290396"/>
            <a:ext cx="4763624" cy="4497377"/>
          </a:xfrm>
          <a:prstGeom prst="rect">
            <a:avLst/>
          </a:prstGeom>
        </p:spPr>
        <p:txBody>
          <a:bodyPr/>
          <a:lstStyle>
            <a:lvl1pPr>
              <a:defRPr sz="2667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6" name="HOOFDTITEL VAN DEZE SLIDE, EVENTUEEL OVER MEERDERE REGELS.">
            <a:extLst>
              <a:ext uri="{FF2B5EF4-FFF2-40B4-BE49-F238E27FC236}">
                <a16:creationId xmlns:a16="http://schemas.microsoft.com/office/drawing/2014/main" id="{0E4203EE-2136-E44A-A60B-E597DA61CB31}"/>
              </a:ext>
            </a:extLst>
          </p:cNvPr>
          <p:cNvSpPr txBox="1">
            <a:spLocks noGrp="1"/>
          </p:cNvSpPr>
          <p:nvPr>
            <p:ph type="body" sz="quarter" idx="14"/>
          </p:nvPr>
        </p:nvSpPr>
        <p:spPr>
          <a:xfrm>
            <a:off x="317500" y="317501"/>
            <a:ext cx="4763624" cy="38472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500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7" name="Tijdelijke aanduiding voor afbeelding 6">
            <a:extLst>
              <a:ext uri="{FF2B5EF4-FFF2-40B4-BE49-F238E27FC236}">
                <a16:creationId xmlns:a16="http://schemas.microsoft.com/office/drawing/2014/main" id="{B78BA9A3-8950-384F-A16D-93BFCA9CD95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463383" y="0"/>
            <a:ext cx="6042056" cy="6096000"/>
          </a:xfrm>
          <a:custGeom>
            <a:avLst/>
            <a:gdLst>
              <a:gd name="connsiteX0" fmla="*/ 0 w 12077700"/>
              <a:gd name="connsiteY0" fmla="*/ 0 h 12192000"/>
              <a:gd name="connsiteX1" fmla="*/ 12077700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5304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040586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0039123 w 12077700"/>
              <a:gd name="connsiteY2" fmla="*/ 2057400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47537 w 12077700"/>
              <a:gd name="connsiteY2" fmla="*/ 6792685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47537"/>
              <a:gd name="connsiteY0" fmla="*/ 0 h 12208328"/>
              <a:gd name="connsiteX1" fmla="*/ 9644743 w 12047537"/>
              <a:gd name="connsiteY1" fmla="*/ 0 h 12208328"/>
              <a:gd name="connsiteX2" fmla="*/ 12047537 w 12047537"/>
              <a:gd name="connsiteY2" fmla="*/ 6792685 h 12208328"/>
              <a:gd name="connsiteX3" fmla="*/ 10199914 w 12047537"/>
              <a:gd name="connsiteY3" fmla="*/ 12208328 h 12208328"/>
              <a:gd name="connsiteX4" fmla="*/ 0 w 12047537"/>
              <a:gd name="connsiteY4" fmla="*/ 12192000 h 12208328"/>
              <a:gd name="connsiteX5" fmla="*/ 0 w 12047537"/>
              <a:gd name="connsiteY5" fmla="*/ 0 h 12208328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9922329 w 12047537"/>
              <a:gd name="connsiteY3" fmla="*/ 120777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10167257 w 12047537"/>
              <a:gd name="connsiteY3" fmla="*/ 121920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1835265"/>
              <a:gd name="connsiteY0" fmla="*/ 0 h 12192000"/>
              <a:gd name="connsiteX1" fmla="*/ 9644743 w 11835265"/>
              <a:gd name="connsiteY1" fmla="*/ 0 h 12192000"/>
              <a:gd name="connsiteX2" fmla="*/ 11835265 w 11835265"/>
              <a:gd name="connsiteY2" fmla="*/ 6906985 h 12192000"/>
              <a:gd name="connsiteX3" fmla="*/ 10167257 w 11835265"/>
              <a:gd name="connsiteY3" fmla="*/ 12192000 h 12192000"/>
              <a:gd name="connsiteX4" fmla="*/ 0 w 11835265"/>
              <a:gd name="connsiteY4" fmla="*/ 12192000 h 12192000"/>
              <a:gd name="connsiteX5" fmla="*/ 0 w 11835265"/>
              <a:gd name="connsiteY5" fmla="*/ 0 h 12192000"/>
              <a:gd name="connsiteX0" fmla="*/ 0 w 12080194"/>
              <a:gd name="connsiteY0" fmla="*/ 0 h 12192000"/>
              <a:gd name="connsiteX1" fmla="*/ 9644743 w 12080194"/>
              <a:gd name="connsiteY1" fmla="*/ 0 h 12192000"/>
              <a:gd name="connsiteX2" fmla="*/ 12080194 w 12080194"/>
              <a:gd name="connsiteY2" fmla="*/ 6890656 h 12192000"/>
              <a:gd name="connsiteX3" fmla="*/ 10167257 w 12080194"/>
              <a:gd name="connsiteY3" fmla="*/ 12192000 h 12192000"/>
              <a:gd name="connsiteX4" fmla="*/ 0 w 12080194"/>
              <a:gd name="connsiteY4" fmla="*/ 12192000 h 12192000"/>
              <a:gd name="connsiteX5" fmla="*/ 0 w 12080194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67257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85545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1545270"/>
              <a:gd name="connsiteY0" fmla="*/ 0 h 12192000"/>
              <a:gd name="connsiteX1" fmla="*/ 9644743 w 11545270"/>
              <a:gd name="connsiteY1" fmla="*/ 0 h 12192000"/>
              <a:gd name="connsiteX2" fmla="*/ 11545270 w 11545270"/>
              <a:gd name="connsiteY2" fmla="*/ 6923313 h 12192000"/>
              <a:gd name="connsiteX3" fmla="*/ 10185545 w 11545270"/>
              <a:gd name="connsiteY3" fmla="*/ 12192000 h 12192000"/>
              <a:gd name="connsiteX4" fmla="*/ 0 w 11545270"/>
              <a:gd name="connsiteY4" fmla="*/ 12192000 h 12192000"/>
              <a:gd name="connsiteX5" fmla="*/ 0 w 11545270"/>
              <a:gd name="connsiteY5" fmla="*/ 0 h 12192000"/>
              <a:gd name="connsiteX0" fmla="*/ 0 w 12084113"/>
              <a:gd name="connsiteY0" fmla="*/ 0 h 12192000"/>
              <a:gd name="connsiteX1" fmla="*/ 9644743 w 12084113"/>
              <a:gd name="connsiteY1" fmla="*/ 0 h 12192000"/>
              <a:gd name="connsiteX2" fmla="*/ 12084113 w 12084113"/>
              <a:gd name="connsiteY2" fmla="*/ 6890656 h 12192000"/>
              <a:gd name="connsiteX3" fmla="*/ 10185545 w 12084113"/>
              <a:gd name="connsiteY3" fmla="*/ 12192000 h 12192000"/>
              <a:gd name="connsiteX4" fmla="*/ 0 w 12084113"/>
              <a:gd name="connsiteY4" fmla="*/ 12192000 h 12192000"/>
              <a:gd name="connsiteX5" fmla="*/ 0 w 12084113"/>
              <a:gd name="connsiteY5" fmla="*/ 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84113" h="12192000">
                <a:moveTo>
                  <a:pt x="0" y="0"/>
                </a:moveTo>
                <a:lnTo>
                  <a:pt x="9644743" y="0"/>
                </a:lnTo>
                <a:lnTo>
                  <a:pt x="12084113" y="6890656"/>
                </a:lnTo>
                <a:lnTo>
                  <a:pt x="10185545" y="12192000"/>
                </a:lnTo>
                <a:lnTo>
                  <a:pt x="0" y="1219200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en-US" smtClean="0"/>
              <a:t>Click icon to add picture</a:t>
            </a:r>
            <a:endParaRPr lang="nl-NL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458" y="6143096"/>
            <a:ext cx="535375" cy="66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544553"/>
      </p:ext>
    </p:extLst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D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Rechthoek"/>
          <p:cNvSpPr/>
          <p:nvPr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419" name="Vorm"/>
          <p:cNvSpPr/>
          <p:nvPr/>
        </p:nvSpPr>
        <p:spPr>
          <a:xfrm>
            <a:off x="0" y="6096000"/>
            <a:ext cx="122458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420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grpSp>
        <p:nvGrpSpPr>
          <p:cNvPr id="425" name="Groepeer"/>
          <p:cNvGrpSpPr/>
          <p:nvPr/>
        </p:nvGrpSpPr>
        <p:grpSpPr>
          <a:xfrm>
            <a:off x="10277844" y="0"/>
            <a:ext cx="1914157" cy="6858000"/>
            <a:chOff x="0" y="0"/>
            <a:chExt cx="3828314" cy="13715999"/>
          </a:xfrm>
        </p:grpSpPr>
        <p:sp>
          <p:nvSpPr>
            <p:cNvPr id="42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  <p:sp>
          <p:nvSpPr>
            <p:cNvPr id="42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</p:grpSp>
      <p:pic>
        <p:nvPicPr>
          <p:cNvPr id="42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67483" y="6269196"/>
            <a:ext cx="1061877" cy="415608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90A18C85-6567-2942-8083-4112E16B5D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 smtClean="0"/>
              <a:t>IGT Fabric Updates</a:t>
            </a:r>
            <a:endParaRPr lang="nl-NL" dirty="0"/>
          </a:p>
        </p:txBody>
      </p:sp>
      <p:sp>
        <p:nvSpPr>
          <p:cNvPr id="15" name="Foto bijschrift">
            <a:extLst>
              <a:ext uri="{FF2B5EF4-FFF2-40B4-BE49-F238E27FC236}">
                <a16:creationId xmlns:a16="http://schemas.microsoft.com/office/drawing/2014/main" id="{1D5E391E-F142-F047-84DE-09F983F5C0BE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317500" y="323641"/>
            <a:ext cx="2858427" cy="546413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Afbeelding">
            <a:extLst>
              <a:ext uri="{FF2B5EF4-FFF2-40B4-BE49-F238E27FC236}">
                <a16:creationId xmlns:a16="http://schemas.microsoft.com/office/drawing/2014/main" id="{99AD337A-CABF-0047-B43E-BC0DE0A2E04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3561478" y="-8163"/>
            <a:ext cx="7950167" cy="6104164"/>
          </a:xfrm>
          <a:custGeom>
            <a:avLst/>
            <a:gdLst>
              <a:gd name="connsiteX0" fmla="*/ 0 w 15893238"/>
              <a:gd name="connsiteY0" fmla="*/ 0 h 12192000"/>
              <a:gd name="connsiteX1" fmla="*/ 15893238 w 15893238"/>
              <a:gd name="connsiteY1" fmla="*/ 0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5893238"/>
              <a:gd name="connsiteY0" fmla="*/ 0 h 12192000"/>
              <a:gd name="connsiteX1" fmla="*/ 13019409 w 15893238"/>
              <a:gd name="connsiteY1" fmla="*/ 375558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68395 w 13068395"/>
              <a:gd name="connsiteY2" fmla="*/ 11685814 h 12192000"/>
              <a:gd name="connsiteX3" fmla="*/ 0 w 13068395"/>
              <a:gd name="connsiteY3" fmla="*/ 12192000 h 12192000"/>
              <a:gd name="connsiteX4" fmla="*/ 0 w 13068395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10175 w 13068395"/>
              <a:gd name="connsiteY2" fmla="*/ 3265714 h 12192000"/>
              <a:gd name="connsiteX3" fmla="*/ 13068395 w 13068395"/>
              <a:gd name="connsiteY3" fmla="*/ 11685814 h 12192000"/>
              <a:gd name="connsiteX4" fmla="*/ 0 w 13068395"/>
              <a:gd name="connsiteY4" fmla="*/ 12192000 h 12192000"/>
              <a:gd name="connsiteX5" fmla="*/ 0 w 13068395"/>
              <a:gd name="connsiteY5" fmla="*/ 0 h 12192000"/>
              <a:gd name="connsiteX0" fmla="*/ 0 w 15508447"/>
              <a:gd name="connsiteY0" fmla="*/ 0 h 12192000"/>
              <a:gd name="connsiteX1" fmla="*/ 13019409 w 15508447"/>
              <a:gd name="connsiteY1" fmla="*/ 375558 h 12192000"/>
              <a:gd name="connsiteX2" fmla="*/ 15508447 w 15508447"/>
              <a:gd name="connsiteY2" fmla="*/ 6858000 h 12192000"/>
              <a:gd name="connsiteX3" fmla="*/ 13068395 w 15508447"/>
              <a:gd name="connsiteY3" fmla="*/ 11685814 h 12192000"/>
              <a:gd name="connsiteX4" fmla="*/ 0 w 15508447"/>
              <a:gd name="connsiteY4" fmla="*/ 12192000 h 12192000"/>
              <a:gd name="connsiteX5" fmla="*/ 0 w 15508447"/>
              <a:gd name="connsiteY5" fmla="*/ 0 h 12192000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068395 w 15508447"/>
              <a:gd name="connsiteY3" fmla="*/ 11702142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999123 w 15508447"/>
              <a:gd name="connsiteY3" fmla="*/ 12208328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884004"/>
              <a:gd name="connsiteY0" fmla="*/ 16328 h 12208328"/>
              <a:gd name="connsiteX1" fmla="*/ 13443951 w 15884004"/>
              <a:gd name="connsiteY1" fmla="*/ 0 h 12208328"/>
              <a:gd name="connsiteX2" fmla="*/ 15884004 w 15884004"/>
              <a:gd name="connsiteY2" fmla="*/ 6890657 h 12208328"/>
              <a:gd name="connsiteX3" fmla="*/ 13999123 w 15884004"/>
              <a:gd name="connsiteY3" fmla="*/ 12208328 h 12208328"/>
              <a:gd name="connsiteX4" fmla="*/ 0 w 15884004"/>
              <a:gd name="connsiteY4" fmla="*/ 12208328 h 12208328"/>
              <a:gd name="connsiteX5" fmla="*/ 0 w 15884004"/>
              <a:gd name="connsiteY5" fmla="*/ 16328 h 12208328"/>
              <a:gd name="connsiteX0" fmla="*/ 0 w 15557432"/>
              <a:gd name="connsiteY0" fmla="*/ 16328 h 12208328"/>
              <a:gd name="connsiteX1" fmla="*/ 13443951 w 15557432"/>
              <a:gd name="connsiteY1" fmla="*/ 0 h 12208328"/>
              <a:gd name="connsiteX2" fmla="*/ 15557432 w 15557432"/>
              <a:gd name="connsiteY2" fmla="*/ 6939643 h 12208328"/>
              <a:gd name="connsiteX3" fmla="*/ 13999123 w 15557432"/>
              <a:gd name="connsiteY3" fmla="*/ 12208328 h 12208328"/>
              <a:gd name="connsiteX4" fmla="*/ 0 w 15557432"/>
              <a:gd name="connsiteY4" fmla="*/ 12208328 h 12208328"/>
              <a:gd name="connsiteX5" fmla="*/ 0 w 155574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999123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656223 w 15900332"/>
              <a:gd name="connsiteY3" fmla="*/ 11832771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4015452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900332" h="12208328">
                <a:moveTo>
                  <a:pt x="0" y="16328"/>
                </a:moveTo>
                <a:lnTo>
                  <a:pt x="13443951" y="0"/>
                </a:lnTo>
                <a:lnTo>
                  <a:pt x="15900332" y="6923315"/>
                </a:lnTo>
                <a:lnTo>
                  <a:pt x="14015452" y="12208328"/>
                </a:lnTo>
                <a:lnTo>
                  <a:pt x="0" y="12208328"/>
                </a:lnTo>
                <a:lnTo>
                  <a:pt x="0" y="16328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458" y="6143096"/>
            <a:ext cx="535375" cy="66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671224"/>
      </p:ext>
    </p:extLst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[D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Rechthoek"/>
          <p:cNvSpPr/>
          <p:nvPr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368" name="Vorm"/>
          <p:cNvSpPr/>
          <p:nvPr/>
        </p:nvSpPr>
        <p:spPr>
          <a:xfrm>
            <a:off x="0" y="6096000"/>
            <a:ext cx="122458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36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grpSp>
        <p:nvGrpSpPr>
          <p:cNvPr id="2" name="Group 1"/>
          <p:cNvGrpSpPr/>
          <p:nvPr userDrawn="1"/>
        </p:nvGrpSpPr>
        <p:grpSpPr>
          <a:xfrm>
            <a:off x="10277844" y="0"/>
            <a:ext cx="1914157" cy="6858000"/>
            <a:chOff x="20555686" y="0"/>
            <a:chExt cx="3828315" cy="13716001"/>
          </a:xfrm>
        </p:grpSpPr>
        <p:sp>
          <p:nvSpPr>
            <p:cNvPr id="373" name="Driehoek"/>
            <p:cNvSpPr/>
            <p:nvPr/>
          </p:nvSpPr>
          <p:spPr>
            <a:xfrm rot="10800000">
              <a:off x="20555686" y="2972716"/>
              <a:ext cx="3828315" cy="10743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  <p:sp>
          <p:nvSpPr>
            <p:cNvPr id="374" name="Driehoek"/>
            <p:cNvSpPr/>
            <p:nvPr/>
          </p:nvSpPr>
          <p:spPr>
            <a:xfrm flipH="1">
              <a:off x="20555686" y="0"/>
              <a:ext cx="3828315" cy="10743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D88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</p:grpSp>
      <p:pic>
        <p:nvPicPr>
          <p:cNvPr id="37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67483" y="6269196"/>
            <a:ext cx="1061877" cy="415608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510DDD0D-BDE7-414F-8352-6686C740CC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 smtClean="0"/>
              <a:t>IGT Fabric Updates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329F2A52-6805-054A-9BC5-4AB5093FFE1C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317500" y="317501"/>
            <a:ext cx="9920619" cy="538609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500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Hoofdtekst">
            <a:extLst>
              <a:ext uri="{FF2B5EF4-FFF2-40B4-BE49-F238E27FC236}">
                <a16:creationId xmlns:a16="http://schemas.microsoft.com/office/drawing/2014/main" id="{7DE1DA42-EFA7-7D4A-B851-7B8E5CE6DE1E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317500" y="1290396"/>
            <a:ext cx="9920619" cy="4497377"/>
          </a:xfrm>
          <a:prstGeom prst="rect">
            <a:avLst/>
          </a:prstGeom>
        </p:spPr>
        <p:txBody>
          <a:bodyPr/>
          <a:lstStyle>
            <a:lvl1pPr>
              <a:defRPr sz="2667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458" y="6143096"/>
            <a:ext cx="535375" cy="66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238116"/>
      </p:ext>
    </p:extLst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E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Rechthoek"/>
          <p:cNvSpPr/>
          <p:nvPr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333" name="Vorm"/>
          <p:cNvSpPr/>
          <p:nvPr/>
        </p:nvSpPr>
        <p:spPr>
          <a:xfrm>
            <a:off x="0" y="6096000"/>
            <a:ext cx="122458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334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36" name="Afbeelding"/>
          <p:cNvSpPr>
            <a:spLocks noGrp="1"/>
          </p:cNvSpPr>
          <p:nvPr>
            <p:ph type="pic" sz="half" idx="13"/>
          </p:nvPr>
        </p:nvSpPr>
        <p:spPr>
          <a:xfrm>
            <a:off x="5473700" y="1291361"/>
            <a:ext cx="4764419" cy="448714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37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317500" y="1290396"/>
            <a:ext cx="4763624" cy="4497377"/>
          </a:xfrm>
          <a:prstGeom prst="rect">
            <a:avLst/>
          </a:prstGeom>
        </p:spPr>
        <p:txBody>
          <a:bodyPr/>
          <a:lstStyle>
            <a:lvl1pPr>
              <a:defRPr sz="2667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grpSp>
        <p:nvGrpSpPr>
          <p:cNvPr id="340" name="Groepeer"/>
          <p:cNvGrpSpPr/>
          <p:nvPr/>
        </p:nvGrpSpPr>
        <p:grpSpPr>
          <a:xfrm>
            <a:off x="10277844" y="0"/>
            <a:ext cx="1914157" cy="6858000"/>
            <a:chOff x="0" y="0"/>
            <a:chExt cx="3828314" cy="13715999"/>
          </a:xfrm>
        </p:grpSpPr>
        <p:sp>
          <p:nvSpPr>
            <p:cNvPr id="338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  <p:sp>
          <p:nvSpPr>
            <p:cNvPr id="339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</p:grpSp>
      <p:pic>
        <p:nvPicPr>
          <p:cNvPr id="341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67483" y="6269196"/>
            <a:ext cx="1061877" cy="415608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E68A322A-3985-3B49-AA98-C343E61D2F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 smtClean="0"/>
              <a:t>IGT Fabric Updates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F35E133F-D95E-8E45-933F-D96D674818C3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317500" y="317501"/>
            <a:ext cx="9920619" cy="538609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500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458" y="6143096"/>
            <a:ext cx="535375" cy="66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149504"/>
      </p:ext>
    </p:extLst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E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Rechthoek"/>
          <p:cNvSpPr/>
          <p:nvPr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385" name="Vorm"/>
          <p:cNvSpPr/>
          <p:nvPr/>
        </p:nvSpPr>
        <p:spPr>
          <a:xfrm>
            <a:off x="0" y="6096000"/>
            <a:ext cx="122458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grpSp>
        <p:nvGrpSpPr>
          <p:cNvPr id="388" name="Groepeer"/>
          <p:cNvGrpSpPr/>
          <p:nvPr/>
        </p:nvGrpSpPr>
        <p:grpSpPr>
          <a:xfrm>
            <a:off x="10277844" y="0"/>
            <a:ext cx="1914157" cy="6858000"/>
            <a:chOff x="0" y="0"/>
            <a:chExt cx="3828314" cy="13715999"/>
          </a:xfrm>
        </p:grpSpPr>
        <p:sp>
          <p:nvSpPr>
            <p:cNvPr id="386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  <p:sp>
          <p:nvSpPr>
            <p:cNvPr id="387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</p:grpSp>
      <p:sp>
        <p:nvSpPr>
          <p:cNvPr id="38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91" name="Afbeelding"/>
          <p:cNvSpPr>
            <a:spLocks noGrp="1"/>
          </p:cNvSpPr>
          <p:nvPr>
            <p:ph type="pic" sz="half" idx="13"/>
          </p:nvPr>
        </p:nvSpPr>
        <p:spPr>
          <a:xfrm>
            <a:off x="317500" y="1290396"/>
            <a:ext cx="4764419" cy="4488105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392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5461000" y="1289428"/>
            <a:ext cx="4763624" cy="4498345"/>
          </a:xfrm>
          <a:prstGeom prst="rect">
            <a:avLst/>
          </a:prstGeom>
        </p:spPr>
        <p:txBody>
          <a:bodyPr/>
          <a:lstStyle>
            <a:lvl1pPr>
              <a:defRPr sz="2667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pic>
        <p:nvPicPr>
          <p:cNvPr id="393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67483" y="6269196"/>
            <a:ext cx="1061877" cy="415608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3BE53EAE-91D2-0F45-8264-18BC28E7F4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 smtClean="0"/>
              <a:t>IGT Fabric Updates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1ABD9389-69DC-CC4D-968D-0A5DB05399E1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317500" y="317501"/>
            <a:ext cx="9920619" cy="538609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500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458" y="6143096"/>
            <a:ext cx="535375" cy="66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893560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 descr="H:\Home\davidg\EUGridPMA\IGTF\IGTF-logos\IGTF-colors.wmf"/>
          <p:cNvPicPr>
            <a:picLocks noChangeAspect="1" noChangeArrowheads="1"/>
          </p:cNvPicPr>
          <p:nvPr userDrawn="1"/>
        </p:nvPicPr>
        <p:blipFill>
          <a:blip r:embed="rId2" cstate="print">
            <a:lum bright="90000" contrast="-89000"/>
          </a:blip>
          <a:stretch>
            <a:fillRect/>
          </a:stretch>
        </p:blipFill>
        <p:spPr bwMode="auto">
          <a:xfrm>
            <a:off x="0" y="0"/>
            <a:ext cx="6505359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rot="5400000">
            <a:off x="-3093640" y="3429000"/>
            <a:ext cx="6858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1447800" y="6356351"/>
            <a:ext cx="1255779" cy="365125"/>
          </a:xfrm>
        </p:spPr>
        <p:txBody>
          <a:bodyPr/>
          <a:lstStyle/>
          <a:p>
            <a:r>
              <a:rPr lang="en-US" smtClean="0"/>
              <a:t>May 2024</a:t>
            </a:r>
            <a:endParaRPr lang="en-GB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5600" y="6356351"/>
            <a:ext cx="7520880" cy="365125"/>
          </a:xfrm>
        </p:spPr>
        <p:txBody>
          <a:bodyPr/>
          <a:lstStyle/>
          <a:p>
            <a:r>
              <a:rPr lang="en-US" smtClean="0"/>
              <a:t>IGT Fabric Updates</a:t>
            </a:r>
            <a:endParaRPr lang="en-GB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501" y="6356351"/>
            <a:ext cx="973899" cy="365125"/>
          </a:xfrm>
        </p:spPr>
        <p:txBody>
          <a:bodyPr/>
          <a:lstStyle/>
          <a:p>
            <a:fld id="{A423C6C7-C0F9-497B-BEFB-D2FC0D2E643A}" type="slidenum">
              <a:rPr lang="en-GB" smtClean="0"/>
              <a:t>‹#›</a:t>
            </a:fld>
            <a:endParaRPr lang="en-GB"/>
          </a:p>
        </p:txBody>
      </p:sp>
      <p:pic>
        <p:nvPicPr>
          <p:cNvPr id="18" name="Picture 2" descr="H:\Home\davidg\EUGridPMA\IGTF\IGTF-logos\IGTF-logo-mini.wmf"/>
          <p:cNvPicPr>
            <a:picLocks noChangeAspect="1" noChangeArrowheads="1"/>
          </p:cNvPicPr>
          <p:nvPr userDrawn="1"/>
        </p:nvPicPr>
        <p:blipFill>
          <a:blip r:embed="rId3" cstate="print"/>
          <a:stretch>
            <a:fillRect/>
          </a:stretch>
        </p:blipFill>
        <p:spPr bwMode="auto">
          <a:xfrm>
            <a:off x="609599" y="6356351"/>
            <a:ext cx="791685" cy="4179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E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Rechthoek"/>
          <p:cNvSpPr/>
          <p:nvPr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436" name="Vorm"/>
          <p:cNvSpPr/>
          <p:nvPr/>
        </p:nvSpPr>
        <p:spPr>
          <a:xfrm>
            <a:off x="0" y="6096000"/>
            <a:ext cx="122458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grpSp>
        <p:nvGrpSpPr>
          <p:cNvPr id="439" name="Groepeer"/>
          <p:cNvGrpSpPr/>
          <p:nvPr/>
        </p:nvGrpSpPr>
        <p:grpSpPr>
          <a:xfrm>
            <a:off x="10277844" y="0"/>
            <a:ext cx="1914157" cy="6858000"/>
            <a:chOff x="0" y="0"/>
            <a:chExt cx="3828314" cy="13715999"/>
          </a:xfrm>
        </p:grpSpPr>
        <p:sp>
          <p:nvSpPr>
            <p:cNvPr id="437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  <p:sp>
          <p:nvSpPr>
            <p:cNvPr id="438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</p:grpSp>
      <p:sp>
        <p:nvSpPr>
          <p:cNvPr id="440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42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5461000" y="1281495"/>
            <a:ext cx="4763624" cy="4506277"/>
          </a:xfrm>
          <a:prstGeom prst="rect">
            <a:avLst/>
          </a:prstGeom>
        </p:spPr>
        <p:txBody>
          <a:bodyPr/>
          <a:lstStyle>
            <a:lvl1pPr>
              <a:defRPr sz="2667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pic>
        <p:nvPicPr>
          <p:cNvPr id="443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67483" y="6269196"/>
            <a:ext cx="1061877" cy="415608"/>
          </a:xfrm>
          <a:prstGeom prst="rect">
            <a:avLst/>
          </a:prstGeom>
          <a:ln w="12700">
            <a:miter lim="400000"/>
          </a:ln>
        </p:spPr>
      </p:pic>
      <p:sp>
        <p:nvSpPr>
          <p:cNvPr id="444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317500" y="1281495"/>
            <a:ext cx="4763624" cy="4506277"/>
          </a:xfrm>
          <a:prstGeom prst="rect">
            <a:avLst/>
          </a:prstGeom>
        </p:spPr>
        <p:txBody>
          <a:bodyPr/>
          <a:lstStyle>
            <a:lvl1pPr>
              <a:defRPr sz="2667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F001C348-CEDD-784C-B610-CC25AEDCD3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 smtClean="0"/>
              <a:t>IGT Fabric Updates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47B0887D-9623-2946-B53A-991301EDF138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317500" y="317501"/>
            <a:ext cx="9920619" cy="538609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500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458" y="6143096"/>
            <a:ext cx="535375" cy="66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6524"/>
      </p:ext>
    </p:extLst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E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Rechthoek"/>
          <p:cNvSpPr/>
          <p:nvPr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488" name="Vorm"/>
          <p:cNvSpPr/>
          <p:nvPr/>
        </p:nvSpPr>
        <p:spPr>
          <a:xfrm>
            <a:off x="0" y="6096000"/>
            <a:ext cx="122458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grpSp>
        <p:nvGrpSpPr>
          <p:cNvPr id="491" name="Groepeer"/>
          <p:cNvGrpSpPr/>
          <p:nvPr/>
        </p:nvGrpSpPr>
        <p:grpSpPr>
          <a:xfrm>
            <a:off x="10277844" y="0"/>
            <a:ext cx="1914157" cy="6858000"/>
            <a:chOff x="0" y="0"/>
            <a:chExt cx="3828314" cy="13715999"/>
          </a:xfrm>
        </p:grpSpPr>
        <p:sp>
          <p:nvSpPr>
            <p:cNvPr id="489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  <p:sp>
          <p:nvSpPr>
            <p:cNvPr id="490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</p:grpSp>
      <p:sp>
        <p:nvSpPr>
          <p:cNvPr id="49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94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317500" y="1290396"/>
            <a:ext cx="4763624" cy="4497377"/>
          </a:xfrm>
          <a:prstGeom prst="rect">
            <a:avLst/>
          </a:prstGeom>
        </p:spPr>
        <p:txBody>
          <a:bodyPr/>
          <a:lstStyle>
            <a:lvl1pPr>
              <a:defRPr sz="2667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495" name="HOOFDTITEL VAN DEZE SLIDE, EVENTUEEL OVER MEERDERE REGELS."/>
          <p:cNvSpPr txBox="1">
            <a:spLocks noGrp="1"/>
          </p:cNvSpPr>
          <p:nvPr>
            <p:ph type="body" sz="quarter" idx="14"/>
          </p:nvPr>
        </p:nvSpPr>
        <p:spPr>
          <a:xfrm>
            <a:off x="317500" y="317501"/>
            <a:ext cx="4763624" cy="38472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500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497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67483" y="6269196"/>
            <a:ext cx="1061877" cy="415608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360D94FB-0949-CB4E-91C0-0724EE1FED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 smtClean="0"/>
              <a:t>IGT Fabric Updates</a:t>
            </a:r>
            <a:endParaRPr lang="nl-NL" dirty="0"/>
          </a:p>
        </p:txBody>
      </p:sp>
      <p:sp>
        <p:nvSpPr>
          <p:cNvPr id="14" name="Tijdelijke aanduiding voor afbeelding 6">
            <a:extLst>
              <a:ext uri="{FF2B5EF4-FFF2-40B4-BE49-F238E27FC236}">
                <a16:creationId xmlns:a16="http://schemas.microsoft.com/office/drawing/2014/main" id="{2748CE92-E070-CE4E-B752-519B819C788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463383" y="0"/>
            <a:ext cx="6042056" cy="6096000"/>
          </a:xfrm>
          <a:custGeom>
            <a:avLst/>
            <a:gdLst>
              <a:gd name="connsiteX0" fmla="*/ 0 w 12077700"/>
              <a:gd name="connsiteY0" fmla="*/ 0 h 12192000"/>
              <a:gd name="connsiteX1" fmla="*/ 12077700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5304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040586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0039123 w 12077700"/>
              <a:gd name="connsiteY2" fmla="*/ 2057400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47537 w 12077700"/>
              <a:gd name="connsiteY2" fmla="*/ 6792685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47537"/>
              <a:gd name="connsiteY0" fmla="*/ 0 h 12208328"/>
              <a:gd name="connsiteX1" fmla="*/ 9644743 w 12047537"/>
              <a:gd name="connsiteY1" fmla="*/ 0 h 12208328"/>
              <a:gd name="connsiteX2" fmla="*/ 12047537 w 12047537"/>
              <a:gd name="connsiteY2" fmla="*/ 6792685 h 12208328"/>
              <a:gd name="connsiteX3" fmla="*/ 10199914 w 12047537"/>
              <a:gd name="connsiteY3" fmla="*/ 12208328 h 12208328"/>
              <a:gd name="connsiteX4" fmla="*/ 0 w 12047537"/>
              <a:gd name="connsiteY4" fmla="*/ 12192000 h 12208328"/>
              <a:gd name="connsiteX5" fmla="*/ 0 w 12047537"/>
              <a:gd name="connsiteY5" fmla="*/ 0 h 12208328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9922329 w 12047537"/>
              <a:gd name="connsiteY3" fmla="*/ 120777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10167257 w 12047537"/>
              <a:gd name="connsiteY3" fmla="*/ 121920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1835265"/>
              <a:gd name="connsiteY0" fmla="*/ 0 h 12192000"/>
              <a:gd name="connsiteX1" fmla="*/ 9644743 w 11835265"/>
              <a:gd name="connsiteY1" fmla="*/ 0 h 12192000"/>
              <a:gd name="connsiteX2" fmla="*/ 11835265 w 11835265"/>
              <a:gd name="connsiteY2" fmla="*/ 6906985 h 12192000"/>
              <a:gd name="connsiteX3" fmla="*/ 10167257 w 11835265"/>
              <a:gd name="connsiteY3" fmla="*/ 12192000 h 12192000"/>
              <a:gd name="connsiteX4" fmla="*/ 0 w 11835265"/>
              <a:gd name="connsiteY4" fmla="*/ 12192000 h 12192000"/>
              <a:gd name="connsiteX5" fmla="*/ 0 w 11835265"/>
              <a:gd name="connsiteY5" fmla="*/ 0 h 12192000"/>
              <a:gd name="connsiteX0" fmla="*/ 0 w 12080194"/>
              <a:gd name="connsiteY0" fmla="*/ 0 h 12192000"/>
              <a:gd name="connsiteX1" fmla="*/ 9644743 w 12080194"/>
              <a:gd name="connsiteY1" fmla="*/ 0 h 12192000"/>
              <a:gd name="connsiteX2" fmla="*/ 12080194 w 12080194"/>
              <a:gd name="connsiteY2" fmla="*/ 6890656 h 12192000"/>
              <a:gd name="connsiteX3" fmla="*/ 10167257 w 12080194"/>
              <a:gd name="connsiteY3" fmla="*/ 12192000 h 12192000"/>
              <a:gd name="connsiteX4" fmla="*/ 0 w 12080194"/>
              <a:gd name="connsiteY4" fmla="*/ 12192000 h 12192000"/>
              <a:gd name="connsiteX5" fmla="*/ 0 w 12080194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67257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85545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1545270"/>
              <a:gd name="connsiteY0" fmla="*/ 0 h 12192000"/>
              <a:gd name="connsiteX1" fmla="*/ 9644743 w 11545270"/>
              <a:gd name="connsiteY1" fmla="*/ 0 h 12192000"/>
              <a:gd name="connsiteX2" fmla="*/ 11545270 w 11545270"/>
              <a:gd name="connsiteY2" fmla="*/ 6923313 h 12192000"/>
              <a:gd name="connsiteX3" fmla="*/ 10185545 w 11545270"/>
              <a:gd name="connsiteY3" fmla="*/ 12192000 h 12192000"/>
              <a:gd name="connsiteX4" fmla="*/ 0 w 11545270"/>
              <a:gd name="connsiteY4" fmla="*/ 12192000 h 12192000"/>
              <a:gd name="connsiteX5" fmla="*/ 0 w 11545270"/>
              <a:gd name="connsiteY5" fmla="*/ 0 h 12192000"/>
              <a:gd name="connsiteX0" fmla="*/ 0 w 12084113"/>
              <a:gd name="connsiteY0" fmla="*/ 0 h 12192000"/>
              <a:gd name="connsiteX1" fmla="*/ 9644743 w 12084113"/>
              <a:gd name="connsiteY1" fmla="*/ 0 h 12192000"/>
              <a:gd name="connsiteX2" fmla="*/ 12084113 w 12084113"/>
              <a:gd name="connsiteY2" fmla="*/ 6890656 h 12192000"/>
              <a:gd name="connsiteX3" fmla="*/ 10185545 w 12084113"/>
              <a:gd name="connsiteY3" fmla="*/ 12192000 h 12192000"/>
              <a:gd name="connsiteX4" fmla="*/ 0 w 12084113"/>
              <a:gd name="connsiteY4" fmla="*/ 12192000 h 12192000"/>
              <a:gd name="connsiteX5" fmla="*/ 0 w 12084113"/>
              <a:gd name="connsiteY5" fmla="*/ 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84113" h="12192000">
                <a:moveTo>
                  <a:pt x="0" y="0"/>
                </a:moveTo>
                <a:lnTo>
                  <a:pt x="9644743" y="0"/>
                </a:lnTo>
                <a:lnTo>
                  <a:pt x="12084113" y="6890656"/>
                </a:lnTo>
                <a:lnTo>
                  <a:pt x="10185545" y="12192000"/>
                </a:lnTo>
                <a:lnTo>
                  <a:pt x="0" y="1219200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en-US" smtClean="0"/>
              <a:t>Click icon to add picture</a:t>
            </a:r>
            <a:endParaRPr lang="nl-NL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458" y="6143096"/>
            <a:ext cx="535375" cy="66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839169"/>
      </p:ext>
    </p:extLst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E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Rechthoek"/>
          <p:cNvSpPr/>
          <p:nvPr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538" name="Vorm"/>
          <p:cNvSpPr/>
          <p:nvPr/>
        </p:nvSpPr>
        <p:spPr>
          <a:xfrm>
            <a:off x="0" y="6096000"/>
            <a:ext cx="122458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grpSp>
        <p:nvGrpSpPr>
          <p:cNvPr id="541" name="Groepeer"/>
          <p:cNvGrpSpPr/>
          <p:nvPr/>
        </p:nvGrpSpPr>
        <p:grpSpPr>
          <a:xfrm>
            <a:off x="10277844" y="0"/>
            <a:ext cx="1914157" cy="6858000"/>
            <a:chOff x="0" y="0"/>
            <a:chExt cx="3828314" cy="13715999"/>
          </a:xfrm>
        </p:grpSpPr>
        <p:sp>
          <p:nvSpPr>
            <p:cNvPr id="539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  <p:sp>
          <p:nvSpPr>
            <p:cNvPr id="540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</p:grpSp>
      <p:pic>
        <p:nvPicPr>
          <p:cNvPr id="542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67483" y="6269196"/>
            <a:ext cx="1061877" cy="415608"/>
          </a:xfrm>
          <a:prstGeom prst="rect">
            <a:avLst/>
          </a:prstGeom>
          <a:ln w="12700">
            <a:miter lim="400000"/>
          </a:ln>
        </p:spPr>
      </p:pic>
      <p:sp>
        <p:nvSpPr>
          <p:cNvPr id="543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45" name="Foto bijschrift"/>
          <p:cNvSpPr txBox="1">
            <a:spLocks noGrp="1"/>
          </p:cNvSpPr>
          <p:nvPr>
            <p:ph type="body" sz="quarter" idx="13"/>
          </p:nvPr>
        </p:nvSpPr>
        <p:spPr>
          <a:xfrm>
            <a:off x="317500" y="323641"/>
            <a:ext cx="2858427" cy="546413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ijdelijke aanduiding voor voettekst 9">
            <a:extLst>
              <a:ext uri="{FF2B5EF4-FFF2-40B4-BE49-F238E27FC236}">
                <a16:creationId xmlns:a16="http://schemas.microsoft.com/office/drawing/2014/main" id="{4B1549F1-2F10-9040-818E-36A7E8D5C3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 smtClean="0"/>
              <a:t>IGT Fabric Updates</a:t>
            </a:r>
            <a:endParaRPr lang="nl-NL" dirty="0"/>
          </a:p>
        </p:txBody>
      </p:sp>
      <p:sp>
        <p:nvSpPr>
          <p:cNvPr id="13" name="Afbeelding">
            <a:extLst>
              <a:ext uri="{FF2B5EF4-FFF2-40B4-BE49-F238E27FC236}">
                <a16:creationId xmlns:a16="http://schemas.microsoft.com/office/drawing/2014/main" id="{69834E08-80D4-0E46-994C-FDD2C37F9298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3561478" y="-8163"/>
            <a:ext cx="7950167" cy="6104164"/>
          </a:xfrm>
          <a:custGeom>
            <a:avLst/>
            <a:gdLst>
              <a:gd name="connsiteX0" fmla="*/ 0 w 15893238"/>
              <a:gd name="connsiteY0" fmla="*/ 0 h 12192000"/>
              <a:gd name="connsiteX1" fmla="*/ 15893238 w 15893238"/>
              <a:gd name="connsiteY1" fmla="*/ 0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5893238"/>
              <a:gd name="connsiteY0" fmla="*/ 0 h 12192000"/>
              <a:gd name="connsiteX1" fmla="*/ 13019409 w 15893238"/>
              <a:gd name="connsiteY1" fmla="*/ 375558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68395 w 13068395"/>
              <a:gd name="connsiteY2" fmla="*/ 11685814 h 12192000"/>
              <a:gd name="connsiteX3" fmla="*/ 0 w 13068395"/>
              <a:gd name="connsiteY3" fmla="*/ 12192000 h 12192000"/>
              <a:gd name="connsiteX4" fmla="*/ 0 w 13068395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10175 w 13068395"/>
              <a:gd name="connsiteY2" fmla="*/ 3265714 h 12192000"/>
              <a:gd name="connsiteX3" fmla="*/ 13068395 w 13068395"/>
              <a:gd name="connsiteY3" fmla="*/ 11685814 h 12192000"/>
              <a:gd name="connsiteX4" fmla="*/ 0 w 13068395"/>
              <a:gd name="connsiteY4" fmla="*/ 12192000 h 12192000"/>
              <a:gd name="connsiteX5" fmla="*/ 0 w 13068395"/>
              <a:gd name="connsiteY5" fmla="*/ 0 h 12192000"/>
              <a:gd name="connsiteX0" fmla="*/ 0 w 15508447"/>
              <a:gd name="connsiteY0" fmla="*/ 0 h 12192000"/>
              <a:gd name="connsiteX1" fmla="*/ 13019409 w 15508447"/>
              <a:gd name="connsiteY1" fmla="*/ 375558 h 12192000"/>
              <a:gd name="connsiteX2" fmla="*/ 15508447 w 15508447"/>
              <a:gd name="connsiteY2" fmla="*/ 6858000 h 12192000"/>
              <a:gd name="connsiteX3" fmla="*/ 13068395 w 15508447"/>
              <a:gd name="connsiteY3" fmla="*/ 11685814 h 12192000"/>
              <a:gd name="connsiteX4" fmla="*/ 0 w 15508447"/>
              <a:gd name="connsiteY4" fmla="*/ 12192000 h 12192000"/>
              <a:gd name="connsiteX5" fmla="*/ 0 w 15508447"/>
              <a:gd name="connsiteY5" fmla="*/ 0 h 12192000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068395 w 15508447"/>
              <a:gd name="connsiteY3" fmla="*/ 11702142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999123 w 15508447"/>
              <a:gd name="connsiteY3" fmla="*/ 12208328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884004"/>
              <a:gd name="connsiteY0" fmla="*/ 16328 h 12208328"/>
              <a:gd name="connsiteX1" fmla="*/ 13443951 w 15884004"/>
              <a:gd name="connsiteY1" fmla="*/ 0 h 12208328"/>
              <a:gd name="connsiteX2" fmla="*/ 15884004 w 15884004"/>
              <a:gd name="connsiteY2" fmla="*/ 6890657 h 12208328"/>
              <a:gd name="connsiteX3" fmla="*/ 13999123 w 15884004"/>
              <a:gd name="connsiteY3" fmla="*/ 12208328 h 12208328"/>
              <a:gd name="connsiteX4" fmla="*/ 0 w 15884004"/>
              <a:gd name="connsiteY4" fmla="*/ 12208328 h 12208328"/>
              <a:gd name="connsiteX5" fmla="*/ 0 w 15884004"/>
              <a:gd name="connsiteY5" fmla="*/ 16328 h 12208328"/>
              <a:gd name="connsiteX0" fmla="*/ 0 w 15557432"/>
              <a:gd name="connsiteY0" fmla="*/ 16328 h 12208328"/>
              <a:gd name="connsiteX1" fmla="*/ 13443951 w 15557432"/>
              <a:gd name="connsiteY1" fmla="*/ 0 h 12208328"/>
              <a:gd name="connsiteX2" fmla="*/ 15557432 w 15557432"/>
              <a:gd name="connsiteY2" fmla="*/ 6939643 h 12208328"/>
              <a:gd name="connsiteX3" fmla="*/ 13999123 w 15557432"/>
              <a:gd name="connsiteY3" fmla="*/ 12208328 h 12208328"/>
              <a:gd name="connsiteX4" fmla="*/ 0 w 15557432"/>
              <a:gd name="connsiteY4" fmla="*/ 12208328 h 12208328"/>
              <a:gd name="connsiteX5" fmla="*/ 0 w 155574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999123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656223 w 15900332"/>
              <a:gd name="connsiteY3" fmla="*/ 11832771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4015452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900332" h="12208328">
                <a:moveTo>
                  <a:pt x="0" y="16328"/>
                </a:moveTo>
                <a:lnTo>
                  <a:pt x="13443951" y="0"/>
                </a:lnTo>
                <a:lnTo>
                  <a:pt x="15900332" y="6923315"/>
                </a:lnTo>
                <a:lnTo>
                  <a:pt x="14015452" y="12208328"/>
                </a:lnTo>
                <a:lnTo>
                  <a:pt x="0" y="12208328"/>
                </a:lnTo>
                <a:lnTo>
                  <a:pt x="0" y="16328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458" y="6143096"/>
            <a:ext cx="535375" cy="66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002127"/>
      </p:ext>
    </p:extLst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F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Rechthoek"/>
          <p:cNvSpPr/>
          <p:nvPr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350" name="Vorm"/>
          <p:cNvSpPr/>
          <p:nvPr/>
        </p:nvSpPr>
        <p:spPr>
          <a:xfrm>
            <a:off x="0" y="6096000"/>
            <a:ext cx="122458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351" name="Vorm"/>
          <p:cNvSpPr/>
          <p:nvPr/>
        </p:nvSpPr>
        <p:spPr>
          <a:xfrm rot="10800000">
            <a:off x="10277843" y="6096000"/>
            <a:ext cx="191415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35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54" name="Afbeelding"/>
          <p:cNvSpPr>
            <a:spLocks noGrp="1"/>
          </p:cNvSpPr>
          <p:nvPr>
            <p:ph type="pic" sz="half" idx="13"/>
          </p:nvPr>
        </p:nvSpPr>
        <p:spPr>
          <a:xfrm>
            <a:off x="5473700" y="1291361"/>
            <a:ext cx="4764419" cy="448714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55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317500" y="1290396"/>
            <a:ext cx="4763624" cy="4497377"/>
          </a:xfrm>
          <a:prstGeom prst="rect">
            <a:avLst/>
          </a:prstGeom>
        </p:spPr>
        <p:txBody>
          <a:bodyPr/>
          <a:lstStyle>
            <a:lvl1pPr>
              <a:defRPr sz="2667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grpSp>
        <p:nvGrpSpPr>
          <p:cNvPr id="358" name="Groepeer"/>
          <p:cNvGrpSpPr/>
          <p:nvPr/>
        </p:nvGrpSpPr>
        <p:grpSpPr>
          <a:xfrm>
            <a:off x="10277844" y="0"/>
            <a:ext cx="1914157" cy="6858000"/>
            <a:chOff x="0" y="0"/>
            <a:chExt cx="3828314" cy="13715999"/>
          </a:xfrm>
        </p:grpSpPr>
        <p:sp>
          <p:nvSpPr>
            <p:cNvPr id="356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  <p:sp>
          <p:nvSpPr>
            <p:cNvPr id="357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</p:grpSp>
      <p:pic>
        <p:nvPicPr>
          <p:cNvPr id="359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67483" y="6269196"/>
            <a:ext cx="1061877" cy="415608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Tijdelijke aanduiding voor voettekst 9">
            <a:extLst>
              <a:ext uri="{FF2B5EF4-FFF2-40B4-BE49-F238E27FC236}">
                <a16:creationId xmlns:a16="http://schemas.microsoft.com/office/drawing/2014/main" id="{D9CDCAAD-3409-3C49-BBDB-06E189C1E9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 smtClean="0"/>
              <a:t>IGT Fabric Updates</a:t>
            </a:r>
            <a:endParaRPr lang="nl-NL" dirty="0"/>
          </a:p>
        </p:txBody>
      </p:sp>
      <p:sp>
        <p:nvSpPr>
          <p:cNvPr id="15" name="HOOFDTITEL VAN DEZE SLIDE, EVENTUEEL OVER MEERDERE REGELS.">
            <a:extLst>
              <a:ext uri="{FF2B5EF4-FFF2-40B4-BE49-F238E27FC236}">
                <a16:creationId xmlns:a16="http://schemas.microsoft.com/office/drawing/2014/main" id="{EBA045EE-B5B8-7742-A8E2-6836CA85EE1D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317500" y="317501"/>
            <a:ext cx="9920619" cy="538609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500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458" y="6143096"/>
            <a:ext cx="535375" cy="66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140483"/>
      </p:ext>
    </p:extLst>
  </p:cSld>
  <p:clrMapOvr>
    <a:masterClrMapping/>
  </p:clrMapOvr>
  <p:transition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F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Rechthoek"/>
          <p:cNvSpPr/>
          <p:nvPr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402" name="Vorm"/>
          <p:cNvSpPr/>
          <p:nvPr/>
        </p:nvSpPr>
        <p:spPr>
          <a:xfrm>
            <a:off x="0" y="6096000"/>
            <a:ext cx="122458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grpSp>
        <p:nvGrpSpPr>
          <p:cNvPr id="405" name="Groepeer"/>
          <p:cNvGrpSpPr/>
          <p:nvPr/>
        </p:nvGrpSpPr>
        <p:grpSpPr>
          <a:xfrm>
            <a:off x="10277844" y="0"/>
            <a:ext cx="1914157" cy="6858000"/>
            <a:chOff x="0" y="0"/>
            <a:chExt cx="3828314" cy="13715999"/>
          </a:xfrm>
        </p:grpSpPr>
        <p:sp>
          <p:nvSpPr>
            <p:cNvPr id="40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  <p:sp>
          <p:nvSpPr>
            <p:cNvPr id="40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</p:grpSp>
      <p:sp>
        <p:nvSpPr>
          <p:cNvPr id="406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08" name="Afbeelding"/>
          <p:cNvSpPr>
            <a:spLocks noGrp="1"/>
          </p:cNvSpPr>
          <p:nvPr>
            <p:ph type="pic" sz="half" idx="13"/>
          </p:nvPr>
        </p:nvSpPr>
        <p:spPr>
          <a:xfrm>
            <a:off x="317500" y="1281495"/>
            <a:ext cx="4764419" cy="4497005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09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5461000" y="1280508"/>
            <a:ext cx="4763624" cy="4507265"/>
          </a:xfrm>
          <a:prstGeom prst="rect">
            <a:avLst/>
          </a:prstGeom>
        </p:spPr>
        <p:txBody>
          <a:bodyPr/>
          <a:lstStyle>
            <a:lvl1pPr>
              <a:defRPr sz="2667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pic>
        <p:nvPicPr>
          <p:cNvPr id="410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67483" y="6269196"/>
            <a:ext cx="1061877" cy="415608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77CCFCBD-9079-D54E-988E-EBE6541818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 smtClean="0"/>
              <a:t>IGT Fabric Updates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C20BBACA-BDFE-9341-8ED2-C6E910F3D52F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317500" y="317501"/>
            <a:ext cx="9920619" cy="538609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500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458" y="6143096"/>
            <a:ext cx="535375" cy="66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168258"/>
      </p:ext>
    </p:extLst>
  </p:cSld>
  <p:clrMapOvr>
    <a:masterClrMapping/>
  </p:clrMapOvr>
  <p:transition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F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Rechthoek"/>
          <p:cNvSpPr/>
          <p:nvPr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453" name="Vorm"/>
          <p:cNvSpPr/>
          <p:nvPr/>
        </p:nvSpPr>
        <p:spPr>
          <a:xfrm>
            <a:off x="0" y="6096000"/>
            <a:ext cx="122458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grpSp>
        <p:nvGrpSpPr>
          <p:cNvPr id="456" name="Groepeer"/>
          <p:cNvGrpSpPr/>
          <p:nvPr/>
        </p:nvGrpSpPr>
        <p:grpSpPr>
          <a:xfrm>
            <a:off x="10277844" y="0"/>
            <a:ext cx="1914157" cy="6858000"/>
            <a:chOff x="0" y="0"/>
            <a:chExt cx="3828314" cy="13715999"/>
          </a:xfrm>
        </p:grpSpPr>
        <p:sp>
          <p:nvSpPr>
            <p:cNvPr id="454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  <p:sp>
          <p:nvSpPr>
            <p:cNvPr id="455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</p:grpSp>
      <p:sp>
        <p:nvSpPr>
          <p:cNvPr id="4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59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5461000" y="1290396"/>
            <a:ext cx="4763624" cy="4497377"/>
          </a:xfrm>
          <a:prstGeom prst="rect">
            <a:avLst/>
          </a:prstGeom>
        </p:spPr>
        <p:txBody>
          <a:bodyPr/>
          <a:lstStyle>
            <a:lvl1pPr>
              <a:defRPr sz="2667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pic>
        <p:nvPicPr>
          <p:cNvPr id="460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67483" y="6269196"/>
            <a:ext cx="1061877" cy="415608"/>
          </a:xfrm>
          <a:prstGeom prst="rect">
            <a:avLst/>
          </a:prstGeom>
          <a:ln w="12700">
            <a:miter lim="400000"/>
          </a:ln>
        </p:spPr>
      </p:pic>
      <p:sp>
        <p:nvSpPr>
          <p:cNvPr id="461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317500" y="1290396"/>
            <a:ext cx="4763624" cy="4497377"/>
          </a:xfrm>
          <a:prstGeom prst="rect">
            <a:avLst/>
          </a:prstGeom>
        </p:spPr>
        <p:txBody>
          <a:bodyPr/>
          <a:lstStyle>
            <a:lvl1pPr>
              <a:defRPr sz="2667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211BF1ED-0B01-484D-8756-2F0EF11528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 smtClean="0"/>
              <a:t>IGT Fabric Updates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1D2DA546-8064-7A48-B17D-4C25C7637D8A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317500" y="317501"/>
            <a:ext cx="9920619" cy="538609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500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458" y="6143096"/>
            <a:ext cx="535375" cy="66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282997"/>
      </p:ext>
    </p:extLst>
  </p:cSld>
  <p:clrMapOvr>
    <a:masterClrMapping/>
  </p:clrMapOvr>
  <p:transition spd="med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F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Rechthoek"/>
          <p:cNvSpPr/>
          <p:nvPr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505" name="Vorm"/>
          <p:cNvSpPr/>
          <p:nvPr/>
        </p:nvSpPr>
        <p:spPr>
          <a:xfrm>
            <a:off x="0" y="6096000"/>
            <a:ext cx="122458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grpSp>
        <p:nvGrpSpPr>
          <p:cNvPr id="508" name="Groepeer"/>
          <p:cNvGrpSpPr/>
          <p:nvPr/>
        </p:nvGrpSpPr>
        <p:grpSpPr>
          <a:xfrm>
            <a:off x="10277844" y="0"/>
            <a:ext cx="1914157" cy="6858000"/>
            <a:chOff x="0" y="0"/>
            <a:chExt cx="3828314" cy="13715999"/>
          </a:xfrm>
        </p:grpSpPr>
        <p:sp>
          <p:nvSpPr>
            <p:cNvPr id="506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  <p:sp>
          <p:nvSpPr>
            <p:cNvPr id="507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</p:grpSp>
      <p:sp>
        <p:nvSpPr>
          <p:cNvPr id="50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11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317500" y="1290396"/>
            <a:ext cx="4763624" cy="4497377"/>
          </a:xfrm>
          <a:prstGeom prst="rect">
            <a:avLst/>
          </a:prstGeom>
        </p:spPr>
        <p:txBody>
          <a:bodyPr/>
          <a:lstStyle>
            <a:lvl1pPr>
              <a:defRPr sz="2667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512" name="HOOFDTITEL VAN DEZE SLIDE, EVENTUEEL OVER MEERDERE REGELS."/>
          <p:cNvSpPr txBox="1">
            <a:spLocks noGrp="1"/>
          </p:cNvSpPr>
          <p:nvPr>
            <p:ph type="body" sz="quarter" idx="14"/>
          </p:nvPr>
        </p:nvSpPr>
        <p:spPr>
          <a:xfrm>
            <a:off x="317500" y="317501"/>
            <a:ext cx="4763624" cy="38472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500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514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67483" y="6269196"/>
            <a:ext cx="1061877" cy="415608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9A56256B-307C-794B-9ADB-E6E5BD1FDA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 smtClean="0"/>
              <a:t>IGT Fabric Updates</a:t>
            </a:r>
            <a:endParaRPr lang="nl-NL" dirty="0"/>
          </a:p>
        </p:txBody>
      </p:sp>
      <p:sp>
        <p:nvSpPr>
          <p:cNvPr id="14" name="Tijdelijke aanduiding voor afbeelding 6">
            <a:extLst>
              <a:ext uri="{FF2B5EF4-FFF2-40B4-BE49-F238E27FC236}">
                <a16:creationId xmlns:a16="http://schemas.microsoft.com/office/drawing/2014/main" id="{78164A18-3028-8F4E-8E60-C70DBE92E85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463383" y="0"/>
            <a:ext cx="6042056" cy="6096000"/>
          </a:xfrm>
          <a:custGeom>
            <a:avLst/>
            <a:gdLst>
              <a:gd name="connsiteX0" fmla="*/ 0 w 12077700"/>
              <a:gd name="connsiteY0" fmla="*/ 0 h 12192000"/>
              <a:gd name="connsiteX1" fmla="*/ 12077700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5304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040586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0039123 w 12077700"/>
              <a:gd name="connsiteY2" fmla="*/ 2057400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47537 w 12077700"/>
              <a:gd name="connsiteY2" fmla="*/ 6792685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47537"/>
              <a:gd name="connsiteY0" fmla="*/ 0 h 12208328"/>
              <a:gd name="connsiteX1" fmla="*/ 9644743 w 12047537"/>
              <a:gd name="connsiteY1" fmla="*/ 0 h 12208328"/>
              <a:gd name="connsiteX2" fmla="*/ 12047537 w 12047537"/>
              <a:gd name="connsiteY2" fmla="*/ 6792685 h 12208328"/>
              <a:gd name="connsiteX3" fmla="*/ 10199914 w 12047537"/>
              <a:gd name="connsiteY3" fmla="*/ 12208328 h 12208328"/>
              <a:gd name="connsiteX4" fmla="*/ 0 w 12047537"/>
              <a:gd name="connsiteY4" fmla="*/ 12192000 h 12208328"/>
              <a:gd name="connsiteX5" fmla="*/ 0 w 12047537"/>
              <a:gd name="connsiteY5" fmla="*/ 0 h 12208328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9922329 w 12047537"/>
              <a:gd name="connsiteY3" fmla="*/ 120777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10167257 w 12047537"/>
              <a:gd name="connsiteY3" fmla="*/ 121920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1835265"/>
              <a:gd name="connsiteY0" fmla="*/ 0 h 12192000"/>
              <a:gd name="connsiteX1" fmla="*/ 9644743 w 11835265"/>
              <a:gd name="connsiteY1" fmla="*/ 0 h 12192000"/>
              <a:gd name="connsiteX2" fmla="*/ 11835265 w 11835265"/>
              <a:gd name="connsiteY2" fmla="*/ 6906985 h 12192000"/>
              <a:gd name="connsiteX3" fmla="*/ 10167257 w 11835265"/>
              <a:gd name="connsiteY3" fmla="*/ 12192000 h 12192000"/>
              <a:gd name="connsiteX4" fmla="*/ 0 w 11835265"/>
              <a:gd name="connsiteY4" fmla="*/ 12192000 h 12192000"/>
              <a:gd name="connsiteX5" fmla="*/ 0 w 11835265"/>
              <a:gd name="connsiteY5" fmla="*/ 0 h 12192000"/>
              <a:gd name="connsiteX0" fmla="*/ 0 w 12080194"/>
              <a:gd name="connsiteY0" fmla="*/ 0 h 12192000"/>
              <a:gd name="connsiteX1" fmla="*/ 9644743 w 12080194"/>
              <a:gd name="connsiteY1" fmla="*/ 0 h 12192000"/>
              <a:gd name="connsiteX2" fmla="*/ 12080194 w 12080194"/>
              <a:gd name="connsiteY2" fmla="*/ 6890656 h 12192000"/>
              <a:gd name="connsiteX3" fmla="*/ 10167257 w 12080194"/>
              <a:gd name="connsiteY3" fmla="*/ 12192000 h 12192000"/>
              <a:gd name="connsiteX4" fmla="*/ 0 w 12080194"/>
              <a:gd name="connsiteY4" fmla="*/ 12192000 h 12192000"/>
              <a:gd name="connsiteX5" fmla="*/ 0 w 12080194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67257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85545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1545270"/>
              <a:gd name="connsiteY0" fmla="*/ 0 h 12192000"/>
              <a:gd name="connsiteX1" fmla="*/ 9644743 w 11545270"/>
              <a:gd name="connsiteY1" fmla="*/ 0 h 12192000"/>
              <a:gd name="connsiteX2" fmla="*/ 11545270 w 11545270"/>
              <a:gd name="connsiteY2" fmla="*/ 6923313 h 12192000"/>
              <a:gd name="connsiteX3" fmla="*/ 10185545 w 11545270"/>
              <a:gd name="connsiteY3" fmla="*/ 12192000 h 12192000"/>
              <a:gd name="connsiteX4" fmla="*/ 0 w 11545270"/>
              <a:gd name="connsiteY4" fmla="*/ 12192000 h 12192000"/>
              <a:gd name="connsiteX5" fmla="*/ 0 w 11545270"/>
              <a:gd name="connsiteY5" fmla="*/ 0 h 12192000"/>
              <a:gd name="connsiteX0" fmla="*/ 0 w 12084113"/>
              <a:gd name="connsiteY0" fmla="*/ 0 h 12192000"/>
              <a:gd name="connsiteX1" fmla="*/ 9644743 w 12084113"/>
              <a:gd name="connsiteY1" fmla="*/ 0 h 12192000"/>
              <a:gd name="connsiteX2" fmla="*/ 12084113 w 12084113"/>
              <a:gd name="connsiteY2" fmla="*/ 6890656 h 12192000"/>
              <a:gd name="connsiteX3" fmla="*/ 10185545 w 12084113"/>
              <a:gd name="connsiteY3" fmla="*/ 12192000 h 12192000"/>
              <a:gd name="connsiteX4" fmla="*/ 0 w 12084113"/>
              <a:gd name="connsiteY4" fmla="*/ 12192000 h 12192000"/>
              <a:gd name="connsiteX5" fmla="*/ 0 w 12084113"/>
              <a:gd name="connsiteY5" fmla="*/ 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84113" h="12192000">
                <a:moveTo>
                  <a:pt x="0" y="0"/>
                </a:moveTo>
                <a:lnTo>
                  <a:pt x="9644743" y="0"/>
                </a:lnTo>
                <a:lnTo>
                  <a:pt x="12084113" y="6890656"/>
                </a:lnTo>
                <a:lnTo>
                  <a:pt x="10185545" y="12192000"/>
                </a:lnTo>
                <a:lnTo>
                  <a:pt x="0" y="1219200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en-US" smtClean="0"/>
              <a:t>Click icon to add picture</a:t>
            </a:r>
            <a:endParaRPr lang="nl-NL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458" y="6143096"/>
            <a:ext cx="535375" cy="66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730898"/>
      </p:ext>
    </p:extLst>
  </p:cSld>
  <p:clrMapOvr>
    <a:masterClrMapping/>
  </p:clrMapOvr>
  <p:transition spd="med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F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Rechthoek"/>
          <p:cNvSpPr/>
          <p:nvPr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554" name="Vorm"/>
          <p:cNvSpPr/>
          <p:nvPr/>
        </p:nvSpPr>
        <p:spPr>
          <a:xfrm>
            <a:off x="0" y="6096000"/>
            <a:ext cx="122458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grpSp>
        <p:nvGrpSpPr>
          <p:cNvPr id="557" name="Groepeer"/>
          <p:cNvGrpSpPr/>
          <p:nvPr/>
        </p:nvGrpSpPr>
        <p:grpSpPr>
          <a:xfrm>
            <a:off x="10277844" y="0"/>
            <a:ext cx="1914157" cy="6858000"/>
            <a:chOff x="0" y="0"/>
            <a:chExt cx="3828314" cy="13715999"/>
          </a:xfrm>
        </p:grpSpPr>
        <p:sp>
          <p:nvSpPr>
            <p:cNvPr id="555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  <p:sp>
          <p:nvSpPr>
            <p:cNvPr id="556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</p:grpSp>
      <p:pic>
        <p:nvPicPr>
          <p:cNvPr id="558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67483" y="6269196"/>
            <a:ext cx="1061877" cy="415608"/>
          </a:xfrm>
          <a:prstGeom prst="rect">
            <a:avLst/>
          </a:prstGeom>
          <a:ln w="12700">
            <a:miter lim="400000"/>
          </a:ln>
        </p:spPr>
      </p:pic>
      <p:sp>
        <p:nvSpPr>
          <p:cNvPr id="55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61" name="Foto bijschrift"/>
          <p:cNvSpPr txBox="1">
            <a:spLocks noGrp="1"/>
          </p:cNvSpPr>
          <p:nvPr>
            <p:ph type="body" sz="quarter" idx="13"/>
          </p:nvPr>
        </p:nvSpPr>
        <p:spPr>
          <a:xfrm>
            <a:off x="317500" y="323641"/>
            <a:ext cx="2858427" cy="546413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ijdelijke aanduiding voor voettekst 9">
            <a:extLst>
              <a:ext uri="{FF2B5EF4-FFF2-40B4-BE49-F238E27FC236}">
                <a16:creationId xmlns:a16="http://schemas.microsoft.com/office/drawing/2014/main" id="{C0F6039B-D945-4343-8C53-87D4543F3B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 smtClean="0"/>
              <a:t>IGT Fabric Updates</a:t>
            </a:r>
            <a:endParaRPr lang="nl-NL" dirty="0"/>
          </a:p>
        </p:txBody>
      </p:sp>
      <p:sp>
        <p:nvSpPr>
          <p:cNvPr id="13" name="Afbeelding">
            <a:extLst>
              <a:ext uri="{FF2B5EF4-FFF2-40B4-BE49-F238E27FC236}">
                <a16:creationId xmlns:a16="http://schemas.microsoft.com/office/drawing/2014/main" id="{FE170D58-885D-C949-B35D-094D7AD09063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3561478" y="-8163"/>
            <a:ext cx="7950167" cy="6104164"/>
          </a:xfrm>
          <a:custGeom>
            <a:avLst/>
            <a:gdLst>
              <a:gd name="connsiteX0" fmla="*/ 0 w 15893238"/>
              <a:gd name="connsiteY0" fmla="*/ 0 h 12192000"/>
              <a:gd name="connsiteX1" fmla="*/ 15893238 w 15893238"/>
              <a:gd name="connsiteY1" fmla="*/ 0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5893238"/>
              <a:gd name="connsiteY0" fmla="*/ 0 h 12192000"/>
              <a:gd name="connsiteX1" fmla="*/ 13019409 w 15893238"/>
              <a:gd name="connsiteY1" fmla="*/ 375558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68395 w 13068395"/>
              <a:gd name="connsiteY2" fmla="*/ 11685814 h 12192000"/>
              <a:gd name="connsiteX3" fmla="*/ 0 w 13068395"/>
              <a:gd name="connsiteY3" fmla="*/ 12192000 h 12192000"/>
              <a:gd name="connsiteX4" fmla="*/ 0 w 13068395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10175 w 13068395"/>
              <a:gd name="connsiteY2" fmla="*/ 3265714 h 12192000"/>
              <a:gd name="connsiteX3" fmla="*/ 13068395 w 13068395"/>
              <a:gd name="connsiteY3" fmla="*/ 11685814 h 12192000"/>
              <a:gd name="connsiteX4" fmla="*/ 0 w 13068395"/>
              <a:gd name="connsiteY4" fmla="*/ 12192000 h 12192000"/>
              <a:gd name="connsiteX5" fmla="*/ 0 w 13068395"/>
              <a:gd name="connsiteY5" fmla="*/ 0 h 12192000"/>
              <a:gd name="connsiteX0" fmla="*/ 0 w 15508447"/>
              <a:gd name="connsiteY0" fmla="*/ 0 h 12192000"/>
              <a:gd name="connsiteX1" fmla="*/ 13019409 w 15508447"/>
              <a:gd name="connsiteY1" fmla="*/ 375558 h 12192000"/>
              <a:gd name="connsiteX2" fmla="*/ 15508447 w 15508447"/>
              <a:gd name="connsiteY2" fmla="*/ 6858000 h 12192000"/>
              <a:gd name="connsiteX3" fmla="*/ 13068395 w 15508447"/>
              <a:gd name="connsiteY3" fmla="*/ 11685814 h 12192000"/>
              <a:gd name="connsiteX4" fmla="*/ 0 w 15508447"/>
              <a:gd name="connsiteY4" fmla="*/ 12192000 h 12192000"/>
              <a:gd name="connsiteX5" fmla="*/ 0 w 15508447"/>
              <a:gd name="connsiteY5" fmla="*/ 0 h 12192000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068395 w 15508447"/>
              <a:gd name="connsiteY3" fmla="*/ 11702142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999123 w 15508447"/>
              <a:gd name="connsiteY3" fmla="*/ 12208328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884004"/>
              <a:gd name="connsiteY0" fmla="*/ 16328 h 12208328"/>
              <a:gd name="connsiteX1" fmla="*/ 13443951 w 15884004"/>
              <a:gd name="connsiteY1" fmla="*/ 0 h 12208328"/>
              <a:gd name="connsiteX2" fmla="*/ 15884004 w 15884004"/>
              <a:gd name="connsiteY2" fmla="*/ 6890657 h 12208328"/>
              <a:gd name="connsiteX3" fmla="*/ 13999123 w 15884004"/>
              <a:gd name="connsiteY3" fmla="*/ 12208328 h 12208328"/>
              <a:gd name="connsiteX4" fmla="*/ 0 w 15884004"/>
              <a:gd name="connsiteY4" fmla="*/ 12208328 h 12208328"/>
              <a:gd name="connsiteX5" fmla="*/ 0 w 15884004"/>
              <a:gd name="connsiteY5" fmla="*/ 16328 h 12208328"/>
              <a:gd name="connsiteX0" fmla="*/ 0 w 15557432"/>
              <a:gd name="connsiteY0" fmla="*/ 16328 h 12208328"/>
              <a:gd name="connsiteX1" fmla="*/ 13443951 w 15557432"/>
              <a:gd name="connsiteY1" fmla="*/ 0 h 12208328"/>
              <a:gd name="connsiteX2" fmla="*/ 15557432 w 15557432"/>
              <a:gd name="connsiteY2" fmla="*/ 6939643 h 12208328"/>
              <a:gd name="connsiteX3" fmla="*/ 13999123 w 15557432"/>
              <a:gd name="connsiteY3" fmla="*/ 12208328 h 12208328"/>
              <a:gd name="connsiteX4" fmla="*/ 0 w 15557432"/>
              <a:gd name="connsiteY4" fmla="*/ 12208328 h 12208328"/>
              <a:gd name="connsiteX5" fmla="*/ 0 w 155574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999123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656223 w 15900332"/>
              <a:gd name="connsiteY3" fmla="*/ 11832771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4015452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900332" h="12208328">
                <a:moveTo>
                  <a:pt x="0" y="16328"/>
                </a:moveTo>
                <a:lnTo>
                  <a:pt x="13443951" y="0"/>
                </a:lnTo>
                <a:lnTo>
                  <a:pt x="15900332" y="6923315"/>
                </a:lnTo>
                <a:lnTo>
                  <a:pt x="14015452" y="12208328"/>
                </a:lnTo>
                <a:lnTo>
                  <a:pt x="0" y="12208328"/>
                </a:lnTo>
                <a:lnTo>
                  <a:pt x="0" y="16328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458" y="6143096"/>
            <a:ext cx="535375" cy="66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239866"/>
      </p:ext>
    </p:extLst>
  </p:cSld>
  <p:clrMapOvr>
    <a:masterClrMapping/>
  </p:clrMapOvr>
  <p:transition spd="med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eeld schermvull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Afbeelding"/>
          <p:cNvSpPr>
            <a:spLocks noGrp="1"/>
          </p:cNvSpPr>
          <p:nvPr>
            <p:ph type="pic" idx="13"/>
          </p:nvPr>
        </p:nvSpPr>
        <p:spPr>
          <a:xfrm>
            <a:off x="-30990" y="-9755"/>
            <a:ext cx="12253980" cy="6877513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986964373"/>
      </p:ext>
    </p:extLst>
  </p:cSld>
  <p:clrMapOvr>
    <a:masterClrMapping/>
  </p:clrMapOvr>
  <p:transition spd="med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eeld schermv. vlak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Afbeelding"/>
          <p:cNvSpPr>
            <a:spLocks noGrp="1"/>
          </p:cNvSpPr>
          <p:nvPr>
            <p:ph type="pic" idx="13"/>
          </p:nvPr>
        </p:nvSpPr>
        <p:spPr>
          <a:xfrm>
            <a:off x="-16329" y="0"/>
            <a:ext cx="12208329" cy="6882248"/>
          </a:xfrm>
          <a:custGeom>
            <a:avLst/>
            <a:gdLst>
              <a:gd name="connsiteX0" fmla="*/ 0 w 24384000"/>
              <a:gd name="connsiteY0" fmla="*/ 0 h 13748168"/>
              <a:gd name="connsiteX1" fmla="*/ 24384000 w 24384000"/>
              <a:gd name="connsiteY1" fmla="*/ 0 h 13748168"/>
              <a:gd name="connsiteX2" fmla="*/ 24384000 w 24384000"/>
              <a:gd name="connsiteY2" fmla="*/ 13748168 h 13748168"/>
              <a:gd name="connsiteX3" fmla="*/ 0 w 24384000"/>
              <a:gd name="connsiteY3" fmla="*/ 13748168 h 13748168"/>
              <a:gd name="connsiteX4" fmla="*/ 0 w 24384000"/>
              <a:gd name="connsiteY4" fmla="*/ 0 h 13748168"/>
              <a:gd name="connsiteX0" fmla="*/ 0 w 24384000"/>
              <a:gd name="connsiteY0" fmla="*/ 0 h 13764497"/>
              <a:gd name="connsiteX1" fmla="*/ 24384000 w 24384000"/>
              <a:gd name="connsiteY1" fmla="*/ 0 h 13764497"/>
              <a:gd name="connsiteX2" fmla="*/ 24384000 w 24384000"/>
              <a:gd name="connsiteY2" fmla="*/ 13748168 h 13764497"/>
              <a:gd name="connsiteX3" fmla="*/ 12344400 w 24384000"/>
              <a:gd name="connsiteY3" fmla="*/ 13764497 h 13764497"/>
              <a:gd name="connsiteX4" fmla="*/ 0 w 24384000"/>
              <a:gd name="connsiteY4" fmla="*/ 0 h 13764497"/>
              <a:gd name="connsiteX0" fmla="*/ 0 w 24384000"/>
              <a:gd name="connsiteY0" fmla="*/ 0 h 13764497"/>
              <a:gd name="connsiteX1" fmla="*/ 24384000 w 24384000"/>
              <a:gd name="connsiteY1" fmla="*/ 0 h 13764497"/>
              <a:gd name="connsiteX2" fmla="*/ 24384000 w 24384000"/>
              <a:gd name="connsiteY2" fmla="*/ 13748168 h 13764497"/>
              <a:gd name="connsiteX3" fmla="*/ 12344400 w 24384000"/>
              <a:gd name="connsiteY3" fmla="*/ 13764497 h 13764497"/>
              <a:gd name="connsiteX4" fmla="*/ 4539343 w 24384000"/>
              <a:gd name="connsiteY4" fmla="*/ 5061857 h 13764497"/>
              <a:gd name="connsiteX5" fmla="*/ 0 w 24384000"/>
              <a:gd name="connsiteY5" fmla="*/ 0 h 13764497"/>
              <a:gd name="connsiteX0" fmla="*/ 16329 w 24400329"/>
              <a:gd name="connsiteY0" fmla="*/ 0 h 13764497"/>
              <a:gd name="connsiteX1" fmla="*/ 24400329 w 24400329"/>
              <a:gd name="connsiteY1" fmla="*/ 0 h 13764497"/>
              <a:gd name="connsiteX2" fmla="*/ 24400329 w 24400329"/>
              <a:gd name="connsiteY2" fmla="*/ 13748168 h 13764497"/>
              <a:gd name="connsiteX3" fmla="*/ 12360729 w 24400329"/>
              <a:gd name="connsiteY3" fmla="*/ 13764497 h 13764497"/>
              <a:gd name="connsiteX4" fmla="*/ 0 w 24400329"/>
              <a:gd name="connsiteY4" fmla="*/ 6874328 h 13764497"/>
              <a:gd name="connsiteX5" fmla="*/ 16329 w 24400329"/>
              <a:gd name="connsiteY5" fmla="*/ 0 h 13764497"/>
              <a:gd name="connsiteX0" fmla="*/ 32658 w 24416658"/>
              <a:gd name="connsiteY0" fmla="*/ 0 h 13764497"/>
              <a:gd name="connsiteX1" fmla="*/ 24416658 w 24416658"/>
              <a:gd name="connsiteY1" fmla="*/ 0 h 13764497"/>
              <a:gd name="connsiteX2" fmla="*/ 24416658 w 24416658"/>
              <a:gd name="connsiteY2" fmla="*/ 13748168 h 13764497"/>
              <a:gd name="connsiteX3" fmla="*/ 12377058 w 24416658"/>
              <a:gd name="connsiteY3" fmla="*/ 13764497 h 13764497"/>
              <a:gd name="connsiteX4" fmla="*/ 0 w 24416658"/>
              <a:gd name="connsiteY4" fmla="*/ 8850086 h 13764497"/>
              <a:gd name="connsiteX5" fmla="*/ 32658 w 24416658"/>
              <a:gd name="connsiteY5" fmla="*/ 0 h 13764497"/>
              <a:gd name="connsiteX0" fmla="*/ 32658 w 24416658"/>
              <a:gd name="connsiteY0" fmla="*/ 0 h 13748168"/>
              <a:gd name="connsiteX1" fmla="*/ 24416658 w 24416658"/>
              <a:gd name="connsiteY1" fmla="*/ 0 h 13748168"/>
              <a:gd name="connsiteX2" fmla="*/ 24416658 w 24416658"/>
              <a:gd name="connsiteY2" fmla="*/ 13748168 h 13748168"/>
              <a:gd name="connsiteX3" fmla="*/ 14597744 w 24416658"/>
              <a:gd name="connsiteY3" fmla="*/ 13748168 h 13748168"/>
              <a:gd name="connsiteX4" fmla="*/ 0 w 24416658"/>
              <a:gd name="connsiteY4" fmla="*/ 8850086 h 13748168"/>
              <a:gd name="connsiteX5" fmla="*/ 32658 w 24416658"/>
              <a:gd name="connsiteY5" fmla="*/ 0 h 13748168"/>
              <a:gd name="connsiteX0" fmla="*/ 32658 w 24416658"/>
              <a:gd name="connsiteY0" fmla="*/ 0 h 13764496"/>
              <a:gd name="connsiteX1" fmla="*/ 24416658 w 24416658"/>
              <a:gd name="connsiteY1" fmla="*/ 0 h 13764496"/>
              <a:gd name="connsiteX2" fmla="*/ 24416658 w 24416658"/>
              <a:gd name="connsiteY2" fmla="*/ 13748168 h 13764496"/>
              <a:gd name="connsiteX3" fmla="*/ 14173201 w 24416658"/>
              <a:gd name="connsiteY3" fmla="*/ 13764496 h 13764496"/>
              <a:gd name="connsiteX4" fmla="*/ 0 w 24416658"/>
              <a:gd name="connsiteY4" fmla="*/ 8850086 h 13764496"/>
              <a:gd name="connsiteX5" fmla="*/ 32658 w 24416658"/>
              <a:gd name="connsiteY5" fmla="*/ 0 h 13764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416658" h="13764496">
                <a:moveTo>
                  <a:pt x="32658" y="0"/>
                </a:moveTo>
                <a:lnTo>
                  <a:pt x="24416658" y="0"/>
                </a:lnTo>
                <a:lnTo>
                  <a:pt x="24416658" y="13748168"/>
                </a:lnTo>
                <a:lnTo>
                  <a:pt x="14173201" y="13764496"/>
                </a:lnTo>
                <a:lnTo>
                  <a:pt x="0" y="8850086"/>
                </a:lnTo>
                <a:lnTo>
                  <a:pt x="32658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587" name="Foto bijschrift"/>
          <p:cNvSpPr txBox="1">
            <a:spLocks noGrp="1"/>
          </p:cNvSpPr>
          <p:nvPr>
            <p:ph type="body" sz="quarter" idx="14"/>
          </p:nvPr>
        </p:nvSpPr>
        <p:spPr>
          <a:xfrm>
            <a:off x="317500" y="4774991"/>
            <a:ext cx="3066720" cy="1759368"/>
          </a:xfrm>
          <a:prstGeom prst="rect">
            <a:avLst/>
          </a:prstGeom>
        </p:spPr>
        <p:txBody>
          <a:bodyPr anchor="b"/>
          <a:lstStyle>
            <a:lvl1pPr>
              <a:defRPr sz="1251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738640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rot="5400000">
            <a:off x="-3093640" y="3429000"/>
            <a:ext cx="6858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1447800" y="6356351"/>
            <a:ext cx="1255779" cy="365125"/>
          </a:xfrm>
        </p:spPr>
        <p:txBody>
          <a:bodyPr/>
          <a:lstStyle/>
          <a:p>
            <a:r>
              <a:rPr lang="en-US" smtClean="0"/>
              <a:t>May 2024</a:t>
            </a:r>
            <a:endParaRPr lang="en-GB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5600" y="6356351"/>
            <a:ext cx="7520880" cy="365125"/>
          </a:xfrm>
        </p:spPr>
        <p:txBody>
          <a:bodyPr/>
          <a:lstStyle/>
          <a:p>
            <a:r>
              <a:rPr lang="en-US" smtClean="0"/>
              <a:t>IGT Fabric Updates</a:t>
            </a:r>
            <a:endParaRPr lang="en-GB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501" y="6356351"/>
            <a:ext cx="973899" cy="365125"/>
          </a:xfrm>
        </p:spPr>
        <p:txBody>
          <a:bodyPr/>
          <a:lstStyle/>
          <a:p>
            <a:fld id="{A423C6C7-C0F9-497B-BEFB-D2FC0D2E643A}" type="slidenum">
              <a:rPr lang="en-GB" smtClean="0"/>
              <a:t>‹#›</a:t>
            </a:fld>
            <a:endParaRPr lang="en-GB"/>
          </a:p>
        </p:txBody>
      </p:sp>
      <p:pic>
        <p:nvPicPr>
          <p:cNvPr id="14" name="Picture 2" descr="H:\Home\davidg\EUGridPMA\IGTF\IGTF-logos\IGTF-logo-mini.wmf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609599" y="6356351"/>
            <a:ext cx="791685" cy="4179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eeld schermv. vlak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Afbeelding"/>
          <p:cNvSpPr>
            <a:spLocks noGrp="1"/>
          </p:cNvSpPr>
          <p:nvPr>
            <p:ph type="pic" idx="13"/>
          </p:nvPr>
        </p:nvSpPr>
        <p:spPr>
          <a:xfrm>
            <a:off x="-4464" y="-16693"/>
            <a:ext cx="11250792" cy="6875057"/>
          </a:xfrm>
          <a:custGeom>
            <a:avLst/>
            <a:gdLst>
              <a:gd name="connsiteX0" fmla="*/ 0 w 22501585"/>
              <a:gd name="connsiteY0" fmla="*/ 0 h 13717457"/>
              <a:gd name="connsiteX1" fmla="*/ 22501585 w 22501585"/>
              <a:gd name="connsiteY1" fmla="*/ 0 h 13717457"/>
              <a:gd name="connsiteX2" fmla="*/ 22501585 w 22501585"/>
              <a:gd name="connsiteY2" fmla="*/ 13717457 h 13717457"/>
              <a:gd name="connsiteX3" fmla="*/ 0 w 22501585"/>
              <a:gd name="connsiteY3" fmla="*/ 13717457 h 13717457"/>
              <a:gd name="connsiteX4" fmla="*/ 0 w 22501585"/>
              <a:gd name="connsiteY4" fmla="*/ 0 h 13717457"/>
              <a:gd name="connsiteX0" fmla="*/ 0 w 22501585"/>
              <a:gd name="connsiteY0" fmla="*/ 0 h 13717457"/>
              <a:gd name="connsiteX1" fmla="*/ 17896927 w 22501585"/>
              <a:gd name="connsiteY1" fmla="*/ 0 h 13717457"/>
              <a:gd name="connsiteX2" fmla="*/ 22501585 w 22501585"/>
              <a:gd name="connsiteY2" fmla="*/ 13717457 h 13717457"/>
              <a:gd name="connsiteX3" fmla="*/ 0 w 22501585"/>
              <a:gd name="connsiteY3" fmla="*/ 13717457 h 13717457"/>
              <a:gd name="connsiteX4" fmla="*/ 0 w 22501585"/>
              <a:gd name="connsiteY4" fmla="*/ 0 h 13717457"/>
              <a:gd name="connsiteX0" fmla="*/ 0 w 22501585"/>
              <a:gd name="connsiteY0" fmla="*/ 16329 h 13733786"/>
              <a:gd name="connsiteX1" fmla="*/ 17456057 w 22501585"/>
              <a:gd name="connsiteY1" fmla="*/ 0 h 13733786"/>
              <a:gd name="connsiteX2" fmla="*/ 22501585 w 22501585"/>
              <a:gd name="connsiteY2" fmla="*/ 13733786 h 13733786"/>
              <a:gd name="connsiteX3" fmla="*/ 0 w 22501585"/>
              <a:gd name="connsiteY3" fmla="*/ 13733786 h 13733786"/>
              <a:gd name="connsiteX4" fmla="*/ 0 w 22501585"/>
              <a:gd name="connsiteY4" fmla="*/ 16329 h 13733786"/>
              <a:gd name="connsiteX0" fmla="*/ 0 w 22501585"/>
              <a:gd name="connsiteY0" fmla="*/ 32657 h 13750114"/>
              <a:gd name="connsiteX1" fmla="*/ 17080499 w 22501585"/>
              <a:gd name="connsiteY1" fmla="*/ 0 h 13750114"/>
              <a:gd name="connsiteX2" fmla="*/ 22501585 w 22501585"/>
              <a:gd name="connsiteY2" fmla="*/ 13750114 h 13750114"/>
              <a:gd name="connsiteX3" fmla="*/ 0 w 22501585"/>
              <a:gd name="connsiteY3" fmla="*/ 13750114 h 13750114"/>
              <a:gd name="connsiteX4" fmla="*/ 0 w 22501585"/>
              <a:gd name="connsiteY4" fmla="*/ 32657 h 13750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01585" h="13750114">
                <a:moveTo>
                  <a:pt x="0" y="32657"/>
                </a:moveTo>
                <a:lnTo>
                  <a:pt x="17080499" y="0"/>
                </a:lnTo>
                <a:lnTo>
                  <a:pt x="22501585" y="13750114"/>
                </a:lnTo>
                <a:lnTo>
                  <a:pt x="0" y="13750114"/>
                </a:lnTo>
                <a:lnTo>
                  <a:pt x="0" y="32657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596" name="Foto bijschrift"/>
          <p:cNvSpPr txBox="1">
            <a:spLocks noGrp="1"/>
          </p:cNvSpPr>
          <p:nvPr>
            <p:ph type="body" sz="quarter" idx="14"/>
          </p:nvPr>
        </p:nvSpPr>
        <p:spPr>
          <a:xfrm>
            <a:off x="9427634" y="323642"/>
            <a:ext cx="2443031" cy="6210719"/>
          </a:xfrm>
          <a:prstGeom prst="rect">
            <a:avLst/>
          </a:prstGeom>
        </p:spPr>
        <p:txBody>
          <a:bodyPr/>
          <a:lstStyle>
            <a:lvl1pPr algn="r">
              <a:defRPr sz="1251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09438274"/>
      </p:ext>
    </p:extLst>
  </p:cSld>
  <p:clrMapOvr>
    <a:masterClrMapping/>
  </p:clrMapOvr>
  <p:transition spd="med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eeld schermv. vlak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Afbeelding"/>
          <p:cNvSpPr>
            <a:spLocks noGrp="1"/>
          </p:cNvSpPr>
          <p:nvPr>
            <p:ph type="pic" idx="13"/>
          </p:nvPr>
        </p:nvSpPr>
        <p:spPr>
          <a:xfrm>
            <a:off x="-4465" y="-30898"/>
            <a:ext cx="12234565" cy="6889263"/>
          </a:xfrm>
          <a:custGeom>
            <a:avLst/>
            <a:gdLst>
              <a:gd name="connsiteX0" fmla="*/ 0 w 24401860"/>
              <a:gd name="connsiteY0" fmla="*/ 0 h 13745869"/>
              <a:gd name="connsiteX1" fmla="*/ 24401860 w 24401860"/>
              <a:gd name="connsiteY1" fmla="*/ 0 h 13745869"/>
              <a:gd name="connsiteX2" fmla="*/ 24401860 w 24401860"/>
              <a:gd name="connsiteY2" fmla="*/ 13745869 h 13745869"/>
              <a:gd name="connsiteX3" fmla="*/ 0 w 24401860"/>
              <a:gd name="connsiteY3" fmla="*/ 13745869 h 13745869"/>
              <a:gd name="connsiteX4" fmla="*/ 0 w 24401860"/>
              <a:gd name="connsiteY4" fmla="*/ 0 h 13745869"/>
              <a:gd name="connsiteX0" fmla="*/ 0 w 24401860"/>
              <a:gd name="connsiteY0" fmla="*/ 32657 h 13778526"/>
              <a:gd name="connsiteX1" fmla="*/ 10244988 w 24401860"/>
              <a:gd name="connsiteY1" fmla="*/ 0 h 13778526"/>
              <a:gd name="connsiteX2" fmla="*/ 24401860 w 24401860"/>
              <a:gd name="connsiteY2" fmla="*/ 13778526 h 13778526"/>
              <a:gd name="connsiteX3" fmla="*/ 0 w 24401860"/>
              <a:gd name="connsiteY3" fmla="*/ 13778526 h 13778526"/>
              <a:gd name="connsiteX4" fmla="*/ 0 w 24401860"/>
              <a:gd name="connsiteY4" fmla="*/ 32657 h 13778526"/>
              <a:gd name="connsiteX0" fmla="*/ 0 w 24401860"/>
              <a:gd name="connsiteY0" fmla="*/ 32657 h 13778526"/>
              <a:gd name="connsiteX1" fmla="*/ 10244988 w 24401860"/>
              <a:gd name="connsiteY1" fmla="*/ 0 h 13778526"/>
              <a:gd name="connsiteX2" fmla="*/ 15423101 w 24401860"/>
              <a:gd name="connsiteY2" fmla="*/ 5074668 h 13778526"/>
              <a:gd name="connsiteX3" fmla="*/ 24401860 w 24401860"/>
              <a:gd name="connsiteY3" fmla="*/ 13778526 h 13778526"/>
              <a:gd name="connsiteX4" fmla="*/ 0 w 24401860"/>
              <a:gd name="connsiteY4" fmla="*/ 13778526 h 13778526"/>
              <a:gd name="connsiteX5" fmla="*/ 0 w 24401860"/>
              <a:gd name="connsiteY5" fmla="*/ 32657 h 13778526"/>
              <a:gd name="connsiteX0" fmla="*/ 0 w 24469130"/>
              <a:gd name="connsiteY0" fmla="*/ 32657 h 13778526"/>
              <a:gd name="connsiteX1" fmla="*/ 10244988 w 24469130"/>
              <a:gd name="connsiteY1" fmla="*/ 0 h 13778526"/>
              <a:gd name="connsiteX2" fmla="*/ 24469130 w 24469130"/>
              <a:gd name="connsiteY2" fmla="*/ 5384911 h 13778526"/>
              <a:gd name="connsiteX3" fmla="*/ 24401860 w 24469130"/>
              <a:gd name="connsiteY3" fmla="*/ 13778526 h 13778526"/>
              <a:gd name="connsiteX4" fmla="*/ 0 w 24469130"/>
              <a:gd name="connsiteY4" fmla="*/ 13778526 h 13778526"/>
              <a:gd name="connsiteX5" fmla="*/ 0 w 24469130"/>
              <a:gd name="connsiteY5" fmla="*/ 32657 h 1377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469130" h="13778526">
                <a:moveTo>
                  <a:pt x="0" y="32657"/>
                </a:moveTo>
                <a:lnTo>
                  <a:pt x="10244988" y="0"/>
                </a:lnTo>
                <a:lnTo>
                  <a:pt x="24469130" y="5384911"/>
                </a:lnTo>
                <a:lnTo>
                  <a:pt x="24401860" y="13778526"/>
                </a:lnTo>
                <a:lnTo>
                  <a:pt x="0" y="13778526"/>
                </a:lnTo>
                <a:lnTo>
                  <a:pt x="0" y="32657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605" name="Foto bijschrift"/>
          <p:cNvSpPr txBox="1">
            <a:spLocks noGrp="1"/>
          </p:cNvSpPr>
          <p:nvPr>
            <p:ph type="body" sz="quarter" idx="14"/>
          </p:nvPr>
        </p:nvSpPr>
        <p:spPr>
          <a:xfrm>
            <a:off x="8385738" y="323642"/>
            <a:ext cx="3484927" cy="1997692"/>
          </a:xfrm>
          <a:prstGeom prst="rect">
            <a:avLst/>
          </a:prstGeom>
        </p:spPr>
        <p:txBody>
          <a:bodyPr/>
          <a:lstStyle>
            <a:lvl1pPr algn="r">
              <a:defRPr sz="1251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0218743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cxnSp>
        <p:nvCxnSpPr>
          <p:cNvPr id="6" name="Straight Connector 5"/>
          <p:cNvCxnSpPr/>
          <p:nvPr userDrawn="1"/>
        </p:nvCxnSpPr>
        <p:spPr>
          <a:xfrm rot="5400000">
            <a:off x="-3093640" y="3429000"/>
            <a:ext cx="6858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1447800" y="6356351"/>
            <a:ext cx="1255779" cy="365125"/>
          </a:xfrm>
        </p:spPr>
        <p:txBody>
          <a:bodyPr/>
          <a:lstStyle/>
          <a:p>
            <a:r>
              <a:rPr lang="en-US" smtClean="0"/>
              <a:t>May 2024</a:t>
            </a:r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5600" y="6356351"/>
            <a:ext cx="7520880" cy="365125"/>
          </a:xfrm>
        </p:spPr>
        <p:txBody>
          <a:bodyPr/>
          <a:lstStyle/>
          <a:p>
            <a:r>
              <a:rPr lang="en-US" smtClean="0"/>
              <a:t>IGT Fabric Updates</a:t>
            </a:r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501" y="6356351"/>
            <a:ext cx="973899" cy="365125"/>
          </a:xfrm>
        </p:spPr>
        <p:txBody>
          <a:bodyPr/>
          <a:lstStyle/>
          <a:p>
            <a:fld id="{A423C6C7-C0F9-497B-BEFB-D2FC0D2E643A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2" descr="H:\Home\davidg\EUGridPMA\IGTF\IGTF-logos\IGTF-logo-mini.wmf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609599" y="6356351"/>
            <a:ext cx="791685" cy="4179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2024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IGT Fabric Updates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3C6C7-C0F9-497B-BEFB-D2FC0D2E643A}" type="slidenum">
              <a:rPr lang="en-GB" smtClean="0"/>
              <a:t>‹#›</a:t>
            </a:fld>
            <a:endParaRPr lang="en-GB"/>
          </a:p>
        </p:txBody>
      </p:sp>
      <p:cxnSp>
        <p:nvCxnSpPr>
          <p:cNvPr id="5" name="Straight Connector 4"/>
          <p:cNvCxnSpPr/>
          <p:nvPr userDrawn="1"/>
        </p:nvCxnSpPr>
        <p:spPr>
          <a:xfrm rot="5400000">
            <a:off x="-3093640" y="3429000"/>
            <a:ext cx="6858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2024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IGT Fabric Updates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3C6C7-C0F9-497B-BEFB-D2FC0D2E643A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rot="5400000">
            <a:off x="-3093640" y="3429000"/>
            <a:ext cx="6858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33.xml"/><Relationship Id="rId26" Type="http://schemas.openxmlformats.org/officeDocument/2006/relationships/slideLayout" Target="../slideLayouts/slideLayout41.xml"/><Relationship Id="rId39" Type="http://schemas.openxmlformats.org/officeDocument/2006/relationships/slideLayout" Target="../slideLayouts/slideLayout54.xml"/><Relationship Id="rId21" Type="http://schemas.openxmlformats.org/officeDocument/2006/relationships/slideLayout" Target="../slideLayouts/slideLayout36.xml"/><Relationship Id="rId34" Type="http://schemas.openxmlformats.org/officeDocument/2006/relationships/slideLayout" Target="../slideLayouts/slideLayout49.xml"/><Relationship Id="rId42" Type="http://schemas.openxmlformats.org/officeDocument/2006/relationships/slideLayout" Target="../slideLayouts/slideLayout57.xml"/><Relationship Id="rId47" Type="http://schemas.openxmlformats.org/officeDocument/2006/relationships/theme" Target="../theme/theme2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26.xml"/><Relationship Id="rId24" Type="http://schemas.openxmlformats.org/officeDocument/2006/relationships/slideLayout" Target="../slideLayouts/slideLayout39.xml"/><Relationship Id="rId32" Type="http://schemas.openxmlformats.org/officeDocument/2006/relationships/slideLayout" Target="../slideLayouts/slideLayout47.xml"/><Relationship Id="rId37" Type="http://schemas.openxmlformats.org/officeDocument/2006/relationships/slideLayout" Target="../slideLayouts/slideLayout52.xml"/><Relationship Id="rId40" Type="http://schemas.openxmlformats.org/officeDocument/2006/relationships/slideLayout" Target="../slideLayouts/slideLayout55.xml"/><Relationship Id="rId45" Type="http://schemas.openxmlformats.org/officeDocument/2006/relationships/slideLayout" Target="../slideLayouts/slideLayout60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23" Type="http://schemas.openxmlformats.org/officeDocument/2006/relationships/slideLayout" Target="../slideLayouts/slideLayout38.xml"/><Relationship Id="rId28" Type="http://schemas.openxmlformats.org/officeDocument/2006/relationships/slideLayout" Target="../slideLayouts/slideLayout43.xml"/><Relationship Id="rId36" Type="http://schemas.openxmlformats.org/officeDocument/2006/relationships/slideLayout" Target="../slideLayouts/slideLayout51.xml"/><Relationship Id="rId49" Type="http://schemas.openxmlformats.org/officeDocument/2006/relationships/image" Target="../media/image8.wmf"/><Relationship Id="rId10" Type="http://schemas.openxmlformats.org/officeDocument/2006/relationships/slideLayout" Target="../slideLayouts/slideLayout25.xml"/><Relationship Id="rId19" Type="http://schemas.openxmlformats.org/officeDocument/2006/relationships/slideLayout" Target="../slideLayouts/slideLayout34.xml"/><Relationship Id="rId31" Type="http://schemas.openxmlformats.org/officeDocument/2006/relationships/slideLayout" Target="../slideLayouts/slideLayout46.xml"/><Relationship Id="rId44" Type="http://schemas.openxmlformats.org/officeDocument/2006/relationships/slideLayout" Target="../slideLayouts/slideLayout59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Relationship Id="rId22" Type="http://schemas.openxmlformats.org/officeDocument/2006/relationships/slideLayout" Target="../slideLayouts/slideLayout37.xml"/><Relationship Id="rId27" Type="http://schemas.openxmlformats.org/officeDocument/2006/relationships/slideLayout" Target="../slideLayouts/slideLayout42.xml"/><Relationship Id="rId30" Type="http://schemas.openxmlformats.org/officeDocument/2006/relationships/slideLayout" Target="../slideLayouts/slideLayout45.xml"/><Relationship Id="rId35" Type="http://schemas.openxmlformats.org/officeDocument/2006/relationships/slideLayout" Target="../slideLayouts/slideLayout50.xml"/><Relationship Id="rId43" Type="http://schemas.openxmlformats.org/officeDocument/2006/relationships/slideLayout" Target="../slideLayouts/slideLayout58.xml"/><Relationship Id="rId48" Type="http://schemas.openxmlformats.org/officeDocument/2006/relationships/image" Target="../media/image7.png"/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5" Type="http://schemas.openxmlformats.org/officeDocument/2006/relationships/slideLayout" Target="../slideLayouts/slideLayout40.xml"/><Relationship Id="rId33" Type="http://schemas.openxmlformats.org/officeDocument/2006/relationships/slideLayout" Target="../slideLayouts/slideLayout48.xml"/><Relationship Id="rId38" Type="http://schemas.openxmlformats.org/officeDocument/2006/relationships/slideLayout" Target="../slideLayouts/slideLayout53.xml"/><Relationship Id="rId46" Type="http://schemas.openxmlformats.org/officeDocument/2006/relationships/slideLayout" Target="../slideLayouts/slideLayout61.xml"/><Relationship Id="rId20" Type="http://schemas.openxmlformats.org/officeDocument/2006/relationships/slideLayout" Target="../slideLayouts/slideLayout35.xml"/><Relationship Id="rId41" Type="http://schemas.openxmlformats.org/officeDocument/2006/relationships/slideLayout" Target="../slideLayouts/slideLayout56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15499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May 2024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59563" y="6356351"/>
            <a:ext cx="82569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IGT Fabric Updates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08501" y="6356351"/>
            <a:ext cx="9738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23C6C7-C0F9-497B-BEFB-D2FC0D2E643A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  <p:sldLayoutId id="2147483813" r:id="rId14"/>
    <p:sldLayoutId id="2147483812" r:id="rId15"/>
  </p:sldLayoutIdLst>
  <p:timing>
    <p:tnLst>
      <p:par>
        <p:cTn id="1" dur="indefinite" restart="never" nodeType="tmRoot"/>
      </p:par>
    </p:tnLst>
  </p:timing>
  <p:hf sldNum="0" hdr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"/>
          <p:cNvSpPr/>
          <p:nvPr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3" name="Vorm"/>
          <p:cNvSpPr/>
          <p:nvPr/>
        </p:nvSpPr>
        <p:spPr>
          <a:xfrm>
            <a:off x="0" y="6096000"/>
            <a:ext cx="122458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4" name="Vorm"/>
          <p:cNvSpPr/>
          <p:nvPr/>
        </p:nvSpPr>
        <p:spPr>
          <a:xfrm rot="10800000">
            <a:off x="10277843" y="6096000"/>
            <a:ext cx="191415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5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352425" y="6361585"/>
            <a:ext cx="235107" cy="230832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>
              <a:defRPr sz="1500" cap="none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7" name="NIKHEF_LOGO.png" descr="NIKHEF_LOGO.png"/>
          <p:cNvPicPr>
            <a:picLocks noChangeAspect="1"/>
          </p:cNvPicPr>
          <p:nvPr/>
        </p:nvPicPr>
        <p:blipFill>
          <a:blip r:embed="rId48">
            <a:extLst/>
          </a:blip>
          <a:stretch>
            <a:fillRect/>
          </a:stretch>
        </p:blipFill>
        <p:spPr>
          <a:xfrm>
            <a:off x="10767483" y="6269196"/>
            <a:ext cx="1061877" cy="415608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Hoofdtekst - niveau één…"/>
          <p:cNvSpPr txBox="1">
            <a:spLocks noGrp="1"/>
          </p:cNvSpPr>
          <p:nvPr>
            <p:ph type="body" idx="1"/>
          </p:nvPr>
        </p:nvSpPr>
        <p:spPr>
          <a:xfrm>
            <a:off x="317500" y="323641"/>
            <a:ext cx="5511800" cy="5464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/>
          <a:p>
            <a:r>
              <a:rPr dirty="0" err="1"/>
              <a:t>Hoofdtekst</a:t>
            </a:r>
            <a:r>
              <a:rPr dirty="0"/>
              <a:t> - </a:t>
            </a:r>
            <a:r>
              <a:rPr dirty="0" err="1"/>
              <a:t>niveau</a:t>
            </a:r>
            <a:r>
              <a:rPr dirty="0"/>
              <a:t> </a:t>
            </a:r>
            <a:r>
              <a:rPr dirty="0" err="1"/>
              <a:t>één</a:t>
            </a:r>
            <a:endParaRPr dirty="0"/>
          </a:p>
          <a:p>
            <a:pPr lvl="1"/>
            <a:r>
              <a:rPr dirty="0" err="1"/>
              <a:t>Hoofdtekst</a:t>
            </a:r>
            <a:r>
              <a:rPr dirty="0"/>
              <a:t> - </a:t>
            </a:r>
            <a:r>
              <a:rPr dirty="0" err="1"/>
              <a:t>niveau</a:t>
            </a:r>
            <a:r>
              <a:rPr dirty="0"/>
              <a:t> twee</a:t>
            </a:r>
          </a:p>
          <a:p>
            <a:pPr lvl="2"/>
            <a:r>
              <a:rPr dirty="0" err="1"/>
              <a:t>Hoofdtekst</a:t>
            </a:r>
            <a:r>
              <a:rPr dirty="0"/>
              <a:t> - </a:t>
            </a:r>
            <a:r>
              <a:rPr dirty="0" err="1"/>
              <a:t>niveau</a:t>
            </a:r>
            <a:r>
              <a:rPr dirty="0"/>
              <a:t> </a:t>
            </a:r>
            <a:r>
              <a:rPr dirty="0" err="1"/>
              <a:t>drie</a:t>
            </a:r>
            <a:endParaRPr dirty="0"/>
          </a:p>
          <a:p>
            <a:pPr lvl="3"/>
            <a:r>
              <a:rPr dirty="0" err="1"/>
              <a:t>Hoofdtekst</a:t>
            </a:r>
            <a:r>
              <a:rPr dirty="0"/>
              <a:t> - </a:t>
            </a:r>
            <a:r>
              <a:rPr dirty="0" err="1"/>
              <a:t>niveau</a:t>
            </a:r>
            <a:r>
              <a:rPr dirty="0"/>
              <a:t> </a:t>
            </a:r>
            <a:r>
              <a:rPr dirty="0" err="1"/>
              <a:t>vier</a:t>
            </a:r>
            <a:endParaRPr dirty="0"/>
          </a:p>
          <a:p>
            <a:pPr lvl="4"/>
            <a:r>
              <a:rPr dirty="0" err="1"/>
              <a:t>Hoofdtekst</a:t>
            </a:r>
            <a:r>
              <a:rPr dirty="0"/>
              <a:t> - </a:t>
            </a:r>
            <a:r>
              <a:rPr dirty="0" err="1"/>
              <a:t>niveau</a:t>
            </a:r>
            <a:r>
              <a:rPr dirty="0"/>
              <a:t> </a:t>
            </a:r>
            <a:r>
              <a:rPr dirty="0" err="1"/>
              <a:t>vijf</a:t>
            </a:r>
            <a:endParaRPr dirty="0"/>
          </a:p>
        </p:txBody>
      </p:sp>
      <p:sp>
        <p:nvSpPr>
          <p:cNvPr id="10" name="Tijdelijke aanduiding voor voettekst 9">
            <a:extLst>
              <a:ext uri="{FF2B5EF4-FFF2-40B4-BE49-F238E27FC236}">
                <a16:creationId xmlns:a16="http://schemas.microsoft.com/office/drawing/2014/main" id="{69D6A5BF-E03A-3B42-9900-EB97AADCDC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50" y="6143096"/>
            <a:ext cx="8423308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 smtClean="0"/>
              <a:t>IGT Fabric Updates</a:t>
            </a:r>
            <a:endParaRPr lang="nl-NL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458" y="6143096"/>
            <a:ext cx="535375" cy="66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604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  <p:sldLayoutId id="2147483827" r:id="rId13"/>
    <p:sldLayoutId id="2147483828" r:id="rId14"/>
    <p:sldLayoutId id="2147483829" r:id="rId15"/>
    <p:sldLayoutId id="2147483830" r:id="rId16"/>
    <p:sldLayoutId id="2147483831" r:id="rId17"/>
    <p:sldLayoutId id="2147483832" r:id="rId18"/>
    <p:sldLayoutId id="2147483833" r:id="rId19"/>
    <p:sldLayoutId id="2147483834" r:id="rId20"/>
    <p:sldLayoutId id="2147483835" r:id="rId21"/>
    <p:sldLayoutId id="2147483836" r:id="rId22"/>
    <p:sldLayoutId id="2147483837" r:id="rId23"/>
    <p:sldLayoutId id="2147483838" r:id="rId24"/>
    <p:sldLayoutId id="2147483839" r:id="rId25"/>
    <p:sldLayoutId id="2147483840" r:id="rId26"/>
    <p:sldLayoutId id="2147483841" r:id="rId27"/>
    <p:sldLayoutId id="2147483842" r:id="rId28"/>
    <p:sldLayoutId id="2147483843" r:id="rId29"/>
    <p:sldLayoutId id="2147483844" r:id="rId30"/>
    <p:sldLayoutId id="2147483845" r:id="rId31"/>
    <p:sldLayoutId id="2147483846" r:id="rId32"/>
    <p:sldLayoutId id="2147483847" r:id="rId33"/>
    <p:sldLayoutId id="2147483848" r:id="rId34"/>
    <p:sldLayoutId id="2147483849" r:id="rId35"/>
    <p:sldLayoutId id="2147483850" r:id="rId36"/>
    <p:sldLayoutId id="2147483851" r:id="rId37"/>
    <p:sldLayoutId id="2147483852" r:id="rId38"/>
    <p:sldLayoutId id="2147483853" r:id="rId39"/>
    <p:sldLayoutId id="2147483854" r:id="rId40"/>
    <p:sldLayoutId id="2147483855" r:id="rId41"/>
    <p:sldLayoutId id="2147483856" r:id="rId42"/>
    <p:sldLayoutId id="2147483857" r:id="rId43"/>
    <p:sldLayoutId id="2147483858" r:id="rId44"/>
    <p:sldLayoutId id="2147483859" r:id="rId45"/>
    <p:sldLayoutId id="2147483860" r:id="rId46"/>
  </p:sldLayoutIdLst>
  <p:transition spd="med"/>
  <p:hf sldNum="0" hdr="0"/>
  <p:txStyles>
    <p:titleStyle>
      <a:lvl1pPr marL="0" marR="0" indent="0" algn="l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114297" algn="l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228594" algn="l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342891" algn="l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457189" algn="l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571486" algn="l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685783" algn="l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800080" algn="l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914377" algn="l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9pPr>
    </p:titleStyle>
    <p:bodyStyle>
      <a:lvl1pPr marL="0" marR="0" indent="0" algn="l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67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114297" algn="l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2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228594" algn="l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33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342891" algn="l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67" b="0" i="0" u="none" strike="noStrike" cap="none" spc="0" baseline="0">
          <a:ln>
            <a:noFill/>
          </a:ln>
          <a:solidFill>
            <a:schemeClr val="accent3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457189" algn="l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67" b="0" i="0" u="none" strike="noStrike" cap="none" spc="0" baseline="0">
          <a:ln>
            <a:noFill/>
          </a:ln>
          <a:solidFill>
            <a:schemeClr val="accent3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571486" algn="l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751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685783" algn="l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751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800080" algn="l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751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914377" algn="l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751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bodyStyle>
    <p:otherStyle>
      <a:lvl1pPr marL="0" marR="0" indent="0" algn="l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114297" algn="l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228594" algn="l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342891" algn="l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457189" algn="l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571486" algn="l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685783" algn="l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800080" algn="l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914377" algn="l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wmf"/><Relationship Id="rId5" Type="http://schemas.openxmlformats.org/officeDocument/2006/relationships/image" Target="../media/image20.png"/><Relationship Id="rId4" Type="http://schemas.openxmlformats.org/officeDocument/2006/relationships/image" Target="../media/image19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stackoverflow.com/questions/55550299/java-can-not-load-begin-trusted-certificate-format-certificate" TargetMode="External"/><Relationship Id="rId2" Type="http://schemas.openxmlformats.org/officeDocument/2006/relationships/hyperlink" Target="https://www.nikhef.nl/~davidg/tmp/make-trusted.sh" TargetMode="External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wmf"/><Relationship Id="rId4" Type="http://schemas.openxmlformats.org/officeDocument/2006/relationships/image" Target="../media/image17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mailto:info@eugridpma.or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27700" y="2514599"/>
            <a:ext cx="8435700" cy="1085851"/>
          </a:xfrm>
        </p:spPr>
        <p:txBody>
          <a:bodyPr>
            <a:normAutofit/>
          </a:bodyPr>
          <a:lstStyle/>
          <a:p>
            <a:r>
              <a:rPr lang="en-US" sz="5400" dirty="0" smtClean="0"/>
              <a:t>IGTF Fabric Updates</a:t>
            </a:r>
            <a:endParaRPr lang="en-GB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94172" y="3886200"/>
            <a:ext cx="8136919" cy="1752600"/>
          </a:xfrm>
        </p:spPr>
        <p:txBody>
          <a:bodyPr/>
          <a:lstStyle/>
          <a:p>
            <a:r>
              <a:rPr lang="en-US" dirty="0"/>
              <a:t>status of </a:t>
            </a:r>
            <a:r>
              <a:rPr lang="en-US" dirty="0" smtClean="0"/>
              <a:t>our authorities</a:t>
            </a:r>
            <a:r>
              <a:rPr lang="en-US" dirty="0"/>
              <a:t>, </a:t>
            </a:r>
            <a:r>
              <a:rPr lang="en-US" dirty="0" smtClean="0"/>
              <a:t>trust fabric </a:t>
            </a:r>
            <a:r>
              <a:rPr lang="en-US" dirty="0"/>
              <a:t>news, </a:t>
            </a:r>
            <a:r>
              <a:rPr lang="en-US" dirty="0" smtClean="0"/>
              <a:t>and RHEL9’s (OpenSSL) hash function issues</a:t>
            </a:r>
            <a:endParaRPr lang="en-GB" i="1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70681" y="3105398"/>
            <a:ext cx="2568698" cy="685800"/>
          </a:xfrm>
        </p:spPr>
        <p:txBody>
          <a:bodyPr anchor="t">
            <a:normAutofit lnSpcReduction="10000"/>
          </a:bodyPr>
          <a:lstStyle/>
          <a:p>
            <a:r>
              <a:rPr lang="en-GB" dirty="0" smtClean="0"/>
              <a:t>David Groep</a:t>
            </a:r>
            <a:endParaRPr lang="en-GB" dirty="0"/>
          </a:p>
          <a:p>
            <a:r>
              <a:rPr lang="en-GB" i="1" dirty="0" smtClean="0"/>
              <a:t>davidg@nikhef.nl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995" y="3910891"/>
            <a:ext cx="1143000" cy="443737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228600" y="6019800"/>
            <a:ext cx="2743200" cy="369332"/>
            <a:chOff x="76200" y="3115549"/>
            <a:chExt cx="2743200" cy="36933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7237" y="3165560"/>
              <a:ext cx="382163" cy="254708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76200" y="3115549"/>
              <a:ext cx="2295704" cy="369332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r"/>
              <a:r>
                <a:rPr lang="en-GB" sz="900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the work has received co-funding </a:t>
              </a:r>
              <a:br>
                <a:rPr lang="en-GB" sz="900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en-GB" sz="900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from the European Union</a:t>
              </a:r>
              <a:endParaRPr lang="en-GB" sz="900" i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04403" y="6386074"/>
            <a:ext cx="2819395" cy="369332"/>
            <a:chOff x="152003" y="3481823"/>
            <a:chExt cx="2819395" cy="369332"/>
          </a:xfrm>
        </p:grpSpPr>
        <p:sp>
          <p:nvSpPr>
            <p:cNvPr id="7" name="TextBox 6"/>
            <p:cNvSpPr txBox="1"/>
            <p:nvPr/>
          </p:nvSpPr>
          <p:spPr>
            <a:xfrm>
              <a:off x="152003" y="3481823"/>
              <a:ext cx="2219901" cy="369332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r"/>
              <a:r>
                <a:rPr lang="en-GB" sz="900" i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co-supported by </a:t>
              </a:r>
              <a:r>
                <a:rPr lang="en-GB" sz="900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Nikhef and the  Dutch </a:t>
              </a:r>
              <a:br>
                <a:rPr lang="en-GB" sz="900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en-GB" sz="900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National e-Infrastructure </a:t>
              </a:r>
              <a:r>
                <a:rPr lang="en-GB" sz="900" i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coordinated </a:t>
              </a:r>
              <a:r>
                <a:rPr lang="en-GB" sz="900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by SURF</a:t>
              </a: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7237" y="3539961"/>
              <a:ext cx="534161" cy="272250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971" y="4932235"/>
            <a:ext cx="1238124" cy="53099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28600" y="5582926"/>
            <a:ext cx="2743200" cy="369332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algn="r"/>
            <a:r>
              <a:rPr lang="en-GB" sz="9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part of the work programme of </a:t>
            </a:r>
            <a:br>
              <a:rPr lang="en-GB" sz="9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GB" sz="9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GEANT 5-1 </a:t>
            </a:r>
            <a:r>
              <a:rPr lang="en-GB" sz="9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EnCo</a:t>
            </a:r>
            <a:r>
              <a:rPr lang="en-GB" sz="9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and AARC TREE</a:t>
            </a:r>
            <a:endParaRPr lang="en-GB" sz="9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595" y="4434062"/>
            <a:ext cx="1854730" cy="38558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699" y="228599"/>
            <a:ext cx="2761137" cy="11841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Other CABF </a:t>
            </a:r>
            <a:r>
              <a:rPr lang="en-GB" dirty="0" smtClean="0"/>
              <a:t>things to keep in mind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Server SSL BR has already been updated</a:t>
            </a:r>
          </a:p>
          <a:p>
            <a:pPr lvl="1"/>
            <a:r>
              <a:rPr lang="en-GB" dirty="0" smtClean="0"/>
              <a:t>the provision for using DC prefixing has been retained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But expect shorter </a:t>
            </a:r>
            <a:r>
              <a:rPr lang="en-GB" dirty="0"/>
              <a:t>validity </a:t>
            </a:r>
            <a:r>
              <a:rPr lang="en-GB" dirty="0" smtClean="0"/>
              <a:t>periods in the future</a:t>
            </a:r>
            <a:endParaRPr lang="en-GB" dirty="0"/>
          </a:p>
          <a:p>
            <a:pPr lvl="1"/>
            <a:r>
              <a:rPr lang="en-GB" dirty="0"/>
              <a:t>start preparing for 90-day </a:t>
            </a:r>
            <a:r>
              <a:rPr lang="en-GB" dirty="0" smtClean="0"/>
              <a:t>max in your service deployment automation systems</a:t>
            </a:r>
            <a:endParaRPr lang="en-GB" dirty="0"/>
          </a:p>
          <a:p>
            <a:pPr lvl="1"/>
            <a:r>
              <a:rPr lang="en-GB" dirty="0"/>
              <a:t>increased use of automation (ACME OV using client </a:t>
            </a:r>
            <a:r>
              <a:rPr lang="en-GB" dirty="0" err="1"/>
              <a:t>ID+secret</a:t>
            </a:r>
            <a:r>
              <a:rPr lang="en-GB" dirty="0"/>
              <a:t>)</a:t>
            </a:r>
          </a:p>
          <a:p>
            <a:pPr lvl="1"/>
            <a:endParaRPr lang="en-GB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IGT Fabric Updates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143000" y="4495800"/>
            <a:ext cx="10287000" cy="147732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latin typeface="Courier" pitchFamily="49" charset="0"/>
              </a:rPr>
              <a:t>[</a:t>
            </a:r>
            <a:r>
              <a:rPr lang="en-GB" b="1" dirty="0" err="1">
                <a:latin typeface="Courier" pitchFamily="49" charset="0"/>
              </a:rPr>
              <a:t>root@hekel</a:t>
            </a:r>
            <a:r>
              <a:rPr lang="en-GB" b="1" dirty="0">
                <a:latin typeface="Courier" pitchFamily="49" charset="0"/>
              </a:rPr>
              <a:t> ~]# </a:t>
            </a:r>
            <a:r>
              <a:rPr lang="en-GB" b="1" dirty="0" err="1">
                <a:latin typeface="Courier" pitchFamily="49" charset="0"/>
              </a:rPr>
              <a:t>certbot</a:t>
            </a:r>
            <a:r>
              <a:rPr lang="en-GB" b="1" dirty="0">
                <a:latin typeface="Courier" pitchFamily="49" charset="0"/>
              </a:rPr>
              <a:t> </a:t>
            </a:r>
            <a:r>
              <a:rPr lang="en-GB" b="1" dirty="0" err="1">
                <a:latin typeface="Courier" pitchFamily="49" charset="0"/>
              </a:rPr>
              <a:t>certonly</a:t>
            </a:r>
            <a:r>
              <a:rPr lang="en-GB" b="1" dirty="0">
                <a:latin typeface="Courier" pitchFamily="49" charset="0"/>
              </a:rPr>
              <a:t> </a:t>
            </a:r>
            <a:r>
              <a:rPr lang="en-GB" b="1" dirty="0" smtClean="0">
                <a:latin typeface="Courier" pitchFamily="49" charset="0"/>
              </a:rPr>
              <a:t>\</a:t>
            </a:r>
          </a:p>
          <a:p>
            <a:r>
              <a:rPr lang="en-GB" b="1" dirty="0">
                <a:latin typeface="Courier" pitchFamily="49" charset="0"/>
              </a:rPr>
              <a:t> </a:t>
            </a:r>
            <a:r>
              <a:rPr lang="en-GB" b="1" dirty="0" smtClean="0">
                <a:latin typeface="Courier" pitchFamily="49" charset="0"/>
              </a:rPr>
              <a:t> --</a:t>
            </a:r>
            <a:r>
              <a:rPr lang="en-GB" b="1" dirty="0">
                <a:latin typeface="Courier" pitchFamily="49" charset="0"/>
              </a:rPr>
              <a:t>standalone --non-interactive --agree-</a:t>
            </a:r>
            <a:r>
              <a:rPr lang="en-GB" b="1" dirty="0" err="1">
                <a:latin typeface="Courier" pitchFamily="49" charset="0"/>
              </a:rPr>
              <a:t>tos</a:t>
            </a:r>
            <a:r>
              <a:rPr lang="en-GB" b="1" dirty="0">
                <a:latin typeface="Courier" pitchFamily="49" charset="0"/>
              </a:rPr>
              <a:t> --email davidg@nikhef.nl </a:t>
            </a:r>
            <a:r>
              <a:rPr lang="en-GB" b="1" dirty="0" smtClean="0">
                <a:latin typeface="Courier" pitchFamily="49" charset="0"/>
              </a:rPr>
              <a:t>\</a:t>
            </a:r>
          </a:p>
          <a:p>
            <a:r>
              <a:rPr lang="en-GB" b="1" dirty="0" smtClean="0">
                <a:latin typeface="Courier" pitchFamily="49" charset="0"/>
              </a:rPr>
              <a:t>  --</a:t>
            </a:r>
            <a:r>
              <a:rPr lang="en-GB" b="1" dirty="0">
                <a:latin typeface="Courier" pitchFamily="49" charset="0"/>
              </a:rPr>
              <a:t>server https://acme.sectigo.com/v2/GEANTOV </a:t>
            </a:r>
            <a:r>
              <a:rPr lang="en-GB" b="1" dirty="0" smtClean="0">
                <a:latin typeface="Courier" pitchFamily="49" charset="0"/>
              </a:rPr>
              <a:t>\</a:t>
            </a:r>
          </a:p>
          <a:p>
            <a:r>
              <a:rPr lang="en-GB" b="1" dirty="0" smtClean="0">
                <a:latin typeface="Courier" pitchFamily="49" charset="0"/>
              </a:rPr>
              <a:t>  --</a:t>
            </a:r>
            <a:r>
              <a:rPr lang="en-GB" b="1" dirty="0" err="1">
                <a:latin typeface="Courier" pitchFamily="49" charset="0"/>
              </a:rPr>
              <a:t>eab</a:t>
            </a:r>
            <a:r>
              <a:rPr lang="en-GB" b="1" dirty="0">
                <a:latin typeface="Courier" pitchFamily="49" charset="0"/>
              </a:rPr>
              <a:t>-kid </a:t>
            </a:r>
            <a:r>
              <a:rPr lang="en-GB" b="1" dirty="0" err="1" smtClean="0">
                <a:latin typeface="Courier" pitchFamily="49" charset="0"/>
              </a:rPr>
              <a:t>DUniqueID_forthisclient</a:t>
            </a:r>
            <a:r>
              <a:rPr lang="en-GB" b="1" dirty="0" smtClean="0">
                <a:latin typeface="Courier" pitchFamily="49" charset="0"/>
              </a:rPr>
              <a:t> </a:t>
            </a:r>
            <a:r>
              <a:rPr lang="en-GB" b="1" dirty="0">
                <a:latin typeface="Courier" pitchFamily="49" charset="0"/>
              </a:rPr>
              <a:t>--</a:t>
            </a:r>
            <a:r>
              <a:rPr lang="en-GB" b="1" dirty="0" err="1">
                <a:latin typeface="Courier" pitchFamily="49" charset="0"/>
              </a:rPr>
              <a:t>eab</a:t>
            </a:r>
            <a:r>
              <a:rPr lang="en-GB" b="1" dirty="0">
                <a:latin typeface="Courier" pitchFamily="49" charset="0"/>
              </a:rPr>
              <a:t>-</a:t>
            </a:r>
            <a:r>
              <a:rPr lang="en-GB" b="1" dirty="0" err="1">
                <a:latin typeface="Courier" pitchFamily="49" charset="0"/>
              </a:rPr>
              <a:t>hmac</a:t>
            </a:r>
            <a:r>
              <a:rPr lang="en-GB" b="1" dirty="0">
                <a:latin typeface="Courier" pitchFamily="49" charset="0"/>
              </a:rPr>
              <a:t>-key </a:t>
            </a:r>
            <a:r>
              <a:rPr lang="en-GB" b="1" dirty="0" smtClean="0">
                <a:latin typeface="Courier" pitchFamily="49" charset="0"/>
              </a:rPr>
              <a:t>mv_v3ryl0n9s3cr3tK3y \</a:t>
            </a:r>
          </a:p>
          <a:p>
            <a:r>
              <a:rPr lang="en-GB" b="1" dirty="0" smtClean="0">
                <a:latin typeface="Courier" pitchFamily="49" charset="0"/>
              </a:rPr>
              <a:t>  --</a:t>
            </a:r>
            <a:r>
              <a:rPr lang="en-GB" b="1" dirty="0">
                <a:latin typeface="Courier" pitchFamily="49" charset="0"/>
              </a:rPr>
              <a:t>domain hekel.nikhef.nl --cert-name </a:t>
            </a:r>
            <a:r>
              <a:rPr lang="en-GB" b="1" dirty="0" err="1">
                <a:latin typeface="Courier" pitchFamily="49" charset="0"/>
              </a:rPr>
              <a:t>OVGEANTcert</a:t>
            </a:r>
            <a:endParaRPr lang="en-GB" b="1" dirty="0">
              <a:latin typeface="Courier" pitchFamily="49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2024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1661" y="1295400"/>
            <a:ext cx="2689638" cy="186253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546650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challenge of self-signed roots </a:t>
            </a:r>
            <a:br>
              <a:rPr lang="en-US" dirty="0" smtClean="0"/>
            </a:br>
            <a:r>
              <a:rPr lang="en-US" sz="3100" b="0" i="1" dirty="0" smtClean="0"/>
              <a:t>and FF &amp; </a:t>
            </a:r>
            <a:r>
              <a:rPr lang="en-US" sz="3100" b="0" i="1" dirty="0" err="1" smtClean="0"/>
              <a:t>RedHat</a:t>
            </a:r>
            <a:r>
              <a:rPr lang="en-US" sz="3100" b="0" i="1" dirty="0" smtClean="0"/>
              <a:t>’ s idea of what self-signed means …</a:t>
            </a:r>
            <a:endParaRPr lang="en-GB" sz="3100" b="0" i="1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IGT Fabric Updates</a:t>
            </a:r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67230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half" idx="14"/>
          </p:nvPr>
        </p:nvSpPr>
        <p:spPr/>
        <p:txBody>
          <a:bodyPr/>
          <a:lstStyle/>
          <a:p>
            <a:pPr marL="457189" indent="-457189">
              <a:buFont typeface="Arial" panose="020B0604020202020204" pitchFamily="34" charset="0"/>
              <a:buChar char="•"/>
            </a:pPr>
            <a:r>
              <a:rPr lang="en-US" sz="2400" dirty="0" smtClean="0"/>
              <a:t>We know SHA-1 </a:t>
            </a:r>
            <a:r>
              <a:rPr lang="en-US" sz="2400" dirty="0"/>
              <a:t>is no longer </a:t>
            </a:r>
            <a:r>
              <a:rPr lang="en-US" sz="2400" dirty="0" smtClean="0"/>
              <a:t>secure – and </a:t>
            </a:r>
            <a:r>
              <a:rPr lang="en-US" sz="2400" dirty="0"/>
              <a:t>all EECs and ICAs moved </a:t>
            </a:r>
            <a:r>
              <a:rPr lang="en-US" sz="2400" dirty="0" smtClean="0"/>
              <a:t>away – when used as a secure hash algorithm. But …</a:t>
            </a:r>
            <a:endParaRPr lang="en-US" sz="2400" dirty="0"/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US" sz="2400" dirty="0" smtClean="0"/>
              <a:t>now</a:t>
            </a:r>
            <a:r>
              <a:rPr lang="en-US" sz="2400" dirty="0"/>
              <a:t>, some projects and distros are </a:t>
            </a:r>
            <a:r>
              <a:rPr lang="en-US" sz="2400" dirty="0" smtClean="0"/>
              <a:t>(uselessly!) </a:t>
            </a:r>
            <a:r>
              <a:rPr lang="en-US" sz="2400" dirty="0"/>
              <a:t>deprecating SHA-1 </a:t>
            </a:r>
            <a:br>
              <a:rPr lang="en-US" sz="2400" dirty="0"/>
            </a:br>
            <a:r>
              <a:rPr lang="en-US" sz="2400" i="1" dirty="0"/>
              <a:t>also for self-signed (root) certificates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endParaRPr lang="en-US" sz="2400" i="1" dirty="0"/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US" sz="2400" dirty="0"/>
              <a:t>This affects at least</a:t>
            </a:r>
          </a:p>
          <a:p>
            <a:pPr marL="615935" lvl="1" indent="-457189">
              <a:buFont typeface="Arial" panose="020B0604020202020204" pitchFamily="34" charset="0"/>
              <a:buChar char="•"/>
            </a:pPr>
            <a:r>
              <a:rPr lang="en-US" sz="2000" dirty="0"/>
              <a:t>FF103+</a:t>
            </a:r>
          </a:p>
          <a:p>
            <a:pPr marL="615935" lvl="1" indent="-457189">
              <a:buFont typeface="Arial" panose="020B0604020202020204" pitchFamily="34" charset="0"/>
              <a:buChar char="•"/>
            </a:pPr>
            <a:r>
              <a:rPr lang="en-US" sz="2000" dirty="0"/>
              <a:t>RHEL9+ (and rebuilds)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US" sz="2400" dirty="0"/>
              <a:t>yet … in the cases we could find </a:t>
            </a:r>
            <a:r>
              <a:rPr lang="en-US" sz="2400" i="1" dirty="0"/>
              <a:t>only</a:t>
            </a:r>
            <a:r>
              <a:rPr lang="en-US" sz="2400" dirty="0"/>
              <a:t> for CA certs </a:t>
            </a:r>
            <a:br>
              <a:rPr lang="en-US" sz="2400" dirty="0"/>
            </a:br>
            <a:r>
              <a:rPr lang="en-US" sz="2400" dirty="0"/>
              <a:t>that are not in the </a:t>
            </a:r>
            <a:r>
              <a:rPr lang="en-US" sz="2400" dirty="0" err="1"/>
              <a:t>WebPKI</a:t>
            </a:r>
            <a:r>
              <a:rPr lang="en-US" sz="2400" dirty="0"/>
              <a:t> (and distro) public trust list</a:t>
            </a:r>
          </a:p>
          <a:p>
            <a:endParaRPr lang="en-US" sz="3200" dirty="0"/>
          </a:p>
          <a:p>
            <a:r>
              <a:rPr lang="en-US" sz="2400" dirty="0"/>
              <a:t>This impacts both joint-trust and </a:t>
            </a:r>
            <a:r>
              <a:rPr lang="en-US" sz="2400" dirty="0" err="1"/>
              <a:t>igtf</a:t>
            </a:r>
            <a:r>
              <a:rPr lang="en-US" sz="2400" dirty="0"/>
              <a:t>-only trust when installed in a non-system location. But thy system locations are different is not obvious from the doc …</a:t>
            </a:r>
          </a:p>
          <a:p>
            <a:endParaRPr lang="en-GB" sz="24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Although it conceptually makes no sense …</a:t>
            </a:r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 smtClean="0"/>
              <a:t>IGT Fabric Updates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58397341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14"/>
          </p:nvPr>
        </p:nvSpPr>
        <p:spPr/>
        <p:txBody>
          <a:bodyPr/>
          <a:lstStyle/>
          <a:p>
            <a:r>
              <a:rPr lang="en-US" dirty="0" smtClean="0"/>
              <a:t>With </a:t>
            </a:r>
            <a:r>
              <a:rPr lang="en-US" dirty="0"/>
              <a:t>RHEL9 also </a:t>
            </a:r>
            <a:r>
              <a:rPr lang="en-US" dirty="0" smtClean="0"/>
              <a:t>deprecating </a:t>
            </a:r>
            <a:r>
              <a:rPr lang="en-US" dirty="0"/>
              <a:t>SHA-1, but </a:t>
            </a:r>
            <a:r>
              <a:rPr lang="en-US" i="1" dirty="0"/>
              <a:t>at the same </a:t>
            </a:r>
            <a:r>
              <a:rPr lang="en-US" i="1" dirty="0" smtClean="0"/>
              <a:t>time</a:t>
            </a:r>
            <a:endParaRPr lang="en-US" dirty="0"/>
          </a:p>
          <a:p>
            <a:r>
              <a:rPr lang="en-US" dirty="0"/>
              <a:t>still having self-signed SHA-1 based root certs in the ca-certificates</a:t>
            </a:r>
          </a:p>
          <a:p>
            <a:r>
              <a:rPr lang="en-US" dirty="0"/>
              <a:t>package</a:t>
            </a:r>
            <a:r>
              <a:rPr lang="en-US" dirty="0" smtClean="0"/>
              <a:t>, depends on a </a:t>
            </a:r>
            <a:r>
              <a:rPr lang="en-US" dirty="0" err="1" smtClean="0"/>
              <a:t>RedHat</a:t>
            </a:r>
            <a:r>
              <a:rPr lang="en-US" dirty="0" smtClean="0"/>
              <a:t>/OSSL proprietary set of ‘bonus bits’ appended to the end of the ASN.1 certificate blob.</a:t>
            </a:r>
          </a:p>
          <a:p>
            <a:endParaRPr lang="en-US" dirty="0"/>
          </a:p>
          <a:p>
            <a:r>
              <a:rPr lang="en-US" dirty="0" smtClean="0"/>
              <a:t>For the others, there is – for now – a policy override:</a:t>
            </a:r>
          </a:p>
          <a:p>
            <a:endParaRPr lang="en-US" dirty="0"/>
          </a:p>
          <a:p>
            <a:r>
              <a:rPr lang="en-US" dirty="0" smtClean="0"/>
              <a:t>	update-crypto-policies </a:t>
            </a:r>
            <a:r>
              <a:rPr lang="en-US" dirty="0"/>
              <a:t>--set </a:t>
            </a:r>
            <a:r>
              <a:rPr lang="en-US" dirty="0" smtClean="0"/>
              <a:t>DEFAULT:SHA1</a:t>
            </a:r>
          </a:p>
          <a:p>
            <a:r>
              <a:rPr lang="en-US" dirty="0" smtClean="0"/>
              <a:t>	update-crypto-policies </a:t>
            </a:r>
            <a:r>
              <a:rPr lang="en-US" dirty="0"/>
              <a:t>--</a:t>
            </a:r>
            <a:r>
              <a:rPr lang="en-US" dirty="0" smtClean="0"/>
              <a:t>set LEGACY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even </a:t>
            </a:r>
            <a:r>
              <a:rPr lang="en-US" dirty="0"/>
              <a:t>if that </a:t>
            </a:r>
            <a:r>
              <a:rPr lang="en-US" dirty="0" smtClean="0"/>
              <a:t>is a </a:t>
            </a:r>
            <a:r>
              <a:rPr lang="en-US" dirty="0"/>
              <a:t>rather course-grained and blunt </a:t>
            </a:r>
            <a:r>
              <a:rPr lang="en-US" dirty="0" smtClean="0"/>
              <a:t>tool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Rocky9+, AlmaLinux9+, RHEL9+ and 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 smtClean="0"/>
              <a:t>IGT Fabric Updates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07017254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14"/>
          </p:nvPr>
        </p:nvSpPr>
        <p:spPr/>
        <p:txBody>
          <a:bodyPr/>
          <a:lstStyle/>
          <a:p>
            <a:r>
              <a:rPr lang="en-US" sz="2400" dirty="0"/>
              <a:t>Interestingly, EL9 </a:t>
            </a:r>
            <a:r>
              <a:rPr lang="en-US" sz="2400" i="1" dirty="0"/>
              <a:t>does</a:t>
            </a:r>
            <a:r>
              <a:rPr lang="en-US" sz="2400" dirty="0"/>
              <a:t> ship with a lot of SHA-1 root </a:t>
            </a:r>
            <a:r>
              <a:rPr lang="en-US" sz="2400" dirty="0" smtClean="0"/>
              <a:t>CAs:</a:t>
            </a:r>
          </a:p>
          <a:p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this relies on the OSSL proprietary ‘trust bytes’ in a BEGIN TRUSTED CERTIFICATE blob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such blobs allow SHA-1 for self-signed roots, but are not </a:t>
            </a:r>
            <a:r>
              <a:rPr lang="en-US" sz="2400" dirty="0" err="1" smtClean="0"/>
              <a:t>standarised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 smtClean="0"/>
              <a:t>Yet the ‘simple’ solution, to ship both the EL/OSSL proprietary ‘trust’ bytes as well as a regular PEM formatted root does </a:t>
            </a:r>
            <a:r>
              <a:rPr lang="en-US" sz="2400" i="1" dirty="0" smtClean="0"/>
              <a:t>not</a:t>
            </a:r>
            <a:r>
              <a:rPr lang="en-US" sz="2400" dirty="0" smtClean="0"/>
              <a:t> work (thanks to Brian Lin for testing that!)</a:t>
            </a:r>
            <a:endParaRPr lang="en-GB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The ca-certificates package in RH9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 smtClean="0"/>
              <a:t>IGT Fabric Updates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2148023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14"/>
          </p:nvPr>
        </p:nvSpPr>
        <p:spPr/>
        <p:txBody>
          <a:bodyPr/>
          <a:lstStyle/>
          <a:p>
            <a:r>
              <a:rPr lang="en-GB" dirty="0" smtClean="0"/>
              <a:t>OSG shipped the dual-blob mode for a few days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GB" dirty="0" smtClean="0"/>
              <a:t>using </a:t>
            </a:r>
            <a:r>
              <a:rPr lang="en-GB" dirty="0"/>
              <a:t>something like </a:t>
            </a:r>
            <a:r>
              <a:rPr lang="en-GB" dirty="0">
                <a:hlinkClick r:id="rId2"/>
              </a:rPr>
              <a:t>https://www.nikhef.nl/~</a:t>
            </a:r>
            <a:r>
              <a:rPr lang="en-GB" dirty="0" smtClean="0">
                <a:hlinkClick r:id="rId2"/>
              </a:rPr>
              <a:t>davidg/tmp/make-trusted.sh</a:t>
            </a:r>
            <a:endParaRPr lang="en-GB" dirty="0" smtClean="0"/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GB" dirty="0" smtClean="0"/>
              <a:t>first a “BEGIN TRUSTED CERTIFICATE”, </a:t>
            </a:r>
            <a:br>
              <a:rPr lang="en-GB" dirty="0" smtClean="0"/>
            </a:br>
            <a:r>
              <a:rPr lang="en-GB" dirty="0" smtClean="0"/>
              <a:t>then </a:t>
            </a:r>
            <a:r>
              <a:rPr lang="en-GB" i="1" dirty="0" smtClean="0"/>
              <a:t>in the same file </a:t>
            </a:r>
            <a:r>
              <a:rPr lang="en-GB" dirty="0" smtClean="0"/>
              <a:t>“BEGIN CERTIFICATE”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endParaRPr lang="en-GB" dirty="0" smtClean="0"/>
          </a:p>
          <a:p>
            <a:r>
              <a:rPr lang="en-GB" dirty="0" smtClean="0"/>
              <a:t>However, it broke: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GB" dirty="0" smtClean="0"/>
              <a:t>CANL-Java, extending </a:t>
            </a:r>
            <a:r>
              <a:rPr lang="en-GB" dirty="0" err="1" smtClean="0"/>
              <a:t>BouncyCastle</a:t>
            </a:r>
            <a:r>
              <a:rPr lang="en-GB" dirty="0" smtClean="0"/>
              <a:t>, cannot process this blob and will balk even if it does </a:t>
            </a:r>
            <a:r>
              <a:rPr lang="en-GB" dirty="0"/>
              <a:t>not recognise it</a:t>
            </a:r>
            <a:br>
              <a:rPr lang="en-GB" dirty="0"/>
            </a:br>
            <a:r>
              <a:rPr lang="en-GB" sz="1733" dirty="0"/>
              <a:t>(</a:t>
            </a:r>
            <a:r>
              <a:rPr lang="en-GB" sz="1733" dirty="0">
                <a:hlinkClick r:id="rId3"/>
              </a:rPr>
              <a:t>https://stackoverflow.com/questions/55550299/java-can-not-load-begin-trusted-certificate-format-certificate</a:t>
            </a:r>
            <a:r>
              <a:rPr lang="en-GB" sz="1733" dirty="0"/>
              <a:t>)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GB" dirty="0" smtClean="0"/>
              <a:t>open as a </a:t>
            </a:r>
            <a:r>
              <a:rPr lang="en-GB" dirty="0" err="1" smtClean="0"/>
              <a:t>dCache</a:t>
            </a:r>
            <a:r>
              <a:rPr lang="en-GB" dirty="0" smtClean="0"/>
              <a:t> Feature Enhancement on CANL Java by Paul Millar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endParaRPr lang="en-GB" dirty="0" smtClean="0"/>
          </a:p>
          <a:p>
            <a:r>
              <a:rPr lang="en-GB" dirty="0" smtClean="0"/>
              <a:t>will not be fixed overnight, of course. And we my find other issues thereafter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 smtClean="0"/>
              <a:t>The OSG experiment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 smtClean="0"/>
              <a:t>IGT Fabric Updates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86668487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317500" y="317500"/>
            <a:ext cx="11557000" cy="533544"/>
          </a:xfrm>
        </p:spPr>
        <p:txBody>
          <a:bodyPr/>
          <a:lstStyle/>
          <a:p>
            <a:r>
              <a:rPr lang="en-GB" dirty="0" smtClean="0"/>
              <a:t>End-users don’t understand &amp; open bugs on ‘random’ </a:t>
            </a:r>
            <a:r>
              <a:rPr lang="en-GB" dirty="0" err="1" smtClean="0"/>
              <a:t>devs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218" y="1023070"/>
            <a:ext cx="6091237" cy="202617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28600" y="5791200"/>
            <a:ext cx="289855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100" dirty="0"/>
              <a:t>https://github.com/dlgroep/fetch-crl/issues/4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615709" y="1600200"/>
            <a:ext cx="6254173" cy="4660715"/>
            <a:chOff x="4349173" y="457200"/>
            <a:chExt cx="7543800" cy="562176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49173" y="457200"/>
              <a:ext cx="7543800" cy="3099622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49173" y="3505200"/>
              <a:ext cx="7543800" cy="2573767"/>
            </a:xfrm>
            <a:prstGeom prst="rect">
              <a:avLst/>
            </a:prstGeom>
          </p:spPr>
        </p:pic>
      </p:grp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 smtClean="0"/>
              <a:t>IGT Fabric Updates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44946188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14"/>
          </p:nvPr>
        </p:nvSpPr>
        <p:spPr>
          <a:xfrm>
            <a:off x="317501" y="1134088"/>
            <a:ext cx="11559679" cy="4497377"/>
          </a:xfrm>
        </p:spPr>
        <p:txBody>
          <a:bodyPr/>
          <a:lstStyle/>
          <a:p>
            <a:r>
              <a:rPr lang="en-US" dirty="0"/>
              <a:t>On 2023-12-20 13:25, Guido Pineda wrote:</a:t>
            </a:r>
          </a:p>
          <a:p>
            <a:endParaRPr lang="en-US" sz="2400" dirty="0"/>
          </a:p>
          <a:p>
            <a:r>
              <a:rPr lang="en-US" sz="2400" dirty="0"/>
              <a:t>&gt; I am using fetch-</a:t>
            </a:r>
            <a:r>
              <a:rPr lang="en-US" sz="2400" dirty="0" err="1"/>
              <a:t>crl</a:t>
            </a:r>
            <a:r>
              <a:rPr lang="en-US" sz="2400" dirty="0"/>
              <a:t> version 3.0.22.</a:t>
            </a:r>
          </a:p>
          <a:p>
            <a:r>
              <a:rPr lang="en-US" sz="2400" dirty="0"/>
              <a:t>&gt; We have a total of 89 trust anchors configured on our /</a:t>
            </a:r>
            <a:r>
              <a:rPr lang="en-US" sz="2400" dirty="0" err="1"/>
              <a:t>etc</a:t>
            </a:r>
            <a:r>
              <a:rPr lang="en-US" sz="2400" dirty="0"/>
              <a:t>/grid-security directory.</a:t>
            </a:r>
          </a:p>
          <a:p>
            <a:r>
              <a:rPr lang="en-US" sz="2400" dirty="0"/>
              <a:t>&gt; I have tested fetch-</a:t>
            </a:r>
            <a:r>
              <a:rPr lang="en-US" sz="2400" dirty="0" err="1"/>
              <a:t>crl</a:t>
            </a:r>
            <a:r>
              <a:rPr lang="en-US" sz="2400" dirty="0"/>
              <a:t> with different versions of OpenSSL and here are the </a:t>
            </a:r>
          </a:p>
          <a:p>
            <a:r>
              <a:rPr lang="en-US" sz="2400" dirty="0"/>
              <a:t>&gt; outcomes:</a:t>
            </a:r>
          </a:p>
          <a:p>
            <a:r>
              <a:rPr lang="en-US" sz="2400" dirty="0"/>
              <a:t>&gt; For versions 1.1.1k and versions 3.2.0, the amount of errors when trying to verify </a:t>
            </a:r>
            <a:br>
              <a:rPr lang="en-US" sz="2400" dirty="0"/>
            </a:br>
            <a:r>
              <a:rPr lang="en-US" sz="2400" dirty="0"/>
              <a:t>&gt; the CRL's is only one [which was explainable]</a:t>
            </a:r>
          </a:p>
          <a:p>
            <a:r>
              <a:rPr lang="en-US" sz="2400" dirty="0"/>
              <a:t>&gt; However, when using OpenSSL version 3.0.7, we get 10 errors</a:t>
            </a:r>
          </a:p>
          <a:p>
            <a:endParaRPr lang="en-US" dirty="0" smtClean="0"/>
          </a:p>
          <a:p>
            <a:r>
              <a:rPr lang="en-US" i="1" dirty="0" smtClean="0"/>
              <a:t>Due to self-compiling OpenSSL and does that ignore the RH crypt-policies?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 smtClean="0"/>
              <a:t>But … maybe …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 smtClean="0"/>
              <a:t>IGT Fabric Updates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15955489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14"/>
          </p:nvPr>
        </p:nvSpPr>
        <p:spPr/>
        <p:txBody>
          <a:bodyPr/>
          <a:lstStyle/>
          <a:p>
            <a:r>
              <a:rPr lang="en-US" sz="2400" dirty="0"/>
              <a:t>Still, </a:t>
            </a:r>
          </a:p>
          <a:p>
            <a:pPr marL="457178" indent="-457178">
              <a:buFont typeface="Arial" panose="020B0604020202020204" pitchFamily="34" charset="0"/>
              <a:buChar char="•"/>
            </a:pPr>
            <a:r>
              <a:rPr lang="en-US" sz="2400" dirty="0"/>
              <a:t>if you still have a SHA-1 root</a:t>
            </a:r>
          </a:p>
          <a:p>
            <a:pPr marL="457178" indent="-457178">
              <a:buFont typeface="Arial" panose="020B0604020202020204" pitchFamily="34" charset="0"/>
              <a:buChar char="•"/>
            </a:pPr>
            <a:r>
              <a:rPr lang="en-US" sz="2400" dirty="0"/>
              <a:t>and you are able to re-issue with the same key (and new serial)</a:t>
            </a:r>
          </a:p>
          <a:p>
            <a:pPr marL="457178" indent="-457178">
              <a:buFont typeface="Arial" panose="020B0604020202020204" pitchFamily="34" charset="0"/>
              <a:buChar char="•"/>
            </a:pPr>
            <a:r>
              <a:rPr lang="en-US" sz="2400" dirty="0"/>
              <a:t>and your EECs </a:t>
            </a:r>
            <a:r>
              <a:rPr lang="en-US" sz="2400" i="1" dirty="0"/>
              <a:t>do not </a:t>
            </a:r>
            <a:r>
              <a:rPr lang="en-US" sz="2400" dirty="0"/>
              <a:t>have </a:t>
            </a:r>
            <a:r>
              <a:rPr lang="en-US" sz="2400" dirty="0" err="1"/>
              <a:t>dirname+serial</a:t>
            </a:r>
            <a:r>
              <a:rPr lang="en-US" sz="2400" dirty="0"/>
              <a:t> in their AKI</a:t>
            </a:r>
          </a:p>
          <a:p>
            <a:r>
              <a:rPr lang="en-US" sz="2400" dirty="0"/>
              <a:t>your CAs should probably re-issuing its root because that is easier. </a:t>
            </a:r>
          </a:p>
          <a:p>
            <a:endParaRPr lang="en-US" sz="2400" dirty="0"/>
          </a:p>
          <a:p>
            <a:r>
              <a:rPr lang="en-US" sz="2400" dirty="0"/>
              <a:t>But for the large ones, esp. the </a:t>
            </a:r>
            <a:r>
              <a:rPr lang="en-US" sz="2400" dirty="0" err="1"/>
              <a:t>DigiCert</a:t>
            </a:r>
            <a:r>
              <a:rPr lang="en-US" sz="2400" dirty="0"/>
              <a:t> Assured ID Root from 2006 for instance, that will be hard. </a:t>
            </a:r>
          </a:p>
          <a:p>
            <a:r>
              <a:rPr lang="en-US" sz="2400" dirty="0"/>
              <a:t>And migrating to another (SHA-2 rooted) signing hierarchy will take at least 395 days ... and a lot of engineering on the RP and CA side</a:t>
            </a:r>
          </a:p>
          <a:p>
            <a:endParaRPr lang="en-US" sz="2400" dirty="0"/>
          </a:p>
          <a:p>
            <a:r>
              <a:rPr lang="en-US" sz="2400" dirty="0"/>
              <a:t>The root cause is with RH not understanding what a self-signed trust</a:t>
            </a:r>
          </a:p>
          <a:p>
            <a:r>
              <a:rPr lang="en-US" sz="2400" dirty="0"/>
              <a:t>anchor is, but that will not help us in the short term.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Mitigations?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 smtClean="0"/>
              <a:t>IGT Fabric Updates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88781405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14"/>
          </p:nvPr>
        </p:nvSpPr>
        <p:spPr>
          <a:xfrm>
            <a:off x="314822" y="953382"/>
            <a:ext cx="11559679" cy="3791349"/>
          </a:xfrm>
        </p:spPr>
        <p:txBody>
          <a:bodyPr/>
          <a:lstStyle/>
          <a:p>
            <a:r>
              <a:rPr lang="en-GB" sz="2400" dirty="0"/>
              <a:t>ASGCCA-2007							</a:t>
            </a:r>
            <a:r>
              <a:rPr lang="en-GB" sz="2400" dirty="0" err="1"/>
              <a:t>ArmeSFo</a:t>
            </a:r>
            <a:endParaRPr lang="en-GB" sz="2400" dirty="0"/>
          </a:p>
          <a:p>
            <a:r>
              <a:rPr lang="en-GB" sz="2400" dirty="0"/>
              <a:t>BYGCA										CESNET-CA-Root</a:t>
            </a:r>
          </a:p>
          <a:p>
            <a:r>
              <a:rPr lang="en-GB" sz="2400" dirty="0" err="1" smtClean="0"/>
              <a:t>DZeScience</a:t>
            </a:r>
            <a:r>
              <a:rPr lang="en-GB" sz="2400" dirty="0"/>
              <a:t>								</a:t>
            </a:r>
            <a:r>
              <a:rPr lang="en-GB" sz="2400" b="1" dirty="0" err="1"/>
              <a:t>DigiCertAssuredIDRootCA</a:t>
            </a:r>
            <a:r>
              <a:rPr lang="en-GB" sz="2400" b="1" dirty="0"/>
              <a:t>-Root</a:t>
            </a:r>
          </a:p>
          <a:p>
            <a:r>
              <a:rPr lang="en-GB" sz="2400" dirty="0" err="1"/>
              <a:t>DigiCertGridRootCA</a:t>
            </a:r>
            <a:r>
              <a:rPr lang="en-GB" sz="2400" dirty="0"/>
              <a:t>-Root				IHEP-2013</a:t>
            </a:r>
          </a:p>
          <a:p>
            <a:r>
              <a:rPr lang="en-GB" sz="2400" dirty="0"/>
              <a:t>KEK											</a:t>
            </a:r>
            <a:endParaRPr lang="en-GB" sz="2400" dirty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r>
              <a:rPr lang="en-GB" sz="2400" dirty="0"/>
              <a:t>MARGI										</a:t>
            </a:r>
            <a:endParaRPr lang="en-GB" sz="2400" b="1" dirty="0"/>
          </a:p>
          <a:p>
            <a:r>
              <a:rPr lang="en-GB" sz="2400" dirty="0"/>
              <a:t>RDIG											</a:t>
            </a:r>
            <a:r>
              <a:rPr lang="en-GB" sz="2400" dirty="0" err="1"/>
              <a:t>RomanianGRID</a:t>
            </a:r>
            <a:endParaRPr lang="en-GB" sz="2400" dirty="0"/>
          </a:p>
          <a:p>
            <a:r>
              <a:rPr lang="en-GB" sz="2400" dirty="0"/>
              <a:t>SRCE										</a:t>
            </a:r>
            <a:r>
              <a:rPr lang="en-GB" sz="2400" dirty="0" err="1"/>
              <a:t>SiGNET</a:t>
            </a:r>
            <a:r>
              <a:rPr lang="en-GB" sz="2400" dirty="0"/>
              <a:t>-CA</a:t>
            </a:r>
          </a:p>
          <a:p>
            <a:r>
              <a:rPr lang="en-GB" sz="2400" dirty="0" err="1"/>
              <a:t>TRGrid</a:t>
            </a:r>
            <a:r>
              <a:rPr lang="en-GB" sz="2400" dirty="0"/>
              <a:t>										seegrid-ca-2013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Reissuance of roots – state and progress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18069" y="4863627"/>
            <a:ext cx="11656431" cy="112148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7733" tIns="67733" rIns="67733" bIns="67733" numCol="1" spcCol="38100" rtlCol="0" anchor="ctr">
            <a:spAutoFit/>
          </a:bodyPr>
          <a:lstStyle/>
          <a:p>
            <a:pPr defTabSz="1100639"/>
            <a:r>
              <a:rPr lang="en-GB" sz="2133" b="1" dirty="0">
                <a:solidFill>
                  <a:srgbClr val="6F2575"/>
                </a:solidFill>
                <a:sym typeface="Arial"/>
              </a:rPr>
              <a:t>Fixed by now</a:t>
            </a:r>
            <a:r>
              <a:rPr lang="en-GB" sz="2133" dirty="0">
                <a:solidFill>
                  <a:srgbClr val="6F2575"/>
                </a:solidFill>
                <a:sym typeface="Arial"/>
              </a:rPr>
              <a:t>: </a:t>
            </a:r>
            <a:r>
              <a:rPr lang="en-GB" sz="2133" dirty="0" err="1">
                <a:solidFill>
                  <a:srgbClr val="6F2575"/>
                </a:solidFill>
                <a:sym typeface="Arial"/>
              </a:rPr>
              <a:t>GridCanada</a:t>
            </a:r>
            <a:r>
              <a:rPr lang="en-GB" sz="2133" dirty="0">
                <a:solidFill>
                  <a:srgbClr val="6F2575"/>
                </a:solidFill>
                <a:sym typeface="Arial"/>
              </a:rPr>
              <a:t>, </a:t>
            </a:r>
            <a:r>
              <a:rPr lang="en-GB" sz="2133" dirty="0" err="1">
                <a:solidFill>
                  <a:srgbClr val="6F2575"/>
                </a:solidFill>
                <a:sym typeface="Arial"/>
              </a:rPr>
              <a:t>CILogon</a:t>
            </a:r>
            <a:r>
              <a:rPr lang="en-GB" sz="2133" dirty="0">
                <a:solidFill>
                  <a:srgbClr val="6F2575"/>
                </a:solidFill>
                <a:sym typeface="Arial"/>
              </a:rPr>
              <a:t> basic/silver/</a:t>
            </a:r>
            <a:r>
              <a:rPr lang="en-GB" sz="2133" dirty="0" err="1">
                <a:solidFill>
                  <a:srgbClr val="6F2575"/>
                </a:solidFill>
                <a:sym typeface="Arial"/>
              </a:rPr>
              <a:t>OpenID</a:t>
            </a:r>
            <a:r>
              <a:rPr lang="en-GB" sz="2133" dirty="0">
                <a:solidFill>
                  <a:srgbClr val="6F2575"/>
                </a:solidFill>
              </a:rPr>
              <a:t>, UKeScienceRoot-2007</a:t>
            </a:r>
            <a:endParaRPr lang="en-GB" sz="2133" dirty="0">
              <a:solidFill>
                <a:srgbClr val="6F2575"/>
              </a:solidFill>
              <a:sym typeface="Arial"/>
            </a:endParaRPr>
          </a:p>
          <a:p>
            <a:pPr defTabSz="1100639"/>
            <a:r>
              <a:rPr lang="en-GB" sz="2133" b="1" dirty="0" smtClean="0">
                <a:solidFill>
                  <a:srgbClr val="6F2575"/>
                </a:solidFill>
              </a:rPr>
              <a:t>Removed</a:t>
            </a:r>
            <a:r>
              <a:rPr lang="en-GB" sz="2133" dirty="0">
                <a:solidFill>
                  <a:srgbClr val="6F2575"/>
                </a:solidFill>
              </a:rPr>
              <a:t>: DigiCertGridCA-1-Classic, </a:t>
            </a:r>
            <a:r>
              <a:rPr lang="en-GB" sz="2133" dirty="0" err="1">
                <a:solidFill>
                  <a:srgbClr val="6F2575"/>
                </a:solidFill>
              </a:rPr>
              <a:t>DigiCertGridTrustCA</a:t>
            </a:r>
            <a:r>
              <a:rPr lang="en-GB" sz="2133" dirty="0">
                <a:solidFill>
                  <a:srgbClr val="6F2575"/>
                </a:solidFill>
              </a:rPr>
              <a:t>-Classic, </a:t>
            </a:r>
            <a:r>
              <a:rPr lang="en-GB" sz="2133" dirty="0" smtClean="0">
                <a:solidFill>
                  <a:srgbClr val="6F2575"/>
                </a:solidFill>
              </a:rPr>
              <a:t>DFN-</a:t>
            </a:r>
            <a:r>
              <a:rPr lang="en-GB" sz="2133" dirty="0" err="1" smtClean="0">
                <a:solidFill>
                  <a:srgbClr val="6F2575"/>
                </a:solidFill>
              </a:rPr>
              <a:t>GridGermany</a:t>
            </a:r>
            <a:r>
              <a:rPr lang="en-GB" sz="2133" dirty="0" smtClean="0">
                <a:solidFill>
                  <a:srgbClr val="6F2575"/>
                </a:solidFill>
              </a:rPr>
              <a:t>, </a:t>
            </a:r>
            <a:r>
              <a:rPr lang="en-GB" sz="2133" dirty="0" smtClean="0">
                <a:solidFill>
                  <a:srgbClr val="6F2575"/>
                </a:solidFill>
              </a:rPr>
              <a:t>CNIC, </a:t>
            </a:r>
            <a:endParaRPr lang="en-GB" sz="2133" dirty="0" smtClean="0">
              <a:solidFill>
                <a:srgbClr val="6F2575"/>
              </a:solidFill>
            </a:endParaRPr>
          </a:p>
          <a:p>
            <a:pPr defTabSz="1100639"/>
            <a:r>
              <a:rPr lang="en-GB" sz="2133" b="1" dirty="0" smtClean="0">
                <a:solidFill>
                  <a:srgbClr val="6F2575"/>
                </a:solidFill>
                <a:sym typeface="Arial"/>
              </a:rPr>
              <a:t>Pending withdrawal</a:t>
            </a:r>
            <a:r>
              <a:rPr lang="en-GB" sz="2133" dirty="0" smtClean="0">
                <a:solidFill>
                  <a:srgbClr val="6F2575"/>
                </a:solidFill>
                <a:sym typeface="Arial"/>
              </a:rPr>
              <a:t>: </a:t>
            </a:r>
            <a:r>
              <a:rPr lang="en-GB" sz="2133" dirty="0" smtClean="0">
                <a:solidFill>
                  <a:srgbClr val="6F2575"/>
                </a:solidFill>
                <a:sym typeface="Arial"/>
              </a:rPr>
              <a:t>LIPCA</a:t>
            </a:r>
            <a:endParaRPr lang="en-GB" sz="2133" dirty="0">
              <a:solidFill>
                <a:srgbClr val="6F2575"/>
              </a:solidFill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 smtClean="0"/>
              <a:t>IGT Fabric Updates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16950967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Meanwhile in the </a:t>
            </a:r>
            <a:r>
              <a:rPr lang="en-US" dirty="0" err="1" smtClean="0"/>
              <a:t>EUGridPMA</a:t>
            </a:r>
            <a:r>
              <a:rPr lang="en-US" dirty="0" smtClean="0"/>
              <a:t>+ …</a:t>
            </a:r>
            <a:endParaRPr lang="en-GB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616527" y="2730440"/>
            <a:ext cx="10972800" cy="3078164"/>
          </a:xfrm>
        </p:spPr>
        <p:txBody>
          <a:bodyPr>
            <a:normAutofit/>
          </a:bodyPr>
          <a:lstStyle/>
          <a:p>
            <a:r>
              <a:rPr lang="en-US" dirty="0" err="1" smtClean="0"/>
              <a:t>EUGridPMA</a:t>
            </a:r>
            <a:r>
              <a:rPr lang="en-US" dirty="0" smtClean="0"/>
              <a:t> and IGTF distribution matters</a:t>
            </a:r>
            <a:endParaRPr lang="en-US" dirty="0"/>
          </a:p>
          <a:p>
            <a:pPr lvl="1"/>
            <a:r>
              <a:rPr lang="en-US" dirty="0" smtClean="0"/>
              <a:t>constituency and developments</a:t>
            </a:r>
          </a:p>
          <a:p>
            <a:pPr lvl="1"/>
            <a:r>
              <a:rPr lang="en-US" dirty="0" smtClean="0"/>
              <a:t>GPG Package Signing Key updates</a:t>
            </a:r>
          </a:p>
          <a:p>
            <a:r>
              <a:rPr lang="en-US" dirty="0" smtClean="0"/>
              <a:t>S/MIME baseline in CABF: separating </a:t>
            </a:r>
            <a:r>
              <a:rPr lang="en-US" dirty="0"/>
              <a:t>authentication and email </a:t>
            </a:r>
            <a:r>
              <a:rPr lang="en-US" dirty="0" smtClean="0"/>
              <a:t>in TCS</a:t>
            </a:r>
            <a:endParaRPr lang="en-US" dirty="0"/>
          </a:p>
          <a:p>
            <a:r>
              <a:rPr lang="en-US" dirty="0" smtClean="0"/>
              <a:t>Root </a:t>
            </a:r>
            <a:r>
              <a:rPr lang="en-US" dirty="0" smtClean="0"/>
              <a:t>migration update for EL9</a:t>
            </a:r>
            <a:r>
              <a:rPr lang="en-US" dirty="0" smtClean="0"/>
              <a:t>+ (or: why people bother the fetch-</a:t>
            </a:r>
            <a:r>
              <a:rPr lang="en-US" dirty="0" err="1" smtClean="0"/>
              <a:t>crl</a:t>
            </a:r>
            <a:r>
              <a:rPr lang="en-US" dirty="0" smtClean="0"/>
              <a:t> </a:t>
            </a:r>
            <a:r>
              <a:rPr lang="en-US" dirty="0" err="1" smtClean="0"/>
              <a:t>devs</a:t>
            </a:r>
            <a:r>
              <a:rPr lang="en-US" dirty="0" smtClean="0"/>
              <a:t>)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IGT Fabric Updates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1594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Building OUR global trust fabric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Questions?</a:t>
            </a:r>
            <a:endParaRPr lang="en-GB" dirty="0"/>
          </a:p>
        </p:txBody>
      </p:sp>
      <p:grpSp>
        <p:nvGrpSpPr>
          <p:cNvPr id="7" name="Group 6"/>
          <p:cNvGrpSpPr/>
          <p:nvPr/>
        </p:nvGrpSpPr>
        <p:grpSpPr>
          <a:xfrm>
            <a:off x="2300052" y="5261144"/>
            <a:ext cx="9862131" cy="1015663"/>
            <a:chOff x="2329869" y="5388439"/>
            <a:chExt cx="9862131" cy="1015663"/>
          </a:xfrm>
        </p:grpSpPr>
        <p:sp>
          <p:nvSpPr>
            <p:cNvPr id="9" name="TextBox 8"/>
            <p:cNvSpPr txBox="1"/>
            <p:nvPr/>
          </p:nvSpPr>
          <p:spPr>
            <a:xfrm>
              <a:off x="2329869" y="5388439"/>
              <a:ext cx="986213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r" defTabSz="309563" hangingPunct="0">
                <a:defRPr sz="4800" b="0" i="0">
                  <a:solidFill>
                    <a:srgbClr val="FFFFFF"/>
                  </a:solidFill>
                  <a:latin typeface="Akkurat Std"/>
                  <a:ea typeface="Akkurat Std"/>
                  <a:cs typeface="Akkurat Std"/>
                  <a:sym typeface="Akkurat Std"/>
                </a:defRPr>
              </a:pPr>
              <a:r>
                <a:rPr lang="sv-SE" sz="2000" b="1" kern="0" dirty="0">
                  <a:solidFill>
                    <a:srgbClr val="004361"/>
                  </a:solidFill>
                  <a:latin typeface="+mj-lt"/>
                  <a:sym typeface="Akkurat Std"/>
                </a:rPr>
                <a:t>David </a:t>
              </a:r>
              <a:r>
                <a:rPr lang="sv-SE" sz="2000" b="1" kern="0" dirty="0" smtClean="0">
                  <a:solidFill>
                    <a:srgbClr val="004361"/>
                  </a:solidFill>
                  <a:latin typeface="+mj-lt"/>
                  <a:sym typeface="Akkurat Std"/>
                </a:rPr>
                <a:t>Groep </a:t>
              </a:r>
              <a:r>
                <a:rPr lang="sv-SE" sz="2000" i="1" kern="0" dirty="0" smtClean="0">
                  <a:solidFill>
                    <a:srgbClr val="004361"/>
                  </a:solidFill>
                  <a:latin typeface="+mj-lt"/>
                  <a:sym typeface="Akkurat Std"/>
                </a:rPr>
                <a:t>davidg@nikhef.nl</a:t>
              </a:r>
              <a:endParaRPr lang="sv-SE" sz="2000" i="1" kern="0" dirty="0">
                <a:solidFill>
                  <a:srgbClr val="004361"/>
                </a:solidFill>
                <a:latin typeface="+mj-lt"/>
                <a:sym typeface="Akkurat Std"/>
              </a:endParaRPr>
            </a:p>
            <a:p>
              <a:pPr lvl="0" algn="r" defTabSz="309563" hangingPunct="0">
                <a:defRPr sz="4800" b="0" i="0">
                  <a:solidFill>
                    <a:srgbClr val="FFFFFF"/>
                  </a:solidFill>
                  <a:latin typeface="Akkurat Std"/>
                  <a:ea typeface="Akkurat Std"/>
                  <a:cs typeface="Akkurat Std"/>
                  <a:sym typeface="Akkurat Std"/>
                </a:defRPr>
              </a:pPr>
              <a:r>
                <a:rPr lang="sv-SE" sz="2000" kern="0" dirty="0">
                  <a:solidFill>
                    <a:srgbClr val="004361"/>
                  </a:solidFill>
                  <a:latin typeface="+mj-lt"/>
                  <a:sym typeface="Akkurat Std"/>
                </a:rPr>
                <a:t>https://www.nikhef.nl/~</a:t>
              </a:r>
              <a:r>
                <a:rPr lang="sv-SE" sz="2000" kern="0" dirty="0" smtClean="0">
                  <a:solidFill>
                    <a:srgbClr val="004361"/>
                  </a:solidFill>
                  <a:latin typeface="+mj-lt"/>
                  <a:sym typeface="Akkurat Std"/>
                </a:rPr>
                <a:t>davidg/presentations/ </a:t>
              </a:r>
            </a:p>
            <a:p>
              <a:pPr lvl="0" algn="r" defTabSz="309563" hangingPunct="0">
                <a:defRPr sz="4800" b="0" i="0">
                  <a:solidFill>
                    <a:srgbClr val="FFFFFF"/>
                  </a:solidFill>
                  <a:latin typeface="Akkurat Std"/>
                  <a:ea typeface="Akkurat Std"/>
                  <a:cs typeface="Akkurat Std"/>
                  <a:sym typeface="Akkurat Std"/>
                </a:defRPr>
              </a:pPr>
              <a:r>
                <a:rPr lang="sv-SE" sz="2000" kern="0" dirty="0" smtClean="0">
                  <a:solidFill>
                    <a:srgbClr val="004361"/>
                  </a:solidFill>
                  <a:latin typeface="+mj-lt"/>
                  <a:sym typeface="Akkurat Std"/>
                </a:rPr>
                <a:t>     https</a:t>
              </a:r>
              <a:r>
                <a:rPr lang="sv-SE" sz="2000" kern="0" dirty="0">
                  <a:solidFill>
                    <a:srgbClr val="004361"/>
                  </a:solidFill>
                  <a:latin typeface="+mj-lt"/>
                  <a:sym typeface="Akkurat Std"/>
                </a:rPr>
                <a:t>://</a:t>
              </a:r>
              <a:r>
                <a:rPr lang="sv-SE" sz="2000" kern="0" dirty="0" smtClean="0">
                  <a:solidFill>
                    <a:srgbClr val="004361"/>
                  </a:solidFill>
                  <a:latin typeface="+mj-lt"/>
                  <a:sym typeface="Akkurat Std"/>
                </a:rPr>
                <a:t>orcid.org/0000-0003-1026-6606</a:t>
              </a:r>
              <a:endParaRPr lang="sv-SE" sz="2000" kern="0" dirty="0">
                <a:solidFill>
                  <a:srgbClr val="004361"/>
                </a:solidFill>
                <a:latin typeface="+mj-lt"/>
                <a:sym typeface="Akkurat Std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73199" y="6093120"/>
              <a:ext cx="198537" cy="198537"/>
            </a:xfrm>
            <a:prstGeom prst="rect">
              <a:avLst/>
            </a:prstGeom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515" y="5983146"/>
            <a:ext cx="937001" cy="17546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515" y="5147529"/>
            <a:ext cx="922533" cy="35814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832" y="5539058"/>
            <a:ext cx="1731119" cy="359892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2024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IGT Fabric Updates</a:t>
            </a:r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GB" sz="1600" dirty="0" smtClean="0"/>
              <a:t>davidg@nikhef.nl</a:t>
            </a:r>
            <a:endParaRPr lang="en-GB" sz="16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304800" y="914400"/>
            <a:ext cx="11658600" cy="428625"/>
          </a:xfrm>
        </p:spPr>
        <p:txBody>
          <a:bodyPr/>
          <a:lstStyle/>
          <a:p>
            <a:r>
              <a:rPr lang="en-GB" sz="1600" i="1" dirty="0" smtClean="0"/>
              <a:t>in collaboration with many, many people in the AARC+ Community, including Christos </a:t>
            </a:r>
            <a:r>
              <a:rPr lang="en-GB" sz="1600" i="1" dirty="0" err="1" smtClean="0"/>
              <a:t>Kanellopoulos</a:t>
            </a:r>
            <a:r>
              <a:rPr lang="en-GB" sz="1600" i="1" dirty="0" smtClean="0"/>
              <a:t>, </a:t>
            </a:r>
            <a:r>
              <a:rPr lang="en-GB" sz="1600" i="1" dirty="0"/>
              <a:t>Nicolas </a:t>
            </a:r>
            <a:r>
              <a:rPr lang="en-GB" sz="1600" i="1" dirty="0" err="1"/>
              <a:t>Liampotis</a:t>
            </a:r>
            <a:r>
              <a:rPr lang="en-GB" sz="1600" i="1" dirty="0"/>
              <a:t>, </a:t>
            </a:r>
            <a:r>
              <a:rPr lang="en-GB" sz="1600" i="1" dirty="0" err="1" smtClean="0"/>
              <a:t>Licia</a:t>
            </a:r>
            <a:r>
              <a:rPr lang="en-GB" sz="1600" i="1" dirty="0" smtClean="0"/>
              <a:t> Florio, </a:t>
            </a:r>
            <a:br>
              <a:rPr lang="en-GB" sz="1600" i="1" dirty="0" smtClean="0"/>
            </a:br>
            <a:r>
              <a:rPr lang="en-GB" sz="1600" i="1" dirty="0" smtClean="0"/>
              <a:t>Hannah Short, Maarten </a:t>
            </a:r>
            <a:r>
              <a:rPr lang="en-GB" sz="1600" i="1" dirty="0" err="1" smtClean="0"/>
              <a:t>Kremers</a:t>
            </a:r>
            <a:r>
              <a:rPr lang="en-GB" sz="1600" i="1" dirty="0" smtClean="0"/>
              <a:t>, Niels van </a:t>
            </a:r>
            <a:r>
              <a:rPr lang="en-GB" sz="1600" i="1" dirty="0" err="1" smtClean="0"/>
              <a:t>Dijk</a:t>
            </a:r>
            <a:r>
              <a:rPr lang="en-GB" sz="1600" i="1" dirty="0" smtClean="0"/>
              <a:t>, David Crooks, Dave Kelsey, Ian Neilson, Mischa </a:t>
            </a:r>
            <a:r>
              <a:rPr lang="en-GB" sz="1600" i="1" dirty="0" err="1" smtClean="0"/>
              <a:t>Sallé</a:t>
            </a:r>
            <a:r>
              <a:rPr lang="en-GB" sz="1600" i="1" dirty="0" smtClean="0"/>
              <a:t>, Jens Jensen, and so many others!</a:t>
            </a:r>
            <a:endParaRPr lang="en-US" sz="1600" i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7500" lnSpcReduction="20000"/>
          </a:bodyPr>
          <a:lstStyle/>
          <a:p>
            <a:pPr algn="ctr"/>
            <a:r>
              <a:rPr lang="en-GB" dirty="0"/>
              <a:t>t</a:t>
            </a:r>
            <a:r>
              <a:rPr lang="en-GB" dirty="0" smtClean="0"/>
              <a:t>his work is co-supported by the Trust and Identity work package of the GEANT project (GN5-1)</a:t>
            </a:r>
            <a:endParaRPr lang="en-GB" dirty="0"/>
          </a:p>
        </p:txBody>
      </p:sp>
      <p:grpSp>
        <p:nvGrpSpPr>
          <p:cNvPr id="9" name="Group 8"/>
          <p:cNvGrpSpPr/>
          <p:nvPr/>
        </p:nvGrpSpPr>
        <p:grpSpPr>
          <a:xfrm>
            <a:off x="1066800" y="2719234"/>
            <a:ext cx="1371600" cy="1371600"/>
            <a:chOff x="8762999" y="4289270"/>
            <a:chExt cx="1371600" cy="1371600"/>
          </a:xfrm>
        </p:grpSpPr>
        <p:sp>
          <p:nvSpPr>
            <p:cNvPr id="4" name="Rectangle 3"/>
            <p:cNvSpPr/>
            <p:nvPr/>
          </p:nvSpPr>
          <p:spPr>
            <a:xfrm>
              <a:off x="8762999" y="4289270"/>
              <a:ext cx="1371600" cy="1371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19543" y="4587229"/>
              <a:ext cx="858513" cy="7756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46525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EMEA area membership evolution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10972800" cy="5029199"/>
          </a:xfrm>
        </p:spPr>
        <p:txBody>
          <a:bodyPr>
            <a:normAutofit/>
          </a:bodyPr>
          <a:lstStyle/>
          <a:p>
            <a:r>
              <a:rPr lang="en-GB" dirty="0" smtClean="0"/>
              <a:t>Europe</a:t>
            </a:r>
            <a:r>
              <a:rPr lang="en-GB" baseline="30000" dirty="0" smtClean="0"/>
              <a:t>+</a:t>
            </a:r>
            <a:r>
              <a:rPr lang="en-GB" dirty="0" smtClean="0"/>
              <a:t>: GEANT TCS, and CZ</a:t>
            </a:r>
            <a:r>
              <a:rPr lang="en-GB" dirty="0"/>
              <a:t>, DE, </a:t>
            </a:r>
            <a:r>
              <a:rPr lang="en-GB" dirty="0" smtClean="0"/>
              <a:t>DK(+FI+IS+NO+SE), FR</a:t>
            </a:r>
            <a:r>
              <a:rPr lang="en-GB" dirty="0"/>
              <a:t>, GR, HR, HU, </a:t>
            </a:r>
            <a:r>
              <a:rPr lang="en-GB" dirty="0" smtClean="0"/>
              <a:t>NL</a:t>
            </a:r>
            <a:r>
              <a:rPr lang="en-GB" dirty="0"/>
              <a:t>, PL, </a:t>
            </a:r>
            <a:r>
              <a:rPr lang="en-GB" dirty="0" smtClean="0"/>
              <a:t>RO</a:t>
            </a:r>
            <a:r>
              <a:rPr lang="en-GB" dirty="0"/>
              <a:t>, </a:t>
            </a:r>
            <a:r>
              <a:rPr lang="en-GB" dirty="0" smtClean="0"/>
              <a:t>SI</a:t>
            </a:r>
            <a:r>
              <a:rPr lang="en-GB" dirty="0"/>
              <a:t>, </a:t>
            </a:r>
            <a:r>
              <a:rPr lang="en-GB" dirty="0" smtClean="0"/>
              <a:t>SK; AM</a:t>
            </a:r>
            <a:r>
              <a:rPr lang="en-GB" dirty="0"/>
              <a:t>, GE, </a:t>
            </a:r>
            <a:r>
              <a:rPr lang="en-GB" dirty="0" smtClean="0"/>
              <a:t>MD</a:t>
            </a:r>
            <a:r>
              <a:rPr lang="en-GB" dirty="0"/>
              <a:t>, ME, MK, </a:t>
            </a:r>
            <a:r>
              <a:rPr lang="en-GB" dirty="0" smtClean="0"/>
              <a:t>RS</a:t>
            </a:r>
            <a:r>
              <a:rPr lang="en-GB" dirty="0"/>
              <a:t>, </a:t>
            </a:r>
            <a:r>
              <a:rPr lang="en-GB" dirty="0" smtClean="0"/>
              <a:t>RU, </a:t>
            </a:r>
            <a:r>
              <a:rPr lang="en-GB" dirty="0"/>
              <a:t>TR, </a:t>
            </a:r>
            <a:r>
              <a:rPr lang="en-GB" dirty="0" smtClean="0"/>
              <a:t>UA, UK</a:t>
            </a:r>
          </a:p>
          <a:p>
            <a:r>
              <a:rPr lang="en-GB" dirty="0" smtClean="0"/>
              <a:t>Middle East: IR, PK</a:t>
            </a:r>
            <a:endParaRPr lang="en-GB" dirty="0"/>
          </a:p>
          <a:p>
            <a:r>
              <a:rPr lang="en-GB" dirty="0"/>
              <a:t>Africa: </a:t>
            </a:r>
            <a:r>
              <a:rPr lang="en-GB" dirty="0" smtClean="0"/>
              <a:t>DZ, KE, MA</a:t>
            </a:r>
          </a:p>
          <a:p>
            <a:r>
              <a:rPr lang="en-GB" dirty="0" smtClean="0"/>
              <a:t>CERN, RCauth.eu</a:t>
            </a:r>
            <a:endParaRPr lang="en-GB" dirty="0"/>
          </a:p>
          <a:p>
            <a:pPr marL="0" indent="0">
              <a:buNone/>
            </a:pPr>
            <a:r>
              <a:rPr lang="en-US" i="1" dirty="0" smtClean="0">
                <a:solidFill>
                  <a:srgbClr val="004361"/>
                </a:solidFill>
              </a:rPr>
              <a:t>the Swiss moved </a:t>
            </a:r>
            <a:r>
              <a:rPr lang="en-US" i="1" dirty="0" smtClean="0">
                <a:solidFill>
                  <a:srgbClr val="004361"/>
                </a:solidFill>
              </a:rPr>
              <a:t>to </a:t>
            </a:r>
            <a:r>
              <a:rPr lang="en-US" i="1" dirty="0" err="1" smtClean="0">
                <a:solidFill>
                  <a:srgbClr val="004361"/>
                </a:solidFill>
              </a:rPr>
              <a:t>eMudhra</a:t>
            </a:r>
            <a:r>
              <a:rPr lang="en-US" i="1" dirty="0" smtClean="0">
                <a:solidFill>
                  <a:srgbClr val="004361"/>
                </a:solidFill>
              </a:rPr>
              <a:t> </a:t>
            </a:r>
            <a:br>
              <a:rPr lang="en-US" i="1" dirty="0" smtClean="0">
                <a:solidFill>
                  <a:srgbClr val="004361"/>
                </a:solidFill>
              </a:rPr>
            </a:br>
            <a:r>
              <a:rPr lang="en-US" sz="1900" i="1" dirty="0" smtClean="0">
                <a:solidFill>
                  <a:srgbClr val="004361"/>
                </a:solidFill>
              </a:rPr>
              <a:t>(but legacy </a:t>
            </a:r>
            <a:r>
              <a:rPr lang="en-US" sz="1900" i="1" dirty="0" err="1" smtClean="0">
                <a:solidFill>
                  <a:srgbClr val="004361"/>
                </a:solidFill>
              </a:rPr>
              <a:t>DutchGrid</a:t>
            </a:r>
            <a:r>
              <a:rPr lang="en-US" sz="1900" i="1" dirty="0" smtClean="0">
                <a:solidFill>
                  <a:srgbClr val="004361"/>
                </a:solidFill>
              </a:rPr>
              <a:t> </a:t>
            </a:r>
            <a:r>
              <a:rPr lang="en-US" sz="1900" i="1" dirty="0" smtClean="0">
                <a:solidFill>
                  <a:srgbClr val="004361"/>
                </a:solidFill>
              </a:rPr>
              <a:t>transitional service still </a:t>
            </a:r>
            <a:r>
              <a:rPr lang="en-US" sz="1900" i="1" dirty="0" smtClean="0">
                <a:solidFill>
                  <a:srgbClr val="004361"/>
                </a:solidFill>
              </a:rPr>
              <a:t>in use</a:t>
            </a:r>
            <a:r>
              <a:rPr lang="en-US" sz="1900" i="1" dirty="0" smtClean="0">
                <a:solidFill>
                  <a:srgbClr val="004361"/>
                </a:solidFill>
              </a:rPr>
              <a:t>)</a:t>
            </a:r>
            <a:endParaRPr lang="en-US" sz="1900" i="1" dirty="0" smtClean="0">
              <a:solidFill>
                <a:srgbClr val="004361"/>
              </a:solidFill>
            </a:endParaRPr>
          </a:p>
          <a:p>
            <a:pPr marL="0" indent="0">
              <a:buNone/>
            </a:pPr>
            <a:endParaRPr lang="en-GB" b="1" dirty="0" smtClean="0">
              <a:solidFill>
                <a:srgbClr val="00436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8501" y="580639"/>
            <a:ext cx="1238124" cy="530998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IGT Fabric Updates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2024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325137"/>
            <a:ext cx="6817425" cy="4532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817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Membership and other changes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609599" y="1600201"/>
            <a:ext cx="11360967" cy="4525963"/>
          </a:xfrm>
        </p:spPr>
        <p:txBody>
          <a:bodyPr>
            <a:noAutofit/>
          </a:bodyPr>
          <a:lstStyle/>
          <a:p>
            <a:r>
              <a:rPr lang="en-GB" dirty="0" smtClean="0"/>
              <a:t>Identity </a:t>
            </a:r>
            <a:r>
              <a:rPr lang="en-GB" dirty="0"/>
              <a:t>providers: both reduction and growth</a:t>
            </a:r>
          </a:p>
          <a:p>
            <a:pPr lvl="1"/>
            <a:r>
              <a:rPr lang="en-US" dirty="0" smtClean="0"/>
              <a:t>migration to GEANT TCS continues: +DE</a:t>
            </a:r>
            <a:r>
              <a:rPr lang="en-US" dirty="0"/>
              <a:t/>
            </a:r>
            <a:br>
              <a:rPr lang="en-US" dirty="0"/>
            </a:br>
            <a:r>
              <a:rPr lang="en-US" sz="1800" i="1" dirty="0"/>
              <a:t>https://wiki.geant.org/display/TCSNT/TCS+Participants+Sectigo</a:t>
            </a:r>
            <a:endParaRPr lang="en-US" i="1" dirty="0" smtClean="0"/>
          </a:p>
          <a:p>
            <a:pPr lvl="1"/>
            <a:r>
              <a:rPr lang="en-GB" dirty="0" smtClean="0"/>
              <a:t>CERN joining TCS via </a:t>
            </a:r>
            <a:r>
              <a:rPr lang="en-GB" dirty="0" err="1" smtClean="0"/>
              <a:t>Renater</a:t>
            </a:r>
            <a:r>
              <a:rPr lang="en-GB" dirty="0" smtClean="0"/>
              <a:t> (FR</a:t>
            </a:r>
            <a:r>
              <a:rPr lang="en-GB" dirty="0" smtClean="0"/>
              <a:t>)</a:t>
            </a:r>
          </a:p>
          <a:p>
            <a:pPr lvl="1"/>
            <a:r>
              <a:rPr lang="en-GB" dirty="0" smtClean="0"/>
              <a:t>Discontinued: -PT, -DE, -QV, -RS</a:t>
            </a:r>
          </a:p>
          <a:p>
            <a:pPr lvl="1"/>
            <a:r>
              <a:rPr lang="en-GB" dirty="0" smtClean="0"/>
              <a:t>Suspended: -KE</a:t>
            </a:r>
            <a:endParaRPr lang="en-GB" dirty="0" smtClean="0"/>
          </a:p>
          <a:p>
            <a:r>
              <a:rPr lang="en-GB" dirty="0" smtClean="0"/>
              <a:t>Self-audit review</a:t>
            </a:r>
          </a:p>
          <a:p>
            <a:pPr lvl="1"/>
            <a:r>
              <a:rPr lang="en-GB" dirty="0" smtClean="0"/>
              <a:t>Cosmin </a:t>
            </a:r>
            <a:r>
              <a:rPr lang="en-GB" dirty="0" err="1"/>
              <a:t>Nistor</a:t>
            </a:r>
            <a:r>
              <a:rPr lang="en-GB" dirty="0"/>
              <a:t> </a:t>
            </a:r>
            <a:r>
              <a:rPr lang="en-GB" dirty="0" smtClean="0"/>
              <a:t>will update us in a moment</a:t>
            </a:r>
            <a:endParaRPr lang="en-GB" dirty="0"/>
          </a:p>
          <a:p>
            <a:pPr lvl="1"/>
            <a:r>
              <a:rPr lang="en-GB" dirty="0" smtClean="0"/>
              <a:t>real-time </a:t>
            </a:r>
            <a:r>
              <a:rPr lang="en-GB" dirty="0" smtClean="0"/>
              <a:t>interaction </a:t>
            </a:r>
            <a:r>
              <a:rPr lang="en-GB" dirty="0" smtClean="0"/>
              <a:t>between </a:t>
            </a:r>
            <a:r>
              <a:rPr lang="en-GB" dirty="0" smtClean="0"/>
              <a:t>authority and reviewers </a:t>
            </a:r>
            <a:r>
              <a:rPr lang="en-GB" dirty="0" smtClean="0"/>
              <a:t>helps, bu</a:t>
            </a:r>
            <a:r>
              <a:rPr lang="en-GB" dirty="0" smtClean="0"/>
              <a:t>t </a:t>
            </a:r>
            <a:r>
              <a:rPr lang="en-GB" dirty="0" smtClean="0"/>
              <a:t>…</a:t>
            </a:r>
          </a:p>
          <a:p>
            <a:r>
              <a:rPr lang="en-GB" dirty="0" smtClean="0"/>
              <a:t>Issues remain for now with support in .</a:t>
            </a:r>
            <a:r>
              <a:rPr lang="en-GB" dirty="0" err="1" smtClean="0"/>
              <a:t>ch</a:t>
            </a:r>
            <a:r>
              <a:rPr lang="en-GB" dirty="0" smtClean="0"/>
              <a:t> – but progress continues!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IGT Fabric Updates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8501" y="580639"/>
            <a:ext cx="1238124" cy="5309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7706" y="3276232"/>
            <a:ext cx="4627094" cy="1676768"/>
          </a:xfrm>
          <a:prstGeom prst="rect">
            <a:avLst/>
          </a:prstGeom>
          <a:effectLst>
            <a:glow rad="101600">
              <a:srgbClr val="000000">
                <a:alpha val="60000"/>
              </a:srgbClr>
            </a:glow>
          </a:effec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9574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Distribution signing key update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43891"/>
            <a:ext cx="10896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error</a:t>
            </a: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n-GB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Verifying </a:t>
            </a: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a signature using certificate </a:t>
            </a:r>
            <a:r>
              <a:rPr lang="en-GB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GB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GB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D12E922822BE64D50146188BC32D99C83CDBBC71  </a:t>
            </a:r>
            <a:br>
              <a:rPr lang="en-GB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GB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(</a:t>
            </a:r>
            <a:r>
              <a:rPr lang="en-GB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EUGridPMA</a:t>
            </a: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Distribution </a:t>
            </a:r>
            <a:r>
              <a:rPr lang="en-GB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Signing </a:t>
            </a: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Key 3 </a:t>
            </a:r>
            <a:r>
              <a:rPr lang="en-GB" sz="2000" b="1" dirty="0" smtClean="0">
                <a:latin typeface="Courier New" panose="02070309020205020404" pitchFamily="49" charset="0"/>
                <a:cs typeface="Courier New" panose="02070309020205020404" pitchFamily="49" charset="0"/>
                <a:hlinkClick r:id="rId2"/>
              </a:rPr>
              <a:t>&lt;</a:t>
            </a: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  <a:hlinkClick r:id="rId2"/>
              </a:rPr>
              <a:t>info@eugridpma.org&gt;</a:t>
            </a: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): </a:t>
            </a:r>
            <a:b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GB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Key C32D99C83CDBBC71 </a:t>
            </a:r>
            <a:r>
              <a:rPr lang="en-GB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invalid: not </a:t>
            </a: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signing </a:t>
            </a:r>
            <a:r>
              <a:rPr lang="en-GB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capable</a:t>
            </a:r>
            <a:endParaRPr lang="en-GB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In Fedora Core 38</a:t>
            </a:r>
            <a:r>
              <a:rPr lang="en-US" dirty="0" smtClean="0"/>
              <a:t>+ (and thus later in its derivatives, and maybe soon in </a:t>
            </a:r>
            <a:r>
              <a:rPr lang="en-US" dirty="0" err="1" smtClean="0"/>
              <a:t>Debian</a:t>
            </a:r>
            <a:r>
              <a:rPr lang="en-US" dirty="0" smtClean="0"/>
              <a:t>), RSA 1024 package signing no longer supported by default</a:t>
            </a:r>
          </a:p>
          <a:p>
            <a:pPr marL="0" indent="0">
              <a:buNone/>
            </a:pPr>
            <a:r>
              <a:rPr lang="en-US" dirty="0" smtClean="0"/>
              <a:t>(work-around with bespoke crypto-policies possible, not recommended)</a:t>
            </a:r>
            <a:r>
              <a:rPr lang="en-US" dirty="0"/>
              <a:t/>
            </a:r>
            <a:br>
              <a:rPr lang="en-US" dirty="0"/>
            </a:b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2024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IGT Fabric Updates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39909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Distribution signing key update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In </a:t>
            </a:r>
            <a:r>
              <a:rPr lang="en-US" dirty="0"/>
              <a:t>future releases </a:t>
            </a:r>
            <a:r>
              <a:rPr lang="en-US" dirty="0" smtClean="0"/>
              <a:t>we move </a:t>
            </a:r>
            <a:br>
              <a:rPr lang="en-US" dirty="0" smtClean="0"/>
            </a:br>
            <a:r>
              <a:rPr lang="en-US" dirty="0" smtClean="0"/>
              <a:t>to a </a:t>
            </a:r>
            <a:r>
              <a:rPr lang="en-US" b="1" dirty="0" smtClean="0"/>
              <a:t>new GPG </a:t>
            </a:r>
            <a:r>
              <a:rPr lang="en-US" b="1" dirty="0"/>
              <a:t>package </a:t>
            </a:r>
            <a:r>
              <a:rPr lang="en-US" b="1" dirty="0" smtClean="0"/>
              <a:t>key</a:t>
            </a:r>
          </a:p>
          <a:p>
            <a:r>
              <a:rPr lang="en-US" dirty="0"/>
              <a:t>RSA-2048 </a:t>
            </a:r>
            <a:endParaRPr lang="en-US" dirty="0" smtClean="0"/>
          </a:p>
          <a:p>
            <a:r>
              <a:rPr lang="en-US" dirty="0" smtClean="0"/>
              <a:t>called GPG-KEY-EUGridPMA-RPM-4</a:t>
            </a:r>
          </a:p>
          <a:p>
            <a:r>
              <a:rPr lang="en-US" dirty="0" smtClean="0"/>
              <a:t>distributed with 1.122+ releases</a:t>
            </a:r>
          </a:p>
          <a:p>
            <a:r>
              <a:rPr lang="en-US" dirty="0" smtClean="0"/>
              <a:t>Retrieve new </a:t>
            </a:r>
            <a:r>
              <a:rPr lang="en-US" dirty="0"/>
              <a:t>public key file </a:t>
            </a:r>
            <a:r>
              <a:rPr lang="en-US" dirty="0" smtClean="0"/>
              <a:t>from</a:t>
            </a:r>
            <a:br>
              <a:rPr lang="en-US" dirty="0" smtClean="0"/>
            </a:br>
            <a:r>
              <a:rPr lang="en-US" dirty="0" smtClean="0"/>
              <a:t>https</a:t>
            </a:r>
            <a:r>
              <a:rPr lang="en-US" dirty="0"/>
              <a:t>://</a:t>
            </a:r>
            <a:r>
              <a:rPr lang="en-US" dirty="0" smtClean="0"/>
              <a:t>dl.igtf.net/distribution/GPG-KEY-EUGridPMA-RPM-4</a:t>
            </a:r>
          </a:p>
          <a:p>
            <a:r>
              <a:rPr lang="en-US" dirty="0" smtClean="0"/>
              <a:t>or from the public key servers: </a:t>
            </a:r>
            <a:r>
              <a:rPr lang="en-US" dirty="0" err="1" smtClean="0"/>
              <a:t>rsa</a:t>
            </a:r>
            <a:r>
              <a:rPr lang="en-US" dirty="0" smtClean="0"/>
              <a:t>/2048 dated 2023-07-29T12:06:23Z</a:t>
            </a:r>
          </a:p>
          <a:p>
            <a:r>
              <a:rPr lang="en-US" dirty="0" smtClean="0"/>
              <a:t>fingerprint: 565f 4528 ead3 f537 27b5 a2e9 b055 0056 </a:t>
            </a:r>
            <a:r>
              <a:rPr lang="en-US" b="1" dirty="0" smtClean="0"/>
              <a:t>7634 1f1a</a:t>
            </a:r>
            <a:endParaRPr lang="en-GB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2024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IGT Fabric Updates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1810" y="1417638"/>
            <a:ext cx="4930590" cy="2286000"/>
          </a:xfrm>
          <a:prstGeom prst="rect">
            <a:avLst/>
          </a:prstGeom>
          <a:ln>
            <a:solidFill>
              <a:srgbClr val="004361"/>
            </a:solidFill>
          </a:ln>
        </p:spPr>
      </p:pic>
    </p:spTree>
    <p:extLst>
      <p:ext uri="{BB962C8B-B14F-4D97-AF65-F5344CB8AC3E}">
        <p14:creationId xmlns:p14="http://schemas.microsoft.com/office/powerpoint/2010/main" val="14261702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Specific downstream distribution (like EGI) follow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61722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EGI uses the same signing key, since – for now – the packaging is integrated and co-supported by EGI</a:t>
            </a:r>
          </a:p>
          <a:p>
            <a:endParaRPr lang="en-US" dirty="0"/>
          </a:p>
          <a:p>
            <a:r>
              <a:rPr lang="en-US" dirty="0" smtClean="0"/>
              <a:t>Plan is to move on the next major change, but not before Q2 2024</a:t>
            </a:r>
          </a:p>
          <a:p>
            <a:endParaRPr lang="en-US" dirty="0"/>
          </a:p>
          <a:p>
            <a:r>
              <a:rPr lang="en-US" dirty="0" smtClean="0"/>
              <a:t>RHEL SHA-1 Root issue may be a good time to also make this change the default?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2024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IGT Fabric Updates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0" y="1626705"/>
            <a:ext cx="4620270" cy="405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297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CA/BROWSER Forum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IGT Fabric Updates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1431" y="1450689"/>
            <a:ext cx="7149138" cy="518141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6278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awareness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is a change in communications and documentation as well, </a:t>
            </a:r>
            <a:br>
              <a:rPr lang="en-US" dirty="0" smtClean="0"/>
            </a:br>
            <a:r>
              <a:rPr lang="en-US" dirty="0" smtClean="0"/>
              <a:t>not only a set of technical changes</a:t>
            </a:r>
            <a:endParaRPr lang="en-US" dirty="0"/>
          </a:p>
          <a:p>
            <a:r>
              <a:rPr lang="en-US" dirty="0" smtClean="0"/>
              <a:t>In request systems, have to clearly distinguish for users </a:t>
            </a:r>
            <a:br>
              <a:rPr lang="en-US" dirty="0" smtClean="0"/>
            </a:br>
            <a:r>
              <a:rPr lang="en-US" i="1" dirty="0" smtClean="0"/>
              <a:t>which product to order</a:t>
            </a:r>
            <a:r>
              <a:rPr lang="en-US" dirty="0" smtClean="0"/>
              <a:t>. For example:</a:t>
            </a:r>
          </a:p>
          <a:p>
            <a:pPr lvl="1"/>
            <a:r>
              <a:rPr lang="en-US" dirty="0" smtClean="0"/>
              <a:t>“Personal” stays the same, but is called now “Email signing and Encryption”</a:t>
            </a:r>
          </a:p>
          <a:p>
            <a:pPr lvl="1"/>
            <a:r>
              <a:rPr lang="en-US" dirty="0" smtClean="0"/>
              <a:t>renaming “IGTF MICS Personal” to “Personal Authentication” and explain</a:t>
            </a:r>
          </a:p>
          <a:p>
            <a:pPr lvl="1"/>
            <a:r>
              <a:rPr lang="en-US" dirty="0" smtClean="0"/>
              <a:t>renaming “IGTF MICS Robot Personal” to “Personal Automated Authentication”</a:t>
            </a:r>
          </a:p>
          <a:p>
            <a:pPr lvl="1"/>
            <a:r>
              <a:rPr lang="en-US" dirty="0" smtClean="0"/>
              <a:t>forking “IGTF Classic Robot Email”</a:t>
            </a:r>
          </a:p>
          <a:p>
            <a:pPr lvl="2"/>
            <a:r>
              <a:rPr lang="en-US" dirty="0" smtClean="0"/>
              <a:t>Authentication-only (IGTF) profile “Classic Robot Email”</a:t>
            </a:r>
          </a:p>
          <a:p>
            <a:pPr lvl="2"/>
            <a:r>
              <a:rPr lang="en-US" dirty="0" smtClean="0"/>
              <a:t>Email signing profile “</a:t>
            </a:r>
            <a:r>
              <a:rPr lang="en-US" dirty="0" err="1" smtClean="0"/>
              <a:t>Organisation</a:t>
            </a:r>
            <a:r>
              <a:rPr lang="en-US" dirty="0" smtClean="0"/>
              <a:t>-validated S/MIME signing” (i.e. team-based or role-based)</a:t>
            </a:r>
          </a:p>
          <a:p>
            <a:pPr lvl="1"/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IGT Fabric Updates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9832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GTF-template-davidg-9x16.potx" id="{F88861DC-B770-4CDE-955A-243752A50076}" vid="{E3E9ED40-0286-43CB-860C-09554CE4D4CC}"/>
    </a:ext>
  </a:extLst>
</a:theme>
</file>

<file path=ppt/theme/theme2.xml><?xml version="1.0" encoding="utf-8"?>
<a:theme xmlns:a="http://schemas.openxmlformats.org/drawingml/2006/main" name="Nikhef-DG22-NikUM-main">
  <a:themeElements>
    <a:clrScheme name="NIKHEF">
      <a:dk1>
        <a:srgbClr val="000000"/>
      </a:dk1>
      <a:lt1>
        <a:srgbClr val="E6223C"/>
      </a:lt1>
      <a:dk2>
        <a:srgbClr val="000000"/>
      </a:dk2>
      <a:lt2>
        <a:srgbClr val="702677"/>
      </a:lt2>
      <a:accent1>
        <a:srgbClr val="E6223C"/>
      </a:accent1>
      <a:accent2>
        <a:srgbClr val="702677"/>
      </a:accent2>
      <a:accent3>
        <a:srgbClr val="00B3C3"/>
      </a:accent3>
      <a:accent4>
        <a:srgbClr val="E3D88B"/>
      </a:accent4>
      <a:accent5>
        <a:srgbClr val="059F77"/>
      </a:accent5>
      <a:accent6>
        <a:srgbClr val="E6223C"/>
      </a:accent6>
      <a:hlink>
        <a:srgbClr val="0000FF"/>
      </a:hlink>
      <a:folHlink>
        <a:srgbClr val="0000FF"/>
      </a:folHlink>
    </a:clrScheme>
    <a:fontScheme name="Whit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none" spc="0" normalizeH="0" dirty="0" err="1" smtClean="0">
            <a:ln>
              <a:noFill/>
            </a:ln>
            <a:solidFill>
              <a:srgbClr val="6F2575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Nikhef_presentatie-template-lc-2018-DGUM-MF.potx" id="{28A8DCEC-AAE5-48E2-BD78-DBDD74D1174A}" vid="{B269EC47-FC74-43FA-AA4E-D2624E12155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IGTF-template-davidg-9x16</Template>
  <TotalTime>17945</TotalTime>
  <Words>1617</Words>
  <Application>Microsoft Office PowerPoint</Application>
  <PresentationFormat>Widescreen</PresentationFormat>
  <Paragraphs>185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Akkurat Std</vt:lpstr>
      <vt:lpstr>Arial</vt:lpstr>
      <vt:lpstr>Calibri</vt:lpstr>
      <vt:lpstr>Courier</vt:lpstr>
      <vt:lpstr>Courier New</vt:lpstr>
      <vt:lpstr>Helvetica Neue Medium</vt:lpstr>
      <vt:lpstr>Verdana</vt:lpstr>
      <vt:lpstr>Office Theme</vt:lpstr>
      <vt:lpstr>Nikhef-DG22-NikUM-main</vt:lpstr>
      <vt:lpstr>IGTF Fabric Updates</vt:lpstr>
      <vt:lpstr>Meanwhile in the EUGridPMA+ …</vt:lpstr>
      <vt:lpstr>EMEA area membership evolution</vt:lpstr>
      <vt:lpstr>Membership and other changes</vt:lpstr>
      <vt:lpstr>Distribution signing key update</vt:lpstr>
      <vt:lpstr>Distribution signing key update</vt:lpstr>
      <vt:lpstr>Specific downstream distribution (like EGI) follow</vt:lpstr>
      <vt:lpstr>CA/BROWSER Forum</vt:lpstr>
      <vt:lpstr>User awareness</vt:lpstr>
      <vt:lpstr>Other CABF things to keep in mind</vt:lpstr>
      <vt:lpstr>The challenge of self-signed roots  and FF &amp; RedHat’ s idea of what self-signed means 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Building OUR global trust fabric</vt:lpstr>
      <vt:lpstr>PowerPoint Presentation</vt:lpstr>
    </vt:vector>
  </TitlesOfParts>
  <Company>Nikhef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Trust and Security developments in the EUGridPMA and EOSC</dc:title>
  <dc:creator>davidg</dc:creator>
  <cp:lastModifiedBy>davidg</cp:lastModifiedBy>
  <cp:revision>338</cp:revision>
  <cp:lastPrinted>2021-03-20T13:35:45Z</cp:lastPrinted>
  <dcterms:created xsi:type="dcterms:W3CDTF">2021-03-15T10:18:01Z</dcterms:created>
  <dcterms:modified xsi:type="dcterms:W3CDTF">2024-05-26T17:15:28Z</dcterms:modified>
</cp:coreProperties>
</file>